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9" r:id="rId2"/>
    <p:sldId id="294" r:id="rId3"/>
    <p:sldId id="295" r:id="rId4"/>
    <p:sldId id="296" r:id="rId5"/>
    <p:sldId id="297" r:id="rId6"/>
    <p:sldId id="298" r:id="rId7"/>
    <p:sldId id="299" r:id="rId8"/>
    <p:sldId id="300" r:id="rId9"/>
    <p:sldId id="301" r:id="rId10"/>
    <p:sldId id="302" r:id="rId11"/>
    <p:sldId id="303" r:id="rId12"/>
    <p:sldId id="304" r:id="rId13"/>
    <p:sldId id="311" r:id="rId14"/>
    <p:sldId id="293" r:id="rId15"/>
    <p:sldId id="271" r:id="rId16"/>
    <p:sldId id="290" r:id="rId17"/>
    <p:sldId id="292" r:id="rId18"/>
    <p:sldId id="306" r:id="rId19"/>
    <p:sldId id="291" r:id="rId20"/>
    <p:sldId id="305" r:id="rId21"/>
    <p:sldId id="307" r:id="rId22"/>
    <p:sldId id="308" r:id="rId23"/>
    <p:sldId id="309" r:id="rId24"/>
    <p:sldId id="310" r:id="rId25"/>
    <p:sldId id="312" r:id="rId26"/>
    <p:sldId id="313" r:id="rId27"/>
    <p:sldId id="315" r:id="rId28"/>
    <p:sldId id="316" r:id="rId29"/>
    <p:sldId id="314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89" d="100"/>
          <a:sy n="89" d="100"/>
        </p:scale>
        <p:origin x="-126" y="-15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58" d="100"/>
        <a:sy n="58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03/12/2020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1153273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03/12/2020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2680907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03/12/2020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0172886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03/12/2020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7858838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03/12/2020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6788066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03/12/2020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03810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03/12/2020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027859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03/12/2020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6667384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03/12/2020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7280036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03/12/2020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7663925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D3792-82F5-40A6-B0D2-3E9BBC296080}" type="datetimeFigureOut">
              <a:rPr lang="en-GB" smtClean="0"/>
              <a:pPr/>
              <a:t>03/12/2020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90250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4D3792-82F5-40A6-B0D2-3E9BBC296080}" type="datetimeFigureOut">
              <a:rPr lang="en-GB" smtClean="0"/>
              <a:pPr/>
              <a:t>03/12/2020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9904E6-22F5-4730-83CF-19709C33C16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1438895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496697" y="2877266"/>
            <a:ext cx="7304442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i="1" dirty="0" smtClean="0">
                <a:latin typeface="arial" panose="020B0604020202020204" pitchFamily="34" charset="0"/>
              </a:rPr>
              <a:t>visual candy, palatable theory </a:t>
            </a:r>
          </a:p>
          <a:p>
            <a:r>
              <a:rPr lang="en-GB" sz="2400" b="1" i="1" dirty="0" smtClean="0">
                <a:latin typeface="arial" panose="020B0604020202020204" pitchFamily="34" charset="0"/>
              </a:rPr>
              <a:t>– the role of the promoter</a:t>
            </a:r>
          </a:p>
          <a:p>
            <a:endParaRPr lang="en-GB" b="1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</a:rPr>
              <a:t> archaeology, images and the media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</a:rPr>
              <a:t> (re)presentations – visual stereotyping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</a:rPr>
              <a:t> the responsibilities of the media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602428" y="677732"/>
            <a:ext cx="234516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b="1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(re)</a:t>
            </a:r>
            <a:endParaRPr lang="en-GB" sz="9600" b="1" dirty="0">
              <a:solidFill>
                <a:schemeClr val="tx2">
                  <a:lumMod val="40000"/>
                  <a:lumOff val="6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786230" y="828338"/>
            <a:ext cx="926689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8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HPAR5012 / 6012</a:t>
            </a:r>
            <a:endParaRPr lang="en-GB" sz="8800" b="1" dirty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842036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7" name="Text Box 29"/>
          <p:cNvSpPr txBox="1">
            <a:spLocks noChangeArrowheads="1"/>
          </p:cNvSpPr>
          <p:nvPr/>
        </p:nvSpPr>
        <p:spPr bwMode="auto">
          <a:xfrm>
            <a:off x="5317864" y="2514600"/>
            <a:ext cx="84510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b="1" u="sng" dirty="0">
                <a:solidFill>
                  <a:srgbClr val="FF0000"/>
                </a:solidFill>
              </a:rPr>
              <a:t>MEDIA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2"/>
          <p:cNvSpPr txBox="1">
            <a:spLocks noChangeArrowheads="1"/>
          </p:cNvSpPr>
          <p:nvPr/>
        </p:nvSpPr>
        <p:spPr bwMode="auto">
          <a:xfrm>
            <a:off x="5296350" y="2536115"/>
            <a:ext cx="84510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b="1" u="sng">
                <a:solidFill>
                  <a:srgbClr val="FF0000"/>
                </a:solidFill>
              </a:rPr>
              <a:t>MEDIA</a:t>
            </a:r>
          </a:p>
        </p:txBody>
      </p:sp>
      <p:sp>
        <p:nvSpPr>
          <p:cNvPr id="14339" name="AutoShape 3"/>
          <p:cNvSpPr>
            <a:spLocks noChangeArrowheads="1"/>
          </p:cNvSpPr>
          <p:nvPr/>
        </p:nvSpPr>
        <p:spPr bwMode="auto">
          <a:xfrm>
            <a:off x="5486400" y="1447800"/>
            <a:ext cx="406400" cy="1066800"/>
          </a:xfrm>
          <a:prstGeom prst="upArrow">
            <a:avLst>
              <a:gd name="adj1" fmla="val 50000"/>
              <a:gd name="adj2" fmla="val 875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5126166" y="685801"/>
            <a:ext cx="164333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b="1"/>
              <a:t>NON – STATIC</a:t>
            </a:r>
          </a:p>
          <a:p>
            <a:pPr algn="ctr"/>
            <a:r>
              <a:rPr lang="en-GB" b="1"/>
              <a:t>&amp; REFOCUSING</a:t>
            </a:r>
          </a:p>
        </p:txBody>
      </p:sp>
      <p:sp>
        <p:nvSpPr>
          <p:cNvPr id="14341" name="AutoShape 5"/>
          <p:cNvSpPr>
            <a:spLocks noChangeArrowheads="1"/>
          </p:cNvSpPr>
          <p:nvPr/>
        </p:nvSpPr>
        <p:spPr bwMode="auto">
          <a:xfrm>
            <a:off x="6502400" y="2590800"/>
            <a:ext cx="1422400" cy="304800"/>
          </a:xfrm>
          <a:prstGeom prst="rightArrow">
            <a:avLst>
              <a:gd name="adj1" fmla="val 50000"/>
              <a:gd name="adj2" fmla="val 875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342" name="Text Box 6"/>
          <p:cNvSpPr txBox="1">
            <a:spLocks noChangeArrowheads="1"/>
          </p:cNvSpPr>
          <p:nvPr/>
        </p:nvSpPr>
        <p:spPr bwMode="auto">
          <a:xfrm>
            <a:off x="8026400" y="2362201"/>
            <a:ext cx="135383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b="1"/>
              <a:t>POLITICALLY</a:t>
            </a:r>
          </a:p>
          <a:p>
            <a:r>
              <a:rPr lang="en-GB" b="1"/>
              <a:t>VARIABLE</a:t>
            </a:r>
          </a:p>
        </p:txBody>
      </p:sp>
      <p:sp>
        <p:nvSpPr>
          <p:cNvPr id="14343" name="AutoShape 7"/>
          <p:cNvSpPr>
            <a:spLocks noChangeArrowheads="1"/>
          </p:cNvSpPr>
          <p:nvPr/>
        </p:nvSpPr>
        <p:spPr bwMode="auto">
          <a:xfrm>
            <a:off x="5486400" y="2971800"/>
            <a:ext cx="508000" cy="1066800"/>
          </a:xfrm>
          <a:prstGeom prst="downArrow">
            <a:avLst>
              <a:gd name="adj1" fmla="val 50000"/>
              <a:gd name="adj2" fmla="val 700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344" name="Text Box 8"/>
          <p:cNvSpPr txBox="1">
            <a:spLocks noChangeArrowheads="1"/>
          </p:cNvSpPr>
          <p:nvPr/>
        </p:nvSpPr>
        <p:spPr bwMode="auto">
          <a:xfrm>
            <a:off x="5144601" y="4114801"/>
            <a:ext cx="160858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b="1"/>
              <a:t>CULTURALLY</a:t>
            </a:r>
          </a:p>
          <a:p>
            <a:pPr algn="ctr"/>
            <a:r>
              <a:rPr lang="en-GB" b="1"/>
              <a:t>CONSTRUCTED</a:t>
            </a:r>
          </a:p>
        </p:txBody>
      </p:sp>
      <p:sp>
        <p:nvSpPr>
          <p:cNvPr id="14345" name="AutoShape 9"/>
          <p:cNvSpPr>
            <a:spLocks noChangeArrowheads="1"/>
          </p:cNvSpPr>
          <p:nvPr/>
        </p:nvSpPr>
        <p:spPr bwMode="auto">
          <a:xfrm>
            <a:off x="3251200" y="2590800"/>
            <a:ext cx="1422400" cy="304800"/>
          </a:xfrm>
          <a:prstGeom prst="leftArrow">
            <a:avLst>
              <a:gd name="adj1" fmla="val 50000"/>
              <a:gd name="adj2" fmla="val 875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346" name="Text Box 10"/>
          <p:cNvSpPr txBox="1">
            <a:spLocks noChangeArrowheads="1"/>
          </p:cNvSpPr>
          <p:nvPr/>
        </p:nvSpPr>
        <p:spPr bwMode="auto">
          <a:xfrm>
            <a:off x="1994329" y="2362201"/>
            <a:ext cx="1290738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r"/>
            <a:r>
              <a:rPr lang="en-GB" b="1"/>
              <a:t>SOCIALLY</a:t>
            </a:r>
          </a:p>
          <a:p>
            <a:pPr algn="r"/>
            <a:r>
              <a:rPr lang="en-GB" b="1"/>
              <a:t>EMBEDDED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2"/>
          <p:cNvSpPr txBox="1">
            <a:spLocks noChangeArrowheads="1"/>
          </p:cNvSpPr>
          <p:nvPr/>
        </p:nvSpPr>
        <p:spPr bwMode="auto">
          <a:xfrm>
            <a:off x="5317865" y="2536116"/>
            <a:ext cx="84510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b="1" u="sng">
                <a:solidFill>
                  <a:srgbClr val="FF0000"/>
                </a:solidFill>
              </a:rPr>
              <a:t>MEDIA</a:t>
            </a:r>
          </a:p>
        </p:txBody>
      </p:sp>
      <p:sp>
        <p:nvSpPr>
          <p:cNvPr id="13315" name="AutoShape 3"/>
          <p:cNvSpPr>
            <a:spLocks noChangeArrowheads="1"/>
          </p:cNvSpPr>
          <p:nvPr/>
        </p:nvSpPr>
        <p:spPr bwMode="auto">
          <a:xfrm>
            <a:off x="5486400" y="1447800"/>
            <a:ext cx="406400" cy="1066800"/>
          </a:xfrm>
          <a:prstGeom prst="upArrow">
            <a:avLst>
              <a:gd name="adj1" fmla="val 50000"/>
              <a:gd name="adj2" fmla="val 875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316" name="Text Box 4"/>
          <p:cNvSpPr txBox="1">
            <a:spLocks noChangeArrowheads="1"/>
          </p:cNvSpPr>
          <p:nvPr/>
        </p:nvSpPr>
        <p:spPr bwMode="auto">
          <a:xfrm>
            <a:off x="5126166" y="685801"/>
            <a:ext cx="164333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b="1"/>
              <a:t>NON – STATIC</a:t>
            </a:r>
          </a:p>
          <a:p>
            <a:pPr algn="ctr"/>
            <a:r>
              <a:rPr lang="en-GB" b="1"/>
              <a:t>&amp; REFOCUSING</a:t>
            </a:r>
          </a:p>
        </p:txBody>
      </p:sp>
      <p:sp>
        <p:nvSpPr>
          <p:cNvPr id="13317" name="AutoShape 5"/>
          <p:cNvSpPr>
            <a:spLocks noChangeArrowheads="1"/>
          </p:cNvSpPr>
          <p:nvPr/>
        </p:nvSpPr>
        <p:spPr bwMode="auto">
          <a:xfrm>
            <a:off x="6502400" y="2590800"/>
            <a:ext cx="1422400" cy="304800"/>
          </a:xfrm>
          <a:prstGeom prst="rightArrow">
            <a:avLst>
              <a:gd name="adj1" fmla="val 50000"/>
              <a:gd name="adj2" fmla="val 875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318" name="Text Box 6"/>
          <p:cNvSpPr txBox="1">
            <a:spLocks noChangeArrowheads="1"/>
          </p:cNvSpPr>
          <p:nvPr/>
        </p:nvSpPr>
        <p:spPr bwMode="auto">
          <a:xfrm>
            <a:off x="8026400" y="2362201"/>
            <a:ext cx="135383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b="1"/>
              <a:t>POLITICALLY</a:t>
            </a:r>
          </a:p>
          <a:p>
            <a:r>
              <a:rPr lang="en-GB" b="1"/>
              <a:t>VARIABLE</a:t>
            </a:r>
          </a:p>
        </p:txBody>
      </p:sp>
      <p:sp>
        <p:nvSpPr>
          <p:cNvPr id="13319" name="AutoShape 7"/>
          <p:cNvSpPr>
            <a:spLocks noChangeArrowheads="1"/>
          </p:cNvSpPr>
          <p:nvPr/>
        </p:nvSpPr>
        <p:spPr bwMode="auto">
          <a:xfrm>
            <a:off x="5486400" y="2971800"/>
            <a:ext cx="508000" cy="1066800"/>
          </a:xfrm>
          <a:prstGeom prst="downArrow">
            <a:avLst>
              <a:gd name="adj1" fmla="val 50000"/>
              <a:gd name="adj2" fmla="val 700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320" name="Text Box 8"/>
          <p:cNvSpPr txBox="1">
            <a:spLocks noChangeArrowheads="1"/>
          </p:cNvSpPr>
          <p:nvPr/>
        </p:nvSpPr>
        <p:spPr bwMode="auto">
          <a:xfrm>
            <a:off x="5144601" y="4114801"/>
            <a:ext cx="160858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b="1"/>
              <a:t>CULTURALLY</a:t>
            </a:r>
          </a:p>
          <a:p>
            <a:pPr algn="ctr"/>
            <a:r>
              <a:rPr lang="en-GB" b="1"/>
              <a:t>CONSTRUCTED</a:t>
            </a:r>
          </a:p>
        </p:txBody>
      </p:sp>
      <p:sp>
        <p:nvSpPr>
          <p:cNvPr id="13321" name="AutoShape 9"/>
          <p:cNvSpPr>
            <a:spLocks noChangeArrowheads="1"/>
          </p:cNvSpPr>
          <p:nvPr/>
        </p:nvSpPr>
        <p:spPr bwMode="auto">
          <a:xfrm>
            <a:off x="3251200" y="2590800"/>
            <a:ext cx="1422400" cy="304800"/>
          </a:xfrm>
          <a:prstGeom prst="leftArrow">
            <a:avLst>
              <a:gd name="adj1" fmla="val 50000"/>
              <a:gd name="adj2" fmla="val 875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322" name="Text Box 10"/>
          <p:cNvSpPr txBox="1">
            <a:spLocks noChangeArrowheads="1"/>
          </p:cNvSpPr>
          <p:nvPr/>
        </p:nvSpPr>
        <p:spPr bwMode="auto">
          <a:xfrm>
            <a:off x="1994329" y="2362201"/>
            <a:ext cx="1290738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r"/>
            <a:r>
              <a:rPr lang="en-GB" b="1"/>
              <a:t>SOCIALLY</a:t>
            </a:r>
          </a:p>
          <a:p>
            <a:pPr algn="r"/>
            <a:r>
              <a:rPr lang="en-GB" b="1"/>
              <a:t>EMBEDDED</a:t>
            </a:r>
          </a:p>
        </p:txBody>
      </p:sp>
      <p:sp>
        <p:nvSpPr>
          <p:cNvPr id="13323" name="Text Box 11"/>
          <p:cNvSpPr txBox="1">
            <a:spLocks noChangeArrowheads="1"/>
          </p:cNvSpPr>
          <p:nvPr/>
        </p:nvSpPr>
        <p:spPr bwMode="auto">
          <a:xfrm>
            <a:off x="1890393" y="533400"/>
            <a:ext cx="1593641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r"/>
            <a:r>
              <a:rPr lang="en-GB" b="1">
                <a:solidFill>
                  <a:srgbClr val="FF0000"/>
                </a:solidFill>
              </a:rPr>
              <a:t>VARIED</a:t>
            </a:r>
          </a:p>
          <a:p>
            <a:pPr algn="r"/>
            <a:r>
              <a:rPr lang="en-GB" b="1">
                <a:solidFill>
                  <a:srgbClr val="FF0000"/>
                </a:solidFill>
              </a:rPr>
              <a:t>LEVELS OF</a:t>
            </a:r>
          </a:p>
          <a:p>
            <a:pPr algn="r"/>
            <a:r>
              <a:rPr lang="en-GB" b="1">
                <a:solidFill>
                  <a:srgbClr val="FF0000"/>
                </a:solidFill>
              </a:rPr>
              <a:t>INVOLVEMENT</a:t>
            </a:r>
          </a:p>
        </p:txBody>
      </p:sp>
      <p:sp>
        <p:nvSpPr>
          <p:cNvPr id="13324" name="Text Box 12"/>
          <p:cNvSpPr txBox="1">
            <a:spLocks noChangeArrowheads="1"/>
          </p:cNvSpPr>
          <p:nvPr/>
        </p:nvSpPr>
        <p:spPr bwMode="auto">
          <a:xfrm>
            <a:off x="8208434" y="573088"/>
            <a:ext cx="1564467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b="1">
                <a:solidFill>
                  <a:srgbClr val="FF0000"/>
                </a:solidFill>
              </a:rPr>
              <a:t>CHANGING</a:t>
            </a:r>
          </a:p>
          <a:p>
            <a:r>
              <a:rPr lang="en-GB" b="1">
                <a:solidFill>
                  <a:srgbClr val="FF0000"/>
                </a:solidFill>
              </a:rPr>
              <a:t>FINANCIAL</a:t>
            </a:r>
          </a:p>
          <a:p>
            <a:r>
              <a:rPr lang="en-GB" b="1">
                <a:solidFill>
                  <a:srgbClr val="FF0000"/>
                </a:solidFill>
              </a:rPr>
              <a:t>IMPLICATIONS</a:t>
            </a:r>
          </a:p>
        </p:txBody>
      </p:sp>
      <p:sp>
        <p:nvSpPr>
          <p:cNvPr id="13325" name="Text Box 13"/>
          <p:cNvSpPr txBox="1">
            <a:spLocks noChangeArrowheads="1"/>
          </p:cNvSpPr>
          <p:nvPr/>
        </p:nvSpPr>
        <p:spPr bwMode="auto">
          <a:xfrm>
            <a:off x="2376193" y="3849688"/>
            <a:ext cx="1378774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r"/>
            <a:r>
              <a:rPr lang="en-GB" b="1">
                <a:solidFill>
                  <a:srgbClr val="FF0000"/>
                </a:solidFill>
              </a:rPr>
              <a:t>VARIED</a:t>
            </a:r>
          </a:p>
          <a:p>
            <a:pPr algn="r"/>
            <a:r>
              <a:rPr lang="en-GB" b="1">
                <a:solidFill>
                  <a:srgbClr val="FF0000"/>
                </a:solidFill>
              </a:rPr>
              <a:t>RANGES OF</a:t>
            </a:r>
          </a:p>
          <a:p>
            <a:pPr algn="r"/>
            <a:r>
              <a:rPr lang="en-GB" b="1">
                <a:solidFill>
                  <a:srgbClr val="FF0000"/>
                </a:solidFill>
              </a:rPr>
              <a:t>AVAILIBILITY</a:t>
            </a:r>
          </a:p>
        </p:txBody>
      </p:sp>
      <p:sp>
        <p:nvSpPr>
          <p:cNvPr id="13326" name="Text Box 14"/>
          <p:cNvSpPr txBox="1">
            <a:spLocks noChangeArrowheads="1"/>
          </p:cNvSpPr>
          <p:nvPr/>
        </p:nvSpPr>
        <p:spPr bwMode="auto">
          <a:xfrm>
            <a:off x="8411633" y="3925888"/>
            <a:ext cx="1655774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b="1">
                <a:solidFill>
                  <a:srgbClr val="FF0000"/>
                </a:solidFill>
              </a:rPr>
              <a:t>VARIED</a:t>
            </a:r>
          </a:p>
          <a:p>
            <a:r>
              <a:rPr lang="en-GB" b="1">
                <a:solidFill>
                  <a:srgbClr val="FF0000"/>
                </a:solidFill>
              </a:rPr>
              <a:t>PLATFORMS OF</a:t>
            </a:r>
          </a:p>
          <a:p>
            <a:r>
              <a:rPr lang="en-GB" b="1">
                <a:solidFill>
                  <a:srgbClr val="FF0000"/>
                </a:solidFill>
              </a:rPr>
              <a:t>ENGAGEMENT</a:t>
            </a:r>
          </a:p>
        </p:txBody>
      </p:sp>
      <p:sp>
        <p:nvSpPr>
          <p:cNvPr id="13327" name="Line 15"/>
          <p:cNvSpPr>
            <a:spLocks noChangeShapeType="1"/>
          </p:cNvSpPr>
          <p:nvPr/>
        </p:nvSpPr>
        <p:spPr bwMode="auto">
          <a:xfrm>
            <a:off x="3454400" y="1524000"/>
            <a:ext cx="1625600" cy="838200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3328" name="Line 16"/>
          <p:cNvSpPr>
            <a:spLocks noChangeShapeType="1"/>
          </p:cNvSpPr>
          <p:nvPr/>
        </p:nvSpPr>
        <p:spPr bwMode="auto">
          <a:xfrm flipV="1">
            <a:off x="3759200" y="3124200"/>
            <a:ext cx="1320800" cy="838200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3329" name="Line 17"/>
          <p:cNvSpPr>
            <a:spLocks noChangeShapeType="1"/>
          </p:cNvSpPr>
          <p:nvPr/>
        </p:nvSpPr>
        <p:spPr bwMode="auto">
          <a:xfrm flipH="1" flipV="1">
            <a:off x="6400800" y="3124200"/>
            <a:ext cx="1828800" cy="838200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3330" name="Line 18"/>
          <p:cNvSpPr>
            <a:spLocks noChangeShapeType="1"/>
          </p:cNvSpPr>
          <p:nvPr/>
        </p:nvSpPr>
        <p:spPr bwMode="auto">
          <a:xfrm flipH="1">
            <a:off x="6197600" y="1676400"/>
            <a:ext cx="1727200" cy="685800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3556000" y="457200"/>
            <a:ext cx="1524000" cy="381000"/>
          </a:xfrm>
          <a:prstGeom prst="rect">
            <a:avLst/>
          </a:prstGeom>
          <a:solidFill>
            <a:srgbClr val="CC6600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b="1" dirty="0" smtClean="0">
                <a:solidFill>
                  <a:schemeClr val="bg1"/>
                </a:solidFill>
              </a:rPr>
              <a:t>Author / Artist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5123" name="AutoShape 3"/>
          <p:cNvSpPr>
            <a:spLocks noChangeArrowheads="1"/>
          </p:cNvSpPr>
          <p:nvPr/>
        </p:nvSpPr>
        <p:spPr bwMode="auto">
          <a:xfrm>
            <a:off x="4064000" y="914400"/>
            <a:ext cx="508000" cy="4343400"/>
          </a:xfrm>
          <a:prstGeom prst="downArrow">
            <a:avLst>
              <a:gd name="adj1" fmla="val 50000"/>
              <a:gd name="adj2" fmla="val 285000"/>
            </a:avLst>
          </a:prstGeom>
          <a:solidFill>
            <a:srgbClr val="CC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5" name="Rectangle 5"/>
          <p:cNvSpPr>
            <a:spLocks noChangeArrowheads="1"/>
          </p:cNvSpPr>
          <p:nvPr/>
        </p:nvSpPr>
        <p:spPr bwMode="auto">
          <a:xfrm>
            <a:off x="2946400" y="5334000"/>
            <a:ext cx="2540000" cy="914400"/>
          </a:xfrm>
          <a:prstGeom prst="rect">
            <a:avLst/>
          </a:prstGeom>
          <a:solidFill>
            <a:srgbClr val="CC6600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b="1">
                <a:solidFill>
                  <a:schemeClr val="bg1"/>
                </a:solidFill>
              </a:rPr>
              <a:t>PUBLISHED</a:t>
            </a:r>
          </a:p>
          <a:p>
            <a:pPr algn="ctr"/>
            <a:r>
              <a:rPr lang="en-GB" b="1">
                <a:solidFill>
                  <a:schemeClr val="bg1"/>
                </a:solidFill>
              </a:rPr>
              <a:t>WORK</a:t>
            </a:r>
          </a:p>
        </p:txBody>
      </p:sp>
      <p:sp>
        <p:nvSpPr>
          <p:cNvPr id="5128" name="Text Box 8"/>
          <p:cNvSpPr txBox="1">
            <a:spLocks noChangeArrowheads="1"/>
          </p:cNvSpPr>
          <p:nvPr/>
        </p:nvSpPr>
        <p:spPr bwMode="auto">
          <a:xfrm>
            <a:off x="5283200" y="457200"/>
            <a:ext cx="134677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(ACADEMIC)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ChangeArrowheads="1"/>
          </p:cNvSpPr>
          <p:nvPr/>
        </p:nvSpPr>
        <p:spPr bwMode="auto">
          <a:xfrm>
            <a:off x="3556000" y="457200"/>
            <a:ext cx="1524000" cy="381000"/>
          </a:xfrm>
          <a:prstGeom prst="rect">
            <a:avLst/>
          </a:prstGeom>
          <a:solidFill>
            <a:srgbClr val="CC6600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b="1" dirty="0" smtClean="0">
                <a:solidFill>
                  <a:schemeClr val="bg1"/>
                </a:solidFill>
              </a:rPr>
              <a:t>Author / Artist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15363" name="AutoShape 3"/>
          <p:cNvSpPr>
            <a:spLocks noChangeArrowheads="1"/>
          </p:cNvSpPr>
          <p:nvPr/>
        </p:nvSpPr>
        <p:spPr bwMode="auto">
          <a:xfrm>
            <a:off x="4064000" y="914400"/>
            <a:ext cx="508000" cy="4343400"/>
          </a:xfrm>
          <a:prstGeom prst="downArrow">
            <a:avLst>
              <a:gd name="adj1" fmla="val 50000"/>
              <a:gd name="adj2" fmla="val 285000"/>
            </a:avLst>
          </a:prstGeom>
          <a:solidFill>
            <a:srgbClr val="CC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5364" name="Oval 4"/>
          <p:cNvSpPr>
            <a:spLocks noChangeArrowheads="1"/>
          </p:cNvSpPr>
          <p:nvPr/>
        </p:nvSpPr>
        <p:spPr bwMode="auto">
          <a:xfrm>
            <a:off x="5689600" y="5181600"/>
            <a:ext cx="2641600" cy="11430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b="1"/>
              <a:t>ACADEMIC</a:t>
            </a:r>
          </a:p>
          <a:p>
            <a:pPr algn="ctr"/>
            <a:r>
              <a:rPr lang="en-GB" b="1"/>
              <a:t>PROFILE</a:t>
            </a:r>
          </a:p>
        </p:txBody>
      </p:sp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2946400" y="5334000"/>
            <a:ext cx="2540000" cy="914400"/>
          </a:xfrm>
          <a:prstGeom prst="rect">
            <a:avLst/>
          </a:prstGeom>
          <a:solidFill>
            <a:srgbClr val="CC6600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b="1">
                <a:solidFill>
                  <a:schemeClr val="bg1"/>
                </a:solidFill>
              </a:rPr>
              <a:t>PUBLISHED</a:t>
            </a:r>
          </a:p>
          <a:p>
            <a:pPr algn="ctr"/>
            <a:r>
              <a:rPr lang="en-GB" b="1">
                <a:solidFill>
                  <a:schemeClr val="bg1"/>
                </a:solidFill>
              </a:rPr>
              <a:t>WORK</a:t>
            </a:r>
          </a:p>
        </p:txBody>
      </p:sp>
      <p:sp>
        <p:nvSpPr>
          <p:cNvPr id="15366" name="AutoShape 6"/>
          <p:cNvSpPr>
            <a:spLocks noChangeArrowheads="1"/>
          </p:cNvSpPr>
          <p:nvPr/>
        </p:nvSpPr>
        <p:spPr bwMode="auto">
          <a:xfrm>
            <a:off x="4470400" y="1295400"/>
            <a:ext cx="3860800" cy="1371600"/>
          </a:xfrm>
          <a:prstGeom prst="leftArrowCallout">
            <a:avLst>
              <a:gd name="adj1" fmla="val 25000"/>
              <a:gd name="adj2" fmla="val 25000"/>
              <a:gd name="adj3" fmla="val 35185"/>
              <a:gd name="adj4" fmla="val 6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r>
              <a:rPr lang="en-GB" sz="2000" b="1" dirty="0">
                <a:solidFill>
                  <a:schemeClr val="bg1"/>
                </a:solidFill>
              </a:rPr>
              <a:t>R</a:t>
            </a:r>
            <a:r>
              <a:rPr lang="en-GB" sz="2000" b="1" dirty="0"/>
              <a:t>ESEARCH </a:t>
            </a:r>
          </a:p>
          <a:p>
            <a:r>
              <a:rPr lang="en-GB" sz="2000" b="1" dirty="0">
                <a:solidFill>
                  <a:schemeClr val="bg1"/>
                </a:solidFill>
              </a:rPr>
              <a:t>A</a:t>
            </a:r>
            <a:r>
              <a:rPr lang="en-GB" sz="2000" b="1" dirty="0"/>
              <a:t>SSESSMENT</a:t>
            </a:r>
          </a:p>
          <a:p>
            <a:r>
              <a:rPr lang="en-GB" sz="2000" b="1" dirty="0">
                <a:solidFill>
                  <a:schemeClr val="bg1"/>
                </a:solidFill>
              </a:rPr>
              <a:t>E</a:t>
            </a:r>
            <a:r>
              <a:rPr lang="en-GB" sz="2000" b="1" dirty="0"/>
              <a:t>XCERCISE</a:t>
            </a:r>
          </a:p>
        </p:txBody>
      </p:sp>
      <p:sp>
        <p:nvSpPr>
          <p:cNvPr id="15367" name="AutoShape 7"/>
          <p:cNvSpPr>
            <a:spLocks noChangeArrowheads="1"/>
          </p:cNvSpPr>
          <p:nvPr/>
        </p:nvSpPr>
        <p:spPr bwMode="auto">
          <a:xfrm rot="5408191">
            <a:off x="5789084" y="3554413"/>
            <a:ext cx="2438400" cy="812800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5368" name="Text Box 8"/>
          <p:cNvSpPr txBox="1">
            <a:spLocks noChangeArrowheads="1"/>
          </p:cNvSpPr>
          <p:nvPr/>
        </p:nvSpPr>
        <p:spPr bwMode="auto">
          <a:xfrm>
            <a:off x="5283200" y="457200"/>
            <a:ext cx="134677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(ACADEMIC)</a:t>
            </a:r>
          </a:p>
        </p:txBody>
      </p:sp>
      <p:sp>
        <p:nvSpPr>
          <p:cNvPr id="9" name="AutoShape 6"/>
          <p:cNvSpPr>
            <a:spLocks noChangeArrowheads="1"/>
          </p:cNvSpPr>
          <p:nvPr/>
        </p:nvSpPr>
        <p:spPr bwMode="auto">
          <a:xfrm>
            <a:off x="4482950" y="1297193"/>
            <a:ext cx="3860800" cy="1371600"/>
          </a:xfrm>
          <a:prstGeom prst="leftArrowCallout">
            <a:avLst>
              <a:gd name="adj1" fmla="val 25000"/>
              <a:gd name="adj2" fmla="val 25000"/>
              <a:gd name="adj3" fmla="val 35185"/>
              <a:gd name="adj4" fmla="val 6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r>
              <a:rPr lang="en-GB" sz="2000" b="1" dirty="0" smtClean="0">
                <a:solidFill>
                  <a:schemeClr val="bg1"/>
                </a:solidFill>
              </a:rPr>
              <a:t>R</a:t>
            </a:r>
            <a:r>
              <a:rPr lang="en-GB" sz="2000" b="1" dirty="0" smtClean="0"/>
              <a:t>ESEARCH	</a:t>
            </a:r>
            <a:r>
              <a:rPr lang="en-GB" sz="2000" b="1" dirty="0" smtClean="0">
                <a:solidFill>
                  <a:schemeClr val="bg1"/>
                </a:solidFill>
              </a:rPr>
              <a:t>R</a:t>
            </a:r>
            <a:r>
              <a:rPr lang="en-GB" sz="2000" b="1" dirty="0" smtClean="0"/>
              <a:t> </a:t>
            </a:r>
            <a:endParaRPr lang="en-GB" sz="2000" b="1" dirty="0"/>
          </a:p>
          <a:p>
            <a:r>
              <a:rPr lang="en-GB" sz="2000" b="1" dirty="0" smtClean="0">
                <a:solidFill>
                  <a:schemeClr val="bg1"/>
                </a:solidFill>
              </a:rPr>
              <a:t>A</a:t>
            </a:r>
            <a:r>
              <a:rPr lang="en-GB" sz="2000" b="1" dirty="0" smtClean="0"/>
              <a:t>SSESSMENT	</a:t>
            </a:r>
            <a:r>
              <a:rPr lang="en-GB" sz="2000" b="1" dirty="0" smtClean="0">
                <a:solidFill>
                  <a:schemeClr val="bg1"/>
                </a:solidFill>
              </a:rPr>
              <a:t>E</a:t>
            </a:r>
            <a:endParaRPr lang="en-GB" sz="2000" b="1" dirty="0">
              <a:solidFill>
                <a:schemeClr val="bg1"/>
              </a:solidFill>
            </a:endParaRPr>
          </a:p>
          <a:p>
            <a:r>
              <a:rPr lang="en-GB" sz="2000" b="1" dirty="0" smtClean="0">
                <a:solidFill>
                  <a:schemeClr val="bg1"/>
                </a:solidFill>
              </a:rPr>
              <a:t>E</a:t>
            </a:r>
            <a:r>
              <a:rPr lang="en-GB" sz="2000" b="1" dirty="0" smtClean="0"/>
              <a:t>XCERCISE	</a:t>
            </a:r>
            <a:r>
              <a:rPr lang="en-GB" sz="2000" b="1" dirty="0" smtClean="0">
                <a:solidFill>
                  <a:schemeClr val="bg1"/>
                </a:solidFill>
              </a:rPr>
              <a:t>F</a:t>
            </a:r>
            <a:endParaRPr lang="en-GB" sz="2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ChangeArrowheads="1"/>
          </p:cNvSpPr>
          <p:nvPr/>
        </p:nvSpPr>
        <p:spPr bwMode="auto">
          <a:xfrm>
            <a:off x="3556000" y="457200"/>
            <a:ext cx="1524000" cy="381000"/>
          </a:xfrm>
          <a:prstGeom prst="rect">
            <a:avLst/>
          </a:prstGeom>
          <a:solidFill>
            <a:srgbClr val="CC6600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b="1" dirty="0" smtClean="0">
                <a:solidFill>
                  <a:schemeClr val="bg1"/>
                </a:solidFill>
              </a:rPr>
              <a:t>Author / Artist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16387" name="AutoShape 3"/>
          <p:cNvSpPr>
            <a:spLocks noChangeArrowheads="1"/>
          </p:cNvSpPr>
          <p:nvPr/>
        </p:nvSpPr>
        <p:spPr bwMode="auto">
          <a:xfrm>
            <a:off x="4064000" y="914400"/>
            <a:ext cx="508000" cy="4343400"/>
          </a:xfrm>
          <a:prstGeom prst="downArrow">
            <a:avLst>
              <a:gd name="adj1" fmla="val 50000"/>
              <a:gd name="adj2" fmla="val 285000"/>
            </a:avLst>
          </a:prstGeom>
          <a:solidFill>
            <a:srgbClr val="CC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6388" name="Oval 4"/>
          <p:cNvSpPr>
            <a:spLocks noChangeArrowheads="1"/>
          </p:cNvSpPr>
          <p:nvPr/>
        </p:nvSpPr>
        <p:spPr bwMode="auto">
          <a:xfrm>
            <a:off x="5689600" y="5181600"/>
            <a:ext cx="2641600" cy="11430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b="1"/>
              <a:t>ACADEMIC</a:t>
            </a:r>
          </a:p>
          <a:p>
            <a:pPr algn="ctr"/>
            <a:r>
              <a:rPr lang="en-GB" b="1"/>
              <a:t>PROFILE</a:t>
            </a:r>
          </a:p>
        </p:txBody>
      </p:sp>
      <p:sp>
        <p:nvSpPr>
          <p:cNvPr id="16389" name="Rectangle 5"/>
          <p:cNvSpPr>
            <a:spLocks noChangeArrowheads="1"/>
          </p:cNvSpPr>
          <p:nvPr/>
        </p:nvSpPr>
        <p:spPr bwMode="auto">
          <a:xfrm>
            <a:off x="2946400" y="5334000"/>
            <a:ext cx="2540000" cy="914400"/>
          </a:xfrm>
          <a:prstGeom prst="rect">
            <a:avLst/>
          </a:prstGeom>
          <a:solidFill>
            <a:srgbClr val="CC6600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b="1">
                <a:solidFill>
                  <a:schemeClr val="bg1"/>
                </a:solidFill>
              </a:rPr>
              <a:t>PUBLISHED</a:t>
            </a:r>
          </a:p>
          <a:p>
            <a:pPr algn="ctr"/>
            <a:r>
              <a:rPr lang="en-GB" b="1">
                <a:solidFill>
                  <a:schemeClr val="bg1"/>
                </a:solidFill>
              </a:rPr>
              <a:t>WORK</a:t>
            </a:r>
          </a:p>
        </p:txBody>
      </p:sp>
      <p:sp>
        <p:nvSpPr>
          <p:cNvPr id="16390" name="AutoShape 6"/>
          <p:cNvSpPr>
            <a:spLocks noChangeArrowheads="1"/>
          </p:cNvSpPr>
          <p:nvPr/>
        </p:nvSpPr>
        <p:spPr bwMode="auto">
          <a:xfrm>
            <a:off x="4470400" y="1295400"/>
            <a:ext cx="3860800" cy="1371600"/>
          </a:xfrm>
          <a:prstGeom prst="leftArrowCallout">
            <a:avLst>
              <a:gd name="adj1" fmla="val 25000"/>
              <a:gd name="adj2" fmla="val 25000"/>
              <a:gd name="adj3" fmla="val 35185"/>
              <a:gd name="adj4" fmla="val 6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r>
              <a:rPr lang="en-GB" sz="2000" b="1" dirty="0" smtClean="0">
                <a:solidFill>
                  <a:schemeClr val="bg1"/>
                </a:solidFill>
              </a:rPr>
              <a:t>R</a:t>
            </a:r>
            <a:r>
              <a:rPr lang="en-GB" sz="2000" b="1" dirty="0" smtClean="0"/>
              <a:t>ESEARCH	</a:t>
            </a:r>
            <a:r>
              <a:rPr lang="en-GB" sz="2000" b="1" dirty="0" smtClean="0">
                <a:solidFill>
                  <a:schemeClr val="bg1"/>
                </a:solidFill>
              </a:rPr>
              <a:t>R</a:t>
            </a:r>
            <a:r>
              <a:rPr lang="en-GB" sz="2000" b="1" dirty="0" smtClean="0"/>
              <a:t> </a:t>
            </a:r>
            <a:endParaRPr lang="en-GB" sz="2000" b="1" dirty="0"/>
          </a:p>
          <a:p>
            <a:r>
              <a:rPr lang="en-GB" sz="2000" b="1" dirty="0" smtClean="0">
                <a:solidFill>
                  <a:schemeClr val="bg1"/>
                </a:solidFill>
              </a:rPr>
              <a:t>A</a:t>
            </a:r>
            <a:r>
              <a:rPr lang="en-GB" sz="2000" b="1" dirty="0" smtClean="0"/>
              <a:t>SSESSMENT	</a:t>
            </a:r>
            <a:r>
              <a:rPr lang="en-GB" sz="2000" b="1" dirty="0" smtClean="0">
                <a:solidFill>
                  <a:schemeClr val="bg1"/>
                </a:solidFill>
              </a:rPr>
              <a:t>E</a:t>
            </a:r>
            <a:endParaRPr lang="en-GB" sz="2000" b="1" dirty="0">
              <a:solidFill>
                <a:schemeClr val="bg1"/>
              </a:solidFill>
            </a:endParaRPr>
          </a:p>
          <a:p>
            <a:r>
              <a:rPr lang="en-GB" sz="2000" b="1" dirty="0" smtClean="0">
                <a:solidFill>
                  <a:schemeClr val="bg1"/>
                </a:solidFill>
              </a:rPr>
              <a:t>E</a:t>
            </a:r>
            <a:r>
              <a:rPr lang="en-GB" sz="2000" b="1" dirty="0" smtClean="0"/>
              <a:t>XCERCISE	</a:t>
            </a:r>
            <a:r>
              <a:rPr lang="en-GB" sz="2000" b="1" dirty="0" smtClean="0">
                <a:solidFill>
                  <a:schemeClr val="bg1"/>
                </a:solidFill>
              </a:rPr>
              <a:t>F</a:t>
            </a:r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16391" name="AutoShape 7"/>
          <p:cNvSpPr>
            <a:spLocks noChangeArrowheads="1"/>
          </p:cNvSpPr>
          <p:nvPr/>
        </p:nvSpPr>
        <p:spPr bwMode="auto">
          <a:xfrm rot="5408191">
            <a:off x="5789084" y="3554413"/>
            <a:ext cx="2438400" cy="812800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6392" name="Text Box 8"/>
          <p:cNvSpPr txBox="1">
            <a:spLocks noChangeArrowheads="1"/>
          </p:cNvSpPr>
          <p:nvPr/>
        </p:nvSpPr>
        <p:spPr bwMode="auto">
          <a:xfrm>
            <a:off x="5283200" y="457200"/>
            <a:ext cx="134677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(ACADEMIC)</a:t>
            </a:r>
          </a:p>
        </p:txBody>
      </p:sp>
      <p:sp>
        <p:nvSpPr>
          <p:cNvPr id="16393" name="Text Box 9"/>
          <p:cNvSpPr txBox="1">
            <a:spLocks noChangeArrowheads="1"/>
          </p:cNvSpPr>
          <p:nvPr/>
        </p:nvSpPr>
        <p:spPr bwMode="auto">
          <a:xfrm>
            <a:off x="9448800" y="1371600"/>
            <a:ext cx="1585690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800" b="1" dirty="0">
                <a:solidFill>
                  <a:srgbClr val="FF0000"/>
                </a:solidFill>
              </a:rPr>
              <a:t>COMPARED</a:t>
            </a:r>
          </a:p>
          <a:p>
            <a:r>
              <a:rPr lang="en-GB" sz="1800" b="1" dirty="0">
                <a:solidFill>
                  <a:srgbClr val="FF0000"/>
                </a:solidFill>
              </a:rPr>
              <a:t>TO </a:t>
            </a:r>
            <a:r>
              <a:rPr lang="en-GB" sz="1800" b="1" dirty="0" smtClean="0">
                <a:solidFill>
                  <a:srgbClr val="FF0000"/>
                </a:solidFill>
              </a:rPr>
              <a:t>PREVIOUS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AND CURRENT</a:t>
            </a:r>
            <a:endParaRPr lang="en-GB" sz="1800" b="1" dirty="0">
              <a:solidFill>
                <a:srgbClr val="FF0000"/>
              </a:solidFill>
            </a:endParaRPr>
          </a:p>
          <a:p>
            <a:r>
              <a:rPr lang="en-GB" sz="1800" b="1" dirty="0">
                <a:solidFill>
                  <a:srgbClr val="FF0000"/>
                </a:solidFill>
              </a:rPr>
              <a:t>PUBLISHED</a:t>
            </a:r>
          </a:p>
          <a:p>
            <a:r>
              <a:rPr lang="en-GB" sz="1800" b="1" dirty="0">
                <a:solidFill>
                  <a:srgbClr val="FF0000"/>
                </a:solidFill>
              </a:rPr>
              <a:t>SOURCES</a:t>
            </a:r>
          </a:p>
        </p:txBody>
      </p:sp>
      <p:sp>
        <p:nvSpPr>
          <p:cNvPr id="16394" name="Text Box 10"/>
          <p:cNvSpPr txBox="1">
            <a:spLocks noChangeArrowheads="1"/>
          </p:cNvSpPr>
          <p:nvPr/>
        </p:nvSpPr>
        <p:spPr bwMode="auto">
          <a:xfrm>
            <a:off x="9448800" y="5181601"/>
            <a:ext cx="157447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800" b="1">
                <a:solidFill>
                  <a:srgbClr val="FF0000"/>
                </a:solidFill>
              </a:rPr>
              <a:t>BASED ON</a:t>
            </a:r>
          </a:p>
          <a:p>
            <a:r>
              <a:rPr lang="en-GB" sz="1800" b="1">
                <a:solidFill>
                  <a:srgbClr val="FF0000"/>
                </a:solidFill>
              </a:rPr>
              <a:t>LOCATION</a:t>
            </a:r>
          </a:p>
          <a:p>
            <a:r>
              <a:rPr lang="en-GB" sz="1800" b="1">
                <a:solidFill>
                  <a:srgbClr val="FF0000"/>
                </a:solidFill>
              </a:rPr>
              <a:t>OF PUBLISHED</a:t>
            </a:r>
          </a:p>
          <a:p>
            <a:r>
              <a:rPr lang="en-GB" sz="1800" b="1">
                <a:solidFill>
                  <a:srgbClr val="FF0000"/>
                </a:solidFill>
              </a:rPr>
              <a:t>WORK</a:t>
            </a:r>
          </a:p>
        </p:txBody>
      </p:sp>
      <p:sp>
        <p:nvSpPr>
          <p:cNvPr id="16395" name="AutoShape 11"/>
          <p:cNvSpPr>
            <a:spLocks noChangeArrowheads="1"/>
          </p:cNvSpPr>
          <p:nvPr/>
        </p:nvSpPr>
        <p:spPr bwMode="auto">
          <a:xfrm>
            <a:off x="8432800" y="1752600"/>
            <a:ext cx="914400" cy="381000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6396" name="AutoShape 12"/>
          <p:cNvSpPr>
            <a:spLocks noChangeArrowheads="1"/>
          </p:cNvSpPr>
          <p:nvPr/>
        </p:nvSpPr>
        <p:spPr bwMode="auto">
          <a:xfrm>
            <a:off x="8432800" y="5562600"/>
            <a:ext cx="914400" cy="381000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ChangeArrowheads="1"/>
          </p:cNvSpPr>
          <p:nvPr/>
        </p:nvSpPr>
        <p:spPr bwMode="auto">
          <a:xfrm>
            <a:off x="3556000" y="457200"/>
            <a:ext cx="2743200" cy="381000"/>
          </a:xfrm>
          <a:prstGeom prst="rect">
            <a:avLst/>
          </a:prstGeom>
          <a:solidFill>
            <a:srgbClr val="FFFF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b="1"/>
              <a:t>PUBLISHER</a:t>
            </a:r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3657600" y="5334000"/>
            <a:ext cx="2540000" cy="914400"/>
          </a:xfrm>
          <a:prstGeom prst="rect">
            <a:avLst/>
          </a:prstGeom>
          <a:solidFill>
            <a:srgbClr val="FFFF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b="1"/>
              <a:t>PUBLISHED</a:t>
            </a:r>
          </a:p>
          <a:p>
            <a:pPr algn="ctr"/>
            <a:r>
              <a:rPr lang="en-GB" b="1"/>
              <a:t>WORK</a:t>
            </a:r>
          </a:p>
        </p:txBody>
      </p:sp>
      <p:sp>
        <p:nvSpPr>
          <p:cNvPr id="4113" name="AutoShape 17"/>
          <p:cNvSpPr>
            <a:spLocks noChangeArrowheads="1"/>
          </p:cNvSpPr>
          <p:nvPr/>
        </p:nvSpPr>
        <p:spPr bwMode="auto">
          <a:xfrm>
            <a:off x="4064000" y="3124200"/>
            <a:ext cx="1828800" cy="2209800"/>
          </a:xfrm>
          <a:prstGeom prst="downArrowCallout">
            <a:avLst>
              <a:gd name="adj1" fmla="val 25000"/>
              <a:gd name="adj2" fmla="val 25000"/>
              <a:gd name="adj3" fmla="val 26852"/>
              <a:gd name="adj4" fmla="val 66667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>
                <a:solidFill>
                  <a:srgbClr val="FFFF66"/>
                </a:solidFill>
              </a:rPr>
              <a:t>HOUSE</a:t>
            </a:r>
          </a:p>
          <a:p>
            <a:pPr algn="ctr"/>
            <a:r>
              <a:rPr lang="en-GB">
                <a:solidFill>
                  <a:srgbClr val="FFFF66"/>
                </a:solidFill>
              </a:rPr>
              <a:t>STYLE</a:t>
            </a:r>
          </a:p>
        </p:txBody>
      </p:sp>
      <p:sp>
        <p:nvSpPr>
          <p:cNvPr id="4115" name="AutoShape 19"/>
          <p:cNvSpPr>
            <a:spLocks noChangeArrowheads="1"/>
          </p:cNvSpPr>
          <p:nvPr/>
        </p:nvSpPr>
        <p:spPr bwMode="auto">
          <a:xfrm>
            <a:off x="4673600" y="914400"/>
            <a:ext cx="508000" cy="2209800"/>
          </a:xfrm>
          <a:prstGeom prst="downArrow">
            <a:avLst>
              <a:gd name="adj1" fmla="val 50000"/>
              <a:gd name="adj2" fmla="val 1450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ChangeArrowheads="1"/>
          </p:cNvSpPr>
          <p:nvPr/>
        </p:nvSpPr>
        <p:spPr bwMode="auto">
          <a:xfrm>
            <a:off x="3556000" y="457200"/>
            <a:ext cx="2743200" cy="381000"/>
          </a:xfrm>
          <a:prstGeom prst="rect">
            <a:avLst/>
          </a:prstGeom>
          <a:solidFill>
            <a:srgbClr val="FFFF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b="1"/>
              <a:t>PUBLISHER</a:t>
            </a:r>
          </a:p>
        </p:txBody>
      </p:sp>
      <p:sp>
        <p:nvSpPr>
          <p:cNvPr id="17411" name="Rectangle 3"/>
          <p:cNvSpPr>
            <a:spLocks noChangeArrowheads="1"/>
          </p:cNvSpPr>
          <p:nvPr/>
        </p:nvSpPr>
        <p:spPr bwMode="auto">
          <a:xfrm>
            <a:off x="3657600" y="5334000"/>
            <a:ext cx="2540000" cy="914400"/>
          </a:xfrm>
          <a:prstGeom prst="rect">
            <a:avLst/>
          </a:prstGeom>
          <a:solidFill>
            <a:srgbClr val="FFFF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b="1"/>
              <a:t>PUBLISHED</a:t>
            </a:r>
          </a:p>
          <a:p>
            <a:pPr algn="ctr"/>
            <a:r>
              <a:rPr lang="en-GB" b="1"/>
              <a:t>WORK</a:t>
            </a:r>
          </a:p>
        </p:txBody>
      </p:sp>
      <p:sp>
        <p:nvSpPr>
          <p:cNvPr id="17412" name="AutoShape 4"/>
          <p:cNvSpPr>
            <a:spLocks noChangeArrowheads="1"/>
          </p:cNvSpPr>
          <p:nvPr/>
        </p:nvSpPr>
        <p:spPr bwMode="auto">
          <a:xfrm>
            <a:off x="914400" y="1447800"/>
            <a:ext cx="3860800" cy="1828800"/>
          </a:xfrm>
          <a:prstGeom prst="rightArrowCallout">
            <a:avLst>
              <a:gd name="adj1" fmla="val 25000"/>
              <a:gd name="adj2" fmla="val 25000"/>
              <a:gd name="adj3" fmla="val 26389"/>
              <a:gd name="adj4" fmla="val 66667"/>
            </a:avLst>
          </a:prstGeom>
          <a:solidFill>
            <a:srgbClr val="FFFF66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b="1">
                <a:solidFill>
                  <a:srgbClr val="FF0000"/>
                </a:solidFill>
              </a:rPr>
              <a:t>MARKET</a:t>
            </a:r>
          </a:p>
          <a:p>
            <a:pPr algn="ctr"/>
            <a:r>
              <a:rPr lang="en-GB" b="1">
                <a:solidFill>
                  <a:srgbClr val="FF0000"/>
                </a:solidFill>
              </a:rPr>
              <a:t>PLACE</a:t>
            </a:r>
          </a:p>
          <a:p>
            <a:pPr algn="ctr"/>
            <a:r>
              <a:rPr lang="en-GB" b="1">
                <a:solidFill>
                  <a:srgbClr val="FF0000"/>
                </a:solidFill>
              </a:rPr>
              <a:t>IDENTITY</a:t>
            </a:r>
          </a:p>
        </p:txBody>
      </p:sp>
      <p:sp>
        <p:nvSpPr>
          <p:cNvPr id="17413" name="AutoShape 5"/>
          <p:cNvSpPr>
            <a:spLocks noChangeArrowheads="1"/>
          </p:cNvSpPr>
          <p:nvPr/>
        </p:nvSpPr>
        <p:spPr bwMode="auto">
          <a:xfrm>
            <a:off x="5080000" y="1524000"/>
            <a:ext cx="5994400" cy="1752600"/>
          </a:xfrm>
          <a:prstGeom prst="leftArrowCallout">
            <a:avLst>
              <a:gd name="adj1" fmla="val 25000"/>
              <a:gd name="adj2" fmla="val 25000"/>
              <a:gd name="adj3" fmla="val 42754"/>
              <a:gd name="adj4" fmla="val 66667"/>
            </a:avLst>
          </a:prstGeom>
          <a:solidFill>
            <a:srgbClr val="FFFF66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b="1">
                <a:solidFill>
                  <a:srgbClr val="FF0000"/>
                </a:solidFill>
              </a:rPr>
              <a:t>STABLE</a:t>
            </a:r>
          </a:p>
          <a:p>
            <a:pPr algn="ctr"/>
            <a:r>
              <a:rPr lang="en-GB" b="1">
                <a:solidFill>
                  <a:srgbClr val="FF0000"/>
                </a:solidFill>
              </a:rPr>
              <a:t>&amp;</a:t>
            </a:r>
          </a:p>
          <a:p>
            <a:pPr algn="ctr"/>
            <a:r>
              <a:rPr lang="en-GB" b="1">
                <a:solidFill>
                  <a:srgbClr val="FF0000"/>
                </a:solidFill>
              </a:rPr>
              <a:t>PREDICTABLE</a:t>
            </a:r>
          </a:p>
          <a:p>
            <a:pPr algn="ctr"/>
            <a:r>
              <a:rPr lang="en-GB" b="1">
                <a:solidFill>
                  <a:srgbClr val="FF0000"/>
                </a:solidFill>
              </a:rPr>
              <a:t>COSTINGS</a:t>
            </a:r>
          </a:p>
        </p:txBody>
      </p:sp>
      <p:sp>
        <p:nvSpPr>
          <p:cNvPr id="17414" name="AutoShape 6"/>
          <p:cNvSpPr>
            <a:spLocks noChangeArrowheads="1"/>
          </p:cNvSpPr>
          <p:nvPr/>
        </p:nvSpPr>
        <p:spPr bwMode="auto">
          <a:xfrm>
            <a:off x="4064000" y="3124200"/>
            <a:ext cx="1828800" cy="2209800"/>
          </a:xfrm>
          <a:prstGeom prst="downArrowCallout">
            <a:avLst>
              <a:gd name="adj1" fmla="val 25000"/>
              <a:gd name="adj2" fmla="val 25000"/>
              <a:gd name="adj3" fmla="val 26852"/>
              <a:gd name="adj4" fmla="val 66667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>
                <a:solidFill>
                  <a:srgbClr val="FFFF66"/>
                </a:solidFill>
              </a:rPr>
              <a:t>HOUSE</a:t>
            </a:r>
          </a:p>
          <a:p>
            <a:pPr algn="ctr"/>
            <a:r>
              <a:rPr lang="en-GB">
                <a:solidFill>
                  <a:srgbClr val="FFFF66"/>
                </a:solidFill>
              </a:rPr>
              <a:t>STYLE</a:t>
            </a:r>
          </a:p>
        </p:txBody>
      </p:sp>
      <p:sp>
        <p:nvSpPr>
          <p:cNvPr id="17415" name="AutoShape 7"/>
          <p:cNvSpPr>
            <a:spLocks noChangeArrowheads="1"/>
          </p:cNvSpPr>
          <p:nvPr/>
        </p:nvSpPr>
        <p:spPr bwMode="auto">
          <a:xfrm>
            <a:off x="4673600" y="914400"/>
            <a:ext cx="508000" cy="2209800"/>
          </a:xfrm>
          <a:prstGeom prst="downArrow">
            <a:avLst>
              <a:gd name="adj1" fmla="val 50000"/>
              <a:gd name="adj2" fmla="val 1450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7416" name="Text Box 8"/>
          <p:cNvSpPr txBox="1">
            <a:spLocks noChangeArrowheads="1"/>
          </p:cNvSpPr>
          <p:nvPr/>
        </p:nvSpPr>
        <p:spPr bwMode="auto">
          <a:xfrm>
            <a:off x="8128001" y="4191000"/>
            <a:ext cx="110479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b="1"/>
              <a:t>VIABILITY</a:t>
            </a:r>
          </a:p>
        </p:txBody>
      </p:sp>
      <p:sp>
        <p:nvSpPr>
          <p:cNvPr id="17417" name="Text Box 9"/>
          <p:cNvSpPr txBox="1">
            <a:spLocks noChangeArrowheads="1"/>
          </p:cNvSpPr>
          <p:nvPr/>
        </p:nvSpPr>
        <p:spPr bwMode="auto">
          <a:xfrm>
            <a:off x="1016001" y="4191000"/>
            <a:ext cx="110479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b="1"/>
              <a:t>VIABILITY</a:t>
            </a:r>
          </a:p>
        </p:txBody>
      </p:sp>
      <p:sp>
        <p:nvSpPr>
          <p:cNvPr id="17418" name="Line 10"/>
          <p:cNvSpPr>
            <a:spLocks noChangeShapeType="1"/>
          </p:cNvSpPr>
          <p:nvPr/>
        </p:nvSpPr>
        <p:spPr bwMode="auto">
          <a:xfrm flipH="1" flipV="1">
            <a:off x="2032000" y="4724400"/>
            <a:ext cx="1625600" cy="609600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7419" name="Line 11"/>
          <p:cNvSpPr>
            <a:spLocks noChangeShapeType="1"/>
          </p:cNvSpPr>
          <p:nvPr/>
        </p:nvSpPr>
        <p:spPr bwMode="auto">
          <a:xfrm flipV="1">
            <a:off x="6197600" y="4724400"/>
            <a:ext cx="2235200" cy="609600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7420" name="Line 12"/>
          <p:cNvSpPr>
            <a:spLocks noChangeShapeType="1"/>
          </p:cNvSpPr>
          <p:nvPr/>
        </p:nvSpPr>
        <p:spPr bwMode="auto">
          <a:xfrm flipV="1">
            <a:off x="1930400" y="3276600"/>
            <a:ext cx="0" cy="838200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7421" name="Line 13"/>
          <p:cNvSpPr>
            <a:spLocks noChangeShapeType="1"/>
          </p:cNvSpPr>
          <p:nvPr/>
        </p:nvSpPr>
        <p:spPr bwMode="auto">
          <a:xfrm flipV="1">
            <a:off x="8839200" y="3276600"/>
            <a:ext cx="0" cy="914400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711200" y="381000"/>
            <a:ext cx="1524000" cy="381000"/>
          </a:xfrm>
          <a:prstGeom prst="rect">
            <a:avLst/>
          </a:prstGeom>
          <a:solidFill>
            <a:srgbClr val="CC6600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b="1" dirty="0" smtClean="0">
                <a:solidFill>
                  <a:schemeClr val="bg1"/>
                </a:solidFill>
              </a:rPr>
              <a:t>Author / Artist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6147" name="AutoShape 3"/>
          <p:cNvSpPr>
            <a:spLocks noChangeArrowheads="1"/>
          </p:cNvSpPr>
          <p:nvPr/>
        </p:nvSpPr>
        <p:spPr bwMode="auto">
          <a:xfrm>
            <a:off x="1219200" y="838200"/>
            <a:ext cx="508000" cy="4343400"/>
          </a:xfrm>
          <a:prstGeom prst="downArrow">
            <a:avLst>
              <a:gd name="adj1" fmla="val 50000"/>
              <a:gd name="adj2" fmla="val 285000"/>
            </a:avLst>
          </a:prstGeom>
          <a:solidFill>
            <a:srgbClr val="CC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8" name="Oval 4"/>
          <p:cNvSpPr>
            <a:spLocks noChangeArrowheads="1"/>
          </p:cNvSpPr>
          <p:nvPr/>
        </p:nvSpPr>
        <p:spPr bwMode="auto">
          <a:xfrm>
            <a:off x="2844800" y="5105400"/>
            <a:ext cx="2641600" cy="11430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b="1"/>
              <a:t>ACADEMIC</a:t>
            </a:r>
          </a:p>
          <a:p>
            <a:pPr algn="ctr"/>
            <a:r>
              <a:rPr lang="en-GB" b="1"/>
              <a:t>PROFILE</a:t>
            </a:r>
          </a:p>
        </p:txBody>
      </p:sp>
      <p:sp>
        <p:nvSpPr>
          <p:cNvPr id="6149" name="Rectangle 5"/>
          <p:cNvSpPr>
            <a:spLocks noChangeArrowheads="1"/>
          </p:cNvSpPr>
          <p:nvPr/>
        </p:nvSpPr>
        <p:spPr bwMode="auto">
          <a:xfrm>
            <a:off x="203200" y="5257800"/>
            <a:ext cx="2438400" cy="914400"/>
          </a:xfrm>
          <a:prstGeom prst="rect">
            <a:avLst/>
          </a:prstGeom>
          <a:solidFill>
            <a:srgbClr val="CC6600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b="1">
                <a:solidFill>
                  <a:schemeClr val="bg1"/>
                </a:solidFill>
              </a:rPr>
              <a:t>PUBLISHED</a:t>
            </a:r>
          </a:p>
          <a:p>
            <a:pPr algn="ctr"/>
            <a:r>
              <a:rPr lang="en-GB" b="1">
                <a:solidFill>
                  <a:schemeClr val="bg1"/>
                </a:solidFill>
              </a:rPr>
              <a:t>WORK</a:t>
            </a:r>
          </a:p>
        </p:txBody>
      </p:sp>
      <p:sp>
        <p:nvSpPr>
          <p:cNvPr id="6150" name="AutoShape 6"/>
          <p:cNvSpPr>
            <a:spLocks noChangeArrowheads="1"/>
          </p:cNvSpPr>
          <p:nvPr/>
        </p:nvSpPr>
        <p:spPr bwMode="auto">
          <a:xfrm>
            <a:off x="1625600" y="838200"/>
            <a:ext cx="3860800" cy="2590800"/>
          </a:xfrm>
          <a:prstGeom prst="leftArrowCallout">
            <a:avLst>
              <a:gd name="adj1" fmla="val 25000"/>
              <a:gd name="adj2" fmla="val 25000"/>
              <a:gd name="adj3" fmla="val 18627"/>
              <a:gd name="adj4" fmla="val 6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r>
              <a:rPr lang="en-GB" sz="2000" b="1" dirty="0" smtClean="0">
                <a:solidFill>
                  <a:schemeClr val="bg1"/>
                </a:solidFill>
              </a:rPr>
              <a:t>R</a:t>
            </a:r>
            <a:r>
              <a:rPr lang="en-GB" sz="2000" b="1" dirty="0" smtClean="0"/>
              <a:t>ESEARCH	</a:t>
            </a:r>
            <a:r>
              <a:rPr lang="en-GB" sz="2000" b="1" dirty="0" smtClean="0">
                <a:solidFill>
                  <a:schemeClr val="bg1"/>
                </a:solidFill>
              </a:rPr>
              <a:t>R</a:t>
            </a:r>
            <a:r>
              <a:rPr lang="en-GB" sz="2000" b="1" dirty="0" smtClean="0"/>
              <a:t> </a:t>
            </a:r>
          </a:p>
          <a:p>
            <a:r>
              <a:rPr lang="en-GB" sz="2000" b="1" dirty="0" smtClean="0">
                <a:solidFill>
                  <a:schemeClr val="bg1"/>
                </a:solidFill>
              </a:rPr>
              <a:t>A</a:t>
            </a:r>
            <a:r>
              <a:rPr lang="en-GB" sz="2000" b="1" dirty="0" smtClean="0"/>
              <a:t>SSESSMENT	</a:t>
            </a:r>
            <a:r>
              <a:rPr lang="en-GB" sz="2000" b="1" dirty="0" smtClean="0">
                <a:solidFill>
                  <a:schemeClr val="bg1"/>
                </a:solidFill>
              </a:rPr>
              <a:t>E</a:t>
            </a:r>
          </a:p>
          <a:p>
            <a:r>
              <a:rPr lang="en-GB" sz="2000" b="1" dirty="0" smtClean="0">
                <a:solidFill>
                  <a:schemeClr val="bg1"/>
                </a:solidFill>
              </a:rPr>
              <a:t>E</a:t>
            </a:r>
            <a:r>
              <a:rPr lang="en-GB" sz="2000" b="1" dirty="0" smtClean="0"/>
              <a:t>XCERCISE	</a:t>
            </a:r>
            <a:r>
              <a:rPr lang="en-GB" sz="2000" b="1" dirty="0" smtClean="0">
                <a:solidFill>
                  <a:schemeClr val="bg1"/>
                </a:solidFill>
              </a:rPr>
              <a:t>F</a:t>
            </a:r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6151" name="AutoShape 7"/>
          <p:cNvSpPr>
            <a:spLocks noChangeArrowheads="1"/>
          </p:cNvSpPr>
          <p:nvPr/>
        </p:nvSpPr>
        <p:spPr bwMode="auto">
          <a:xfrm rot="5408191">
            <a:off x="3362061" y="3896519"/>
            <a:ext cx="1598612" cy="812800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70" name="Rectangle 26"/>
          <p:cNvSpPr>
            <a:spLocks noChangeArrowheads="1"/>
          </p:cNvSpPr>
          <p:nvPr/>
        </p:nvSpPr>
        <p:spPr bwMode="auto">
          <a:xfrm>
            <a:off x="8940800" y="228600"/>
            <a:ext cx="2743200" cy="381000"/>
          </a:xfrm>
          <a:prstGeom prst="rect">
            <a:avLst/>
          </a:prstGeom>
          <a:solidFill>
            <a:srgbClr val="FFFF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b="1"/>
              <a:t>PUBLISHER</a:t>
            </a:r>
          </a:p>
        </p:txBody>
      </p:sp>
      <p:sp>
        <p:nvSpPr>
          <p:cNvPr id="6171" name="Rectangle 27"/>
          <p:cNvSpPr>
            <a:spLocks noChangeArrowheads="1"/>
          </p:cNvSpPr>
          <p:nvPr/>
        </p:nvSpPr>
        <p:spPr bwMode="auto">
          <a:xfrm>
            <a:off x="9347200" y="2209800"/>
            <a:ext cx="2540000" cy="914400"/>
          </a:xfrm>
          <a:prstGeom prst="rect">
            <a:avLst/>
          </a:prstGeom>
          <a:solidFill>
            <a:srgbClr val="FFFF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b="1"/>
              <a:t>PUBLISHED</a:t>
            </a:r>
          </a:p>
          <a:p>
            <a:pPr algn="ctr"/>
            <a:r>
              <a:rPr lang="en-GB" b="1"/>
              <a:t>WORK</a:t>
            </a:r>
          </a:p>
        </p:txBody>
      </p:sp>
      <p:sp>
        <p:nvSpPr>
          <p:cNvPr id="6172" name="AutoShape 28"/>
          <p:cNvSpPr>
            <a:spLocks noChangeArrowheads="1"/>
          </p:cNvSpPr>
          <p:nvPr/>
        </p:nvSpPr>
        <p:spPr bwMode="auto">
          <a:xfrm>
            <a:off x="9753600" y="1066800"/>
            <a:ext cx="1219200" cy="1143000"/>
          </a:xfrm>
          <a:prstGeom prst="downArrowCallout">
            <a:avLst>
              <a:gd name="adj1" fmla="val 25000"/>
              <a:gd name="adj2" fmla="val 25000"/>
              <a:gd name="adj3" fmla="val 20833"/>
              <a:gd name="adj4" fmla="val 66667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1600" b="1">
                <a:solidFill>
                  <a:srgbClr val="FFFF66"/>
                </a:solidFill>
              </a:rPr>
              <a:t>HOUSE</a:t>
            </a:r>
          </a:p>
          <a:p>
            <a:pPr algn="ctr"/>
            <a:r>
              <a:rPr lang="en-GB" sz="1600" b="1">
                <a:solidFill>
                  <a:srgbClr val="FFFF66"/>
                </a:solidFill>
              </a:rPr>
              <a:t>STYLE</a:t>
            </a:r>
          </a:p>
        </p:txBody>
      </p:sp>
      <p:sp>
        <p:nvSpPr>
          <p:cNvPr id="6173" name="AutoShape 29"/>
          <p:cNvSpPr>
            <a:spLocks noChangeArrowheads="1"/>
          </p:cNvSpPr>
          <p:nvPr/>
        </p:nvSpPr>
        <p:spPr bwMode="auto">
          <a:xfrm>
            <a:off x="10058400" y="609600"/>
            <a:ext cx="508000" cy="457200"/>
          </a:xfrm>
          <a:prstGeom prst="downArrow">
            <a:avLst>
              <a:gd name="adj1" fmla="val 50000"/>
              <a:gd name="adj2" fmla="val 300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79" name="Text Box 35"/>
          <p:cNvSpPr txBox="1">
            <a:spLocks noChangeArrowheads="1"/>
          </p:cNvSpPr>
          <p:nvPr/>
        </p:nvSpPr>
        <p:spPr bwMode="auto">
          <a:xfrm>
            <a:off x="6400801" y="1090614"/>
            <a:ext cx="145572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600" b="1">
                <a:solidFill>
                  <a:schemeClr val="bg1"/>
                </a:solidFill>
              </a:rPr>
              <a:t>RAE TARGETED</a:t>
            </a:r>
          </a:p>
          <a:p>
            <a:r>
              <a:rPr lang="en-GB" sz="1600" b="1">
                <a:solidFill>
                  <a:schemeClr val="bg1"/>
                </a:solidFill>
              </a:rPr>
              <a:t>BY PUBLISHER</a:t>
            </a:r>
          </a:p>
        </p:txBody>
      </p:sp>
      <p:sp>
        <p:nvSpPr>
          <p:cNvPr id="6181" name="Text Box 37"/>
          <p:cNvSpPr txBox="1">
            <a:spLocks noChangeArrowheads="1"/>
          </p:cNvSpPr>
          <p:nvPr/>
        </p:nvSpPr>
        <p:spPr bwMode="auto">
          <a:xfrm>
            <a:off x="6197600" y="2362201"/>
            <a:ext cx="1718034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600" b="1">
                <a:solidFill>
                  <a:schemeClr val="bg1"/>
                </a:solidFill>
              </a:rPr>
              <a:t>PUBLISHER</a:t>
            </a:r>
          </a:p>
          <a:p>
            <a:r>
              <a:rPr lang="en-GB" sz="1600" b="1">
                <a:solidFill>
                  <a:schemeClr val="bg1"/>
                </a:solidFill>
              </a:rPr>
              <a:t>TARGETED BY RAE</a:t>
            </a:r>
            <a:endParaRPr lang="en-GB" sz="1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ChangeArrowheads="1"/>
          </p:cNvSpPr>
          <p:nvPr/>
        </p:nvSpPr>
        <p:spPr bwMode="auto">
          <a:xfrm>
            <a:off x="711200" y="381000"/>
            <a:ext cx="1524000" cy="381000"/>
          </a:xfrm>
          <a:prstGeom prst="rect">
            <a:avLst/>
          </a:prstGeom>
          <a:solidFill>
            <a:srgbClr val="CC6600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b="1" dirty="0" smtClean="0">
                <a:solidFill>
                  <a:schemeClr val="bg1"/>
                </a:solidFill>
              </a:rPr>
              <a:t>Author / Artist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19459" name="AutoShape 3"/>
          <p:cNvSpPr>
            <a:spLocks noChangeArrowheads="1"/>
          </p:cNvSpPr>
          <p:nvPr/>
        </p:nvSpPr>
        <p:spPr bwMode="auto">
          <a:xfrm>
            <a:off x="1219200" y="838200"/>
            <a:ext cx="508000" cy="4343400"/>
          </a:xfrm>
          <a:prstGeom prst="downArrow">
            <a:avLst>
              <a:gd name="adj1" fmla="val 50000"/>
              <a:gd name="adj2" fmla="val 285000"/>
            </a:avLst>
          </a:prstGeom>
          <a:solidFill>
            <a:srgbClr val="CC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460" name="Oval 4"/>
          <p:cNvSpPr>
            <a:spLocks noChangeArrowheads="1"/>
          </p:cNvSpPr>
          <p:nvPr/>
        </p:nvSpPr>
        <p:spPr bwMode="auto">
          <a:xfrm>
            <a:off x="2844800" y="5105400"/>
            <a:ext cx="2641600" cy="11430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b="1"/>
              <a:t>ACADEMIC</a:t>
            </a:r>
          </a:p>
          <a:p>
            <a:pPr algn="ctr"/>
            <a:r>
              <a:rPr lang="en-GB" b="1"/>
              <a:t>PROFILE</a:t>
            </a:r>
          </a:p>
        </p:txBody>
      </p:sp>
      <p:sp>
        <p:nvSpPr>
          <p:cNvPr id="19461" name="Rectangle 5"/>
          <p:cNvSpPr>
            <a:spLocks noChangeArrowheads="1"/>
          </p:cNvSpPr>
          <p:nvPr/>
        </p:nvSpPr>
        <p:spPr bwMode="auto">
          <a:xfrm>
            <a:off x="203200" y="5257800"/>
            <a:ext cx="2438400" cy="914400"/>
          </a:xfrm>
          <a:prstGeom prst="rect">
            <a:avLst/>
          </a:prstGeom>
          <a:solidFill>
            <a:srgbClr val="CC6600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b="1">
                <a:solidFill>
                  <a:schemeClr val="bg1"/>
                </a:solidFill>
              </a:rPr>
              <a:t>PUBLISHED</a:t>
            </a:r>
          </a:p>
          <a:p>
            <a:pPr algn="ctr"/>
            <a:r>
              <a:rPr lang="en-GB" b="1">
                <a:solidFill>
                  <a:schemeClr val="bg1"/>
                </a:solidFill>
              </a:rPr>
              <a:t>WORK</a:t>
            </a:r>
          </a:p>
        </p:txBody>
      </p:sp>
      <p:sp>
        <p:nvSpPr>
          <p:cNvPr id="19462" name="AutoShape 6"/>
          <p:cNvSpPr>
            <a:spLocks noChangeArrowheads="1"/>
          </p:cNvSpPr>
          <p:nvPr/>
        </p:nvSpPr>
        <p:spPr bwMode="auto">
          <a:xfrm>
            <a:off x="1625600" y="838200"/>
            <a:ext cx="3860800" cy="2590800"/>
          </a:xfrm>
          <a:prstGeom prst="leftArrowCallout">
            <a:avLst>
              <a:gd name="adj1" fmla="val 25000"/>
              <a:gd name="adj2" fmla="val 25000"/>
              <a:gd name="adj3" fmla="val 18627"/>
              <a:gd name="adj4" fmla="val 6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r>
              <a:rPr lang="en-GB" sz="2000" b="1" dirty="0" smtClean="0">
                <a:solidFill>
                  <a:schemeClr val="bg1"/>
                </a:solidFill>
              </a:rPr>
              <a:t>R</a:t>
            </a:r>
            <a:r>
              <a:rPr lang="en-GB" sz="2000" b="1" dirty="0" smtClean="0"/>
              <a:t>ESEARCH	</a:t>
            </a:r>
            <a:r>
              <a:rPr lang="en-GB" sz="2000" b="1" dirty="0" smtClean="0">
                <a:solidFill>
                  <a:schemeClr val="bg1"/>
                </a:solidFill>
              </a:rPr>
              <a:t>R</a:t>
            </a:r>
            <a:r>
              <a:rPr lang="en-GB" sz="2000" b="1" dirty="0" smtClean="0"/>
              <a:t> </a:t>
            </a:r>
          </a:p>
          <a:p>
            <a:r>
              <a:rPr lang="en-GB" sz="2000" b="1" dirty="0" smtClean="0">
                <a:solidFill>
                  <a:schemeClr val="bg1"/>
                </a:solidFill>
              </a:rPr>
              <a:t>A</a:t>
            </a:r>
            <a:r>
              <a:rPr lang="en-GB" sz="2000" b="1" dirty="0" smtClean="0"/>
              <a:t>SSESSMENT	</a:t>
            </a:r>
            <a:r>
              <a:rPr lang="en-GB" sz="2000" b="1" dirty="0" smtClean="0">
                <a:solidFill>
                  <a:schemeClr val="bg1"/>
                </a:solidFill>
              </a:rPr>
              <a:t>E</a:t>
            </a:r>
          </a:p>
          <a:p>
            <a:r>
              <a:rPr lang="en-GB" sz="2000" b="1" dirty="0" smtClean="0">
                <a:solidFill>
                  <a:schemeClr val="bg1"/>
                </a:solidFill>
              </a:rPr>
              <a:t>E</a:t>
            </a:r>
            <a:r>
              <a:rPr lang="en-GB" sz="2000" b="1" dirty="0" smtClean="0"/>
              <a:t>XCERCISE	</a:t>
            </a:r>
            <a:r>
              <a:rPr lang="en-GB" sz="2000" b="1" dirty="0" smtClean="0">
                <a:solidFill>
                  <a:schemeClr val="bg1"/>
                </a:solidFill>
              </a:rPr>
              <a:t>F</a:t>
            </a:r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19463" name="AutoShape 7"/>
          <p:cNvSpPr>
            <a:spLocks noChangeArrowheads="1"/>
          </p:cNvSpPr>
          <p:nvPr/>
        </p:nvSpPr>
        <p:spPr bwMode="auto">
          <a:xfrm rot="5408191">
            <a:off x="3362061" y="3896519"/>
            <a:ext cx="1598612" cy="812800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464" name="Rectangle 8"/>
          <p:cNvSpPr>
            <a:spLocks noChangeArrowheads="1"/>
          </p:cNvSpPr>
          <p:nvPr/>
        </p:nvSpPr>
        <p:spPr bwMode="auto">
          <a:xfrm>
            <a:off x="8940800" y="228600"/>
            <a:ext cx="2743200" cy="381000"/>
          </a:xfrm>
          <a:prstGeom prst="rect">
            <a:avLst/>
          </a:prstGeom>
          <a:solidFill>
            <a:srgbClr val="FFFF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b="1"/>
              <a:t>PUBLISHER</a:t>
            </a:r>
          </a:p>
        </p:txBody>
      </p:sp>
      <p:sp>
        <p:nvSpPr>
          <p:cNvPr id="19465" name="Rectangle 9"/>
          <p:cNvSpPr>
            <a:spLocks noChangeArrowheads="1"/>
          </p:cNvSpPr>
          <p:nvPr/>
        </p:nvSpPr>
        <p:spPr bwMode="auto">
          <a:xfrm>
            <a:off x="9347200" y="2209800"/>
            <a:ext cx="2540000" cy="914400"/>
          </a:xfrm>
          <a:prstGeom prst="rect">
            <a:avLst/>
          </a:prstGeom>
          <a:solidFill>
            <a:srgbClr val="FFFF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b="1"/>
              <a:t>PUBLISHED</a:t>
            </a:r>
          </a:p>
          <a:p>
            <a:pPr algn="ctr"/>
            <a:r>
              <a:rPr lang="en-GB" b="1"/>
              <a:t>WORK</a:t>
            </a:r>
          </a:p>
        </p:txBody>
      </p:sp>
      <p:sp>
        <p:nvSpPr>
          <p:cNvPr id="19466" name="AutoShape 10"/>
          <p:cNvSpPr>
            <a:spLocks noChangeArrowheads="1"/>
          </p:cNvSpPr>
          <p:nvPr/>
        </p:nvSpPr>
        <p:spPr bwMode="auto">
          <a:xfrm>
            <a:off x="9753600" y="1066800"/>
            <a:ext cx="1219200" cy="1143000"/>
          </a:xfrm>
          <a:prstGeom prst="downArrowCallout">
            <a:avLst>
              <a:gd name="adj1" fmla="val 25000"/>
              <a:gd name="adj2" fmla="val 25000"/>
              <a:gd name="adj3" fmla="val 20833"/>
              <a:gd name="adj4" fmla="val 66667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1600" b="1">
                <a:solidFill>
                  <a:srgbClr val="FFFF66"/>
                </a:solidFill>
              </a:rPr>
              <a:t>HOUSE</a:t>
            </a:r>
          </a:p>
          <a:p>
            <a:pPr algn="ctr"/>
            <a:r>
              <a:rPr lang="en-GB" sz="1600" b="1">
                <a:solidFill>
                  <a:srgbClr val="FFFF66"/>
                </a:solidFill>
              </a:rPr>
              <a:t>STYLE</a:t>
            </a:r>
          </a:p>
        </p:txBody>
      </p:sp>
      <p:sp>
        <p:nvSpPr>
          <p:cNvPr id="19467" name="AutoShape 11"/>
          <p:cNvSpPr>
            <a:spLocks noChangeArrowheads="1"/>
          </p:cNvSpPr>
          <p:nvPr/>
        </p:nvSpPr>
        <p:spPr bwMode="auto">
          <a:xfrm>
            <a:off x="10058400" y="609600"/>
            <a:ext cx="508000" cy="457200"/>
          </a:xfrm>
          <a:prstGeom prst="downArrow">
            <a:avLst>
              <a:gd name="adj1" fmla="val 50000"/>
              <a:gd name="adj2" fmla="val 300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469" name="AutoShape 13"/>
          <p:cNvSpPr>
            <a:spLocks noChangeArrowheads="1"/>
          </p:cNvSpPr>
          <p:nvPr/>
        </p:nvSpPr>
        <p:spPr bwMode="auto">
          <a:xfrm rot="10800000">
            <a:off x="5486400" y="762000"/>
            <a:ext cx="4165600" cy="1219200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rot="10800000" wrap="none" anchor="ctr"/>
          <a:lstStyle/>
          <a:p>
            <a:pPr algn="ctr"/>
            <a:endParaRPr lang="en-US"/>
          </a:p>
        </p:txBody>
      </p:sp>
      <p:sp>
        <p:nvSpPr>
          <p:cNvPr id="19470" name="Text Box 14"/>
          <p:cNvSpPr txBox="1">
            <a:spLocks noChangeArrowheads="1"/>
          </p:cNvSpPr>
          <p:nvPr/>
        </p:nvSpPr>
        <p:spPr bwMode="auto">
          <a:xfrm>
            <a:off x="6400801" y="1090614"/>
            <a:ext cx="145572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600" b="1">
                <a:solidFill>
                  <a:schemeClr val="bg1"/>
                </a:solidFill>
              </a:rPr>
              <a:t>RAE TARGETED</a:t>
            </a:r>
          </a:p>
          <a:p>
            <a:r>
              <a:rPr lang="en-GB" sz="1600" b="1">
                <a:solidFill>
                  <a:schemeClr val="bg1"/>
                </a:solidFill>
              </a:rPr>
              <a:t>BY PUBLISHER</a:t>
            </a:r>
          </a:p>
        </p:txBody>
      </p:sp>
      <p:sp>
        <p:nvSpPr>
          <p:cNvPr id="19471" name="Text Box 15"/>
          <p:cNvSpPr txBox="1">
            <a:spLocks noChangeArrowheads="1"/>
          </p:cNvSpPr>
          <p:nvPr/>
        </p:nvSpPr>
        <p:spPr bwMode="auto">
          <a:xfrm>
            <a:off x="6197600" y="2362201"/>
            <a:ext cx="1718034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600" b="1">
                <a:solidFill>
                  <a:schemeClr val="bg1"/>
                </a:solidFill>
              </a:rPr>
              <a:t>PUBLISHER</a:t>
            </a:r>
          </a:p>
          <a:p>
            <a:r>
              <a:rPr lang="en-GB" sz="1600" b="1">
                <a:solidFill>
                  <a:schemeClr val="bg1"/>
                </a:solidFill>
              </a:rPr>
              <a:t>TARGETED BY RAE</a:t>
            </a:r>
            <a:endParaRPr lang="en-GB" sz="1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711200" y="381000"/>
            <a:ext cx="1524000" cy="381000"/>
          </a:xfrm>
          <a:prstGeom prst="rect">
            <a:avLst/>
          </a:prstGeom>
          <a:solidFill>
            <a:srgbClr val="CC6600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b="1" dirty="0" smtClean="0">
                <a:solidFill>
                  <a:schemeClr val="bg1"/>
                </a:solidFill>
              </a:rPr>
              <a:t>Author / Artist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20483" name="AutoShape 3"/>
          <p:cNvSpPr>
            <a:spLocks noChangeArrowheads="1"/>
          </p:cNvSpPr>
          <p:nvPr/>
        </p:nvSpPr>
        <p:spPr bwMode="auto">
          <a:xfrm>
            <a:off x="1219200" y="838200"/>
            <a:ext cx="508000" cy="4343400"/>
          </a:xfrm>
          <a:prstGeom prst="downArrow">
            <a:avLst>
              <a:gd name="adj1" fmla="val 50000"/>
              <a:gd name="adj2" fmla="val 285000"/>
            </a:avLst>
          </a:prstGeom>
          <a:solidFill>
            <a:srgbClr val="CC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484" name="Oval 4"/>
          <p:cNvSpPr>
            <a:spLocks noChangeArrowheads="1"/>
          </p:cNvSpPr>
          <p:nvPr/>
        </p:nvSpPr>
        <p:spPr bwMode="auto">
          <a:xfrm>
            <a:off x="2844800" y="5105400"/>
            <a:ext cx="2641600" cy="11430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b="1"/>
              <a:t>ACADEMIC</a:t>
            </a:r>
          </a:p>
          <a:p>
            <a:pPr algn="ctr"/>
            <a:r>
              <a:rPr lang="en-GB" b="1"/>
              <a:t>PROFILE</a:t>
            </a:r>
          </a:p>
        </p:txBody>
      </p:sp>
      <p:sp>
        <p:nvSpPr>
          <p:cNvPr id="20485" name="Rectangle 5"/>
          <p:cNvSpPr>
            <a:spLocks noChangeArrowheads="1"/>
          </p:cNvSpPr>
          <p:nvPr/>
        </p:nvSpPr>
        <p:spPr bwMode="auto">
          <a:xfrm>
            <a:off x="203200" y="5257800"/>
            <a:ext cx="2438400" cy="914400"/>
          </a:xfrm>
          <a:prstGeom prst="rect">
            <a:avLst/>
          </a:prstGeom>
          <a:solidFill>
            <a:srgbClr val="CC6600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b="1">
                <a:solidFill>
                  <a:schemeClr val="bg1"/>
                </a:solidFill>
              </a:rPr>
              <a:t>PUBLISHED</a:t>
            </a:r>
          </a:p>
          <a:p>
            <a:pPr algn="ctr"/>
            <a:r>
              <a:rPr lang="en-GB" b="1">
                <a:solidFill>
                  <a:schemeClr val="bg1"/>
                </a:solidFill>
              </a:rPr>
              <a:t>WORK</a:t>
            </a:r>
          </a:p>
        </p:txBody>
      </p:sp>
      <p:sp>
        <p:nvSpPr>
          <p:cNvPr id="20486" name="AutoShape 6"/>
          <p:cNvSpPr>
            <a:spLocks noChangeArrowheads="1"/>
          </p:cNvSpPr>
          <p:nvPr/>
        </p:nvSpPr>
        <p:spPr bwMode="auto">
          <a:xfrm>
            <a:off x="1625600" y="838200"/>
            <a:ext cx="3860800" cy="2590800"/>
          </a:xfrm>
          <a:prstGeom prst="leftArrowCallout">
            <a:avLst>
              <a:gd name="adj1" fmla="val 25000"/>
              <a:gd name="adj2" fmla="val 25000"/>
              <a:gd name="adj3" fmla="val 18627"/>
              <a:gd name="adj4" fmla="val 6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r>
              <a:rPr lang="en-GB" sz="2000" b="1" dirty="0" smtClean="0">
                <a:solidFill>
                  <a:schemeClr val="bg1"/>
                </a:solidFill>
              </a:rPr>
              <a:t>R</a:t>
            </a:r>
            <a:r>
              <a:rPr lang="en-GB" sz="2000" b="1" dirty="0" smtClean="0"/>
              <a:t>ESEARCH	</a:t>
            </a:r>
            <a:r>
              <a:rPr lang="en-GB" sz="2000" b="1" dirty="0" smtClean="0">
                <a:solidFill>
                  <a:schemeClr val="bg1"/>
                </a:solidFill>
              </a:rPr>
              <a:t>R</a:t>
            </a:r>
            <a:r>
              <a:rPr lang="en-GB" sz="2000" b="1" dirty="0" smtClean="0"/>
              <a:t> </a:t>
            </a:r>
          </a:p>
          <a:p>
            <a:r>
              <a:rPr lang="en-GB" sz="2000" b="1" dirty="0" smtClean="0">
                <a:solidFill>
                  <a:schemeClr val="bg1"/>
                </a:solidFill>
              </a:rPr>
              <a:t>A</a:t>
            </a:r>
            <a:r>
              <a:rPr lang="en-GB" sz="2000" b="1" dirty="0" smtClean="0"/>
              <a:t>SSESSMENT	</a:t>
            </a:r>
            <a:r>
              <a:rPr lang="en-GB" sz="2000" b="1" dirty="0" smtClean="0">
                <a:solidFill>
                  <a:schemeClr val="bg1"/>
                </a:solidFill>
              </a:rPr>
              <a:t>E</a:t>
            </a:r>
          </a:p>
          <a:p>
            <a:r>
              <a:rPr lang="en-GB" sz="2000" b="1" dirty="0" smtClean="0">
                <a:solidFill>
                  <a:schemeClr val="bg1"/>
                </a:solidFill>
              </a:rPr>
              <a:t>E</a:t>
            </a:r>
            <a:r>
              <a:rPr lang="en-GB" sz="2000" b="1" dirty="0" smtClean="0"/>
              <a:t>XCERCISE	</a:t>
            </a:r>
            <a:r>
              <a:rPr lang="en-GB" sz="2000" b="1" dirty="0" smtClean="0">
                <a:solidFill>
                  <a:schemeClr val="bg1"/>
                </a:solidFill>
              </a:rPr>
              <a:t>F</a:t>
            </a:r>
          </a:p>
          <a:p>
            <a:endParaRPr lang="en-GB" sz="2000" b="1" dirty="0"/>
          </a:p>
        </p:txBody>
      </p:sp>
      <p:sp>
        <p:nvSpPr>
          <p:cNvPr id="20487" name="AutoShape 7"/>
          <p:cNvSpPr>
            <a:spLocks noChangeArrowheads="1"/>
          </p:cNvSpPr>
          <p:nvPr/>
        </p:nvSpPr>
        <p:spPr bwMode="auto">
          <a:xfrm rot="5408191">
            <a:off x="3362061" y="3896519"/>
            <a:ext cx="1598612" cy="812800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488" name="Rectangle 8"/>
          <p:cNvSpPr>
            <a:spLocks noChangeArrowheads="1"/>
          </p:cNvSpPr>
          <p:nvPr/>
        </p:nvSpPr>
        <p:spPr bwMode="auto">
          <a:xfrm>
            <a:off x="8940800" y="228600"/>
            <a:ext cx="2743200" cy="381000"/>
          </a:xfrm>
          <a:prstGeom prst="rect">
            <a:avLst/>
          </a:prstGeom>
          <a:solidFill>
            <a:srgbClr val="FFFF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b="1"/>
              <a:t>PUBLISHER</a:t>
            </a:r>
          </a:p>
        </p:txBody>
      </p:sp>
      <p:sp>
        <p:nvSpPr>
          <p:cNvPr id="20489" name="Rectangle 9"/>
          <p:cNvSpPr>
            <a:spLocks noChangeArrowheads="1"/>
          </p:cNvSpPr>
          <p:nvPr/>
        </p:nvSpPr>
        <p:spPr bwMode="auto">
          <a:xfrm>
            <a:off x="9347200" y="2209800"/>
            <a:ext cx="2540000" cy="914400"/>
          </a:xfrm>
          <a:prstGeom prst="rect">
            <a:avLst/>
          </a:prstGeom>
          <a:solidFill>
            <a:srgbClr val="FFFF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b="1"/>
              <a:t>PUBLISHED</a:t>
            </a:r>
          </a:p>
          <a:p>
            <a:pPr algn="ctr"/>
            <a:r>
              <a:rPr lang="en-GB" b="1"/>
              <a:t>WORK</a:t>
            </a:r>
          </a:p>
        </p:txBody>
      </p:sp>
      <p:sp>
        <p:nvSpPr>
          <p:cNvPr id="20490" name="AutoShape 10"/>
          <p:cNvSpPr>
            <a:spLocks noChangeArrowheads="1"/>
          </p:cNvSpPr>
          <p:nvPr/>
        </p:nvSpPr>
        <p:spPr bwMode="auto">
          <a:xfrm>
            <a:off x="9753600" y="1066800"/>
            <a:ext cx="1219200" cy="1143000"/>
          </a:xfrm>
          <a:prstGeom prst="downArrowCallout">
            <a:avLst>
              <a:gd name="adj1" fmla="val 25000"/>
              <a:gd name="adj2" fmla="val 25000"/>
              <a:gd name="adj3" fmla="val 20833"/>
              <a:gd name="adj4" fmla="val 66667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1600" b="1">
                <a:solidFill>
                  <a:srgbClr val="FFFF66"/>
                </a:solidFill>
              </a:rPr>
              <a:t>HOUSE</a:t>
            </a:r>
          </a:p>
          <a:p>
            <a:pPr algn="ctr"/>
            <a:r>
              <a:rPr lang="en-GB" sz="1600" b="1">
                <a:solidFill>
                  <a:srgbClr val="FFFF66"/>
                </a:solidFill>
              </a:rPr>
              <a:t>STYLE</a:t>
            </a:r>
          </a:p>
        </p:txBody>
      </p:sp>
      <p:sp>
        <p:nvSpPr>
          <p:cNvPr id="20491" name="AutoShape 11"/>
          <p:cNvSpPr>
            <a:spLocks noChangeArrowheads="1"/>
          </p:cNvSpPr>
          <p:nvPr/>
        </p:nvSpPr>
        <p:spPr bwMode="auto">
          <a:xfrm>
            <a:off x="10058400" y="609600"/>
            <a:ext cx="508000" cy="457200"/>
          </a:xfrm>
          <a:prstGeom prst="downArrow">
            <a:avLst>
              <a:gd name="adj1" fmla="val 50000"/>
              <a:gd name="adj2" fmla="val 300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492" name="AutoShape 12"/>
          <p:cNvSpPr>
            <a:spLocks noChangeArrowheads="1"/>
          </p:cNvSpPr>
          <p:nvPr/>
        </p:nvSpPr>
        <p:spPr bwMode="auto">
          <a:xfrm>
            <a:off x="5588000" y="1828800"/>
            <a:ext cx="3657600" cy="1676400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20493" name="AutoShape 13"/>
          <p:cNvSpPr>
            <a:spLocks noChangeArrowheads="1"/>
          </p:cNvSpPr>
          <p:nvPr/>
        </p:nvSpPr>
        <p:spPr bwMode="auto">
          <a:xfrm rot="10800000">
            <a:off x="5486400" y="762000"/>
            <a:ext cx="4165600" cy="1219200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rot="10800000" wrap="none" anchor="ctr"/>
          <a:lstStyle/>
          <a:p>
            <a:pPr algn="ctr"/>
            <a:endParaRPr lang="en-US"/>
          </a:p>
        </p:txBody>
      </p:sp>
      <p:sp>
        <p:nvSpPr>
          <p:cNvPr id="20494" name="Text Box 14"/>
          <p:cNvSpPr txBox="1">
            <a:spLocks noChangeArrowheads="1"/>
          </p:cNvSpPr>
          <p:nvPr/>
        </p:nvSpPr>
        <p:spPr bwMode="auto">
          <a:xfrm>
            <a:off x="6400801" y="1090614"/>
            <a:ext cx="145572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600" b="1">
                <a:solidFill>
                  <a:schemeClr val="bg1"/>
                </a:solidFill>
              </a:rPr>
              <a:t>RAE TARGETED</a:t>
            </a:r>
          </a:p>
          <a:p>
            <a:r>
              <a:rPr lang="en-GB" sz="1600" b="1">
                <a:solidFill>
                  <a:schemeClr val="bg1"/>
                </a:solidFill>
              </a:rPr>
              <a:t>BY PUBLISHER</a:t>
            </a:r>
          </a:p>
        </p:txBody>
      </p:sp>
      <p:sp>
        <p:nvSpPr>
          <p:cNvPr id="20495" name="Text Box 15"/>
          <p:cNvSpPr txBox="1">
            <a:spLocks noChangeArrowheads="1"/>
          </p:cNvSpPr>
          <p:nvPr/>
        </p:nvSpPr>
        <p:spPr bwMode="auto">
          <a:xfrm>
            <a:off x="6197600" y="2362201"/>
            <a:ext cx="1718034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600" b="1">
                <a:solidFill>
                  <a:schemeClr val="bg1"/>
                </a:solidFill>
              </a:rPr>
              <a:t>PUBLISHER</a:t>
            </a:r>
          </a:p>
          <a:p>
            <a:r>
              <a:rPr lang="en-GB" sz="1600" b="1">
                <a:solidFill>
                  <a:schemeClr val="bg1"/>
                </a:solidFill>
              </a:rPr>
              <a:t>TARGETED BY RAE</a:t>
            </a:r>
            <a:endParaRPr lang="en-GB" sz="1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711200" y="381000"/>
            <a:ext cx="1524000" cy="381000"/>
          </a:xfrm>
          <a:prstGeom prst="rect">
            <a:avLst/>
          </a:prstGeom>
          <a:solidFill>
            <a:srgbClr val="CC6600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b="1" dirty="0" smtClean="0">
                <a:solidFill>
                  <a:schemeClr val="bg1"/>
                </a:solidFill>
              </a:rPr>
              <a:t>Author / Artist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20483" name="AutoShape 3"/>
          <p:cNvSpPr>
            <a:spLocks noChangeArrowheads="1"/>
          </p:cNvSpPr>
          <p:nvPr/>
        </p:nvSpPr>
        <p:spPr bwMode="auto">
          <a:xfrm>
            <a:off x="1219200" y="838200"/>
            <a:ext cx="508000" cy="4343400"/>
          </a:xfrm>
          <a:prstGeom prst="downArrow">
            <a:avLst>
              <a:gd name="adj1" fmla="val 50000"/>
              <a:gd name="adj2" fmla="val 285000"/>
            </a:avLst>
          </a:prstGeom>
          <a:solidFill>
            <a:srgbClr val="CC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484" name="Oval 4"/>
          <p:cNvSpPr>
            <a:spLocks noChangeArrowheads="1"/>
          </p:cNvSpPr>
          <p:nvPr/>
        </p:nvSpPr>
        <p:spPr bwMode="auto">
          <a:xfrm>
            <a:off x="2844800" y="5105400"/>
            <a:ext cx="2641600" cy="11430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b="1"/>
              <a:t>ACADEMIC</a:t>
            </a:r>
          </a:p>
          <a:p>
            <a:pPr algn="ctr"/>
            <a:r>
              <a:rPr lang="en-GB" b="1"/>
              <a:t>PROFILE</a:t>
            </a:r>
          </a:p>
        </p:txBody>
      </p:sp>
      <p:sp>
        <p:nvSpPr>
          <p:cNvPr id="20485" name="Rectangle 5"/>
          <p:cNvSpPr>
            <a:spLocks noChangeArrowheads="1"/>
          </p:cNvSpPr>
          <p:nvPr/>
        </p:nvSpPr>
        <p:spPr bwMode="auto">
          <a:xfrm>
            <a:off x="203200" y="5257800"/>
            <a:ext cx="2438400" cy="914400"/>
          </a:xfrm>
          <a:prstGeom prst="rect">
            <a:avLst/>
          </a:prstGeom>
          <a:solidFill>
            <a:srgbClr val="CC6600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b="1">
                <a:solidFill>
                  <a:schemeClr val="bg1"/>
                </a:solidFill>
              </a:rPr>
              <a:t>PUBLISHED</a:t>
            </a:r>
          </a:p>
          <a:p>
            <a:pPr algn="ctr"/>
            <a:r>
              <a:rPr lang="en-GB" b="1">
                <a:solidFill>
                  <a:schemeClr val="bg1"/>
                </a:solidFill>
              </a:rPr>
              <a:t>WORK</a:t>
            </a:r>
          </a:p>
        </p:txBody>
      </p:sp>
      <p:sp>
        <p:nvSpPr>
          <p:cNvPr id="20486" name="AutoShape 6"/>
          <p:cNvSpPr>
            <a:spLocks noChangeArrowheads="1"/>
          </p:cNvSpPr>
          <p:nvPr/>
        </p:nvSpPr>
        <p:spPr bwMode="auto">
          <a:xfrm>
            <a:off x="1625600" y="838200"/>
            <a:ext cx="3860800" cy="2590800"/>
          </a:xfrm>
          <a:prstGeom prst="leftArrowCallout">
            <a:avLst>
              <a:gd name="adj1" fmla="val 25000"/>
              <a:gd name="adj2" fmla="val 25000"/>
              <a:gd name="adj3" fmla="val 18627"/>
              <a:gd name="adj4" fmla="val 6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r>
              <a:rPr lang="en-GB" sz="2000" b="1" dirty="0" smtClean="0">
                <a:solidFill>
                  <a:schemeClr val="bg1"/>
                </a:solidFill>
              </a:rPr>
              <a:t>R</a:t>
            </a:r>
            <a:r>
              <a:rPr lang="en-GB" sz="2000" b="1" dirty="0" smtClean="0"/>
              <a:t>ESEARCH	</a:t>
            </a:r>
            <a:r>
              <a:rPr lang="en-GB" sz="2000" b="1" dirty="0" smtClean="0">
                <a:solidFill>
                  <a:schemeClr val="bg1"/>
                </a:solidFill>
              </a:rPr>
              <a:t>R</a:t>
            </a:r>
            <a:r>
              <a:rPr lang="en-GB" sz="2000" b="1" dirty="0" smtClean="0"/>
              <a:t> </a:t>
            </a:r>
          </a:p>
          <a:p>
            <a:r>
              <a:rPr lang="en-GB" sz="2000" b="1" dirty="0" smtClean="0">
                <a:solidFill>
                  <a:schemeClr val="bg1"/>
                </a:solidFill>
              </a:rPr>
              <a:t>A</a:t>
            </a:r>
            <a:r>
              <a:rPr lang="en-GB" sz="2000" b="1" dirty="0" smtClean="0"/>
              <a:t>SSESSMENT	</a:t>
            </a:r>
            <a:r>
              <a:rPr lang="en-GB" sz="2000" b="1" dirty="0" smtClean="0">
                <a:solidFill>
                  <a:schemeClr val="bg1"/>
                </a:solidFill>
              </a:rPr>
              <a:t>E</a:t>
            </a:r>
          </a:p>
          <a:p>
            <a:r>
              <a:rPr lang="en-GB" sz="2000" b="1" dirty="0" smtClean="0">
                <a:solidFill>
                  <a:schemeClr val="bg1"/>
                </a:solidFill>
              </a:rPr>
              <a:t>E</a:t>
            </a:r>
            <a:r>
              <a:rPr lang="en-GB" sz="2000" b="1" dirty="0" smtClean="0"/>
              <a:t>XCERCISE	</a:t>
            </a:r>
            <a:r>
              <a:rPr lang="en-GB" sz="2000" b="1" dirty="0" smtClean="0">
                <a:solidFill>
                  <a:schemeClr val="bg1"/>
                </a:solidFill>
              </a:rPr>
              <a:t>F</a:t>
            </a:r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20487" name="AutoShape 7"/>
          <p:cNvSpPr>
            <a:spLocks noChangeArrowheads="1"/>
          </p:cNvSpPr>
          <p:nvPr/>
        </p:nvSpPr>
        <p:spPr bwMode="auto">
          <a:xfrm rot="5408191">
            <a:off x="3362061" y="3896519"/>
            <a:ext cx="1598612" cy="812800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488" name="Rectangle 8"/>
          <p:cNvSpPr>
            <a:spLocks noChangeArrowheads="1"/>
          </p:cNvSpPr>
          <p:nvPr/>
        </p:nvSpPr>
        <p:spPr bwMode="auto">
          <a:xfrm>
            <a:off x="8940800" y="228600"/>
            <a:ext cx="2743200" cy="381000"/>
          </a:xfrm>
          <a:prstGeom prst="rect">
            <a:avLst/>
          </a:prstGeom>
          <a:solidFill>
            <a:srgbClr val="FFFF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b="1"/>
              <a:t>PUBLISHER</a:t>
            </a:r>
          </a:p>
        </p:txBody>
      </p:sp>
      <p:sp>
        <p:nvSpPr>
          <p:cNvPr id="20489" name="Rectangle 9"/>
          <p:cNvSpPr>
            <a:spLocks noChangeArrowheads="1"/>
          </p:cNvSpPr>
          <p:nvPr/>
        </p:nvSpPr>
        <p:spPr bwMode="auto">
          <a:xfrm>
            <a:off x="9347200" y="2209800"/>
            <a:ext cx="2540000" cy="914400"/>
          </a:xfrm>
          <a:prstGeom prst="rect">
            <a:avLst/>
          </a:prstGeom>
          <a:solidFill>
            <a:srgbClr val="FFFF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b="1"/>
              <a:t>PUBLISHED</a:t>
            </a:r>
          </a:p>
          <a:p>
            <a:pPr algn="ctr"/>
            <a:r>
              <a:rPr lang="en-GB" b="1"/>
              <a:t>WORK</a:t>
            </a:r>
          </a:p>
        </p:txBody>
      </p:sp>
      <p:sp>
        <p:nvSpPr>
          <p:cNvPr id="20490" name="AutoShape 10"/>
          <p:cNvSpPr>
            <a:spLocks noChangeArrowheads="1"/>
          </p:cNvSpPr>
          <p:nvPr/>
        </p:nvSpPr>
        <p:spPr bwMode="auto">
          <a:xfrm>
            <a:off x="9753600" y="1066800"/>
            <a:ext cx="1219200" cy="1143000"/>
          </a:xfrm>
          <a:prstGeom prst="downArrowCallout">
            <a:avLst>
              <a:gd name="adj1" fmla="val 25000"/>
              <a:gd name="adj2" fmla="val 25000"/>
              <a:gd name="adj3" fmla="val 20833"/>
              <a:gd name="adj4" fmla="val 66667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1600" b="1">
                <a:solidFill>
                  <a:srgbClr val="FFFF66"/>
                </a:solidFill>
              </a:rPr>
              <a:t>HOUSE</a:t>
            </a:r>
          </a:p>
          <a:p>
            <a:pPr algn="ctr"/>
            <a:r>
              <a:rPr lang="en-GB" sz="1600" b="1">
                <a:solidFill>
                  <a:srgbClr val="FFFF66"/>
                </a:solidFill>
              </a:rPr>
              <a:t>STYLE</a:t>
            </a:r>
          </a:p>
        </p:txBody>
      </p:sp>
      <p:sp>
        <p:nvSpPr>
          <p:cNvPr id="20491" name="AutoShape 11"/>
          <p:cNvSpPr>
            <a:spLocks noChangeArrowheads="1"/>
          </p:cNvSpPr>
          <p:nvPr/>
        </p:nvSpPr>
        <p:spPr bwMode="auto">
          <a:xfrm>
            <a:off x="10058400" y="609600"/>
            <a:ext cx="508000" cy="457200"/>
          </a:xfrm>
          <a:prstGeom prst="downArrow">
            <a:avLst>
              <a:gd name="adj1" fmla="val 50000"/>
              <a:gd name="adj2" fmla="val 300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492" name="AutoShape 12"/>
          <p:cNvSpPr>
            <a:spLocks noChangeArrowheads="1"/>
          </p:cNvSpPr>
          <p:nvPr/>
        </p:nvSpPr>
        <p:spPr bwMode="auto">
          <a:xfrm>
            <a:off x="5588000" y="1828800"/>
            <a:ext cx="3657600" cy="1676400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20493" name="AutoShape 13"/>
          <p:cNvSpPr>
            <a:spLocks noChangeArrowheads="1"/>
          </p:cNvSpPr>
          <p:nvPr/>
        </p:nvSpPr>
        <p:spPr bwMode="auto">
          <a:xfrm rot="10800000">
            <a:off x="5486400" y="762000"/>
            <a:ext cx="4165600" cy="1219200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rot="10800000" wrap="none" anchor="ctr"/>
          <a:lstStyle/>
          <a:p>
            <a:pPr algn="ctr"/>
            <a:endParaRPr lang="en-US"/>
          </a:p>
        </p:txBody>
      </p:sp>
      <p:sp>
        <p:nvSpPr>
          <p:cNvPr id="20494" name="Text Box 14"/>
          <p:cNvSpPr txBox="1">
            <a:spLocks noChangeArrowheads="1"/>
          </p:cNvSpPr>
          <p:nvPr/>
        </p:nvSpPr>
        <p:spPr bwMode="auto">
          <a:xfrm>
            <a:off x="6400801" y="1090614"/>
            <a:ext cx="145572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600" b="1">
                <a:solidFill>
                  <a:schemeClr val="bg1"/>
                </a:solidFill>
              </a:rPr>
              <a:t>RAE TARGETED</a:t>
            </a:r>
          </a:p>
          <a:p>
            <a:r>
              <a:rPr lang="en-GB" sz="1600" b="1">
                <a:solidFill>
                  <a:schemeClr val="bg1"/>
                </a:solidFill>
              </a:rPr>
              <a:t>BY PUBLISHER</a:t>
            </a:r>
          </a:p>
        </p:txBody>
      </p:sp>
      <p:sp>
        <p:nvSpPr>
          <p:cNvPr id="20495" name="Text Box 15"/>
          <p:cNvSpPr txBox="1">
            <a:spLocks noChangeArrowheads="1"/>
          </p:cNvSpPr>
          <p:nvPr/>
        </p:nvSpPr>
        <p:spPr bwMode="auto">
          <a:xfrm>
            <a:off x="6197600" y="2362201"/>
            <a:ext cx="1718034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600" b="1">
                <a:solidFill>
                  <a:schemeClr val="bg1"/>
                </a:solidFill>
              </a:rPr>
              <a:t>PUBLISHER</a:t>
            </a:r>
          </a:p>
          <a:p>
            <a:r>
              <a:rPr lang="en-GB" sz="1600" b="1">
                <a:solidFill>
                  <a:schemeClr val="bg1"/>
                </a:solidFill>
              </a:rPr>
              <a:t>TARGETED BY RAE</a:t>
            </a:r>
            <a:endParaRPr lang="en-GB" sz="1600"/>
          </a:p>
        </p:txBody>
      </p:sp>
      <p:sp>
        <p:nvSpPr>
          <p:cNvPr id="16" name="TextBox 15"/>
          <p:cNvSpPr txBox="1"/>
          <p:nvPr/>
        </p:nvSpPr>
        <p:spPr>
          <a:xfrm>
            <a:off x="6970643" y="4863548"/>
            <a:ext cx="473180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IMPACT ON RESEARCH DIRECTION AND FOCUS?</a:t>
            </a:r>
          </a:p>
          <a:p>
            <a:endParaRPr lang="en-GB" b="1" dirty="0" smtClean="0"/>
          </a:p>
          <a:p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="" xmlns:p14="http://schemas.microsoft.com/office/powerpoint/2010/main" val="431627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31627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1305261" y="0"/>
            <a:ext cx="11019416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31627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1" y="0"/>
            <a:ext cx="12298760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31627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-1"/>
            <a:ext cx="12192000" cy="688625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31627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1" y="0"/>
            <a:ext cx="8004081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31627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8044070" cy="684819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31627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6322427d8f4aab5728157171fd55a0d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4979" y="0"/>
            <a:ext cx="8242041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31627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ith-sistine-chap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31627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istine3_2504288a-xlarg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1" y="-1"/>
            <a:ext cx="12192001" cy="689619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31627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="" xmlns:p14="http://schemas.microsoft.com/office/powerpoint/2010/main" val="431627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_0005-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40121" y="0"/>
            <a:ext cx="10311758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31627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_7523-1024x76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31627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_0014_web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0348856" cy="687349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31627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all1608b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31627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_0141-133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4225" y="0"/>
            <a:ext cx="11403550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31627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536</TotalTime>
  <Words>232</Words>
  <Application>Microsoft Office PowerPoint</Application>
  <PresentationFormat>Custom</PresentationFormat>
  <Paragraphs>163</Paragraphs>
  <Slides>29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  <vt:lpstr>Slide 29</vt:lpstr>
    </vt:vector>
  </TitlesOfParts>
  <Company>University of Wales 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Quentin Drew</dc:creator>
  <cp:lastModifiedBy>Quentin</cp:lastModifiedBy>
  <cp:revision>29</cp:revision>
  <dcterms:created xsi:type="dcterms:W3CDTF">2017-10-02T11:42:56Z</dcterms:created>
  <dcterms:modified xsi:type="dcterms:W3CDTF">2020-12-03T13:14:39Z</dcterms:modified>
</cp:coreProperties>
</file>