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5"/>
  </p:notesMasterIdLst>
  <p:sldIdLst>
    <p:sldId id="258" r:id="rId2"/>
    <p:sldId id="256" r:id="rId3"/>
    <p:sldId id="257" r:id="rId4"/>
  </p:sldIdLst>
  <p:sldSz cx="12623800" cy="78295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13A2BA-B7DF-0E46-838E-20D2B8F40DFF}" v="9" dt="2022-11-07T20:52:45.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523"/>
    <p:restoredTop sz="96296"/>
  </p:normalViewPr>
  <p:slideViewPr>
    <p:cSldViewPr snapToGrid="0" snapToObjects="1">
      <p:cViewPr>
        <p:scale>
          <a:sx n="83" d="100"/>
          <a:sy n="83" d="100"/>
        </p:scale>
        <p:origin x="160"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Charles (2101032)" userId="a1813e87-58c4-43e8-819e-d12857780109" providerId="ADAL" clId="{D313A2BA-B7DF-0E46-838E-20D2B8F40DFF}"/>
    <pc:docChg chg="undo redo custSel addSld modSld sldOrd">
      <pc:chgData name="Amy Charles (2101032)" userId="a1813e87-58c4-43e8-819e-d12857780109" providerId="ADAL" clId="{D313A2BA-B7DF-0E46-838E-20D2B8F40DFF}" dt="2022-11-07T20:57:41.663" v="228" actId="20577"/>
      <pc:docMkLst>
        <pc:docMk/>
      </pc:docMkLst>
      <pc:sldChg chg="modSp mod modNotesTx">
        <pc:chgData name="Amy Charles (2101032)" userId="a1813e87-58c4-43e8-819e-d12857780109" providerId="ADAL" clId="{D313A2BA-B7DF-0E46-838E-20D2B8F40DFF}" dt="2022-11-07T20:47:32.217" v="21" actId="20577"/>
        <pc:sldMkLst>
          <pc:docMk/>
          <pc:sldMk cId="3088076298" sldId="256"/>
        </pc:sldMkLst>
        <pc:spChg chg="mod">
          <ac:chgData name="Amy Charles (2101032)" userId="a1813e87-58c4-43e8-819e-d12857780109" providerId="ADAL" clId="{D313A2BA-B7DF-0E46-838E-20D2B8F40DFF}" dt="2022-11-07T20:06:00.444" v="16"/>
          <ac:spMkLst>
            <pc:docMk/>
            <pc:sldMk cId="3088076298" sldId="256"/>
            <ac:spMk id="5" creationId="{18B3C9A2-9FA7-5D4C-9661-3F2EC483A982}"/>
          </ac:spMkLst>
        </pc:spChg>
      </pc:sldChg>
      <pc:sldChg chg="modSp mod">
        <pc:chgData name="Amy Charles (2101032)" userId="a1813e87-58c4-43e8-819e-d12857780109" providerId="ADAL" clId="{D313A2BA-B7DF-0E46-838E-20D2B8F40DFF}" dt="2022-11-07T20:50:15.024" v="123"/>
        <pc:sldMkLst>
          <pc:docMk/>
          <pc:sldMk cId="3502576492" sldId="257"/>
        </pc:sldMkLst>
        <pc:spChg chg="mod">
          <ac:chgData name="Amy Charles (2101032)" userId="a1813e87-58c4-43e8-819e-d12857780109" providerId="ADAL" clId="{D313A2BA-B7DF-0E46-838E-20D2B8F40DFF}" dt="2022-11-07T20:50:15.024" v="123"/>
          <ac:spMkLst>
            <pc:docMk/>
            <pc:sldMk cId="3502576492" sldId="257"/>
            <ac:spMk id="4" creationId="{CF3B5D0C-3BB9-EB4C-9C1E-73F60B4D987C}"/>
          </ac:spMkLst>
        </pc:spChg>
      </pc:sldChg>
      <pc:sldChg chg="addSp delSp modSp new mod ord">
        <pc:chgData name="Amy Charles (2101032)" userId="a1813e87-58c4-43e8-819e-d12857780109" providerId="ADAL" clId="{D313A2BA-B7DF-0E46-838E-20D2B8F40DFF}" dt="2022-11-07T20:57:41.663" v="228" actId="20577"/>
        <pc:sldMkLst>
          <pc:docMk/>
          <pc:sldMk cId="1560635640" sldId="258"/>
        </pc:sldMkLst>
        <pc:spChg chg="del">
          <ac:chgData name="Amy Charles (2101032)" userId="a1813e87-58c4-43e8-819e-d12857780109" providerId="ADAL" clId="{D313A2BA-B7DF-0E46-838E-20D2B8F40DFF}" dt="2022-11-07T20:48:09.005" v="23" actId="478"/>
          <ac:spMkLst>
            <pc:docMk/>
            <pc:sldMk cId="1560635640" sldId="258"/>
            <ac:spMk id="2" creationId="{85E0D3AE-42D0-7045-97A0-F485DEF8310C}"/>
          </ac:spMkLst>
        </pc:spChg>
        <pc:spChg chg="mod">
          <ac:chgData name="Amy Charles (2101032)" userId="a1813e87-58c4-43e8-819e-d12857780109" providerId="ADAL" clId="{D313A2BA-B7DF-0E46-838E-20D2B8F40DFF}" dt="2022-11-07T20:57:41.663" v="228" actId="20577"/>
          <ac:spMkLst>
            <pc:docMk/>
            <pc:sldMk cId="1560635640" sldId="258"/>
            <ac:spMk id="3" creationId="{B87CC431-EB1E-6D45-AED0-508B3A04F99B}"/>
          </ac:spMkLst>
        </pc:spChg>
        <pc:spChg chg="add mod">
          <ac:chgData name="Amy Charles (2101032)" userId="a1813e87-58c4-43e8-819e-d12857780109" providerId="ADAL" clId="{D313A2BA-B7DF-0E46-838E-20D2B8F40DFF}" dt="2022-11-07T20:48:42.524" v="61" actId="1076"/>
          <ac:spMkLst>
            <pc:docMk/>
            <pc:sldMk cId="1560635640" sldId="258"/>
            <ac:spMk id="4" creationId="{62B36F2A-B2C5-6748-8AEF-1D45CB9D773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DBE4B8-094C-DA4C-BF53-289ED0A19B0F}" type="datetimeFigureOut">
              <a:rPr lang="en-US" smtClean="0"/>
              <a:t>11/7/22</a:t>
            </a:fld>
            <a:endParaRPr lang="en-US"/>
          </a:p>
        </p:txBody>
      </p:sp>
      <p:sp>
        <p:nvSpPr>
          <p:cNvPr id="4" name="Slide Image Placeholder 3"/>
          <p:cNvSpPr>
            <a:spLocks noGrp="1" noRot="1" noChangeAspect="1"/>
          </p:cNvSpPr>
          <p:nvPr>
            <p:ph type="sldImg" idx="2"/>
          </p:nvPr>
        </p:nvSpPr>
        <p:spPr>
          <a:xfrm>
            <a:off x="941388" y="1143000"/>
            <a:ext cx="4975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3EAFD7-C800-E64D-B8F8-D29A0564B165}" type="slidenum">
              <a:rPr lang="en-US" smtClean="0"/>
              <a:t>‹#›</a:t>
            </a:fld>
            <a:endParaRPr lang="en-US"/>
          </a:p>
        </p:txBody>
      </p:sp>
    </p:spTree>
    <p:extLst>
      <p:ext uri="{BB962C8B-B14F-4D97-AF65-F5344CB8AC3E}">
        <p14:creationId xmlns:p14="http://schemas.microsoft.com/office/powerpoint/2010/main" val="307068608"/>
      </p:ext>
    </p:extLst>
  </p:cSld>
  <p:clrMap bg1="lt1" tx1="dk1" bg2="lt2" tx2="dk2" accent1="accent1" accent2="accent2" accent3="accent3" accent4="accent4" accent5="accent5" accent6="accent6" hlink="hlink" folHlink="folHlink"/>
  <p:notesStyle>
    <a:lvl1pPr marL="0" algn="l" defTabSz="954085" rtl="0" eaLnBrk="1" latinLnBrk="0" hangingPunct="1">
      <a:defRPr sz="1252" kern="1200">
        <a:solidFill>
          <a:schemeClr val="tx1"/>
        </a:solidFill>
        <a:latin typeface="+mn-lt"/>
        <a:ea typeface="+mn-ea"/>
        <a:cs typeface="+mn-cs"/>
      </a:defRPr>
    </a:lvl1pPr>
    <a:lvl2pPr marL="477042" algn="l" defTabSz="954085" rtl="0" eaLnBrk="1" latinLnBrk="0" hangingPunct="1">
      <a:defRPr sz="1252" kern="1200">
        <a:solidFill>
          <a:schemeClr val="tx1"/>
        </a:solidFill>
        <a:latin typeface="+mn-lt"/>
        <a:ea typeface="+mn-ea"/>
        <a:cs typeface="+mn-cs"/>
      </a:defRPr>
    </a:lvl2pPr>
    <a:lvl3pPr marL="954085" algn="l" defTabSz="954085" rtl="0" eaLnBrk="1" latinLnBrk="0" hangingPunct="1">
      <a:defRPr sz="1252" kern="1200">
        <a:solidFill>
          <a:schemeClr val="tx1"/>
        </a:solidFill>
        <a:latin typeface="+mn-lt"/>
        <a:ea typeface="+mn-ea"/>
        <a:cs typeface="+mn-cs"/>
      </a:defRPr>
    </a:lvl3pPr>
    <a:lvl4pPr marL="1431127" algn="l" defTabSz="954085" rtl="0" eaLnBrk="1" latinLnBrk="0" hangingPunct="1">
      <a:defRPr sz="1252" kern="1200">
        <a:solidFill>
          <a:schemeClr val="tx1"/>
        </a:solidFill>
        <a:latin typeface="+mn-lt"/>
        <a:ea typeface="+mn-ea"/>
        <a:cs typeface="+mn-cs"/>
      </a:defRPr>
    </a:lvl4pPr>
    <a:lvl5pPr marL="1908170" algn="l" defTabSz="954085" rtl="0" eaLnBrk="1" latinLnBrk="0" hangingPunct="1">
      <a:defRPr sz="1252" kern="1200">
        <a:solidFill>
          <a:schemeClr val="tx1"/>
        </a:solidFill>
        <a:latin typeface="+mn-lt"/>
        <a:ea typeface="+mn-ea"/>
        <a:cs typeface="+mn-cs"/>
      </a:defRPr>
    </a:lvl5pPr>
    <a:lvl6pPr marL="2385212" algn="l" defTabSz="954085" rtl="0" eaLnBrk="1" latinLnBrk="0" hangingPunct="1">
      <a:defRPr sz="1252" kern="1200">
        <a:solidFill>
          <a:schemeClr val="tx1"/>
        </a:solidFill>
        <a:latin typeface="+mn-lt"/>
        <a:ea typeface="+mn-ea"/>
        <a:cs typeface="+mn-cs"/>
      </a:defRPr>
    </a:lvl6pPr>
    <a:lvl7pPr marL="2862255" algn="l" defTabSz="954085" rtl="0" eaLnBrk="1" latinLnBrk="0" hangingPunct="1">
      <a:defRPr sz="1252" kern="1200">
        <a:solidFill>
          <a:schemeClr val="tx1"/>
        </a:solidFill>
        <a:latin typeface="+mn-lt"/>
        <a:ea typeface="+mn-ea"/>
        <a:cs typeface="+mn-cs"/>
      </a:defRPr>
    </a:lvl7pPr>
    <a:lvl8pPr marL="3339297" algn="l" defTabSz="954085" rtl="0" eaLnBrk="1" latinLnBrk="0" hangingPunct="1">
      <a:defRPr sz="1252" kern="1200">
        <a:solidFill>
          <a:schemeClr val="tx1"/>
        </a:solidFill>
        <a:latin typeface="+mn-lt"/>
        <a:ea typeface="+mn-ea"/>
        <a:cs typeface="+mn-cs"/>
      </a:defRPr>
    </a:lvl8pPr>
    <a:lvl9pPr marL="3816340" algn="l" defTabSz="954085" rtl="0" eaLnBrk="1" latinLnBrk="0" hangingPunct="1">
      <a:defRPr sz="1252"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41388" y="1143000"/>
            <a:ext cx="4975225"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33EAFD7-C800-E64D-B8F8-D29A0564B165}" type="slidenum">
              <a:rPr lang="en-US" smtClean="0"/>
              <a:t>2</a:t>
            </a:fld>
            <a:endParaRPr lang="en-US"/>
          </a:p>
        </p:txBody>
      </p:sp>
    </p:spTree>
    <p:extLst>
      <p:ext uri="{BB962C8B-B14F-4D97-AF65-F5344CB8AC3E}">
        <p14:creationId xmlns:p14="http://schemas.microsoft.com/office/powerpoint/2010/main" val="4106916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77975" y="1281365"/>
            <a:ext cx="9467850" cy="2725843"/>
          </a:xfrm>
        </p:spPr>
        <p:txBody>
          <a:bodyPr anchor="b"/>
          <a:lstStyle>
            <a:lvl1pPr algn="ctr">
              <a:defRPr sz="6212"/>
            </a:lvl1pPr>
          </a:lstStyle>
          <a:p>
            <a:r>
              <a:rPr lang="en-GB"/>
              <a:t>Click to edit Master title style</a:t>
            </a:r>
            <a:endParaRPr lang="en-US" dirty="0"/>
          </a:p>
        </p:txBody>
      </p:sp>
      <p:sp>
        <p:nvSpPr>
          <p:cNvPr id="3" name="Subtitle 2"/>
          <p:cNvSpPr>
            <a:spLocks noGrp="1"/>
          </p:cNvSpPr>
          <p:nvPr>
            <p:ph type="subTitle" idx="1"/>
          </p:nvPr>
        </p:nvSpPr>
        <p:spPr>
          <a:xfrm>
            <a:off x="1577975" y="4112327"/>
            <a:ext cx="9467850" cy="1890328"/>
          </a:xfrm>
        </p:spPr>
        <p:txBody>
          <a:bodyPr/>
          <a:lstStyle>
            <a:lvl1pPr marL="0" indent="0" algn="ctr">
              <a:buNone/>
              <a:defRPr sz="2485"/>
            </a:lvl1pPr>
            <a:lvl2pPr marL="473385" indent="0" algn="ctr">
              <a:buNone/>
              <a:defRPr sz="2071"/>
            </a:lvl2pPr>
            <a:lvl3pPr marL="946770" indent="0" algn="ctr">
              <a:buNone/>
              <a:defRPr sz="1864"/>
            </a:lvl3pPr>
            <a:lvl4pPr marL="1420155" indent="0" algn="ctr">
              <a:buNone/>
              <a:defRPr sz="1657"/>
            </a:lvl4pPr>
            <a:lvl5pPr marL="1893540" indent="0" algn="ctr">
              <a:buNone/>
              <a:defRPr sz="1657"/>
            </a:lvl5pPr>
            <a:lvl6pPr marL="2366924" indent="0" algn="ctr">
              <a:buNone/>
              <a:defRPr sz="1657"/>
            </a:lvl6pPr>
            <a:lvl7pPr marL="2840309" indent="0" algn="ctr">
              <a:buNone/>
              <a:defRPr sz="1657"/>
            </a:lvl7pPr>
            <a:lvl8pPr marL="3313694" indent="0" algn="ctr">
              <a:buNone/>
              <a:defRPr sz="1657"/>
            </a:lvl8pPr>
            <a:lvl9pPr marL="3787079" indent="0" algn="ctr">
              <a:buNone/>
              <a:defRPr sz="165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E6E61F6-1B74-3C42-B4D7-E5F321F171B5}" type="datetimeFigureOut">
              <a:rPr lang="en-US" smtClean="0"/>
              <a:t>11/7/22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102869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6E61F6-1B74-3C42-B4D7-E5F321F171B5}" type="datetimeFigureOut">
              <a:rPr lang="en-US" smtClean="0"/>
              <a:t>11/7/22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2211207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1311" y="1951951"/>
            <a:ext cx="10888028" cy="3256875"/>
          </a:xfrm>
        </p:spPr>
        <p:txBody>
          <a:bodyPr anchor="b"/>
          <a:lstStyle>
            <a:lvl1pPr>
              <a:defRPr sz="6212"/>
            </a:lvl1pPr>
          </a:lstStyle>
          <a:p>
            <a:r>
              <a:rPr lang="en-GB"/>
              <a:t>Click to edit Master title style</a:t>
            </a:r>
            <a:endParaRPr lang="en-US" dirty="0"/>
          </a:p>
        </p:txBody>
      </p:sp>
      <p:sp>
        <p:nvSpPr>
          <p:cNvPr id="3" name="Text Placeholder 2"/>
          <p:cNvSpPr>
            <a:spLocks noGrp="1"/>
          </p:cNvSpPr>
          <p:nvPr>
            <p:ph type="body" idx="1"/>
          </p:nvPr>
        </p:nvSpPr>
        <p:spPr>
          <a:xfrm>
            <a:off x="861311" y="5239638"/>
            <a:ext cx="10888028" cy="1712713"/>
          </a:xfrm>
        </p:spPr>
        <p:txBody>
          <a:bodyPr/>
          <a:lstStyle>
            <a:lvl1pPr marL="0" indent="0">
              <a:buNone/>
              <a:defRPr sz="2485">
                <a:solidFill>
                  <a:schemeClr val="tx1">
                    <a:tint val="75000"/>
                  </a:schemeClr>
                </a:solidFill>
              </a:defRPr>
            </a:lvl1pPr>
            <a:lvl2pPr marL="473385" indent="0">
              <a:buNone/>
              <a:defRPr sz="2071">
                <a:solidFill>
                  <a:schemeClr val="tx1">
                    <a:tint val="75000"/>
                  </a:schemeClr>
                </a:solidFill>
              </a:defRPr>
            </a:lvl2pPr>
            <a:lvl3pPr marL="946770" indent="0">
              <a:buNone/>
              <a:defRPr sz="1864">
                <a:solidFill>
                  <a:schemeClr val="tx1">
                    <a:tint val="75000"/>
                  </a:schemeClr>
                </a:solidFill>
              </a:defRPr>
            </a:lvl3pPr>
            <a:lvl4pPr marL="1420155" indent="0">
              <a:buNone/>
              <a:defRPr sz="1657">
                <a:solidFill>
                  <a:schemeClr val="tx1">
                    <a:tint val="75000"/>
                  </a:schemeClr>
                </a:solidFill>
              </a:defRPr>
            </a:lvl4pPr>
            <a:lvl5pPr marL="1893540" indent="0">
              <a:buNone/>
              <a:defRPr sz="1657">
                <a:solidFill>
                  <a:schemeClr val="tx1">
                    <a:tint val="75000"/>
                  </a:schemeClr>
                </a:solidFill>
              </a:defRPr>
            </a:lvl5pPr>
            <a:lvl6pPr marL="2366924" indent="0">
              <a:buNone/>
              <a:defRPr sz="1657">
                <a:solidFill>
                  <a:schemeClr val="tx1">
                    <a:tint val="75000"/>
                  </a:schemeClr>
                </a:solidFill>
              </a:defRPr>
            </a:lvl6pPr>
            <a:lvl7pPr marL="2840309" indent="0">
              <a:buNone/>
              <a:defRPr sz="1657">
                <a:solidFill>
                  <a:schemeClr val="tx1">
                    <a:tint val="75000"/>
                  </a:schemeClr>
                </a:solidFill>
              </a:defRPr>
            </a:lvl7pPr>
            <a:lvl8pPr marL="3313694" indent="0">
              <a:buNone/>
              <a:defRPr sz="1657">
                <a:solidFill>
                  <a:schemeClr val="tx1">
                    <a:tint val="75000"/>
                  </a:schemeClr>
                </a:solidFill>
              </a:defRPr>
            </a:lvl8pPr>
            <a:lvl9pPr marL="3787079" indent="0">
              <a:buNone/>
              <a:defRPr sz="165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6E61F6-1B74-3C42-B4D7-E5F321F171B5}" type="datetimeFigureOut">
              <a:rPr lang="en-US" smtClean="0"/>
              <a:t>11/7/22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891719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67886" y="2084255"/>
            <a:ext cx="5365115" cy="496777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90799" y="2084255"/>
            <a:ext cx="5365115" cy="496777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E6E61F6-1B74-3C42-B4D7-E5F321F171B5}" type="datetimeFigureOut">
              <a:rPr lang="en-US" smtClean="0"/>
              <a:t>11/7/22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2612179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69530" y="416852"/>
            <a:ext cx="10888028" cy="1513351"/>
          </a:xfrm>
        </p:spPr>
        <p:txBody>
          <a:bodyPr/>
          <a:lstStyle/>
          <a:p>
            <a:r>
              <a:rPr lang="en-GB"/>
              <a:t>Click to edit Master title style</a:t>
            </a:r>
            <a:endParaRPr lang="en-US" dirty="0"/>
          </a:p>
        </p:txBody>
      </p:sp>
      <p:sp>
        <p:nvSpPr>
          <p:cNvPr id="3" name="Text Placeholder 2"/>
          <p:cNvSpPr>
            <a:spLocks noGrp="1"/>
          </p:cNvSpPr>
          <p:nvPr>
            <p:ph type="body" idx="1"/>
          </p:nvPr>
        </p:nvSpPr>
        <p:spPr>
          <a:xfrm>
            <a:off x="869531" y="1919328"/>
            <a:ext cx="5340459" cy="940633"/>
          </a:xfrm>
        </p:spPr>
        <p:txBody>
          <a:bodyPr anchor="b"/>
          <a:lstStyle>
            <a:lvl1pPr marL="0" indent="0">
              <a:buNone/>
              <a:defRPr sz="2485" b="1"/>
            </a:lvl1pPr>
            <a:lvl2pPr marL="473385" indent="0">
              <a:buNone/>
              <a:defRPr sz="2071" b="1"/>
            </a:lvl2pPr>
            <a:lvl3pPr marL="946770" indent="0">
              <a:buNone/>
              <a:defRPr sz="1864" b="1"/>
            </a:lvl3pPr>
            <a:lvl4pPr marL="1420155" indent="0">
              <a:buNone/>
              <a:defRPr sz="1657" b="1"/>
            </a:lvl4pPr>
            <a:lvl5pPr marL="1893540" indent="0">
              <a:buNone/>
              <a:defRPr sz="1657" b="1"/>
            </a:lvl5pPr>
            <a:lvl6pPr marL="2366924" indent="0">
              <a:buNone/>
              <a:defRPr sz="1657" b="1"/>
            </a:lvl6pPr>
            <a:lvl7pPr marL="2840309" indent="0">
              <a:buNone/>
              <a:defRPr sz="1657" b="1"/>
            </a:lvl7pPr>
            <a:lvl8pPr marL="3313694" indent="0">
              <a:buNone/>
              <a:defRPr sz="1657" b="1"/>
            </a:lvl8pPr>
            <a:lvl9pPr marL="3787079" indent="0">
              <a:buNone/>
              <a:defRPr sz="1657" b="1"/>
            </a:lvl9pPr>
          </a:lstStyle>
          <a:p>
            <a:pPr lvl="0"/>
            <a:r>
              <a:rPr lang="en-GB"/>
              <a:t>Click to edit Master text styles</a:t>
            </a:r>
          </a:p>
        </p:txBody>
      </p:sp>
      <p:sp>
        <p:nvSpPr>
          <p:cNvPr id="4" name="Content Placeholder 3"/>
          <p:cNvSpPr>
            <a:spLocks noGrp="1"/>
          </p:cNvSpPr>
          <p:nvPr>
            <p:ph sz="half" idx="2"/>
          </p:nvPr>
        </p:nvSpPr>
        <p:spPr>
          <a:xfrm>
            <a:off x="869531" y="2859961"/>
            <a:ext cx="5340459" cy="42065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0799" y="1919328"/>
            <a:ext cx="5366759" cy="940633"/>
          </a:xfrm>
        </p:spPr>
        <p:txBody>
          <a:bodyPr anchor="b"/>
          <a:lstStyle>
            <a:lvl1pPr marL="0" indent="0">
              <a:buNone/>
              <a:defRPr sz="2485" b="1"/>
            </a:lvl1pPr>
            <a:lvl2pPr marL="473385" indent="0">
              <a:buNone/>
              <a:defRPr sz="2071" b="1"/>
            </a:lvl2pPr>
            <a:lvl3pPr marL="946770" indent="0">
              <a:buNone/>
              <a:defRPr sz="1864" b="1"/>
            </a:lvl3pPr>
            <a:lvl4pPr marL="1420155" indent="0">
              <a:buNone/>
              <a:defRPr sz="1657" b="1"/>
            </a:lvl4pPr>
            <a:lvl5pPr marL="1893540" indent="0">
              <a:buNone/>
              <a:defRPr sz="1657" b="1"/>
            </a:lvl5pPr>
            <a:lvl6pPr marL="2366924" indent="0">
              <a:buNone/>
              <a:defRPr sz="1657" b="1"/>
            </a:lvl6pPr>
            <a:lvl7pPr marL="2840309" indent="0">
              <a:buNone/>
              <a:defRPr sz="1657" b="1"/>
            </a:lvl7pPr>
            <a:lvl8pPr marL="3313694" indent="0">
              <a:buNone/>
              <a:defRPr sz="1657" b="1"/>
            </a:lvl8pPr>
            <a:lvl9pPr marL="3787079" indent="0">
              <a:buNone/>
              <a:defRPr sz="1657" b="1"/>
            </a:lvl9pPr>
          </a:lstStyle>
          <a:p>
            <a:pPr lvl="0"/>
            <a:r>
              <a:rPr lang="en-GB"/>
              <a:t>Click to edit Master text styles</a:t>
            </a:r>
          </a:p>
        </p:txBody>
      </p:sp>
      <p:sp>
        <p:nvSpPr>
          <p:cNvPr id="6" name="Content Placeholder 5"/>
          <p:cNvSpPr>
            <a:spLocks noGrp="1"/>
          </p:cNvSpPr>
          <p:nvPr>
            <p:ph sz="quarter" idx="4"/>
          </p:nvPr>
        </p:nvSpPr>
        <p:spPr>
          <a:xfrm>
            <a:off x="6390799" y="2859961"/>
            <a:ext cx="5366759" cy="42065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E6E61F6-1B74-3C42-B4D7-E5F321F171B5}" type="datetimeFigureOut">
              <a:rPr lang="en-US" smtClean="0"/>
              <a:t>11/7/22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2350079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E6E61F6-1B74-3C42-B4D7-E5F321F171B5}" type="datetimeFigureOut">
              <a:rPr lang="en-US" smtClean="0"/>
              <a:t>11/7/22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1316937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6E61F6-1B74-3C42-B4D7-E5F321F171B5}" type="datetimeFigureOut">
              <a:rPr lang="en-US" smtClean="0"/>
              <a:t>11/7/22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1173253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9531" y="521970"/>
            <a:ext cx="4071504" cy="1826895"/>
          </a:xfrm>
        </p:spPr>
        <p:txBody>
          <a:bodyPr anchor="b"/>
          <a:lstStyle>
            <a:lvl1pPr>
              <a:defRPr sz="3313"/>
            </a:lvl1pPr>
          </a:lstStyle>
          <a:p>
            <a:r>
              <a:rPr lang="en-GB"/>
              <a:t>Click to edit Master title style</a:t>
            </a:r>
            <a:endParaRPr lang="en-US" dirty="0"/>
          </a:p>
        </p:txBody>
      </p:sp>
      <p:sp>
        <p:nvSpPr>
          <p:cNvPr id="3" name="Content Placeholder 2"/>
          <p:cNvSpPr>
            <a:spLocks noGrp="1"/>
          </p:cNvSpPr>
          <p:nvPr>
            <p:ph idx="1"/>
          </p:nvPr>
        </p:nvSpPr>
        <p:spPr>
          <a:xfrm>
            <a:off x="5366759" y="1127311"/>
            <a:ext cx="6390799" cy="5564055"/>
          </a:xfrm>
        </p:spPr>
        <p:txBody>
          <a:bodyPr/>
          <a:lstStyle>
            <a:lvl1pPr>
              <a:defRPr sz="3313"/>
            </a:lvl1pPr>
            <a:lvl2pPr>
              <a:defRPr sz="2899"/>
            </a:lvl2pPr>
            <a:lvl3pPr>
              <a:defRPr sz="2485"/>
            </a:lvl3pPr>
            <a:lvl4pPr>
              <a:defRPr sz="2071"/>
            </a:lvl4pPr>
            <a:lvl5pPr>
              <a:defRPr sz="2071"/>
            </a:lvl5pPr>
            <a:lvl6pPr>
              <a:defRPr sz="2071"/>
            </a:lvl6pPr>
            <a:lvl7pPr>
              <a:defRPr sz="2071"/>
            </a:lvl7pPr>
            <a:lvl8pPr>
              <a:defRPr sz="2071"/>
            </a:lvl8pPr>
            <a:lvl9pPr>
              <a:defRPr sz="2071"/>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9531" y="2348865"/>
            <a:ext cx="4071504" cy="4351563"/>
          </a:xfrm>
        </p:spPr>
        <p:txBody>
          <a:bodyPr/>
          <a:lstStyle>
            <a:lvl1pPr marL="0" indent="0">
              <a:buNone/>
              <a:defRPr sz="1657"/>
            </a:lvl1pPr>
            <a:lvl2pPr marL="473385" indent="0">
              <a:buNone/>
              <a:defRPr sz="1450"/>
            </a:lvl2pPr>
            <a:lvl3pPr marL="946770" indent="0">
              <a:buNone/>
              <a:defRPr sz="1242"/>
            </a:lvl3pPr>
            <a:lvl4pPr marL="1420155" indent="0">
              <a:buNone/>
              <a:defRPr sz="1035"/>
            </a:lvl4pPr>
            <a:lvl5pPr marL="1893540" indent="0">
              <a:buNone/>
              <a:defRPr sz="1035"/>
            </a:lvl5pPr>
            <a:lvl6pPr marL="2366924" indent="0">
              <a:buNone/>
              <a:defRPr sz="1035"/>
            </a:lvl6pPr>
            <a:lvl7pPr marL="2840309" indent="0">
              <a:buNone/>
              <a:defRPr sz="1035"/>
            </a:lvl7pPr>
            <a:lvl8pPr marL="3313694" indent="0">
              <a:buNone/>
              <a:defRPr sz="1035"/>
            </a:lvl8pPr>
            <a:lvl9pPr marL="3787079" indent="0">
              <a:buNone/>
              <a:defRPr sz="1035"/>
            </a:lvl9pPr>
          </a:lstStyle>
          <a:p>
            <a:pPr lvl="0"/>
            <a:r>
              <a:rPr lang="en-GB"/>
              <a:t>Click to edit Master text styles</a:t>
            </a:r>
          </a:p>
        </p:txBody>
      </p:sp>
      <p:sp>
        <p:nvSpPr>
          <p:cNvPr id="5" name="Date Placeholder 4"/>
          <p:cNvSpPr>
            <a:spLocks noGrp="1"/>
          </p:cNvSpPr>
          <p:nvPr>
            <p:ph type="dt" sz="half" idx="10"/>
          </p:nvPr>
        </p:nvSpPr>
        <p:spPr/>
        <p:txBody>
          <a:bodyPr/>
          <a:lstStyle/>
          <a:p>
            <a:fld id="{EE6E61F6-1B74-3C42-B4D7-E5F321F171B5}" type="datetimeFigureOut">
              <a:rPr lang="en-US" smtClean="0"/>
              <a:t>11/7/22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3954076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9531" y="521970"/>
            <a:ext cx="4071504" cy="1826895"/>
          </a:xfrm>
        </p:spPr>
        <p:txBody>
          <a:bodyPr anchor="b"/>
          <a:lstStyle>
            <a:lvl1pPr>
              <a:defRPr sz="3313"/>
            </a:lvl1pPr>
          </a:lstStyle>
          <a:p>
            <a:r>
              <a:rPr lang="en-GB"/>
              <a:t>Click to edit Master title style</a:t>
            </a:r>
            <a:endParaRPr lang="en-US" dirty="0"/>
          </a:p>
        </p:txBody>
      </p:sp>
      <p:sp>
        <p:nvSpPr>
          <p:cNvPr id="3" name="Picture Placeholder 2"/>
          <p:cNvSpPr>
            <a:spLocks noGrp="1" noChangeAspect="1"/>
          </p:cNvSpPr>
          <p:nvPr>
            <p:ph type="pic" idx="1"/>
          </p:nvPr>
        </p:nvSpPr>
        <p:spPr>
          <a:xfrm>
            <a:off x="5366759" y="1127311"/>
            <a:ext cx="6390799" cy="5564055"/>
          </a:xfrm>
        </p:spPr>
        <p:txBody>
          <a:bodyPr anchor="t"/>
          <a:lstStyle>
            <a:lvl1pPr marL="0" indent="0">
              <a:buNone/>
              <a:defRPr sz="3313"/>
            </a:lvl1pPr>
            <a:lvl2pPr marL="473385" indent="0">
              <a:buNone/>
              <a:defRPr sz="2899"/>
            </a:lvl2pPr>
            <a:lvl3pPr marL="946770" indent="0">
              <a:buNone/>
              <a:defRPr sz="2485"/>
            </a:lvl3pPr>
            <a:lvl4pPr marL="1420155" indent="0">
              <a:buNone/>
              <a:defRPr sz="2071"/>
            </a:lvl4pPr>
            <a:lvl5pPr marL="1893540" indent="0">
              <a:buNone/>
              <a:defRPr sz="2071"/>
            </a:lvl5pPr>
            <a:lvl6pPr marL="2366924" indent="0">
              <a:buNone/>
              <a:defRPr sz="2071"/>
            </a:lvl6pPr>
            <a:lvl7pPr marL="2840309" indent="0">
              <a:buNone/>
              <a:defRPr sz="2071"/>
            </a:lvl7pPr>
            <a:lvl8pPr marL="3313694" indent="0">
              <a:buNone/>
              <a:defRPr sz="2071"/>
            </a:lvl8pPr>
            <a:lvl9pPr marL="3787079" indent="0">
              <a:buNone/>
              <a:defRPr sz="2071"/>
            </a:lvl9pPr>
          </a:lstStyle>
          <a:p>
            <a:r>
              <a:rPr lang="en-GB"/>
              <a:t>Click icon to add picture</a:t>
            </a:r>
            <a:endParaRPr lang="en-US" dirty="0"/>
          </a:p>
        </p:txBody>
      </p:sp>
      <p:sp>
        <p:nvSpPr>
          <p:cNvPr id="4" name="Text Placeholder 3"/>
          <p:cNvSpPr>
            <a:spLocks noGrp="1"/>
          </p:cNvSpPr>
          <p:nvPr>
            <p:ph type="body" sz="half" idx="2"/>
          </p:nvPr>
        </p:nvSpPr>
        <p:spPr>
          <a:xfrm>
            <a:off x="869531" y="2348865"/>
            <a:ext cx="4071504" cy="4351563"/>
          </a:xfrm>
        </p:spPr>
        <p:txBody>
          <a:bodyPr/>
          <a:lstStyle>
            <a:lvl1pPr marL="0" indent="0">
              <a:buNone/>
              <a:defRPr sz="1657"/>
            </a:lvl1pPr>
            <a:lvl2pPr marL="473385" indent="0">
              <a:buNone/>
              <a:defRPr sz="1450"/>
            </a:lvl2pPr>
            <a:lvl3pPr marL="946770" indent="0">
              <a:buNone/>
              <a:defRPr sz="1242"/>
            </a:lvl3pPr>
            <a:lvl4pPr marL="1420155" indent="0">
              <a:buNone/>
              <a:defRPr sz="1035"/>
            </a:lvl4pPr>
            <a:lvl5pPr marL="1893540" indent="0">
              <a:buNone/>
              <a:defRPr sz="1035"/>
            </a:lvl5pPr>
            <a:lvl6pPr marL="2366924" indent="0">
              <a:buNone/>
              <a:defRPr sz="1035"/>
            </a:lvl6pPr>
            <a:lvl7pPr marL="2840309" indent="0">
              <a:buNone/>
              <a:defRPr sz="1035"/>
            </a:lvl7pPr>
            <a:lvl8pPr marL="3313694" indent="0">
              <a:buNone/>
              <a:defRPr sz="1035"/>
            </a:lvl8pPr>
            <a:lvl9pPr marL="3787079" indent="0">
              <a:buNone/>
              <a:defRPr sz="1035"/>
            </a:lvl9pPr>
          </a:lstStyle>
          <a:p>
            <a:pPr lvl="0"/>
            <a:r>
              <a:rPr lang="en-GB"/>
              <a:t>Click to edit Master text styles</a:t>
            </a:r>
          </a:p>
        </p:txBody>
      </p:sp>
      <p:sp>
        <p:nvSpPr>
          <p:cNvPr id="5" name="Date Placeholder 4"/>
          <p:cNvSpPr>
            <a:spLocks noGrp="1"/>
          </p:cNvSpPr>
          <p:nvPr>
            <p:ph type="dt" sz="half" idx="10"/>
          </p:nvPr>
        </p:nvSpPr>
        <p:spPr/>
        <p:txBody>
          <a:bodyPr/>
          <a:lstStyle/>
          <a:p>
            <a:fld id="{EE6E61F6-1B74-3C42-B4D7-E5F321F171B5}" type="datetimeFigureOut">
              <a:rPr lang="en-US" smtClean="0"/>
              <a:t>11/7/22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2130260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6E61F6-1B74-3C42-B4D7-E5F321F171B5}" type="datetimeFigureOut">
              <a:rPr lang="en-US" smtClean="0"/>
              <a:t>11/7/22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837071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33907" y="416851"/>
            <a:ext cx="2722007" cy="663518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67886" y="416851"/>
            <a:ext cx="8008223" cy="663518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6E61F6-1B74-3C42-B4D7-E5F321F171B5}" type="datetimeFigureOut">
              <a:rPr lang="en-US" smtClean="0"/>
              <a:t>11/7/22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5E782D-3DF7-4549-BE32-36F36C46F1B7}" type="slidenum">
              <a:rPr lang="en-US" smtClean="0"/>
              <a:t>‹#›</a:t>
            </a:fld>
            <a:endParaRPr lang="en-US"/>
          </a:p>
        </p:txBody>
      </p:sp>
    </p:spTree>
    <p:extLst>
      <p:ext uri="{BB962C8B-B14F-4D97-AF65-F5344CB8AC3E}">
        <p14:creationId xmlns:p14="http://schemas.microsoft.com/office/powerpoint/2010/main" val="4204410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67886" y="416852"/>
            <a:ext cx="10888028" cy="151335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67886" y="2084255"/>
            <a:ext cx="10888028" cy="496777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886" y="7256834"/>
            <a:ext cx="2840355" cy="416851"/>
          </a:xfrm>
          <a:prstGeom prst="rect">
            <a:avLst/>
          </a:prstGeom>
        </p:spPr>
        <p:txBody>
          <a:bodyPr vert="horz" lIns="91440" tIns="45720" rIns="91440" bIns="45720" rtlCol="0" anchor="ctr"/>
          <a:lstStyle>
            <a:lvl1pPr algn="l">
              <a:defRPr sz="1242">
                <a:solidFill>
                  <a:schemeClr val="tx1">
                    <a:tint val="75000"/>
                  </a:schemeClr>
                </a:solidFill>
              </a:defRPr>
            </a:lvl1pPr>
          </a:lstStyle>
          <a:p>
            <a:fld id="{EE6E61F6-1B74-3C42-B4D7-E5F321F171B5}" type="datetimeFigureOut">
              <a:rPr lang="en-US" smtClean="0"/>
              <a:t>11/7/22</a:t>
            </a:fld>
            <a:endParaRPr lang="en-US"/>
          </a:p>
        </p:txBody>
      </p:sp>
      <p:sp>
        <p:nvSpPr>
          <p:cNvPr id="5" name="Footer Placeholder 4"/>
          <p:cNvSpPr>
            <a:spLocks noGrp="1"/>
          </p:cNvSpPr>
          <p:nvPr>
            <p:ph type="ftr" sz="quarter" idx="3"/>
          </p:nvPr>
        </p:nvSpPr>
        <p:spPr>
          <a:xfrm>
            <a:off x="4181634" y="7256834"/>
            <a:ext cx="4260533" cy="416851"/>
          </a:xfrm>
          <a:prstGeom prst="rect">
            <a:avLst/>
          </a:prstGeom>
        </p:spPr>
        <p:txBody>
          <a:bodyPr vert="horz" lIns="91440" tIns="45720" rIns="91440" bIns="45720" rtlCol="0" anchor="ctr"/>
          <a:lstStyle>
            <a:lvl1pPr algn="ctr">
              <a:defRPr sz="124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915559" y="7256834"/>
            <a:ext cx="2840355" cy="416851"/>
          </a:xfrm>
          <a:prstGeom prst="rect">
            <a:avLst/>
          </a:prstGeom>
        </p:spPr>
        <p:txBody>
          <a:bodyPr vert="horz" lIns="91440" tIns="45720" rIns="91440" bIns="45720" rtlCol="0" anchor="ctr"/>
          <a:lstStyle>
            <a:lvl1pPr algn="r">
              <a:defRPr sz="1242">
                <a:solidFill>
                  <a:schemeClr val="tx1">
                    <a:tint val="75000"/>
                  </a:schemeClr>
                </a:solidFill>
              </a:defRPr>
            </a:lvl1pPr>
          </a:lstStyle>
          <a:p>
            <a:fld id="{E45E782D-3DF7-4549-BE32-36F36C46F1B7}" type="slidenum">
              <a:rPr lang="en-US" smtClean="0"/>
              <a:t>‹#›</a:t>
            </a:fld>
            <a:endParaRPr lang="en-US"/>
          </a:p>
        </p:txBody>
      </p:sp>
    </p:spTree>
    <p:extLst>
      <p:ext uri="{BB962C8B-B14F-4D97-AF65-F5344CB8AC3E}">
        <p14:creationId xmlns:p14="http://schemas.microsoft.com/office/powerpoint/2010/main" val="5785226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46770" rtl="0" eaLnBrk="1" latinLnBrk="0" hangingPunct="1">
        <a:lnSpc>
          <a:spcPct val="90000"/>
        </a:lnSpc>
        <a:spcBef>
          <a:spcPct val="0"/>
        </a:spcBef>
        <a:buNone/>
        <a:defRPr sz="4556" kern="1200">
          <a:solidFill>
            <a:schemeClr val="tx1"/>
          </a:solidFill>
          <a:latin typeface="+mj-lt"/>
          <a:ea typeface="+mj-ea"/>
          <a:cs typeface="+mj-cs"/>
        </a:defRPr>
      </a:lvl1pPr>
    </p:titleStyle>
    <p:bodyStyle>
      <a:lvl1pPr marL="236692" indent="-236692" algn="l" defTabSz="946770" rtl="0" eaLnBrk="1" latinLnBrk="0" hangingPunct="1">
        <a:lnSpc>
          <a:spcPct val="90000"/>
        </a:lnSpc>
        <a:spcBef>
          <a:spcPts val="1035"/>
        </a:spcBef>
        <a:buFont typeface="Arial" panose="020B0604020202020204" pitchFamily="34" charset="0"/>
        <a:buChar char="•"/>
        <a:defRPr sz="2899" kern="1200">
          <a:solidFill>
            <a:schemeClr val="tx1"/>
          </a:solidFill>
          <a:latin typeface="+mn-lt"/>
          <a:ea typeface="+mn-ea"/>
          <a:cs typeface="+mn-cs"/>
        </a:defRPr>
      </a:lvl1pPr>
      <a:lvl2pPr marL="710077" indent="-236692" algn="l" defTabSz="946770" rtl="0" eaLnBrk="1" latinLnBrk="0" hangingPunct="1">
        <a:lnSpc>
          <a:spcPct val="90000"/>
        </a:lnSpc>
        <a:spcBef>
          <a:spcPts val="518"/>
        </a:spcBef>
        <a:buFont typeface="Arial" panose="020B0604020202020204" pitchFamily="34" charset="0"/>
        <a:buChar char="•"/>
        <a:defRPr sz="2485" kern="1200">
          <a:solidFill>
            <a:schemeClr val="tx1"/>
          </a:solidFill>
          <a:latin typeface="+mn-lt"/>
          <a:ea typeface="+mn-ea"/>
          <a:cs typeface="+mn-cs"/>
        </a:defRPr>
      </a:lvl2pPr>
      <a:lvl3pPr marL="1183462" indent="-236692" algn="l" defTabSz="946770" rtl="0" eaLnBrk="1" latinLnBrk="0" hangingPunct="1">
        <a:lnSpc>
          <a:spcPct val="90000"/>
        </a:lnSpc>
        <a:spcBef>
          <a:spcPts val="518"/>
        </a:spcBef>
        <a:buFont typeface="Arial" panose="020B0604020202020204" pitchFamily="34" charset="0"/>
        <a:buChar char="•"/>
        <a:defRPr sz="2071" kern="1200">
          <a:solidFill>
            <a:schemeClr val="tx1"/>
          </a:solidFill>
          <a:latin typeface="+mn-lt"/>
          <a:ea typeface="+mn-ea"/>
          <a:cs typeface="+mn-cs"/>
        </a:defRPr>
      </a:lvl3pPr>
      <a:lvl4pPr marL="1656847" indent="-236692" algn="l" defTabSz="946770" rtl="0" eaLnBrk="1" latinLnBrk="0" hangingPunct="1">
        <a:lnSpc>
          <a:spcPct val="90000"/>
        </a:lnSpc>
        <a:spcBef>
          <a:spcPts val="518"/>
        </a:spcBef>
        <a:buFont typeface="Arial" panose="020B0604020202020204" pitchFamily="34" charset="0"/>
        <a:buChar char="•"/>
        <a:defRPr sz="1864" kern="1200">
          <a:solidFill>
            <a:schemeClr val="tx1"/>
          </a:solidFill>
          <a:latin typeface="+mn-lt"/>
          <a:ea typeface="+mn-ea"/>
          <a:cs typeface="+mn-cs"/>
        </a:defRPr>
      </a:lvl4pPr>
      <a:lvl5pPr marL="2130232" indent="-236692" algn="l" defTabSz="946770" rtl="0" eaLnBrk="1" latinLnBrk="0" hangingPunct="1">
        <a:lnSpc>
          <a:spcPct val="90000"/>
        </a:lnSpc>
        <a:spcBef>
          <a:spcPts val="518"/>
        </a:spcBef>
        <a:buFont typeface="Arial" panose="020B0604020202020204" pitchFamily="34" charset="0"/>
        <a:buChar char="•"/>
        <a:defRPr sz="1864" kern="1200">
          <a:solidFill>
            <a:schemeClr val="tx1"/>
          </a:solidFill>
          <a:latin typeface="+mn-lt"/>
          <a:ea typeface="+mn-ea"/>
          <a:cs typeface="+mn-cs"/>
        </a:defRPr>
      </a:lvl5pPr>
      <a:lvl6pPr marL="2603617" indent="-236692" algn="l" defTabSz="946770" rtl="0" eaLnBrk="1" latinLnBrk="0" hangingPunct="1">
        <a:lnSpc>
          <a:spcPct val="90000"/>
        </a:lnSpc>
        <a:spcBef>
          <a:spcPts val="518"/>
        </a:spcBef>
        <a:buFont typeface="Arial" panose="020B0604020202020204" pitchFamily="34" charset="0"/>
        <a:buChar char="•"/>
        <a:defRPr sz="1864" kern="1200">
          <a:solidFill>
            <a:schemeClr val="tx1"/>
          </a:solidFill>
          <a:latin typeface="+mn-lt"/>
          <a:ea typeface="+mn-ea"/>
          <a:cs typeface="+mn-cs"/>
        </a:defRPr>
      </a:lvl6pPr>
      <a:lvl7pPr marL="3077002" indent="-236692" algn="l" defTabSz="946770" rtl="0" eaLnBrk="1" latinLnBrk="0" hangingPunct="1">
        <a:lnSpc>
          <a:spcPct val="90000"/>
        </a:lnSpc>
        <a:spcBef>
          <a:spcPts val="518"/>
        </a:spcBef>
        <a:buFont typeface="Arial" panose="020B0604020202020204" pitchFamily="34" charset="0"/>
        <a:buChar char="•"/>
        <a:defRPr sz="1864" kern="1200">
          <a:solidFill>
            <a:schemeClr val="tx1"/>
          </a:solidFill>
          <a:latin typeface="+mn-lt"/>
          <a:ea typeface="+mn-ea"/>
          <a:cs typeface="+mn-cs"/>
        </a:defRPr>
      </a:lvl7pPr>
      <a:lvl8pPr marL="3550387" indent="-236692" algn="l" defTabSz="946770" rtl="0" eaLnBrk="1" latinLnBrk="0" hangingPunct="1">
        <a:lnSpc>
          <a:spcPct val="90000"/>
        </a:lnSpc>
        <a:spcBef>
          <a:spcPts val="518"/>
        </a:spcBef>
        <a:buFont typeface="Arial" panose="020B0604020202020204" pitchFamily="34" charset="0"/>
        <a:buChar char="•"/>
        <a:defRPr sz="1864" kern="1200">
          <a:solidFill>
            <a:schemeClr val="tx1"/>
          </a:solidFill>
          <a:latin typeface="+mn-lt"/>
          <a:ea typeface="+mn-ea"/>
          <a:cs typeface="+mn-cs"/>
        </a:defRPr>
      </a:lvl8pPr>
      <a:lvl9pPr marL="4023771" indent="-236692" algn="l" defTabSz="946770" rtl="0" eaLnBrk="1" latinLnBrk="0" hangingPunct="1">
        <a:lnSpc>
          <a:spcPct val="90000"/>
        </a:lnSpc>
        <a:spcBef>
          <a:spcPts val="518"/>
        </a:spcBef>
        <a:buFont typeface="Arial" panose="020B0604020202020204" pitchFamily="34" charset="0"/>
        <a:buChar char="•"/>
        <a:defRPr sz="1864" kern="1200">
          <a:solidFill>
            <a:schemeClr val="tx1"/>
          </a:solidFill>
          <a:latin typeface="+mn-lt"/>
          <a:ea typeface="+mn-ea"/>
          <a:cs typeface="+mn-cs"/>
        </a:defRPr>
      </a:lvl9pPr>
    </p:bodyStyle>
    <p:otherStyle>
      <a:defPPr>
        <a:defRPr lang="en-US"/>
      </a:defPPr>
      <a:lvl1pPr marL="0" algn="l" defTabSz="946770" rtl="0" eaLnBrk="1" latinLnBrk="0" hangingPunct="1">
        <a:defRPr sz="1864" kern="1200">
          <a:solidFill>
            <a:schemeClr val="tx1"/>
          </a:solidFill>
          <a:latin typeface="+mn-lt"/>
          <a:ea typeface="+mn-ea"/>
          <a:cs typeface="+mn-cs"/>
        </a:defRPr>
      </a:lvl1pPr>
      <a:lvl2pPr marL="473385" algn="l" defTabSz="946770" rtl="0" eaLnBrk="1" latinLnBrk="0" hangingPunct="1">
        <a:defRPr sz="1864" kern="1200">
          <a:solidFill>
            <a:schemeClr val="tx1"/>
          </a:solidFill>
          <a:latin typeface="+mn-lt"/>
          <a:ea typeface="+mn-ea"/>
          <a:cs typeface="+mn-cs"/>
        </a:defRPr>
      </a:lvl2pPr>
      <a:lvl3pPr marL="946770" algn="l" defTabSz="946770" rtl="0" eaLnBrk="1" latinLnBrk="0" hangingPunct="1">
        <a:defRPr sz="1864" kern="1200">
          <a:solidFill>
            <a:schemeClr val="tx1"/>
          </a:solidFill>
          <a:latin typeface="+mn-lt"/>
          <a:ea typeface="+mn-ea"/>
          <a:cs typeface="+mn-cs"/>
        </a:defRPr>
      </a:lvl3pPr>
      <a:lvl4pPr marL="1420155" algn="l" defTabSz="946770" rtl="0" eaLnBrk="1" latinLnBrk="0" hangingPunct="1">
        <a:defRPr sz="1864" kern="1200">
          <a:solidFill>
            <a:schemeClr val="tx1"/>
          </a:solidFill>
          <a:latin typeface="+mn-lt"/>
          <a:ea typeface="+mn-ea"/>
          <a:cs typeface="+mn-cs"/>
        </a:defRPr>
      </a:lvl4pPr>
      <a:lvl5pPr marL="1893540" algn="l" defTabSz="946770" rtl="0" eaLnBrk="1" latinLnBrk="0" hangingPunct="1">
        <a:defRPr sz="1864" kern="1200">
          <a:solidFill>
            <a:schemeClr val="tx1"/>
          </a:solidFill>
          <a:latin typeface="+mn-lt"/>
          <a:ea typeface="+mn-ea"/>
          <a:cs typeface="+mn-cs"/>
        </a:defRPr>
      </a:lvl5pPr>
      <a:lvl6pPr marL="2366924" algn="l" defTabSz="946770" rtl="0" eaLnBrk="1" latinLnBrk="0" hangingPunct="1">
        <a:defRPr sz="1864" kern="1200">
          <a:solidFill>
            <a:schemeClr val="tx1"/>
          </a:solidFill>
          <a:latin typeface="+mn-lt"/>
          <a:ea typeface="+mn-ea"/>
          <a:cs typeface="+mn-cs"/>
        </a:defRPr>
      </a:lvl6pPr>
      <a:lvl7pPr marL="2840309" algn="l" defTabSz="946770" rtl="0" eaLnBrk="1" latinLnBrk="0" hangingPunct="1">
        <a:defRPr sz="1864" kern="1200">
          <a:solidFill>
            <a:schemeClr val="tx1"/>
          </a:solidFill>
          <a:latin typeface="+mn-lt"/>
          <a:ea typeface="+mn-ea"/>
          <a:cs typeface="+mn-cs"/>
        </a:defRPr>
      </a:lvl7pPr>
      <a:lvl8pPr marL="3313694" algn="l" defTabSz="946770" rtl="0" eaLnBrk="1" latinLnBrk="0" hangingPunct="1">
        <a:defRPr sz="1864" kern="1200">
          <a:solidFill>
            <a:schemeClr val="tx1"/>
          </a:solidFill>
          <a:latin typeface="+mn-lt"/>
          <a:ea typeface="+mn-ea"/>
          <a:cs typeface="+mn-cs"/>
        </a:defRPr>
      </a:lvl8pPr>
      <a:lvl9pPr marL="3787079" algn="l" defTabSz="946770" rtl="0" eaLnBrk="1" latinLnBrk="0" hangingPunct="1">
        <a:defRPr sz="186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101032_student_uwtsd_ac_uk/Documents/Recordings/Amy%20Charles%20(2101032)-20221107_202323-Meeting%20Recording.mp4?csf=1&amp;web=1&amp;e=oXeocR" TargetMode="External"/><Relationship Id="rId2" Type="http://schemas.openxmlformats.org/officeDocument/2006/relationships/hyperlink" Target="https://uowtsd-my.sharepoint.com/:v:/g/personal/2101032_student_uwtsd_ac_uk/EVB0MJpZi2xLjttojQSbH5wBqufqDG-2xfnfDetF49ngxg?email=2101032%40student.uwtsd.ac.u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ietrust.org/wp-content/uploads/2020/05/safe-touch-safe-holding-policy.pdf" TargetMode="External"/><Relationship Id="rId13" Type="http://schemas.openxmlformats.org/officeDocument/2006/relationships/hyperlink" Target="https://www.researchgate.net/publication/228237600_The_Feasibility_of_Conducting_Online_Surveys" TargetMode="External"/><Relationship Id="rId18" Type="http://schemas.openxmlformats.org/officeDocument/2006/relationships/hyperlink" Target="https://www.utas.edu.au/profiles/staff/education/vaughan-cruickshank" TargetMode="External"/><Relationship Id="rId3" Type="http://schemas.openxmlformats.org/officeDocument/2006/relationships/hyperlink" Target="https://www.bera.ac.uk/publication/ethical-guidelines-for-educational-research-2018-online#guidelines" TargetMode="External"/><Relationship Id="rId7" Type="http://schemas.openxmlformats.org/officeDocument/2006/relationships/hyperlink" Target="https://scholarworks.umass.edu/cgi/viewcontent.cgi?article=1227&amp;context=pare" TargetMode="External"/><Relationship Id="rId12" Type="http://schemas.openxmlformats.org/officeDocument/2006/relationships/hyperlink" Target="https://novisurvey.net/blog/the-pros-and-cons-of-an-anonymous-survey-using-survey-software.aspx" TargetMode="External"/><Relationship Id="rId17" Type="http://schemas.openxmlformats.org/officeDocument/2006/relationships/hyperlink" Target="https://staffprofile.usq.edu.au/profile/margaret-baguley" TargetMode="External"/><Relationship Id="rId2" Type="http://schemas.openxmlformats.org/officeDocument/2006/relationships/hyperlink" Target="https://psycnet.apa.org/record/2019-59141-000" TargetMode="External"/><Relationship Id="rId16" Type="http://schemas.openxmlformats.org/officeDocument/2006/relationships/hyperlink" Target="https://staffprofile.usq.edu.au/profile/martin-kerby" TargetMode="External"/><Relationship Id="rId20" Type="http://schemas.openxmlformats.org/officeDocument/2006/relationships/hyperlink" Target="https://guides.lib.vt.edu/researchmethods/interviews" TargetMode="External"/><Relationship Id="rId1" Type="http://schemas.openxmlformats.org/officeDocument/2006/relationships/slideLayout" Target="../slideLayouts/slideLayout2.xml"/><Relationship Id="rId6" Type="http://schemas.openxmlformats.org/officeDocument/2006/relationships/hyperlink" Target="https://www.caluniv.ac.in/academic/Education/Study/Ethics-Education-Mphil.pdf" TargetMode="External"/><Relationship Id="rId11" Type="http://schemas.openxmlformats.org/officeDocument/2006/relationships/hyperlink" Target="https://www.ntu.ac.uk/__data/assets/pdf_file/0035/865691/keeping-your-research-up-to-date.pdf" TargetMode="External"/><Relationship Id="rId5" Type="http://schemas.openxmlformats.org/officeDocument/2006/relationships/hyperlink" Target="https://edtechbooks.org/designing_surveys" TargetMode="External"/><Relationship Id="rId15" Type="http://schemas.openxmlformats.org/officeDocument/2006/relationships/hyperlink" Target="https://www.uopeople.edu/blog/ultimate-student-guide-to-finding-credible-sources/" TargetMode="External"/><Relationship Id="rId10" Type="http://schemas.openxmlformats.org/officeDocument/2006/relationships/hyperlink" Target="https://guides.lib.jjay.cuny.edu/c.php?g=288333&amp;p=1922599" TargetMode="External"/><Relationship Id="rId19" Type="http://schemas.openxmlformats.org/officeDocument/2006/relationships/hyperlink" Target="https://libguides.wits.ac.za/c.php?g=693518&amp;p=4914913" TargetMode="External"/><Relationship Id="rId4" Type="http://schemas.openxmlformats.org/officeDocument/2006/relationships/hyperlink" Target="https://www-tandfonline-com.ezproxy.uwtsd.ac.uk/doi/full/10.1080/03004279.2021.1929378?scroll=top&amp;needAccess=true&amp;" TargetMode="External"/><Relationship Id="rId9" Type="http://schemas.openxmlformats.org/officeDocument/2006/relationships/hyperlink" Target="https://thesislink.aut.ac.nz/?p=6198" TargetMode="External"/><Relationship Id="rId14" Type="http://schemas.openxmlformats.org/officeDocument/2006/relationships/hyperlink" Target="https://www.rlf.org.uk/resources/what-is-a-literature-re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7CC431-EB1E-6D45-AED0-508B3A04F99B}"/>
              </a:ext>
            </a:extLst>
          </p:cNvPr>
          <p:cNvSpPr>
            <a:spLocks noGrp="1"/>
          </p:cNvSpPr>
          <p:nvPr>
            <p:ph idx="1"/>
          </p:nvPr>
        </p:nvSpPr>
        <p:spPr>
          <a:xfrm>
            <a:off x="650909" y="805230"/>
            <a:ext cx="10888028" cy="4967778"/>
          </a:xfrm>
        </p:spPr>
        <p:txBody>
          <a:bodyPr>
            <a:normAutofit/>
          </a:bodyPr>
          <a:lstStyle/>
          <a:p>
            <a:r>
              <a:rPr lang="en-US" dirty="0">
                <a:hlinkClick r:id="rId2"/>
              </a:rPr>
              <a:t>https://uowtsd-my.sharepoint.com/:v:/g/personal/2101032_student_uwtsd_ac_uk/EVB0MJpZi2xLjttojQSbH5wBqufqDG-2xfnfDetF49ngxg?email=2101032%40student.uwtsd.ac.uk</a:t>
            </a:r>
            <a:endParaRPr lang="en-US" dirty="0"/>
          </a:p>
          <a:p>
            <a:r>
              <a:rPr lang="en-GB" b="0" i="0" dirty="0">
                <a:effectLst/>
                <a:hlinkClick r:id="rId3"/>
              </a:rPr>
              <a:t>Amy Charles (2101032)-20221107_202323-Meeting Recording.mp4</a:t>
            </a:r>
            <a:endParaRPr lang="en-US" b="0" i="0" dirty="0">
              <a:effectLst/>
            </a:endParaRPr>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62B36F2A-B2C5-6748-8AEF-1D45CB9D773E}"/>
              </a:ext>
            </a:extLst>
          </p:cNvPr>
          <p:cNvSpPr txBox="1"/>
          <p:nvPr/>
        </p:nvSpPr>
        <p:spPr>
          <a:xfrm>
            <a:off x="650909" y="343565"/>
            <a:ext cx="3503908" cy="461665"/>
          </a:xfrm>
          <a:prstGeom prst="rect">
            <a:avLst/>
          </a:prstGeom>
          <a:noFill/>
        </p:spPr>
        <p:txBody>
          <a:bodyPr wrap="none" rtlCol="0">
            <a:spAutoFit/>
          </a:bodyPr>
          <a:lstStyle/>
          <a:p>
            <a:r>
              <a:rPr lang="en-US" sz="2400" dirty="0"/>
              <a:t>Link to presentation video </a:t>
            </a:r>
          </a:p>
        </p:txBody>
      </p:sp>
    </p:spTree>
    <p:extLst>
      <p:ext uri="{BB962C8B-B14F-4D97-AF65-F5344CB8AC3E}">
        <p14:creationId xmlns:p14="http://schemas.microsoft.com/office/powerpoint/2010/main" val="1560635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09F3D42-37C0-474B-A501-78BAADFCBEAB}"/>
              </a:ext>
            </a:extLst>
          </p:cNvPr>
          <p:cNvSpPr/>
          <p:nvPr/>
        </p:nvSpPr>
        <p:spPr>
          <a:xfrm>
            <a:off x="0" y="0"/>
            <a:ext cx="4150784" cy="2751115"/>
          </a:xfrm>
          <a:prstGeom prst="rect">
            <a:avLst/>
          </a:prstGeom>
          <a:ln w="19050">
            <a:solidFill>
              <a:schemeClr val="tx1"/>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endParaRPr lang="en-GB" sz="800" dirty="0">
              <a:latin typeface="Calibri" panose="020F0502020204030204" pitchFamily="34" charset="0"/>
              <a:ea typeface="Calibri" panose="020F0502020204030204" pitchFamily="34" charset="0"/>
              <a:cs typeface="Calibri" panose="020F0502020204030204" pitchFamily="34" charset="0"/>
            </a:endParaRPr>
          </a:p>
          <a:p>
            <a:endParaRPr lang="en-GB" sz="800" dirty="0">
              <a:latin typeface="Calibri" panose="020F0502020204030204" pitchFamily="34" charset="0"/>
              <a:ea typeface="Calibri" panose="020F0502020204030204" pitchFamily="34" charset="0"/>
              <a:cs typeface="Calibri" panose="020F0502020204030204" pitchFamily="34" charset="0"/>
            </a:endParaRPr>
          </a:p>
          <a:p>
            <a:r>
              <a:rPr lang="en-GB" sz="1000" b="1" u="sng" dirty="0">
                <a:latin typeface="Calibri" panose="020F0502020204030204" pitchFamily="34" charset="0"/>
                <a:ea typeface="Calibri" panose="020F0502020204030204" pitchFamily="34" charset="0"/>
                <a:cs typeface="Calibri" panose="020F0502020204030204" pitchFamily="34" charset="0"/>
              </a:rPr>
              <a:t>Introduction</a:t>
            </a:r>
          </a:p>
          <a:p>
            <a:r>
              <a:rPr lang="en-GB" sz="900" dirty="0">
                <a:latin typeface="Calibri" panose="020F0502020204030204" pitchFamily="34" charset="0"/>
                <a:ea typeface="Calibri" panose="020F0502020204030204" pitchFamily="34" charset="0"/>
                <a:cs typeface="Calibri" panose="020F0502020204030204" pitchFamily="34" charset="0"/>
              </a:rPr>
              <a:t>This article is written by Vaughan Cruickshank, Martin Kerby and Margaret Baguley who are all from Australia. Vaughan Cruickshank studied at the University of Tasmania, and Martin Kerby and Margaret Baguley studied at the University of Southern Queensland. (Cruickshank et al, 2021) Cruickshank has years of experience working in education from being a deputy head teacher and now working as a senior lecturer at the University of Tasmania (University of Tasmania, 2021) Kerby has just under 30 years of teaching experience and is currently teaching several courses at the University of Southern Queensland (University of Southern Queensland, 2022) Baguley has 32 years of teaching experience and is currently a professor in arts education, curriculum and pedagogy at the University of Southern Queensland and is the associate Head Research for the School of Education. (University of Southern Queensland, 2022) this shows that each of the authors has got a great amount of knowledge about education and should be aware of ethical guidelines that need to be followed. This article is peer-reviewed, this is a process where an expert in the same field will “check the manuscript for accuracy and assess the validity of the research methodology and procedures.” (Lloyd Sealy Library, 2019) This ensures the article is deemed appropriate.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ctr"/>
            <a:endParaRPr lang="en-US" sz="1944" dirty="0"/>
          </a:p>
        </p:txBody>
      </p:sp>
      <p:sp>
        <p:nvSpPr>
          <p:cNvPr id="5" name="Rounded Rectangle 4">
            <a:extLst>
              <a:ext uri="{FF2B5EF4-FFF2-40B4-BE49-F238E27FC236}">
                <a16:creationId xmlns:a16="http://schemas.microsoft.com/office/drawing/2014/main" id="{18B3C9A2-9FA7-5D4C-9661-3F2EC483A982}"/>
              </a:ext>
            </a:extLst>
          </p:cNvPr>
          <p:cNvSpPr/>
          <p:nvPr/>
        </p:nvSpPr>
        <p:spPr>
          <a:xfrm>
            <a:off x="4190571" y="0"/>
            <a:ext cx="4175277" cy="1041008"/>
          </a:xfrm>
          <a:prstGeom prst="roundRect">
            <a:avLst/>
          </a:prstGeom>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n w="0"/>
                <a:solidFill>
                  <a:schemeClr val="bg1"/>
                </a:solidFill>
                <a:effectLst>
                  <a:outerShdw blurRad="38100" dist="19050" dir="2700000" algn="tl" rotWithShape="0">
                    <a:schemeClr val="dk1">
                      <a:alpha val="40000"/>
                    </a:schemeClr>
                  </a:outerShdw>
                </a:effectLst>
                <a:ea typeface="Calibri" panose="020F0502020204030204" pitchFamily="34" charset="0"/>
              </a:rPr>
              <a:t>M</a:t>
            </a:r>
            <a:r>
              <a:rPr lang="en-GB" sz="1600" b="1" dirty="0">
                <a:ln w="0"/>
                <a:solidFill>
                  <a:schemeClr val="bg1"/>
                </a:solidFill>
                <a:effectLst>
                  <a:outerShdw blurRad="38100" dist="19050" dir="2700000" algn="tl" rotWithShape="0">
                    <a:schemeClr val="dk1">
                      <a:alpha val="40000"/>
                    </a:schemeClr>
                  </a:outerShdw>
                </a:effectLst>
                <a:ea typeface="Calibri" panose="020F0502020204030204" pitchFamily="34" charset="0"/>
              </a:rPr>
              <a:t>ale primary teachers and the fear and uncertainty related to physical contact</a:t>
            </a:r>
          </a:p>
          <a:p>
            <a:pPr algn="ctr"/>
            <a:r>
              <a:rPr lang="en-US" sz="1400" b="1" dirty="0">
                <a:ln w="0"/>
                <a:solidFill>
                  <a:schemeClr val="bg1"/>
                </a:solidFill>
                <a:effectLst>
                  <a:outerShdw blurRad="38100" dist="19050" dir="2700000" algn="tl" rotWithShape="0">
                    <a:schemeClr val="dk1">
                      <a:alpha val="40000"/>
                    </a:schemeClr>
                  </a:outerShdw>
                </a:effectLst>
              </a:rPr>
              <a:t>Article critique </a:t>
            </a:r>
          </a:p>
          <a:p>
            <a:pPr algn="ctr"/>
            <a:r>
              <a:rPr lang="en-US" sz="1400" b="1" dirty="0">
                <a:ln w="0"/>
                <a:solidFill>
                  <a:schemeClr val="bg1"/>
                </a:solidFill>
                <a:effectLst>
                  <a:outerShdw blurRad="38100" dist="19050" dir="2700000" algn="tl" rotWithShape="0">
                    <a:schemeClr val="dk1">
                      <a:alpha val="40000"/>
                    </a:schemeClr>
                  </a:outerShdw>
                </a:effectLst>
              </a:rPr>
              <a:t>Amy Charles (2101032)</a:t>
            </a:r>
          </a:p>
        </p:txBody>
      </p:sp>
      <p:sp>
        <p:nvSpPr>
          <p:cNvPr id="6" name="Rectangle 5">
            <a:extLst>
              <a:ext uri="{FF2B5EF4-FFF2-40B4-BE49-F238E27FC236}">
                <a16:creationId xmlns:a16="http://schemas.microsoft.com/office/drawing/2014/main" id="{B4891E05-803F-BA47-A21E-8194876AE7A1}"/>
              </a:ext>
            </a:extLst>
          </p:cNvPr>
          <p:cNvSpPr/>
          <p:nvPr/>
        </p:nvSpPr>
        <p:spPr>
          <a:xfrm>
            <a:off x="4187806" y="1083212"/>
            <a:ext cx="4175277" cy="6746338"/>
          </a:xfrm>
          <a:prstGeom prst="rect">
            <a:avLst/>
          </a:prstGeom>
          <a:ln w="19050">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r>
              <a:rPr lang="en-GB" sz="1100" b="1" u="sng" dirty="0">
                <a:latin typeface="Calibri" panose="020F0502020204030204" pitchFamily="34" charset="0"/>
                <a:ea typeface="Calibri" panose="020F0502020204030204" pitchFamily="34" charset="0"/>
                <a:cs typeface="Calibri" panose="020F0502020204030204" pitchFamily="34" charset="0"/>
              </a:rPr>
              <a:t>Research Methodology </a:t>
            </a:r>
          </a:p>
          <a:p>
            <a:r>
              <a:rPr lang="en-GB" sz="900" b="1" u="sng" dirty="0">
                <a:latin typeface="Calibri" panose="020F0502020204030204" pitchFamily="34" charset="0"/>
                <a:ea typeface="Calibri" panose="020F0502020204030204" pitchFamily="34" charset="0"/>
                <a:cs typeface="Times New Roman" panose="02020603050405020304" pitchFamily="18" charset="0"/>
              </a:rPr>
              <a:t>Methods</a:t>
            </a:r>
          </a:p>
          <a:p>
            <a:r>
              <a:rPr lang="en-GB" sz="800" dirty="0">
                <a:latin typeface="Calibri" panose="020F0502020204030204" pitchFamily="34" charset="0"/>
                <a:ea typeface="Calibri" panose="020F0502020204030204" pitchFamily="34" charset="0"/>
                <a:cs typeface="Calibri" panose="020F0502020204030204" pitchFamily="34" charset="0"/>
              </a:rPr>
              <a:t>This study used 53 open-ended survey responses from an online survey, though 53 is a fair number of participants 175 participants were invited to respond to the survey. This was then followed by a series of semi-structured interviews with 5 experienced male primary school teachers. (Cruickshank, 2021) The survey consists of many male primary teachers. Having a great number of participants involved will enable the researchers to gain a wide range of opinions. As the survey was kept anonymous for those who did participate their responses are likely to be more accurate to how they feel towards the fear and uncertainty they experience in relation to physical contact. Individuals are more likely to offer honest, objective feedback when they know their employers would be able to link their comments to them. Additionally, they'll likely respond in a way that more closely reflects their true feelings. (</a:t>
            </a:r>
            <a:r>
              <a:rPr lang="en-GB" sz="800" dirty="0" err="1">
                <a:latin typeface="Calibri" panose="020F0502020204030204" pitchFamily="34" charset="0"/>
                <a:ea typeface="Calibri" panose="020F0502020204030204" pitchFamily="34" charset="0"/>
                <a:cs typeface="Calibri" panose="020F0502020204030204" pitchFamily="34" charset="0"/>
              </a:rPr>
              <a:t>Novisurvey</a:t>
            </a:r>
            <a:r>
              <a:rPr lang="en-GB" sz="800" dirty="0">
                <a:latin typeface="Calibri" panose="020F0502020204030204" pitchFamily="34" charset="0"/>
                <a:ea typeface="Calibri" panose="020F0502020204030204" pitchFamily="34" charset="0"/>
                <a:cs typeface="Calibri" panose="020F0502020204030204" pitchFamily="34" charset="0"/>
              </a:rPr>
              <a:t>, 2021) During the semi-structured interviews, each participant was interviewed for approximately 40 minutes. The participants were from 34-54 years of age and had between 10-26 years of teaching experience. There were only 5 participants involved in the interviews, which is a small number, this contrasts with the number of participants that were involved in the survey. (Cruickshank, 2021) where the survey has a wide range of views and opinions, the interviews only have the views and beliefs of 5 male teachers. although there are only 5 participants in the interviews, interviews don’t usually consist of a great number of participants, interviews offer more in-depth answers, and in interviews, you are able to “capture discursive or complex information on participants’ thoughts, feelings, behaviours, and beliefs” (Irvine, 2018) where the researchers could have only carried out a survey they have gone further in-depth including interviews in their research too, enabling them to see face to face the participant’s expressions, thoughts and feelings towards the questions.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r>
              <a:rPr lang="en-GB" sz="900" b="1" u="sng" dirty="0">
                <a:latin typeface="Calibri" panose="020F0502020204030204" pitchFamily="34" charset="0"/>
                <a:ea typeface="Calibri" panose="020F0502020204030204" pitchFamily="34" charset="0"/>
                <a:cs typeface="Calibri" panose="020F0502020204030204" pitchFamily="34" charset="0"/>
              </a:rPr>
              <a:t>Feasibility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r>
              <a:rPr lang="en-GB" sz="800" dirty="0">
                <a:latin typeface="Calibri" panose="020F0502020204030204" pitchFamily="34" charset="0"/>
                <a:ea typeface="Calibri" panose="020F0502020204030204" pitchFamily="34" charset="0"/>
                <a:cs typeface="Calibri" panose="020F0502020204030204" pitchFamily="34" charset="0"/>
              </a:rPr>
              <a:t>The participants were invited to respond to the survey online and it was optional and kept anonymous. Because the survey was online it is likely most participants would have access to the internet which makes this option easy for them, “online surveys need fewer resources, elicit faster responses and enable contacting a vast population of all kinds of individuals and as more and more people are becoming computer-savvy it is easily accessible“(</a:t>
            </a:r>
            <a:r>
              <a:rPr lang="en-GB" sz="800" dirty="0" err="1">
                <a:latin typeface="Calibri" panose="020F0502020204030204" pitchFamily="34" charset="0"/>
                <a:ea typeface="Calibri" panose="020F0502020204030204" pitchFamily="34" charset="0"/>
                <a:cs typeface="Calibri" panose="020F0502020204030204" pitchFamily="34" charset="0"/>
              </a:rPr>
              <a:t>Prathap</a:t>
            </a:r>
            <a:r>
              <a:rPr lang="en-GB" sz="800" dirty="0">
                <a:latin typeface="Calibri" panose="020F0502020204030204" pitchFamily="34" charset="0"/>
                <a:ea typeface="Calibri" panose="020F0502020204030204" pitchFamily="34" charset="0"/>
                <a:cs typeface="Calibri" panose="020F0502020204030204" pitchFamily="34" charset="0"/>
              </a:rPr>
              <a:t> et al, 2011) therefore you can have opinions from different areas, the survey is not time-consuming or cost-effective, therefore in this study, a survey would be a feasible option. Interviews can be more time-consuming where participants would “require a time commitment” and would also “require time and effort to conduct, transcribe, and analyse interviews” (Irvine, 2018) participants may find it hard to fit in a 40-minute interview into their schedule, but on the other hand, Irvine suggests that interviews could be done In person or on the phone / Skype (Irvine, 2018) which could potentially give other options to proceed with an interview. There are many benefits of using interviews to gather research according to Virginia Tech interviews can assist you in further explaining, comprehending, and exploring the beliefs, actions, experiences, etc. of research subjects. (Virginia Tech, 2018) Therefore during interviews, you can gather more in-depth information from participants, and for such a contentious subject hearing experienced teachers going into further detail about their beliefs, actions, and experiences would be great for research. In this study, interviews would be a feasible option and It would also benefit the research by going further into depth than a survey would.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r>
              <a:rPr lang="en-GB" sz="900" b="1" u="sng" dirty="0">
                <a:latin typeface="Calibri" panose="020F0502020204030204" pitchFamily="34" charset="0"/>
                <a:ea typeface="Calibri" panose="020F0502020204030204" pitchFamily="34" charset="0"/>
                <a:cs typeface="Calibri" panose="020F0502020204030204" pitchFamily="34" charset="0"/>
              </a:rPr>
              <a:t>Response rate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r>
              <a:rPr lang="en-GB" sz="800" dirty="0">
                <a:latin typeface="Calibri" panose="020F0502020204030204" pitchFamily="34" charset="0"/>
                <a:ea typeface="Calibri" panose="020F0502020204030204" pitchFamily="34" charset="0"/>
                <a:cs typeface="Calibri" panose="020F0502020204030204" pitchFamily="34" charset="0"/>
              </a:rPr>
              <a:t>Out of 175 male primary teachers invited to part take in the survey, only 53 completed it. (Cruickshank, 2021) Where this could be a case of the individuals not receiving the survey, due to technical difficulties with their laptop computers etc, no access to the internet or they just did not want to take part as they may have felt uncomfortable answering. Response refusal is related to sampling error, and this may have an impact on how widely applicable the findings are. (Davies, 2020) therefore because of how many did not part take this may have had a big impact on the results gathered from the survey, if everyone invited took part the results could have been different. </a:t>
            </a:r>
          </a:p>
        </p:txBody>
      </p:sp>
      <p:sp>
        <p:nvSpPr>
          <p:cNvPr id="7" name="Rectangle 6">
            <a:extLst>
              <a:ext uri="{FF2B5EF4-FFF2-40B4-BE49-F238E27FC236}">
                <a16:creationId xmlns:a16="http://schemas.microsoft.com/office/drawing/2014/main" id="{02923A95-EAA5-624D-8885-59F7016A1AE1}"/>
              </a:ext>
            </a:extLst>
          </p:cNvPr>
          <p:cNvSpPr/>
          <p:nvPr/>
        </p:nvSpPr>
        <p:spPr>
          <a:xfrm>
            <a:off x="14068" y="2751115"/>
            <a:ext cx="4134796" cy="5078437"/>
          </a:xfrm>
          <a:prstGeom prst="rect">
            <a:avLst/>
          </a:prstGeom>
          <a:ln w="19050">
            <a:solidFill>
              <a:schemeClr val="tx1"/>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endParaRPr lang="en-GB" sz="800" b="1" u="sng" dirty="0">
              <a:latin typeface="Calibri" panose="020F0502020204030204" pitchFamily="34" charset="0"/>
              <a:ea typeface="Calibri" panose="020F0502020204030204" pitchFamily="34" charset="0"/>
              <a:cs typeface="Calibri" panose="020F0502020204030204" pitchFamily="34" charset="0"/>
            </a:endParaRPr>
          </a:p>
          <a:p>
            <a:r>
              <a:rPr lang="en-GB" sz="1000" b="1" u="sng" dirty="0">
                <a:latin typeface="Calibri" panose="020F0502020204030204" pitchFamily="34" charset="0"/>
                <a:ea typeface="Calibri" panose="020F0502020204030204" pitchFamily="34" charset="0"/>
                <a:cs typeface="Calibri" panose="020F0502020204030204" pitchFamily="34" charset="0"/>
              </a:rPr>
              <a:t>Literature review</a:t>
            </a:r>
          </a:p>
          <a:p>
            <a:r>
              <a:rPr lang="en-GB" sz="800" dirty="0">
                <a:latin typeface="Calibri" panose="020F0502020204030204" pitchFamily="34" charset="0"/>
                <a:ea typeface="Calibri" panose="020F0502020204030204" pitchFamily="34" charset="0"/>
                <a:cs typeface="Calibri" panose="020F0502020204030204" pitchFamily="34" charset="0"/>
              </a:rPr>
              <a:t>According to Royal Literary Fund (2022) “A literature review is a search and evaluation of the available literature in your given subject or chosen topic area. It documents the state of the art with respect to the subject or topic you are writing about.” Therefore It provides an overview of current knowledge, allowing you to identify relevant theories, methods, and gaps in the existing research. This is to ensure that the article is credible and up to scholarly standards. </a:t>
            </a:r>
          </a:p>
          <a:p>
            <a:r>
              <a:rPr lang="en-GB" sz="800" dirty="0">
                <a:latin typeface="Calibri" panose="020F0502020204030204" pitchFamily="34" charset="0"/>
                <a:ea typeface="Calibri" panose="020F0502020204030204" pitchFamily="34" charset="0"/>
                <a:cs typeface="Calibri" panose="020F0502020204030204" pitchFamily="34" charset="0"/>
              </a:rPr>
              <a:t>‘How do male primary teachers cope with the fear and uncertainty they experience in relation to physical contact?’ was published in May 2021 which means this is a recent article. The article is also peer-reviewed and according to Lloyd Sealy Library peer-review means the article has been checked for “its accuracy and has been assessed the validity of the research methodology and procedures.” (Lloyd Sealy Library, 2019) meaning the article is up to scholarly standards. although this article was published in 2021, out of 42 references 22 were published in the last 10 years, therefore they potentially could have used more up-to-date sources. According to the University of the people “In general, sources for research that have been published within the last ten years are regarded as reliable.” (University of the people, 2022) therefore sources that have been published over 10 years ago, in some cases may not be seen as credible, this is because it may be seen as not up to date. There are many reasons why it can be important to keep research up to date, Nottingham Trent University suggests reasons such as “it enables you to keep up with new developments, arguments, trends, and new authors in that field.” (Nottingham Trent University, 2022) this means when having used sources that are over 10 years old, developments arguments and trends may not apply to what is going on in the same research area now, the research from then and now may be completely different. American Psychological Association suggests you should “Cite the work of those individuals whose ideas, theories, or research have directly influenced your work. The works you cite provide key background information, support or dispute your thesis, or offer critical definitions and data” (American Psychological Association, 2020, p. 253) so regardless of what date the sources were published if it is relevant to the research, thesis, or support the work having all your resources up to date wouldn’t be essential. In the introduction to the article, a bold statement was used stating that “Australian male primary teachers will be extinct within 50 years.” (Cruickshank, et al, 2021) But failed to include challenge this statement with any tests for validation, the research also fails to mention if the existing experienced teachers involved in the interviews and surveys were asked if they believed this was the case. (Cruickshank, et al, 2021) to make such a bold statement and give any facts or statistics around it could make this a false statement. There are many in-detail interview responses included in this article to explain in depth how experienced teachers cope with the fear and uncertainty they experience in relation to physical contact, such as participant James said “if I have a child who has been misbehaving, planning ahead is a big thing from me to ensure that if I do have to be physical there is someone else there to witness how it is done.” (Cruickshank, et al, 2021) great focus on how the teacher copes in a school environment when it comes to physical contact with a child. This supports exactly what the authors said they were going to do in the title which Is how male teachers cope. </a:t>
            </a:r>
            <a:endParaRPr lang="en-US" sz="900" dirty="0">
              <a:latin typeface="Calibri" panose="020F0502020204030204" pitchFamily="34" charset="0"/>
              <a:ea typeface="Calibri" panose="020F0502020204030204" pitchFamily="34" charset="0"/>
              <a:cs typeface="Calibri" panose="020F0502020204030204" pitchFamily="34" charset="0"/>
            </a:endParaRPr>
          </a:p>
        </p:txBody>
      </p:sp>
      <p:sp>
        <p:nvSpPr>
          <p:cNvPr id="8" name="Rectangle 7">
            <a:extLst>
              <a:ext uri="{FF2B5EF4-FFF2-40B4-BE49-F238E27FC236}">
                <a16:creationId xmlns:a16="http://schemas.microsoft.com/office/drawing/2014/main" id="{C3B40C3B-9DC5-A54E-8F57-C14A0259A58B}"/>
              </a:ext>
            </a:extLst>
          </p:cNvPr>
          <p:cNvSpPr/>
          <p:nvPr/>
        </p:nvSpPr>
        <p:spPr>
          <a:xfrm>
            <a:off x="8402870" y="6777"/>
            <a:ext cx="4207483" cy="3857997"/>
          </a:xfrm>
          <a:prstGeom prst="rect">
            <a:avLst/>
          </a:prstGeom>
          <a:ln w="19050">
            <a:solidFill>
              <a:schemeClr val="tx1"/>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GB" sz="1000" b="1" u="sng" dirty="0">
                <a:latin typeface="Calibri" panose="020F0502020204030204" pitchFamily="34" charset="0"/>
                <a:ea typeface="Calibri" panose="020F0502020204030204" pitchFamily="34" charset="0"/>
                <a:cs typeface="Calibri" panose="020F0502020204030204" pitchFamily="34" charset="0"/>
              </a:rPr>
              <a:t>Ethics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r>
              <a:rPr lang="en-GB" sz="800" dirty="0">
                <a:latin typeface="Calibri" panose="020F0502020204030204" pitchFamily="34" charset="0"/>
                <a:ea typeface="Calibri" panose="020F0502020204030204" pitchFamily="34" charset="0"/>
                <a:cs typeface="Calibri" panose="020F0502020204030204" pitchFamily="34" charset="0"/>
              </a:rPr>
              <a:t>The importance of following ethical standards in research is underlined by several factors, </a:t>
            </a:r>
            <a:r>
              <a:rPr lang="en-GB" sz="800" dirty="0" err="1">
                <a:latin typeface="Calibri" panose="020F0502020204030204" pitchFamily="34" charset="0"/>
                <a:ea typeface="Calibri" panose="020F0502020204030204" pitchFamily="34" charset="0"/>
                <a:cs typeface="Calibri" panose="020F0502020204030204" pitchFamily="34" charset="0"/>
              </a:rPr>
              <a:t>Bera</a:t>
            </a:r>
            <a:r>
              <a:rPr lang="en-GB" sz="800" dirty="0">
                <a:latin typeface="Calibri" panose="020F0502020204030204" pitchFamily="34" charset="0"/>
                <a:ea typeface="Calibri" panose="020F0502020204030204" pitchFamily="34" charset="0"/>
                <a:cs typeface="Calibri" panose="020F0502020204030204" pitchFamily="34" charset="0"/>
              </a:rPr>
              <a:t> ethical guidelines are what need to be followed by researchers these are things such as, “Responsibilities to participants, Consent, Transparency, Right to withdraw, Incentives, Harm arising from participation in research, Privacy and data storage, Disclosure, Methods, Responsibilities to sponsors, clients and stakeholders in research, Responsibilities to the community of educational researchers, Responsibilities for publication and dissemination, Authorship, Scope and format and Responsibilities for researchers’ wellbeing and development” this list is what education researchers have to abide by for their research to remain ethical, they have to ensure that they follow each one. They must ensure that all participants are comfortable and happy with what they are taking part in. As this article is based on a sensitive topic researchers must ensure they stick to guidelines around harm arising from participation in research. Where a participant stated that “I certainly don't want children thinking that only females can give them a hug (Harry).” (Cruickshank et al, 2021) Admitting that when a child may want a hug he would give that. the article also stated, “Male teachers can be extremely fearful of the possibility of being falsely accused of making inappropriate physical contact with their students.” (Cruickshank et al, 2021) where Harry admits that he has comforted a child through physical contact, others may see this as inappropriate. This is because some schools may be against any type of physical contact with children in school for example inspire education trust states “'No Touch' policies have been adopted by many schools.” (Inspire education trust, 2019) harm may arise from this as others may be against what he is stating, and this should have been seen as a potential risk that could have happened. But backlash would come back on the article and researchers not the participants as all participants involved were kept anonymous.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r>
              <a:rPr lang="en-GB" sz="800" dirty="0">
                <a:latin typeface="Calibri" panose="020F0502020204030204" pitchFamily="34" charset="0"/>
                <a:ea typeface="Calibri" panose="020F0502020204030204" pitchFamily="34" charset="0"/>
                <a:cs typeface="Calibri" panose="020F0502020204030204" pitchFamily="34" charset="0"/>
              </a:rPr>
              <a:t>           Researchers ensured that during the survey “Participants were required to provide consent before accessing the open-ended survey items and all survey responses were anonymous.” (Cruickshank et al, 2021) this shows that they were sticking to ethical guidelines around consent and keeping the survey participants anonymous. Each interview participant was provided with pseudonyms so their real names were not included in the article (Cruickshank et al, 2021) this is very important as this is such a contentious subject if the teachers involved were not kept anonymous it could put them potentially at risk which would make the article unethical.</a:t>
            </a:r>
            <a:endParaRPr lang="en-GB" sz="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EE00CC1A-BFF6-B84C-B4D6-5879AE665C03}"/>
              </a:ext>
            </a:extLst>
          </p:cNvPr>
          <p:cNvSpPr/>
          <p:nvPr/>
        </p:nvSpPr>
        <p:spPr>
          <a:xfrm>
            <a:off x="8404221" y="3900707"/>
            <a:ext cx="4206132" cy="1438079"/>
          </a:xfrm>
          <a:prstGeom prst="rect">
            <a:avLst/>
          </a:prstGeom>
          <a:ln w="19050">
            <a:solidFill>
              <a:schemeClr val="tx1"/>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r>
              <a:rPr lang="en-GB" sz="1000" b="1" u="sng" dirty="0">
                <a:latin typeface="Calibri" panose="020F0502020204030204" pitchFamily="34" charset="0"/>
                <a:ea typeface="Calibri" panose="020F0502020204030204" pitchFamily="34" charset="0"/>
                <a:cs typeface="Calibri" panose="020F0502020204030204" pitchFamily="34" charset="0"/>
              </a:rPr>
              <a:t>Data analysis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r>
              <a:rPr lang="en-GB" sz="800" dirty="0">
                <a:latin typeface="Calibri" panose="020F0502020204030204" pitchFamily="34" charset="0"/>
                <a:ea typeface="Calibri" panose="020F0502020204030204" pitchFamily="34" charset="0"/>
                <a:cs typeface="Calibri" panose="020F0502020204030204" pitchFamily="34" charset="0"/>
              </a:rPr>
              <a:t>This article used mixed methods for collecting data, as this research involved a survey and semi-structured interviews. According to Harris and Brown, surveys can reveal patterns among substantial populations and qualitative interview data frequently reveals more in-depth information about participant attitudes, thoughts, and behaviours. (Harris &amp; Brown, 2010) this is exactly what this article has done to collect its data. Where the article states that “the survey data collected and analysed were used to construct the guiding interview questions” (Cruickshank et al, 2021) this proves that they used mixed methods to gather all the data needed for the research. This would be an appropriate method to gather their data analysis as Harris and brown also suggest “Questionnaires and interviews are often good to use together in mixed method studies investigating educational assessment.” (Harris &amp; Brown, 2010)</a:t>
            </a:r>
          </a:p>
        </p:txBody>
      </p:sp>
      <p:sp>
        <p:nvSpPr>
          <p:cNvPr id="12" name="Rectangle 11">
            <a:extLst>
              <a:ext uri="{FF2B5EF4-FFF2-40B4-BE49-F238E27FC236}">
                <a16:creationId xmlns:a16="http://schemas.microsoft.com/office/drawing/2014/main" id="{647F8C0B-CAAE-CE4B-83A2-0D88F1DD06E8}"/>
              </a:ext>
            </a:extLst>
          </p:cNvPr>
          <p:cNvSpPr/>
          <p:nvPr/>
        </p:nvSpPr>
        <p:spPr>
          <a:xfrm>
            <a:off x="8399540" y="6135043"/>
            <a:ext cx="4207484" cy="1694507"/>
          </a:xfrm>
          <a:prstGeom prst="rect">
            <a:avLst/>
          </a:prstGeom>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1000" b="1" u="sng" dirty="0">
                <a:latin typeface="Calibri" panose="020F0502020204030204" pitchFamily="34" charset="0"/>
                <a:ea typeface="Calibri" panose="020F0502020204030204" pitchFamily="34" charset="0"/>
                <a:cs typeface="Calibri" panose="020F0502020204030204" pitchFamily="34" charset="0"/>
              </a:rPr>
              <a:t>Conclusion</a:t>
            </a:r>
            <a:r>
              <a:rPr lang="en-GB" sz="1000" dirty="0">
                <a:latin typeface="Calibri" panose="020F0502020204030204" pitchFamily="34" charset="0"/>
                <a:ea typeface="Calibri" panose="020F0502020204030204" pitchFamily="34" charset="0"/>
                <a:cs typeface="Calibri" panose="020F0502020204030204" pitchFamily="34" charset="0"/>
              </a:rPr>
              <a:t> </a:t>
            </a:r>
          </a:p>
          <a:p>
            <a:r>
              <a:rPr lang="en-GB" sz="800" dirty="0">
                <a:latin typeface="Calibri" panose="020F0502020204030204" pitchFamily="34" charset="0"/>
                <a:ea typeface="Calibri" panose="020F0502020204030204" pitchFamily="34" charset="0"/>
                <a:cs typeface="Calibri" panose="020F0502020204030204" pitchFamily="34" charset="0"/>
              </a:rPr>
              <a:t>To conclude, in this article the authors ensured that they thought through ethics by making sure they followed all the guidelines listed on the </a:t>
            </a:r>
            <a:r>
              <a:rPr lang="en-GB" sz="800" dirty="0" err="1">
                <a:latin typeface="Calibri" panose="020F0502020204030204" pitchFamily="34" charset="0"/>
                <a:ea typeface="Calibri" panose="020F0502020204030204" pitchFamily="34" charset="0"/>
                <a:cs typeface="Calibri" panose="020F0502020204030204" pitchFamily="34" charset="0"/>
              </a:rPr>
              <a:t>Bera</a:t>
            </a:r>
            <a:r>
              <a:rPr lang="en-GB" sz="800" dirty="0">
                <a:latin typeface="Calibri" panose="020F0502020204030204" pitchFamily="34" charset="0"/>
                <a:ea typeface="Calibri" panose="020F0502020204030204" pitchFamily="34" charset="0"/>
                <a:cs typeface="Calibri" panose="020F0502020204030204" pitchFamily="34" charset="0"/>
              </a:rPr>
              <a:t> website. The article was based on how experienced male primary school teachers cope with the fear and uncertainty they experience in relation to physical contact. The authors covered how each experienced male teacher felt around physical contact with the children if they do have any physical contact with children in school and when they would use physical contact, they also each explain how they cope with problems that could arise from this and the fear around false claims a male teacher could experience. The authors ensured that the layout of the article was clear and that each section of the article transitioned well into the next. The methods that were used to gather all the research were suitable for the article. The survey worked well and helped to influence the structured interview questions. This article has achieved everything it said it would, therefore it has fulfilled its purpose. </a:t>
            </a:r>
          </a:p>
          <a:p>
            <a:pPr algn="ctr"/>
            <a:endParaRPr lang="en-US" sz="1100" dirty="0"/>
          </a:p>
        </p:txBody>
      </p:sp>
      <p:sp>
        <p:nvSpPr>
          <p:cNvPr id="17" name="TextBox 16">
            <a:extLst>
              <a:ext uri="{FF2B5EF4-FFF2-40B4-BE49-F238E27FC236}">
                <a16:creationId xmlns:a16="http://schemas.microsoft.com/office/drawing/2014/main" id="{2C7D2A23-8E39-9742-84C2-A9ACA6D689F1}"/>
              </a:ext>
            </a:extLst>
          </p:cNvPr>
          <p:cNvSpPr txBox="1"/>
          <p:nvPr/>
        </p:nvSpPr>
        <p:spPr>
          <a:xfrm>
            <a:off x="11505363" y="5963252"/>
            <a:ext cx="1347639" cy="215444"/>
          </a:xfrm>
          <a:prstGeom prst="rect">
            <a:avLst/>
          </a:prstGeom>
          <a:noFill/>
        </p:spPr>
        <p:txBody>
          <a:bodyPr wrap="square" rtlCol="0">
            <a:spAutoFit/>
          </a:bodyPr>
          <a:lstStyle/>
          <a:p>
            <a:r>
              <a:rPr lang="en-GB" sz="800" dirty="0">
                <a:latin typeface="Calibri" panose="020F0502020204030204" pitchFamily="34" charset="0"/>
                <a:ea typeface="Calibri" panose="020F0502020204030204" pitchFamily="34" charset="0"/>
              </a:rPr>
              <a:t>(Cruickshank et al, 2021) </a:t>
            </a:r>
            <a:endParaRPr lang="en-US" sz="800" dirty="0"/>
          </a:p>
        </p:txBody>
      </p:sp>
      <p:pic>
        <p:nvPicPr>
          <p:cNvPr id="19" name="Picture 18" descr="Table&#10;&#10;Description automatically generated">
            <a:extLst>
              <a:ext uri="{FF2B5EF4-FFF2-40B4-BE49-F238E27FC236}">
                <a16:creationId xmlns:a16="http://schemas.microsoft.com/office/drawing/2014/main" id="{9100285A-CB61-714A-9A30-F7F2ACA2A6F4}"/>
              </a:ext>
            </a:extLst>
          </p:cNvPr>
          <p:cNvPicPr>
            <a:picLocks noChangeAspect="1"/>
          </p:cNvPicPr>
          <p:nvPr/>
        </p:nvPicPr>
        <p:blipFill rotWithShape="1">
          <a:blip r:embed="rId3"/>
          <a:srcRect l="1324" t="9112" r="1559" b="11923"/>
          <a:stretch/>
        </p:blipFill>
        <p:spPr>
          <a:xfrm>
            <a:off x="8421374" y="5388787"/>
            <a:ext cx="4175277" cy="632186"/>
          </a:xfrm>
          <a:prstGeom prst="rect">
            <a:avLst/>
          </a:prstGeom>
        </p:spPr>
      </p:pic>
    </p:spTree>
    <p:extLst>
      <p:ext uri="{BB962C8B-B14F-4D97-AF65-F5344CB8AC3E}">
        <p14:creationId xmlns:p14="http://schemas.microsoft.com/office/powerpoint/2010/main" val="3088076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F3B5D0C-3BB9-EB4C-9C1E-73F60B4D987C}"/>
              </a:ext>
            </a:extLst>
          </p:cNvPr>
          <p:cNvSpPr/>
          <p:nvPr/>
        </p:nvSpPr>
        <p:spPr>
          <a:xfrm>
            <a:off x="0" y="0"/>
            <a:ext cx="12623800" cy="7829549"/>
          </a:xfrm>
          <a:prstGeom prst="rect">
            <a:avLst/>
          </a:prstGeom>
          <a:ln w="28575">
            <a:solidFill>
              <a:schemeClr val="tx1"/>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2800" dirty="0">
                <a:latin typeface="Arial Hebrew" pitchFamily="2" charset="-79"/>
                <a:cs typeface="Arial Hebrew" pitchFamily="2" charset="-79"/>
              </a:rPr>
              <a:t>Reference list                                                 </a:t>
            </a:r>
            <a:endParaRPr lang="en-GB" sz="1050" dirty="0">
              <a:ea typeface="Calibri" panose="020F0502020204030204" pitchFamily="34" charset="0"/>
              <a:cs typeface="Calibri" panose="020F0502020204030204" pitchFamily="34" charset="0"/>
            </a:endParaRPr>
          </a:p>
          <a:p>
            <a:r>
              <a:rPr lang="en-GB" sz="1100" dirty="0">
                <a:ea typeface="Calibri" panose="020F0502020204030204" pitchFamily="34" charset="0"/>
                <a:cs typeface="Calibri" panose="020F0502020204030204" pitchFamily="34" charset="0"/>
              </a:rPr>
              <a:t>American Psychological Association. (2020). </a:t>
            </a:r>
            <a:r>
              <a:rPr lang="en-GB" sz="1100" i="1" dirty="0">
                <a:ea typeface="Calibri" panose="020F0502020204030204" pitchFamily="34" charset="0"/>
                <a:cs typeface="Calibri" panose="020F0502020204030204" pitchFamily="34" charset="0"/>
              </a:rPr>
              <a:t>Publication Manual of the American Psychological Association</a:t>
            </a:r>
            <a:r>
              <a:rPr lang="en-GB" sz="1100" dirty="0">
                <a:ea typeface="Calibri" panose="020F0502020204030204" pitchFamily="34" charset="0"/>
                <a:cs typeface="Calibri" panose="020F0502020204030204" pitchFamily="34" charset="0"/>
              </a:rPr>
              <a:t> (7th ed.) Available at: </a:t>
            </a:r>
            <a:r>
              <a:rPr lang="en-GB" sz="1100" u="sng" dirty="0">
                <a:solidFill>
                  <a:srgbClr val="0563C1"/>
                </a:solidFill>
                <a:ea typeface="Calibri" panose="020F0502020204030204" pitchFamily="34" charset="0"/>
                <a:cs typeface="Calibri" panose="020F0502020204030204" pitchFamily="34" charset="0"/>
                <a:hlinkClick r:id="rId2"/>
              </a:rPr>
              <a:t>https://psycnet.apa.org/record/2019-59141-000</a:t>
            </a:r>
            <a:r>
              <a:rPr lang="en-GB" sz="1100" dirty="0">
                <a:ea typeface="Calibri" panose="020F0502020204030204" pitchFamily="34" charset="0"/>
                <a:cs typeface="Calibri" panose="020F0502020204030204" pitchFamily="34" charset="0"/>
              </a:rPr>
              <a:t> (Accessed: 26 October 2022) </a:t>
            </a:r>
            <a:endParaRPr lang="en-GB" sz="1100" dirty="0">
              <a:ea typeface="Calibri" panose="020F0502020204030204" pitchFamily="34" charset="0"/>
              <a:cs typeface="Times New Roman" panose="02020603050405020304" pitchFamily="18" charset="0"/>
            </a:endParaRPr>
          </a:p>
          <a:p>
            <a:r>
              <a:rPr lang="en-GB" sz="1100" dirty="0">
                <a:ea typeface="Calibri" panose="020F0502020204030204" pitchFamily="34" charset="0"/>
                <a:cs typeface="Times New Roman" panose="02020603050405020304" pitchFamily="18" charset="0"/>
              </a:rPr>
              <a:t> </a:t>
            </a:r>
          </a:p>
          <a:p>
            <a:r>
              <a:rPr lang="en-GB" sz="1100" dirty="0" err="1">
                <a:ea typeface="Calibri" panose="020F0502020204030204" pitchFamily="34" charset="0"/>
                <a:cs typeface="Calibri" panose="020F0502020204030204" pitchFamily="34" charset="0"/>
              </a:rPr>
              <a:t>Bera</a:t>
            </a:r>
            <a:r>
              <a:rPr lang="en-GB" sz="1100" dirty="0">
                <a:ea typeface="Calibri" panose="020F0502020204030204" pitchFamily="34" charset="0"/>
                <a:cs typeface="Calibri" panose="020F0502020204030204" pitchFamily="34" charset="0"/>
              </a:rPr>
              <a:t> (2019) </a:t>
            </a:r>
            <a:r>
              <a:rPr lang="en-GB" sz="1100" i="1" dirty="0">
                <a:ea typeface="Calibri" panose="020F0502020204030204" pitchFamily="34" charset="0"/>
                <a:cs typeface="Calibri" panose="020F0502020204030204" pitchFamily="34" charset="0"/>
              </a:rPr>
              <a:t>Ethical Guidelines for Educational Research, fourth edition</a:t>
            </a:r>
            <a:r>
              <a:rPr lang="en-GB" sz="1100" dirty="0">
                <a:ea typeface="Calibri" panose="020F0502020204030204" pitchFamily="34" charset="0"/>
                <a:cs typeface="Calibri" panose="020F0502020204030204" pitchFamily="34" charset="0"/>
              </a:rPr>
              <a:t>. Available at: </a:t>
            </a:r>
            <a:r>
              <a:rPr lang="en-GB" sz="1100" u="sng" dirty="0">
                <a:solidFill>
                  <a:srgbClr val="0563C1"/>
                </a:solidFill>
                <a:ea typeface="Calibri" panose="020F0502020204030204" pitchFamily="34" charset="0"/>
                <a:cs typeface="Calibri" panose="020F0502020204030204" pitchFamily="34" charset="0"/>
                <a:hlinkClick r:id="rId3"/>
              </a:rPr>
              <a:t>https://www.bera.ac.uk/publication/ethical-guidelines-for-educational-research-2018-online#guidelines</a:t>
            </a:r>
            <a:r>
              <a:rPr lang="en-GB" sz="1100" dirty="0">
                <a:ea typeface="Calibri" panose="020F0502020204030204" pitchFamily="34" charset="0"/>
                <a:cs typeface="Calibri" panose="020F0502020204030204" pitchFamily="34" charset="0"/>
              </a:rPr>
              <a:t> (Accessed: 27 October 2022)</a:t>
            </a:r>
            <a:endParaRPr lang="en-GB" sz="1100" dirty="0">
              <a:ea typeface="Calibri" panose="020F0502020204030204" pitchFamily="34" charset="0"/>
              <a:cs typeface="Times New Roman" panose="02020603050405020304" pitchFamily="18" charset="0"/>
            </a:endParaRP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Times New Roman" panose="02020603050405020304" pitchFamily="18" charset="0"/>
              </a:rPr>
              <a:t>Cruickshank, V. Kerby, M. Baguley, M. (2021) </a:t>
            </a:r>
            <a:r>
              <a:rPr lang="en-GB" sz="1100" i="1" dirty="0">
                <a:ea typeface="Calibri" panose="020F0502020204030204" pitchFamily="34" charset="0"/>
                <a:cs typeface="Times New Roman" panose="02020603050405020304" pitchFamily="18" charset="0"/>
              </a:rPr>
              <a:t>How do male primary teachers cope with the fear and uncertainty they experience in relation to physical contact?</a:t>
            </a:r>
            <a:r>
              <a:rPr lang="en-GB" sz="1100" dirty="0">
                <a:ea typeface="Calibri" panose="020F0502020204030204" pitchFamily="34" charset="0"/>
                <a:cs typeface="Times New Roman" panose="02020603050405020304" pitchFamily="18" charset="0"/>
              </a:rPr>
              <a:t> Available at:</a:t>
            </a:r>
            <a:r>
              <a:rPr lang="en-GB" sz="1100" dirty="0">
                <a:ea typeface="Calibri" panose="020F0502020204030204" pitchFamily="34" charset="0"/>
                <a:cs typeface="Calibri" panose="020F0502020204030204" pitchFamily="34" charset="0"/>
              </a:rPr>
              <a:t> </a:t>
            </a:r>
            <a:r>
              <a:rPr lang="en-GB" sz="1100" u="sng" dirty="0">
                <a:solidFill>
                  <a:srgbClr val="0563C1"/>
                </a:solidFill>
                <a:ea typeface="Calibri" panose="020F0502020204030204" pitchFamily="34" charset="0"/>
                <a:cs typeface="Calibri" panose="020F0502020204030204" pitchFamily="34" charset="0"/>
                <a:hlinkClick r:id="rId4"/>
              </a:rPr>
              <a:t>https://www-tandfonline-com.ezproxy.uwtsd.ac.uk/doi/full/10.1080/03004279.2021.1929378?scroll=top&amp;needAccess=true&amp;</a:t>
            </a:r>
            <a:r>
              <a:rPr lang="en-GB" sz="1100" dirty="0">
                <a:ea typeface="Calibri" panose="020F0502020204030204" pitchFamily="34" charset="0"/>
                <a:cs typeface="Calibri" panose="020F0502020204030204" pitchFamily="34" charset="0"/>
              </a:rPr>
              <a:t> (Accessed: 24 October 2022)</a:t>
            </a:r>
            <a:endParaRPr lang="en-GB" sz="1100" dirty="0">
              <a:ea typeface="Calibri" panose="020F0502020204030204" pitchFamily="34" charset="0"/>
              <a:cs typeface="Times New Roman" panose="02020603050405020304" pitchFamily="18" charset="0"/>
            </a:endParaRP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Calibri" panose="020F0502020204030204" pitchFamily="34" charset="0"/>
              </a:rPr>
              <a:t>Davies, R. S. (2022) </a:t>
            </a:r>
            <a:r>
              <a:rPr lang="en-GB" sz="1100" i="1" dirty="0">
                <a:ea typeface="Calibri" panose="020F0502020204030204" pitchFamily="34" charset="0"/>
                <a:cs typeface="Calibri" panose="020F0502020204030204" pitchFamily="34" charset="0"/>
              </a:rPr>
              <a:t>Designing Surveys for Evaluations and Research</a:t>
            </a:r>
            <a:r>
              <a:rPr lang="en-GB" sz="1100" dirty="0">
                <a:ea typeface="Calibri" panose="020F0502020204030204" pitchFamily="34" charset="0"/>
                <a:cs typeface="Calibri" panose="020F0502020204030204" pitchFamily="34" charset="0"/>
              </a:rPr>
              <a:t>. Available at: </a:t>
            </a:r>
            <a:r>
              <a:rPr lang="en-GB" sz="1100" u="sng" dirty="0">
                <a:solidFill>
                  <a:srgbClr val="0563C1"/>
                </a:solidFill>
                <a:ea typeface="Calibri" panose="020F0502020204030204" pitchFamily="34" charset="0"/>
                <a:cs typeface="Calibri" panose="020F0502020204030204" pitchFamily="34" charset="0"/>
                <a:hlinkClick r:id="rId5"/>
              </a:rPr>
              <a:t>https://edtechbooks.org/designing_surveys</a:t>
            </a:r>
            <a:r>
              <a:rPr lang="en-GB" sz="1100" dirty="0">
                <a:ea typeface="Calibri" panose="020F0502020204030204" pitchFamily="34" charset="0"/>
                <a:cs typeface="Calibri" panose="020F0502020204030204" pitchFamily="34" charset="0"/>
              </a:rPr>
              <a:t> (Accessed: 25 October 2022)</a:t>
            </a:r>
            <a:endParaRPr lang="en-GB" sz="1100" dirty="0">
              <a:ea typeface="Calibri" panose="020F0502020204030204" pitchFamily="34" charset="0"/>
              <a:cs typeface="Times New Roman" panose="02020603050405020304" pitchFamily="18" charset="0"/>
            </a:endParaRPr>
          </a:p>
          <a:p>
            <a:endParaRPr lang="en-GB" sz="1100" dirty="0">
              <a:ea typeface="Calibri" panose="020F0502020204030204" pitchFamily="34" charset="0"/>
              <a:cs typeface="Calibri" panose="020F0502020204030204" pitchFamily="34" charset="0"/>
            </a:endParaRPr>
          </a:p>
          <a:p>
            <a:r>
              <a:rPr lang="en-GB" sz="1100" dirty="0">
                <a:ea typeface="Calibri" panose="020F0502020204030204" pitchFamily="34" charset="0"/>
                <a:cs typeface="Calibri" panose="020F0502020204030204" pitchFamily="34" charset="0"/>
              </a:rPr>
              <a:t>Halder, S. (2020), Ethics in Education Research, In the book An Introduction to Research Methodology in Education. Available at: </a:t>
            </a:r>
            <a:r>
              <a:rPr lang="en-GB" sz="1100" dirty="0">
                <a:ea typeface="Calibri" panose="020F0502020204030204" pitchFamily="34" charset="0"/>
                <a:cs typeface="Calibri" panose="020F0502020204030204" pitchFamily="34" charset="0"/>
                <a:hlinkClick r:id="rId6"/>
              </a:rPr>
              <a:t>https://www.caluniv.ac.in/academic/Education/Study/Ethics-Education-Mphil.pdf</a:t>
            </a:r>
            <a:r>
              <a:rPr lang="en-GB" sz="1100" dirty="0">
                <a:ea typeface="Calibri" panose="020F0502020204030204" pitchFamily="34" charset="0"/>
                <a:cs typeface="Calibri" panose="020F0502020204030204" pitchFamily="34" charset="0"/>
              </a:rPr>
              <a:t> (Accessed: 26 October 2022) </a:t>
            </a:r>
          </a:p>
          <a:p>
            <a:endParaRPr lang="en-GB" sz="1100" dirty="0">
              <a:ea typeface="Calibri" panose="020F0502020204030204" pitchFamily="34" charset="0"/>
              <a:cs typeface="Times New Roman" panose="02020603050405020304" pitchFamily="18" charset="0"/>
            </a:endParaRPr>
          </a:p>
          <a:p>
            <a:r>
              <a:rPr lang="en-GB" sz="1100" dirty="0">
                <a:ea typeface="Calibri" panose="020F0502020204030204" pitchFamily="34" charset="0"/>
                <a:cs typeface="Times New Roman" panose="02020603050405020304" pitchFamily="18" charset="0"/>
              </a:rPr>
              <a:t>Harris, R.L. Brown, T.L.G (2010) </a:t>
            </a:r>
            <a:r>
              <a:rPr lang="en-GB" sz="1100" i="1" dirty="0">
                <a:ea typeface="Calibri" panose="020F0502020204030204" pitchFamily="34" charset="0"/>
                <a:cs typeface="Times New Roman" panose="02020603050405020304" pitchFamily="18" charset="0"/>
              </a:rPr>
              <a:t>Mixing interview and questionnaire methods: Practical problems in aligning data</a:t>
            </a:r>
            <a:r>
              <a:rPr lang="en-GB" sz="1100" dirty="0">
                <a:ea typeface="Calibri" panose="020F0502020204030204" pitchFamily="34" charset="0"/>
                <a:cs typeface="Times New Roman" panose="02020603050405020304" pitchFamily="18" charset="0"/>
              </a:rPr>
              <a:t>. Available at: </a:t>
            </a:r>
            <a:r>
              <a:rPr lang="en-GB" sz="1100" u="sng" dirty="0">
                <a:solidFill>
                  <a:srgbClr val="0563C1"/>
                </a:solidFill>
                <a:ea typeface="Calibri" panose="020F0502020204030204" pitchFamily="34" charset="0"/>
                <a:cs typeface="Times New Roman" panose="02020603050405020304" pitchFamily="18" charset="0"/>
                <a:hlinkClick r:id="rId7"/>
              </a:rPr>
              <a:t>https://scholarworks.umass.edu/cgi/viewcontent.cgi?article=1227&amp;context=pare</a:t>
            </a:r>
            <a:r>
              <a:rPr lang="en-GB" sz="1100" dirty="0">
                <a:ea typeface="Calibri" panose="020F0502020204030204" pitchFamily="34" charset="0"/>
                <a:cs typeface="Times New Roman" panose="02020603050405020304" pitchFamily="18" charset="0"/>
              </a:rPr>
              <a:t> (Accessed: 28 October 2022)</a:t>
            </a: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Times New Roman" panose="02020603050405020304" pitchFamily="18" charset="0"/>
              </a:rPr>
              <a:t>Inspire education trust (2019) </a:t>
            </a:r>
            <a:r>
              <a:rPr lang="en-GB" sz="1100" i="1" dirty="0">
                <a:ea typeface="Calibri" panose="020F0502020204030204" pitchFamily="34" charset="0"/>
                <a:cs typeface="Times New Roman" panose="02020603050405020304" pitchFamily="18" charset="0"/>
              </a:rPr>
              <a:t>Safe Touch Policy</a:t>
            </a:r>
            <a:r>
              <a:rPr lang="en-GB" sz="1100" dirty="0">
                <a:ea typeface="Calibri" panose="020F0502020204030204" pitchFamily="34" charset="0"/>
                <a:cs typeface="Times New Roman" panose="02020603050405020304" pitchFamily="18" charset="0"/>
              </a:rPr>
              <a:t>. Available at: </a:t>
            </a:r>
            <a:r>
              <a:rPr lang="en-GB" sz="1100" u="sng" dirty="0">
                <a:solidFill>
                  <a:srgbClr val="0563C1"/>
                </a:solidFill>
                <a:ea typeface="Calibri" panose="020F0502020204030204" pitchFamily="34" charset="0"/>
                <a:cs typeface="Times New Roman" panose="02020603050405020304" pitchFamily="18" charset="0"/>
                <a:hlinkClick r:id="rId8"/>
              </a:rPr>
              <a:t>https://www.ietrust.org/wp-content/uploads/2020/05/safe-touch-safe-holding-policy.pdf</a:t>
            </a:r>
            <a:r>
              <a:rPr lang="en-GB" sz="1100" dirty="0">
                <a:ea typeface="Calibri" panose="020F0502020204030204" pitchFamily="34" charset="0"/>
                <a:cs typeface="Times New Roman" panose="02020603050405020304" pitchFamily="18" charset="0"/>
              </a:rPr>
              <a:t> (Accessed: 27 October 2022)</a:t>
            </a: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Calibri" panose="020F0502020204030204" pitchFamily="34" charset="0"/>
              </a:rPr>
              <a:t>Irvine, A. (2018) </a:t>
            </a:r>
            <a:r>
              <a:rPr lang="en-GB" sz="1100" i="1" dirty="0">
                <a:ea typeface="Calibri" panose="020F0502020204030204" pitchFamily="34" charset="0"/>
                <a:cs typeface="Calibri" panose="020F0502020204030204" pitchFamily="34" charset="0"/>
              </a:rPr>
              <a:t>Interviews vs. Surveys. </a:t>
            </a:r>
            <a:r>
              <a:rPr lang="en-GB" sz="1100" dirty="0">
                <a:ea typeface="Calibri" panose="020F0502020204030204" pitchFamily="34" charset="0"/>
                <a:cs typeface="Calibri" panose="020F0502020204030204" pitchFamily="34" charset="0"/>
              </a:rPr>
              <a:t>Available at: </a:t>
            </a:r>
            <a:r>
              <a:rPr lang="en-GB" sz="1100" u="sng" dirty="0">
                <a:solidFill>
                  <a:srgbClr val="0563C1"/>
                </a:solidFill>
                <a:ea typeface="Calibri" panose="020F0502020204030204" pitchFamily="34" charset="0"/>
                <a:cs typeface="Calibri" panose="020F0502020204030204" pitchFamily="34" charset="0"/>
                <a:hlinkClick r:id="rId9"/>
              </a:rPr>
              <a:t>https://thesislink.aut.ac.nz/?p=6198</a:t>
            </a:r>
            <a:r>
              <a:rPr lang="en-GB" sz="1100" dirty="0">
                <a:ea typeface="Calibri" panose="020F0502020204030204" pitchFamily="34" charset="0"/>
                <a:cs typeface="Calibri" panose="020F0502020204030204" pitchFamily="34" charset="0"/>
              </a:rPr>
              <a:t> (Accessed: 25 October 2022) </a:t>
            </a:r>
            <a:endParaRPr lang="en-GB" sz="1100" dirty="0">
              <a:ea typeface="Calibri" panose="020F0502020204030204" pitchFamily="34" charset="0"/>
              <a:cs typeface="Times New Roman" panose="02020603050405020304" pitchFamily="18" charset="0"/>
            </a:endParaRP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Calibri" panose="020F0502020204030204" pitchFamily="34" charset="0"/>
              </a:rPr>
              <a:t>Lloyd Sealy Library (2019) </a:t>
            </a:r>
            <a:r>
              <a:rPr lang="en-GB" sz="1100" i="1" dirty="0">
                <a:ea typeface="Calibri" panose="020F0502020204030204" pitchFamily="34" charset="0"/>
                <a:cs typeface="Calibri" panose="020F0502020204030204" pitchFamily="34" charset="0"/>
              </a:rPr>
              <a:t>Evaluating Information Sources: What Is A Peer-Reviewed Article? </a:t>
            </a:r>
            <a:r>
              <a:rPr lang="en-GB" sz="1100" dirty="0">
                <a:ea typeface="Calibri" panose="020F0502020204030204" pitchFamily="34" charset="0"/>
                <a:cs typeface="Calibri" panose="020F0502020204030204" pitchFamily="34" charset="0"/>
              </a:rPr>
              <a:t>Available at: </a:t>
            </a:r>
            <a:r>
              <a:rPr lang="en-GB" sz="1100" u="sng" dirty="0">
                <a:solidFill>
                  <a:srgbClr val="0563C1"/>
                </a:solidFill>
                <a:ea typeface="Calibri" panose="020F0502020204030204" pitchFamily="34" charset="0"/>
                <a:cs typeface="Calibri" panose="020F0502020204030204" pitchFamily="34" charset="0"/>
                <a:hlinkClick r:id="rId10"/>
              </a:rPr>
              <a:t>https://guides.lib.jjay.cuny.edu/c.php?g=288333&amp;p=1922599</a:t>
            </a:r>
            <a:r>
              <a:rPr lang="en-GB" sz="1100" dirty="0">
                <a:ea typeface="Calibri" panose="020F0502020204030204" pitchFamily="34" charset="0"/>
                <a:cs typeface="Calibri" panose="020F0502020204030204" pitchFamily="34" charset="0"/>
              </a:rPr>
              <a:t> (Accessed: October 24 2022)</a:t>
            </a:r>
            <a:endParaRPr lang="en-GB" sz="1100" dirty="0">
              <a:ea typeface="Calibri" panose="020F0502020204030204" pitchFamily="34" charset="0"/>
              <a:cs typeface="Times New Roman" panose="02020603050405020304" pitchFamily="18" charset="0"/>
            </a:endParaRP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Times New Roman" panose="02020603050405020304" pitchFamily="18" charset="0"/>
              </a:rPr>
              <a:t>Nottingham Trent University (2022) </a:t>
            </a:r>
            <a:r>
              <a:rPr lang="en-GB" sz="1100" i="1" dirty="0">
                <a:ea typeface="Calibri" panose="020F0502020204030204" pitchFamily="34" charset="0"/>
                <a:cs typeface="Times New Roman" panose="02020603050405020304" pitchFamily="18" charset="0"/>
              </a:rPr>
              <a:t>Keeping your research up to date</a:t>
            </a:r>
            <a:r>
              <a:rPr lang="en-GB" sz="1100" dirty="0">
                <a:ea typeface="Calibri" panose="020F0502020204030204" pitchFamily="34" charset="0"/>
                <a:cs typeface="Times New Roman" panose="02020603050405020304" pitchFamily="18" charset="0"/>
              </a:rPr>
              <a:t>. Available at: </a:t>
            </a:r>
            <a:r>
              <a:rPr lang="en-GB" sz="1100" u="sng" dirty="0">
                <a:solidFill>
                  <a:srgbClr val="0563C1"/>
                </a:solidFill>
                <a:ea typeface="Calibri" panose="020F0502020204030204" pitchFamily="34" charset="0"/>
                <a:cs typeface="Times New Roman" panose="02020603050405020304" pitchFamily="18" charset="0"/>
                <a:hlinkClick r:id="rId11"/>
              </a:rPr>
              <a:t>https://www.ntu.ac.uk/__data/assets/pdf_file/0035/865691/keeping-your-research-up-to-date.pdf</a:t>
            </a:r>
            <a:r>
              <a:rPr lang="en-GB" sz="1100" dirty="0">
                <a:ea typeface="Calibri" panose="020F0502020204030204" pitchFamily="34" charset="0"/>
                <a:cs typeface="Times New Roman" panose="02020603050405020304" pitchFamily="18" charset="0"/>
              </a:rPr>
              <a:t> (Accessed: 26 October 2022)</a:t>
            </a:r>
          </a:p>
          <a:p>
            <a:r>
              <a:rPr lang="en-GB" sz="1100" dirty="0">
                <a:ea typeface="Calibri" panose="020F0502020204030204" pitchFamily="34" charset="0"/>
                <a:cs typeface="Times New Roman" panose="02020603050405020304" pitchFamily="18" charset="0"/>
              </a:rPr>
              <a:t> </a:t>
            </a:r>
          </a:p>
          <a:p>
            <a:r>
              <a:rPr lang="en-GB" sz="1100" dirty="0" err="1">
                <a:ea typeface="Calibri" panose="020F0502020204030204" pitchFamily="34" charset="0"/>
                <a:cs typeface="Times New Roman" panose="02020603050405020304" pitchFamily="18" charset="0"/>
              </a:rPr>
              <a:t>Novisurvey</a:t>
            </a:r>
            <a:r>
              <a:rPr lang="en-GB" sz="1100" dirty="0">
                <a:ea typeface="Calibri" panose="020F0502020204030204" pitchFamily="34" charset="0"/>
                <a:cs typeface="Times New Roman" panose="02020603050405020304" pitchFamily="18" charset="0"/>
              </a:rPr>
              <a:t> (2021) </a:t>
            </a:r>
            <a:r>
              <a:rPr lang="en-GB" sz="1100" i="1" dirty="0">
                <a:ea typeface="Calibri" panose="020F0502020204030204" pitchFamily="34" charset="0"/>
                <a:cs typeface="Times New Roman" panose="02020603050405020304" pitchFamily="18" charset="0"/>
              </a:rPr>
              <a:t>The pros and cons of an anonymous survey using survey software. </a:t>
            </a:r>
            <a:r>
              <a:rPr lang="en-GB" sz="1100" dirty="0">
                <a:ea typeface="Calibri" panose="020F0502020204030204" pitchFamily="34" charset="0"/>
                <a:cs typeface="Times New Roman" panose="02020603050405020304" pitchFamily="18" charset="0"/>
              </a:rPr>
              <a:t>Available at: </a:t>
            </a:r>
            <a:r>
              <a:rPr lang="en-GB" sz="1100" u="sng" dirty="0">
                <a:solidFill>
                  <a:srgbClr val="0563C1"/>
                </a:solidFill>
                <a:ea typeface="Calibri" panose="020F0502020204030204" pitchFamily="34" charset="0"/>
                <a:cs typeface="Times New Roman" panose="02020603050405020304" pitchFamily="18" charset="0"/>
                <a:hlinkClick r:id="rId12"/>
              </a:rPr>
              <a:t>https://novisurvey.net/blog/the-pros-and-cons-of-an-anonymous-survey-using-survey-software.aspx</a:t>
            </a:r>
            <a:r>
              <a:rPr lang="en-GB" sz="1100" dirty="0">
                <a:ea typeface="Calibri" panose="020F0502020204030204" pitchFamily="34" charset="0"/>
                <a:cs typeface="Times New Roman" panose="02020603050405020304" pitchFamily="18" charset="0"/>
              </a:rPr>
              <a:t> (Accessed: 25 October 2022)</a:t>
            </a:r>
          </a:p>
          <a:p>
            <a:r>
              <a:rPr lang="en-GB" sz="1100" dirty="0">
                <a:ea typeface="Calibri" panose="020F0502020204030204" pitchFamily="34" charset="0"/>
                <a:cs typeface="Times New Roman" panose="02020603050405020304" pitchFamily="18" charset="0"/>
              </a:rPr>
              <a:t> </a:t>
            </a:r>
          </a:p>
          <a:p>
            <a:r>
              <a:rPr lang="en-GB" sz="1100" dirty="0" err="1">
                <a:ea typeface="Calibri" panose="020F0502020204030204" pitchFamily="34" charset="0"/>
                <a:cs typeface="Times New Roman" panose="02020603050405020304" pitchFamily="18" charset="0"/>
              </a:rPr>
              <a:t>Prathap</a:t>
            </a:r>
            <a:r>
              <a:rPr lang="en-GB" sz="1100" dirty="0">
                <a:ea typeface="Calibri" panose="020F0502020204030204" pitchFamily="34" charset="0"/>
                <a:cs typeface="Times New Roman" panose="02020603050405020304" pitchFamily="18" charset="0"/>
              </a:rPr>
              <a:t>, P. </a:t>
            </a:r>
            <a:r>
              <a:rPr lang="en-GB" sz="1100" dirty="0" err="1">
                <a:ea typeface="Calibri" panose="020F0502020204030204" pitchFamily="34" charset="0"/>
                <a:cs typeface="Times New Roman" panose="02020603050405020304" pitchFamily="18" charset="0"/>
              </a:rPr>
              <a:t>Premavathi</a:t>
            </a:r>
            <a:r>
              <a:rPr lang="en-GB" sz="1100" dirty="0">
                <a:ea typeface="Calibri" panose="020F0502020204030204" pitchFamily="34" charset="0"/>
                <a:cs typeface="Times New Roman" panose="02020603050405020304" pitchFamily="18" charset="0"/>
              </a:rPr>
              <a:t>, R. </a:t>
            </a:r>
            <a:r>
              <a:rPr lang="en-GB" sz="1100" dirty="0" err="1">
                <a:ea typeface="Calibri" panose="020F0502020204030204" pitchFamily="34" charset="0"/>
                <a:cs typeface="Times New Roman" panose="02020603050405020304" pitchFamily="18" charset="0"/>
              </a:rPr>
              <a:t>Ramasubramanian</a:t>
            </a:r>
            <a:r>
              <a:rPr lang="en-GB" sz="1100" dirty="0">
                <a:ea typeface="Calibri" panose="020F0502020204030204" pitchFamily="34" charset="0"/>
                <a:cs typeface="Times New Roman" panose="02020603050405020304" pitchFamily="18" charset="0"/>
              </a:rPr>
              <a:t>, M. (2011</a:t>
            </a:r>
            <a:r>
              <a:rPr lang="en-GB" sz="1100" i="1" dirty="0">
                <a:ea typeface="Calibri" panose="020F0502020204030204" pitchFamily="34" charset="0"/>
                <a:cs typeface="Times New Roman" panose="02020603050405020304" pitchFamily="18" charset="0"/>
              </a:rPr>
              <a:t>) The Feasibility of Conducting Online Surveys</a:t>
            </a:r>
            <a:r>
              <a:rPr lang="en-GB" sz="1100" dirty="0">
                <a:ea typeface="Calibri" panose="020F0502020204030204" pitchFamily="34" charset="0"/>
                <a:cs typeface="Times New Roman" panose="02020603050405020304" pitchFamily="18" charset="0"/>
              </a:rPr>
              <a:t>. Available at: </a:t>
            </a:r>
            <a:r>
              <a:rPr lang="en-GB" sz="1100" u="sng" dirty="0">
                <a:solidFill>
                  <a:srgbClr val="0563C1"/>
                </a:solidFill>
                <a:ea typeface="Calibri" panose="020F0502020204030204" pitchFamily="34" charset="0"/>
                <a:cs typeface="Times New Roman" panose="02020603050405020304" pitchFamily="18" charset="0"/>
                <a:hlinkClick r:id="rId13"/>
              </a:rPr>
              <a:t>https://www.researchgate.net/publication/228237600_The_Feasibility_of_Conducting_Online_Surveys</a:t>
            </a:r>
            <a:r>
              <a:rPr lang="en-GB" sz="1100" dirty="0">
                <a:ea typeface="Calibri" panose="020F0502020204030204" pitchFamily="34" charset="0"/>
                <a:cs typeface="Times New Roman" panose="02020603050405020304" pitchFamily="18" charset="0"/>
              </a:rPr>
              <a:t> (Accessed: 25 October 2022)</a:t>
            </a:r>
          </a:p>
          <a:p>
            <a:endParaRPr lang="en-GB" sz="1100" dirty="0">
              <a:latin typeface="Calibri" panose="020F0502020204030204" pitchFamily="34" charset="0"/>
              <a:ea typeface="Calibri" panose="020F0502020204030204" pitchFamily="34" charset="0"/>
              <a:cs typeface="Times New Roman" panose="02020603050405020304" pitchFamily="18" charset="0"/>
            </a:endParaRPr>
          </a:p>
          <a:p>
            <a:r>
              <a:rPr lang="en-GB" sz="1100" dirty="0">
                <a:latin typeface="Calibri" panose="020F0502020204030204" pitchFamily="34" charset="0"/>
                <a:ea typeface="Calibri" panose="020F0502020204030204" pitchFamily="34" charset="0"/>
                <a:cs typeface="Times New Roman" panose="02020603050405020304" pitchFamily="18" charset="0"/>
              </a:rPr>
              <a:t>Royal Literary Fund (2022) </a:t>
            </a:r>
            <a:r>
              <a:rPr lang="en-GB" sz="1100" i="1" dirty="0">
                <a:latin typeface="Calibri" panose="020F0502020204030204" pitchFamily="34" charset="0"/>
                <a:ea typeface="Calibri" panose="020F0502020204030204" pitchFamily="34" charset="0"/>
                <a:cs typeface="Times New Roman" panose="02020603050405020304" pitchFamily="18" charset="0"/>
              </a:rPr>
              <a:t>What is a literature review? Available at: </a:t>
            </a:r>
            <a:r>
              <a:rPr lang="en-GB" sz="1100" i="1" dirty="0">
                <a:latin typeface="Calibri" panose="020F0502020204030204" pitchFamily="34" charset="0"/>
                <a:ea typeface="Calibri" panose="020F0502020204030204" pitchFamily="34" charset="0"/>
                <a:cs typeface="Times New Roman" panose="02020603050405020304" pitchFamily="18" charset="0"/>
                <a:hlinkClick r:id="rId14"/>
              </a:rPr>
              <a:t>https://www.rlf.org.uk/resources/what-is-a-literature-review/</a:t>
            </a:r>
            <a:r>
              <a:rPr lang="en-GB" sz="1100" i="1" dirty="0">
                <a:latin typeface="Calibri" panose="020F0502020204030204" pitchFamily="34" charset="0"/>
                <a:ea typeface="Calibri" panose="020F0502020204030204" pitchFamily="34" charset="0"/>
                <a:cs typeface="Times New Roman" panose="02020603050405020304" pitchFamily="18" charset="0"/>
              </a:rPr>
              <a:t> (Accessed: 27 October 2022)</a:t>
            </a:r>
            <a:endParaRPr lang="en-GB" sz="1100" dirty="0">
              <a:ea typeface="Calibri" panose="020F0502020204030204" pitchFamily="34" charset="0"/>
              <a:cs typeface="Times New Roman" panose="02020603050405020304" pitchFamily="18" charset="0"/>
            </a:endParaRP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Times New Roman" panose="02020603050405020304" pitchFamily="18" charset="0"/>
              </a:rPr>
              <a:t>University of The People (2022) </a:t>
            </a:r>
            <a:r>
              <a:rPr lang="en-GB" sz="1100" i="1" dirty="0">
                <a:ea typeface="Calibri" panose="020F0502020204030204" pitchFamily="34" charset="0"/>
                <a:cs typeface="Times New Roman" panose="02020603050405020304" pitchFamily="18" charset="0"/>
              </a:rPr>
              <a:t>The Ultimate Student Guide To Finding Credible Sources. </a:t>
            </a:r>
            <a:r>
              <a:rPr lang="en-GB" sz="1100" dirty="0">
                <a:ea typeface="Calibri" panose="020F0502020204030204" pitchFamily="34" charset="0"/>
                <a:cs typeface="Times New Roman" panose="02020603050405020304" pitchFamily="18" charset="0"/>
              </a:rPr>
              <a:t>Available at: </a:t>
            </a:r>
            <a:r>
              <a:rPr lang="en-GB" sz="1100" u="sng" dirty="0">
                <a:solidFill>
                  <a:srgbClr val="0563C1"/>
                </a:solidFill>
                <a:ea typeface="Calibri" panose="020F0502020204030204" pitchFamily="34" charset="0"/>
                <a:cs typeface="Times New Roman" panose="02020603050405020304" pitchFamily="18" charset="0"/>
                <a:hlinkClick r:id="rId15"/>
              </a:rPr>
              <a:t>https://www.uopeople.edu/blog/ultimate-student-guide-to-finding-credible-sources/</a:t>
            </a:r>
            <a:r>
              <a:rPr lang="en-GB" sz="1100" dirty="0">
                <a:ea typeface="Calibri" panose="020F0502020204030204" pitchFamily="34" charset="0"/>
                <a:cs typeface="Times New Roman" panose="02020603050405020304" pitchFamily="18" charset="0"/>
              </a:rPr>
              <a:t> (Accessed: 26 October 2022) </a:t>
            </a: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Times New Roman" panose="02020603050405020304" pitchFamily="18" charset="0"/>
              </a:rPr>
              <a:t>University of Southern Queensland (2022) </a:t>
            </a:r>
            <a:r>
              <a:rPr lang="en-GB" sz="1100" i="1" dirty="0">
                <a:ea typeface="Calibri" panose="020F0502020204030204" pitchFamily="34" charset="0"/>
                <a:cs typeface="Times New Roman" panose="02020603050405020304" pitchFamily="18" charset="0"/>
              </a:rPr>
              <a:t>Assoc Prof Martin Kerby. </a:t>
            </a:r>
            <a:r>
              <a:rPr lang="en-GB" sz="1100" dirty="0">
                <a:ea typeface="Calibri" panose="020F0502020204030204" pitchFamily="34" charset="0"/>
                <a:cs typeface="Times New Roman" panose="02020603050405020304" pitchFamily="18" charset="0"/>
              </a:rPr>
              <a:t>Available at: </a:t>
            </a:r>
            <a:r>
              <a:rPr lang="en-GB" sz="1100" u="sng" dirty="0">
                <a:solidFill>
                  <a:srgbClr val="0563C1"/>
                </a:solidFill>
                <a:ea typeface="Calibri" panose="020F0502020204030204" pitchFamily="34" charset="0"/>
                <a:cs typeface="Times New Roman" panose="02020603050405020304" pitchFamily="18" charset="0"/>
                <a:hlinkClick r:id="rId16"/>
              </a:rPr>
              <a:t>https://staffprofile.usq.edu.au/profile/martin-kerby</a:t>
            </a:r>
            <a:r>
              <a:rPr lang="en-GB" sz="1100" dirty="0">
                <a:ea typeface="Calibri" panose="020F0502020204030204" pitchFamily="34" charset="0"/>
                <a:cs typeface="Times New Roman" panose="02020603050405020304" pitchFamily="18" charset="0"/>
              </a:rPr>
              <a:t> (Accessed: October 24 2022)</a:t>
            </a: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Times New Roman" panose="02020603050405020304" pitchFamily="18" charset="0"/>
              </a:rPr>
              <a:t>University of Southern Queensland (2022) </a:t>
            </a:r>
            <a:r>
              <a:rPr lang="en-GB" sz="1100" i="1" dirty="0">
                <a:ea typeface="Calibri" panose="020F0502020204030204" pitchFamily="34" charset="0"/>
                <a:cs typeface="Times New Roman" panose="02020603050405020304" pitchFamily="18" charset="0"/>
              </a:rPr>
              <a:t>Professor Margaret Baguley. </a:t>
            </a:r>
            <a:r>
              <a:rPr lang="en-GB" sz="1100" dirty="0">
                <a:ea typeface="Calibri" panose="020F0502020204030204" pitchFamily="34" charset="0"/>
                <a:cs typeface="Times New Roman" panose="02020603050405020304" pitchFamily="18" charset="0"/>
              </a:rPr>
              <a:t>Available at: </a:t>
            </a:r>
            <a:r>
              <a:rPr lang="en-GB" sz="1100" u="sng" dirty="0">
                <a:solidFill>
                  <a:srgbClr val="0563C1"/>
                </a:solidFill>
                <a:ea typeface="Calibri" panose="020F0502020204030204" pitchFamily="34" charset="0"/>
                <a:cs typeface="Times New Roman" panose="02020603050405020304" pitchFamily="18" charset="0"/>
                <a:hlinkClick r:id="rId17"/>
              </a:rPr>
              <a:t>https://staffprofile.usq.edu.au/profile/margaret-baguley</a:t>
            </a:r>
            <a:r>
              <a:rPr lang="en-GB" sz="1100" dirty="0">
                <a:ea typeface="Calibri" panose="020F0502020204030204" pitchFamily="34" charset="0"/>
                <a:cs typeface="Times New Roman" panose="02020603050405020304" pitchFamily="18" charset="0"/>
              </a:rPr>
              <a:t> (Accessed: October 24 2022)</a:t>
            </a: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Times New Roman" panose="02020603050405020304" pitchFamily="18" charset="0"/>
              </a:rPr>
              <a:t>University of Tasmania (2021) </a:t>
            </a:r>
            <a:r>
              <a:rPr lang="en-GB" sz="1100" i="1" dirty="0">
                <a:ea typeface="Calibri" panose="020F0502020204030204" pitchFamily="34" charset="0"/>
                <a:cs typeface="Times New Roman" panose="02020603050405020304" pitchFamily="18" charset="0"/>
              </a:rPr>
              <a:t>Vaughan Cruickshank</a:t>
            </a:r>
            <a:r>
              <a:rPr lang="en-GB" sz="1100" dirty="0">
                <a:ea typeface="Calibri" panose="020F0502020204030204" pitchFamily="34" charset="0"/>
                <a:cs typeface="Times New Roman" panose="02020603050405020304" pitchFamily="18" charset="0"/>
              </a:rPr>
              <a:t>. Available at: </a:t>
            </a:r>
            <a:r>
              <a:rPr lang="en-GB" sz="1100" u="sng" dirty="0">
                <a:solidFill>
                  <a:srgbClr val="0563C1"/>
                </a:solidFill>
                <a:ea typeface="Calibri" panose="020F0502020204030204" pitchFamily="34" charset="0"/>
                <a:cs typeface="Times New Roman" panose="02020603050405020304" pitchFamily="18" charset="0"/>
                <a:hlinkClick r:id="rId18"/>
              </a:rPr>
              <a:t>https://www.utas.edu.au/profiles/staff/education/vaughan-cruickshank</a:t>
            </a:r>
            <a:r>
              <a:rPr lang="en-GB" sz="1100" dirty="0">
                <a:ea typeface="Calibri" panose="020F0502020204030204" pitchFamily="34" charset="0"/>
                <a:cs typeface="Times New Roman" panose="02020603050405020304" pitchFamily="18" charset="0"/>
              </a:rPr>
              <a:t> (Accessed: October 24 2022)</a:t>
            </a: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Times New Roman" panose="02020603050405020304" pitchFamily="18" charset="0"/>
              </a:rPr>
              <a:t>University of the Witwatersrand (2022) </a:t>
            </a:r>
            <a:r>
              <a:rPr lang="en-GB" sz="1100" i="1" dirty="0">
                <a:ea typeface="Calibri" panose="020F0502020204030204" pitchFamily="34" charset="0"/>
                <a:cs typeface="Times New Roman" panose="02020603050405020304" pitchFamily="18" charset="0"/>
              </a:rPr>
              <a:t>Research Support: Research Methodology. </a:t>
            </a:r>
            <a:r>
              <a:rPr lang="en-GB" sz="1100" dirty="0">
                <a:ea typeface="Calibri" panose="020F0502020204030204" pitchFamily="34" charset="0"/>
                <a:cs typeface="Times New Roman" panose="02020603050405020304" pitchFamily="18" charset="0"/>
              </a:rPr>
              <a:t>Available at: </a:t>
            </a:r>
            <a:r>
              <a:rPr lang="en-GB" sz="1100" u="sng" dirty="0">
                <a:solidFill>
                  <a:srgbClr val="0563C1"/>
                </a:solidFill>
                <a:ea typeface="Calibri" panose="020F0502020204030204" pitchFamily="34" charset="0"/>
                <a:cs typeface="Times New Roman" panose="02020603050405020304" pitchFamily="18" charset="0"/>
                <a:hlinkClick r:id="rId19"/>
              </a:rPr>
              <a:t>https://libguides.wits.ac.za/c.php?g=693518&amp;p=4914913</a:t>
            </a:r>
            <a:r>
              <a:rPr lang="en-GB" sz="1100" dirty="0">
                <a:ea typeface="Calibri" panose="020F0502020204030204" pitchFamily="34" charset="0"/>
                <a:cs typeface="Times New Roman" panose="02020603050405020304" pitchFamily="18" charset="0"/>
              </a:rPr>
              <a:t> (Accessed: 25 October 2022)</a:t>
            </a:r>
          </a:p>
          <a:p>
            <a:r>
              <a:rPr lang="en-GB" sz="1100" dirty="0">
                <a:ea typeface="Calibri" panose="020F0502020204030204" pitchFamily="34" charset="0"/>
                <a:cs typeface="Times New Roman" panose="02020603050405020304" pitchFamily="18" charset="0"/>
              </a:rPr>
              <a:t> </a:t>
            </a:r>
          </a:p>
          <a:p>
            <a:r>
              <a:rPr lang="en-GB" sz="1100" dirty="0">
                <a:ea typeface="Calibri" panose="020F0502020204030204" pitchFamily="34" charset="0"/>
                <a:cs typeface="Times New Roman" panose="02020603050405020304" pitchFamily="18" charset="0"/>
              </a:rPr>
              <a:t>Virginia Tech (2018) Research Methods Guide: Interview Research. Available at: </a:t>
            </a:r>
            <a:r>
              <a:rPr lang="en-GB" sz="1100" u="sng" dirty="0">
                <a:solidFill>
                  <a:srgbClr val="0563C1"/>
                </a:solidFill>
                <a:ea typeface="Calibri" panose="020F0502020204030204" pitchFamily="34" charset="0"/>
                <a:cs typeface="Times New Roman" panose="02020603050405020304" pitchFamily="18" charset="0"/>
                <a:hlinkClick r:id="rId20"/>
              </a:rPr>
              <a:t>https://guides.lib.vt.edu/researchmethods/interviews</a:t>
            </a:r>
            <a:r>
              <a:rPr lang="en-GB" sz="1100" dirty="0">
                <a:ea typeface="Calibri" panose="020F0502020204030204" pitchFamily="34" charset="0"/>
                <a:cs typeface="Times New Roman" panose="02020603050405020304" pitchFamily="18" charset="0"/>
              </a:rPr>
              <a:t> (Accessed: 25 October 2022) </a:t>
            </a:r>
          </a:p>
          <a:p>
            <a:endParaRPr lang="en-US" dirty="0"/>
          </a:p>
        </p:txBody>
      </p:sp>
    </p:spTree>
    <p:extLst>
      <p:ext uri="{BB962C8B-B14F-4D97-AF65-F5344CB8AC3E}">
        <p14:creationId xmlns:p14="http://schemas.microsoft.com/office/powerpoint/2010/main" val="35025764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667</TotalTime>
  <Words>3451</Words>
  <Application>Microsoft Macintosh PowerPoint</Application>
  <PresentationFormat>Custom</PresentationFormat>
  <Paragraphs>75</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Arial Hebrew</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Charles (2101032)</dc:creator>
  <cp:lastModifiedBy>Amy Charles (2101032)</cp:lastModifiedBy>
  <cp:revision>1</cp:revision>
  <dcterms:created xsi:type="dcterms:W3CDTF">2022-11-07T09:50:35Z</dcterms:created>
  <dcterms:modified xsi:type="dcterms:W3CDTF">2022-11-07T20:57:46Z</dcterms:modified>
</cp:coreProperties>
</file>