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71" r:id="rId2"/>
    <p:sldId id="272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orient="horz" pos="842">
          <p15:clr>
            <a:srgbClr val="A4A3A4"/>
          </p15:clr>
        </p15:guide>
        <p15:guide id="3" orient="horz" pos="1207">
          <p15:clr>
            <a:srgbClr val="A4A3A4"/>
          </p15:clr>
        </p15:guide>
        <p15:guide id="4" pos="2880">
          <p15:clr>
            <a:srgbClr val="A4A3A4"/>
          </p15:clr>
        </p15:guide>
        <p15:guide id="5" pos="294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157" autoAdjust="0"/>
    <p:restoredTop sz="94660"/>
  </p:normalViewPr>
  <p:slideViewPr>
    <p:cSldViewPr>
      <p:cViewPr varScale="1">
        <p:scale>
          <a:sx n="190" d="100"/>
          <a:sy n="190" d="100"/>
        </p:scale>
        <p:origin x="-680" y="-104"/>
      </p:cViewPr>
      <p:guideLst>
        <p:guide orient="horz" pos="2160"/>
        <p:guide orient="horz" pos="842"/>
        <p:guide orient="horz" pos="1207"/>
        <p:guide pos="2880"/>
        <p:guide pos="29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esProps" Target="presProps.xml"/><Relationship Id="rId21" Type="http://schemas.openxmlformats.org/officeDocument/2006/relationships/viewProps" Target="viewProps.xml"/><Relationship Id="rId22" Type="http://schemas.openxmlformats.org/officeDocument/2006/relationships/theme" Target="theme/theme1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notesMaster" Target="notesMasters/notesMaster1.xml"/><Relationship Id="rId18" Type="http://schemas.openxmlformats.org/officeDocument/2006/relationships/printerSettings" Target="printerSettings/printerSettings1.bin"/><Relationship Id="rId19" Type="http://schemas.openxmlformats.org/officeDocument/2006/relationships/tags" Target="tags/tag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663C5E-1C89-4BD0-A6B2-2F8B0AE52A8F}" type="datetimeFigureOut">
              <a:rPr lang="en-GB" smtClean="0"/>
              <a:pPr/>
              <a:t>7/29/17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7B3EFD-17D2-40BA-BB8D-891C35F2CBD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16144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7/29/17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7/29/17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7/29/17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7/29/17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7/29/17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7/29/17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7/29/17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7/29/17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7/29/17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9FFA6-67A9-479D-9BD4-62928104EA88}" type="datetimeFigureOut">
              <a:rPr lang="en-GB" smtClean="0"/>
              <a:pPr/>
              <a:t>7/29/17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3C9FFA6-67A9-479D-9BD4-62928104EA88}" type="datetimeFigureOut">
              <a:rPr lang="en-GB" smtClean="0"/>
              <a:pPr/>
              <a:t>7/29/17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08937B1-FAF3-456E-A982-F9442353202B}" type="slidenum">
              <a:rPr lang="en-GB" smtClean="0"/>
              <a:pPr/>
              <a:t>‹#›</a:t>
            </a:fld>
            <a:endParaRPr lang="en-GB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  <p:sp>
        <p:nvSpPr>
          <p:cNvPr id="14" name="Text Box 21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>
              <a:defRPr/>
            </a:pPr>
            <a:r>
              <a:rPr lang="en-GB" altLang="en-US" sz="800" dirty="0">
                <a:solidFill>
                  <a:schemeClr val="tx1"/>
                </a:solidFill>
                <a:latin typeface="Arial" charset="0"/>
              </a:rPr>
              <a:t>Slide </a:t>
            </a:r>
            <a:r>
              <a:rPr lang="en-GB" altLang="en-US" sz="800" dirty="0" smtClean="0">
                <a:solidFill>
                  <a:schemeClr val="tx1"/>
                </a:solidFill>
                <a:latin typeface="Arial" charset="0"/>
              </a:rPr>
              <a:t>12.</a:t>
            </a:r>
            <a:fld id="{289F054F-3560-40DF-A0E8-383F13623F04}" type="slidenum">
              <a:rPr lang="en-GB" altLang="en-US" sz="800" smtClean="0">
                <a:solidFill>
                  <a:schemeClr val="tx1"/>
                </a:solidFill>
                <a:latin typeface="Arial" charset="0"/>
              </a:rPr>
              <a:pPr>
                <a:defRPr/>
              </a:pPr>
              <a:t>‹#›</a:t>
            </a:fld>
            <a:endParaRPr lang="en-GB" altLang="en-US" sz="800" dirty="0">
              <a:solidFill>
                <a:schemeClr val="tx1"/>
              </a:solidFill>
              <a:latin typeface="Times" pitchFamily="18" charset="0"/>
            </a:endParaRPr>
          </a:p>
        </p:txBody>
      </p:sp>
      <p:sp>
        <p:nvSpPr>
          <p:cNvPr id="15" name="Text Box 23"/>
          <p:cNvSpPr txBox="1">
            <a:spLocks noChangeArrowheads="1"/>
          </p:cNvSpPr>
          <p:nvPr userDrawn="1"/>
        </p:nvSpPr>
        <p:spPr bwMode="auto">
          <a:xfrm>
            <a:off x="219075" y="6524625"/>
            <a:ext cx="8642350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IN" altLang="en-US" sz="800" dirty="0" smtClean="0">
                <a:solidFill>
                  <a:schemeClr val="tx1"/>
                </a:solidFill>
                <a:latin typeface="Arial" charset="0"/>
                <a:cs typeface="Times New Roman" pitchFamily="18" charset="0"/>
              </a:rPr>
              <a:t>Lynch, </a:t>
            </a:r>
            <a:r>
              <a:rPr lang="en-IN" altLang="en-US" sz="800" i="1" dirty="0" smtClean="0">
                <a:solidFill>
                  <a:schemeClr val="tx1"/>
                </a:solidFill>
                <a:latin typeface="Arial" charset="0"/>
                <a:cs typeface="Times New Roman" pitchFamily="18" charset="0"/>
              </a:rPr>
              <a:t>Strategic Management </a:t>
            </a:r>
            <a:r>
              <a:rPr lang="en-IN" altLang="en-US" sz="800" i="1" dirty="0" err="1" smtClean="0">
                <a:solidFill>
                  <a:schemeClr val="tx1"/>
                </a:solidFill>
                <a:latin typeface="Arial" charset="0"/>
                <a:cs typeface="Times New Roman" pitchFamily="18" charset="0"/>
              </a:rPr>
              <a:t>PowerPoints</a:t>
            </a:r>
            <a:r>
              <a:rPr lang="en-IN" altLang="en-US" sz="800" i="1" dirty="0" smtClean="0">
                <a:solidFill>
                  <a:schemeClr val="tx1"/>
                </a:solidFill>
                <a:latin typeface="Arial" charset="0"/>
                <a:cs typeface="Times New Roman" pitchFamily="18" charset="0"/>
              </a:rPr>
              <a:t> on the Web</a:t>
            </a:r>
            <a:r>
              <a:rPr lang="en-IN" altLang="en-US" sz="800" dirty="0" smtClean="0">
                <a:solidFill>
                  <a:schemeClr val="tx1"/>
                </a:solidFill>
                <a:latin typeface="Arial" charset="0"/>
                <a:cs typeface="Times New Roman" pitchFamily="18" charset="0"/>
              </a:rPr>
              <a:t>, 7</a:t>
            </a:r>
            <a:r>
              <a:rPr lang="en-IN" altLang="en-US" sz="800" baseline="30000" dirty="0" smtClean="0">
                <a:solidFill>
                  <a:schemeClr val="tx1"/>
                </a:solidFill>
                <a:latin typeface="Arial" charset="0"/>
                <a:cs typeface="Times New Roman" pitchFamily="18" charset="0"/>
              </a:rPr>
              <a:t>th</a:t>
            </a:r>
            <a:r>
              <a:rPr lang="en-IN" altLang="en-US" sz="800" dirty="0" smtClean="0">
                <a:solidFill>
                  <a:schemeClr val="tx1"/>
                </a:solidFill>
                <a:latin typeface="Arial" charset="0"/>
                <a:cs typeface="Times New Roman" pitchFamily="18" charset="0"/>
              </a:rPr>
              <a:t> edition © Richard Lynch 2015</a:t>
            </a:r>
          </a:p>
          <a:p>
            <a:pPr algn="r">
              <a:defRPr/>
            </a:pPr>
            <a:endParaRPr lang="en-GB" altLang="en-US" sz="800" dirty="0">
              <a:solidFill>
                <a:schemeClr val="tx1"/>
              </a:solidFill>
              <a:latin typeface="Arial" charset="0"/>
              <a:cs typeface="Times New Roman" pitchFamily="18" charset="0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520700" y="2521059"/>
            <a:ext cx="8102600" cy="18158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>
              <a:defRPr/>
            </a:pPr>
            <a:r>
              <a:rPr lang="en-IE" sz="4000" kern="0" dirty="0" smtClean="0">
                <a:latin typeface="Arial" pitchFamily="34" charset="0"/>
                <a:cs typeface="Arial" pitchFamily="34" charset="0"/>
              </a:rPr>
              <a:t>Chapter 12</a:t>
            </a:r>
          </a:p>
          <a:p>
            <a:pPr algn="ctr">
              <a:defRPr/>
            </a:pPr>
            <a:r>
              <a:rPr lang="en-IN" sz="3600" b="1" kern="0" dirty="0" smtClean="0">
                <a:latin typeface="Arial" pitchFamily="34" charset="0"/>
                <a:cs typeface="Arial" pitchFamily="34" charset="0"/>
              </a:rPr>
              <a:t>Organisational structure,</a:t>
            </a:r>
          </a:p>
          <a:p>
            <a:pPr algn="ctr">
              <a:defRPr/>
            </a:pPr>
            <a:r>
              <a:rPr lang="en-IN" sz="3600" b="1" kern="0" dirty="0" smtClean="0">
                <a:latin typeface="Arial" pitchFamily="34" charset="0"/>
                <a:cs typeface="Arial" pitchFamily="34" charset="0"/>
              </a:rPr>
              <a:t>style and people issues</a:t>
            </a:r>
            <a:endParaRPr lang="en-IN" sz="3600" b="1" kern="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1389888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520700" y="2767281"/>
            <a:ext cx="81026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b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IN" sz="4000" b="1" kern="0" dirty="0" smtClean="0">
                <a:latin typeface="Arial" pitchFamily="34" charset="0"/>
                <a:cs typeface="Arial" pitchFamily="34" charset="0"/>
              </a:rPr>
              <a:t>How do we develop the optimal organisation structure? </a:t>
            </a:r>
            <a:endParaRPr lang="en-IN" sz="4000" b="1" kern="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2394827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Rectangle 6"/>
          <p:cNvSpPr>
            <a:spLocks noGrp="1" noChangeArrowheads="1"/>
          </p:cNvSpPr>
          <p:nvPr>
            <p:ph type="title"/>
          </p:nvPr>
        </p:nvSpPr>
        <p:spPr>
          <a:xfrm>
            <a:off x="533400" y="735768"/>
            <a:ext cx="8229600" cy="685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Developing the organisation structure</a:t>
            </a:r>
          </a:p>
        </p:txBody>
      </p:sp>
      <p:sp>
        <p:nvSpPr>
          <p:cNvPr id="403463" name="Oval 7"/>
          <p:cNvSpPr>
            <a:spLocks noChangeArrowheads="1"/>
          </p:cNvSpPr>
          <p:nvPr/>
        </p:nvSpPr>
        <p:spPr bwMode="auto">
          <a:xfrm>
            <a:off x="683568" y="1929408"/>
            <a:ext cx="1289050" cy="1206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03465" name="Oval 9"/>
          <p:cNvSpPr>
            <a:spLocks noChangeArrowheads="1"/>
          </p:cNvSpPr>
          <p:nvPr/>
        </p:nvSpPr>
        <p:spPr bwMode="auto">
          <a:xfrm>
            <a:off x="3661718" y="3148608"/>
            <a:ext cx="1206500" cy="1206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03466" name="Oval 10"/>
          <p:cNvSpPr>
            <a:spLocks noChangeArrowheads="1"/>
          </p:cNvSpPr>
          <p:nvPr/>
        </p:nvSpPr>
        <p:spPr bwMode="auto">
          <a:xfrm>
            <a:off x="1985318" y="3148608"/>
            <a:ext cx="1206500" cy="1206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03467" name="Oval 11"/>
          <p:cNvSpPr>
            <a:spLocks noChangeArrowheads="1"/>
          </p:cNvSpPr>
          <p:nvPr/>
        </p:nvSpPr>
        <p:spPr bwMode="auto">
          <a:xfrm>
            <a:off x="766118" y="4215408"/>
            <a:ext cx="1206500" cy="1206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3082" name="Rectangle 12"/>
          <p:cNvSpPr>
            <a:spLocks noChangeArrowheads="1"/>
          </p:cNvSpPr>
          <p:nvPr/>
        </p:nvSpPr>
        <p:spPr bwMode="auto">
          <a:xfrm>
            <a:off x="683568" y="2381846"/>
            <a:ext cx="1370013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/>
            <a:r>
              <a:rPr lang="en-GB" altLang="en-US" sz="1600" b="1" dirty="0">
                <a:solidFill>
                  <a:schemeClr val="bg2"/>
                </a:solidFill>
              </a:rPr>
              <a:t>Environment</a:t>
            </a:r>
          </a:p>
        </p:txBody>
      </p:sp>
      <p:sp>
        <p:nvSpPr>
          <p:cNvPr id="3083" name="Rectangle 13"/>
          <p:cNvSpPr>
            <a:spLocks noChangeArrowheads="1"/>
          </p:cNvSpPr>
          <p:nvPr/>
        </p:nvSpPr>
        <p:spPr bwMode="auto">
          <a:xfrm>
            <a:off x="897881" y="4666258"/>
            <a:ext cx="1062037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/>
            <a:r>
              <a:rPr lang="en-GB" altLang="en-US" sz="1600" b="1" dirty="0">
                <a:solidFill>
                  <a:schemeClr val="bg2"/>
                </a:solidFill>
              </a:rPr>
              <a:t>Resources</a:t>
            </a:r>
          </a:p>
        </p:txBody>
      </p:sp>
      <p:sp>
        <p:nvSpPr>
          <p:cNvPr id="3084" name="Rectangle 14"/>
          <p:cNvSpPr>
            <a:spLocks noChangeArrowheads="1"/>
          </p:cNvSpPr>
          <p:nvPr/>
        </p:nvSpPr>
        <p:spPr bwMode="auto">
          <a:xfrm>
            <a:off x="2193281" y="3599458"/>
            <a:ext cx="892175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/>
            <a:r>
              <a:rPr lang="en-GB" altLang="en-US" sz="1600" b="1" dirty="0">
                <a:solidFill>
                  <a:schemeClr val="bg2"/>
                </a:solidFill>
              </a:rPr>
              <a:t>Purpose</a:t>
            </a:r>
          </a:p>
        </p:txBody>
      </p:sp>
      <p:sp>
        <p:nvSpPr>
          <p:cNvPr id="403471" name="Oval 15"/>
          <p:cNvSpPr>
            <a:spLocks noChangeArrowheads="1"/>
          </p:cNvSpPr>
          <p:nvPr/>
        </p:nvSpPr>
        <p:spPr bwMode="auto">
          <a:xfrm>
            <a:off x="5490518" y="3224808"/>
            <a:ext cx="1206500" cy="1206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03472" name="Oval 16"/>
          <p:cNvSpPr>
            <a:spLocks noChangeArrowheads="1"/>
          </p:cNvSpPr>
          <p:nvPr/>
        </p:nvSpPr>
        <p:spPr bwMode="auto">
          <a:xfrm>
            <a:off x="3661718" y="1700808"/>
            <a:ext cx="1206500" cy="1206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03473" name="Oval 17"/>
          <p:cNvSpPr>
            <a:spLocks noChangeArrowheads="1"/>
          </p:cNvSpPr>
          <p:nvPr/>
        </p:nvSpPr>
        <p:spPr bwMode="auto">
          <a:xfrm>
            <a:off x="3661718" y="4596408"/>
            <a:ext cx="1206500" cy="1206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3088" name="Rectangle 18"/>
          <p:cNvSpPr>
            <a:spLocks noChangeArrowheads="1"/>
          </p:cNvSpPr>
          <p:nvPr/>
        </p:nvSpPr>
        <p:spPr bwMode="auto">
          <a:xfrm>
            <a:off x="3793481" y="2075458"/>
            <a:ext cx="871537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/>
            <a:r>
              <a:rPr lang="en-GB" altLang="en-US" sz="1600" b="1" dirty="0">
                <a:solidFill>
                  <a:schemeClr val="bg2"/>
                </a:solidFill>
              </a:rPr>
              <a:t>Options</a:t>
            </a:r>
          </a:p>
        </p:txBody>
      </p:sp>
      <p:sp>
        <p:nvSpPr>
          <p:cNvPr id="3089" name="Rectangle 19"/>
          <p:cNvSpPr>
            <a:spLocks noChangeArrowheads="1"/>
          </p:cNvSpPr>
          <p:nvPr/>
        </p:nvSpPr>
        <p:spPr bwMode="auto">
          <a:xfrm>
            <a:off x="3793481" y="3599458"/>
            <a:ext cx="871537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/>
            <a:r>
              <a:rPr lang="en-GB" altLang="en-US" sz="1600" b="1" dirty="0">
                <a:solidFill>
                  <a:schemeClr val="bg2"/>
                </a:solidFill>
              </a:rPr>
              <a:t>Options</a:t>
            </a:r>
          </a:p>
        </p:txBody>
      </p:sp>
      <p:sp>
        <p:nvSpPr>
          <p:cNvPr id="3090" name="Rectangle 20"/>
          <p:cNvSpPr>
            <a:spLocks noChangeArrowheads="1"/>
          </p:cNvSpPr>
          <p:nvPr/>
        </p:nvSpPr>
        <p:spPr bwMode="auto">
          <a:xfrm>
            <a:off x="3807768" y="4972646"/>
            <a:ext cx="914400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/>
            <a:r>
              <a:rPr lang="en-GB" altLang="en-US" sz="1600" b="1" dirty="0">
                <a:solidFill>
                  <a:schemeClr val="bg2"/>
                </a:solidFill>
              </a:rPr>
              <a:t>Options</a:t>
            </a:r>
          </a:p>
        </p:txBody>
      </p:sp>
      <p:sp>
        <p:nvSpPr>
          <p:cNvPr id="3091" name="Rectangle 21"/>
          <p:cNvSpPr>
            <a:spLocks noChangeArrowheads="1"/>
          </p:cNvSpPr>
          <p:nvPr/>
        </p:nvSpPr>
        <p:spPr bwMode="auto">
          <a:xfrm>
            <a:off x="5714356" y="3751858"/>
            <a:ext cx="911225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/>
            <a:r>
              <a:rPr lang="en-GB" altLang="en-US" sz="1600" b="1" dirty="0">
                <a:solidFill>
                  <a:schemeClr val="bg2"/>
                </a:solidFill>
              </a:rPr>
              <a:t>Choice</a:t>
            </a:r>
          </a:p>
        </p:txBody>
      </p:sp>
      <p:sp>
        <p:nvSpPr>
          <p:cNvPr id="403478" name="Oval 22"/>
          <p:cNvSpPr>
            <a:spLocks noChangeArrowheads="1"/>
          </p:cNvSpPr>
          <p:nvPr/>
        </p:nvSpPr>
        <p:spPr bwMode="auto">
          <a:xfrm>
            <a:off x="7166918" y="3224808"/>
            <a:ext cx="1206500" cy="1206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3093" name="Rectangle 23"/>
          <p:cNvSpPr>
            <a:spLocks noChangeArrowheads="1"/>
          </p:cNvSpPr>
          <p:nvPr/>
        </p:nvSpPr>
        <p:spPr bwMode="auto">
          <a:xfrm>
            <a:off x="7236768" y="3675658"/>
            <a:ext cx="1216025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/>
            <a:r>
              <a:rPr lang="en-GB" altLang="en-US" sz="1600" b="1" dirty="0">
                <a:solidFill>
                  <a:schemeClr val="bg2"/>
                </a:solidFill>
              </a:rPr>
              <a:t>Implement</a:t>
            </a:r>
          </a:p>
        </p:txBody>
      </p:sp>
      <p:sp>
        <p:nvSpPr>
          <p:cNvPr id="403480" name="AutoShape 24"/>
          <p:cNvSpPr>
            <a:spLocks noChangeArrowheads="1"/>
          </p:cNvSpPr>
          <p:nvPr/>
        </p:nvSpPr>
        <p:spPr bwMode="auto">
          <a:xfrm rot="19320000">
            <a:off x="2899718" y="2767608"/>
            <a:ext cx="673100" cy="292100"/>
          </a:xfrm>
          <a:prstGeom prst="rightArrow">
            <a:avLst>
              <a:gd name="adj1" fmla="val 50000"/>
              <a:gd name="adj2" fmla="val 115377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03481" name="AutoShape 25"/>
          <p:cNvSpPr>
            <a:spLocks noChangeArrowheads="1"/>
          </p:cNvSpPr>
          <p:nvPr/>
        </p:nvSpPr>
        <p:spPr bwMode="auto">
          <a:xfrm>
            <a:off x="3052118" y="3605808"/>
            <a:ext cx="673100" cy="292100"/>
          </a:xfrm>
          <a:prstGeom prst="rightArrow">
            <a:avLst>
              <a:gd name="adj1" fmla="val 50000"/>
              <a:gd name="adj2" fmla="val 115377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03482" name="AutoShape 26"/>
          <p:cNvSpPr>
            <a:spLocks noChangeArrowheads="1"/>
          </p:cNvSpPr>
          <p:nvPr/>
        </p:nvSpPr>
        <p:spPr bwMode="auto">
          <a:xfrm rot="2340000">
            <a:off x="2899718" y="4520208"/>
            <a:ext cx="673100" cy="292100"/>
          </a:xfrm>
          <a:prstGeom prst="rightArrow">
            <a:avLst>
              <a:gd name="adj1" fmla="val 50000"/>
              <a:gd name="adj2" fmla="val 115377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03483" name="AutoShape 27"/>
          <p:cNvSpPr>
            <a:spLocks noChangeArrowheads="1"/>
          </p:cNvSpPr>
          <p:nvPr/>
        </p:nvSpPr>
        <p:spPr bwMode="auto">
          <a:xfrm>
            <a:off x="6557318" y="3682008"/>
            <a:ext cx="673100" cy="292100"/>
          </a:xfrm>
          <a:prstGeom prst="rightArrow">
            <a:avLst>
              <a:gd name="adj1" fmla="val 50000"/>
              <a:gd name="adj2" fmla="val 115377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03484" name="AutoShape 28"/>
          <p:cNvSpPr>
            <a:spLocks noChangeArrowheads="1"/>
          </p:cNvSpPr>
          <p:nvPr/>
        </p:nvSpPr>
        <p:spPr bwMode="auto">
          <a:xfrm>
            <a:off x="4804718" y="3682008"/>
            <a:ext cx="673100" cy="292100"/>
          </a:xfrm>
          <a:prstGeom prst="rightArrow">
            <a:avLst>
              <a:gd name="adj1" fmla="val 50000"/>
              <a:gd name="adj2" fmla="val 115377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03485" name="AutoShape 29"/>
          <p:cNvSpPr>
            <a:spLocks noChangeArrowheads="1"/>
          </p:cNvSpPr>
          <p:nvPr/>
        </p:nvSpPr>
        <p:spPr bwMode="auto">
          <a:xfrm rot="2400000">
            <a:off x="1604318" y="3072408"/>
            <a:ext cx="673100" cy="292100"/>
          </a:xfrm>
          <a:prstGeom prst="rightArrow">
            <a:avLst>
              <a:gd name="adj1" fmla="val 50000"/>
              <a:gd name="adj2" fmla="val 115377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03486" name="AutoShape 30"/>
          <p:cNvSpPr>
            <a:spLocks noChangeArrowheads="1"/>
          </p:cNvSpPr>
          <p:nvPr/>
        </p:nvSpPr>
        <p:spPr bwMode="auto">
          <a:xfrm rot="19380000">
            <a:off x="1756718" y="4215408"/>
            <a:ext cx="673100" cy="292100"/>
          </a:xfrm>
          <a:prstGeom prst="rightArrow">
            <a:avLst>
              <a:gd name="adj1" fmla="val 50000"/>
              <a:gd name="adj2" fmla="val 115377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03487" name="AutoShape 31"/>
          <p:cNvSpPr>
            <a:spLocks noChangeArrowheads="1"/>
          </p:cNvSpPr>
          <p:nvPr/>
        </p:nvSpPr>
        <p:spPr bwMode="auto">
          <a:xfrm rot="1800000">
            <a:off x="4804718" y="2767608"/>
            <a:ext cx="673100" cy="292100"/>
          </a:xfrm>
          <a:prstGeom prst="rightArrow">
            <a:avLst>
              <a:gd name="adj1" fmla="val 50000"/>
              <a:gd name="adj2" fmla="val 115377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03488" name="AutoShape 32"/>
          <p:cNvSpPr>
            <a:spLocks noChangeArrowheads="1"/>
          </p:cNvSpPr>
          <p:nvPr/>
        </p:nvSpPr>
        <p:spPr bwMode="auto">
          <a:xfrm rot="19560000">
            <a:off x="4880918" y="4596408"/>
            <a:ext cx="673100" cy="292100"/>
          </a:xfrm>
          <a:prstGeom prst="rightArrow">
            <a:avLst>
              <a:gd name="adj1" fmla="val 50000"/>
              <a:gd name="adj2" fmla="val 115377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3103" name="Rectangle 33"/>
          <p:cNvSpPr>
            <a:spLocks noChangeArrowheads="1"/>
          </p:cNvSpPr>
          <p:nvPr/>
        </p:nvSpPr>
        <p:spPr bwMode="auto">
          <a:xfrm>
            <a:off x="5181600" y="6021288"/>
            <a:ext cx="34290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/>
            <a:r>
              <a:rPr lang="en-GB" altLang="en-US" sz="2000" b="1" dirty="0">
                <a:latin typeface="Arial" charset="0"/>
              </a:rPr>
              <a:t>S</a:t>
            </a:r>
            <a:r>
              <a:rPr lang="en-GB" altLang="en-US" sz="2000" b="1" i="1" dirty="0">
                <a:latin typeface="Arial" charset="0"/>
              </a:rPr>
              <a:t>ee:</a:t>
            </a:r>
            <a:r>
              <a:rPr lang="en-GB" altLang="en-US" sz="2000" b="1" dirty="0">
                <a:latin typeface="Arial" charset="0"/>
              </a:rPr>
              <a:t> Lynch</a:t>
            </a:r>
            <a:r>
              <a:rPr lang="en-GB" altLang="en-US" sz="2000" b="1" dirty="0" smtClean="0">
                <a:latin typeface="Arial" charset="0"/>
              </a:rPr>
              <a:t>, Chapter </a:t>
            </a:r>
            <a:r>
              <a:rPr lang="en-GB" altLang="en-US" sz="2000" b="1" dirty="0">
                <a:latin typeface="Arial" charset="0"/>
              </a:rPr>
              <a:t>12</a:t>
            </a:r>
          </a:p>
        </p:txBody>
      </p:sp>
      <p:sp>
        <p:nvSpPr>
          <p:cNvPr id="403494" name="AutoShape 38"/>
          <p:cNvSpPr>
            <a:spLocks noChangeArrowheads="1"/>
          </p:cNvSpPr>
          <p:nvPr/>
        </p:nvSpPr>
        <p:spPr bwMode="auto">
          <a:xfrm>
            <a:off x="7236768" y="2304058"/>
            <a:ext cx="1066800" cy="990600"/>
          </a:xfrm>
          <a:prstGeom prst="downArrow">
            <a:avLst>
              <a:gd name="adj1" fmla="val 29685"/>
              <a:gd name="adj2" fmla="val 23282"/>
            </a:avLst>
          </a:prstGeom>
          <a:solidFill>
            <a:schemeClr val="tx2"/>
          </a:solidFill>
          <a:ln w="9525">
            <a:solidFill>
              <a:schemeClr val="bg2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403495" name="AutoShape 39"/>
          <p:cNvSpPr>
            <a:spLocks noChangeArrowheads="1"/>
          </p:cNvSpPr>
          <p:nvPr/>
        </p:nvSpPr>
        <p:spPr bwMode="auto">
          <a:xfrm rot="29037691">
            <a:off x="1790700" y="4914900"/>
            <a:ext cx="1066800" cy="990600"/>
          </a:xfrm>
          <a:prstGeom prst="downArrow">
            <a:avLst>
              <a:gd name="adj1" fmla="val 29685"/>
              <a:gd name="adj2" fmla="val 23282"/>
            </a:avLst>
          </a:prstGeom>
          <a:solidFill>
            <a:schemeClr val="tx2"/>
          </a:solidFill>
          <a:ln w="9525">
            <a:solidFill>
              <a:schemeClr val="bg2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3106" name="Text Box 40"/>
          <p:cNvSpPr txBox="1">
            <a:spLocks noChangeArrowheads="1"/>
          </p:cNvSpPr>
          <p:nvPr/>
        </p:nvSpPr>
        <p:spPr bwMode="auto">
          <a:xfrm>
            <a:off x="988368" y="1846858"/>
            <a:ext cx="7010400" cy="4667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dirty="0"/>
              <a:t>Organisational structures are often developed here…..</a:t>
            </a:r>
          </a:p>
        </p:txBody>
      </p:sp>
      <p:sp>
        <p:nvSpPr>
          <p:cNvPr id="3107" name="Text Box 41"/>
          <p:cNvSpPr txBox="1">
            <a:spLocks noChangeArrowheads="1"/>
          </p:cNvSpPr>
          <p:nvPr/>
        </p:nvSpPr>
        <p:spPr bwMode="auto">
          <a:xfrm>
            <a:off x="2359968" y="4590058"/>
            <a:ext cx="6477000" cy="8318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dirty="0"/>
              <a:t>…but can also develop much earlier in the strategy process, perhaps to encourage innovation</a:t>
            </a:r>
          </a:p>
        </p:txBody>
      </p:sp>
    </p:spTree>
    <p:extLst>
      <p:ext uri="{BB962C8B-B14F-4D97-AF65-F5344CB8AC3E}">
        <p14:creationId xmlns:p14="http://schemas.microsoft.com/office/powerpoint/2010/main" val="3466310269"/>
      </p:ext>
    </p:extLst>
  </p:cSld>
  <p:clrMapOvr>
    <a:masterClrMapping/>
  </p:clrMapOvr>
  <p:transition xmlns:p14="http://schemas.microsoft.com/office/powerpoint/2010/main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575056"/>
            <a:ext cx="77724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>
            <a:normAutofit fontScale="90000"/>
          </a:bodyPr>
          <a:lstStyle/>
          <a:p>
            <a:r>
              <a:rPr lang="en-GB" altLang="en-US" sz="2800" b="1" dirty="0" smtClean="0">
                <a:effectLst/>
              </a:rPr>
              <a:t>Designing organisation structures to fit the strategy - 1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1628800"/>
            <a:ext cx="8458200" cy="4800600"/>
          </a:xfrm>
          <a:noFill/>
        </p:spPr>
        <p:txBody>
          <a:bodyPr/>
          <a:lstStyle/>
          <a:p>
            <a:pPr>
              <a:buClr>
                <a:schemeClr val="tx2"/>
              </a:buClr>
              <a:buSzTx/>
            </a:pPr>
            <a:r>
              <a:rPr lang="en-GB" altLang="en-US" sz="2000" dirty="0" smtClean="0"/>
              <a:t>For an organisation to be economically effective, there needs to be a matching process between the organisation’s strategy and its structure: the concept of </a:t>
            </a:r>
            <a:r>
              <a:rPr lang="en-GB" altLang="en-US" sz="2000" b="1" i="1" dirty="0" smtClean="0">
                <a:solidFill>
                  <a:srgbClr val="92D050"/>
                </a:solidFill>
              </a:rPr>
              <a:t>strategic fit</a:t>
            </a:r>
            <a:endParaRPr lang="en-GB" altLang="en-US" sz="2000" dirty="0" smtClean="0">
              <a:solidFill>
                <a:srgbClr val="92D050"/>
              </a:solidFill>
            </a:endParaRPr>
          </a:p>
          <a:p>
            <a:pPr>
              <a:buClr>
                <a:schemeClr val="tx2"/>
              </a:buClr>
              <a:buSzTx/>
            </a:pPr>
            <a:r>
              <a:rPr lang="en-GB" altLang="en-US" sz="2000" dirty="0" smtClean="0"/>
              <a:t>Such practices go </a:t>
            </a:r>
            <a:r>
              <a:rPr lang="en-GB" altLang="en-US" sz="2000" i="1" dirty="0" smtClean="0"/>
              <a:t>beyond</a:t>
            </a:r>
            <a:r>
              <a:rPr lang="en-GB" altLang="en-US" sz="2000" dirty="0" smtClean="0"/>
              <a:t> </a:t>
            </a:r>
            <a:r>
              <a:rPr lang="en-GB" altLang="en-US" sz="2000" i="1" dirty="0" smtClean="0"/>
              <a:t>organisation structure </a:t>
            </a:r>
            <a:r>
              <a:rPr lang="en-GB" altLang="en-US" sz="2000" dirty="0" smtClean="0"/>
              <a:t>into other related areas of the business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000" dirty="0" smtClean="0"/>
              <a:t>These areas include: strategic planning process, recruitment and training, reward systems for employees and managers, work to be undertaken, information systems and processes</a:t>
            </a:r>
          </a:p>
          <a:p>
            <a:pPr>
              <a:buClr>
                <a:schemeClr val="tx2"/>
              </a:buClr>
              <a:buSzTx/>
              <a:buFont typeface="Wingdings" pitchFamily="2" charset="2"/>
              <a:buNone/>
            </a:pPr>
            <a:r>
              <a:rPr lang="en-GB" altLang="en-US" sz="2000" dirty="0" smtClean="0">
                <a:solidFill>
                  <a:srgbClr val="92D050"/>
                </a:solidFill>
              </a:rPr>
              <a:t>Key points: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000" dirty="0" smtClean="0"/>
              <a:t>Strategic fit may not be fully resolved by considering only strategy and organisational structure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000" dirty="0" smtClean="0"/>
              <a:t>May even be necessary to </a:t>
            </a:r>
            <a:r>
              <a:rPr lang="en-GB" altLang="en-US" sz="2000" i="1" dirty="0" smtClean="0">
                <a:solidFill>
                  <a:schemeClr val="tx2"/>
                </a:solidFill>
              </a:rPr>
              <a:t>revisit</a:t>
            </a:r>
            <a:r>
              <a:rPr lang="en-GB" altLang="en-US" sz="2000" dirty="0" smtClean="0">
                <a:solidFill>
                  <a:schemeClr val="tx2"/>
                </a:solidFill>
              </a:rPr>
              <a:t> </a:t>
            </a:r>
            <a:r>
              <a:rPr lang="en-GB" altLang="en-US" sz="2000" i="1" dirty="0" smtClean="0">
                <a:solidFill>
                  <a:schemeClr val="tx2"/>
                </a:solidFill>
              </a:rPr>
              <a:t>the strategy itself</a:t>
            </a:r>
            <a:r>
              <a:rPr lang="en-GB" altLang="en-US" sz="2000" i="1" dirty="0" smtClean="0"/>
              <a:t> </a:t>
            </a:r>
            <a:r>
              <a:rPr lang="en-GB" altLang="en-US" sz="2000" dirty="0" smtClean="0"/>
              <a:t>when the implementation process is formally under consideration</a:t>
            </a:r>
          </a:p>
        </p:txBody>
      </p:sp>
    </p:spTree>
    <p:extLst>
      <p:ext uri="{BB962C8B-B14F-4D97-AF65-F5344CB8AC3E}">
        <p14:creationId xmlns:p14="http://schemas.microsoft.com/office/powerpoint/2010/main" val="57349181"/>
      </p:ext>
    </p:extLst>
  </p:cSld>
  <p:clrMapOvr>
    <a:masterClrMapping/>
  </p:clrMapOvr>
  <p:transition xmlns:p14="http://schemas.microsoft.com/office/powerpoint/2010/main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503048"/>
            <a:ext cx="8134672" cy="914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Designing organisation structures to fit the strategy - 2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53888" y="1638936"/>
            <a:ext cx="8610600" cy="4572000"/>
          </a:xfrm>
          <a:noFill/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000" dirty="0" smtClean="0"/>
              <a:t>	</a:t>
            </a:r>
            <a:r>
              <a:rPr lang="en-GB" altLang="en-US" sz="2400" dirty="0" smtClean="0"/>
              <a:t>Chandler identified four key parameters for strategic growth that would mean organisations need to restructure as they expand: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Expansion of volume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Geographical dispersion</a:t>
            </a:r>
          </a:p>
          <a:p>
            <a:pPr algn="just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Vertical integration</a:t>
            </a:r>
          </a:p>
          <a:p>
            <a:pPr algn="just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Product diversification</a:t>
            </a:r>
          </a:p>
          <a:p>
            <a:pPr algn="just">
              <a:lnSpc>
                <a:spcPct val="90000"/>
              </a:lnSpc>
              <a:buClr>
                <a:schemeClr val="tx2"/>
              </a:buClr>
              <a:buSzTx/>
            </a:pPr>
            <a:endParaRPr lang="en-GB" altLang="en-US" sz="2400" dirty="0" smtClean="0"/>
          </a:p>
          <a:p>
            <a:pPr algn="just"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None/>
            </a:pPr>
            <a:r>
              <a:rPr lang="en-GB" altLang="en-US" sz="2400" dirty="0" smtClean="0"/>
              <a:t>Two main consequences:</a:t>
            </a:r>
          </a:p>
          <a:p>
            <a:pPr algn="just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Increased bureaucracy: need to set up formal control systems and planning </a:t>
            </a:r>
          </a:p>
          <a:p>
            <a:pPr algn="just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Increased decentralisation: need to move to multidivisional structures</a:t>
            </a:r>
          </a:p>
        </p:txBody>
      </p:sp>
    </p:spTree>
    <p:extLst>
      <p:ext uri="{BB962C8B-B14F-4D97-AF65-F5344CB8AC3E}">
        <p14:creationId xmlns:p14="http://schemas.microsoft.com/office/powerpoint/2010/main" val="4079227682"/>
      </p:ext>
    </p:extLst>
  </p:cSld>
  <p:clrMapOvr>
    <a:masterClrMapping/>
  </p:clrMapOvr>
  <p:transition xmlns:p14="http://schemas.microsoft.com/office/powerpoint/2010/main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93976" y="1580320"/>
            <a:ext cx="7772400" cy="4648200"/>
          </a:xfrm>
          <a:noFill/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altLang="en-US" sz="2400" dirty="0" smtClean="0"/>
              <a:t>The main elements are not in any particular order: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400" dirty="0" smtClean="0"/>
              <a:t>Age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400" dirty="0" smtClean="0"/>
              <a:t>Size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400" dirty="0" smtClean="0"/>
              <a:t>Environment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400" dirty="0" smtClean="0"/>
              <a:t>Centralisation/decentralisation decisions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400" dirty="0" smtClean="0"/>
              <a:t>Overall work to be undertaken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400" dirty="0" smtClean="0"/>
              <a:t>Technical content of the work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400" dirty="0" smtClean="0"/>
              <a:t>Different tasks in different parts of the organisation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400" dirty="0" smtClean="0"/>
              <a:t>Culture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400" dirty="0" smtClean="0"/>
              <a:t>Leadership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504720"/>
            <a:ext cx="8134672" cy="914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Designing organisation structures to fit the strategy - 3</a:t>
            </a:r>
          </a:p>
        </p:txBody>
      </p:sp>
    </p:spTree>
    <p:extLst>
      <p:ext uri="{BB962C8B-B14F-4D97-AF65-F5344CB8AC3E}">
        <p14:creationId xmlns:p14="http://schemas.microsoft.com/office/powerpoint/2010/main" val="4217537439"/>
      </p:ext>
    </p:extLst>
  </p:cSld>
  <p:clrMapOvr>
    <a:masterClrMapping/>
  </p:clrMapOvr>
  <p:transition xmlns:p14="http://schemas.microsoft.com/office/powerpoint/2010/main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637592"/>
            <a:ext cx="8763000" cy="4724400"/>
          </a:xfrm>
          <a:noFill/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None/>
            </a:pPr>
            <a:r>
              <a:rPr lang="en-GB" altLang="en-US" sz="2400" dirty="0" smtClean="0"/>
              <a:t>Some of the most well-known forms of organisational structure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>
                <a:solidFill>
                  <a:srgbClr val="92D050"/>
                </a:solidFill>
              </a:rPr>
              <a:t>Small organisational structure</a:t>
            </a:r>
            <a:r>
              <a:rPr lang="en-GB" altLang="en-US" sz="2400" dirty="0" smtClean="0"/>
              <a:t>: flexible, informal, dependent on management style of leader or owner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>
                <a:solidFill>
                  <a:srgbClr val="92D050"/>
                </a:solidFill>
              </a:rPr>
              <a:t>Functional organisation structure</a:t>
            </a:r>
            <a:r>
              <a:rPr lang="en-GB" altLang="en-US" sz="2400" dirty="0" smtClean="0"/>
              <a:t>: based on locating the structure around the main activities – such as marketing, production, R&amp;D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>
                <a:solidFill>
                  <a:srgbClr val="92D050"/>
                </a:solidFill>
              </a:rPr>
              <a:t>Multi-divisional structure</a:t>
            </a:r>
            <a:r>
              <a:rPr lang="en-GB" altLang="en-US" sz="2400" dirty="0" smtClean="0"/>
              <a:t>: structured around separate divisions formed on the basis of products, markets or geographic areas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>
                <a:solidFill>
                  <a:srgbClr val="92D050"/>
                </a:solidFill>
              </a:rPr>
              <a:t>Holding company structure</a:t>
            </a:r>
            <a:r>
              <a:rPr lang="en-GB" altLang="en-US" sz="2400" dirty="0" smtClean="0"/>
              <a:t>: company owns various businesses and acts as an investment company with no central strategy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>
                <a:solidFill>
                  <a:srgbClr val="92D050"/>
                </a:solidFill>
              </a:rPr>
              <a:t>Matrix organisation </a:t>
            </a:r>
            <a:r>
              <a:rPr lang="en-GB" altLang="en-US" sz="2400" dirty="0" smtClean="0">
                <a:solidFill>
                  <a:schemeClr val="tx2"/>
                </a:solidFill>
              </a:rPr>
              <a:t>structure</a:t>
            </a:r>
            <a:r>
              <a:rPr lang="en-GB" altLang="en-US" sz="2400" dirty="0" smtClean="0"/>
              <a:t>: combination of two or more forms of organisation – typically product and geographical structure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>
                <a:solidFill>
                  <a:srgbClr val="92D050"/>
                </a:solidFill>
              </a:rPr>
              <a:t>Innovative organisation </a:t>
            </a:r>
            <a:r>
              <a:rPr lang="en-GB" altLang="en-US" sz="2400" dirty="0" smtClean="0">
                <a:solidFill>
                  <a:schemeClr val="tx2"/>
                </a:solidFill>
              </a:rPr>
              <a:t>structure</a:t>
            </a:r>
            <a:r>
              <a:rPr lang="en-GB" altLang="en-US" sz="2400" dirty="0" smtClean="0"/>
              <a:t>: characterised by creativity, lack of formal reporting relationships and informality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507168"/>
            <a:ext cx="8134672" cy="914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Designing organisation structures to fit the strategy - 4</a:t>
            </a:r>
          </a:p>
        </p:txBody>
      </p:sp>
    </p:spTree>
    <p:extLst>
      <p:ext uri="{BB962C8B-B14F-4D97-AF65-F5344CB8AC3E}">
        <p14:creationId xmlns:p14="http://schemas.microsoft.com/office/powerpoint/2010/main" val="1125651508"/>
      </p:ext>
    </p:extLst>
  </p:cSld>
  <p:clrMapOvr>
    <a:masterClrMapping/>
  </p:clrMapOvr>
  <p:transition xmlns:p14="http://schemas.microsoft.com/office/powerpoint/2010/main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1637592"/>
            <a:ext cx="7772400" cy="4495800"/>
          </a:xfrm>
          <a:noFill/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dirty="0" smtClean="0"/>
              <a:t>Basic considerations: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000" dirty="0" smtClean="0"/>
              <a:t>Simplicity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000" dirty="0" smtClean="0"/>
              <a:t>Least cost solution, including gaining any proposed cost savings from mergers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000" dirty="0" smtClean="0"/>
              <a:t>Motivation of those involved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000" dirty="0" smtClean="0"/>
              <a:t>Existing organisational culture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None/>
            </a:pPr>
            <a:endParaRPr lang="en-GB" altLang="en-US" sz="2400" dirty="0" smtClean="0"/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None/>
            </a:pPr>
            <a:r>
              <a:rPr lang="en-GB" altLang="en-US" sz="2400" dirty="0" smtClean="0"/>
              <a:t>Other factors to be considered: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000" dirty="0" smtClean="0"/>
              <a:t>Environment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000" dirty="0" smtClean="0"/>
              <a:t>Resources and technical systems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000" dirty="0" smtClean="0"/>
              <a:t>The strategy to be implemented (or, at least, explored if the strategy is essentially experimental)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000" dirty="0" smtClean="0"/>
              <a:t>Strategic change: new organisations will impact on people who may object to new responsibilities, power and reporting relationships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503048"/>
            <a:ext cx="8134672" cy="914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Designing organisation structures to fit the strategy - 5</a:t>
            </a:r>
          </a:p>
        </p:txBody>
      </p:sp>
    </p:spTree>
    <p:extLst>
      <p:ext uri="{BB962C8B-B14F-4D97-AF65-F5344CB8AC3E}">
        <p14:creationId xmlns:p14="http://schemas.microsoft.com/office/powerpoint/2010/main" val="2717334526"/>
      </p:ext>
    </p:extLst>
  </p:cSld>
  <p:clrMapOvr>
    <a:masterClrMapping/>
  </p:clrMapOvr>
  <p:transition xmlns:p14="http://schemas.microsoft.com/office/powerpoint/2010/main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1026"/>
          <p:cNvSpPr>
            <a:spLocks noGrp="1" noChangeArrowheads="1"/>
          </p:cNvSpPr>
          <p:nvPr>
            <p:ph type="ctrTitle" idx="4294967295"/>
          </p:nvPr>
        </p:nvSpPr>
        <p:spPr>
          <a:xfrm>
            <a:off x="609600" y="1524000"/>
            <a:ext cx="7391400" cy="3581400"/>
          </a:xfrm>
        </p:spPr>
        <p:txBody>
          <a:bodyPr/>
          <a:lstStyle/>
          <a:p>
            <a:r>
              <a:rPr lang="en-GB" altLang="en-US" sz="3200" b="1" dirty="0" smtClean="0">
                <a:effectLst/>
              </a:rPr>
              <a:t>How do we develop the optimal organisation structure?</a:t>
            </a:r>
            <a:br>
              <a:rPr lang="en-GB" altLang="en-US" sz="3200" b="1" dirty="0" smtClean="0">
                <a:effectLst/>
              </a:rPr>
            </a:br>
            <a:r>
              <a:rPr lang="en-GB" altLang="en-US" sz="3200" b="1" dirty="0" smtClean="0">
                <a:effectLst/>
              </a:rPr>
              <a:t/>
            </a:r>
            <a:br>
              <a:rPr lang="en-GB" altLang="en-US" sz="3200" b="1" dirty="0" smtClean="0">
                <a:effectLst/>
              </a:rPr>
            </a:br>
            <a:r>
              <a:rPr lang="en-GB" altLang="en-US" sz="3200" b="1" dirty="0" smtClean="0"/>
              <a:t/>
            </a:r>
            <a:br>
              <a:rPr lang="en-GB" altLang="en-US" sz="3200" b="1" dirty="0" smtClean="0"/>
            </a:br>
            <a:r>
              <a:rPr lang="en-GB" altLang="en-US" sz="3200" b="1" i="1" dirty="0" smtClean="0">
                <a:solidFill>
                  <a:schemeClr val="accent1"/>
                </a:solidFill>
              </a:rPr>
              <a:t>Some additional overheads</a:t>
            </a:r>
          </a:p>
        </p:txBody>
      </p:sp>
      <p:sp>
        <p:nvSpPr>
          <p:cNvPr id="3" name="Rectangle 1028"/>
          <p:cNvSpPr>
            <a:spLocks noChangeArrowheads="1"/>
          </p:cNvSpPr>
          <p:nvPr/>
        </p:nvSpPr>
        <p:spPr bwMode="auto">
          <a:xfrm>
            <a:off x="1447800" y="5791200"/>
            <a:ext cx="58674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/>
            <a:r>
              <a:rPr lang="en-GB" altLang="en-US" sz="1200" dirty="0" smtClean="0">
                <a:latin typeface="Arial" charset="0"/>
                <a:cs typeface="Times New Roman" charset="0"/>
              </a:rPr>
              <a:t>©</a:t>
            </a:r>
            <a:r>
              <a:rPr lang="en-GB" altLang="en-US" sz="1200" dirty="0" smtClean="0">
                <a:latin typeface="Arial" charset="0"/>
              </a:rPr>
              <a:t> </a:t>
            </a:r>
            <a:r>
              <a:rPr lang="en-GB" altLang="en-US" sz="1200" dirty="0">
                <a:latin typeface="Arial" charset="0"/>
              </a:rPr>
              <a:t>Copyright Richard Lynch </a:t>
            </a:r>
            <a:r>
              <a:rPr lang="en-GB" altLang="en-US" sz="1200" dirty="0" smtClean="0">
                <a:latin typeface="Arial" charset="0"/>
              </a:rPr>
              <a:t>2015. </a:t>
            </a:r>
            <a:r>
              <a:rPr lang="en-GB" altLang="en-US" sz="1200" dirty="0">
                <a:latin typeface="Arial" charset="0"/>
              </a:rPr>
              <a:t>All rights reserved</a:t>
            </a:r>
            <a:endParaRPr lang="en-GB" altLang="en-US" sz="1200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7593407"/>
      </p:ext>
    </p:extLst>
  </p:cSld>
  <p:clrMapOvr>
    <a:masterClrMapping/>
  </p:clrMapOvr>
  <p:transition xmlns:p14="http://schemas.microsoft.com/office/powerpoint/2010/main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8232"/>
            <a:ext cx="82296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Strategy before structure: Chandler’s contribution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56040" y="1619272"/>
            <a:ext cx="7772400" cy="4419600"/>
          </a:xfrm>
          <a:noFill/>
        </p:spPr>
        <p:txBody>
          <a:bodyPr/>
          <a:lstStyle/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Alfred Chandler studied a number of leading North American companies during the early part of the twentieth century.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His conclusions: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As companies grow in size and complexity, they need a </a:t>
            </a:r>
            <a:r>
              <a:rPr lang="en-GB" altLang="en-US" sz="2400" i="1" dirty="0" smtClean="0"/>
              <a:t>general</a:t>
            </a:r>
            <a:r>
              <a:rPr lang="en-GB" altLang="en-US" sz="2400" dirty="0" smtClean="0"/>
              <a:t> </a:t>
            </a:r>
            <a:r>
              <a:rPr lang="en-GB" altLang="en-US" sz="2400" i="1" dirty="0" smtClean="0"/>
              <a:t>office</a:t>
            </a:r>
            <a:r>
              <a:rPr lang="en-GB" altLang="en-US" sz="2400" dirty="0" smtClean="0"/>
              <a:t> to handle the planning and co-ordinating work of the various parts of the business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The general office was concerned with long-term strategy of the company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Once the strategy was formulated, the general office then designed a suitable organisation structure to implement the agreed strategy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75840025"/>
      </p:ext>
    </p:extLst>
  </p:cSld>
  <p:clrMapOvr>
    <a:masterClrMapping/>
  </p:clrMapOvr>
  <p:transition xmlns:p14="http://schemas.microsoft.com/office/powerpoint/2010/main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The five main problems of putting strategy before organisational structure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58696" y="1855368"/>
            <a:ext cx="7772400" cy="4724400"/>
          </a:xfrm>
          <a:noFill/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Strategy-then-structure may be too rigid to cope with some fast-changing environments in the new millennium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The type of structure may be just as important as the business/market area in the strategy development process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Some value chain configurations demand some organisational structures: one does not follow the other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Complex strategic change needs to be managed as it proceeds, rather than imposing an organisational structure at the end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Top-down strategy decision-making may be inappropriate for the development of innovative strategies: middle managers may need the flexibility to experiment and the freedom from imposed organisational structures</a:t>
            </a:r>
          </a:p>
        </p:txBody>
      </p:sp>
    </p:spTree>
    <p:extLst>
      <p:ext uri="{BB962C8B-B14F-4D97-AF65-F5344CB8AC3E}">
        <p14:creationId xmlns:p14="http://schemas.microsoft.com/office/powerpoint/2010/main" val="2687433996"/>
      </p:ext>
    </p:extLst>
  </p:cSld>
  <p:clrMapOvr>
    <a:masterClrMapping/>
  </p:clrMapOvr>
  <p:transition xmlns:p14="http://schemas.microsoft.com/office/powerpoint/2010/main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8232"/>
            <a:ext cx="82296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Organisational structures for innovative companies - 1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49904" y="1574376"/>
            <a:ext cx="8229600" cy="4389120"/>
          </a:xfrm>
          <a:noFill/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dirty="0" smtClean="0"/>
              <a:t>	From work of Kanter </a:t>
            </a:r>
            <a:r>
              <a:rPr lang="en-GB" altLang="en-US" sz="2800" i="1" dirty="0" smtClean="0"/>
              <a:t>et al </a:t>
            </a:r>
            <a:r>
              <a:rPr lang="en-GB" altLang="en-US" sz="2800" dirty="0" smtClean="0"/>
              <a:t>surveying US companies in the 1970s and 1980s: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i="1" dirty="0" smtClean="0">
                <a:solidFill>
                  <a:schemeClr val="tx2"/>
                </a:solidFill>
              </a:rPr>
              <a:t>Importance of matrix structures</a:t>
            </a:r>
            <a:r>
              <a:rPr lang="en-GB" altLang="en-US" sz="2800" dirty="0" smtClean="0"/>
              <a:t>: break down barriers and lead to more open reporting lines. Also useful in providing a network for individuals to move outside their own positions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i="1" dirty="0" smtClean="0">
                <a:solidFill>
                  <a:schemeClr val="tx2"/>
                </a:solidFill>
              </a:rPr>
              <a:t>Need for parallel organisation</a:t>
            </a:r>
            <a:r>
              <a:rPr lang="en-GB" altLang="en-US" sz="2800" dirty="0" smtClean="0"/>
              <a:t>: separate group to run in tandem with the existing hierarchy. The new group was left to develop its own working relationships among its members</a:t>
            </a:r>
          </a:p>
        </p:txBody>
      </p:sp>
    </p:spTree>
    <p:extLst>
      <p:ext uri="{BB962C8B-B14F-4D97-AF65-F5344CB8AC3E}">
        <p14:creationId xmlns:p14="http://schemas.microsoft.com/office/powerpoint/2010/main" val="865225480"/>
      </p:ext>
    </p:extLst>
  </p:cSld>
  <p:clrMapOvr>
    <a:masterClrMapping/>
  </p:clrMapOvr>
  <p:transition xmlns:p14="http://schemas.microsoft.com/office/powerpoint/2010/main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8752" y="701488"/>
            <a:ext cx="8229600" cy="72234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Organisational structures for innovative companies-2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49904" y="1574376"/>
            <a:ext cx="8229600" cy="4389120"/>
          </a:xfrm>
          <a:noFill/>
        </p:spPr>
        <p:txBody>
          <a:bodyPr/>
          <a:lstStyle/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dirty="0" smtClean="0"/>
              <a:t>From the work of Kanter </a:t>
            </a:r>
            <a:r>
              <a:rPr lang="en-GB" altLang="en-US" sz="2800" i="1" dirty="0" smtClean="0"/>
              <a:t>et al</a:t>
            </a:r>
            <a:r>
              <a:rPr lang="en-GB" altLang="en-US" sz="2800" dirty="0" smtClean="0"/>
              <a:t>.......continued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i="1" dirty="0" smtClean="0">
                <a:solidFill>
                  <a:schemeClr val="tx2"/>
                </a:solidFill>
              </a:rPr>
              <a:t>Work of parallel organisation</a:t>
            </a:r>
            <a:r>
              <a:rPr lang="en-GB" altLang="en-US" sz="2800" dirty="0" smtClean="0"/>
              <a:t>: such a group tasked with finding innovative solutions, acting independently and without day-to-day pressures. Work was integrative, cross-functional, flexible and with little hierarchy. Often empowered people lower in the organisation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800" i="1" dirty="0" smtClean="0">
                <a:solidFill>
                  <a:schemeClr val="tx2"/>
                </a:solidFill>
              </a:rPr>
              <a:t>Participative/collaborative management style</a:t>
            </a:r>
            <a:r>
              <a:rPr lang="en-GB" altLang="en-US" sz="2800" dirty="0" smtClean="0"/>
              <a:t>: involved persuading rather than ordering and also sharing favourable results of successful initiatives</a:t>
            </a:r>
          </a:p>
        </p:txBody>
      </p:sp>
    </p:spTree>
    <p:extLst>
      <p:ext uri="{BB962C8B-B14F-4D97-AF65-F5344CB8AC3E}">
        <p14:creationId xmlns:p14="http://schemas.microsoft.com/office/powerpoint/2010/main" val="2646199250"/>
      </p:ext>
    </p:extLst>
  </p:cSld>
  <p:clrMapOvr>
    <a:masterClrMapping/>
  </p:clrMapOvr>
  <p:transition xmlns:p14="http://schemas.microsoft.com/office/powerpoint/2010/main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13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8232"/>
            <a:ext cx="8229600" cy="1143000"/>
          </a:xfrm>
        </p:spPr>
        <p:txBody>
          <a:bodyPr anchor="b"/>
          <a:lstStyle/>
          <a:p>
            <a:pPr>
              <a:defRPr/>
            </a:pPr>
            <a:r>
              <a:rPr lang="en-GB" sz="2800" b="1" dirty="0" smtClean="0"/>
              <a:t>Motivation and staffing in strategy implementation - 1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60368" y="1646384"/>
            <a:ext cx="8229600" cy="4389120"/>
          </a:xfrm>
          <a:noFill/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dirty="0" smtClean="0"/>
              <a:t>	Reward systems: 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Can be designed to achieve strategic objectives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One form is direct remuneration: others include promotion and career development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May need to be short term to meet managers’ desires, whereas strategy may be longer term: possible inconsistency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May need to focus on </a:t>
            </a:r>
            <a:r>
              <a:rPr lang="en-GB" altLang="en-US" sz="2400" i="1" dirty="0" smtClean="0"/>
              <a:t>individual</a:t>
            </a:r>
            <a:r>
              <a:rPr lang="en-GB" altLang="en-US" sz="2400" dirty="0" smtClean="0"/>
              <a:t> reward, whereas strategy may need to be </a:t>
            </a:r>
            <a:r>
              <a:rPr lang="en-GB" altLang="en-US" sz="2400" i="1" dirty="0" smtClean="0"/>
              <a:t>team</a:t>
            </a:r>
            <a:r>
              <a:rPr lang="en-GB" altLang="en-US" sz="2400" dirty="0" smtClean="0"/>
              <a:t> effort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altLang="en-US" sz="2400" dirty="0" smtClean="0"/>
              <a:t>May need to encourage risk-taking and innovation, but difficult to measure quantitatively so judgement may be involved</a:t>
            </a:r>
          </a:p>
        </p:txBody>
      </p:sp>
    </p:spTree>
    <p:extLst>
      <p:ext uri="{BB962C8B-B14F-4D97-AF65-F5344CB8AC3E}">
        <p14:creationId xmlns:p14="http://schemas.microsoft.com/office/powerpoint/2010/main" val="3445583644"/>
      </p:ext>
    </p:extLst>
  </p:cSld>
  <p:clrMapOvr>
    <a:masterClrMapping/>
  </p:clrMapOvr>
  <p:transition xmlns:p14="http://schemas.microsoft.com/office/powerpoint/2010/main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915248"/>
            <a:ext cx="8229600" cy="50632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b"/>
          <a:lstStyle/>
          <a:p>
            <a:r>
              <a:rPr lang="en-GB" altLang="en-US" sz="2800" b="1" dirty="0" smtClean="0">
                <a:effectLst/>
              </a:rPr>
              <a:t>Motivation and staffing in strategy implementation - 2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58696" y="1655176"/>
            <a:ext cx="7772400" cy="4648200"/>
          </a:xfrm>
          <a:noFill/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None/>
            </a:pPr>
            <a:r>
              <a:rPr lang="en-GB" altLang="en-US" sz="2000" dirty="0" smtClean="0"/>
              <a:t>Formal organisation structures and staffing procedures: 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000" dirty="0" smtClean="0"/>
              <a:t>New strategies may require new people from outside or existing people to be retrained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000" dirty="0" smtClean="0"/>
              <a:t>Hence implementation will include: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sz="2000" dirty="0" smtClean="0">
                <a:solidFill>
                  <a:schemeClr val="tx2"/>
                </a:solidFill>
              </a:rPr>
              <a:t>Appraisal</a:t>
            </a:r>
            <a:r>
              <a:rPr lang="en-GB" altLang="en-US" sz="2000" dirty="0" smtClean="0"/>
              <a:t>: examination of existing skills and people represents a starting point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sz="2000" dirty="0" smtClean="0">
                <a:solidFill>
                  <a:schemeClr val="tx2"/>
                </a:solidFill>
              </a:rPr>
              <a:t>Training</a:t>
            </a:r>
            <a:r>
              <a:rPr lang="en-GB" altLang="en-US" sz="2000" dirty="0" smtClean="0"/>
              <a:t>: sometimes cheaper and more motivating to retrain existing staff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sz="2000" dirty="0" smtClean="0">
                <a:solidFill>
                  <a:schemeClr val="tx2"/>
                </a:solidFill>
              </a:rPr>
              <a:t>Recruitment</a:t>
            </a:r>
            <a:r>
              <a:rPr lang="en-GB" altLang="en-US" sz="2000" dirty="0" smtClean="0"/>
              <a:t>: may be essential in some cases</a:t>
            </a:r>
          </a:p>
          <a:p>
            <a:pPr lvl="1">
              <a:buClr>
                <a:schemeClr val="tx2"/>
              </a:buClr>
              <a:buSzTx/>
            </a:pPr>
            <a:r>
              <a:rPr lang="en-GB" altLang="en-US" sz="2000" dirty="0" smtClean="0">
                <a:solidFill>
                  <a:schemeClr val="tx2"/>
                </a:solidFill>
              </a:rPr>
              <a:t>Leadership</a:t>
            </a:r>
            <a:r>
              <a:rPr lang="en-GB" altLang="en-US" sz="2000" dirty="0" smtClean="0"/>
              <a:t>: radical new strategies may call for fundamental change of leadership</a:t>
            </a:r>
          </a:p>
          <a:p>
            <a:pPr>
              <a:buClr>
                <a:schemeClr val="tx2"/>
              </a:buClr>
              <a:buSzTx/>
            </a:pPr>
            <a:r>
              <a:rPr lang="en-GB" altLang="en-US" sz="2000" dirty="0" smtClean="0"/>
              <a:t>New strategic directions underline the importance of human resource management at the highest levels of strategy development</a:t>
            </a:r>
          </a:p>
        </p:txBody>
      </p:sp>
    </p:spTree>
    <p:extLst>
      <p:ext uri="{BB962C8B-B14F-4D97-AF65-F5344CB8AC3E}">
        <p14:creationId xmlns:p14="http://schemas.microsoft.com/office/powerpoint/2010/main" val="3902484382"/>
      </p:ext>
    </p:extLst>
  </p:cSld>
  <p:clrMapOvr>
    <a:masterClrMapping/>
  </p:clrMapOvr>
  <p:transition xmlns:p14="http://schemas.microsoft.com/office/powerpoint/2010/main"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19"/>
  <p:tag name="MMPROD_UIDATA" val="&lt;database version=&quot;6.0&quot;&gt;&lt;object type=&quot;1&quot; unique_id=&quot;10001&quot;&gt;&lt;object type=&quot;8&quot; unique_id=&quot;489995&quot;&gt;&lt;/object&gt;&lt;object type=&quot;2&quot; unique_id=&quot;489996&quot;&gt;&lt;object type=&quot;3&quot; unique_id=&quot;489997&quot;&gt;&lt;property id=&quot;20148&quot; value=&quot;5&quot;/&gt;&lt;property id=&quot;20300&quot; value=&quot;Slide 1&quot;/&gt;&lt;property id=&quot;20307&quot; value=&quot;271&quot;/&gt;&lt;/object&gt;&lt;object type=&quot;3&quot; unique_id=&quot;489998&quot;&gt;&lt;property id=&quot;20148&quot; value=&quot;5&quot;/&gt;&lt;property id=&quot;20300&quot; value=&quot;Slide 2&quot;/&gt;&lt;property id=&quot;20307&quot; value=&quot;272&quot;/&gt;&lt;/object&gt;&lt;object type=&quot;3&quot; unique_id=&quot;489999&quot;&gt;&lt;property id=&quot;20148&quot; value=&quot;5&quot;/&gt;&lt;property id=&quot;20300&quot; value=&quot;Slide 3 - &amp;quot;Developing the organisation structure&amp;quot;&quot;/&gt;&lt;property id=&quot;20307&quot; value=&quot;258&quot;/&gt;&lt;/object&gt;&lt;object type=&quot;3&quot; unique_id=&quot;490000&quot;&gt;&lt;property id=&quot;20148&quot; value=&quot;5&quot;/&gt;&lt;property id=&quot;20300&quot; value=&quot;Slide 4 - &amp;quot;Designing organisation structures to fit the strategy - 1&amp;quot;&quot;/&gt;&lt;property id=&quot;20307&quot; value=&quot;259&quot;/&gt;&lt;/object&gt;&lt;object type=&quot;3&quot; unique_id=&quot;490001&quot;&gt;&lt;property id=&quot;20148&quot; value=&quot;5&quot;/&gt;&lt;property id=&quot;20300&quot; value=&quot;Slide 5 - &amp;quot;Designing organisation structures to fit the strategy - 2&amp;quot;&quot;/&gt;&lt;property id=&quot;20307&quot; value=&quot;260&quot;/&gt;&lt;/object&gt;&lt;object type=&quot;3&quot; unique_id=&quot;490002&quot;&gt;&lt;property id=&quot;20148&quot; value=&quot;5&quot;/&gt;&lt;property id=&quot;20300&quot; value=&quot;Slide 6 - &amp;quot;Designing organisation structures to fit the strategy - 3&amp;quot;&quot;/&gt;&lt;property id=&quot;20307&quot; value=&quot;261&quot;/&gt;&lt;/object&gt;&lt;object type=&quot;3&quot; unique_id=&quot;490003&quot;&gt;&lt;property id=&quot;20148&quot; value=&quot;5&quot;/&gt;&lt;property id=&quot;20300&quot; value=&quot;Slide 7 - &amp;quot;Designing organisation structures to fit the strategy - 4&amp;quot;&quot;/&gt;&lt;property id=&quot;20307&quot; value=&quot;262&quot;/&gt;&lt;/object&gt;&lt;object type=&quot;3&quot; unique_id=&quot;490004&quot;&gt;&lt;property id=&quot;20148&quot; value=&quot;5&quot;/&gt;&lt;property id=&quot;20300&quot; value=&quot;Slide 8 - &amp;quot;Designing organisation structures to fit the strategy - 5&amp;quot;&quot;/&gt;&lt;property id=&quot;20307&quot; value=&quot;263&quot;/&gt;&lt;/object&gt;&lt;object type=&quot;3&quot; unique_id=&quot;490005&quot;&gt;&lt;property id=&quot;20148&quot; value=&quot;5&quot;/&gt;&lt;property id=&quot;20300&quot; value=&quot;Slide 9 - &amp;quot;How do we develop the optimal organisation structure?&amp;#x0D;&amp;#x0A;&amp;#x0D;&amp;#x0A;&amp;#x0D;&amp;#x0A;Some additional overheads&amp;quot;&quot;/&gt;&lt;property id=&quot;20307&quot; value=&quot;264&quot;/&gt;&lt;/object&gt;&lt;object type=&quot;3&quot; unique_id=&quot;490006&quot;&gt;&lt;property id=&quot;20148&quot; value=&quot;5&quot;/&gt;&lt;property id=&quot;20300&quot; value=&quot;Slide 10 - &amp;quot;Strategy before structure: Chandler’s contribution&amp;quot;&quot;/&gt;&lt;property id=&quot;20307&quot; value=&quot;265&quot;/&gt;&lt;/object&gt;&lt;object type=&quot;3&quot; unique_id=&quot;490007&quot;&gt;&lt;property id=&quot;20148&quot; value=&quot;5&quot;/&gt;&lt;property id=&quot;20300&quot; value=&quot;Slide 11 - &amp;quot;The five main problems of putting strategy before organisational structure&amp;quot;&quot;/&gt;&lt;property id=&quot;20307&quot; value=&quot;266&quot;/&gt;&lt;/object&gt;&lt;object type=&quot;3&quot; unique_id=&quot;490008&quot;&gt;&lt;property id=&quot;20148&quot; value=&quot;5&quot;/&gt;&lt;property id=&quot;20300&quot; value=&quot;Slide 12 - &amp;quot;Organisational structures for innovative companies - 1&amp;quot;&quot;/&gt;&lt;property id=&quot;20307&quot; value=&quot;267&quot;/&gt;&lt;/object&gt;&lt;object type=&quot;3&quot; unique_id=&quot;490009&quot;&gt;&lt;property id=&quot;20148&quot; value=&quot;5&quot;/&gt;&lt;property id=&quot;20300&quot; value=&quot;Slide 13 - &amp;quot;Organisational structures for innovative companies-2&amp;quot;&quot;/&gt;&lt;property id=&quot;20307&quot; value=&quot;268&quot;/&gt;&lt;/object&gt;&lt;object type=&quot;3&quot; unique_id=&quot;490010&quot;&gt;&lt;property id=&quot;20148&quot; value=&quot;5&quot;/&gt;&lt;property id=&quot;20300&quot; value=&quot;Slide 14 - &amp;quot;Motivation and staffing in strategy implementation - 1&amp;quot;&quot;/&gt;&lt;property id=&quot;20307&quot; value=&quot;269&quot;/&gt;&lt;/object&gt;&lt;object type=&quot;3&quot; unique_id=&quot;490011&quot;&gt;&lt;property id=&quot;20148&quot; value=&quot;5&quot;/&gt;&lt;property id=&quot;20300&quot; value=&quot;Slide 15 - &amp;quot;Motivation and staffing in strategy implementation - 2&amp;quot;&quot;/&gt;&lt;property id=&quot;20307&quot; value=&quot;270&quot;/&gt;&lt;/object&gt;&lt;/object&gt;&lt;/object&gt;&lt;/database&gt;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30</TotalTime>
  <Words>862</Words>
  <Application>Microsoft Macintosh PowerPoint</Application>
  <PresentationFormat>On-screen Show (4:3)</PresentationFormat>
  <Paragraphs>102</Paragraphs>
  <Slides>15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Flow</vt:lpstr>
      <vt:lpstr>PowerPoint Presentation</vt:lpstr>
      <vt:lpstr>PowerPoint Presentation</vt:lpstr>
      <vt:lpstr>Developing the organisation structure</vt:lpstr>
      <vt:lpstr>Designing organisation structures to fit the strategy - 1</vt:lpstr>
      <vt:lpstr>Designing organisation structures to fit the strategy - 2</vt:lpstr>
      <vt:lpstr>Designing organisation structures to fit the strategy - 3</vt:lpstr>
      <vt:lpstr>Designing organisation structures to fit the strategy - 4</vt:lpstr>
      <vt:lpstr>Designing organisation structures to fit the strategy - 5</vt:lpstr>
      <vt:lpstr>How do we develop the optimal organisation structure?   Some additional overheads</vt:lpstr>
      <vt:lpstr>Strategy before structure: Chandler’s contribution</vt:lpstr>
      <vt:lpstr>The five main problems of putting strategy before organisational structure</vt:lpstr>
      <vt:lpstr>Organisational structures for innovative companies - 1</vt:lpstr>
      <vt:lpstr>Organisational structures for innovative companies-2</vt:lpstr>
      <vt:lpstr>Motivation and staffing in strategy implementation - 1</vt:lpstr>
      <vt:lpstr>Motivation and staffing in strategy implementation - 2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Richard</dc:creator>
  <cp:lastModifiedBy>Peter Fong</cp:lastModifiedBy>
  <cp:revision>11</cp:revision>
  <dcterms:created xsi:type="dcterms:W3CDTF">2014-05-30T14:21:42Z</dcterms:created>
  <dcterms:modified xsi:type="dcterms:W3CDTF">2017-07-28T17:47:59Z</dcterms:modified>
</cp:coreProperties>
</file>