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414" r:id="rId2"/>
    <p:sldId id="454" r:id="rId3"/>
    <p:sldId id="455" r:id="rId4"/>
    <p:sldId id="456" r:id="rId5"/>
    <p:sldId id="457" r:id="rId6"/>
    <p:sldId id="458" r:id="rId7"/>
    <p:sldId id="459" r:id="rId8"/>
    <p:sldId id="460" r:id="rId9"/>
    <p:sldId id="461" r:id="rId10"/>
    <p:sldId id="462" r:id="rId11"/>
    <p:sldId id="463" r:id="rId12"/>
    <p:sldId id="464" r:id="rId13"/>
    <p:sldId id="465" r:id="rId14"/>
    <p:sldId id="466" r:id="rId15"/>
    <p:sldId id="467" r:id="rId16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1348" autoAdjust="0"/>
    <p:restoredTop sz="96266" autoAdjust="0"/>
  </p:normalViewPr>
  <p:slideViewPr>
    <p:cSldViewPr>
      <p:cViewPr varScale="1">
        <p:scale>
          <a:sx n="109" d="100"/>
          <a:sy n="109" d="100"/>
        </p:scale>
        <p:origin x="216" y="4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2415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2026/10/23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4" Type="http://schemas.openxmlformats.org/officeDocument/2006/relationships/image" Target="../media/image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EBE57F4F-94DF-18D8-B17E-FFE9091AF0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-26590"/>
            <a:ext cx="4302795" cy="6912768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F270EA95-B68F-02E7-19DC-FCC25AF3B40D}"/>
              </a:ext>
            </a:extLst>
          </p:cNvPr>
          <p:cNvSpPr txBox="1"/>
          <p:nvPr/>
        </p:nvSpPr>
        <p:spPr>
          <a:xfrm>
            <a:off x="5725874" y="1485578"/>
            <a:ext cx="738664" cy="345638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TW" altLang="en-US" sz="3600" b="1" dirty="0">
                <a:solidFill>
                  <a:schemeClr val="bg1"/>
                </a:solidFill>
              </a:rPr>
              <a:t>佛說</a:t>
            </a:r>
            <a:r>
              <a:rPr lang="zh-CN" altLang="en-US" sz="3600" b="1" dirty="0">
                <a:solidFill>
                  <a:schemeClr val="bg1"/>
                </a:solidFill>
              </a:rPr>
              <a:t>十善業道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28241598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701B4974-2395-320B-30AF-8F2E6A0FA9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60"/>
            <a:ext cx="12190413" cy="685772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C79AC20E-1AC6-A6CB-D0E0-AEA603B4EBA8}"/>
              </a:ext>
            </a:extLst>
          </p:cNvPr>
          <p:cNvSpPr/>
          <p:nvPr/>
        </p:nvSpPr>
        <p:spPr>
          <a:xfrm>
            <a:off x="5735166" y="1413570"/>
            <a:ext cx="6336704" cy="648072"/>
          </a:xfrm>
          <a:prstGeom prst="rect">
            <a:avLst/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5058186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DDF71C3D-515F-BDAF-CA89-97B31A88E3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25474" y="15790"/>
            <a:ext cx="7272808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45686925-09B7-5A8C-1D92-4AD2B155E83A}"/>
              </a:ext>
            </a:extLst>
          </p:cNvPr>
          <p:cNvSpPr/>
          <p:nvPr/>
        </p:nvSpPr>
        <p:spPr>
          <a:xfrm>
            <a:off x="6455246" y="1269554"/>
            <a:ext cx="504056" cy="4608512"/>
          </a:xfrm>
          <a:prstGeom prst="rect">
            <a:avLst/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DB6170B6-475B-B7F4-45F8-2DD8D093A0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5133" y="15790"/>
            <a:ext cx="3706617" cy="2641778"/>
          </a:xfrm>
          <a:prstGeom prst="rect">
            <a:avLst/>
          </a:prstGeom>
        </p:spPr>
      </p:pic>
      <p:sp>
        <p:nvSpPr>
          <p:cNvPr id="8" name="文字方塊 7">
            <a:extLst>
              <a:ext uri="{FF2B5EF4-FFF2-40B4-BE49-F238E27FC236}">
                <a16:creationId xmlns:a16="http://schemas.microsoft.com/office/drawing/2014/main" id="{BF6D9DED-D0C9-4138-C114-B4429D6F56E9}"/>
              </a:ext>
            </a:extLst>
          </p:cNvPr>
          <p:cNvSpPr txBox="1"/>
          <p:nvPr/>
        </p:nvSpPr>
        <p:spPr>
          <a:xfrm>
            <a:off x="10960531" y="83760"/>
            <a:ext cx="1261884" cy="67236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「實」：</a:t>
            </a:r>
            <a:r>
              <a:rPr lang="zh-TW" altLang="en-US" sz="2800" b="1" dirty="0">
                <a:solidFill>
                  <a:srgbClr val="FFFF00"/>
                </a:solidFill>
              </a:rPr>
              <a:t>諸法之實事</a:t>
            </a:r>
            <a:r>
              <a:rPr lang="en-US" altLang="zh-TW" sz="2800" b="1" dirty="0">
                <a:solidFill>
                  <a:srgbClr val="FFFF00"/>
                </a:solidFill>
              </a:rPr>
              <a:t>︵</a:t>
            </a:r>
            <a:r>
              <a:rPr lang="zh-TW" altLang="en-US" sz="2800" b="1" dirty="0">
                <a:solidFill>
                  <a:srgbClr val="FFFF00"/>
                </a:solidFill>
              </a:rPr>
              <a:t>世俗諦</a:t>
            </a:r>
            <a:r>
              <a:rPr lang="en-US" altLang="zh-TW" sz="2800" b="1" dirty="0">
                <a:solidFill>
                  <a:srgbClr val="FFFF00"/>
                </a:solidFill>
              </a:rPr>
              <a:t>︶</a:t>
            </a:r>
            <a:r>
              <a:rPr lang="zh-CN" altLang="en-US" sz="2800" b="1" dirty="0">
                <a:solidFill>
                  <a:srgbClr val="FFFF00"/>
                </a:solidFill>
              </a:rPr>
              <a:t>、</a:t>
            </a:r>
            <a:r>
              <a:rPr lang="zh-TW" altLang="en-US" sz="2800" b="1" dirty="0">
                <a:solidFill>
                  <a:srgbClr val="FFFF00"/>
                </a:solidFill>
              </a:rPr>
              <a:t>實理</a:t>
            </a:r>
            <a:r>
              <a:rPr lang="en-US" altLang="zh-TW" sz="2800" b="1" dirty="0">
                <a:solidFill>
                  <a:srgbClr val="FFFF00"/>
                </a:solidFill>
              </a:rPr>
              <a:t>︵</a:t>
            </a:r>
            <a:r>
              <a:rPr lang="zh-TW" altLang="en-US" sz="2800" b="1" dirty="0">
                <a:solidFill>
                  <a:srgbClr val="FFFF00"/>
                </a:solidFill>
              </a:rPr>
              <a:t>勝義諦</a:t>
            </a:r>
            <a:r>
              <a:rPr lang="en-US" altLang="zh-TW" sz="2800" b="1" dirty="0">
                <a:solidFill>
                  <a:srgbClr val="FFFF00"/>
                </a:solidFill>
              </a:rPr>
              <a:t>︶</a:t>
            </a:r>
            <a:r>
              <a:rPr lang="zh-TW" altLang="en-US" sz="2800" b="1" dirty="0">
                <a:solidFill>
                  <a:srgbClr val="FFFF00"/>
                </a:solidFill>
              </a:rPr>
              <a:t>。</a:t>
            </a:r>
            <a:r>
              <a:rPr lang="zh-CN" altLang="en-US" sz="2800" b="1" dirty="0">
                <a:solidFill>
                  <a:srgbClr val="FFFF00"/>
                </a:solidFill>
              </a:rPr>
              <a:t>「忍」：認可。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AC4B20A1-A23D-C654-5378-9626731AD4FB}"/>
              </a:ext>
            </a:extLst>
          </p:cNvPr>
          <p:cNvSpPr txBox="1"/>
          <p:nvPr/>
        </p:nvSpPr>
        <p:spPr>
          <a:xfrm>
            <a:off x="9191257" y="2779567"/>
            <a:ext cx="1800493" cy="396044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「德」：真實清淨的德性；</a:t>
            </a:r>
            <a:r>
              <a:rPr lang="zh-TW" altLang="en-US" sz="2800" b="1" dirty="0">
                <a:solidFill>
                  <a:srgbClr val="FFFF00"/>
                </a:solidFill>
              </a:rPr>
              <a:t>三寶之真淨德</a:t>
            </a:r>
            <a:r>
              <a:rPr lang="zh-CN" altLang="en-US" sz="2800" b="1" dirty="0">
                <a:solidFill>
                  <a:srgbClr val="FFFF00"/>
                </a:solidFill>
              </a:rPr>
              <a:t>（覺、正、淨）</a:t>
            </a:r>
            <a:r>
              <a:rPr lang="zh-TW" altLang="en-US" sz="2800" b="1" dirty="0">
                <a:solidFill>
                  <a:srgbClr val="FFFF00"/>
                </a:solidFill>
              </a:rPr>
              <a:t>。</a:t>
            </a:r>
            <a:r>
              <a:rPr lang="zh-CN" altLang="en-US" sz="2800" b="1" dirty="0">
                <a:solidFill>
                  <a:srgbClr val="FFFF00"/>
                </a:solidFill>
              </a:rPr>
              <a:t>「樂」：歡喜好樂。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BCE769E9-CAD9-7130-599F-C47954583310}"/>
              </a:ext>
            </a:extLst>
          </p:cNvPr>
          <p:cNvSpPr txBox="1"/>
          <p:nvPr/>
        </p:nvSpPr>
        <p:spPr>
          <a:xfrm>
            <a:off x="7322339" y="2767226"/>
            <a:ext cx="1800493" cy="406367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「能」：一切</a:t>
            </a:r>
            <a:r>
              <a:rPr lang="zh-TW" altLang="en-US" sz="2800" b="1" dirty="0">
                <a:solidFill>
                  <a:srgbClr val="FFFF00"/>
                </a:solidFill>
              </a:rPr>
              <a:t>有漏</a:t>
            </a:r>
            <a:r>
              <a:rPr lang="zh-CN" altLang="en-US" sz="2800" b="1" dirty="0">
                <a:solidFill>
                  <a:srgbClr val="FFFF00"/>
                </a:solidFill>
              </a:rPr>
              <a:t>、</a:t>
            </a:r>
            <a:r>
              <a:rPr lang="zh-TW" altLang="en-US" sz="2800" b="1" dirty="0">
                <a:solidFill>
                  <a:srgbClr val="FFFF00"/>
                </a:solidFill>
              </a:rPr>
              <a:t>無漏善，</a:t>
            </a:r>
            <a:r>
              <a:rPr lang="zh-CN" altLang="en-US" sz="2800" b="1" dirty="0">
                <a:solidFill>
                  <a:srgbClr val="FFFF00"/>
                </a:solidFill>
              </a:rPr>
              <a:t>可令人得到</a:t>
            </a:r>
            <a:r>
              <a:rPr lang="zh-TW" altLang="en-US" sz="2800" b="1" dirty="0">
                <a:solidFill>
                  <a:srgbClr val="FFFF00"/>
                </a:solidFill>
              </a:rPr>
              <a:t>樂果。</a:t>
            </a:r>
            <a:endParaRPr lang="en-US" altLang="zh-TW" sz="2800" b="1" dirty="0">
              <a:solidFill>
                <a:srgbClr val="FFFF00"/>
              </a:solidFill>
            </a:endParaRPr>
          </a:p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「欲」：希求。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061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9BA05828-7E05-D329-384B-9AC7DB1B65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474" y="15790"/>
            <a:ext cx="7272808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DFEE4596-E9F9-6EC3-1DE2-22639490B417}"/>
              </a:ext>
            </a:extLst>
          </p:cNvPr>
          <p:cNvSpPr/>
          <p:nvPr/>
        </p:nvSpPr>
        <p:spPr>
          <a:xfrm>
            <a:off x="3934966" y="1413570"/>
            <a:ext cx="504056" cy="648072"/>
          </a:xfrm>
          <a:prstGeom prst="rect">
            <a:avLst/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4A987E76-BF6C-F3D0-C0DF-DA016F49A0F7}"/>
              </a:ext>
            </a:extLst>
          </p:cNvPr>
          <p:cNvSpPr txBox="1"/>
          <p:nvPr/>
        </p:nvSpPr>
        <p:spPr>
          <a:xfrm>
            <a:off x="10846136" y="349997"/>
            <a:ext cx="723275" cy="406367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「有」：三有；三界。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573F7A7-BF2E-B28E-584D-DD63416EA0FE}"/>
              </a:ext>
            </a:extLst>
          </p:cNvPr>
          <p:cNvSpPr txBox="1"/>
          <p:nvPr/>
        </p:nvSpPr>
        <p:spPr>
          <a:xfrm>
            <a:off x="9556860" y="349997"/>
            <a:ext cx="1261884" cy="64807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「有具」：三有資具；造成人投生三界的惑、業。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6727D808-6B30-4759-BC8A-A093351D1661}"/>
              </a:ext>
            </a:extLst>
          </p:cNvPr>
          <p:cNvSpPr txBox="1"/>
          <p:nvPr/>
        </p:nvSpPr>
        <p:spPr>
          <a:xfrm>
            <a:off x="8289706" y="333450"/>
            <a:ext cx="1261884" cy="64807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「無貪」的積極表現是施捨、放下，行一切善法。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14260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8C8FDFF0-E9BA-C79B-0BAF-BF39E977EB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474" y="15790"/>
            <a:ext cx="7272808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79E45111-B00E-DD81-B602-F65AD30E640A}"/>
              </a:ext>
            </a:extLst>
          </p:cNvPr>
          <p:cNvSpPr/>
          <p:nvPr/>
        </p:nvSpPr>
        <p:spPr>
          <a:xfrm>
            <a:off x="3286894" y="1413570"/>
            <a:ext cx="504056" cy="648072"/>
          </a:xfrm>
          <a:prstGeom prst="rect">
            <a:avLst/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B7093667-8F43-3FBC-928F-F94EFDC52539}"/>
              </a:ext>
            </a:extLst>
          </p:cNvPr>
          <p:cNvSpPr txBox="1"/>
          <p:nvPr/>
        </p:nvSpPr>
        <p:spPr>
          <a:xfrm>
            <a:off x="11060563" y="378961"/>
            <a:ext cx="723275" cy="406367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「苦」：三苦。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F8E7F550-22E4-A059-97C4-CBE20CA4272C}"/>
              </a:ext>
            </a:extLst>
          </p:cNvPr>
          <p:cNvSpPr txBox="1"/>
          <p:nvPr/>
        </p:nvSpPr>
        <p:spPr>
          <a:xfrm>
            <a:off x="10309382" y="378868"/>
            <a:ext cx="723275" cy="64807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「苦具」：招引三苦之因（即惑、業）。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04DC78B6-17C8-931B-664E-870BB657CA53}"/>
              </a:ext>
            </a:extLst>
          </p:cNvPr>
          <p:cNvSpPr txBox="1"/>
          <p:nvPr/>
        </p:nvSpPr>
        <p:spPr>
          <a:xfrm>
            <a:off x="8960128" y="366572"/>
            <a:ext cx="1261884" cy="64807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「無瞋」的積極表現是忍辱、慈愛，行一切善法。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589D56DC-D068-FD58-A470-C1C9A7A2EDA5}"/>
              </a:ext>
            </a:extLst>
          </p:cNvPr>
          <p:cNvSpPr txBox="1"/>
          <p:nvPr/>
        </p:nvSpPr>
        <p:spPr>
          <a:xfrm>
            <a:off x="7679382" y="405458"/>
            <a:ext cx="1261884" cy="62646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「無癡」：保持</a:t>
            </a:r>
            <a:r>
              <a:rPr lang="zh-TW" altLang="en-US" sz="2800" b="1" dirty="0">
                <a:solidFill>
                  <a:srgbClr val="FFFF00"/>
                </a:solidFill>
              </a:rPr>
              <a:t>清明照徹的智慧</a:t>
            </a:r>
            <a:r>
              <a:rPr lang="zh-CN" altLang="en-US" sz="2800" b="1" dirty="0">
                <a:solidFill>
                  <a:srgbClr val="FFFF00"/>
                </a:solidFill>
              </a:rPr>
              <a:t>，行一切善法。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17470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DA08AC55-EA11-6687-5C72-375439A06B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474" y="15790"/>
            <a:ext cx="7272808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E33FDF59-86F6-836B-3B82-2736A6981446}"/>
              </a:ext>
            </a:extLst>
          </p:cNvPr>
          <p:cNvSpPr/>
          <p:nvPr/>
        </p:nvSpPr>
        <p:spPr>
          <a:xfrm>
            <a:off x="1990750" y="1629594"/>
            <a:ext cx="504056" cy="288032"/>
          </a:xfrm>
          <a:prstGeom prst="rect">
            <a:avLst/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CF129946-8977-13C0-0EEB-D521E0F50A7C}"/>
              </a:ext>
            </a:extLst>
          </p:cNvPr>
          <p:cNvSpPr txBox="1"/>
          <p:nvPr/>
        </p:nvSpPr>
        <p:spPr>
          <a:xfrm>
            <a:off x="10737978" y="378961"/>
            <a:ext cx="1261884" cy="610175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麤重：</a:t>
            </a:r>
            <a:r>
              <a:rPr lang="zh-TW" altLang="en-US" sz="2800" b="1" dirty="0">
                <a:solidFill>
                  <a:srgbClr val="FFFF00"/>
                </a:solidFill>
              </a:rPr>
              <a:t>貪瞋癡等</a:t>
            </a:r>
            <a:r>
              <a:rPr lang="zh-CN" altLang="en-US" sz="2800" b="1" dirty="0">
                <a:solidFill>
                  <a:srgbClr val="FFFF00"/>
                </a:solidFill>
              </a:rPr>
              <a:t>煩惱</a:t>
            </a:r>
            <a:r>
              <a:rPr lang="zh-TW" altLang="en-US" sz="2800" b="1" dirty="0">
                <a:solidFill>
                  <a:srgbClr val="FFFF00"/>
                </a:solidFill>
              </a:rPr>
              <a:t>，以能</a:t>
            </a:r>
            <a:r>
              <a:rPr lang="zh-CN" altLang="en-US" sz="2800" b="1" dirty="0">
                <a:solidFill>
                  <a:srgbClr val="FFFF00"/>
                </a:solidFill>
              </a:rPr>
              <a:t>惱亂</a:t>
            </a:r>
            <a:r>
              <a:rPr lang="zh-TW" altLang="en-US" sz="2800" b="1" dirty="0">
                <a:solidFill>
                  <a:srgbClr val="FFFF00"/>
                </a:solidFill>
              </a:rPr>
              <a:t>行者身心，使之憂</a:t>
            </a:r>
            <a:r>
              <a:rPr lang="zh-CN" altLang="en-US" sz="2800" b="1" dirty="0">
                <a:solidFill>
                  <a:srgbClr val="FFFF00"/>
                </a:solidFill>
              </a:rPr>
              <a:t>煩</a:t>
            </a:r>
            <a:r>
              <a:rPr lang="zh-TW" altLang="en-US" sz="2800" b="1" dirty="0">
                <a:solidFill>
                  <a:srgbClr val="FFFF00"/>
                </a:solidFill>
              </a:rPr>
              <a:t>，如心中壓著大石頭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7404CA96-C608-358A-373E-8D766F78022A}"/>
              </a:ext>
            </a:extLst>
          </p:cNvPr>
          <p:cNvSpPr txBox="1"/>
          <p:nvPr/>
        </p:nvSpPr>
        <p:spPr>
          <a:xfrm>
            <a:off x="9476094" y="204196"/>
            <a:ext cx="1261884" cy="64807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「輕安」：身心輕快安樂；</a:t>
            </a:r>
            <a:r>
              <a:rPr lang="zh-TW" altLang="en-US" sz="2800" b="1" dirty="0">
                <a:solidFill>
                  <a:srgbClr val="FFFF00"/>
                </a:solidFill>
              </a:rPr>
              <a:t>常指進入三</a:t>
            </a:r>
            <a:r>
              <a:rPr lang="zh-CN" altLang="en-US" sz="2800" b="1" dirty="0">
                <a:solidFill>
                  <a:srgbClr val="FFFF00"/>
                </a:solidFill>
              </a:rPr>
              <a:t>昧</a:t>
            </a:r>
            <a:r>
              <a:rPr lang="zh-TW" altLang="en-US" sz="2800" b="1" dirty="0">
                <a:solidFill>
                  <a:srgbClr val="FFFF00"/>
                </a:solidFill>
              </a:rPr>
              <a:t>之前心喜而身樂的狀態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CC1F5DC0-6E5C-FE29-E058-A3E73A69D780}"/>
              </a:ext>
            </a:extLst>
          </p:cNvPr>
          <p:cNvSpPr txBox="1"/>
          <p:nvPr/>
        </p:nvSpPr>
        <p:spPr>
          <a:xfrm>
            <a:off x="8687494" y="189434"/>
            <a:ext cx="723275" cy="64807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「轉依」：</a:t>
            </a:r>
            <a:r>
              <a:rPr lang="zh-TW" altLang="en-US" sz="2800" b="1" dirty="0">
                <a:solidFill>
                  <a:srgbClr val="FFFF00"/>
                </a:solidFill>
              </a:rPr>
              <a:t>轉染濁身心，依清淨身心。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3BE31801-FF2F-42A3-C343-5BFCC3D7F5CC}"/>
              </a:ext>
            </a:extLst>
          </p:cNvPr>
          <p:cNvSpPr txBox="1"/>
          <p:nvPr/>
        </p:nvSpPr>
        <p:spPr>
          <a:xfrm>
            <a:off x="7356797" y="189434"/>
            <a:ext cx="1261884" cy="64807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無逸不死道，放逸趣死路。無逸者不死，放逸者如屍。</a:t>
            </a:r>
            <a:r>
              <a:rPr lang="zh-CN" altLang="en-US" sz="2800" b="1" dirty="0">
                <a:solidFill>
                  <a:srgbClr val="FFFF00"/>
                </a:solidFill>
              </a:rPr>
              <a:t>」</a:t>
            </a:r>
            <a:r>
              <a:rPr lang="zh-TW" altLang="en-US" sz="2800" b="1" dirty="0">
                <a:solidFill>
                  <a:srgbClr val="FFFF00"/>
                </a:solidFill>
              </a:rPr>
              <a:t>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67016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EE927DC8-8613-0A00-7B2A-FD2B8C0C38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474" y="15790"/>
            <a:ext cx="7272808" cy="6859588"/>
          </a:xfrm>
          <a:prstGeom prst="rect">
            <a:avLst/>
          </a:prstGeom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C6FC3C4B-623E-849B-F62F-5CB0DB717DB4}"/>
              </a:ext>
            </a:extLst>
          </p:cNvPr>
          <p:cNvSpPr txBox="1"/>
          <p:nvPr/>
        </p:nvSpPr>
        <p:spPr>
          <a:xfrm>
            <a:off x="10479574" y="477466"/>
            <a:ext cx="1477328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rgbClr val="FFFF00"/>
                </a:solidFill>
                <a:latin typeface="SimSun (本文)"/>
              </a:rPr>
              <a:t>﹁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行捨</a:t>
            </a:r>
            <a:r>
              <a:rPr lang="en-US" altLang="zh-TW" sz="2800" b="1" dirty="0">
                <a:solidFill>
                  <a:srgbClr val="FFFF00"/>
                </a:solidFill>
                <a:latin typeface="SimSun (本文)"/>
              </a:rPr>
              <a:t>﹂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是行蘊中的</a:t>
            </a:r>
            <a:r>
              <a:rPr lang="en-US" altLang="zh-TW" sz="2800" b="1" dirty="0">
                <a:solidFill>
                  <a:srgbClr val="FFFF00"/>
                </a:solidFill>
                <a:latin typeface="SimSun (本文)"/>
              </a:rPr>
              <a:t>﹁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捨</a:t>
            </a:r>
            <a:r>
              <a:rPr lang="en-US" altLang="zh-TW" sz="2800" b="1" dirty="0">
                <a:solidFill>
                  <a:srgbClr val="FFFF00"/>
                </a:solidFill>
                <a:latin typeface="SimSun (本文)"/>
              </a:rPr>
              <a:t>﹂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，</a:t>
            </a:r>
            <a:r>
              <a:rPr lang="zh-CN" altLang="en-US" sz="2800" b="1" dirty="0">
                <a:solidFill>
                  <a:srgbClr val="FFFF00"/>
                </a:solidFill>
                <a:latin typeface="SimSun (本文)"/>
              </a:rPr>
              <a:t>不同於捨受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。是內心平等、不執著的意思。</a:t>
            </a:r>
            <a:endParaRPr lang="en-US" altLang="zh-CN" sz="2800" b="1" dirty="0">
              <a:solidFill>
                <a:srgbClr val="FFFF00"/>
              </a:solidFill>
              <a:latin typeface="SimSun (本文)"/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B74E5F9-3302-5F5D-8568-D1FB221D68EC}"/>
              </a:ext>
            </a:extLst>
          </p:cNvPr>
          <p:cNvSpPr txBox="1"/>
          <p:nvPr/>
        </p:nvSpPr>
        <p:spPr>
          <a:xfrm>
            <a:off x="7597695" y="565264"/>
            <a:ext cx="2769989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平等</a:t>
            </a:r>
            <a:r>
              <a:rPr lang="zh-CN" altLang="en-US" sz="2800" b="1" dirty="0">
                <a:solidFill>
                  <a:srgbClr val="FFFF00"/>
                </a:solidFill>
                <a:latin typeface="SimSun (本文)"/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對於</a:t>
            </a:r>
            <a:r>
              <a:rPr lang="en-US" altLang="zh-TW" sz="2800" b="1" dirty="0">
                <a:solidFill>
                  <a:srgbClr val="FFFF00"/>
                </a:solidFill>
                <a:latin typeface="SimSun (本文)"/>
              </a:rPr>
              <a:t>﹁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差別</a:t>
            </a:r>
            <a:r>
              <a:rPr lang="en-US" altLang="zh-TW" sz="2800" b="1" dirty="0">
                <a:solidFill>
                  <a:srgbClr val="FFFF00"/>
                </a:solidFill>
                <a:latin typeface="SimSun (本文)"/>
              </a:rPr>
              <a:t>﹂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之稱</a:t>
            </a:r>
            <a:r>
              <a:rPr lang="zh-CN" altLang="en-US" sz="2800" b="1" dirty="0">
                <a:solidFill>
                  <a:srgbClr val="FFFF00"/>
                </a:solidFill>
                <a:latin typeface="SimSun (本文)"/>
              </a:rPr>
              <a:t>，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無有高下淺深之差別。泯除怨親人我差別的觀念</a:t>
            </a:r>
            <a:r>
              <a:rPr lang="zh-CN" altLang="en-US" sz="2800" b="1" dirty="0">
                <a:solidFill>
                  <a:srgbClr val="FFFF00"/>
                </a:solidFill>
                <a:latin typeface="SimSun (本文)"/>
              </a:rPr>
              <a:t>；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遠離昏沈、掉舉的過失，令心平等安適寂靜而住。</a:t>
            </a: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DA15070F-B7D4-F03D-F828-657A24D39849}"/>
              </a:ext>
            </a:extLst>
          </p:cNvPr>
          <p:cNvSpPr/>
          <p:nvPr/>
        </p:nvSpPr>
        <p:spPr>
          <a:xfrm>
            <a:off x="1342678" y="661910"/>
            <a:ext cx="5976664" cy="6181888"/>
          </a:xfrm>
          <a:prstGeom prst="rect">
            <a:avLst/>
          </a:prstGeom>
          <a:solidFill>
            <a:srgbClr val="0000CC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9DA3F428-B54B-F3B2-FAEA-A991C6223990}"/>
              </a:ext>
            </a:extLst>
          </p:cNvPr>
          <p:cNvSpPr txBox="1"/>
          <p:nvPr/>
        </p:nvSpPr>
        <p:spPr>
          <a:xfrm>
            <a:off x="5189284" y="907094"/>
            <a:ext cx="2123658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正直</a:t>
            </a:r>
            <a:r>
              <a:rPr lang="zh-CN" altLang="en-US" sz="2800" b="1" dirty="0">
                <a:solidFill>
                  <a:srgbClr val="FFFF00"/>
                </a:solidFill>
                <a:latin typeface="SimSun (本文)"/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方正質直，遠離邪曲之心。既令心平等寂靜已，復令此心方正質直，無有偏邪歪曲。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DF071AB6-B6E4-D55F-2893-C801EC4723E1}"/>
              </a:ext>
            </a:extLst>
          </p:cNvPr>
          <p:cNvSpPr txBox="1"/>
          <p:nvPr/>
        </p:nvSpPr>
        <p:spPr>
          <a:xfrm>
            <a:off x="1636613" y="872534"/>
            <a:ext cx="3416320" cy="576064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無功用住</a:t>
            </a:r>
            <a:r>
              <a:rPr lang="zh-CN" altLang="en-US" sz="2800" b="1" dirty="0">
                <a:solidFill>
                  <a:srgbClr val="FFFF00"/>
                </a:solidFill>
                <a:latin typeface="SimSun (本文)"/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心既平等、正直已，復以精進力故，更進而至</a:t>
            </a:r>
            <a:r>
              <a:rPr lang="en-US" altLang="zh-TW" sz="2800" b="1" dirty="0">
                <a:solidFill>
                  <a:srgbClr val="FFFF00"/>
                </a:solidFill>
                <a:latin typeface="SimSun (本文)"/>
              </a:rPr>
              <a:t>﹁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無功用住</a:t>
            </a:r>
            <a:r>
              <a:rPr lang="en-US" altLang="zh-TW" sz="2800" b="1" dirty="0">
                <a:solidFill>
                  <a:srgbClr val="FFFF00"/>
                </a:solidFill>
                <a:latin typeface="SimSun (本文)"/>
              </a:rPr>
              <a:t>﹂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之境界，即不假人為造作，自自然然的，心即安住在道上，這是</a:t>
            </a:r>
            <a:r>
              <a:rPr lang="en-US" altLang="zh-TW" sz="2800" b="1" dirty="0">
                <a:solidFill>
                  <a:srgbClr val="FFFF00"/>
                </a:solidFill>
                <a:latin typeface="SimSun (本文)"/>
              </a:rPr>
              <a:t>﹁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行捨</a:t>
            </a:r>
            <a:r>
              <a:rPr lang="en-US" altLang="zh-TW" sz="2800" b="1" dirty="0">
                <a:solidFill>
                  <a:srgbClr val="FFFF00"/>
                </a:solidFill>
                <a:latin typeface="SimSun (本文)"/>
              </a:rPr>
              <a:t>﹂</a:t>
            </a:r>
            <a:r>
              <a:rPr lang="zh-TW" altLang="en-US" sz="2800" b="1" dirty="0">
                <a:solidFill>
                  <a:srgbClr val="FFFF00"/>
                </a:solidFill>
                <a:latin typeface="SimSun (本文)"/>
              </a:rPr>
              <a:t>最殊勝的功能。</a:t>
            </a:r>
          </a:p>
        </p:txBody>
      </p:sp>
    </p:spTree>
    <p:extLst>
      <p:ext uri="{BB962C8B-B14F-4D97-AF65-F5344CB8AC3E}">
        <p14:creationId xmlns:p14="http://schemas.microsoft.com/office/powerpoint/2010/main" val="46158582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CB4D5F21-1794-EA58-7642-4DB07DE906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474" y="15790"/>
            <a:ext cx="7272808" cy="6859588"/>
          </a:xfrm>
          <a:prstGeom prst="rect">
            <a:avLst/>
          </a:prstGeom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41668252-AB29-B5EE-BA2C-56E5BF590959}"/>
              </a:ext>
            </a:extLst>
          </p:cNvPr>
          <p:cNvSpPr txBox="1"/>
          <p:nvPr/>
        </p:nvSpPr>
        <p:spPr>
          <a:xfrm>
            <a:off x="10919742" y="205224"/>
            <a:ext cx="723275" cy="64807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「不害」的積極表現是悲憫。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FF22A5D6-53CD-A651-7CC8-C28FA40302CE}"/>
              </a:ext>
            </a:extLst>
          </p:cNvPr>
          <p:cNvSpPr txBox="1"/>
          <p:nvPr/>
        </p:nvSpPr>
        <p:spPr>
          <a:xfrm>
            <a:off x="8220313" y="333450"/>
            <a:ext cx="2123658" cy="588754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以上十一種善法，都是吾人一切道德行為之根源，本此十一種原則做去，必能離苦得樂，究竟解脫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18301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C0B068A7-48AC-F4CA-2D85-030BB36AB8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60"/>
            <a:ext cx="12190413" cy="685772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F61FB6C6-DF35-F4E6-9590-821A65BCB7A0}"/>
              </a:ext>
            </a:extLst>
          </p:cNvPr>
          <p:cNvSpPr/>
          <p:nvPr/>
        </p:nvSpPr>
        <p:spPr>
          <a:xfrm>
            <a:off x="5591150" y="1989634"/>
            <a:ext cx="4536504" cy="360040"/>
          </a:xfrm>
          <a:prstGeom prst="rect">
            <a:avLst/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2055841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03B964EA-CFDB-FC95-783C-897FDA0BE7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0153" y="0"/>
            <a:ext cx="4047194" cy="6859588"/>
          </a:xfrm>
          <a:prstGeom prst="rect">
            <a:avLst/>
          </a:prstGeom>
        </p:spPr>
      </p:pic>
      <p:sp>
        <p:nvSpPr>
          <p:cNvPr id="6" name="文字方塊 5">
            <a:extLst>
              <a:ext uri="{FF2B5EF4-FFF2-40B4-BE49-F238E27FC236}">
                <a16:creationId xmlns:a16="http://schemas.microsoft.com/office/drawing/2014/main" id="{7D5612BD-6AE5-1FF0-FAB5-9DE7A5113A87}"/>
              </a:ext>
            </a:extLst>
          </p:cNvPr>
          <p:cNvSpPr txBox="1"/>
          <p:nvPr/>
        </p:nvSpPr>
        <p:spPr>
          <a:xfrm>
            <a:off x="1054646" y="153430"/>
            <a:ext cx="6801862" cy="655272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zh-CN" altLang="en-US" sz="2800" b="1" dirty="0">
                <a:solidFill>
                  <a:srgbClr val="FFFF00"/>
                </a:solidFill>
              </a:rPr>
              <a:t>不正見（也稱惡見）的種類：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zh-CN" altLang="en-US" sz="2800" b="1" dirty="0">
                <a:solidFill>
                  <a:srgbClr val="FFFF00"/>
                </a:solidFill>
              </a:rPr>
              <a:t>一、</a:t>
            </a:r>
            <a:r>
              <a:rPr lang="zh-TW" altLang="en-US" sz="2800" b="1" dirty="0">
                <a:solidFill>
                  <a:srgbClr val="FFFF00"/>
                </a:solidFill>
              </a:rPr>
              <a:t>身見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執著於五陰有「我」的見解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二、</a:t>
            </a:r>
            <a:r>
              <a:rPr lang="zh-TW" altLang="en-US" sz="2800" b="1" dirty="0">
                <a:solidFill>
                  <a:srgbClr val="FFFF00"/>
                </a:solidFill>
              </a:rPr>
              <a:t>邊見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常見</a:t>
            </a:r>
            <a:r>
              <a:rPr lang="zh-CN" altLang="en-US" sz="2800" b="1" dirty="0">
                <a:solidFill>
                  <a:srgbClr val="FFFF00"/>
                </a:solidFill>
              </a:rPr>
              <a:t>（人死恆為人）</a:t>
            </a:r>
            <a:r>
              <a:rPr lang="zh-TW" altLang="en-US" sz="2800" b="1" dirty="0">
                <a:solidFill>
                  <a:srgbClr val="FFFF00"/>
                </a:solidFill>
              </a:rPr>
              <a:t>、斷見</a:t>
            </a:r>
            <a:endParaRPr lang="en-US" altLang="zh-TW" sz="2800" b="1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altLang="zh-CN" sz="2800" b="1" dirty="0">
                <a:solidFill>
                  <a:srgbClr val="FFFF00"/>
                </a:solidFill>
              </a:rPr>
              <a:t>       </a:t>
            </a:r>
            <a:r>
              <a:rPr lang="zh-CN" altLang="en-US" sz="2800" b="1" dirty="0">
                <a:solidFill>
                  <a:srgbClr val="FFFF00"/>
                </a:solidFill>
              </a:rPr>
              <a:t>（人死永滅）。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三、</a:t>
            </a:r>
            <a:r>
              <a:rPr lang="zh-TW" altLang="en-US" sz="2800" b="1" dirty="0">
                <a:solidFill>
                  <a:srgbClr val="FFFF00"/>
                </a:solidFill>
              </a:rPr>
              <a:t>邪見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否認有因果、業報</a:t>
            </a:r>
            <a:r>
              <a:rPr lang="zh-CN" altLang="en-US" sz="2800" b="1" dirty="0">
                <a:solidFill>
                  <a:srgbClr val="FFFF00"/>
                </a:solidFill>
              </a:rPr>
              <a:t>；不屬於其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altLang="zh-CN" sz="2800" b="1" dirty="0">
                <a:solidFill>
                  <a:srgbClr val="FFFF00"/>
                </a:solidFill>
              </a:rPr>
              <a:t>                      </a:t>
            </a:r>
            <a:r>
              <a:rPr lang="zh-CN" altLang="en-US" sz="2800" b="1" dirty="0">
                <a:solidFill>
                  <a:srgbClr val="FFFF00"/>
                </a:solidFill>
              </a:rPr>
              <a:t>他四見的錯誤見解。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四、</a:t>
            </a:r>
            <a:r>
              <a:rPr lang="zh-TW" altLang="en-US" sz="2800" b="1" dirty="0">
                <a:solidFill>
                  <a:srgbClr val="FFFF00"/>
                </a:solidFill>
              </a:rPr>
              <a:t>見取見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執著不合乎正法的外道見解</a:t>
            </a:r>
            <a:r>
              <a:rPr lang="zh-CN" altLang="en-US" sz="2800" b="1" dirty="0">
                <a:solidFill>
                  <a:srgbClr val="FFFF00"/>
                </a:solidFill>
              </a:rPr>
              <a:t>；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  <a:spcAft>
                <a:spcPts val="1200"/>
              </a:spcAft>
            </a:pPr>
            <a:r>
              <a:rPr lang="en-US" altLang="zh-CN" sz="2800" b="1" dirty="0">
                <a:solidFill>
                  <a:srgbClr val="FFFF00"/>
                </a:solidFill>
              </a:rPr>
              <a:t>                          </a:t>
            </a:r>
            <a:r>
              <a:rPr lang="zh-CN" altLang="en-US" sz="2800" b="1" dirty="0">
                <a:solidFill>
                  <a:srgbClr val="FFFF00"/>
                </a:solidFill>
              </a:rPr>
              <a:t>非果計果。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五、</a:t>
            </a:r>
            <a:r>
              <a:rPr lang="zh-TW" altLang="en-US" sz="2800" b="1" dirty="0">
                <a:solidFill>
                  <a:srgbClr val="FFFF00"/>
                </a:solidFill>
              </a:rPr>
              <a:t>戒禁取見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執著於無益解脫的禁戒、</a:t>
            </a:r>
            <a:endParaRPr lang="en-US" altLang="zh-TW" sz="2800" b="1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en-US" altLang="zh-TW" sz="2800" b="1" dirty="0">
                <a:solidFill>
                  <a:srgbClr val="FFFF00"/>
                </a:solidFill>
              </a:rPr>
              <a:t>                               </a:t>
            </a:r>
            <a:r>
              <a:rPr lang="zh-TW" altLang="en-US" sz="2800" b="1" dirty="0">
                <a:solidFill>
                  <a:srgbClr val="FFFF00"/>
                </a:solidFill>
              </a:rPr>
              <a:t>禁忌</a:t>
            </a:r>
            <a:r>
              <a:rPr lang="zh-CN" altLang="en-US" sz="2800" b="1" dirty="0">
                <a:solidFill>
                  <a:srgbClr val="FFFF00"/>
                </a:solidFill>
              </a:rPr>
              <a:t>；非因計因</a:t>
            </a:r>
            <a:r>
              <a:rPr lang="zh-TW" altLang="en-US" sz="2800" b="1" dirty="0">
                <a:solidFill>
                  <a:srgbClr val="FFFF00"/>
                </a:solidFill>
              </a:rPr>
              <a:t>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367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B1AD27ED-3254-CCFB-2DBB-61C8F36313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60"/>
            <a:ext cx="12190413" cy="685772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1BC2D04A-DA90-42C4-53ED-1706D3D313E2}"/>
              </a:ext>
            </a:extLst>
          </p:cNvPr>
          <p:cNvSpPr/>
          <p:nvPr/>
        </p:nvSpPr>
        <p:spPr>
          <a:xfrm>
            <a:off x="5735166" y="2349674"/>
            <a:ext cx="6264696" cy="936104"/>
          </a:xfrm>
          <a:prstGeom prst="rect">
            <a:avLst/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6575646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A7025A53-2246-2516-AF28-78527C57D6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  <p:sp>
        <p:nvSpPr>
          <p:cNvPr id="6" name="矩形 5">
            <a:extLst>
              <a:ext uri="{FF2B5EF4-FFF2-40B4-BE49-F238E27FC236}">
                <a16:creationId xmlns:a16="http://schemas.microsoft.com/office/drawing/2014/main" id="{05EC3B14-1D36-DDD2-B2CB-42BF84E408D1}"/>
              </a:ext>
            </a:extLst>
          </p:cNvPr>
          <p:cNvSpPr/>
          <p:nvPr/>
        </p:nvSpPr>
        <p:spPr>
          <a:xfrm>
            <a:off x="2566814" y="1125538"/>
            <a:ext cx="1728192" cy="56886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8" name="圖片 7">
            <a:extLst>
              <a:ext uri="{FF2B5EF4-FFF2-40B4-BE49-F238E27FC236}">
                <a16:creationId xmlns:a16="http://schemas.microsoft.com/office/drawing/2014/main" id="{BED1C92B-D7E4-99CB-1BE4-B762BAA70C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7104" y="1213336"/>
            <a:ext cx="1595894" cy="5528826"/>
          </a:xfrm>
          <a:prstGeom prst="rect">
            <a:avLst/>
          </a:prstGeom>
        </p:spPr>
      </p:pic>
      <p:sp>
        <p:nvSpPr>
          <p:cNvPr id="9" name="矩形 8">
            <a:extLst>
              <a:ext uri="{FF2B5EF4-FFF2-40B4-BE49-F238E27FC236}">
                <a16:creationId xmlns:a16="http://schemas.microsoft.com/office/drawing/2014/main" id="{6AF4F46A-1AEF-C556-9AF1-263258B19345}"/>
              </a:ext>
            </a:extLst>
          </p:cNvPr>
          <p:cNvSpPr/>
          <p:nvPr/>
        </p:nvSpPr>
        <p:spPr>
          <a:xfrm>
            <a:off x="-53200" y="0"/>
            <a:ext cx="2548006" cy="681417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932FF43A-A028-3764-39DF-200C6DFC00A8}"/>
              </a:ext>
            </a:extLst>
          </p:cNvPr>
          <p:cNvSpPr txBox="1"/>
          <p:nvPr/>
        </p:nvSpPr>
        <p:spPr>
          <a:xfrm>
            <a:off x="-1" y="117426"/>
            <a:ext cx="2339102" cy="662473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en-US" altLang="zh-TW" sz="2800" b="1" dirty="0">
                <a:solidFill>
                  <a:srgbClr val="FFFF00"/>
                </a:solidFill>
              </a:rPr>
              <a:t>﹁</a:t>
            </a:r>
            <a:r>
              <a:rPr lang="zh-TW" altLang="en-US" sz="2800" b="1" dirty="0">
                <a:solidFill>
                  <a:srgbClr val="FFFF00"/>
                </a:solidFill>
              </a:rPr>
              <a:t>有覆無記</a:t>
            </a:r>
            <a:r>
              <a:rPr lang="en-US" altLang="zh-TW" sz="2800" b="1" dirty="0">
                <a:solidFill>
                  <a:srgbClr val="FFFF00"/>
                </a:solidFill>
              </a:rPr>
              <a:t>﹂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其性染污而體性羸弱，無</a:t>
            </a:r>
          </a:p>
          <a:p>
            <a:r>
              <a:rPr lang="zh-TW" altLang="en-US" sz="2800" b="1" dirty="0">
                <a:solidFill>
                  <a:srgbClr val="FFFF00"/>
                </a:solidFill>
              </a:rPr>
              <a:t>力招感苦樂果。如俱生之我法二執，即第七識是也。</a:t>
            </a:r>
            <a:r>
              <a:rPr lang="en-US" altLang="zh-TW" sz="2800" b="1" dirty="0">
                <a:solidFill>
                  <a:srgbClr val="FFFF00"/>
                </a:solidFill>
              </a:rPr>
              <a:t>﹁</a:t>
            </a:r>
            <a:r>
              <a:rPr lang="zh-TW" altLang="en-US" sz="2800" b="1" dirty="0">
                <a:solidFill>
                  <a:srgbClr val="FFFF00"/>
                </a:solidFill>
              </a:rPr>
              <a:t>覆</a:t>
            </a:r>
            <a:r>
              <a:rPr lang="en-US" altLang="zh-TW" sz="2800" b="1" dirty="0">
                <a:solidFill>
                  <a:srgbClr val="FFFF00"/>
                </a:solidFill>
              </a:rPr>
              <a:t>﹂</a:t>
            </a:r>
            <a:r>
              <a:rPr lang="zh-TW" altLang="en-US" sz="2800" b="1" dirty="0">
                <a:solidFill>
                  <a:srgbClr val="FFFF00"/>
                </a:solidFill>
              </a:rPr>
              <a:t>有二義，一者覆障義，謂此染法能障聖道。二者覆蔽義，謂此染法能蔽心令不淨。</a:t>
            </a:r>
            <a:endParaRPr lang="en-US" altLang="zh-TW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9582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A99B1870-7B36-3074-3AE1-C577C28C8A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90413" cy="685958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D5ECAEEF-76B0-CD60-8142-E0534C102C76}"/>
              </a:ext>
            </a:extLst>
          </p:cNvPr>
          <p:cNvSpPr/>
          <p:nvPr/>
        </p:nvSpPr>
        <p:spPr>
          <a:xfrm>
            <a:off x="10271670" y="1125538"/>
            <a:ext cx="1728192" cy="568863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pic>
        <p:nvPicPr>
          <p:cNvPr id="6" name="圖片 5">
            <a:extLst>
              <a:ext uri="{FF2B5EF4-FFF2-40B4-BE49-F238E27FC236}">
                <a16:creationId xmlns:a16="http://schemas.microsoft.com/office/drawing/2014/main" id="{8B8D7828-A4FA-C3AB-2A9B-D7988703DEE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31960" y="1213336"/>
            <a:ext cx="1595894" cy="5528826"/>
          </a:xfrm>
          <a:prstGeom prst="rect">
            <a:avLst/>
          </a:prstGeom>
        </p:spPr>
      </p:pic>
      <p:sp>
        <p:nvSpPr>
          <p:cNvPr id="7" name="文字方塊 6">
            <a:extLst>
              <a:ext uri="{FF2B5EF4-FFF2-40B4-BE49-F238E27FC236}">
                <a16:creationId xmlns:a16="http://schemas.microsoft.com/office/drawing/2014/main" id="{BA0FAB99-3E73-80A1-EA63-6726CC8DB5EB}"/>
              </a:ext>
            </a:extLst>
          </p:cNvPr>
          <p:cNvSpPr txBox="1"/>
          <p:nvPr/>
        </p:nvSpPr>
        <p:spPr>
          <a:xfrm>
            <a:off x="2926854" y="5157986"/>
            <a:ext cx="738664" cy="132273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 dirty="0">
                <a:solidFill>
                  <a:schemeClr val="accent6"/>
                </a:solidFill>
              </a:rPr>
              <a:t>（觀）</a:t>
            </a:r>
            <a:endParaRPr lang="en-US" altLang="zh-TW" b="1" dirty="0">
              <a:solidFill>
                <a:schemeClr val="accent6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53BBF84F-6AE8-52F5-F879-A03F9754DAE7}"/>
              </a:ext>
            </a:extLst>
          </p:cNvPr>
          <p:cNvSpPr txBox="1"/>
          <p:nvPr/>
        </p:nvSpPr>
        <p:spPr>
          <a:xfrm>
            <a:off x="2278782" y="5157986"/>
            <a:ext cx="738664" cy="132273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b="1" dirty="0">
                <a:solidFill>
                  <a:schemeClr val="accent6"/>
                </a:solidFill>
              </a:rPr>
              <a:t>（止）</a:t>
            </a:r>
            <a:endParaRPr lang="en-US" altLang="zh-TW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47836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5F180929-D8C3-CF60-8FE6-8B198C9FCF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60"/>
            <a:ext cx="12190413" cy="6857728"/>
          </a:xfrm>
          <a:prstGeom prst="rect">
            <a:avLst/>
          </a:prstGeom>
        </p:spPr>
      </p:pic>
      <p:sp>
        <p:nvSpPr>
          <p:cNvPr id="5" name="矩形 4">
            <a:extLst>
              <a:ext uri="{FF2B5EF4-FFF2-40B4-BE49-F238E27FC236}">
                <a16:creationId xmlns:a16="http://schemas.microsoft.com/office/drawing/2014/main" id="{3379AA8B-FA9E-E633-F352-4CFA16EFA134}"/>
              </a:ext>
            </a:extLst>
          </p:cNvPr>
          <p:cNvSpPr/>
          <p:nvPr/>
        </p:nvSpPr>
        <p:spPr>
          <a:xfrm>
            <a:off x="5663158" y="3285778"/>
            <a:ext cx="2880320" cy="360040"/>
          </a:xfrm>
          <a:prstGeom prst="rect">
            <a:avLst/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947873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圖片 4">
            <a:extLst>
              <a:ext uri="{FF2B5EF4-FFF2-40B4-BE49-F238E27FC236}">
                <a16:creationId xmlns:a16="http://schemas.microsoft.com/office/drawing/2014/main" id="{ECA0886D-A881-126D-E980-FA422DB836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9582" y="67486"/>
            <a:ext cx="2664296" cy="6746684"/>
          </a:xfrm>
          <a:prstGeom prst="rect">
            <a:avLst/>
          </a:prstGeom>
        </p:spPr>
      </p:pic>
      <p:pic>
        <p:nvPicPr>
          <p:cNvPr id="7" name="圖片 6">
            <a:extLst>
              <a:ext uri="{FF2B5EF4-FFF2-40B4-BE49-F238E27FC236}">
                <a16:creationId xmlns:a16="http://schemas.microsoft.com/office/drawing/2014/main" id="{FE4C38EA-0DF3-8925-A49C-08C6CDB37B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51190" y="67486"/>
            <a:ext cx="3456384" cy="6727735"/>
          </a:xfrm>
          <a:prstGeom prst="rect">
            <a:avLst/>
          </a:prstGeom>
        </p:spPr>
      </p:pic>
      <p:graphicFrame>
        <p:nvGraphicFramePr>
          <p:cNvPr id="4" name="表格 3">
            <a:extLst>
              <a:ext uri="{FF2B5EF4-FFF2-40B4-BE49-F238E27FC236}">
                <a16:creationId xmlns:a16="http://schemas.microsoft.com/office/drawing/2014/main" id="{052F3F20-6E45-E552-C7C1-21E3E14F3B4E}"/>
              </a:ext>
            </a:extLst>
          </p:cNvPr>
          <p:cNvGraphicFramePr>
            <a:graphicFrameLocks noGrp="1"/>
          </p:cNvGraphicFramePr>
          <p:nvPr/>
        </p:nvGraphicFramePr>
        <p:xfrm>
          <a:off x="82541" y="765498"/>
          <a:ext cx="5832645" cy="46229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36102">
                  <a:extLst>
                    <a:ext uri="{9D8B030D-6E8A-4147-A177-3AD203B41FA5}">
                      <a16:colId xmlns:a16="http://schemas.microsoft.com/office/drawing/2014/main" val="1014754804"/>
                    </a:ext>
                  </a:extLst>
                </a:gridCol>
                <a:gridCol w="2808312">
                  <a:extLst>
                    <a:ext uri="{9D8B030D-6E8A-4147-A177-3AD203B41FA5}">
                      <a16:colId xmlns:a16="http://schemas.microsoft.com/office/drawing/2014/main" val="3707415013"/>
                    </a:ext>
                  </a:extLst>
                </a:gridCol>
                <a:gridCol w="2088231">
                  <a:extLst>
                    <a:ext uri="{9D8B030D-6E8A-4147-A177-3AD203B41FA5}">
                      <a16:colId xmlns:a16="http://schemas.microsoft.com/office/drawing/2014/main" val="432281230"/>
                    </a:ext>
                  </a:extLst>
                </a:gridCol>
              </a:tblGrid>
              <a:tr h="806490">
                <a:tc>
                  <a:txBody>
                    <a:bodyPr/>
                    <a:lstStyle/>
                    <a:p>
                      <a:r>
                        <a:rPr lang="zh-CN" altLang="en-US" sz="2800" dirty="0"/>
                        <a:t>禪定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dirty="0"/>
                        <a:t>禪支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dirty="0"/>
                        <a:t>地</a:t>
                      </a:r>
                      <a:endParaRPr lang="zh-TW" alt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2147538"/>
                  </a:ext>
                </a:extLst>
              </a:tr>
              <a:tr h="1166530">
                <a:tc>
                  <a:txBody>
                    <a:bodyPr/>
                    <a:lstStyle/>
                    <a:p>
                      <a:r>
                        <a:rPr lang="zh-CN" altLang="en-US" sz="2800" dirty="0"/>
                        <a:t>初禪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/>
                        <a:t>尋、伺、喜、樂、一心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/>
                        <a:t>離生喜樂地</a:t>
                      </a:r>
                      <a:endParaRPr lang="zh-TW" alt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1043958"/>
                  </a:ext>
                </a:extLst>
              </a:tr>
              <a:tr h="907300">
                <a:tc>
                  <a:txBody>
                    <a:bodyPr/>
                    <a:lstStyle/>
                    <a:p>
                      <a:r>
                        <a:rPr lang="zh-CN" altLang="en-US" sz="2800" dirty="0"/>
                        <a:t>二禪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/>
                        <a:t>喜、樂、一心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/>
                        <a:t>定生喜樂地</a:t>
                      </a:r>
                      <a:endParaRPr lang="zh-TW" alt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9614466"/>
                  </a:ext>
                </a:extLst>
              </a:tr>
              <a:tr h="864096">
                <a:tc>
                  <a:txBody>
                    <a:bodyPr/>
                    <a:lstStyle/>
                    <a:p>
                      <a:r>
                        <a:rPr lang="zh-CN" altLang="en-US" sz="2800" dirty="0"/>
                        <a:t>三禪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/>
                        <a:t>樂、一心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/>
                        <a:t>離喜妙樂地</a:t>
                      </a:r>
                      <a:endParaRPr lang="zh-TW" alt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2808878"/>
                  </a:ext>
                </a:extLst>
              </a:tr>
              <a:tr h="878496">
                <a:tc>
                  <a:txBody>
                    <a:bodyPr/>
                    <a:lstStyle/>
                    <a:p>
                      <a:r>
                        <a:rPr lang="zh-CN" altLang="en-US" sz="2800" dirty="0"/>
                        <a:t>四禪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/>
                        <a:t>（捨）一心</a:t>
                      </a:r>
                      <a:endParaRPr lang="zh-TW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zh-CN" altLang="en-US" sz="2800" dirty="0"/>
                        <a:t>捨念清淨地</a:t>
                      </a:r>
                      <a:endParaRPr lang="zh-TW" altLang="en-US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21583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88416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24115</TotalTime>
  <Words>732</Words>
  <Application>Microsoft Macintosh PowerPoint</Application>
  <PresentationFormat>Custom</PresentationFormat>
  <Paragraphs>51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SimSun (本文)</vt:lpstr>
      <vt:lpstr>Arial</vt:lpstr>
      <vt:lpstr>Calibri</vt:lpstr>
      <vt:lpstr>Office 主题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679</cp:revision>
  <dcterms:created xsi:type="dcterms:W3CDTF">2019-12-17T19:51:00Z</dcterms:created>
  <dcterms:modified xsi:type="dcterms:W3CDTF">2026-10-23T20:09:17Z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