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0" r:id="rId14"/>
    <p:sldId id="273" r:id="rId15"/>
    <p:sldId id="274" r:id="rId16"/>
    <p:sldId id="271" r:id="rId17"/>
    <p:sldId id="272" r:id="rId18"/>
    <p:sldId id="275" r:id="rId19"/>
    <p:sldId id="276"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3" r:id="rId35"/>
    <p:sldId id="292" r:id="rId36"/>
    <p:sldId id="277" r:id="rId37"/>
    <p:sldId id="269" r:id="rId38"/>
    <p:sldId id="26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5645"/>
  </p:normalViewPr>
  <p:slideViewPr>
    <p:cSldViewPr snapToGrid="0">
      <p:cViewPr varScale="1">
        <p:scale>
          <a:sx n="102" d="100"/>
          <a:sy n="102" d="100"/>
        </p:scale>
        <p:origin x="95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818CFC-CCF2-4D4A-8BE6-477314663E7A}" type="datetimeFigureOut">
              <a:rPr lang="en-US" smtClean="0"/>
              <a:t>7/22/24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372E2B-9D81-784E-AC19-3F3020655F10}" type="slidenum">
              <a:rPr lang="en-US" smtClean="0"/>
              <a:t>‹#›</a:t>
            </a:fld>
            <a:endParaRPr lang="en-US"/>
          </a:p>
        </p:txBody>
      </p:sp>
    </p:spTree>
    <p:extLst>
      <p:ext uri="{BB962C8B-B14F-4D97-AF65-F5344CB8AC3E}">
        <p14:creationId xmlns:p14="http://schemas.microsoft.com/office/powerpoint/2010/main" val="744152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Running through the initial setup wizard involved configuring the network devices via the A-GUI on the </a:t>
            </a:r>
            <a:r>
              <a:rPr lang="en-US" dirty="0" err="1"/>
              <a:t>Clintless</a:t>
            </a:r>
            <a:r>
              <a:rPr lang="en-US" dirty="0"/>
              <a:t> Smart Console. This consisted of inputting Network details (IP address, Subnet Masks) for each network device in the Topology which set a foundation before other features within Checkpoint could be adjusted.</a:t>
            </a:r>
          </a:p>
        </p:txBody>
      </p:sp>
      <p:sp>
        <p:nvSpPr>
          <p:cNvPr id="4" name="Slide Number Placeholder 3"/>
          <p:cNvSpPr>
            <a:spLocks noGrp="1"/>
          </p:cNvSpPr>
          <p:nvPr>
            <p:ph type="sldNum" sz="quarter" idx="5"/>
          </p:nvPr>
        </p:nvSpPr>
        <p:spPr/>
        <p:txBody>
          <a:bodyPr/>
          <a:lstStyle/>
          <a:p>
            <a:fld id="{46372E2B-9D81-784E-AC19-3F3020655F10}" type="slidenum">
              <a:rPr lang="en-US" smtClean="0"/>
              <a:t>12</a:t>
            </a:fld>
            <a:endParaRPr lang="en-US"/>
          </a:p>
        </p:txBody>
      </p:sp>
    </p:spTree>
    <p:extLst>
      <p:ext uri="{BB962C8B-B14F-4D97-AF65-F5344CB8AC3E}">
        <p14:creationId xmlns:p14="http://schemas.microsoft.com/office/powerpoint/2010/main" val="2988913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Configuring the NTP server so that the time and date function can be setup on the server. If it is not configured correctly there could timeouts that occurring during connection or could be validation issues.</a:t>
            </a:r>
          </a:p>
        </p:txBody>
      </p:sp>
      <p:sp>
        <p:nvSpPr>
          <p:cNvPr id="4" name="Slide Number Placeholder 3"/>
          <p:cNvSpPr>
            <a:spLocks noGrp="1"/>
          </p:cNvSpPr>
          <p:nvPr>
            <p:ph type="sldNum" sz="quarter" idx="5"/>
          </p:nvPr>
        </p:nvSpPr>
        <p:spPr/>
        <p:txBody>
          <a:bodyPr/>
          <a:lstStyle/>
          <a:p>
            <a:fld id="{46372E2B-9D81-784E-AC19-3F3020655F10}" type="slidenum">
              <a:rPr lang="en-US" smtClean="0"/>
              <a:t>14</a:t>
            </a:fld>
            <a:endParaRPr lang="en-US"/>
          </a:p>
        </p:txBody>
      </p:sp>
    </p:spTree>
    <p:extLst>
      <p:ext uri="{BB962C8B-B14F-4D97-AF65-F5344CB8AC3E}">
        <p14:creationId xmlns:p14="http://schemas.microsoft.com/office/powerpoint/2010/main" val="219639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Gateway Login information and login details configuration was completed during this step.</a:t>
            </a:r>
          </a:p>
        </p:txBody>
      </p:sp>
      <p:sp>
        <p:nvSpPr>
          <p:cNvPr id="4" name="Slide Number Placeholder 3"/>
          <p:cNvSpPr>
            <a:spLocks noGrp="1"/>
          </p:cNvSpPr>
          <p:nvPr>
            <p:ph type="sldNum" sz="quarter" idx="5"/>
          </p:nvPr>
        </p:nvSpPr>
        <p:spPr/>
        <p:txBody>
          <a:bodyPr/>
          <a:lstStyle/>
          <a:p>
            <a:fld id="{46372E2B-9D81-784E-AC19-3F3020655F10}" type="slidenum">
              <a:rPr lang="en-US" smtClean="0"/>
              <a:t>20</a:t>
            </a:fld>
            <a:endParaRPr lang="en-US"/>
          </a:p>
        </p:txBody>
      </p:sp>
    </p:spTree>
    <p:extLst>
      <p:ext uri="{BB962C8B-B14F-4D97-AF65-F5344CB8AC3E}">
        <p14:creationId xmlns:p14="http://schemas.microsoft.com/office/powerpoint/2010/main" val="772567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Verifying Network Topology information was correct before continuing (Left hand image) and </a:t>
            </a:r>
          </a:p>
        </p:txBody>
      </p:sp>
      <p:sp>
        <p:nvSpPr>
          <p:cNvPr id="4" name="Slide Number Placeholder 3"/>
          <p:cNvSpPr>
            <a:spLocks noGrp="1"/>
          </p:cNvSpPr>
          <p:nvPr>
            <p:ph type="sldNum" sz="quarter" idx="5"/>
          </p:nvPr>
        </p:nvSpPr>
        <p:spPr/>
        <p:txBody>
          <a:bodyPr/>
          <a:lstStyle/>
          <a:p>
            <a:fld id="{46372E2B-9D81-784E-AC19-3F3020655F10}" type="slidenum">
              <a:rPr lang="en-US" smtClean="0"/>
              <a:t>21</a:t>
            </a:fld>
            <a:endParaRPr lang="en-US"/>
          </a:p>
        </p:txBody>
      </p:sp>
    </p:spTree>
    <p:extLst>
      <p:ext uri="{BB962C8B-B14F-4D97-AF65-F5344CB8AC3E}">
        <p14:creationId xmlns:p14="http://schemas.microsoft.com/office/powerpoint/2010/main" val="2985094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372E2B-9D81-784E-AC19-3F3020655F10}" type="slidenum">
              <a:rPr lang="en-US" smtClean="0"/>
              <a:t>34</a:t>
            </a:fld>
            <a:endParaRPr lang="en-US"/>
          </a:p>
        </p:txBody>
      </p:sp>
    </p:spTree>
    <p:extLst>
      <p:ext uri="{BB962C8B-B14F-4D97-AF65-F5344CB8AC3E}">
        <p14:creationId xmlns:p14="http://schemas.microsoft.com/office/powerpoint/2010/main" val="853013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Applying comments for easy identification in the network as well as the IP address and Color option</a:t>
            </a:r>
          </a:p>
        </p:txBody>
      </p:sp>
      <p:sp>
        <p:nvSpPr>
          <p:cNvPr id="4" name="Slide Number Placeholder 3"/>
          <p:cNvSpPr>
            <a:spLocks noGrp="1"/>
          </p:cNvSpPr>
          <p:nvPr>
            <p:ph type="sldNum" sz="quarter" idx="5"/>
          </p:nvPr>
        </p:nvSpPr>
        <p:spPr/>
        <p:txBody>
          <a:bodyPr/>
          <a:lstStyle/>
          <a:p>
            <a:fld id="{46372E2B-9D81-784E-AC19-3F3020655F10}" type="slidenum">
              <a:rPr lang="en-US" smtClean="0"/>
              <a:t>36</a:t>
            </a:fld>
            <a:endParaRPr lang="en-US"/>
          </a:p>
        </p:txBody>
      </p:sp>
    </p:spTree>
    <p:extLst>
      <p:ext uri="{BB962C8B-B14F-4D97-AF65-F5344CB8AC3E}">
        <p14:creationId xmlns:p14="http://schemas.microsoft.com/office/powerpoint/2010/main" val="1002015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7D0B9-CBAC-64F8-DCA0-77904435831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D81B47-0DDD-A51F-895C-95BC46EE69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319B735-7318-E3FD-E421-F9F8E6C87D6D}"/>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5" name="Footer Placeholder 4">
            <a:extLst>
              <a:ext uri="{FF2B5EF4-FFF2-40B4-BE49-F238E27FC236}">
                <a16:creationId xmlns:a16="http://schemas.microsoft.com/office/drawing/2014/main" id="{38DBC7B9-6F2F-A1E8-4C93-62437E81E4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82D861-84B4-7A44-C7AD-64CD7E21C0E3}"/>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704936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80E08-13A6-0196-44AF-7C3EBD0ED61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2959625-9920-A4E2-C43D-8F3B47EEA17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5226B36-BCD1-C364-C928-57054FB0B371}"/>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5" name="Footer Placeholder 4">
            <a:extLst>
              <a:ext uri="{FF2B5EF4-FFF2-40B4-BE49-F238E27FC236}">
                <a16:creationId xmlns:a16="http://schemas.microsoft.com/office/drawing/2014/main" id="{26EAF5EF-7277-7E88-18F1-D45948856E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257816-1DE3-BEEA-7082-F47D3074B6EC}"/>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4077621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CAAE5-CEE6-9F4D-419D-422DB2F1A0D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A855A24-E8C7-969A-4A7A-B68312AE7A7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6654DB6-82A5-17FD-4EDF-660E118E15E0}"/>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5" name="Footer Placeholder 4">
            <a:extLst>
              <a:ext uri="{FF2B5EF4-FFF2-40B4-BE49-F238E27FC236}">
                <a16:creationId xmlns:a16="http://schemas.microsoft.com/office/drawing/2014/main" id="{08BF78E3-D14E-402C-7466-6B7B352B7B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95FF84-36C7-99A2-D376-FA2A8EEB5050}"/>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28144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3C1D4-1B3D-F617-960E-BC6CB25B44A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EFD1E2-40DA-9637-C956-AC1BBA2ED0A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DCAAD3A-BFE3-2422-0DCC-7C7B446FCFF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57C970F-7B5F-98F9-FFE7-2C28AC4E8795}"/>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6" name="Footer Placeholder 5">
            <a:extLst>
              <a:ext uri="{FF2B5EF4-FFF2-40B4-BE49-F238E27FC236}">
                <a16:creationId xmlns:a16="http://schemas.microsoft.com/office/drawing/2014/main" id="{B62D2614-7505-5FFC-CBA2-186A9AD8F6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73F6F3-C3BE-F2A0-E49B-F851A50553F2}"/>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2758289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D9B22-851E-4B89-7D56-D129461E86C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80F3A9-1A8D-F42A-EC55-9CC996E536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B88BD37-E462-7535-EFD4-896D3A6008F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7A6B0B8-A0FE-5DA1-2BFC-EF1DA73FE1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EB14251-9EAA-27FE-B0B4-F43F9FE9A65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99AD0A6-976D-1127-60C3-FC96DBA0D027}"/>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8" name="Footer Placeholder 7">
            <a:extLst>
              <a:ext uri="{FF2B5EF4-FFF2-40B4-BE49-F238E27FC236}">
                <a16:creationId xmlns:a16="http://schemas.microsoft.com/office/drawing/2014/main" id="{31D1C055-EEB0-5F3D-3103-9FCC3CA2F93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6CE9CE-5093-CA56-5748-5C80C3B49491}"/>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1377873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F852F-C2B9-EA8B-F5F1-BD97F2F0AD1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4A4E26F-7F48-A95C-FA15-5F52C5FC7D7A}"/>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4" name="Footer Placeholder 3">
            <a:extLst>
              <a:ext uri="{FF2B5EF4-FFF2-40B4-BE49-F238E27FC236}">
                <a16:creationId xmlns:a16="http://schemas.microsoft.com/office/drawing/2014/main" id="{C5A8C27C-749D-1C64-27AB-7521A6914A6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0098F97-BA15-6180-A4B9-35DACBA5C611}"/>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3243240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86489A-DCD7-664C-5863-51587398DDCF}"/>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3" name="Footer Placeholder 2">
            <a:extLst>
              <a:ext uri="{FF2B5EF4-FFF2-40B4-BE49-F238E27FC236}">
                <a16:creationId xmlns:a16="http://schemas.microsoft.com/office/drawing/2014/main" id="{AED6E205-EDE0-361C-2075-7C8CFC31125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22D8B19-8F95-C314-6A96-CF5E4010C985}"/>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1928277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C30E7-6C43-BABD-AF7F-9643A6E3BA0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D11630C-AC49-5E75-0B70-B41B3262F7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2EBE10F-6E9B-C453-A522-E2B2D9102D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DBB77F7-B496-5AD4-B474-40C0327CFD8F}"/>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6" name="Footer Placeholder 5">
            <a:extLst>
              <a:ext uri="{FF2B5EF4-FFF2-40B4-BE49-F238E27FC236}">
                <a16:creationId xmlns:a16="http://schemas.microsoft.com/office/drawing/2014/main" id="{47EB73D7-4844-B60E-6A80-E2272698EB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247BEE-5F11-C3FF-DC3F-2723A060A5F0}"/>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2706670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798A6-7BDE-BBB3-5535-6210AADD4B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17A5323-AEBB-EEC0-B583-050552C66A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D278FA3-CFA3-6E4C-1310-A7FE1BB644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3AD38E0-96E5-5614-CEC9-8C432F094FD1}"/>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6" name="Footer Placeholder 5">
            <a:extLst>
              <a:ext uri="{FF2B5EF4-FFF2-40B4-BE49-F238E27FC236}">
                <a16:creationId xmlns:a16="http://schemas.microsoft.com/office/drawing/2014/main" id="{4A534F54-5BD5-EF8C-DB47-E7C2A91E0F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FF3C04-3D23-45AF-A9C7-F1E19A078756}"/>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1197352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E4CD9-63FA-8982-9324-7C4827CE26D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8B0393C-006A-71F1-64B6-FA3DB5C4EA1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A351E0-0E07-7F9D-88AD-7F2F63EAAA6C}"/>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5" name="Footer Placeholder 4">
            <a:extLst>
              <a:ext uri="{FF2B5EF4-FFF2-40B4-BE49-F238E27FC236}">
                <a16:creationId xmlns:a16="http://schemas.microsoft.com/office/drawing/2014/main" id="{9052592C-E2D3-4EE8-CC73-1752E73377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598546-DDD5-9496-2F1C-1D1C19CA5C7D}"/>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2216603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219AFC-7E59-51E4-87AB-81B324C8DCD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6984964-C4E3-6201-F60B-52B608F04D3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08EC146-D53B-2128-D4BD-D79D403F45AD}"/>
              </a:ext>
            </a:extLst>
          </p:cNvPr>
          <p:cNvSpPr>
            <a:spLocks noGrp="1"/>
          </p:cNvSpPr>
          <p:nvPr>
            <p:ph type="dt" sz="half" idx="10"/>
          </p:nvPr>
        </p:nvSpPr>
        <p:spPr/>
        <p:txBody>
          <a:bodyPr/>
          <a:lstStyle/>
          <a:p>
            <a:fld id="{416BF019-0B89-C74B-9332-833A77B39309}" type="datetimeFigureOut">
              <a:rPr lang="en-US" smtClean="0"/>
              <a:t>7/22/24</a:t>
            </a:fld>
            <a:endParaRPr lang="en-US"/>
          </a:p>
        </p:txBody>
      </p:sp>
      <p:sp>
        <p:nvSpPr>
          <p:cNvPr id="5" name="Footer Placeholder 4">
            <a:extLst>
              <a:ext uri="{FF2B5EF4-FFF2-40B4-BE49-F238E27FC236}">
                <a16:creationId xmlns:a16="http://schemas.microsoft.com/office/drawing/2014/main" id="{7E9790CB-6E18-F1C8-913D-EA76DDBE16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66A10B-454B-E8E9-D154-896A517452F7}"/>
              </a:ext>
            </a:extLst>
          </p:cNvPr>
          <p:cNvSpPr>
            <a:spLocks noGrp="1"/>
          </p:cNvSpPr>
          <p:nvPr>
            <p:ph type="sldNum" sz="quarter" idx="12"/>
          </p:nvPr>
        </p:nvSpPr>
        <p:spPr/>
        <p:txBody>
          <a:bodyPr/>
          <a:lstStyle/>
          <a:p>
            <a:fld id="{FC950E35-30D1-4844-8550-146193CE9E2C}" type="slidenum">
              <a:rPr lang="en-US" smtClean="0"/>
              <a:t>‹#›</a:t>
            </a:fld>
            <a:endParaRPr lang="en-US"/>
          </a:p>
        </p:txBody>
      </p:sp>
    </p:spTree>
    <p:extLst>
      <p:ext uri="{BB962C8B-B14F-4D97-AF65-F5344CB8AC3E}">
        <p14:creationId xmlns:p14="http://schemas.microsoft.com/office/powerpoint/2010/main" val="1927497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9B86E5-D83C-15D9-EA7A-F6C1C7E39C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E7AE37B-86AB-35C8-2778-462120FBD5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3A3CCF-2A62-9987-87D6-2EF41CC47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16BF019-0B89-C74B-9332-833A77B39309}" type="datetimeFigureOut">
              <a:rPr lang="en-US" smtClean="0"/>
              <a:t>7/22/24</a:t>
            </a:fld>
            <a:endParaRPr lang="en-US"/>
          </a:p>
        </p:txBody>
      </p:sp>
      <p:sp>
        <p:nvSpPr>
          <p:cNvPr id="5" name="Footer Placeholder 4">
            <a:extLst>
              <a:ext uri="{FF2B5EF4-FFF2-40B4-BE49-F238E27FC236}">
                <a16:creationId xmlns:a16="http://schemas.microsoft.com/office/drawing/2014/main" id="{16E099BC-2100-E4E7-EE3D-447F5CAF7E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D875A6F-BE99-D734-BA8E-E0DE0E789C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950E35-30D1-4844-8550-146193CE9E2C}" type="slidenum">
              <a:rPr lang="en-US" smtClean="0"/>
              <a:t>‹#›</a:t>
            </a:fld>
            <a:endParaRPr lang="en-US"/>
          </a:p>
        </p:txBody>
      </p:sp>
    </p:spTree>
    <p:extLst>
      <p:ext uri="{BB962C8B-B14F-4D97-AF65-F5344CB8AC3E}">
        <p14:creationId xmlns:p14="http://schemas.microsoft.com/office/powerpoint/2010/main" val="837970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2011592@student.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1C830-0232-33A0-54A5-C014724E3698}"/>
              </a:ext>
            </a:extLst>
          </p:cNvPr>
          <p:cNvSpPr>
            <a:spLocks noGrp="1"/>
          </p:cNvSpPr>
          <p:nvPr>
            <p:ph type="ctrTitle"/>
          </p:nvPr>
        </p:nvSpPr>
        <p:spPr/>
        <p:txBody>
          <a:bodyPr>
            <a:normAutofit/>
          </a:bodyPr>
          <a:lstStyle/>
          <a:p>
            <a:r>
              <a:rPr lang="en-US" dirty="0"/>
              <a:t>Enterprise Networks Presentation (ACCA7032)</a:t>
            </a:r>
          </a:p>
        </p:txBody>
      </p:sp>
      <p:sp>
        <p:nvSpPr>
          <p:cNvPr id="3" name="Subtitle 2">
            <a:extLst>
              <a:ext uri="{FF2B5EF4-FFF2-40B4-BE49-F238E27FC236}">
                <a16:creationId xmlns:a16="http://schemas.microsoft.com/office/drawing/2014/main" id="{ED039C75-AE35-EF38-EED0-2455D47299EF}"/>
              </a:ext>
            </a:extLst>
          </p:cNvPr>
          <p:cNvSpPr>
            <a:spLocks noGrp="1"/>
          </p:cNvSpPr>
          <p:nvPr>
            <p:ph type="subTitle" idx="1"/>
          </p:nvPr>
        </p:nvSpPr>
        <p:spPr/>
        <p:txBody>
          <a:bodyPr/>
          <a:lstStyle/>
          <a:p>
            <a:r>
              <a:rPr lang="en-US" dirty="0"/>
              <a:t>Connor Michael Anthony Wilson (</a:t>
            </a:r>
            <a:r>
              <a:rPr lang="en-US" dirty="0">
                <a:hlinkClick r:id="rId2"/>
              </a:rPr>
              <a:t>2011592@student.uwtsd.ac.uk</a:t>
            </a:r>
            <a:r>
              <a:rPr lang="en-US" dirty="0"/>
              <a:t>)</a:t>
            </a:r>
          </a:p>
          <a:p>
            <a:r>
              <a:rPr lang="en-US" dirty="0"/>
              <a:t>MSC Digital Forensics and Cybersecurity</a:t>
            </a:r>
          </a:p>
          <a:p>
            <a:r>
              <a:rPr lang="en-US" dirty="0"/>
              <a:t>University of Wales Trinity Saint David</a:t>
            </a:r>
          </a:p>
        </p:txBody>
      </p:sp>
      <p:pic>
        <p:nvPicPr>
          <p:cNvPr id="1026" name="Picture 2" descr="University of Wales Trinity Saint David - myday">
            <a:extLst>
              <a:ext uri="{FF2B5EF4-FFF2-40B4-BE49-F238E27FC236}">
                <a16:creationId xmlns:a16="http://schemas.microsoft.com/office/drawing/2014/main" id="{4C2BDE48-FEDA-DB77-6F52-AB2B9EE1CE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7650" y="4827138"/>
            <a:ext cx="4076700" cy="181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233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6BBF5-FDE1-DBD6-632F-2F99BC9BA745}"/>
              </a:ext>
            </a:extLst>
          </p:cNvPr>
          <p:cNvSpPr>
            <a:spLocks noGrp="1"/>
          </p:cNvSpPr>
          <p:nvPr>
            <p:ph type="title"/>
          </p:nvPr>
        </p:nvSpPr>
        <p:spPr/>
        <p:txBody>
          <a:bodyPr/>
          <a:lstStyle/>
          <a:p>
            <a:r>
              <a:rPr lang="en-US" dirty="0"/>
              <a:t>What is Checkpoint?</a:t>
            </a:r>
          </a:p>
        </p:txBody>
      </p:sp>
      <p:sp>
        <p:nvSpPr>
          <p:cNvPr id="3" name="Content Placeholder 2">
            <a:extLst>
              <a:ext uri="{FF2B5EF4-FFF2-40B4-BE49-F238E27FC236}">
                <a16:creationId xmlns:a16="http://schemas.microsoft.com/office/drawing/2014/main" id="{9EF55434-B4A7-45A9-E566-390FDD0EF257}"/>
              </a:ext>
            </a:extLst>
          </p:cNvPr>
          <p:cNvSpPr>
            <a:spLocks noGrp="1"/>
          </p:cNvSpPr>
          <p:nvPr>
            <p:ph idx="1"/>
          </p:nvPr>
        </p:nvSpPr>
        <p:spPr/>
        <p:txBody>
          <a:bodyPr/>
          <a:lstStyle/>
          <a:p>
            <a:pPr marL="0" indent="0">
              <a:buNone/>
            </a:pPr>
            <a:r>
              <a:rPr lang="en-GB" b="0" i="0" u="none" strike="noStrike" dirty="0">
                <a:solidFill>
                  <a:srgbClr val="000000"/>
                </a:solidFill>
                <a:effectLst/>
                <a:latin typeface="-webkit-standard"/>
              </a:rPr>
              <a:t>Check Point Software Technologies Ltd. is a multinational company based in the United States and Israel that provides a range of IT security products and services. Their offerings include software and hardware solutions for network security, endpoint security, cloud security, mobile security, data security, and security management.</a:t>
            </a:r>
          </a:p>
          <a:p>
            <a:pPr marL="0" indent="0">
              <a:buNone/>
            </a:pPr>
            <a:endParaRPr lang="en-GB" dirty="0">
              <a:solidFill>
                <a:srgbClr val="000000"/>
              </a:solidFill>
              <a:latin typeface="-webkit-standard"/>
            </a:endParaRPr>
          </a:p>
          <a:p>
            <a:pPr marL="0" indent="0">
              <a:buNone/>
            </a:pPr>
            <a:r>
              <a:rPr lang="en-GB" dirty="0">
                <a:solidFill>
                  <a:srgbClr val="000000"/>
                </a:solidFill>
                <a:latin typeface="-webkit-standard"/>
              </a:rPr>
              <a:t>For this presentation. The presenter will be discussing the different features within the checkpoint software solution as well as the network topology and configuration of network with examples on how the network is setup.</a:t>
            </a:r>
            <a:endParaRPr lang="en-US" dirty="0"/>
          </a:p>
        </p:txBody>
      </p:sp>
    </p:spTree>
    <p:extLst>
      <p:ext uri="{BB962C8B-B14F-4D97-AF65-F5344CB8AC3E}">
        <p14:creationId xmlns:p14="http://schemas.microsoft.com/office/powerpoint/2010/main" val="2646201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4E8AD-F675-DBE8-1177-36EA3A0DACA6}"/>
              </a:ext>
            </a:extLst>
          </p:cNvPr>
          <p:cNvSpPr>
            <a:spLocks noGrp="1"/>
          </p:cNvSpPr>
          <p:nvPr>
            <p:ph type="title"/>
          </p:nvPr>
        </p:nvSpPr>
        <p:spPr/>
        <p:txBody>
          <a:bodyPr/>
          <a:lstStyle/>
          <a:p>
            <a:r>
              <a:rPr lang="en-US" dirty="0"/>
              <a:t>Initial Network Topology</a:t>
            </a:r>
          </a:p>
        </p:txBody>
      </p:sp>
      <p:pic>
        <p:nvPicPr>
          <p:cNvPr id="5" name="Content Placeholder 4" descr="A computer network diagram with pink and white text&#10;&#10;Description automatically generated with medium confidence">
            <a:extLst>
              <a:ext uri="{FF2B5EF4-FFF2-40B4-BE49-F238E27FC236}">
                <a16:creationId xmlns:a16="http://schemas.microsoft.com/office/drawing/2014/main" id="{7633D190-1BF1-1C61-40D9-00AF2E42A852}"/>
              </a:ext>
            </a:extLst>
          </p:cNvPr>
          <p:cNvPicPr>
            <a:picLocks noGrp="1" noChangeAspect="1"/>
          </p:cNvPicPr>
          <p:nvPr>
            <p:ph idx="1"/>
          </p:nvPr>
        </p:nvPicPr>
        <p:blipFill>
          <a:blip r:embed="rId2"/>
          <a:stretch>
            <a:fillRect/>
          </a:stretch>
        </p:blipFill>
        <p:spPr>
          <a:xfrm>
            <a:off x="838200" y="1582737"/>
            <a:ext cx="6633847" cy="4351338"/>
          </a:xfrm>
        </p:spPr>
      </p:pic>
      <p:sp>
        <p:nvSpPr>
          <p:cNvPr id="6" name="TextBox 5">
            <a:extLst>
              <a:ext uri="{FF2B5EF4-FFF2-40B4-BE49-F238E27FC236}">
                <a16:creationId xmlns:a16="http://schemas.microsoft.com/office/drawing/2014/main" id="{74D9EDD9-CAE4-C133-5DE8-5FB9F4BD08AD}"/>
              </a:ext>
            </a:extLst>
          </p:cNvPr>
          <p:cNvSpPr txBox="1"/>
          <p:nvPr/>
        </p:nvSpPr>
        <p:spPr>
          <a:xfrm>
            <a:off x="7510463" y="583526"/>
            <a:ext cx="4681537" cy="5047536"/>
          </a:xfrm>
          <a:prstGeom prst="rect">
            <a:avLst/>
          </a:prstGeom>
          <a:noFill/>
        </p:spPr>
        <p:txBody>
          <a:bodyPr wrap="square" rtlCol="0">
            <a:spAutoFit/>
          </a:bodyPr>
          <a:lstStyle/>
          <a:p>
            <a:r>
              <a:rPr lang="en-US" sz="1400" dirty="0"/>
              <a:t>I took advantage of the network topology provided by the lab booklet for this module. </a:t>
            </a:r>
          </a:p>
          <a:p>
            <a:endParaRPr lang="en-US" sz="1400" dirty="0"/>
          </a:p>
          <a:p>
            <a:r>
              <a:rPr lang="en-US" sz="1400" dirty="0"/>
              <a:t>Topology had windows server machine that was used to configuration of the network via the checkpoint </a:t>
            </a:r>
            <a:r>
              <a:rPr lang="en-US" sz="1400" dirty="0" err="1"/>
              <a:t>SmartConsole</a:t>
            </a:r>
            <a:r>
              <a:rPr lang="en-US" sz="1400" dirty="0"/>
              <a:t>.</a:t>
            </a:r>
          </a:p>
          <a:p>
            <a:endParaRPr lang="en-US" sz="1400" dirty="0"/>
          </a:p>
          <a:p>
            <a:r>
              <a:rPr lang="en-US" sz="1400" dirty="0"/>
              <a:t>A-host was a generic windows machine that was used for emulation of a user environment when testing protocol and logging features of the checkpoint portal.</a:t>
            </a:r>
          </a:p>
          <a:p>
            <a:endParaRPr lang="en-US" sz="1400" dirty="0"/>
          </a:p>
          <a:p>
            <a:r>
              <a:rPr lang="en-US" sz="1400" dirty="0"/>
              <a:t>GW machines were running the Gaia Operating system and were used as a gateway between the host and admin machines as it is responsible for Protocol Translation between different networks and architectures, Firewall capabilities as well as Network Address Translation (NAT): Gateways often perform NAT, which hides the internal IP addresses of devices on a private network by translating them to a single public IP address. This enhances security by masking the internal network structure from external entities.</a:t>
            </a:r>
          </a:p>
          <a:p>
            <a:endParaRPr lang="en-US" sz="1400" dirty="0"/>
          </a:p>
          <a:p>
            <a:endParaRPr lang="en-US" sz="1400" dirty="0"/>
          </a:p>
        </p:txBody>
      </p:sp>
    </p:spTree>
    <p:extLst>
      <p:ext uri="{BB962C8B-B14F-4D97-AF65-F5344CB8AC3E}">
        <p14:creationId xmlns:p14="http://schemas.microsoft.com/office/powerpoint/2010/main" val="3198584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943CB-5920-B49E-1587-F2FFCEA5A588}"/>
              </a:ext>
            </a:extLst>
          </p:cNvPr>
          <p:cNvSpPr>
            <a:spLocks noGrp="1"/>
          </p:cNvSpPr>
          <p:nvPr>
            <p:ph type="title"/>
          </p:nvPr>
        </p:nvSpPr>
        <p:spPr/>
        <p:txBody>
          <a:bodyPr/>
          <a:lstStyle/>
          <a:p>
            <a:r>
              <a:rPr lang="en-US" dirty="0"/>
              <a:t>Three tier architecture</a:t>
            </a:r>
          </a:p>
        </p:txBody>
      </p:sp>
      <p:pic>
        <p:nvPicPr>
          <p:cNvPr id="5" name="Content Placeholder 4" descr="A computer server with red buttons&#10;&#10;Description automatically generated with medium confidence">
            <a:extLst>
              <a:ext uri="{FF2B5EF4-FFF2-40B4-BE49-F238E27FC236}">
                <a16:creationId xmlns:a16="http://schemas.microsoft.com/office/drawing/2014/main" id="{121F9095-C873-995C-370E-DD92D41D40CB}"/>
              </a:ext>
            </a:extLst>
          </p:cNvPr>
          <p:cNvPicPr>
            <a:picLocks noGrp="1" noChangeAspect="1"/>
          </p:cNvPicPr>
          <p:nvPr>
            <p:ph idx="1"/>
          </p:nvPr>
        </p:nvPicPr>
        <p:blipFill>
          <a:blip r:embed="rId2"/>
          <a:stretch>
            <a:fillRect/>
          </a:stretch>
        </p:blipFill>
        <p:spPr>
          <a:xfrm>
            <a:off x="1658937" y="1381919"/>
            <a:ext cx="8674100" cy="3238500"/>
          </a:xfrm>
        </p:spPr>
      </p:pic>
      <p:sp>
        <p:nvSpPr>
          <p:cNvPr id="6" name="TextBox 5">
            <a:extLst>
              <a:ext uri="{FF2B5EF4-FFF2-40B4-BE49-F238E27FC236}">
                <a16:creationId xmlns:a16="http://schemas.microsoft.com/office/drawing/2014/main" id="{D0E585B7-4F3F-79B4-EB8D-23FF5B165324}"/>
              </a:ext>
            </a:extLst>
          </p:cNvPr>
          <p:cNvSpPr txBox="1"/>
          <p:nvPr/>
        </p:nvSpPr>
        <p:spPr>
          <a:xfrm>
            <a:off x="698500" y="4620419"/>
            <a:ext cx="10998200" cy="2339102"/>
          </a:xfrm>
          <a:prstGeom prst="rect">
            <a:avLst/>
          </a:prstGeom>
          <a:noFill/>
        </p:spPr>
        <p:txBody>
          <a:bodyPr wrap="square" rtlCol="0">
            <a:spAutoFit/>
          </a:bodyPr>
          <a:lstStyle/>
          <a:p>
            <a:pPr algn="l"/>
            <a:r>
              <a:rPr lang="en-GB" sz="1400" b="0" i="0" u="none" strike="noStrike" dirty="0">
                <a:solidFill>
                  <a:srgbClr val="000000"/>
                </a:solidFill>
                <a:effectLst/>
              </a:rPr>
              <a:t>The first component of the Three-Tier Architecture is </a:t>
            </a:r>
            <a:r>
              <a:rPr lang="en-GB" sz="1400" b="0" i="0" u="none" strike="noStrike" dirty="0" err="1">
                <a:solidFill>
                  <a:srgbClr val="000000"/>
                </a:solidFill>
                <a:effectLst/>
              </a:rPr>
              <a:t>SmartConsole</a:t>
            </a:r>
            <a:r>
              <a:rPr lang="en-GB" sz="1400" b="0" i="0" u="none" strike="noStrike" dirty="0">
                <a:solidFill>
                  <a:srgbClr val="000000"/>
                </a:solidFill>
                <a:effectLst/>
              </a:rPr>
              <a:t>, which offers a graphical interface for centralized management of the Check Point environment. Common uses include:</a:t>
            </a:r>
          </a:p>
          <a:p>
            <a:pPr algn="l">
              <a:buFont typeface="Arial" panose="020B0604020202020204" pitchFamily="34" charset="0"/>
              <a:buChar char="•"/>
            </a:pPr>
            <a:r>
              <a:rPr lang="en-GB" sz="1400" b="0" i="0" u="none" strike="noStrike" dirty="0">
                <a:solidFill>
                  <a:srgbClr val="000000"/>
                </a:solidFill>
                <a:effectLst/>
              </a:rPr>
              <a:t>Creating and managing security policies, user and administrator accounts, management servers, gateways, and other devices.</a:t>
            </a:r>
          </a:p>
          <a:p>
            <a:pPr algn="l">
              <a:buFont typeface="Arial" panose="020B0604020202020204" pitchFamily="34" charset="0"/>
              <a:buChar char="•"/>
            </a:pPr>
            <a:r>
              <a:rPr lang="en-GB" sz="1400" b="0" i="0" u="none" strike="noStrike" dirty="0">
                <a:solidFill>
                  <a:srgbClr val="000000"/>
                </a:solidFill>
                <a:effectLst/>
              </a:rPr>
              <a:t>Monitoring logs, events, performance, and regulation compliance.</a:t>
            </a:r>
          </a:p>
          <a:p>
            <a:pPr algn="l">
              <a:buFont typeface="Arial" panose="020B0604020202020204" pitchFamily="34" charset="0"/>
              <a:buChar char="•"/>
            </a:pPr>
            <a:r>
              <a:rPr lang="en-GB" sz="1400" b="0" i="0" u="none" strike="noStrike" dirty="0">
                <a:solidFill>
                  <a:srgbClr val="000000"/>
                </a:solidFill>
                <a:effectLst/>
              </a:rPr>
              <a:t>Maintaining licenses and updating products.</a:t>
            </a:r>
          </a:p>
          <a:p>
            <a:pPr algn="l"/>
            <a:r>
              <a:rPr lang="en-GB" sz="1400" b="0" i="0" u="none" strike="noStrike" dirty="0">
                <a:solidFill>
                  <a:srgbClr val="000000"/>
                </a:solidFill>
                <a:effectLst/>
              </a:rPr>
              <a:t>Important: </a:t>
            </a:r>
            <a:r>
              <a:rPr lang="en-GB" sz="1400" b="0" i="0" u="none" strike="noStrike" dirty="0" err="1">
                <a:solidFill>
                  <a:srgbClr val="000000"/>
                </a:solidFill>
                <a:effectLst/>
              </a:rPr>
              <a:t>SmartConsole</a:t>
            </a:r>
            <a:r>
              <a:rPr lang="en-GB" sz="1400" b="0" i="0" u="none" strike="noStrike" dirty="0">
                <a:solidFill>
                  <a:srgbClr val="000000"/>
                </a:solidFill>
                <a:effectLst/>
              </a:rPr>
              <a:t> is a tool that sends policy and configuration information to the Security Management Server for storage; it does not store this information itself.</a:t>
            </a:r>
          </a:p>
          <a:p>
            <a:endParaRPr lang="en-US" sz="1600" dirty="0"/>
          </a:p>
          <a:p>
            <a:r>
              <a:rPr lang="en-US" sz="1600" dirty="0"/>
              <a:t>There is also a clientless version which can be connected to via the web browser using a </a:t>
            </a:r>
            <a:r>
              <a:rPr lang="en-US" sz="1600" dirty="0" err="1"/>
              <a:t>ip</a:t>
            </a:r>
            <a:r>
              <a:rPr lang="en-US" sz="1600" dirty="0"/>
              <a:t> address similar to what would be used to configure a router or modem on a home network</a:t>
            </a:r>
          </a:p>
        </p:txBody>
      </p:sp>
    </p:spTree>
    <p:extLst>
      <p:ext uri="{BB962C8B-B14F-4D97-AF65-F5344CB8AC3E}">
        <p14:creationId xmlns:p14="http://schemas.microsoft.com/office/powerpoint/2010/main" val="1531574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FC0F6-4A1D-3332-336C-FF570635154D}"/>
              </a:ext>
            </a:extLst>
          </p:cNvPr>
          <p:cNvSpPr>
            <a:spLocks noGrp="1"/>
          </p:cNvSpPr>
          <p:nvPr>
            <p:ph type="title"/>
          </p:nvPr>
        </p:nvSpPr>
        <p:spPr/>
        <p:txBody>
          <a:bodyPr>
            <a:noAutofit/>
          </a:bodyPr>
          <a:lstStyle/>
          <a:p>
            <a:r>
              <a:rPr lang="en-GB" i="0" u="none" strike="noStrike" dirty="0">
                <a:solidFill>
                  <a:srgbClr val="000000"/>
                </a:solidFill>
                <a:effectLst/>
              </a:rPr>
              <a:t>Network Topology Overview:</a:t>
            </a:r>
            <a:endParaRPr lang="en-US" dirty="0"/>
          </a:p>
        </p:txBody>
      </p:sp>
      <p:sp>
        <p:nvSpPr>
          <p:cNvPr id="3" name="Content Placeholder 2">
            <a:extLst>
              <a:ext uri="{FF2B5EF4-FFF2-40B4-BE49-F238E27FC236}">
                <a16:creationId xmlns:a16="http://schemas.microsoft.com/office/drawing/2014/main" id="{5CD85162-0C16-88C2-E27E-0C2ADABF24A4}"/>
              </a:ext>
            </a:extLst>
          </p:cNvPr>
          <p:cNvSpPr>
            <a:spLocks noGrp="1"/>
          </p:cNvSpPr>
          <p:nvPr>
            <p:ph idx="1"/>
          </p:nvPr>
        </p:nvSpPr>
        <p:spPr/>
        <p:txBody>
          <a:bodyPr>
            <a:normAutofit/>
          </a:bodyPr>
          <a:lstStyle/>
          <a:p>
            <a:pPr marL="0" indent="0">
              <a:buNone/>
            </a:pPr>
            <a:br>
              <a:rPr lang="en-GB" sz="1800" b="1" i="0" u="none" strike="noStrike" dirty="0">
                <a:solidFill>
                  <a:srgbClr val="000000"/>
                </a:solidFill>
                <a:effectLst/>
              </a:rPr>
            </a:br>
            <a:r>
              <a:rPr lang="en-GB" sz="1800" b="1" i="0" u="none" strike="noStrike" dirty="0">
                <a:solidFill>
                  <a:srgbClr val="000000"/>
                </a:solidFill>
                <a:effectLst/>
              </a:rPr>
              <a:t>Host Machine Running Windows</a:t>
            </a:r>
            <a:r>
              <a:rPr lang="en-GB" sz="1800" b="0" i="0" u="none" strike="noStrike" dirty="0">
                <a:solidFill>
                  <a:srgbClr val="000000"/>
                </a:solidFill>
                <a:effectLst/>
              </a:rPr>
              <a:t>:</a:t>
            </a:r>
            <a:br>
              <a:rPr lang="en-GB" sz="1800" b="0" i="0" u="none" strike="noStrike" dirty="0">
                <a:solidFill>
                  <a:srgbClr val="000000"/>
                </a:solidFill>
                <a:effectLst/>
              </a:rPr>
            </a:br>
            <a:r>
              <a:rPr lang="en-GB" sz="1800" i="0" u="none" strike="noStrike" dirty="0">
                <a:solidFill>
                  <a:srgbClr val="000000"/>
                </a:solidFill>
                <a:effectLst/>
              </a:rPr>
              <a:t>Not interconnected with any other devices.</a:t>
            </a:r>
            <a:br>
              <a:rPr lang="en-GB" sz="1800" i="0" u="none" strike="noStrike" dirty="0">
                <a:solidFill>
                  <a:srgbClr val="000000"/>
                </a:solidFill>
                <a:effectLst/>
              </a:rPr>
            </a:br>
            <a:r>
              <a:rPr lang="en-GB" sz="1800" b="1" i="0" u="none" strike="noStrike" dirty="0">
                <a:solidFill>
                  <a:srgbClr val="000000"/>
                </a:solidFill>
                <a:effectLst/>
              </a:rPr>
              <a:t>Windows Server Machine</a:t>
            </a:r>
            <a:r>
              <a:rPr lang="en-GB" sz="1800" b="0" i="0" u="none" strike="noStrike" dirty="0">
                <a:solidFill>
                  <a:srgbClr val="000000"/>
                </a:solidFill>
                <a:effectLst/>
              </a:rPr>
              <a:t>:</a:t>
            </a:r>
            <a:br>
              <a:rPr lang="en-GB" sz="1800" b="0" i="0" u="none" strike="noStrike" dirty="0">
                <a:solidFill>
                  <a:srgbClr val="000000"/>
                </a:solidFill>
                <a:effectLst/>
              </a:rPr>
            </a:br>
            <a:r>
              <a:rPr lang="en-GB" sz="1800" i="0" u="none" strike="noStrike" dirty="0">
                <a:solidFill>
                  <a:srgbClr val="000000"/>
                </a:solidFill>
                <a:effectLst/>
              </a:rPr>
              <a:t>Used for configuration of the network checkpoint options.</a:t>
            </a:r>
            <a:br>
              <a:rPr lang="en-GB" sz="1800" b="0" i="0" u="none" strike="noStrike" dirty="0">
                <a:solidFill>
                  <a:srgbClr val="000000"/>
                </a:solidFill>
                <a:effectLst/>
              </a:rPr>
            </a:br>
            <a:r>
              <a:rPr lang="en-GB" sz="1800" i="0" u="none" strike="noStrike" dirty="0">
                <a:solidFill>
                  <a:srgbClr val="000000"/>
                </a:solidFill>
                <a:effectLst/>
              </a:rPr>
              <a:t>Connected directly to a server management server.</a:t>
            </a:r>
            <a:br>
              <a:rPr lang="en-GB" sz="1800" b="0" i="0" u="none" strike="noStrike" dirty="0">
                <a:solidFill>
                  <a:srgbClr val="000000"/>
                </a:solidFill>
                <a:effectLst/>
              </a:rPr>
            </a:br>
            <a:r>
              <a:rPr lang="en-GB" sz="1800" b="1" i="0" u="none" strike="noStrike" dirty="0">
                <a:solidFill>
                  <a:srgbClr val="000000"/>
                </a:solidFill>
                <a:effectLst/>
              </a:rPr>
              <a:t>DMZ Server</a:t>
            </a:r>
            <a:r>
              <a:rPr lang="en-GB" sz="1800" b="0" i="0" u="none" strike="noStrike" dirty="0">
                <a:solidFill>
                  <a:srgbClr val="000000"/>
                </a:solidFill>
                <a:effectLst/>
              </a:rPr>
              <a:t>:</a:t>
            </a:r>
            <a:br>
              <a:rPr lang="en-GB" sz="1800" b="0" i="0" u="none" strike="noStrike" dirty="0">
                <a:solidFill>
                  <a:srgbClr val="000000"/>
                </a:solidFill>
                <a:effectLst/>
              </a:rPr>
            </a:br>
            <a:r>
              <a:rPr lang="en-GB" sz="1800" i="0" u="none" strike="noStrike" dirty="0">
                <a:solidFill>
                  <a:srgbClr val="000000"/>
                </a:solidFill>
                <a:effectLst/>
              </a:rPr>
              <a:t>Connected to a Gaia operating machine gateway server.</a:t>
            </a:r>
            <a:br>
              <a:rPr lang="en-GB" sz="1800" b="0" i="0" u="none" strike="noStrike" dirty="0">
                <a:solidFill>
                  <a:srgbClr val="000000"/>
                </a:solidFill>
                <a:effectLst/>
              </a:rPr>
            </a:br>
            <a:r>
              <a:rPr lang="en-GB" sz="1800" b="1" i="0" u="none" strike="noStrike" dirty="0">
                <a:solidFill>
                  <a:srgbClr val="000000"/>
                </a:solidFill>
                <a:effectLst/>
              </a:rPr>
              <a:t>Gateway Server</a:t>
            </a:r>
            <a:r>
              <a:rPr lang="en-GB" sz="1800" b="0" i="0" u="none" strike="noStrike" dirty="0">
                <a:solidFill>
                  <a:srgbClr val="000000"/>
                </a:solidFill>
                <a:effectLst/>
              </a:rPr>
              <a:t>:</a:t>
            </a:r>
            <a:br>
              <a:rPr lang="en-GB" sz="1800" b="0" i="0" u="none" strike="noStrike" dirty="0">
                <a:solidFill>
                  <a:srgbClr val="000000"/>
                </a:solidFill>
                <a:effectLst/>
              </a:rPr>
            </a:br>
            <a:r>
              <a:rPr lang="en-GB" sz="1800" i="0" u="none" strike="noStrike" dirty="0">
                <a:solidFill>
                  <a:srgbClr val="000000"/>
                </a:solidFill>
                <a:effectLst/>
              </a:rPr>
              <a:t>Connected to another site via a border router.</a:t>
            </a:r>
            <a:br>
              <a:rPr lang="en-GB" sz="1800" i="0" u="none" strike="noStrike" dirty="0">
                <a:solidFill>
                  <a:srgbClr val="000000"/>
                </a:solidFill>
                <a:effectLst/>
              </a:rPr>
            </a:br>
            <a:r>
              <a:rPr lang="en-GB" sz="1800" i="0" u="none" strike="noStrike" dirty="0">
                <a:solidFill>
                  <a:srgbClr val="000000"/>
                </a:solidFill>
                <a:effectLst/>
              </a:rPr>
              <a:t>Border router connects to the internet.</a:t>
            </a:r>
            <a:br>
              <a:rPr lang="en-GB" sz="1800" i="0" u="none" strike="noStrike" dirty="0">
                <a:solidFill>
                  <a:srgbClr val="000000"/>
                </a:solidFill>
                <a:effectLst/>
              </a:rPr>
            </a:br>
            <a:r>
              <a:rPr lang="en-GB" sz="1800" i="0" u="none" strike="noStrike" dirty="0">
                <a:solidFill>
                  <a:srgbClr val="000000"/>
                </a:solidFill>
                <a:effectLst/>
              </a:rPr>
              <a:t>Another gateway server and host machine running on Windows at the other site.</a:t>
            </a:r>
            <a:br>
              <a:rPr lang="en-GB" sz="1800" b="0" i="0" u="none" strike="noStrike" dirty="0">
                <a:solidFill>
                  <a:srgbClr val="000000"/>
                </a:solidFill>
                <a:effectLst/>
              </a:rPr>
            </a:br>
            <a:br>
              <a:rPr lang="en-GB" sz="2800" b="1" i="0" u="none" strike="noStrike" dirty="0">
                <a:solidFill>
                  <a:srgbClr val="000000"/>
                </a:solidFill>
                <a:effectLst/>
              </a:rPr>
            </a:br>
            <a:endParaRPr lang="en-US" dirty="0"/>
          </a:p>
        </p:txBody>
      </p:sp>
    </p:spTree>
    <p:extLst>
      <p:ext uri="{BB962C8B-B14F-4D97-AF65-F5344CB8AC3E}">
        <p14:creationId xmlns:p14="http://schemas.microsoft.com/office/powerpoint/2010/main" val="3192562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C4F3E-62B7-FF07-687A-791110D4528F}"/>
              </a:ext>
            </a:extLst>
          </p:cNvPr>
          <p:cNvSpPr>
            <a:spLocks noGrp="1"/>
          </p:cNvSpPr>
          <p:nvPr>
            <p:ph type="title"/>
          </p:nvPr>
        </p:nvSpPr>
        <p:spPr/>
        <p:txBody>
          <a:bodyPr/>
          <a:lstStyle/>
          <a:p>
            <a:r>
              <a:rPr lang="en-GB" b="0" i="0" u="none" strike="noStrike" dirty="0">
                <a:solidFill>
                  <a:srgbClr val="000000"/>
                </a:solidFill>
                <a:effectLst/>
                <a:latin typeface="-webkit-standard"/>
              </a:rPr>
              <a:t>Security Analysis:</a:t>
            </a:r>
            <a:endParaRPr lang="en-US" dirty="0"/>
          </a:p>
        </p:txBody>
      </p:sp>
      <p:sp>
        <p:nvSpPr>
          <p:cNvPr id="3" name="Content Placeholder 2">
            <a:extLst>
              <a:ext uri="{FF2B5EF4-FFF2-40B4-BE49-F238E27FC236}">
                <a16:creationId xmlns:a16="http://schemas.microsoft.com/office/drawing/2014/main" id="{F20DBCF3-08FE-4A51-E666-E45854609317}"/>
              </a:ext>
            </a:extLst>
          </p:cNvPr>
          <p:cNvSpPr>
            <a:spLocks noGrp="1"/>
          </p:cNvSpPr>
          <p:nvPr>
            <p:ph idx="1"/>
          </p:nvPr>
        </p:nvSpPr>
        <p:spPr>
          <a:xfrm>
            <a:off x="466725" y="1425575"/>
            <a:ext cx="10515600" cy="4351338"/>
          </a:xfrm>
        </p:spPr>
        <p:txBody>
          <a:bodyPr>
            <a:normAutofit fontScale="25000" lnSpcReduction="20000"/>
          </a:bodyPr>
          <a:lstStyle/>
          <a:p>
            <a:pPr algn="l"/>
            <a:r>
              <a:rPr lang="en-GB" sz="4800" b="1" i="0" u="none" strike="noStrike" dirty="0">
                <a:solidFill>
                  <a:srgbClr val="000000"/>
                </a:solidFill>
                <a:effectLst/>
              </a:rPr>
              <a:t>1. Host Machine Running Windows (Isolated)</a:t>
            </a:r>
          </a:p>
          <a:p>
            <a:pPr algn="l">
              <a:buFont typeface="Arial" panose="020B0604020202020204" pitchFamily="34" charset="0"/>
              <a:buChar char="•"/>
            </a:pPr>
            <a:r>
              <a:rPr lang="en-GB" sz="4800" b="1" i="0" u="none" strike="noStrike" dirty="0">
                <a:solidFill>
                  <a:srgbClr val="000000"/>
                </a:solidFill>
                <a:effectLst/>
              </a:rPr>
              <a:t>Strengths</a:t>
            </a:r>
            <a:r>
              <a:rPr lang="en-GB" sz="4800" b="0" i="0" u="none" strike="noStrike" dirty="0">
                <a:solidFill>
                  <a:srgbClr val="000000"/>
                </a:solidFill>
                <a:effectLst/>
              </a:rPr>
              <a:t>:</a:t>
            </a:r>
          </a:p>
          <a:p>
            <a:pPr marL="742950" lvl="1" indent="-285750" algn="l">
              <a:buFont typeface="Arial" panose="020B0604020202020204" pitchFamily="34" charset="0"/>
              <a:buChar char="•"/>
            </a:pPr>
            <a:r>
              <a:rPr lang="en-GB" sz="4800" b="1" i="0" u="none" strike="noStrike" dirty="0">
                <a:solidFill>
                  <a:srgbClr val="000000"/>
                </a:solidFill>
                <a:effectLst/>
              </a:rPr>
              <a:t>Isolation</a:t>
            </a:r>
            <a:r>
              <a:rPr lang="en-GB" sz="4800" b="0" i="0" u="none" strike="noStrike" dirty="0">
                <a:solidFill>
                  <a:srgbClr val="000000"/>
                </a:solidFill>
                <a:effectLst/>
              </a:rPr>
              <a:t>: This machine is not connected to any other devices, reducing the risk of network-based attacks.</a:t>
            </a:r>
          </a:p>
          <a:p>
            <a:pPr marL="742950" lvl="1" indent="-285750" algn="l">
              <a:buFont typeface="Arial" panose="020B0604020202020204" pitchFamily="34" charset="0"/>
              <a:buChar char="•"/>
            </a:pPr>
            <a:r>
              <a:rPr lang="en-GB" sz="4800" b="1" i="0" u="none" strike="noStrike" dirty="0">
                <a:solidFill>
                  <a:srgbClr val="000000"/>
                </a:solidFill>
                <a:effectLst/>
              </a:rPr>
              <a:t>Attack Surface</a:t>
            </a:r>
            <a:r>
              <a:rPr lang="en-GB" sz="4800" b="0" i="0" u="none" strike="noStrike" dirty="0">
                <a:solidFill>
                  <a:srgbClr val="000000"/>
                </a:solidFill>
                <a:effectLst/>
              </a:rPr>
              <a:t>: Limited attack vectors as there are no network connections.</a:t>
            </a:r>
          </a:p>
          <a:p>
            <a:pPr algn="l">
              <a:buFont typeface="Arial" panose="020B0604020202020204" pitchFamily="34" charset="0"/>
              <a:buChar char="•"/>
            </a:pPr>
            <a:r>
              <a:rPr lang="en-GB" sz="4800" b="1" i="0" u="none" strike="noStrike" dirty="0">
                <a:solidFill>
                  <a:srgbClr val="000000"/>
                </a:solidFill>
                <a:effectLst/>
              </a:rPr>
              <a:t>Weaknesses</a:t>
            </a:r>
            <a:r>
              <a:rPr lang="en-GB" sz="4800" b="0" i="0" u="none" strike="noStrike" dirty="0">
                <a:solidFill>
                  <a:srgbClr val="000000"/>
                </a:solidFill>
                <a:effectLst/>
              </a:rPr>
              <a:t>:</a:t>
            </a:r>
          </a:p>
          <a:p>
            <a:pPr marL="742950" lvl="1" indent="-285750" algn="l">
              <a:buFont typeface="Arial" panose="020B0604020202020204" pitchFamily="34" charset="0"/>
              <a:buChar char="•"/>
            </a:pPr>
            <a:r>
              <a:rPr lang="en-GB" sz="4800" b="1" i="0" u="none" strike="noStrike" dirty="0">
                <a:solidFill>
                  <a:srgbClr val="000000"/>
                </a:solidFill>
                <a:effectLst/>
              </a:rPr>
              <a:t>Physical Security</a:t>
            </a:r>
            <a:r>
              <a:rPr lang="en-GB" sz="4800" b="0" i="0" u="none" strike="noStrike" dirty="0">
                <a:solidFill>
                  <a:srgbClr val="000000"/>
                </a:solidFill>
                <a:effectLst/>
              </a:rPr>
              <a:t>: Needs strong physical security controls to prevent unauthorized access.</a:t>
            </a:r>
          </a:p>
          <a:p>
            <a:pPr marL="742950" lvl="1" indent="-285750" algn="l">
              <a:buFont typeface="Arial" panose="020B0604020202020204" pitchFamily="34" charset="0"/>
              <a:buChar char="•"/>
            </a:pPr>
            <a:r>
              <a:rPr lang="en-GB" sz="4800" b="1" i="0" u="none" strike="noStrike" dirty="0">
                <a:solidFill>
                  <a:srgbClr val="000000"/>
                </a:solidFill>
                <a:effectLst/>
              </a:rPr>
              <a:t>Local Threats</a:t>
            </a:r>
            <a:r>
              <a:rPr lang="en-GB" sz="4800" b="0" i="0" u="none" strike="noStrike" dirty="0">
                <a:solidFill>
                  <a:srgbClr val="000000"/>
                </a:solidFill>
                <a:effectLst/>
              </a:rPr>
              <a:t>: Still susceptible to threats from local media (e.g., USB drives).</a:t>
            </a:r>
          </a:p>
          <a:p>
            <a:pPr algn="l"/>
            <a:r>
              <a:rPr lang="en-GB" sz="4800" b="1" i="0" u="none" strike="noStrike" dirty="0">
                <a:solidFill>
                  <a:srgbClr val="000000"/>
                </a:solidFill>
                <a:effectLst/>
              </a:rPr>
              <a:t>2. Windows Server Machine (Configuring Network Checkpoint Options)</a:t>
            </a:r>
          </a:p>
          <a:p>
            <a:pPr algn="l">
              <a:buFont typeface="Arial" panose="020B0604020202020204" pitchFamily="34" charset="0"/>
              <a:buChar char="•"/>
            </a:pPr>
            <a:r>
              <a:rPr lang="en-GB" sz="4800" b="1" i="0" u="none" strike="noStrike" dirty="0">
                <a:solidFill>
                  <a:srgbClr val="000000"/>
                </a:solidFill>
                <a:effectLst/>
              </a:rPr>
              <a:t>Strengths</a:t>
            </a:r>
            <a:r>
              <a:rPr lang="en-GB" sz="4800" b="0" i="0" u="none" strike="noStrike" dirty="0">
                <a:solidFill>
                  <a:srgbClr val="000000"/>
                </a:solidFill>
                <a:effectLst/>
              </a:rPr>
              <a:t>:</a:t>
            </a:r>
          </a:p>
          <a:p>
            <a:pPr marL="742950" lvl="1" indent="-285750" algn="l">
              <a:buFont typeface="Arial" panose="020B0604020202020204" pitchFamily="34" charset="0"/>
              <a:buChar char="•"/>
            </a:pPr>
            <a:r>
              <a:rPr lang="en-GB" sz="4800" b="1" i="0" u="none" strike="noStrike" dirty="0">
                <a:solidFill>
                  <a:srgbClr val="000000"/>
                </a:solidFill>
                <a:effectLst/>
              </a:rPr>
              <a:t>Centralized Management</a:t>
            </a:r>
            <a:r>
              <a:rPr lang="en-GB" sz="4800" b="0" i="0" u="none" strike="noStrike" dirty="0">
                <a:solidFill>
                  <a:srgbClr val="000000"/>
                </a:solidFill>
                <a:effectLst/>
              </a:rPr>
              <a:t>: Allows centralized control and configuration of network security policies.</a:t>
            </a:r>
          </a:p>
          <a:p>
            <a:pPr marL="742950" lvl="1" indent="-285750" algn="l">
              <a:buFont typeface="Arial" panose="020B0604020202020204" pitchFamily="34" charset="0"/>
              <a:buChar char="•"/>
            </a:pPr>
            <a:r>
              <a:rPr lang="en-GB" sz="4800" b="1" i="0" u="none" strike="noStrike" dirty="0">
                <a:solidFill>
                  <a:srgbClr val="000000"/>
                </a:solidFill>
                <a:effectLst/>
              </a:rPr>
              <a:t>Access Control</a:t>
            </a:r>
            <a:r>
              <a:rPr lang="en-GB" sz="4800" b="0" i="0" u="none" strike="noStrike" dirty="0">
                <a:solidFill>
                  <a:srgbClr val="000000"/>
                </a:solidFill>
                <a:effectLst/>
              </a:rPr>
              <a:t>: Should implement strict access controls to ensure only authorized personnel can configure settings.</a:t>
            </a:r>
          </a:p>
          <a:p>
            <a:pPr algn="l">
              <a:buFont typeface="Arial" panose="020B0604020202020204" pitchFamily="34" charset="0"/>
              <a:buChar char="•"/>
            </a:pPr>
            <a:r>
              <a:rPr lang="en-GB" sz="4800" b="1" i="0" u="none" strike="noStrike" dirty="0">
                <a:solidFill>
                  <a:srgbClr val="000000"/>
                </a:solidFill>
                <a:effectLst/>
              </a:rPr>
              <a:t>Weaknesses</a:t>
            </a:r>
            <a:r>
              <a:rPr lang="en-GB" sz="4800" b="0" i="0" u="none" strike="noStrike" dirty="0">
                <a:solidFill>
                  <a:srgbClr val="000000"/>
                </a:solidFill>
                <a:effectLst/>
              </a:rPr>
              <a:t>:</a:t>
            </a:r>
          </a:p>
          <a:p>
            <a:pPr marL="742950" lvl="1" indent="-285750" algn="l">
              <a:buFont typeface="Arial" panose="020B0604020202020204" pitchFamily="34" charset="0"/>
              <a:buChar char="•"/>
            </a:pPr>
            <a:r>
              <a:rPr lang="en-GB" sz="4800" b="1" i="0" u="none" strike="noStrike" dirty="0">
                <a:solidFill>
                  <a:srgbClr val="000000"/>
                </a:solidFill>
                <a:effectLst/>
              </a:rPr>
              <a:t>Direct Connection</a:t>
            </a:r>
            <a:r>
              <a:rPr lang="en-GB" sz="4800" b="0" i="0" u="none" strike="noStrike" dirty="0">
                <a:solidFill>
                  <a:srgbClr val="000000"/>
                </a:solidFill>
                <a:effectLst/>
              </a:rPr>
              <a:t>: Connected directly to the server management server, which could be a potential vulnerability if not properly secured.</a:t>
            </a:r>
          </a:p>
          <a:p>
            <a:pPr marL="742950" lvl="1" indent="-285750" algn="l">
              <a:buFont typeface="Arial" panose="020B0604020202020204" pitchFamily="34" charset="0"/>
              <a:buChar char="•"/>
            </a:pPr>
            <a:r>
              <a:rPr lang="en-GB" sz="4800" b="1" i="0" u="none" strike="noStrike" dirty="0">
                <a:solidFill>
                  <a:srgbClr val="000000"/>
                </a:solidFill>
                <a:effectLst/>
              </a:rPr>
              <a:t>Patch Management</a:t>
            </a:r>
            <a:r>
              <a:rPr lang="en-GB" sz="4800" b="0" i="0" u="none" strike="noStrike" dirty="0">
                <a:solidFill>
                  <a:srgbClr val="000000"/>
                </a:solidFill>
                <a:effectLst/>
              </a:rPr>
              <a:t>: Needs regular updates and patches to mitigate vulnerabilities inherent to the Windows operating system.</a:t>
            </a:r>
          </a:p>
          <a:p>
            <a:pPr algn="l"/>
            <a:r>
              <a:rPr lang="en-GB" sz="4800" b="1" i="0" u="none" strike="noStrike" dirty="0">
                <a:solidFill>
                  <a:srgbClr val="000000"/>
                </a:solidFill>
                <a:effectLst/>
              </a:rPr>
              <a:t>3. DMZ Server</a:t>
            </a:r>
          </a:p>
          <a:p>
            <a:pPr algn="l">
              <a:buFont typeface="Arial" panose="020B0604020202020204" pitchFamily="34" charset="0"/>
              <a:buChar char="•"/>
            </a:pPr>
            <a:r>
              <a:rPr lang="en-GB" sz="4800" b="1" i="0" u="none" strike="noStrike" dirty="0">
                <a:solidFill>
                  <a:srgbClr val="000000"/>
                </a:solidFill>
                <a:effectLst/>
              </a:rPr>
              <a:t>Strengths</a:t>
            </a:r>
            <a:r>
              <a:rPr lang="en-GB" sz="4800" b="0" i="0" u="none" strike="noStrike" dirty="0">
                <a:solidFill>
                  <a:srgbClr val="000000"/>
                </a:solidFill>
                <a:effectLst/>
              </a:rPr>
              <a:t>:</a:t>
            </a:r>
          </a:p>
          <a:p>
            <a:pPr marL="742950" lvl="1" indent="-285750" algn="l">
              <a:buFont typeface="Arial" panose="020B0604020202020204" pitchFamily="34" charset="0"/>
              <a:buChar char="•"/>
            </a:pPr>
            <a:r>
              <a:rPr lang="en-GB" sz="4800" b="1" i="0" u="none" strike="noStrike" dirty="0">
                <a:solidFill>
                  <a:srgbClr val="000000"/>
                </a:solidFill>
                <a:effectLst/>
              </a:rPr>
              <a:t>Isolation</a:t>
            </a:r>
            <a:r>
              <a:rPr lang="en-GB" sz="4800" b="0" i="0" u="none" strike="noStrike" dirty="0">
                <a:solidFill>
                  <a:srgbClr val="000000"/>
                </a:solidFill>
                <a:effectLst/>
              </a:rPr>
              <a:t>: Placed in a demilitarized zone (DMZ), which helps isolate it from the internal network, reducing the risk of internal threats.</a:t>
            </a:r>
          </a:p>
          <a:p>
            <a:pPr marL="742950" lvl="1" indent="-285750" algn="l">
              <a:buFont typeface="Arial" panose="020B0604020202020204" pitchFamily="34" charset="0"/>
              <a:buChar char="•"/>
            </a:pPr>
            <a:r>
              <a:rPr lang="en-GB" sz="4800" b="1" i="0" u="none" strike="noStrike" dirty="0">
                <a:solidFill>
                  <a:srgbClr val="000000"/>
                </a:solidFill>
                <a:effectLst/>
              </a:rPr>
              <a:t>Controlled Access</a:t>
            </a:r>
            <a:r>
              <a:rPr lang="en-GB" sz="4800" b="0" i="0" u="none" strike="noStrike" dirty="0">
                <a:solidFill>
                  <a:srgbClr val="000000"/>
                </a:solidFill>
                <a:effectLst/>
              </a:rPr>
              <a:t>: Provides a controlled access point for external services while limiting exposure to the internal network.</a:t>
            </a:r>
          </a:p>
          <a:p>
            <a:pPr algn="l">
              <a:buFont typeface="Arial" panose="020B0604020202020204" pitchFamily="34" charset="0"/>
              <a:buChar char="•"/>
            </a:pPr>
            <a:r>
              <a:rPr lang="en-GB" sz="4800" b="1" i="0" u="none" strike="noStrike" dirty="0">
                <a:solidFill>
                  <a:srgbClr val="000000"/>
                </a:solidFill>
                <a:effectLst/>
              </a:rPr>
              <a:t>Weaknesses</a:t>
            </a:r>
            <a:r>
              <a:rPr lang="en-GB" sz="4800" b="0" i="0" u="none" strike="noStrike" dirty="0">
                <a:solidFill>
                  <a:srgbClr val="000000"/>
                </a:solidFill>
                <a:effectLst/>
              </a:rPr>
              <a:t>:</a:t>
            </a:r>
          </a:p>
          <a:p>
            <a:pPr marL="742950" lvl="1" indent="-285750" algn="l">
              <a:buFont typeface="Arial" panose="020B0604020202020204" pitchFamily="34" charset="0"/>
              <a:buChar char="•"/>
            </a:pPr>
            <a:r>
              <a:rPr lang="en-GB" sz="4800" b="1" i="0" u="none" strike="noStrike" dirty="0">
                <a:solidFill>
                  <a:srgbClr val="000000"/>
                </a:solidFill>
                <a:effectLst/>
              </a:rPr>
              <a:t>Exposure</a:t>
            </a:r>
            <a:r>
              <a:rPr lang="en-GB" sz="4800" b="0" i="0" u="none" strike="noStrike" dirty="0">
                <a:solidFill>
                  <a:srgbClr val="000000"/>
                </a:solidFill>
                <a:effectLst/>
              </a:rPr>
              <a:t>: More exposed to external attacks since it interfaces with the internet.</a:t>
            </a:r>
          </a:p>
          <a:p>
            <a:pPr marL="742950" lvl="1" indent="-285750" algn="l">
              <a:buFont typeface="Arial" panose="020B0604020202020204" pitchFamily="34" charset="0"/>
              <a:buChar char="•"/>
            </a:pPr>
            <a:r>
              <a:rPr lang="en-GB" sz="4800" b="1" i="0" u="none" strike="noStrike" dirty="0">
                <a:solidFill>
                  <a:srgbClr val="000000"/>
                </a:solidFill>
                <a:effectLst/>
              </a:rPr>
              <a:t>Configuration</a:t>
            </a:r>
            <a:r>
              <a:rPr lang="en-GB" sz="4800" b="0" i="0" u="none" strike="noStrike" dirty="0">
                <a:solidFill>
                  <a:srgbClr val="000000"/>
                </a:solidFill>
                <a:effectLst/>
              </a:rPr>
              <a:t>: Must ensure the DMZ server is correctly configured to minimize vulnerabilities.</a:t>
            </a:r>
          </a:p>
          <a:p>
            <a:endParaRPr lang="en-US" dirty="0"/>
          </a:p>
        </p:txBody>
      </p:sp>
    </p:spTree>
    <p:extLst>
      <p:ext uri="{BB962C8B-B14F-4D97-AF65-F5344CB8AC3E}">
        <p14:creationId xmlns:p14="http://schemas.microsoft.com/office/powerpoint/2010/main" val="4256541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46824-6C41-CF72-B9B6-DC1F8516ABC5}"/>
              </a:ext>
            </a:extLst>
          </p:cNvPr>
          <p:cNvSpPr>
            <a:spLocks noGrp="1"/>
          </p:cNvSpPr>
          <p:nvPr>
            <p:ph type="title"/>
          </p:nvPr>
        </p:nvSpPr>
        <p:spPr>
          <a:xfrm>
            <a:off x="596900" y="-106363"/>
            <a:ext cx="10515600" cy="1325563"/>
          </a:xfrm>
        </p:spPr>
        <p:txBody>
          <a:bodyPr/>
          <a:lstStyle/>
          <a:p>
            <a:r>
              <a:rPr lang="en-US" dirty="0"/>
              <a:t>Security Analysis continued</a:t>
            </a:r>
          </a:p>
        </p:txBody>
      </p:sp>
      <p:sp>
        <p:nvSpPr>
          <p:cNvPr id="3" name="Content Placeholder 2">
            <a:extLst>
              <a:ext uri="{FF2B5EF4-FFF2-40B4-BE49-F238E27FC236}">
                <a16:creationId xmlns:a16="http://schemas.microsoft.com/office/drawing/2014/main" id="{12290AF3-E750-74EA-947F-991E8DC0A811}"/>
              </a:ext>
            </a:extLst>
          </p:cNvPr>
          <p:cNvSpPr>
            <a:spLocks noGrp="1"/>
          </p:cNvSpPr>
          <p:nvPr>
            <p:ph idx="1"/>
          </p:nvPr>
        </p:nvSpPr>
        <p:spPr>
          <a:xfrm>
            <a:off x="381000" y="838200"/>
            <a:ext cx="11912600" cy="5880099"/>
          </a:xfrm>
        </p:spPr>
        <p:txBody>
          <a:bodyPr>
            <a:normAutofit/>
          </a:bodyPr>
          <a:lstStyle/>
          <a:p>
            <a:pPr algn="l"/>
            <a:r>
              <a:rPr lang="en-GB" sz="800" b="1" i="0" u="none" strike="noStrike" dirty="0">
                <a:solidFill>
                  <a:srgbClr val="000000"/>
                </a:solidFill>
                <a:effectLst/>
              </a:rPr>
              <a:t>4. Gaia Operating Machine Gateway Server</a:t>
            </a:r>
          </a:p>
          <a:p>
            <a:pPr algn="l">
              <a:buFont typeface="Arial" panose="020B0604020202020204" pitchFamily="34" charset="0"/>
              <a:buChar char="•"/>
            </a:pPr>
            <a:r>
              <a:rPr lang="en-GB" sz="900" b="1" i="0" u="none" strike="noStrike" dirty="0">
                <a:solidFill>
                  <a:srgbClr val="000000"/>
                </a:solidFill>
                <a:effectLst/>
              </a:rPr>
              <a:t>Strengths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Secure OS</a:t>
            </a:r>
            <a:r>
              <a:rPr lang="en-GB" sz="800" b="0" i="0" u="none" strike="noStrike" dirty="0">
                <a:solidFill>
                  <a:srgbClr val="000000"/>
                </a:solidFill>
                <a:effectLst/>
              </a:rPr>
              <a:t>: Gaia is a secure operating system designed for Check Point firewalls, providing robust security features.</a:t>
            </a:r>
          </a:p>
          <a:p>
            <a:pPr marL="742950" lvl="1" indent="-285750" algn="l">
              <a:buFont typeface="Arial" panose="020B0604020202020204" pitchFamily="34" charset="0"/>
              <a:buChar char="•"/>
            </a:pPr>
            <a:r>
              <a:rPr lang="en-GB" sz="800" b="1" i="0" u="none" strike="noStrike" dirty="0">
                <a:solidFill>
                  <a:srgbClr val="000000"/>
                </a:solidFill>
                <a:effectLst/>
              </a:rPr>
              <a:t>Firewall Capabilities</a:t>
            </a:r>
            <a:r>
              <a:rPr lang="en-GB" sz="800" b="0" i="0" u="none" strike="noStrike" dirty="0">
                <a:solidFill>
                  <a:srgbClr val="000000"/>
                </a:solidFill>
                <a:effectLst/>
              </a:rPr>
              <a:t>: Acts as a firewall, protecting the internal network from external threats.</a:t>
            </a:r>
          </a:p>
          <a:p>
            <a:pPr algn="l">
              <a:buFont typeface="Arial" panose="020B0604020202020204" pitchFamily="34" charset="0"/>
              <a:buChar char="•"/>
            </a:pPr>
            <a:r>
              <a:rPr lang="en-GB" sz="900" b="1" i="0" u="none" strike="noStrike" dirty="0">
                <a:solidFill>
                  <a:srgbClr val="000000"/>
                </a:solidFill>
                <a:effectLst/>
              </a:rPr>
              <a:t>Weaknesses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Complexity</a:t>
            </a:r>
            <a:r>
              <a:rPr lang="en-GB" sz="800" b="0" i="0" u="none" strike="noStrike" dirty="0">
                <a:solidFill>
                  <a:srgbClr val="000000"/>
                </a:solidFill>
                <a:effectLst/>
              </a:rPr>
              <a:t>: Requires skilled administration to ensure configurations are secure and optimized.</a:t>
            </a:r>
          </a:p>
          <a:p>
            <a:pPr marL="742950" lvl="1" indent="-285750" algn="l">
              <a:buFont typeface="Arial" panose="020B0604020202020204" pitchFamily="34" charset="0"/>
              <a:buChar char="•"/>
            </a:pPr>
            <a:r>
              <a:rPr lang="en-GB" sz="800" b="1" i="0" u="none" strike="noStrike" dirty="0">
                <a:solidFill>
                  <a:srgbClr val="000000"/>
                </a:solidFill>
                <a:effectLst/>
              </a:rPr>
              <a:t>Single Point of Failure</a:t>
            </a:r>
            <a:r>
              <a:rPr lang="en-GB" sz="800" b="0" i="0" u="none" strike="noStrike" dirty="0">
                <a:solidFill>
                  <a:srgbClr val="000000"/>
                </a:solidFill>
                <a:effectLst/>
              </a:rPr>
              <a:t>: If compromised, it could provide an entry point to the internal network.</a:t>
            </a:r>
          </a:p>
          <a:p>
            <a:pPr algn="l"/>
            <a:r>
              <a:rPr lang="en-GB" sz="900" b="1" i="0" u="none" strike="noStrike" dirty="0">
                <a:solidFill>
                  <a:srgbClr val="000000"/>
                </a:solidFill>
                <a:effectLst/>
              </a:rPr>
              <a:t>5. Gateway Server (Connected to Border Router and Another Site)</a:t>
            </a:r>
          </a:p>
          <a:p>
            <a:pPr algn="l">
              <a:buFont typeface="Arial" panose="020B0604020202020204" pitchFamily="34" charset="0"/>
              <a:buChar char="•"/>
            </a:pPr>
            <a:r>
              <a:rPr lang="en-GB" sz="900" b="1" i="0" u="none" strike="noStrike" dirty="0">
                <a:solidFill>
                  <a:srgbClr val="000000"/>
                </a:solidFill>
                <a:effectLst/>
              </a:rPr>
              <a:t>Strengths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Site-to-Site Security</a:t>
            </a:r>
            <a:r>
              <a:rPr lang="en-GB" sz="800" b="0" i="0" u="none" strike="noStrike" dirty="0">
                <a:solidFill>
                  <a:srgbClr val="000000"/>
                </a:solidFill>
                <a:effectLst/>
              </a:rPr>
              <a:t>: Facilitates secure communication between sites, possibly using VPNs.</a:t>
            </a:r>
          </a:p>
          <a:p>
            <a:pPr marL="742950" lvl="1" indent="-285750" algn="l">
              <a:buFont typeface="Arial" panose="020B0604020202020204" pitchFamily="34" charset="0"/>
              <a:buChar char="•"/>
            </a:pPr>
            <a:r>
              <a:rPr lang="en-GB" sz="800" b="1" i="0" u="none" strike="noStrike" dirty="0">
                <a:solidFill>
                  <a:srgbClr val="000000"/>
                </a:solidFill>
                <a:effectLst/>
              </a:rPr>
              <a:t>Traffic Control</a:t>
            </a:r>
            <a:r>
              <a:rPr lang="en-GB" sz="800" b="0" i="0" u="none" strike="noStrike" dirty="0">
                <a:solidFill>
                  <a:srgbClr val="000000"/>
                </a:solidFill>
                <a:effectLst/>
              </a:rPr>
              <a:t>: Manages traffic between the sites and the internet, providing an additional security layer.</a:t>
            </a:r>
          </a:p>
          <a:p>
            <a:pPr algn="l">
              <a:buFont typeface="Arial" panose="020B0604020202020204" pitchFamily="34" charset="0"/>
              <a:buChar char="•"/>
            </a:pPr>
            <a:r>
              <a:rPr lang="en-GB" sz="900" b="1" i="0" u="none" strike="noStrike" dirty="0">
                <a:solidFill>
                  <a:srgbClr val="000000"/>
                </a:solidFill>
                <a:effectLst/>
              </a:rPr>
              <a:t>Weaknesses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Exposure</a:t>
            </a:r>
            <a:r>
              <a:rPr lang="en-GB" sz="800" b="0" i="0" u="none" strike="noStrike" dirty="0">
                <a:solidFill>
                  <a:srgbClr val="000000"/>
                </a:solidFill>
                <a:effectLst/>
              </a:rPr>
              <a:t>: Connected to the internet, making it susceptible to internet-based attacks.</a:t>
            </a:r>
          </a:p>
          <a:p>
            <a:pPr marL="742950" lvl="1" indent="-285750" algn="l">
              <a:buFont typeface="Arial" panose="020B0604020202020204" pitchFamily="34" charset="0"/>
              <a:buChar char="•"/>
            </a:pPr>
            <a:r>
              <a:rPr lang="en-GB" sz="800" b="1" i="0" u="none" strike="noStrike" dirty="0">
                <a:solidFill>
                  <a:srgbClr val="000000"/>
                </a:solidFill>
                <a:effectLst/>
              </a:rPr>
              <a:t>Configuration Management</a:t>
            </a:r>
            <a:r>
              <a:rPr lang="en-GB" sz="800" b="0" i="0" u="none" strike="noStrike" dirty="0">
                <a:solidFill>
                  <a:srgbClr val="000000"/>
                </a:solidFill>
                <a:effectLst/>
              </a:rPr>
              <a:t>: Requires constant monitoring and updating to address new threats.</a:t>
            </a:r>
          </a:p>
          <a:p>
            <a:pPr algn="l"/>
            <a:r>
              <a:rPr lang="en-GB" sz="900" b="1" i="0" u="none" strike="noStrike" dirty="0">
                <a:solidFill>
                  <a:srgbClr val="000000"/>
                </a:solidFill>
                <a:effectLst/>
              </a:rPr>
              <a:t>6. Border Router (Connecting to the Internet)</a:t>
            </a:r>
          </a:p>
          <a:p>
            <a:pPr algn="l">
              <a:buFont typeface="Arial" panose="020B0604020202020204" pitchFamily="34" charset="0"/>
              <a:buChar char="•"/>
            </a:pPr>
            <a:r>
              <a:rPr lang="en-GB" sz="900" b="1" i="0" u="none" strike="noStrike" dirty="0">
                <a:solidFill>
                  <a:srgbClr val="000000"/>
                </a:solidFill>
                <a:effectLst/>
              </a:rPr>
              <a:t>Strengths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Traffic Filtering</a:t>
            </a:r>
            <a:r>
              <a:rPr lang="en-GB" sz="800" b="0" i="0" u="none" strike="noStrike" dirty="0">
                <a:solidFill>
                  <a:srgbClr val="000000"/>
                </a:solidFill>
                <a:effectLst/>
              </a:rPr>
              <a:t>: Can filter traffic entering and leaving the network, acting as the first line of </a:t>
            </a:r>
            <a:r>
              <a:rPr lang="en-GB" sz="800" b="0" i="0" u="none" strike="noStrike" dirty="0" err="1">
                <a:solidFill>
                  <a:srgbClr val="000000"/>
                </a:solidFill>
                <a:effectLst/>
              </a:rPr>
              <a:t>defense</a:t>
            </a:r>
            <a:r>
              <a:rPr lang="en-GB" sz="8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Routing Control</a:t>
            </a:r>
            <a:r>
              <a:rPr lang="en-GB" sz="800" b="0" i="0" u="none" strike="noStrike" dirty="0">
                <a:solidFill>
                  <a:srgbClr val="000000"/>
                </a:solidFill>
                <a:effectLst/>
              </a:rPr>
              <a:t>: Manages the routing of data, ensuring it reaches the correct destination securely.</a:t>
            </a:r>
          </a:p>
          <a:p>
            <a:pPr algn="l">
              <a:buFont typeface="Arial" panose="020B0604020202020204" pitchFamily="34" charset="0"/>
              <a:buChar char="•"/>
            </a:pPr>
            <a:r>
              <a:rPr lang="en-GB" sz="900" b="1" i="0" u="none" strike="noStrike" dirty="0">
                <a:solidFill>
                  <a:srgbClr val="000000"/>
                </a:solidFill>
                <a:effectLst/>
              </a:rPr>
              <a:t>Weaknesses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Public Exposure</a:t>
            </a:r>
            <a:r>
              <a:rPr lang="en-GB" sz="800" b="0" i="0" u="none" strike="noStrike" dirty="0">
                <a:solidFill>
                  <a:srgbClr val="000000"/>
                </a:solidFill>
                <a:effectLst/>
              </a:rPr>
              <a:t>: Directly exposed to the internet, making it a prime target for attackers.</a:t>
            </a:r>
          </a:p>
          <a:p>
            <a:pPr marL="742950" lvl="1" indent="-285750" algn="l">
              <a:buFont typeface="Arial" panose="020B0604020202020204" pitchFamily="34" charset="0"/>
              <a:buChar char="•"/>
            </a:pPr>
            <a:r>
              <a:rPr lang="en-GB" sz="800" b="1" i="0" u="none" strike="noStrike" dirty="0">
                <a:solidFill>
                  <a:srgbClr val="000000"/>
                </a:solidFill>
                <a:effectLst/>
              </a:rPr>
              <a:t>Security Configurations</a:t>
            </a:r>
            <a:r>
              <a:rPr lang="en-GB" sz="800" b="0" i="0" u="none" strike="noStrike" dirty="0">
                <a:solidFill>
                  <a:srgbClr val="000000"/>
                </a:solidFill>
                <a:effectLst/>
              </a:rPr>
              <a:t>: Needs to be configured with strong security policies to prevent unauthorized access.</a:t>
            </a:r>
          </a:p>
          <a:p>
            <a:pPr algn="l"/>
            <a:r>
              <a:rPr lang="en-GB" sz="900" b="1" i="0" u="none" strike="noStrike" dirty="0">
                <a:solidFill>
                  <a:srgbClr val="000000"/>
                </a:solidFill>
                <a:effectLst/>
              </a:rPr>
              <a:t>7. Other Host Machine Running Windows at the Other Site</a:t>
            </a:r>
          </a:p>
          <a:p>
            <a:pPr algn="l">
              <a:buFont typeface="Arial" panose="020B0604020202020204" pitchFamily="34" charset="0"/>
              <a:buChar char="•"/>
            </a:pPr>
            <a:r>
              <a:rPr lang="en-GB" sz="900" b="1" i="0" u="none" strike="noStrike" dirty="0">
                <a:solidFill>
                  <a:srgbClr val="000000"/>
                </a:solidFill>
                <a:effectLst/>
              </a:rPr>
              <a:t>Strengths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Site Separation</a:t>
            </a:r>
            <a:r>
              <a:rPr lang="en-GB" sz="800" b="0" i="0" u="none" strike="noStrike" dirty="0">
                <a:solidFill>
                  <a:srgbClr val="000000"/>
                </a:solidFill>
                <a:effectLst/>
              </a:rPr>
              <a:t>: Provides redundancy and separation of resources, enhancing security.</a:t>
            </a:r>
          </a:p>
          <a:p>
            <a:pPr marL="742950" lvl="1" indent="-285750" algn="l">
              <a:buFont typeface="Arial" panose="020B0604020202020204" pitchFamily="34" charset="0"/>
              <a:buChar char="•"/>
            </a:pPr>
            <a:r>
              <a:rPr lang="en-GB" sz="800" b="1" i="0" u="none" strike="noStrike" dirty="0">
                <a:solidFill>
                  <a:srgbClr val="000000"/>
                </a:solidFill>
                <a:effectLst/>
              </a:rPr>
              <a:t>Endpoint Security</a:t>
            </a:r>
            <a:r>
              <a:rPr lang="en-GB" sz="800" b="0" i="0" u="none" strike="noStrike" dirty="0">
                <a:solidFill>
                  <a:srgbClr val="000000"/>
                </a:solidFill>
                <a:effectLst/>
              </a:rPr>
              <a:t>: Should have robust endpoint security measures (antivirus, anti-malware, etc.).</a:t>
            </a:r>
          </a:p>
          <a:p>
            <a:pPr algn="l">
              <a:buFont typeface="Arial" panose="020B0604020202020204" pitchFamily="34" charset="0"/>
              <a:buChar char="•"/>
            </a:pPr>
            <a:r>
              <a:rPr lang="en-GB" sz="900" b="1" i="0" u="none" strike="noStrike" dirty="0">
                <a:solidFill>
                  <a:srgbClr val="000000"/>
                </a:solidFill>
                <a:effectLst/>
              </a:rPr>
              <a:t>Weaknesses</a:t>
            </a:r>
            <a:r>
              <a:rPr lang="en-GB" sz="900" b="0" i="0" u="none" strike="noStrike" dirty="0">
                <a:solidFill>
                  <a:srgbClr val="000000"/>
                </a:solidFill>
                <a:effectLst/>
              </a:rPr>
              <a:t>:</a:t>
            </a:r>
          </a:p>
          <a:p>
            <a:pPr marL="742950" lvl="1" indent="-285750" algn="l">
              <a:buFont typeface="Arial" panose="020B0604020202020204" pitchFamily="34" charset="0"/>
              <a:buChar char="•"/>
            </a:pPr>
            <a:r>
              <a:rPr lang="en-GB" sz="800" b="1" i="0" u="none" strike="noStrike" dirty="0">
                <a:solidFill>
                  <a:srgbClr val="000000"/>
                </a:solidFill>
                <a:effectLst/>
              </a:rPr>
              <a:t>Endpoint Vulnerabilities</a:t>
            </a:r>
            <a:r>
              <a:rPr lang="en-GB" sz="800" b="0" i="0" u="none" strike="noStrike" dirty="0">
                <a:solidFill>
                  <a:srgbClr val="000000"/>
                </a:solidFill>
                <a:effectLst/>
              </a:rPr>
              <a:t>: Susceptible to endpoint-specific attacks, such as malware and phishing.</a:t>
            </a:r>
          </a:p>
          <a:p>
            <a:pPr marL="742950" lvl="1" indent="-285750" algn="l">
              <a:buFont typeface="Arial" panose="020B0604020202020204" pitchFamily="34" charset="0"/>
              <a:buChar char="•"/>
            </a:pPr>
            <a:r>
              <a:rPr lang="en-GB" sz="800" b="1" i="0" u="none" strike="noStrike" dirty="0">
                <a:solidFill>
                  <a:srgbClr val="000000"/>
                </a:solidFill>
                <a:effectLst/>
              </a:rPr>
              <a:t>Inter-Site Security</a:t>
            </a:r>
            <a:r>
              <a:rPr lang="en-GB" sz="800" b="0" i="0" u="none" strike="noStrike" dirty="0">
                <a:solidFill>
                  <a:srgbClr val="000000"/>
                </a:solidFill>
                <a:effectLst/>
              </a:rPr>
              <a:t>: Security relies on the integrity of the gateway servers and the connection between sites.</a:t>
            </a:r>
          </a:p>
          <a:p>
            <a:endParaRPr lang="en-US" sz="700" dirty="0"/>
          </a:p>
        </p:txBody>
      </p:sp>
    </p:spTree>
    <p:extLst>
      <p:ext uri="{BB962C8B-B14F-4D97-AF65-F5344CB8AC3E}">
        <p14:creationId xmlns:p14="http://schemas.microsoft.com/office/powerpoint/2010/main" val="1021698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CA5B3-C088-D816-74C3-40FC1EAB3016}"/>
              </a:ext>
            </a:extLst>
          </p:cNvPr>
          <p:cNvSpPr>
            <a:spLocks noGrp="1"/>
          </p:cNvSpPr>
          <p:nvPr>
            <p:ph type="title"/>
          </p:nvPr>
        </p:nvSpPr>
        <p:spPr/>
        <p:txBody>
          <a:bodyPr/>
          <a:lstStyle/>
          <a:p>
            <a:r>
              <a:rPr lang="en-GB" sz="4400" b="1" i="0" u="none" strike="noStrike" dirty="0">
                <a:solidFill>
                  <a:srgbClr val="000000"/>
                </a:solidFill>
                <a:effectLst/>
              </a:rPr>
              <a:t>Overall Security Posture:</a:t>
            </a:r>
            <a:br>
              <a:rPr lang="en-GB" sz="4400" b="1" i="0" u="none" strike="noStrike" dirty="0">
                <a:solidFill>
                  <a:srgbClr val="000000"/>
                </a:solidFill>
                <a:effectLst/>
              </a:rPr>
            </a:br>
            <a:endParaRPr lang="en-US" dirty="0"/>
          </a:p>
        </p:txBody>
      </p:sp>
      <p:sp>
        <p:nvSpPr>
          <p:cNvPr id="3" name="Content Placeholder 2">
            <a:extLst>
              <a:ext uri="{FF2B5EF4-FFF2-40B4-BE49-F238E27FC236}">
                <a16:creationId xmlns:a16="http://schemas.microsoft.com/office/drawing/2014/main" id="{BB9E3EE8-5DE5-3410-5E39-BCE2437A26AC}"/>
              </a:ext>
            </a:extLst>
          </p:cNvPr>
          <p:cNvSpPr>
            <a:spLocks noGrp="1"/>
          </p:cNvSpPr>
          <p:nvPr>
            <p:ph idx="1"/>
          </p:nvPr>
        </p:nvSpPr>
        <p:spPr>
          <a:xfrm>
            <a:off x="838200" y="1825624"/>
            <a:ext cx="10515600" cy="5946775"/>
          </a:xfrm>
        </p:spPr>
        <p:txBody>
          <a:bodyPr>
            <a:normAutofit/>
          </a:bodyPr>
          <a:lstStyle/>
          <a:p>
            <a:pPr algn="l">
              <a:buFont typeface="Arial" panose="020B0604020202020204" pitchFamily="34" charset="0"/>
              <a:buChar char="•"/>
            </a:pPr>
            <a:r>
              <a:rPr lang="en-GB" sz="1200" b="1" i="0" u="none" strike="noStrike" dirty="0">
                <a:solidFill>
                  <a:srgbClr val="000000"/>
                </a:solidFill>
                <a:effectLst/>
              </a:rPr>
              <a:t>Strengths</a:t>
            </a:r>
            <a:r>
              <a:rPr lang="en-GB" sz="1200" b="0" i="0" u="none" strike="noStrike" dirty="0">
                <a:solidFill>
                  <a:srgbClr val="000000"/>
                </a:solidFill>
                <a:effectLst/>
              </a:rPr>
              <a:t>:</a:t>
            </a:r>
          </a:p>
          <a:p>
            <a:pPr marL="742950" lvl="1" indent="-285750" algn="l">
              <a:buFont typeface="Arial" panose="020B0604020202020204" pitchFamily="34" charset="0"/>
              <a:buChar char="•"/>
            </a:pPr>
            <a:r>
              <a:rPr lang="en-GB" sz="1100" b="1" i="0" u="none" strike="noStrike" dirty="0">
                <a:solidFill>
                  <a:srgbClr val="000000"/>
                </a:solidFill>
                <a:effectLst/>
              </a:rPr>
              <a:t>Layered Security</a:t>
            </a:r>
            <a:r>
              <a:rPr lang="en-GB" sz="1100" b="0" i="0" u="none" strike="noStrike" dirty="0">
                <a:solidFill>
                  <a:srgbClr val="000000"/>
                </a:solidFill>
                <a:effectLst/>
              </a:rPr>
              <a:t>: The use of a DMZ, gateways, and border routers indicates a layered approach to security, which is effective in mitigating risks.</a:t>
            </a:r>
          </a:p>
          <a:p>
            <a:pPr marL="742950" lvl="1" indent="-285750" algn="l">
              <a:buFont typeface="Arial" panose="020B0604020202020204" pitchFamily="34" charset="0"/>
              <a:buChar char="•"/>
            </a:pPr>
            <a:r>
              <a:rPr lang="en-GB" sz="1100" b="1" i="0" u="none" strike="noStrike" dirty="0">
                <a:solidFill>
                  <a:srgbClr val="000000"/>
                </a:solidFill>
                <a:effectLst/>
              </a:rPr>
              <a:t>Specialized Systems</a:t>
            </a:r>
            <a:r>
              <a:rPr lang="en-GB" sz="1100" b="0" i="0" u="none" strike="noStrike" dirty="0">
                <a:solidFill>
                  <a:srgbClr val="000000"/>
                </a:solidFill>
                <a:effectLst/>
              </a:rPr>
              <a:t>: Use of Gaia OS for gateway servers enhances security with specialized features.</a:t>
            </a:r>
          </a:p>
          <a:p>
            <a:pPr marL="742950" lvl="1" indent="-285750" algn="l">
              <a:buFont typeface="Arial" panose="020B0604020202020204" pitchFamily="34" charset="0"/>
              <a:buChar char="•"/>
            </a:pPr>
            <a:r>
              <a:rPr lang="en-GB" sz="1100" b="1" i="0" u="none" strike="noStrike" dirty="0">
                <a:solidFill>
                  <a:srgbClr val="000000"/>
                </a:solidFill>
                <a:effectLst/>
              </a:rPr>
              <a:t>Separation of Concerns</a:t>
            </a:r>
            <a:r>
              <a:rPr lang="en-GB" sz="1100" b="0" i="0" u="none" strike="noStrike" dirty="0">
                <a:solidFill>
                  <a:srgbClr val="000000"/>
                </a:solidFill>
                <a:effectLst/>
              </a:rPr>
              <a:t>: Isolated host machines and separated network segments reduce the risk of widespread compromise.</a:t>
            </a:r>
          </a:p>
          <a:p>
            <a:pPr algn="l">
              <a:buFont typeface="Arial" panose="020B0604020202020204" pitchFamily="34" charset="0"/>
              <a:buChar char="•"/>
            </a:pPr>
            <a:r>
              <a:rPr lang="en-GB" sz="1200" b="1" i="0" u="none" strike="noStrike" dirty="0">
                <a:solidFill>
                  <a:srgbClr val="000000"/>
                </a:solidFill>
                <a:effectLst/>
              </a:rPr>
              <a:t>Weaknesses</a:t>
            </a:r>
            <a:r>
              <a:rPr lang="en-GB" sz="1200" b="0" i="0" u="none" strike="noStrike" dirty="0">
                <a:solidFill>
                  <a:srgbClr val="000000"/>
                </a:solidFill>
                <a:effectLst/>
              </a:rPr>
              <a:t>:</a:t>
            </a:r>
          </a:p>
          <a:p>
            <a:pPr marL="742950" lvl="1" indent="-285750" algn="l">
              <a:buFont typeface="Arial" panose="020B0604020202020204" pitchFamily="34" charset="0"/>
              <a:buChar char="•"/>
            </a:pPr>
            <a:r>
              <a:rPr lang="en-GB" sz="1100" b="1" i="0" u="none" strike="noStrike" dirty="0">
                <a:solidFill>
                  <a:srgbClr val="000000"/>
                </a:solidFill>
                <a:effectLst/>
              </a:rPr>
              <a:t>Complexity</a:t>
            </a:r>
            <a:r>
              <a:rPr lang="en-GB" sz="1100" b="0" i="0" u="none" strike="noStrike" dirty="0">
                <a:solidFill>
                  <a:srgbClr val="000000"/>
                </a:solidFill>
                <a:effectLst/>
              </a:rPr>
              <a:t>: The complexity of the network requires skilled administration and constant monitoring.</a:t>
            </a:r>
          </a:p>
          <a:p>
            <a:pPr marL="742950" lvl="1" indent="-285750" algn="l">
              <a:buFont typeface="Arial" panose="020B0604020202020204" pitchFamily="34" charset="0"/>
              <a:buChar char="•"/>
            </a:pPr>
            <a:r>
              <a:rPr lang="en-GB" sz="1100" b="1" i="0" u="none" strike="noStrike" dirty="0">
                <a:solidFill>
                  <a:srgbClr val="000000"/>
                </a:solidFill>
                <a:effectLst/>
              </a:rPr>
              <a:t>Potential Single Points of Failure</a:t>
            </a:r>
            <a:r>
              <a:rPr lang="en-GB" sz="1100" b="0" i="0" u="none" strike="noStrike" dirty="0">
                <a:solidFill>
                  <a:srgbClr val="000000"/>
                </a:solidFill>
                <a:effectLst/>
              </a:rPr>
              <a:t>: Gateway servers and border routers are critical points that, if compromised, could impact the entire network.</a:t>
            </a:r>
          </a:p>
          <a:p>
            <a:pPr marL="742950" lvl="1" indent="-285750" algn="l">
              <a:buFont typeface="Arial" panose="020B0604020202020204" pitchFamily="34" charset="0"/>
              <a:buChar char="•"/>
            </a:pPr>
            <a:r>
              <a:rPr lang="en-GB" sz="1100" b="1" i="0" u="none" strike="noStrike" dirty="0">
                <a:solidFill>
                  <a:srgbClr val="000000"/>
                </a:solidFill>
                <a:effectLst/>
              </a:rPr>
              <a:t>Exposure to External Threats</a:t>
            </a:r>
            <a:r>
              <a:rPr lang="en-GB" sz="1100" b="0" i="0" u="none" strike="noStrike" dirty="0">
                <a:solidFill>
                  <a:srgbClr val="000000"/>
                </a:solidFill>
                <a:effectLst/>
              </a:rPr>
              <a:t>: Components connected to the internet are inherently at higher risk of attack.</a:t>
            </a:r>
          </a:p>
          <a:p>
            <a:pPr algn="l"/>
            <a:r>
              <a:rPr lang="en-GB" sz="1200" b="1" i="0" u="none" strike="noStrike" dirty="0">
                <a:solidFill>
                  <a:srgbClr val="000000"/>
                </a:solidFill>
                <a:effectLst/>
              </a:rPr>
              <a:t>Recommendations:</a:t>
            </a:r>
          </a:p>
          <a:p>
            <a:pPr algn="l">
              <a:buFont typeface="+mj-lt"/>
              <a:buAutoNum type="arabicPeriod"/>
            </a:pPr>
            <a:r>
              <a:rPr lang="en-GB" sz="1200" b="1" i="0" u="none" strike="noStrike" dirty="0">
                <a:solidFill>
                  <a:srgbClr val="000000"/>
                </a:solidFill>
                <a:effectLst/>
              </a:rPr>
              <a:t>Regular Updates and Patching</a:t>
            </a:r>
            <a:r>
              <a:rPr lang="en-GB" sz="1200" b="0" i="0" u="none" strike="noStrike" dirty="0">
                <a:solidFill>
                  <a:srgbClr val="000000"/>
                </a:solidFill>
                <a:effectLst/>
              </a:rPr>
              <a:t>: Ensure all systems, especially Windows machines and network devices, are regularly updated and patched.</a:t>
            </a:r>
          </a:p>
          <a:p>
            <a:pPr algn="l">
              <a:buFont typeface="+mj-lt"/>
              <a:buAutoNum type="arabicPeriod"/>
            </a:pPr>
            <a:r>
              <a:rPr lang="en-GB" sz="1200" b="1" i="0" u="none" strike="noStrike" dirty="0">
                <a:solidFill>
                  <a:srgbClr val="000000"/>
                </a:solidFill>
                <a:effectLst/>
              </a:rPr>
              <a:t>Strong Access Controls</a:t>
            </a:r>
            <a:r>
              <a:rPr lang="en-GB" sz="1200" b="0" i="0" u="none" strike="noStrike" dirty="0">
                <a:solidFill>
                  <a:srgbClr val="000000"/>
                </a:solidFill>
                <a:effectLst/>
              </a:rPr>
              <a:t>: Implement strict access control measures, especially for systems involved in network management and configuration.</a:t>
            </a:r>
          </a:p>
          <a:p>
            <a:pPr algn="l">
              <a:buFont typeface="+mj-lt"/>
              <a:buAutoNum type="arabicPeriod"/>
            </a:pPr>
            <a:r>
              <a:rPr lang="en-GB" sz="1200" b="1" i="0" u="none" strike="noStrike" dirty="0">
                <a:solidFill>
                  <a:srgbClr val="000000"/>
                </a:solidFill>
                <a:effectLst/>
              </a:rPr>
              <a:t>Network Monitoring</a:t>
            </a:r>
            <a:r>
              <a:rPr lang="en-GB" sz="1200" b="0" i="0" u="none" strike="noStrike" dirty="0">
                <a:solidFill>
                  <a:srgbClr val="000000"/>
                </a:solidFill>
                <a:effectLst/>
              </a:rPr>
              <a:t>: Employ comprehensive network monitoring tools to detect and respond to anomalies and potential threats promptly.</a:t>
            </a:r>
          </a:p>
          <a:p>
            <a:pPr algn="l">
              <a:buFont typeface="+mj-lt"/>
              <a:buAutoNum type="arabicPeriod"/>
            </a:pPr>
            <a:r>
              <a:rPr lang="en-GB" sz="1200" b="1" i="0" u="none" strike="noStrike" dirty="0">
                <a:solidFill>
                  <a:srgbClr val="000000"/>
                </a:solidFill>
                <a:effectLst/>
              </a:rPr>
              <a:t>Security Policies and Training</a:t>
            </a:r>
            <a:r>
              <a:rPr lang="en-GB" sz="1200" b="0" i="0" u="none" strike="noStrike" dirty="0">
                <a:solidFill>
                  <a:srgbClr val="000000"/>
                </a:solidFill>
                <a:effectLst/>
              </a:rPr>
              <a:t>: Establish robust security policies and conduct regular training for staff to recognize and respond to security threats.</a:t>
            </a:r>
          </a:p>
          <a:p>
            <a:pPr algn="l">
              <a:buFont typeface="+mj-lt"/>
              <a:buAutoNum type="arabicPeriod"/>
            </a:pPr>
            <a:r>
              <a:rPr lang="en-GB" sz="1200" b="1" i="0" u="none" strike="noStrike" dirty="0">
                <a:solidFill>
                  <a:srgbClr val="000000"/>
                </a:solidFill>
                <a:effectLst/>
              </a:rPr>
              <a:t>Incident Response Plan</a:t>
            </a:r>
            <a:r>
              <a:rPr lang="en-GB" sz="1200" b="0" i="0" u="none" strike="noStrike" dirty="0">
                <a:solidFill>
                  <a:srgbClr val="000000"/>
                </a:solidFill>
                <a:effectLst/>
              </a:rPr>
              <a:t>: Develop and regularly update an incident response plan to quickly address and mitigate any security breaches.</a:t>
            </a:r>
          </a:p>
          <a:p>
            <a:pPr algn="l"/>
            <a:endParaRPr lang="en-GB" sz="1200" b="0" i="0" u="none" strike="noStrike" dirty="0">
              <a:solidFill>
                <a:srgbClr val="000000"/>
              </a:solidFill>
              <a:effectLst/>
            </a:endParaRPr>
          </a:p>
          <a:p>
            <a:pPr algn="l"/>
            <a:r>
              <a:rPr lang="en-GB" sz="1200" b="0" i="0" u="none" strike="noStrike" dirty="0">
                <a:solidFill>
                  <a:srgbClr val="000000"/>
                </a:solidFill>
                <a:effectLst/>
              </a:rPr>
              <a:t>By addressing these areas, the overall security posture of the network can be significantly strengthened, reducing the risk of compromise.</a:t>
            </a:r>
          </a:p>
          <a:p>
            <a:endParaRPr lang="en-US" sz="1200" dirty="0"/>
          </a:p>
        </p:txBody>
      </p:sp>
    </p:spTree>
    <p:extLst>
      <p:ext uri="{BB962C8B-B14F-4D97-AF65-F5344CB8AC3E}">
        <p14:creationId xmlns:p14="http://schemas.microsoft.com/office/powerpoint/2010/main" val="256758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03A22-4429-83B8-B540-66F176AB646F}"/>
              </a:ext>
            </a:extLst>
          </p:cNvPr>
          <p:cNvSpPr>
            <a:spLocks noGrp="1"/>
          </p:cNvSpPr>
          <p:nvPr>
            <p:ph type="title"/>
          </p:nvPr>
        </p:nvSpPr>
        <p:spPr/>
        <p:txBody>
          <a:bodyPr/>
          <a:lstStyle/>
          <a:p>
            <a:r>
              <a:rPr lang="en-GB" sz="4400" b="1" i="0" u="none" strike="noStrike" dirty="0">
                <a:solidFill>
                  <a:srgbClr val="000000"/>
                </a:solidFill>
                <a:effectLst/>
              </a:rPr>
              <a:t>Overall Security Posture Continued</a:t>
            </a:r>
            <a:endParaRPr lang="en-US" dirty="0"/>
          </a:p>
        </p:txBody>
      </p:sp>
      <p:sp>
        <p:nvSpPr>
          <p:cNvPr id="3" name="Content Placeholder 2">
            <a:extLst>
              <a:ext uri="{FF2B5EF4-FFF2-40B4-BE49-F238E27FC236}">
                <a16:creationId xmlns:a16="http://schemas.microsoft.com/office/drawing/2014/main" id="{B53D1DAF-F51F-FE66-6FDD-368C5C34121B}"/>
              </a:ext>
            </a:extLst>
          </p:cNvPr>
          <p:cNvSpPr>
            <a:spLocks noGrp="1"/>
          </p:cNvSpPr>
          <p:nvPr>
            <p:ph idx="1"/>
          </p:nvPr>
        </p:nvSpPr>
        <p:spPr/>
        <p:txBody>
          <a:bodyPr/>
          <a:lstStyle/>
          <a:p>
            <a:pPr marL="0" indent="0" algn="l">
              <a:buNone/>
            </a:pPr>
            <a:r>
              <a:rPr lang="en-GB" b="1" i="0" u="none" strike="noStrike" dirty="0">
                <a:solidFill>
                  <a:srgbClr val="000000"/>
                </a:solidFill>
                <a:effectLst/>
              </a:rPr>
              <a:t>Strong Access Controls</a:t>
            </a:r>
            <a:r>
              <a:rPr lang="en-GB" b="0" i="0" u="none" strike="noStrike" dirty="0">
                <a:solidFill>
                  <a:srgbClr val="000000"/>
                </a:solidFill>
                <a:effectLst/>
              </a:rPr>
              <a:t>:</a:t>
            </a:r>
          </a:p>
          <a:p>
            <a:pPr marL="0" indent="0" algn="l">
              <a:buNone/>
            </a:pPr>
            <a:r>
              <a:rPr lang="en-GB" b="0" i="0" u="none" strike="noStrike" dirty="0">
                <a:solidFill>
                  <a:srgbClr val="000000"/>
                </a:solidFill>
                <a:effectLst/>
              </a:rPr>
              <a:t>Implement strict access control measures, especially for systems involved in network management and configuration. Define user roles and permissions clearly to prevent unauthorized access. The User permissions include a superuser account with unlimited access (read/write) an admin with the rights under the name: </a:t>
            </a:r>
            <a:r>
              <a:rPr lang="en-GB" b="0" i="0" u="none" strike="noStrike" dirty="0" err="1">
                <a:solidFill>
                  <a:srgbClr val="000000"/>
                </a:solidFill>
                <a:effectLst/>
              </a:rPr>
              <a:t>Connor_Wilson</a:t>
            </a:r>
            <a:r>
              <a:rPr lang="en-GB" dirty="0">
                <a:solidFill>
                  <a:srgbClr val="000000"/>
                </a:solidFill>
              </a:rPr>
              <a:t> as well audit accounts for ISP with read only access to be able to verify information but not make any adjustments.</a:t>
            </a:r>
            <a:endParaRPr lang="en-GB" b="0" i="0" u="none" strike="noStrike" dirty="0">
              <a:solidFill>
                <a:srgbClr val="000000"/>
              </a:solidFill>
              <a:effectLst/>
            </a:endParaRPr>
          </a:p>
          <a:p>
            <a:endParaRPr lang="en-US" dirty="0"/>
          </a:p>
        </p:txBody>
      </p:sp>
    </p:spTree>
    <p:extLst>
      <p:ext uri="{BB962C8B-B14F-4D97-AF65-F5344CB8AC3E}">
        <p14:creationId xmlns:p14="http://schemas.microsoft.com/office/powerpoint/2010/main" val="4181942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F3381-9D9A-DEF5-4883-FCFFBD7A36D3}"/>
              </a:ext>
            </a:extLst>
          </p:cNvPr>
          <p:cNvSpPr>
            <a:spLocks noGrp="1"/>
          </p:cNvSpPr>
          <p:nvPr>
            <p:ph type="title"/>
          </p:nvPr>
        </p:nvSpPr>
        <p:spPr/>
        <p:txBody>
          <a:bodyPr/>
          <a:lstStyle/>
          <a:p>
            <a:r>
              <a:rPr lang="en-GB" sz="4400" b="1" i="0" u="none" strike="noStrike" dirty="0">
                <a:solidFill>
                  <a:srgbClr val="000000"/>
                </a:solidFill>
                <a:effectLst/>
              </a:rPr>
              <a:t>Overall Security Posture Continued</a:t>
            </a:r>
            <a:endParaRPr lang="en-US" dirty="0"/>
          </a:p>
        </p:txBody>
      </p:sp>
      <p:sp>
        <p:nvSpPr>
          <p:cNvPr id="3" name="Content Placeholder 2">
            <a:extLst>
              <a:ext uri="{FF2B5EF4-FFF2-40B4-BE49-F238E27FC236}">
                <a16:creationId xmlns:a16="http://schemas.microsoft.com/office/drawing/2014/main" id="{D3421C70-38B0-04AD-4D5F-C8C73996F35F}"/>
              </a:ext>
            </a:extLst>
          </p:cNvPr>
          <p:cNvSpPr>
            <a:spLocks noGrp="1"/>
          </p:cNvSpPr>
          <p:nvPr>
            <p:ph idx="1"/>
          </p:nvPr>
        </p:nvSpPr>
        <p:spPr>
          <a:xfrm>
            <a:off x="508000" y="1355725"/>
            <a:ext cx="10515600" cy="4351338"/>
          </a:xfrm>
        </p:spPr>
        <p:txBody>
          <a:bodyPr>
            <a:normAutofit fontScale="25000" lnSpcReduction="20000"/>
          </a:bodyPr>
          <a:lstStyle/>
          <a:p>
            <a:pPr algn="l">
              <a:buFont typeface="+mj-lt"/>
              <a:buAutoNum type="arabicPeriod"/>
            </a:pPr>
            <a:r>
              <a:rPr lang="en-GB" sz="4000" b="1" i="0" u="none" strike="noStrike" dirty="0">
                <a:solidFill>
                  <a:srgbClr val="000000"/>
                </a:solidFill>
                <a:effectLst/>
              </a:rPr>
              <a:t>Network Monitoring</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Employ comprehensive network monitoring tools to detect and respond to anomalies and potential threats promptly. This  be checked via logs on the system by administrator or other valid network staff</a:t>
            </a:r>
          </a:p>
          <a:p>
            <a:pPr algn="l">
              <a:buFont typeface="+mj-lt"/>
              <a:buAutoNum type="arabicPeriod"/>
            </a:pPr>
            <a:r>
              <a:rPr lang="en-GB" sz="4000" b="1" i="0" u="none" strike="noStrike" dirty="0">
                <a:solidFill>
                  <a:srgbClr val="000000"/>
                </a:solidFill>
                <a:effectLst/>
              </a:rPr>
              <a:t>Security Policies and Training</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Establish robust security policies and conduct regular training for staff to recognize and respond to security threats. Ensure policies are consistent and do not conflict with each other. </a:t>
            </a:r>
            <a:r>
              <a:rPr lang="en-GB" sz="3600" dirty="0">
                <a:solidFill>
                  <a:srgbClr val="000000"/>
                </a:solidFill>
              </a:rPr>
              <a:t>The employment of security frameworks could assist with guidance on the type of training that would be valid for a </a:t>
            </a:r>
            <a:endParaRPr lang="en-GB" sz="3600" b="0" i="0" u="none" strike="noStrike" dirty="0">
              <a:solidFill>
                <a:srgbClr val="000000"/>
              </a:solidFill>
              <a:effectLst/>
            </a:endParaRPr>
          </a:p>
          <a:p>
            <a:pPr algn="l">
              <a:buFont typeface="+mj-lt"/>
              <a:buAutoNum type="arabicPeriod"/>
            </a:pPr>
            <a:r>
              <a:rPr lang="en-GB" sz="4000" b="1" i="0" u="none" strike="noStrike" dirty="0">
                <a:solidFill>
                  <a:srgbClr val="000000"/>
                </a:solidFill>
                <a:effectLst/>
              </a:rPr>
              <a:t>Incident Response Plan</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Develop and regularly update an incident response plan to quickly address and mitigate any security breaches.</a:t>
            </a:r>
          </a:p>
          <a:p>
            <a:pPr algn="l">
              <a:buFont typeface="+mj-lt"/>
              <a:buAutoNum type="arabicPeriod"/>
            </a:pPr>
            <a:r>
              <a:rPr lang="en-GB" sz="4000" b="1" i="0" u="none" strike="noStrike" dirty="0">
                <a:solidFill>
                  <a:srgbClr val="000000"/>
                </a:solidFill>
                <a:effectLst/>
              </a:rPr>
              <a:t>Irregular Security Audits</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Conduct irregular and unannounced security audits to identify and address vulnerabilities before they can be exploited.</a:t>
            </a:r>
          </a:p>
          <a:p>
            <a:pPr algn="l">
              <a:buFont typeface="+mj-lt"/>
              <a:buAutoNum type="arabicPeriod"/>
            </a:pPr>
            <a:r>
              <a:rPr lang="en-GB" sz="4000" b="1" i="0" u="none" strike="noStrike" dirty="0">
                <a:solidFill>
                  <a:srgbClr val="000000"/>
                </a:solidFill>
                <a:effectLst/>
              </a:rPr>
              <a:t>Irregular Security Updates</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Implement a strategy for irregular security updates, ensuring that all critical systems receive updates as soon as they are available, outside of regular update schedules.</a:t>
            </a:r>
          </a:p>
          <a:p>
            <a:pPr algn="l">
              <a:buFont typeface="+mj-lt"/>
              <a:buAutoNum type="arabicPeriod"/>
            </a:pPr>
            <a:r>
              <a:rPr lang="en-GB" sz="4000" b="1" i="0" u="none" strike="noStrike" dirty="0">
                <a:solidFill>
                  <a:srgbClr val="000000"/>
                </a:solidFill>
                <a:effectLst/>
              </a:rPr>
              <a:t>Single Points of Failure</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Identify and mitigate single points of failure by implementing redundancy and failover mechanisms, particularly for critical components like gateway servers and border routers.</a:t>
            </a:r>
          </a:p>
          <a:p>
            <a:pPr algn="l">
              <a:buFont typeface="+mj-lt"/>
              <a:buAutoNum type="arabicPeriod"/>
            </a:pPr>
            <a:r>
              <a:rPr lang="en-GB" sz="4000" b="1" i="0" u="none" strike="noStrike" dirty="0">
                <a:solidFill>
                  <a:srgbClr val="000000"/>
                </a:solidFill>
                <a:effectLst/>
              </a:rPr>
              <a:t>Inconsistencies and Errors</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Regularly review and rectify inconsistencies and configuration errors in the network setup to maintain a robust security posture.</a:t>
            </a:r>
          </a:p>
          <a:p>
            <a:pPr algn="l">
              <a:buFont typeface="+mj-lt"/>
              <a:buAutoNum type="arabicPeriod"/>
            </a:pPr>
            <a:r>
              <a:rPr lang="en-GB" sz="4000" b="1" i="0" u="none" strike="noStrike" dirty="0">
                <a:solidFill>
                  <a:srgbClr val="000000"/>
                </a:solidFill>
                <a:effectLst/>
              </a:rPr>
              <a:t>Licensing Structure</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Review and manage the licensing structure to ensure all security solutions are properly licensed and up to date, avoiding gaps in coverage. If licenses are not deployed correctly, it could affect functionality of the network structure as an element such as the gateway may become dysfunctional without a valid license file.</a:t>
            </a:r>
          </a:p>
          <a:p>
            <a:pPr algn="l">
              <a:buFont typeface="+mj-lt"/>
              <a:buAutoNum type="arabicPeriod"/>
            </a:pPr>
            <a:r>
              <a:rPr lang="en-GB" sz="4000" b="1" i="0" u="none" strike="noStrike" dirty="0">
                <a:solidFill>
                  <a:srgbClr val="000000"/>
                </a:solidFill>
                <a:effectLst/>
              </a:rPr>
              <a:t>User Roles and Permissions</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Clearly define and enforce user roles and permissions to prevent unauthorized access and ensure that users only have the access necessary for their roles.</a:t>
            </a:r>
          </a:p>
          <a:p>
            <a:pPr algn="l">
              <a:buFont typeface="+mj-lt"/>
              <a:buAutoNum type="arabicPeriod"/>
            </a:pPr>
            <a:r>
              <a:rPr lang="en-GB" sz="4000" b="1" i="0" u="none" strike="noStrike" dirty="0">
                <a:solidFill>
                  <a:srgbClr val="000000"/>
                </a:solidFill>
                <a:effectLst/>
              </a:rPr>
              <a:t>Overlapping and Conflicting Policies</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Ensure that security policies are not overlapping or conflicting. Conduct regular policy reviews to align and streamline them for maximum effectiveness.</a:t>
            </a:r>
          </a:p>
          <a:p>
            <a:pPr algn="l">
              <a:buFont typeface="+mj-lt"/>
              <a:buAutoNum type="arabicPeriod"/>
            </a:pPr>
            <a:r>
              <a:rPr lang="en-GB" sz="4000" b="1" i="0" u="none" strike="noStrike" dirty="0">
                <a:solidFill>
                  <a:srgbClr val="000000"/>
                </a:solidFill>
                <a:effectLst/>
              </a:rPr>
              <a:t>Lack of Control Over Application Usage</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Implement application control measures to monitor and restrict the usage of unauthorized applications within the network.</a:t>
            </a:r>
          </a:p>
          <a:p>
            <a:pPr algn="l">
              <a:buFont typeface="+mj-lt"/>
              <a:buAutoNum type="arabicPeriod"/>
            </a:pPr>
            <a:r>
              <a:rPr lang="en-GB" sz="4000" b="1" i="0" u="none" strike="noStrike" dirty="0">
                <a:solidFill>
                  <a:srgbClr val="000000"/>
                </a:solidFill>
                <a:effectLst/>
              </a:rPr>
              <a:t>IPS Rules are Outdated</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Regularly update Intrusion Prevention System (IPS) rules to ensure they are effective against the latest threats.</a:t>
            </a:r>
          </a:p>
          <a:p>
            <a:pPr algn="l">
              <a:buFont typeface="+mj-lt"/>
              <a:buAutoNum type="arabicPeriod"/>
            </a:pPr>
            <a:r>
              <a:rPr lang="en-GB" sz="4000" b="1" i="0" u="none" strike="noStrike" dirty="0">
                <a:solidFill>
                  <a:srgbClr val="000000"/>
                </a:solidFill>
                <a:effectLst/>
              </a:rPr>
              <a:t>Challenges Posed by IoT Devices</a:t>
            </a:r>
            <a:r>
              <a:rPr lang="en-GB" sz="4000" b="0" i="0" u="none" strike="noStrike" dirty="0">
                <a:solidFill>
                  <a:srgbClr val="000000"/>
                </a:solidFill>
                <a:effectLst/>
              </a:rPr>
              <a:t>:</a:t>
            </a:r>
          </a:p>
          <a:p>
            <a:pPr marL="742950" lvl="1" indent="-285750" algn="l">
              <a:buFont typeface="+mj-lt"/>
              <a:buAutoNum type="arabicPeriod"/>
            </a:pPr>
            <a:r>
              <a:rPr lang="en-GB" sz="3600" b="0" i="0" u="none" strike="noStrike" dirty="0">
                <a:solidFill>
                  <a:srgbClr val="000000"/>
                </a:solidFill>
                <a:effectLst/>
              </a:rPr>
              <a:t>Address the challenges posed by IoT devices by segmenting IoT networks, applying strong access controls, and regularly updating IoT firmware to mitigate vulnerabilities.</a:t>
            </a:r>
          </a:p>
          <a:p>
            <a:endParaRPr lang="en-US" dirty="0"/>
          </a:p>
        </p:txBody>
      </p:sp>
    </p:spTree>
    <p:extLst>
      <p:ext uri="{BB962C8B-B14F-4D97-AF65-F5344CB8AC3E}">
        <p14:creationId xmlns:p14="http://schemas.microsoft.com/office/powerpoint/2010/main" val="4105025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BAE01-8259-0773-0EA2-FE68F50568F8}"/>
              </a:ext>
            </a:extLst>
          </p:cNvPr>
          <p:cNvSpPr>
            <a:spLocks noGrp="1"/>
          </p:cNvSpPr>
          <p:nvPr>
            <p:ph type="title"/>
          </p:nvPr>
        </p:nvSpPr>
        <p:spPr/>
        <p:txBody>
          <a:bodyPr/>
          <a:lstStyle/>
          <a:p>
            <a:r>
              <a:rPr lang="en-US" dirty="0"/>
              <a:t>Gaia Operating System Initial Setup (A-GW)</a:t>
            </a:r>
          </a:p>
        </p:txBody>
      </p:sp>
      <p:sp>
        <p:nvSpPr>
          <p:cNvPr id="3" name="Content Placeholder 2">
            <a:extLst>
              <a:ext uri="{FF2B5EF4-FFF2-40B4-BE49-F238E27FC236}">
                <a16:creationId xmlns:a16="http://schemas.microsoft.com/office/drawing/2014/main" id="{C1ADE86E-FAEB-8F58-B885-C673FA651A29}"/>
              </a:ext>
            </a:extLst>
          </p:cNvPr>
          <p:cNvSpPr>
            <a:spLocks noGrp="1"/>
          </p:cNvSpPr>
          <p:nvPr>
            <p:ph idx="1"/>
          </p:nvPr>
        </p:nvSpPr>
        <p:spPr>
          <a:xfrm>
            <a:off x="838200" y="1624013"/>
            <a:ext cx="10515600" cy="4351338"/>
          </a:xfrm>
        </p:spPr>
        <p:txBody>
          <a:bodyPr/>
          <a:lstStyle/>
          <a:p>
            <a:r>
              <a:rPr lang="en-US" dirty="0"/>
              <a:t>When I started working on this initial lab at the start of the document </a:t>
            </a:r>
            <a:r>
              <a:rPr lang="en-US" dirty="0" err="1"/>
              <a:t>atleast</a:t>
            </a:r>
            <a:r>
              <a:rPr lang="en-US" dirty="0"/>
              <a:t> on my machine the initial setup of the operating system had been completed so I progressed onto the next lab.</a:t>
            </a:r>
          </a:p>
        </p:txBody>
      </p:sp>
      <p:pic>
        <p:nvPicPr>
          <p:cNvPr id="4" name="Picture 3">
            <a:extLst>
              <a:ext uri="{FF2B5EF4-FFF2-40B4-BE49-F238E27FC236}">
                <a16:creationId xmlns:a16="http://schemas.microsoft.com/office/drawing/2014/main" id="{F5AA8D91-9121-4D61-ACA3-ECFFFF930FE7}"/>
              </a:ext>
            </a:extLst>
          </p:cNvPr>
          <p:cNvPicPr>
            <a:picLocks noChangeAspect="1"/>
          </p:cNvPicPr>
          <p:nvPr/>
        </p:nvPicPr>
        <p:blipFill rotWithShape="1">
          <a:blip r:embed="rId2"/>
          <a:srcRect l="60356" t="50000"/>
          <a:stretch/>
        </p:blipFill>
        <p:spPr>
          <a:xfrm>
            <a:off x="3238499" y="2803618"/>
            <a:ext cx="5715001" cy="4054382"/>
          </a:xfrm>
          <a:prstGeom prst="rect">
            <a:avLst/>
          </a:prstGeom>
        </p:spPr>
      </p:pic>
    </p:spTree>
    <p:extLst>
      <p:ext uri="{BB962C8B-B14F-4D97-AF65-F5344CB8AC3E}">
        <p14:creationId xmlns:p14="http://schemas.microsoft.com/office/powerpoint/2010/main" val="102147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CB522-8BFD-B4A0-48EF-E774C1360DC3}"/>
              </a:ext>
            </a:extLst>
          </p:cNvPr>
          <p:cNvSpPr>
            <a:spLocks noGrp="1"/>
          </p:cNvSpPr>
          <p:nvPr>
            <p:ph type="title"/>
          </p:nvPr>
        </p:nvSpPr>
        <p:spPr/>
        <p:txBody>
          <a:bodyPr/>
          <a:lstStyle/>
          <a:p>
            <a:r>
              <a:rPr lang="en-US" dirty="0"/>
              <a:t>Running Initial Setup wizard via the Clientless Smart Console.</a:t>
            </a:r>
          </a:p>
        </p:txBody>
      </p:sp>
      <p:pic>
        <p:nvPicPr>
          <p:cNvPr id="4" name="Content Placeholder 3">
            <a:extLst>
              <a:ext uri="{FF2B5EF4-FFF2-40B4-BE49-F238E27FC236}">
                <a16:creationId xmlns:a16="http://schemas.microsoft.com/office/drawing/2014/main" id="{2794B359-501D-3CFF-222E-8FCD272503F1}"/>
              </a:ext>
            </a:extLst>
          </p:cNvPr>
          <p:cNvPicPr>
            <a:picLocks noGrp="1" noChangeAspect="1"/>
          </p:cNvPicPr>
          <p:nvPr>
            <p:ph idx="1"/>
          </p:nvPr>
        </p:nvPicPr>
        <p:blipFill rotWithShape="1">
          <a:blip r:embed="rId3"/>
          <a:srcRect l="46654" t="21663"/>
          <a:stretch/>
        </p:blipFill>
        <p:spPr>
          <a:xfrm>
            <a:off x="313150" y="1724644"/>
            <a:ext cx="5661765" cy="4676665"/>
          </a:xfrm>
          <a:prstGeom prst="rect">
            <a:avLst/>
          </a:prstGeom>
        </p:spPr>
      </p:pic>
      <p:pic>
        <p:nvPicPr>
          <p:cNvPr id="6" name="Picture 5" descr="A screenshot of a computer&#10;&#10;Description automatically generated">
            <a:extLst>
              <a:ext uri="{FF2B5EF4-FFF2-40B4-BE49-F238E27FC236}">
                <a16:creationId xmlns:a16="http://schemas.microsoft.com/office/drawing/2014/main" id="{E6F874E1-4D8C-894D-BCA1-80A8156B2360}"/>
              </a:ext>
            </a:extLst>
          </p:cNvPr>
          <p:cNvPicPr>
            <a:picLocks noChangeAspect="1"/>
          </p:cNvPicPr>
          <p:nvPr/>
        </p:nvPicPr>
        <p:blipFill rotWithShape="1">
          <a:blip r:embed="rId4"/>
          <a:srcRect l="39889" t="19935"/>
          <a:stretch/>
        </p:blipFill>
        <p:spPr>
          <a:xfrm>
            <a:off x="6096000" y="1724644"/>
            <a:ext cx="5825715" cy="4364832"/>
          </a:xfrm>
          <a:prstGeom prst="rect">
            <a:avLst/>
          </a:prstGeom>
        </p:spPr>
      </p:pic>
    </p:spTree>
    <p:extLst>
      <p:ext uri="{BB962C8B-B14F-4D97-AF65-F5344CB8AC3E}">
        <p14:creationId xmlns:p14="http://schemas.microsoft.com/office/powerpoint/2010/main" val="2798387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3F36E-00A1-262D-4D60-DF1456247798}"/>
              </a:ext>
            </a:extLst>
          </p:cNvPr>
          <p:cNvSpPr>
            <a:spLocks noGrp="1"/>
          </p:cNvSpPr>
          <p:nvPr>
            <p:ph type="title"/>
          </p:nvPr>
        </p:nvSpPr>
        <p:spPr/>
        <p:txBody>
          <a:bodyPr/>
          <a:lstStyle/>
          <a:p>
            <a:r>
              <a:rPr lang="en-US" dirty="0"/>
              <a:t>Running Initial Setup wizard via the Clientless Smart Console Continued</a:t>
            </a:r>
          </a:p>
        </p:txBody>
      </p:sp>
      <p:pic>
        <p:nvPicPr>
          <p:cNvPr id="5" name="Content Placeholder 4" descr="Screens screenshot of a computer screen&#10;&#10;Description automatically generated">
            <a:extLst>
              <a:ext uri="{FF2B5EF4-FFF2-40B4-BE49-F238E27FC236}">
                <a16:creationId xmlns:a16="http://schemas.microsoft.com/office/drawing/2014/main" id="{B7521946-403E-9347-C45E-136251134BCB}"/>
              </a:ext>
            </a:extLst>
          </p:cNvPr>
          <p:cNvPicPr>
            <a:picLocks noGrp="1" noChangeAspect="1"/>
          </p:cNvPicPr>
          <p:nvPr>
            <p:ph idx="1"/>
          </p:nvPr>
        </p:nvPicPr>
        <p:blipFill rotWithShape="1">
          <a:blip r:embed="rId2"/>
          <a:srcRect l="46552" t="18461"/>
          <a:stretch/>
        </p:blipFill>
        <p:spPr>
          <a:xfrm>
            <a:off x="300037" y="1654969"/>
            <a:ext cx="5313875" cy="4560094"/>
          </a:xfrm>
        </p:spPr>
      </p:pic>
      <p:pic>
        <p:nvPicPr>
          <p:cNvPr id="7" name="Picture 6" descr="A screenshot of a computer&#10;&#10;Description automatically generated">
            <a:extLst>
              <a:ext uri="{FF2B5EF4-FFF2-40B4-BE49-F238E27FC236}">
                <a16:creationId xmlns:a16="http://schemas.microsoft.com/office/drawing/2014/main" id="{6D91E614-289E-277C-9528-988A0201CEC4}"/>
              </a:ext>
            </a:extLst>
          </p:cNvPr>
          <p:cNvPicPr>
            <a:picLocks noChangeAspect="1"/>
          </p:cNvPicPr>
          <p:nvPr/>
        </p:nvPicPr>
        <p:blipFill rotWithShape="1">
          <a:blip r:embed="rId3"/>
          <a:srcRect l="44853" t="16358"/>
          <a:stretch/>
        </p:blipFill>
        <p:spPr>
          <a:xfrm>
            <a:off x="5886450" y="1600597"/>
            <a:ext cx="5467349" cy="4664458"/>
          </a:xfrm>
          <a:prstGeom prst="rect">
            <a:avLst/>
          </a:prstGeom>
        </p:spPr>
      </p:pic>
    </p:spTree>
    <p:extLst>
      <p:ext uri="{BB962C8B-B14F-4D97-AF65-F5344CB8AC3E}">
        <p14:creationId xmlns:p14="http://schemas.microsoft.com/office/powerpoint/2010/main" val="1756195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35628-900E-D0F6-BEE8-C884DD5936BB}"/>
              </a:ext>
            </a:extLst>
          </p:cNvPr>
          <p:cNvSpPr>
            <a:spLocks noGrp="1"/>
          </p:cNvSpPr>
          <p:nvPr>
            <p:ph type="title"/>
          </p:nvPr>
        </p:nvSpPr>
        <p:spPr/>
        <p:txBody>
          <a:bodyPr/>
          <a:lstStyle/>
          <a:p>
            <a:r>
              <a:rPr lang="en-US" dirty="0"/>
              <a:t>Running Initial Setup wizard via the Clientless Smart Console Continued</a:t>
            </a:r>
          </a:p>
        </p:txBody>
      </p:sp>
      <p:pic>
        <p:nvPicPr>
          <p:cNvPr id="4" name="Content Placeholder 3">
            <a:extLst>
              <a:ext uri="{FF2B5EF4-FFF2-40B4-BE49-F238E27FC236}">
                <a16:creationId xmlns:a16="http://schemas.microsoft.com/office/drawing/2014/main" id="{AEDBA37A-D84C-A19F-5DC3-599BFDE67D96}"/>
              </a:ext>
            </a:extLst>
          </p:cNvPr>
          <p:cNvPicPr>
            <a:picLocks noGrp="1" noChangeAspect="1"/>
          </p:cNvPicPr>
          <p:nvPr>
            <p:ph idx="1"/>
          </p:nvPr>
        </p:nvPicPr>
        <p:blipFill rotWithShape="1">
          <a:blip r:embed="rId3"/>
          <a:srcRect l="39165" t="20759"/>
          <a:stretch/>
        </p:blipFill>
        <p:spPr>
          <a:xfrm>
            <a:off x="838199" y="1857376"/>
            <a:ext cx="6619875" cy="4850274"/>
          </a:xfrm>
          <a:prstGeom prst="rect">
            <a:avLst/>
          </a:prstGeom>
        </p:spPr>
      </p:pic>
    </p:spTree>
    <p:extLst>
      <p:ext uri="{BB962C8B-B14F-4D97-AF65-F5344CB8AC3E}">
        <p14:creationId xmlns:p14="http://schemas.microsoft.com/office/powerpoint/2010/main" val="1766281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53E4C-69FF-80C1-6147-E4F2623CC38B}"/>
              </a:ext>
            </a:extLst>
          </p:cNvPr>
          <p:cNvSpPr>
            <a:spLocks noGrp="1"/>
          </p:cNvSpPr>
          <p:nvPr>
            <p:ph type="title"/>
          </p:nvPr>
        </p:nvSpPr>
        <p:spPr/>
        <p:txBody>
          <a:bodyPr/>
          <a:lstStyle/>
          <a:p>
            <a:r>
              <a:rPr lang="en-US" dirty="0"/>
              <a:t>Running Initial Setup wizard via the Clientless Smart Console Continued</a:t>
            </a:r>
          </a:p>
        </p:txBody>
      </p:sp>
      <p:pic>
        <p:nvPicPr>
          <p:cNvPr id="5" name="Picture 4">
            <a:extLst>
              <a:ext uri="{FF2B5EF4-FFF2-40B4-BE49-F238E27FC236}">
                <a16:creationId xmlns:a16="http://schemas.microsoft.com/office/drawing/2014/main" id="{3411E3DB-2045-E744-6C13-E8E6FBF4A94D}"/>
              </a:ext>
            </a:extLst>
          </p:cNvPr>
          <p:cNvPicPr>
            <a:picLocks noChangeAspect="1"/>
          </p:cNvPicPr>
          <p:nvPr/>
        </p:nvPicPr>
        <p:blipFill rotWithShape="1">
          <a:blip r:embed="rId2"/>
          <a:srcRect l="38898" t="16501"/>
          <a:stretch/>
        </p:blipFill>
        <p:spPr>
          <a:xfrm>
            <a:off x="295275" y="1656848"/>
            <a:ext cx="6291263" cy="4836027"/>
          </a:xfrm>
          <a:prstGeom prst="rect">
            <a:avLst/>
          </a:prstGeom>
        </p:spPr>
      </p:pic>
    </p:spTree>
    <p:extLst>
      <p:ext uri="{BB962C8B-B14F-4D97-AF65-F5344CB8AC3E}">
        <p14:creationId xmlns:p14="http://schemas.microsoft.com/office/powerpoint/2010/main" val="2045512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BB18D-4C72-7859-8F99-0BAE08378D78}"/>
              </a:ext>
            </a:extLst>
          </p:cNvPr>
          <p:cNvSpPr>
            <a:spLocks noGrp="1"/>
          </p:cNvSpPr>
          <p:nvPr>
            <p:ph type="title"/>
          </p:nvPr>
        </p:nvSpPr>
        <p:spPr/>
        <p:txBody>
          <a:bodyPr/>
          <a:lstStyle/>
          <a:p>
            <a:r>
              <a:rPr lang="en-US" dirty="0"/>
              <a:t>Installing Policy options within the </a:t>
            </a:r>
            <a:r>
              <a:rPr lang="en-US" dirty="0" err="1"/>
              <a:t>Smartconsole</a:t>
            </a:r>
            <a:endParaRPr lang="en-US" dirty="0"/>
          </a:p>
        </p:txBody>
      </p:sp>
      <p:pic>
        <p:nvPicPr>
          <p:cNvPr id="4" name="Content Placeholder 3">
            <a:extLst>
              <a:ext uri="{FF2B5EF4-FFF2-40B4-BE49-F238E27FC236}">
                <a16:creationId xmlns:a16="http://schemas.microsoft.com/office/drawing/2014/main" id="{3B6EB660-435E-4AF5-4B52-4C79E1DD69D2}"/>
              </a:ext>
            </a:extLst>
          </p:cNvPr>
          <p:cNvPicPr>
            <a:picLocks noGrp="1" noChangeAspect="1"/>
          </p:cNvPicPr>
          <p:nvPr>
            <p:ph idx="1"/>
          </p:nvPr>
        </p:nvPicPr>
        <p:blipFill rotWithShape="1">
          <a:blip r:embed="rId2"/>
          <a:srcRect l="45629" t="12223" b="5362"/>
          <a:stretch/>
        </p:blipFill>
        <p:spPr>
          <a:xfrm>
            <a:off x="2995613" y="1690688"/>
            <a:ext cx="5934076" cy="5059580"/>
          </a:xfrm>
          <a:prstGeom prst="rect">
            <a:avLst/>
          </a:prstGeom>
        </p:spPr>
      </p:pic>
    </p:spTree>
    <p:extLst>
      <p:ext uri="{BB962C8B-B14F-4D97-AF65-F5344CB8AC3E}">
        <p14:creationId xmlns:p14="http://schemas.microsoft.com/office/powerpoint/2010/main" val="2615329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786EC-36DE-4700-028A-886A2D6DF55F}"/>
              </a:ext>
            </a:extLst>
          </p:cNvPr>
          <p:cNvSpPr>
            <a:spLocks noGrp="1"/>
          </p:cNvSpPr>
          <p:nvPr>
            <p:ph type="title"/>
          </p:nvPr>
        </p:nvSpPr>
        <p:spPr/>
        <p:txBody>
          <a:bodyPr/>
          <a:lstStyle/>
          <a:p>
            <a:r>
              <a:rPr lang="en-US" dirty="0"/>
              <a:t>Further Network configuration for Ethernet Connections.</a:t>
            </a:r>
          </a:p>
        </p:txBody>
      </p:sp>
      <p:pic>
        <p:nvPicPr>
          <p:cNvPr id="4" name="Picture 3">
            <a:extLst>
              <a:ext uri="{FF2B5EF4-FFF2-40B4-BE49-F238E27FC236}">
                <a16:creationId xmlns:a16="http://schemas.microsoft.com/office/drawing/2014/main" id="{1CC8722E-46AE-00B9-3663-E242139EE66F}"/>
              </a:ext>
            </a:extLst>
          </p:cNvPr>
          <p:cNvPicPr>
            <a:picLocks noChangeAspect="1"/>
          </p:cNvPicPr>
          <p:nvPr/>
        </p:nvPicPr>
        <p:blipFill rotWithShape="1">
          <a:blip r:embed="rId2"/>
          <a:srcRect l="46017" t="18301"/>
          <a:stretch/>
        </p:blipFill>
        <p:spPr>
          <a:xfrm>
            <a:off x="385763" y="1643063"/>
            <a:ext cx="5872162" cy="4999002"/>
          </a:xfrm>
          <a:prstGeom prst="rect">
            <a:avLst/>
          </a:prstGeom>
        </p:spPr>
      </p:pic>
      <p:pic>
        <p:nvPicPr>
          <p:cNvPr id="5" name="Picture 4">
            <a:extLst>
              <a:ext uri="{FF2B5EF4-FFF2-40B4-BE49-F238E27FC236}">
                <a16:creationId xmlns:a16="http://schemas.microsoft.com/office/drawing/2014/main" id="{ECDB3C74-3CC3-7137-208D-4A0971AAE1F0}"/>
              </a:ext>
            </a:extLst>
          </p:cNvPr>
          <p:cNvPicPr>
            <a:picLocks noChangeAspect="1"/>
          </p:cNvPicPr>
          <p:nvPr/>
        </p:nvPicPr>
        <p:blipFill rotWithShape="1">
          <a:blip r:embed="rId3"/>
          <a:srcRect l="42525" t="19281"/>
          <a:stretch/>
        </p:blipFill>
        <p:spPr>
          <a:xfrm>
            <a:off x="6215987" y="1643063"/>
            <a:ext cx="5914100" cy="4672012"/>
          </a:xfrm>
          <a:prstGeom prst="rect">
            <a:avLst/>
          </a:prstGeom>
        </p:spPr>
      </p:pic>
    </p:spTree>
    <p:extLst>
      <p:ext uri="{BB962C8B-B14F-4D97-AF65-F5344CB8AC3E}">
        <p14:creationId xmlns:p14="http://schemas.microsoft.com/office/powerpoint/2010/main" val="1715172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16B2D-E93A-E146-1877-55B7B0470597}"/>
              </a:ext>
            </a:extLst>
          </p:cNvPr>
          <p:cNvSpPr>
            <a:spLocks noGrp="1"/>
          </p:cNvSpPr>
          <p:nvPr>
            <p:ph type="title"/>
          </p:nvPr>
        </p:nvSpPr>
        <p:spPr/>
        <p:txBody>
          <a:bodyPr/>
          <a:lstStyle/>
          <a:p>
            <a:r>
              <a:rPr lang="en-US" dirty="0"/>
              <a:t>Further Network configuration for Ethernet Connections.</a:t>
            </a:r>
          </a:p>
        </p:txBody>
      </p:sp>
      <p:pic>
        <p:nvPicPr>
          <p:cNvPr id="4" name="Content Placeholder 3">
            <a:extLst>
              <a:ext uri="{FF2B5EF4-FFF2-40B4-BE49-F238E27FC236}">
                <a16:creationId xmlns:a16="http://schemas.microsoft.com/office/drawing/2014/main" id="{7D2B558E-EAC4-8916-2A29-FBA225D01DCF}"/>
              </a:ext>
            </a:extLst>
          </p:cNvPr>
          <p:cNvPicPr>
            <a:picLocks noGrp="1" noChangeAspect="1"/>
          </p:cNvPicPr>
          <p:nvPr>
            <p:ph idx="1"/>
          </p:nvPr>
        </p:nvPicPr>
        <p:blipFill rotWithShape="1">
          <a:blip r:embed="rId2"/>
          <a:srcRect l="45814" t="18096"/>
          <a:stretch/>
        </p:blipFill>
        <p:spPr>
          <a:xfrm>
            <a:off x="642938" y="1985962"/>
            <a:ext cx="5453062" cy="4636387"/>
          </a:xfrm>
          <a:prstGeom prst="rect">
            <a:avLst/>
          </a:prstGeom>
        </p:spPr>
      </p:pic>
      <p:pic>
        <p:nvPicPr>
          <p:cNvPr id="5" name="Picture 4">
            <a:extLst>
              <a:ext uri="{FF2B5EF4-FFF2-40B4-BE49-F238E27FC236}">
                <a16:creationId xmlns:a16="http://schemas.microsoft.com/office/drawing/2014/main" id="{C1DED80E-423D-9746-B194-9B474683D6F7}"/>
              </a:ext>
            </a:extLst>
          </p:cNvPr>
          <p:cNvPicPr>
            <a:picLocks noChangeAspect="1"/>
          </p:cNvPicPr>
          <p:nvPr/>
        </p:nvPicPr>
        <p:blipFill rotWithShape="1">
          <a:blip r:embed="rId3"/>
          <a:srcRect l="46752" t="21569" b="2614"/>
          <a:stretch/>
        </p:blipFill>
        <p:spPr>
          <a:xfrm>
            <a:off x="6257926" y="1871662"/>
            <a:ext cx="5769874" cy="4621213"/>
          </a:xfrm>
          <a:prstGeom prst="rect">
            <a:avLst/>
          </a:prstGeom>
        </p:spPr>
      </p:pic>
    </p:spTree>
    <p:extLst>
      <p:ext uri="{BB962C8B-B14F-4D97-AF65-F5344CB8AC3E}">
        <p14:creationId xmlns:p14="http://schemas.microsoft.com/office/powerpoint/2010/main" val="2907343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56397-0886-20AB-2BA5-83F89044AAE0}"/>
              </a:ext>
            </a:extLst>
          </p:cNvPr>
          <p:cNvSpPr>
            <a:spLocks noGrp="1"/>
          </p:cNvSpPr>
          <p:nvPr>
            <p:ph type="title"/>
          </p:nvPr>
        </p:nvSpPr>
        <p:spPr/>
        <p:txBody>
          <a:bodyPr/>
          <a:lstStyle/>
          <a:p>
            <a:r>
              <a:rPr lang="en-US" dirty="0"/>
              <a:t>Further Network configuration for Ethernet Connections.</a:t>
            </a:r>
          </a:p>
        </p:txBody>
      </p:sp>
      <p:pic>
        <p:nvPicPr>
          <p:cNvPr id="4" name="Content Placeholder 3">
            <a:extLst>
              <a:ext uri="{FF2B5EF4-FFF2-40B4-BE49-F238E27FC236}">
                <a16:creationId xmlns:a16="http://schemas.microsoft.com/office/drawing/2014/main" id="{2543D7ED-C034-6503-5EEC-432B07192CCC}"/>
              </a:ext>
            </a:extLst>
          </p:cNvPr>
          <p:cNvPicPr>
            <a:picLocks noGrp="1" noChangeAspect="1"/>
          </p:cNvPicPr>
          <p:nvPr>
            <p:ph idx="1"/>
          </p:nvPr>
        </p:nvPicPr>
        <p:blipFill rotWithShape="1">
          <a:blip r:embed="rId2"/>
          <a:srcRect l="46329" t="18143" b="2118"/>
          <a:stretch/>
        </p:blipFill>
        <p:spPr>
          <a:xfrm>
            <a:off x="701456" y="1690688"/>
            <a:ext cx="5824603" cy="4867715"/>
          </a:xfrm>
          <a:prstGeom prst="rect">
            <a:avLst/>
          </a:prstGeom>
        </p:spPr>
      </p:pic>
    </p:spTree>
    <p:extLst>
      <p:ext uri="{BB962C8B-B14F-4D97-AF65-F5344CB8AC3E}">
        <p14:creationId xmlns:p14="http://schemas.microsoft.com/office/powerpoint/2010/main" val="629442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95061-554C-C5C7-6A01-09109FD0F50B}"/>
              </a:ext>
            </a:extLst>
          </p:cNvPr>
          <p:cNvSpPr>
            <a:spLocks noGrp="1"/>
          </p:cNvSpPr>
          <p:nvPr>
            <p:ph type="title"/>
          </p:nvPr>
        </p:nvSpPr>
        <p:spPr/>
        <p:txBody>
          <a:bodyPr/>
          <a:lstStyle/>
          <a:p>
            <a:r>
              <a:rPr lang="en-US" dirty="0"/>
              <a:t>Checkpoint Installation wizard setup for Gateway Server information.</a:t>
            </a:r>
          </a:p>
        </p:txBody>
      </p:sp>
      <p:pic>
        <p:nvPicPr>
          <p:cNvPr id="5" name="Content Placeholder 4" descr="A screenshot of a computer&#10;&#10;Description automatically generated">
            <a:extLst>
              <a:ext uri="{FF2B5EF4-FFF2-40B4-BE49-F238E27FC236}">
                <a16:creationId xmlns:a16="http://schemas.microsoft.com/office/drawing/2014/main" id="{76FBA4A8-FFDB-A5E7-A195-FD739544DDE5}"/>
              </a:ext>
            </a:extLst>
          </p:cNvPr>
          <p:cNvPicPr>
            <a:picLocks noGrp="1" noChangeAspect="1"/>
          </p:cNvPicPr>
          <p:nvPr>
            <p:ph idx="1"/>
          </p:nvPr>
        </p:nvPicPr>
        <p:blipFill rotWithShape="1">
          <a:blip r:embed="rId3"/>
          <a:srcRect l="50000" t="6982"/>
          <a:stretch/>
        </p:blipFill>
        <p:spPr>
          <a:xfrm>
            <a:off x="838200" y="1916482"/>
            <a:ext cx="3867856" cy="4047538"/>
          </a:xfrm>
        </p:spPr>
      </p:pic>
      <p:pic>
        <p:nvPicPr>
          <p:cNvPr id="6" name="Picture 5">
            <a:extLst>
              <a:ext uri="{FF2B5EF4-FFF2-40B4-BE49-F238E27FC236}">
                <a16:creationId xmlns:a16="http://schemas.microsoft.com/office/drawing/2014/main" id="{765F00C2-B673-5145-C939-CD902A158D2E}"/>
              </a:ext>
            </a:extLst>
          </p:cNvPr>
          <p:cNvPicPr>
            <a:picLocks noChangeAspect="1"/>
          </p:cNvPicPr>
          <p:nvPr/>
        </p:nvPicPr>
        <p:blipFill rotWithShape="1">
          <a:blip r:embed="rId4"/>
          <a:srcRect l="50236" b="2082"/>
          <a:stretch/>
        </p:blipFill>
        <p:spPr>
          <a:xfrm>
            <a:off x="5552018" y="1799768"/>
            <a:ext cx="3867856" cy="4280966"/>
          </a:xfrm>
          <a:prstGeom prst="rect">
            <a:avLst/>
          </a:prstGeom>
        </p:spPr>
      </p:pic>
    </p:spTree>
    <p:extLst>
      <p:ext uri="{BB962C8B-B14F-4D97-AF65-F5344CB8AC3E}">
        <p14:creationId xmlns:p14="http://schemas.microsoft.com/office/powerpoint/2010/main" val="31224798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19B0A-37FE-F785-481E-EE2716309803}"/>
              </a:ext>
            </a:extLst>
          </p:cNvPr>
          <p:cNvSpPr>
            <a:spLocks noGrp="1"/>
          </p:cNvSpPr>
          <p:nvPr>
            <p:ph type="title"/>
          </p:nvPr>
        </p:nvSpPr>
        <p:spPr/>
        <p:txBody>
          <a:bodyPr/>
          <a:lstStyle/>
          <a:p>
            <a:r>
              <a:rPr lang="en-US" dirty="0"/>
              <a:t>Configuration Summary and verifying Topology information</a:t>
            </a:r>
          </a:p>
        </p:txBody>
      </p:sp>
      <p:pic>
        <p:nvPicPr>
          <p:cNvPr id="5" name="Picture 4" descr="A screenshot of a computer&#10;&#10;Description automatically generated">
            <a:extLst>
              <a:ext uri="{FF2B5EF4-FFF2-40B4-BE49-F238E27FC236}">
                <a16:creationId xmlns:a16="http://schemas.microsoft.com/office/drawing/2014/main" id="{2ADEC25F-95A0-BA15-58B5-CE570F189620}"/>
              </a:ext>
            </a:extLst>
          </p:cNvPr>
          <p:cNvPicPr>
            <a:picLocks noChangeAspect="1"/>
          </p:cNvPicPr>
          <p:nvPr/>
        </p:nvPicPr>
        <p:blipFill>
          <a:blip r:embed="rId3"/>
          <a:stretch>
            <a:fillRect/>
          </a:stretch>
        </p:blipFill>
        <p:spPr>
          <a:xfrm>
            <a:off x="838200" y="1833396"/>
            <a:ext cx="4413319" cy="4781607"/>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25FDD694-445E-42D1-F056-BC702AB4FD76}"/>
              </a:ext>
            </a:extLst>
          </p:cNvPr>
          <p:cNvPicPr>
            <a:picLocks noChangeAspect="1"/>
          </p:cNvPicPr>
          <p:nvPr/>
        </p:nvPicPr>
        <p:blipFill>
          <a:blip r:embed="rId4"/>
          <a:stretch>
            <a:fillRect/>
          </a:stretch>
        </p:blipFill>
        <p:spPr>
          <a:xfrm>
            <a:off x="6363222" y="1751968"/>
            <a:ext cx="4563631" cy="4944462"/>
          </a:xfrm>
          <a:prstGeom prst="rect">
            <a:avLst/>
          </a:prstGeom>
        </p:spPr>
      </p:pic>
    </p:spTree>
    <p:extLst>
      <p:ext uri="{BB962C8B-B14F-4D97-AF65-F5344CB8AC3E}">
        <p14:creationId xmlns:p14="http://schemas.microsoft.com/office/powerpoint/2010/main" val="2026806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A5951-04E5-99D2-0C52-29E5D9A12717}"/>
              </a:ext>
            </a:extLst>
          </p:cNvPr>
          <p:cNvSpPr>
            <a:spLocks noGrp="1"/>
          </p:cNvSpPr>
          <p:nvPr>
            <p:ph type="title"/>
          </p:nvPr>
        </p:nvSpPr>
        <p:spPr/>
        <p:txBody>
          <a:bodyPr/>
          <a:lstStyle/>
          <a:p>
            <a:r>
              <a:rPr lang="en-US" dirty="0"/>
              <a:t>Configuring network features and Comment for identifiability</a:t>
            </a:r>
          </a:p>
        </p:txBody>
      </p:sp>
      <p:pic>
        <p:nvPicPr>
          <p:cNvPr id="5" name="Content Placeholder 4" descr="A screenshot of a computer&#10;&#10;Description automatically generated">
            <a:extLst>
              <a:ext uri="{FF2B5EF4-FFF2-40B4-BE49-F238E27FC236}">
                <a16:creationId xmlns:a16="http://schemas.microsoft.com/office/drawing/2014/main" id="{2EF29FEE-0691-F90D-A80E-9F7F003C1754}"/>
              </a:ext>
            </a:extLst>
          </p:cNvPr>
          <p:cNvPicPr>
            <a:picLocks noGrp="1" noChangeAspect="1"/>
          </p:cNvPicPr>
          <p:nvPr>
            <p:ph idx="1"/>
          </p:nvPr>
        </p:nvPicPr>
        <p:blipFill>
          <a:blip r:embed="rId2"/>
          <a:stretch>
            <a:fillRect/>
          </a:stretch>
        </p:blipFill>
        <p:spPr>
          <a:xfrm>
            <a:off x="4087905" y="1825625"/>
            <a:ext cx="4016190" cy="4351338"/>
          </a:xfrm>
        </p:spPr>
      </p:pic>
    </p:spTree>
    <p:extLst>
      <p:ext uri="{BB962C8B-B14F-4D97-AF65-F5344CB8AC3E}">
        <p14:creationId xmlns:p14="http://schemas.microsoft.com/office/powerpoint/2010/main" val="24078124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120A4-DDA8-10C1-9FFB-093170D5D571}"/>
              </a:ext>
            </a:extLst>
          </p:cNvPr>
          <p:cNvSpPr>
            <a:spLocks noGrp="1"/>
          </p:cNvSpPr>
          <p:nvPr>
            <p:ph type="title"/>
          </p:nvPr>
        </p:nvSpPr>
        <p:spPr/>
        <p:txBody>
          <a:bodyPr/>
          <a:lstStyle/>
          <a:p>
            <a:r>
              <a:rPr lang="en-US" dirty="0"/>
              <a:t>Verifying SIC Status.</a:t>
            </a:r>
          </a:p>
        </p:txBody>
      </p:sp>
      <p:pic>
        <p:nvPicPr>
          <p:cNvPr id="5" name="Picture 4" descr="A screenshot of a computer&#10;&#10;Description automatically generated">
            <a:extLst>
              <a:ext uri="{FF2B5EF4-FFF2-40B4-BE49-F238E27FC236}">
                <a16:creationId xmlns:a16="http://schemas.microsoft.com/office/drawing/2014/main" id="{9B4F9045-7422-F592-C7D7-DFB5709A50F7}"/>
              </a:ext>
            </a:extLst>
          </p:cNvPr>
          <p:cNvPicPr>
            <a:picLocks noChangeAspect="1"/>
          </p:cNvPicPr>
          <p:nvPr/>
        </p:nvPicPr>
        <p:blipFill>
          <a:blip r:embed="rId2"/>
          <a:stretch>
            <a:fillRect/>
          </a:stretch>
        </p:blipFill>
        <p:spPr>
          <a:xfrm>
            <a:off x="3632547" y="1738410"/>
            <a:ext cx="4388267" cy="4754465"/>
          </a:xfrm>
          <a:prstGeom prst="rect">
            <a:avLst/>
          </a:prstGeom>
        </p:spPr>
      </p:pic>
    </p:spTree>
    <p:extLst>
      <p:ext uri="{BB962C8B-B14F-4D97-AF65-F5344CB8AC3E}">
        <p14:creationId xmlns:p14="http://schemas.microsoft.com/office/powerpoint/2010/main" val="2339398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91876-5EF6-7B63-9919-25DBA04A3647}"/>
              </a:ext>
            </a:extLst>
          </p:cNvPr>
          <p:cNvSpPr>
            <a:spLocks noGrp="1"/>
          </p:cNvSpPr>
          <p:nvPr>
            <p:ph type="title"/>
          </p:nvPr>
        </p:nvSpPr>
        <p:spPr/>
        <p:txBody>
          <a:bodyPr/>
          <a:lstStyle/>
          <a:p>
            <a:r>
              <a:rPr lang="en-US" dirty="0" err="1"/>
              <a:t>Finalise</a:t>
            </a:r>
            <a:r>
              <a:rPr lang="en-US" dirty="0"/>
              <a:t> changes for Network Features after successful SIC test.</a:t>
            </a:r>
          </a:p>
        </p:txBody>
      </p:sp>
      <p:pic>
        <p:nvPicPr>
          <p:cNvPr id="5" name="Picture 4" descr="A screenshot of a computer&#10;&#10;Description automatically generated">
            <a:extLst>
              <a:ext uri="{FF2B5EF4-FFF2-40B4-BE49-F238E27FC236}">
                <a16:creationId xmlns:a16="http://schemas.microsoft.com/office/drawing/2014/main" id="{265F19BA-1C78-CBFE-635E-FCEAB29B266D}"/>
              </a:ext>
            </a:extLst>
          </p:cNvPr>
          <p:cNvPicPr>
            <a:picLocks noChangeAspect="1"/>
          </p:cNvPicPr>
          <p:nvPr/>
        </p:nvPicPr>
        <p:blipFill>
          <a:blip r:embed="rId2"/>
          <a:stretch>
            <a:fillRect/>
          </a:stretch>
        </p:blipFill>
        <p:spPr>
          <a:xfrm>
            <a:off x="3720229" y="1860349"/>
            <a:ext cx="4150273" cy="4496610"/>
          </a:xfrm>
          <a:prstGeom prst="rect">
            <a:avLst/>
          </a:prstGeom>
        </p:spPr>
      </p:pic>
    </p:spTree>
    <p:extLst>
      <p:ext uri="{BB962C8B-B14F-4D97-AF65-F5344CB8AC3E}">
        <p14:creationId xmlns:p14="http://schemas.microsoft.com/office/powerpoint/2010/main" val="18985671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16F39-E300-F09C-60CF-C68EFC132F92}"/>
              </a:ext>
            </a:extLst>
          </p:cNvPr>
          <p:cNvSpPr>
            <a:spLocks noGrp="1"/>
          </p:cNvSpPr>
          <p:nvPr>
            <p:ph type="title"/>
          </p:nvPr>
        </p:nvSpPr>
        <p:spPr/>
        <p:txBody>
          <a:bodyPr/>
          <a:lstStyle/>
          <a:p>
            <a:r>
              <a:rPr lang="en-US" dirty="0"/>
              <a:t>Setting up User accounts with permissions and publishing changes</a:t>
            </a:r>
          </a:p>
        </p:txBody>
      </p:sp>
      <p:pic>
        <p:nvPicPr>
          <p:cNvPr id="4" name="Picture 3">
            <a:extLst>
              <a:ext uri="{FF2B5EF4-FFF2-40B4-BE49-F238E27FC236}">
                <a16:creationId xmlns:a16="http://schemas.microsoft.com/office/drawing/2014/main" id="{4213740A-88FD-D9A5-2D2B-1ACB080D13EB}"/>
              </a:ext>
            </a:extLst>
          </p:cNvPr>
          <p:cNvPicPr>
            <a:picLocks noChangeAspect="1"/>
          </p:cNvPicPr>
          <p:nvPr/>
        </p:nvPicPr>
        <p:blipFill>
          <a:blip r:embed="rId2"/>
          <a:stretch>
            <a:fillRect/>
          </a:stretch>
        </p:blipFill>
        <p:spPr>
          <a:xfrm>
            <a:off x="1032353" y="1690688"/>
            <a:ext cx="9426879" cy="5106226"/>
          </a:xfrm>
          <a:prstGeom prst="rect">
            <a:avLst/>
          </a:prstGeom>
        </p:spPr>
      </p:pic>
    </p:spTree>
    <p:extLst>
      <p:ext uri="{BB962C8B-B14F-4D97-AF65-F5344CB8AC3E}">
        <p14:creationId xmlns:p14="http://schemas.microsoft.com/office/powerpoint/2010/main" val="46879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DB730-D318-1566-3109-86A40CBC064D}"/>
              </a:ext>
            </a:extLst>
          </p:cNvPr>
          <p:cNvSpPr>
            <a:spLocks noGrp="1"/>
          </p:cNvSpPr>
          <p:nvPr>
            <p:ph type="title"/>
          </p:nvPr>
        </p:nvSpPr>
        <p:spPr/>
        <p:txBody>
          <a:bodyPr/>
          <a:lstStyle/>
          <a:p>
            <a:r>
              <a:rPr lang="en-US" dirty="0"/>
              <a:t>Configuring Policies</a:t>
            </a:r>
          </a:p>
        </p:txBody>
      </p:sp>
      <p:pic>
        <p:nvPicPr>
          <p:cNvPr id="5" name="Picture 4" descr="A screenshot of a computer&#10;&#10;Description automatically generated">
            <a:extLst>
              <a:ext uri="{FF2B5EF4-FFF2-40B4-BE49-F238E27FC236}">
                <a16:creationId xmlns:a16="http://schemas.microsoft.com/office/drawing/2014/main" id="{86E457A1-E02A-6688-FD4F-4F38EEAC989A}"/>
              </a:ext>
            </a:extLst>
          </p:cNvPr>
          <p:cNvPicPr>
            <a:picLocks noChangeAspect="1"/>
          </p:cNvPicPr>
          <p:nvPr/>
        </p:nvPicPr>
        <p:blipFill>
          <a:blip r:embed="rId2"/>
          <a:stretch>
            <a:fillRect/>
          </a:stretch>
        </p:blipFill>
        <p:spPr>
          <a:xfrm>
            <a:off x="475988" y="1340632"/>
            <a:ext cx="4977330" cy="5392107"/>
          </a:xfrm>
          <a:prstGeom prst="rect">
            <a:avLst/>
          </a:prstGeom>
        </p:spPr>
      </p:pic>
    </p:spTree>
    <p:extLst>
      <p:ext uri="{BB962C8B-B14F-4D97-AF65-F5344CB8AC3E}">
        <p14:creationId xmlns:p14="http://schemas.microsoft.com/office/powerpoint/2010/main" val="1417933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06820-4DE6-AA0A-CA0D-199827794044}"/>
              </a:ext>
            </a:extLst>
          </p:cNvPr>
          <p:cNvSpPr>
            <a:spLocks noGrp="1"/>
          </p:cNvSpPr>
          <p:nvPr>
            <p:ph type="title"/>
          </p:nvPr>
        </p:nvSpPr>
        <p:spPr/>
        <p:txBody>
          <a:bodyPr/>
          <a:lstStyle/>
          <a:p>
            <a:r>
              <a:rPr lang="en-US" dirty="0"/>
              <a:t>Enabling Network Features for GW-B</a:t>
            </a:r>
          </a:p>
        </p:txBody>
      </p:sp>
      <p:pic>
        <p:nvPicPr>
          <p:cNvPr id="5" name="Picture 4" descr="A screenshot of a computer&#10;&#10;Description automatically generated">
            <a:extLst>
              <a:ext uri="{FF2B5EF4-FFF2-40B4-BE49-F238E27FC236}">
                <a16:creationId xmlns:a16="http://schemas.microsoft.com/office/drawing/2014/main" id="{130FF8DA-43D0-F5FC-ED78-94B7F26B627C}"/>
              </a:ext>
            </a:extLst>
          </p:cNvPr>
          <p:cNvPicPr>
            <a:picLocks noChangeAspect="1"/>
          </p:cNvPicPr>
          <p:nvPr/>
        </p:nvPicPr>
        <p:blipFill>
          <a:blip r:embed="rId2"/>
          <a:stretch>
            <a:fillRect/>
          </a:stretch>
        </p:blipFill>
        <p:spPr>
          <a:xfrm>
            <a:off x="3632548" y="1479462"/>
            <a:ext cx="4964804" cy="5378537"/>
          </a:xfrm>
          <a:prstGeom prst="rect">
            <a:avLst/>
          </a:prstGeom>
        </p:spPr>
      </p:pic>
    </p:spTree>
    <p:extLst>
      <p:ext uri="{BB962C8B-B14F-4D97-AF65-F5344CB8AC3E}">
        <p14:creationId xmlns:p14="http://schemas.microsoft.com/office/powerpoint/2010/main" val="29158811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DFC-1D2F-5EAA-A8E6-8548D25F934F}"/>
              </a:ext>
            </a:extLst>
          </p:cNvPr>
          <p:cNvSpPr>
            <a:spLocks noGrp="1"/>
          </p:cNvSpPr>
          <p:nvPr>
            <p:ph type="title"/>
          </p:nvPr>
        </p:nvSpPr>
        <p:spPr/>
        <p:txBody>
          <a:bodyPr/>
          <a:lstStyle/>
          <a:p>
            <a:r>
              <a:rPr lang="en-US" dirty="0"/>
              <a:t>Creating A-MGMT Network</a:t>
            </a:r>
          </a:p>
        </p:txBody>
      </p:sp>
      <p:pic>
        <p:nvPicPr>
          <p:cNvPr id="5" name="Picture 4" descr="A screenshot of a computer&#10;&#10;Description automatically generated">
            <a:extLst>
              <a:ext uri="{FF2B5EF4-FFF2-40B4-BE49-F238E27FC236}">
                <a16:creationId xmlns:a16="http://schemas.microsoft.com/office/drawing/2014/main" id="{EA422F88-3848-1B01-B9E2-0C120237C149}"/>
              </a:ext>
            </a:extLst>
          </p:cNvPr>
          <p:cNvPicPr>
            <a:picLocks noChangeAspect="1"/>
          </p:cNvPicPr>
          <p:nvPr/>
        </p:nvPicPr>
        <p:blipFill>
          <a:blip r:embed="rId2"/>
          <a:stretch>
            <a:fillRect/>
          </a:stretch>
        </p:blipFill>
        <p:spPr>
          <a:xfrm>
            <a:off x="4183693" y="1357334"/>
            <a:ext cx="5077538" cy="5500666"/>
          </a:xfrm>
          <a:prstGeom prst="rect">
            <a:avLst/>
          </a:prstGeom>
        </p:spPr>
      </p:pic>
    </p:spTree>
    <p:extLst>
      <p:ext uri="{BB962C8B-B14F-4D97-AF65-F5344CB8AC3E}">
        <p14:creationId xmlns:p14="http://schemas.microsoft.com/office/powerpoint/2010/main" val="826980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916EF-F6C9-ED24-7098-5689DE32461E}"/>
              </a:ext>
            </a:extLst>
          </p:cNvPr>
          <p:cNvSpPr>
            <a:spLocks noGrp="1"/>
          </p:cNvSpPr>
          <p:nvPr>
            <p:ph type="title"/>
          </p:nvPr>
        </p:nvSpPr>
        <p:spPr/>
        <p:txBody>
          <a:bodyPr/>
          <a:lstStyle/>
          <a:p>
            <a:r>
              <a:rPr lang="en-US" dirty="0"/>
              <a:t>A-INT-NET Creation and configuration</a:t>
            </a:r>
          </a:p>
        </p:txBody>
      </p:sp>
      <p:pic>
        <p:nvPicPr>
          <p:cNvPr id="4" name="Picture 3">
            <a:extLst>
              <a:ext uri="{FF2B5EF4-FFF2-40B4-BE49-F238E27FC236}">
                <a16:creationId xmlns:a16="http://schemas.microsoft.com/office/drawing/2014/main" id="{6F3A89E2-A56A-F1C4-DE50-8A28BA604F52}"/>
              </a:ext>
            </a:extLst>
          </p:cNvPr>
          <p:cNvPicPr>
            <a:picLocks noChangeAspect="1"/>
          </p:cNvPicPr>
          <p:nvPr/>
        </p:nvPicPr>
        <p:blipFill>
          <a:blip r:embed="rId2"/>
          <a:stretch>
            <a:fillRect/>
          </a:stretch>
        </p:blipFill>
        <p:spPr>
          <a:xfrm>
            <a:off x="651352" y="1332282"/>
            <a:ext cx="4960307" cy="5373666"/>
          </a:xfrm>
          <a:prstGeom prst="rect">
            <a:avLst/>
          </a:prstGeom>
        </p:spPr>
      </p:pic>
      <p:pic>
        <p:nvPicPr>
          <p:cNvPr id="6" name="Picture 5">
            <a:extLst>
              <a:ext uri="{FF2B5EF4-FFF2-40B4-BE49-F238E27FC236}">
                <a16:creationId xmlns:a16="http://schemas.microsoft.com/office/drawing/2014/main" id="{C2FE1ECF-71C0-2D80-E495-BB36AC7BB988}"/>
              </a:ext>
            </a:extLst>
          </p:cNvPr>
          <p:cNvPicPr>
            <a:picLocks noChangeAspect="1"/>
          </p:cNvPicPr>
          <p:nvPr/>
        </p:nvPicPr>
        <p:blipFill>
          <a:blip r:embed="rId3"/>
          <a:stretch>
            <a:fillRect/>
          </a:stretch>
        </p:blipFill>
        <p:spPr>
          <a:xfrm>
            <a:off x="6096000" y="1332282"/>
            <a:ext cx="4960307" cy="5373666"/>
          </a:xfrm>
          <a:prstGeom prst="rect">
            <a:avLst/>
          </a:prstGeom>
        </p:spPr>
      </p:pic>
    </p:spTree>
    <p:extLst>
      <p:ext uri="{BB962C8B-B14F-4D97-AF65-F5344CB8AC3E}">
        <p14:creationId xmlns:p14="http://schemas.microsoft.com/office/powerpoint/2010/main" val="27459138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884F0-1653-7B9B-7CFC-12BF9BA45CFC}"/>
              </a:ext>
            </a:extLst>
          </p:cNvPr>
          <p:cNvSpPr>
            <a:spLocks noGrp="1"/>
          </p:cNvSpPr>
          <p:nvPr>
            <p:ph type="title"/>
          </p:nvPr>
        </p:nvSpPr>
        <p:spPr/>
        <p:txBody>
          <a:bodyPr/>
          <a:lstStyle/>
          <a:p>
            <a:r>
              <a:rPr lang="en-US" dirty="0"/>
              <a:t>A-DMZ Web Server Creation</a:t>
            </a:r>
          </a:p>
        </p:txBody>
      </p:sp>
      <p:pic>
        <p:nvPicPr>
          <p:cNvPr id="4" name="Picture 3">
            <a:extLst>
              <a:ext uri="{FF2B5EF4-FFF2-40B4-BE49-F238E27FC236}">
                <a16:creationId xmlns:a16="http://schemas.microsoft.com/office/drawing/2014/main" id="{6708BA04-3350-F101-9252-0DA89A21792D}"/>
              </a:ext>
            </a:extLst>
          </p:cNvPr>
          <p:cNvPicPr>
            <a:picLocks noChangeAspect="1"/>
          </p:cNvPicPr>
          <p:nvPr/>
        </p:nvPicPr>
        <p:blipFill>
          <a:blip r:embed="rId2"/>
          <a:stretch>
            <a:fillRect/>
          </a:stretch>
        </p:blipFill>
        <p:spPr>
          <a:xfrm>
            <a:off x="3019425" y="1452165"/>
            <a:ext cx="4652963" cy="5040710"/>
          </a:xfrm>
          <a:prstGeom prst="rect">
            <a:avLst/>
          </a:prstGeom>
        </p:spPr>
      </p:pic>
    </p:spTree>
    <p:extLst>
      <p:ext uri="{BB962C8B-B14F-4D97-AF65-F5344CB8AC3E}">
        <p14:creationId xmlns:p14="http://schemas.microsoft.com/office/powerpoint/2010/main" val="3154120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297C9-1B21-AB06-A9A4-71C5C0021A09}"/>
              </a:ext>
            </a:extLst>
          </p:cNvPr>
          <p:cNvSpPr>
            <a:spLocks noGrp="1"/>
          </p:cNvSpPr>
          <p:nvPr>
            <p:ph type="title"/>
          </p:nvPr>
        </p:nvSpPr>
        <p:spPr/>
        <p:txBody>
          <a:bodyPr/>
          <a:lstStyle/>
          <a:p>
            <a:r>
              <a:rPr lang="en-US" dirty="0"/>
              <a:t>Alpha Networks site group creation</a:t>
            </a:r>
          </a:p>
        </p:txBody>
      </p:sp>
      <p:pic>
        <p:nvPicPr>
          <p:cNvPr id="5" name="Picture 4" descr="A screenshot of a computer&#10;&#10;Description automatically generated">
            <a:extLst>
              <a:ext uri="{FF2B5EF4-FFF2-40B4-BE49-F238E27FC236}">
                <a16:creationId xmlns:a16="http://schemas.microsoft.com/office/drawing/2014/main" id="{191660A8-CB74-5713-1048-4ABACA953ABD}"/>
              </a:ext>
            </a:extLst>
          </p:cNvPr>
          <p:cNvPicPr>
            <a:picLocks noChangeAspect="1"/>
          </p:cNvPicPr>
          <p:nvPr/>
        </p:nvPicPr>
        <p:blipFill>
          <a:blip r:embed="rId2"/>
          <a:stretch>
            <a:fillRect/>
          </a:stretch>
        </p:blipFill>
        <p:spPr>
          <a:xfrm>
            <a:off x="4243387" y="1422004"/>
            <a:ext cx="5017843" cy="5435996"/>
          </a:xfrm>
          <a:prstGeom prst="rect">
            <a:avLst/>
          </a:prstGeom>
        </p:spPr>
      </p:pic>
    </p:spTree>
    <p:extLst>
      <p:ext uri="{BB962C8B-B14F-4D97-AF65-F5344CB8AC3E}">
        <p14:creationId xmlns:p14="http://schemas.microsoft.com/office/powerpoint/2010/main" val="227616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4D2A2-E7CE-F013-11A0-1751E35E9FC3}"/>
              </a:ext>
            </a:extLst>
          </p:cNvPr>
          <p:cNvSpPr>
            <a:spLocks noGrp="1"/>
          </p:cNvSpPr>
          <p:nvPr>
            <p:ph type="title"/>
          </p:nvPr>
        </p:nvSpPr>
        <p:spPr/>
        <p:txBody>
          <a:bodyPr/>
          <a:lstStyle/>
          <a:p>
            <a:r>
              <a:rPr lang="en-US" dirty="0"/>
              <a:t>Publishing Network Groups, Gateway and network object configuration</a:t>
            </a:r>
          </a:p>
        </p:txBody>
      </p:sp>
      <p:pic>
        <p:nvPicPr>
          <p:cNvPr id="4" name="Picture 3">
            <a:extLst>
              <a:ext uri="{FF2B5EF4-FFF2-40B4-BE49-F238E27FC236}">
                <a16:creationId xmlns:a16="http://schemas.microsoft.com/office/drawing/2014/main" id="{BF9616DD-4AC4-1876-F7BF-03BB94AC8A2D}"/>
              </a:ext>
            </a:extLst>
          </p:cNvPr>
          <p:cNvPicPr>
            <a:picLocks noChangeAspect="1"/>
          </p:cNvPicPr>
          <p:nvPr/>
        </p:nvPicPr>
        <p:blipFill>
          <a:blip r:embed="rId2"/>
          <a:stretch>
            <a:fillRect/>
          </a:stretch>
        </p:blipFill>
        <p:spPr>
          <a:xfrm>
            <a:off x="3767137" y="1690688"/>
            <a:ext cx="4657725" cy="5045869"/>
          </a:xfrm>
          <a:prstGeom prst="rect">
            <a:avLst/>
          </a:prstGeom>
        </p:spPr>
      </p:pic>
    </p:spTree>
    <p:extLst>
      <p:ext uri="{BB962C8B-B14F-4D97-AF65-F5344CB8AC3E}">
        <p14:creationId xmlns:p14="http://schemas.microsoft.com/office/powerpoint/2010/main" val="74263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924B9-C51D-0227-20DD-B279422C2290}"/>
              </a:ext>
            </a:extLst>
          </p:cNvPr>
          <p:cNvPicPr>
            <a:picLocks noChangeAspect="1"/>
          </p:cNvPicPr>
          <p:nvPr/>
        </p:nvPicPr>
        <p:blipFill>
          <a:blip r:embed="rId2"/>
          <a:stretch>
            <a:fillRect/>
          </a:stretch>
        </p:blipFill>
        <p:spPr>
          <a:xfrm>
            <a:off x="838199" y="1690687"/>
            <a:ext cx="9591675" cy="5195491"/>
          </a:xfrm>
          <a:prstGeom prst="rect">
            <a:avLst/>
          </a:prstGeom>
        </p:spPr>
      </p:pic>
      <p:sp>
        <p:nvSpPr>
          <p:cNvPr id="2" name="Title 1">
            <a:extLst>
              <a:ext uri="{FF2B5EF4-FFF2-40B4-BE49-F238E27FC236}">
                <a16:creationId xmlns:a16="http://schemas.microsoft.com/office/drawing/2014/main" id="{E33C2402-02FB-287C-FDAE-024B74BEB605}"/>
              </a:ext>
            </a:extLst>
          </p:cNvPr>
          <p:cNvSpPr>
            <a:spLocks noGrp="1"/>
          </p:cNvSpPr>
          <p:nvPr>
            <p:ph type="title"/>
          </p:nvPr>
        </p:nvSpPr>
        <p:spPr/>
        <p:txBody>
          <a:bodyPr/>
          <a:lstStyle/>
          <a:p>
            <a:r>
              <a:rPr lang="en-US" dirty="0"/>
              <a:t>Policy Configuration</a:t>
            </a:r>
          </a:p>
        </p:txBody>
      </p:sp>
    </p:spTree>
    <p:extLst>
      <p:ext uri="{BB962C8B-B14F-4D97-AF65-F5344CB8AC3E}">
        <p14:creationId xmlns:p14="http://schemas.microsoft.com/office/powerpoint/2010/main" val="42063710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873BE-DC6B-607A-19F5-8C3C48BD0B44}"/>
              </a:ext>
            </a:extLst>
          </p:cNvPr>
          <p:cNvSpPr>
            <a:spLocks noGrp="1"/>
          </p:cNvSpPr>
          <p:nvPr>
            <p:ph type="title"/>
          </p:nvPr>
        </p:nvSpPr>
        <p:spPr/>
        <p:txBody>
          <a:bodyPr/>
          <a:lstStyle/>
          <a:p>
            <a:r>
              <a:rPr lang="en-US" dirty="0"/>
              <a:t>Installing Policy to GW-A Gateway</a:t>
            </a:r>
          </a:p>
        </p:txBody>
      </p:sp>
      <p:pic>
        <p:nvPicPr>
          <p:cNvPr id="4" name="Picture 3">
            <a:extLst>
              <a:ext uri="{FF2B5EF4-FFF2-40B4-BE49-F238E27FC236}">
                <a16:creationId xmlns:a16="http://schemas.microsoft.com/office/drawing/2014/main" id="{2BA76ACB-FC21-0F5E-7F97-409B41024E8C}"/>
              </a:ext>
            </a:extLst>
          </p:cNvPr>
          <p:cNvPicPr>
            <a:picLocks noChangeAspect="1"/>
          </p:cNvPicPr>
          <p:nvPr/>
        </p:nvPicPr>
        <p:blipFill>
          <a:blip r:embed="rId3"/>
          <a:stretch>
            <a:fillRect/>
          </a:stretch>
        </p:blipFill>
        <p:spPr>
          <a:xfrm>
            <a:off x="838200" y="1252538"/>
            <a:ext cx="10148888" cy="5497314"/>
          </a:xfrm>
          <a:prstGeom prst="rect">
            <a:avLst/>
          </a:prstGeom>
        </p:spPr>
      </p:pic>
    </p:spTree>
    <p:extLst>
      <p:ext uri="{BB962C8B-B14F-4D97-AF65-F5344CB8AC3E}">
        <p14:creationId xmlns:p14="http://schemas.microsoft.com/office/powerpoint/2010/main" val="6862175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B565B-8392-FD8E-6FB6-BB48D9DEA846}"/>
              </a:ext>
            </a:extLst>
          </p:cNvPr>
          <p:cNvSpPr>
            <a:spLocks noGrp="1"/>
          </p:cNvSpPr>
          <p:nvPr>
            <p:ph type="title"/>
          </p:nvPr>
        </p:nvSpPr>
        <p:spPr>
          <a:xfrm>
            <a:off x="309562" y="138510"/>
            <a:ext cx="10515600" cy="1325563"/>
          </a:xfrm>
        </p:spPr>
        <p:txBody>
          <a:bodyPr/>
          <a:lstStyle/>
          <a:p>
            <a:r>
              <a:rPr lang="en-US" dirty="0"/>
              <a:t>Finalized Policy Creation</a:t>
            </a:r>
          </a:p>
        </p:txBody>
      </p:sp>
      <p:pic>
        <p:nvPicPr>
          <p:cNvPr id="4" name="Picture 3">
            <a:extLst>
              <a:ext uri="{FF2B5EF4-FFF2-40B4-BE49-F238E27FC236}">
                <a16:creationId xmlns:a16="http://schemas.microsoft.com/office/drawing/2014/main" id="{15F9453C-66AC-F4C1-246F-E2A50CF8BD09}"/>
              </a:ext>
            </a:extLst>
          </p:cNvPr>
          <p:cNvPicPr>
            <a:picLocks noChangeAspect="1"/>
          </p:cNvPicPr>
          <p:nvPr/>
        </p:nvPicPr>
        <p:blipFill>
          <a:blip r:embed="rId2"/>
          <a:stretch>
            <a:fillRect/>
          </a:stretch>
        </p:blipFill>
        <p:spPr>
          <a:xfrm>
            <a:off x="1114424" y="1173162"/>
            <a:ext cx="10239375" cy="5546328"/>
          </a:xfrm>
          <a:prstGeom prst="rect">
            <a:avLst/>
          </a:prstGeom>
        </p:spPr>
      </p:pic>
    </p:spTree>
    <p:extLst>
      <p:ext uri="{BB962C8B-B14F-4D97-AF65-F5344CB8AC3E}">
        <p14:creationId xmlns:p14="http://schemas.microsoft.com/office/powerpoint/2010/main" val="32910291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BAE5A-C508-0DA7-028D-A28D7E159904}"/>
              </a:ext>
            </a:extLst>
          </p:cNvPr>
          <p:cNvSpPr>
            <a:spLocks noGrp="1"/>
          </p:cNvSpPr>
          <p:nvPr>
            <p:ph type="title"/>
          </p:nvPr>
        </p:nvSpPr>
        <p:spPr/>
        <p:txBody>
          <a:bodyPr/>
          <a:lstStyle/>
          <a:p>
            <a:r>
              <a:rPr lang="en-US" dirty="0"/>
              <a:t>A-GW Configuration in Gateway and Servers</a:t>
            </a:r>
          </a:p>
        </p:txBody>
      </p:sp>
      <p:pic>
        <p:nvPicPr>
          <p:cNvPr id="4" name="Picture 3">
            <a:extLst>
              <a:ext uri="{FF2B5EF4-FFF2-40B4-BE49-F238E27FC236}">
                <a16:creationId xmlns:a16="http://schemas.microsoft.com/office/drawing/2014/main" id="{2FFF1D79-258A-526C-06BD-B819B6BED5F6}"/>
              </a:ext>
            </a:extLst>
          </p:cNvPr>
          <p:cNvPicPr>
            <a:picLocks noChangeAspect="1"/>
          </p:cNvPicPr>
          <p:nvPr/>
        </p:nvPicPr>
        <p:blipFill>
          <a:blip r:embed="rId3"/>
          <a:stretch>
            <a:fillRect/>
          </a:stretch>
        </p:blipFill>
        <p:spPr>
          <a:xfrm>
            <a:off x="838199" y="1323975"/>
            <a:ext cx="9991725" cy="5412184"/>
          </a:xfrm>
          <a:prstGeom prst="rect">
            <a:avLst/>
          </a:prstGeom>
        </p:spPr>
      </p:pic>
    </p:spTree>
    <p:extLst>
      <p:ext uri="{BB962C8B-B14F-4D97-AF65-F5344CB8AC3E}">
        <p14:creationId xmlns:p14="http://schemas.microsoft.com/office/powerpoint/2010/main" val="31188334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8422A-270D-1E89-A65E-6B784BCD33A6}"/>
              </a:ext>
            </a:extLst>
          </p:cNvPr>
          <p:cNvSpPr>
            <a:spLocks noGrp="1"/>
          </p:cNvSpPr>
          <p:nvPr>
            <p:ph type="title"/>
          </p:nvPr>
        </p:nvSpPr>
        <p:spPr/>
        <p:txBody>
          <a:bodyPr>
            <a:normAutofit/>
          </a:bodyPr>
          <a:lstStyle/>
          <a:p>
            <a:r>
              <a:rPr lang="en-GB" b="0" i="0" u="none" strike="noStrike" dirty="0">
                <a:solidFill>
                  <a:srgbClr val="1D2125"/>
                </a:solidFill>
                <a:effectLst/>
                <a:latin typeface="-apple-system"/>
              </a:rPr>
              <a:t>Personal and Technical Reflection. </a:t>
            </a:r>
            <a:endParaRPr lang="en-US" dirty="0"/>
          </a:p>
        </p:txBody>
      </p:sp>
      <p:sp>
        <p:nvSpPr>
          <p:cNvPr id="3" name="Content Placeholder 2">
            <a:extLst>
              <a:ext uri="{FF2B5EF4-FFF2-40B4-BE49-F238E27FC236}">
                <a16:creationId xmlns:a16="http://schemas.microsoft.com/office/drawing/2014/main" id="{4EE124F3-F709-03C2-5072-560D42D57B2C}"/>
              </a:ext>
            </a:extLst>
          </p:cNvPr>
          <p:cNvSpPr>
            <a:spLocks noGrp="1"/>
          </p:cNvSpPr>
          <p:nvPr>
            <p:ph idx="1"/>
          </p:nvPr>
        </p:nvSpPr>
        <p:spPr/>
        <p:txBody>
          <a:bodyPr>
            <a:normAutofit fontScale="85000" lnSpcReduction="20000"/>
          </a:bodyPr>
          <a:lstStyle/>
          <a:p>
            <a:pPr marL="0" indent="0">
              <a:buNone/>
            </a:pPr>
            <a:r>
              <a:rPr lang="en-US" dirty="0"/>
              <a:t>I had some issues along the way while working on the assignment I was not able to progress once getting to Lab 5B due being unsuccessful in getting the machines to communicate with each. </a:t>
            </a:r>
          </a:p>
          <a:p>
            <a:pPr marL="0" indent="0">
              <a:buNone/>
            </a:pPr>
            <a:r>
              <a:rPr lang="en-US" dirty="0"/>
              <a:t>This limited the potential of further learning and further enhancing my personal skills and understanding of creating a robust network configuration. </a:t>
            </a:r>
          </a:p>
          <a:p>
            <a:pPr marL="0" indent="0">
              <a:buNone/>
            </a:pPr>
            <a:r>
              <a:rPr lang="en-US" dirty="0"/>
              <a:t>I also had some experience with my license expiring during the process of completing the labs but I ended up creating an evaluation account with Checkpoint which allowed me to continue with the labs. This stopped my progression as I was unable to get assist from Ray as others were consistently having issues in the class which demanded his attention and I had used my own resourcefulness to resolve the issue.</a:t>
            </a:r>
          </a:p>
          <a:p>
            <a:pPr marL="0" indent="0">
              <a:buNone/>
            </a:pPr>
            <a:r>
              <a:rPr lang="en-US" dirty="0"/>
              <a:t>Other than this I found little to no issue with progressing through the labs until 5B and everything functioned correctly flowing the guidance provided via the </a:t>
            </a:r>
            <a:r>
              <a:rPr lang="en-US" dirty="0" err="1"/>
              <a:t>Kortext</a:t>
            </a:r>
            <a:r>
              <a:rPr lang="en-US" dirty="0"/>
              <a:t> documentation.</a:t>
            </a:r>
          </a:p>
        </p:txBody>
      </p:sp>
    </p:spTree>
    <p:extLst>
      <p:ext uri="{BB962C8B-B14F-4D97-AF65-F5344CB8AC3E}">
        <p14:creationId xmlns:p14="http://schemas.microsoft.com/office/powerpoint/2010/main" val="40876722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6C84A-0D0A-C735-199F-283CFE7309D2}"/>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FDF2D072-E6EF-CF39-67BE-D0DDC76336D0}"/>
              </a:ext>
            </a:extLst>
          </p:cNvPr>
          <p:cNvSpPr>
            <a:spLocks noGrp="1"/>
          </p:cNvSpPr>
          <p:nvPr>
            <p:ph idx="1"/>
          </p:nvPr>
        </p:nvSpPr>
        <p:spPr>
          <a:xfrm>
            <a:off x="711200" y="1253331"/>
            <a:ext cx="10515600" cy="4351338"/>
          </a:xfrm>
        </p:spPr>
        <p:txBody>
          <a:bodyPr>
            <a:normAutofit fontScale="70000" lnSpcReduction="20000"/>
          </a:bodyPr>
          <a:lstStyle/>
          <a:p>
            <a:pPr marL="0" indent="0" algn="l">
              <a:buNone/>
            </a:pPr>
            <a:r>
              <a:rPr lang="en-GB" b="0" i="0" u="none" strike="noStrike" dirty="0">
                <a:solidFill>
                  <a:srgbClr val="000000"/>
                </a:solidFill>
                <a:effectLst/>
              </a:rPr>
              <a:t>In conclusion, I have thoroughly examined our initial topology and analysed the existing security posture, identifying critical issues such as irregular security audits and updates, single points of failure, and outdated IPS rules. Our analysis also addressed inconsistencies and errors, licensing structure, user roles and permissions, overlapping policies, lack of control over application usage, and the challenges posed by IoT devices.</a:t>
            </a:r>
          </a:p>
          <a:p>
            <a:pPr marL="0" indent="0" algn="l">
              <a:buNone/>
            </a:pPr>
            <a:r>
              <a:rPr lang="en-GB" b="0" i="0" u="none" strike="noStrike" dirty="0">
                <a:solidFill>
                  <a:srgbClr val="000000"/>
                </a:solidFill>
                <a:effectLst/>
              </a:rPr>
              <a:t>Through our implementation of the Checkpoint security solution, detailed with adequate screenshots and a live demo, I successfully tackled these vulnerabilities. We faced and overcame significant challenges, ensuring a robust and secure deployment. </a:t>
            </a:r>
          </a:p>
          <a:p>
            <a:pPr marL="0" indent="0" algn="l">
              <a:buNone/>
            </a:pPr>
            <a:r>
              <a:rPr lang="en-GB" b="0" i="0" u="none" strike="noStrike" dirty="0">
                <a:solidFill>
                  <a:srgbClr val="000000"/>
                </a:solidFill>
                <a:effectLst/>
              </a:rPr>
              <a:t>My recommendations for future improvements focus on regular audits, timely updates, eliminating single points of failure, and continuously evolving our security policies to adapt to new threats. This comprehensive approach not only secures our current environment but also sets a foundation for future resilience. </a:t>
            </a:r>
          </a:p>
          <a:p>
            <a:pPr marL="0" indent="0" algn="l">
              <a:buNone/>
            </a:pPr>
            <a:r>
              <a:rPr lang="en-GB" b="0" i="0" u="none" strike="noStrike" dirty="0">
                <a:solidFill>
                  <a:srgbClr val="000000"/>
                </a:solidFill>
                <a:effectLst/>
              </a:rPr>
              <a:t>If I had been more organised and prepared with this assignment </a:t>
            </a:r>
            <a:r>
              <a:rPr lang="en-GB" dirty="0">
                <a:solidFill>
                  <a:srgbClr val="000000"/>
                </a:solidFill>
              </a:rPr>
              <a:t>I would of made additional implementations to the network in line with best </a:t>
            </a:r>
            <a:r>
              <a:rPr lang="en-GB" dirty="0" err="1">
                <a:solidFill>
                  <a:srgbClr val="000000"/>
                </a:solidFill>
              </a:rPr>
              <a:t>pratices</a:t>
            </a:r>
            <a:r>
              <a:rPr lang="en-GB" dirty="0">
                <a:solidFill>
                  <a:srgbClr val="000000"/>
                </a:solidFill>
              </a:rPr>
              <a:t> advised by mainstream security frameworks such as NIST Cybersecurity Framework or ISO 27001 for example as this would further improve my skills which could be applicable in an employment scenario working in cybersecurity and enhance my employment prospects.</a:t>
            </a:r>
            <a:endParaRPr lang="en-GB" b="0" i="0" u="none" strike="noStrike" dirty="0">
              <a:solidFill>
                <a:srgbClr val="000000"/>
              </a:solidFill>
              <a:effectLst/>
            </a:endParaRPr>
          </a:p>
        </p:txBody>
      </p:sp>
    </p:spTree>
    <p:extLst>
      <p:ext uri="{BB962C8B-B14F-4D97-AF65-F5344CB8AC3E}">
        <p14:creationId xmlns:p14="http://schemas.microsoft.com/office/powerpoint/2010/main" val="23070039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141</TotalTime>
  <Words>2552</Words>
  <Application>Microsoft Macintosh PowerPoint</Application>
  <PresentationFormat>Widescreen</PresentationFormat>
  <Paragraphs>172</Paragraphs>
  <Slides>38</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-apple-system</vt:lpstr>
      <vt:lpstr>-webkit-standard</vt:lpstr>
      <vt:lpstr>Aptos</vt:lpstr>
      <vt:lpstr>Aptos Display</vt:lpstr>
      <vt:lpstr>Arial</vt:lpstr>
      <vt:lpstr>Office Theme</vt:lpstr>
      <vt:lpstr>Enterprise Networks Presentation (ACCA7032)</vt:lpstr>
      <vt:lpstr>What is Checkpoint?</vt:lpstr>
      <vt:lpstr>Initial Network Topology</vt:lpstr>
      <vt:lpstr>Three tier architecture</vt:lpstr>
      <vt:lpstr>Network Topology Overview:</vt:lpstr>
      <vt:lpstr>Security Analysis:</vt:lpstr>
      <vt:lpstr>Security Analysis continued</vt:lpstr>
      <vt:lpstr>Overall Security Posture: </vt:lpstr>
      <vt:lpstr>Overall Security Posture Continued</vt:lpstr>
      <vt:lpstr>Overall Security Posture Continued</vt:lpstr>
      <vt:lpstr>Gaia Operating System Initial Setup (A-GW)</vt:lpstr>
      <vt:lpstr>Running Initial Setup wizard via the Clientless Smart Console.</vt:lpstr>
      <vt:lpstr>Running Initial Setup wizard via the Clientless Smart Console Continued</vt:lpstr>
      <vt:lpstr>Running Initial Setup wizard via the Clientless Smart Console Continued</vt:lpstr>
      <vt:lpstr>Running Initial Setup wizard via the Clientless Smart Console Continued</vt:lpstr>
      <vt:lpstr>Installing Policy options within the Smartconsole</vt:lpstr>
      <vt:lpstr>Further Network configuration for Ethernet Connections.</vt:lpstr>
      <vt:lpstr>Further Network configuration for Ethernet Connections.</vt:lpstr>
      <vt:lpstr>Further Network configuration for Ethernet Connections.</vt:lpstr>
      <vt:lpstr>Checkpoint Installation wizard setup for Gateway Server information.</vt:lpstr>
      <vt:lpstr>Configuration Summary and verifying Topology information</vt:lpstr>
      <vt:lpstr>Configuring network features and Comment for identifiability</vt:lpstr>
      <vt:lpstr>Verifying SIC Status.</vt:lpstr>
      <vt:lpstr>Finalise changes for Network Features after successful SIC test.</vt:lpstr>
      <vt:lpstr>Setting up User accounts with permissions and publishing changes</vt:lpstr>
      <vt:lpstr>Configuring Policies</vt:lpstr>
      <vt:lpstr>Enabling Network Features for GW-B</vt:lpstr>
      <vt:lpstr>Creating A-MGMT Network</vt:lpstr>
      <vt:lpstr>A-INT-NET Creation and configuration</vt:lpstr>
      <vt:lpstr>A-DMZ Web Server Creation</vt:lpstr>
      <vt:lpstr>Alpha Networks site group creation</vt:lpstr>
      <vt:lpstr>Publishing Network Groups, Gateway and network object configuration</vt:lpstr>
      <vt:lpstr>Policy Configuration</vt:lpstr>
      <vt:lpstr>Installing Policy to GW-A Gateway</vt:lpstr>
      <vt:lpstr>Finalized Policy Creation</vt:lpstr>
      <vt:lpstr>A-GW Configuration in Gateway and Servers</vt:lpstr>
      <vt:lpstr>Personal and Technical Reflection. </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Connor Wilson (2011592)</dc:creator>
  <cp:lastModifiedBy>Connor Wilson (2011592)</cp:lastModifiedBy>
  <cp:revision>2</cp:revision>
  <dcterms:created xsi:type="dcterms:W3CDTF">2024-07-22T09:37:54Z</dcterms:created>
  <dcterms:modified xsi:type="dcterms:W3CDTF">2024-07-22T12:12:54Z</dcterms:modified>
</cp:coreProperties>
</file>