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85" r:id="rId2"/>
    <p:sldId id="256" r:id="rId3"/>
    <p:sldId id="257" r:id="rId4"/>
    <p:sldId id="258" r:id="rId5"/>
    <p:sldId id="259" r:id="rId6"/>
    <p:sldId id="266" r:id="rId7"/>
    <p:sldId id="260" r:id="rId8"/>
    <p:sldId id="261" r:id="rId9"/>
    <p:sldId id="262" r:id="rId10"/>
    <p:sldId id="264" r:id="rId11"/>
    <p:sldId id="265" r:id="rId12"/>
    <p:sldId id="263" r:id="rId13"/>
    <p:sldId id="267" r:id="rId14"/>
    <p:sldId id="268" r:id="rId15"/>
    <p:sldId id="269" r:id="rId16"/>
    <p:sldId id="270" r:id="rId17"/>
    <p:sldId id="271" r:id="rId18"/>
    <p:sldId id="272" r:id="rId19"/>
    <p:sldId id="273" r:id="rId20"/>
    <p:sldId id="274" r:id="rId21"/>
    <p:sldId id="275" r:id="rId22"/>
    <p:sldId id="276" r:id="rId23"/>
    <p:sldId id="284" r:id="rId24"/>
    <p:sldId id="277" r:id="rId25"/>
    <p:sldId id="278" r:id="rId26"/>
    <p:sldId id="280" r:id="rId27"/>
    <p:sldId id="282" r:id="rId28"/>
    <p:sldId id="281" r:id="rId29"/>
    <p:sldId id="286" r:id="rId30"/>
    <p:sldId id="28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785055B-74AE-4C09-B9F1-4367DCFA36C7}" type="datetimeFigureOut">
              <a:rPr lang="en-US" smtClean="0"/>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84686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85055B-74AE-4C09-B9F1-4367DCFA36C7}"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1152084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85055B-74AE-4C09-B9F1-4367DCFA36C7}"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412395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3298668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85055B-74AE-4C09-B9F1-4367DCFA36C7}" type="datetimeFigureOut">
              <a:rPr lang="en-US" smtClean="0"/>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987261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85055B-74AE-4C09-B9F1-4367DCFA36C7}"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024757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85055B-74AE-4C09-B9F1-4367DCFA36C7}" type="datetimeFigureOut">
              <a:rPr lang="en-US" smtClean="0"/>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004609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465338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662704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073371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1152977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35666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785055B-74AE-4C09-B9F1-4367DCFA36C7}"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3462349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785055B-74AE-4C09-B9F1-4367DCFA36C7}"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1060257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785055B-74AE-4C09-B9F1-4367DCFA36C7}"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848339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85055B-74AE-4C09-B9F1-4367DCFA36C7}"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29101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85055B-74AE-4C09-B9F1-4367DCFA36C7}"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573ECC-E29A-4231-A4D9-08C68544C6E3}" type="slidenum">
              <a:rPr lang="en-US" smtClean="0"/>
              <a:t>‹#›</a:t>
            </a:fld>
            <a:endParaRPr lang="en-US"/>
          </a:p>
        </p:txBody>
      </p:sp>
    </p:spTree>
    <p:extLst>
      <p:ext uri="{BB962C8B-B14F-4D97-AF65-F5344CB8AC3E}">
        <p14:creationId xmlns:p14="http://schemas.microsoft.com/office/powerpoint/2010/main" val="1925921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0785055B-74AE-4C09-B9F1-4367DCFA36C7}" type="datetimeFigureOut">
              <a:rPr lang="en-US" smtClean="0"/>
              <a:t>3/30/2026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4573ECC-E29A-4231-A4D9-08C68544C6E3}" type="slidenum">
              <a:rPr lang="en-US" smtClean="0"/>
              <a:t>‹#›</a:t>
            </a:fld>
            <a:endParaRPr lang="en-US"/>
          </a:p>
        </p:txBody>
      </p:sp>
    </p:spTree>
    <p:extLst>
      <p:ext uri="{BB962C8B-B14F-4D97-AF65-F5344CB8AC3E}">
        <p14:creationId xmlns:p14="http://schemas.microsoft.com/office/powerpoint/2010/main" val="206757287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449C50-B5FA-4CFA-B0BA-A0B8F3869293}"/>
              </a:ext>
            </a:extLst>
          </p:cNvPr>
          <p:cNvSpPr txBox="1"/>
          <p:nvPr/>
        </p:nvSpPr>
        <p:spPr>
          <a:xfrm>
            <a:off x="3021107" y="1229398"/>
            <a:ext cx="7135905" cy="784830"/>
          </a:xfrm>
          <a:prstGeom prst="rect">
            <a:avLst/>
          </a:prstGeom>
          <a:noFill/>
        </p:spPr>
        <p:txBody>
          <a:bodyPr wrap="square">
            <a:spAutoFit/>
          </a:bodyPr>
          <a:lstStyle/>
          <a:p>
            <a:pPr algn="ctr"/>
            <a:r>
              <a:rPr lang="en-GB" sz="4500" dirty="0">
                <a:latin typeface="Times New Roman" panose="02020603050405020304" pitchFamily="18" charset="0"/>
                <a:cs typeface="Times New Roman" panose="02020603050405020304" pitchFamily="18" charset="0"/>
              </a:rPr>
              <a:t>Human Capital Management </a:t>
            </a:r>
          </a:p>
        </p:txBody>
      </p:sp>
      <p:sp>
        <p:nvSpPr>
          <p:cNvPr id="5" name="TextBox 4">
            <a:extLst>
              <a:ext uri="{FF2B5EF4-FFF2-40B4-BE49-F238E27FC236}">
                <a16:creationId xmlns:a16="http://schemas.microsoft.com/office/drawing/2014/main" id="{62A0A640-A416-03C3-8EE4-ECAF32106174}"/>
              </a:ext>
            </a:extLst>
          </p:cNvPr>
          <p:cNvSpPr txBox="1"/>
          <p:nvPr/>
        </p:nvSpPr>
        <p:spPr>
          <a:xfrm>
            <a:off x="3272118" y="2612392"/>
            <a:ext cx="6096000" cy="3016210"/>
          </a:xfrm>
          <a:prstGeom prst="rect">
            <a:avLst/>
          </a:prstGeom>
          <a:noFill/>
        </p:spPr>
        <p:txBody>
          <a:bodyPr wrap="square">
            <a:spAutoFit/>
          </a:bodyPr>
          <a:lstStyle/>
          <a:p>
            <a:r>
              <a:rPr lang="en-GB" sz="4000" b="1" dirty="0">
                <a:latin typeface="Times New Roman" panose="02020603050405020304" pitchFamily="18" charset="0"/>
                <a:cs typeface="Times New Roman" panose="02020603050405020304" pitchFamily="18" charset="0"/>
              </a:rPr>
              <a:t>Group Members</a:t>
            </a:r>
          </a:p>
          <a:p>
            <a:r>
              <a:rPr lang="en-GB" sz="3000" dirty="0" err="1">
                <a:latin typeface="Times New Roman" panose="02020603050405020304" pitchFamily="18" charset="0"/>
                <a:cs typeface="Times New Roman" panose="02020603050405020304" pitchFamily="18" charset="0"/>
              </a:rPr>
              <a:t>Shohag</a:t>
            </a:r>
            <a:r>
              <a:rPr lang="en-GB" sz="3000" dirty="0">
                <a:latin typeface="Times New Roman" panose="02020603050405020304" pitchFamily="18" charset="0"/>
                <a:cs typeface="Times New Roman" panose="02020603050405020304" pitchFamily="18" charset="0"/>
              </a:rPr>
              <a:t> Hossain -2522419</a:t>
            </a:r>
          </a:p>
          <a:p>
            <a:r>
              <a:rPr lang="en-GB" sz="3000" dirty="0">
                <a:latin typeface="Times New Roman" panose="02020603050405020304" pitchFamily="18" charset="0"/>
                <a:cs typeface="Times New Roman" panose="02020603050405020304" pitchFamily="18" charset="0"/>
              </a:rPr>
              <a:t>Rajesh </a:t>
            </a:r>
            <a:r>
              <a:rPr lang="en-GB" sz="3000" dirty="0" err="1">
                <a:latin typeface="Times New Roman" panose="02020603050405020304" pitchFamily="18" charset="0"/>
                <a:cs typeface="Times New Roman" panose="02020603050405020304" pitchFamily="18" charset="0"/>
              </a:rPr>
              <a:t>Lilabhai</a:t>
            </a:r>
            <a:r>
              <a:rPr lang="en-GB" sz="3000" dirty="0">
                <a:latin typeface="Times New Roman" panose="02020603050405020304" pitchFamily="18" charset="0"/>
                <a:cs typeface="Times New Roman" panose="02020603050405020304" pitchFamily="18" charset="0"/>
              </a:rPr>
              <a:t> Agath -2531869</a:t>
            </a:r>
          </a:p>
          <a:p>
            <a:r>
              <a:rPr lang="en-GB" sz="3000" dirty="0">
                <a:latin typeface="Times New Roman" panose="02020603050405020304" pitchFamily="18" charset="0"/>
                <a:cs typeface="Times New Roman" panose="02020603050405020304" pitchFamily="18" charset="0"/>
              </a:rPr>
              <a:t>Sonal Arjan </a:t>
            </a:r>
            <a:r>
              <a:rPr lang="en-GB" sz="3000" dirty="0" err="1">
                <a:latin typeface="Times New Roman" panose="02020603050405020304" pitchFamily="18" charset="0"/>
                <a:cs typeface="Times New Roman" panose="02020603050405020304" pitchFamily="18" charset="0"/>
              </a:rPr>
              <a:t>Khistariya</a:t>
            </a:r>
            <a:r>
              <a:rPr lang="en-GB" sz="3000" dirty="0">
                <a:latin typeface="Times New Roman" panose="02020603050405020304" pitchFamily="18" charset="0"/>
                <a:cs typeface="Times New Roman" panose="02020603050405020304" pitchFamily="18" charset="0"/>
              </a:rPr>
              <a:t> :2522475</a:t>
            </a:r>
          </a:p>
          <a:p>
            <a:r>
              <a:rPr lang="en-GB" sz="3000" dirty="0">
                <a:latin typeface="Times New Roman" panose="02020603050405020304" pitchFamily="18" charset="0"/>
                <a:cs typeface="Times New Roman" panose="02020603050405020304" pitchFamily="18" charset="0"/>
              </a:rPr>
              <a:t>Vaishali </a:t>
            </a:r>
            <a:r>
              <a:rPr lang="en-GB" sz="3000" dirty="0" err="1">
                <a:latin typeface="Times New Roman" panose="02020603050405020304" pitchFamily="18" charset="0"/>
                <a:cs typeface="Times New Roman" panose="02020603050405020304" pitchFamily="18" charset="0"/>
              </a:rPr>
              <a:t>sajan</a:t>
            </a:r>
            <a:r>
              <a:rPr lang="en-GB" sz="3000" dirty="0">
                <a:latin typeface="Times New Roman" panose="02020603050405020304" pitchFamily="18" charset="0"/>
                <a:cs typeface="Times New Roman" panose="02020603050405020304" pitchFamily="18" charset="0"/>
              </a:rPr>
              <a:t> </a:t>
            </a:r>
            <a:r>
              <a:rPr lang="en-GB" sz="3000" dirty="0" err="1">
                <a:latin typeface="Times New Roman" panose="02020603050405020304" pitchFamily="18" charset="0"/>
                <a:cs typeface="Times New Roman" panose="02020603050405020304" pitchFamily="18" charset="0"/>
              </a:rPr>
              <a:t>modhwadiya</a:t>
            </a:r>
            <a:r>
              <a:rPr lang="en-GB" sz="3000" dirty="0">
                <a:latin typeface="Times New Roman" panose="02020603050405020304" pitchFamily="18" charset="0"/>
                <a:cs typeface="Times New Roman" panose="02020603050405020304" pitchFamily="18" charset="0"/>
              </a:rPr>
              <a:t> : 2527761</a:t>
            </a:r>
          </a:p>
          <a:p>
            <a:r>
              <a:rPr lang="en-GB" sz="3000" dirty="0">
                <a:latin typeface="Times New Roman" panose="02020603050405020304" pitchFamily="18" charset="0"/>
                <a:cs typeface="Times New Roman" panose="02020603050405020304" pitchFamily="18" charset="0"/>
              </a:rPr>
              <a:t>Group Leader </a:t>
            </a:r>
            <a:r>
              <a:rPr lang="en-GB" sz="3000" dirty="0" err="1">
                <a:latin typeface="Times New Roman" panose="02020603050405020304" pitchFamily="18" charset="0"/>
                <a:cs typeface="Times New Roman" panose="02020603050405020304" pitchFamily="18" charset="0"/>
              </a:rPr>
              <a:t>Shohag</a:t>
            </a:r>
            <a:r>
              <a:rPr lang="en-GB" sz="3000" dirty="0">
                <a:latin typeface="Times New Roman" panose="02020603050405020304" pitchFamily="18" charset="0"/>
                <a:cs typeface="Times New Roman" panose="02020603050405020304" pitchFamily="18" charset="0"/>
              </a:rPr>
              <a:t> Hossain</a:t>
            </a:r>
          </a:p>
        </p:txBody>
      </p:sp>
    </p:spTree>
    <p:extLst>
      <p:ext uri="{BB962C8B-B14F-4D97-AF65-F5344CB8AC3E}">
        <p14:creationId xmlns:p14="http://schemas.microsoft.com/office/powerpoint/2010/main" val="887459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42160" y="487680"/>
            <a:ext cx="7945120" cy="18592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2" name="TextBox 1"/>
          <p:cNvSpPr txBox="1"/>
          <p:nvPr/>
        </p:nvSpPr>
        <p:spPr>
          <a:xfrm>
            <a:off x="2418080" y="694045"/>
            <a:ext cx="7701280" cy="1446550"/>
          </a:xfrm>
          <a:prstGeom prst="rect">
            <a:avLst/>
          </a:prstGeom>
          <a:noFill/>
        </p:spPr>
        <p:txBody>
          <a:bodyPr wrap="square" rtlCol="0">
            <a:spAutoFit/>
          </a:bodyPr>
          <a:lstStyle/>
          <a:p>
            <a:r>
              <a:rPr lang="en-US" sz="7000" b="1" dirty="0">
                <a:solidFill>
                  <a:schemeClr val="bg2">
                    <a:lumMod val="50000"/>
                  </a:schemeClr>
                </a:solidFill>
                <a:latin typeface="Times New Roman" panose="02020603050405020304" pitchFamily="18" charset="0"/>
                <a:cs typeface="Times New Roman" panose="02020603050405020304" pitchFamily="18" charset="0"/>
              </a:rPr>
              <a:t>Presentation Topic</a:t>
            </a:r>
          </a:p>
          <a:p>
            <a:endParaRPr lang="en-US" dirty="0"/>
          </a:p>
        </p:txBody>
      </p:sp>
      <p:sp>
        <p:nvSpPr>
          <p:cNvPr id="3" name="Rectangle 2"/>
          <p:cNvSpPr/>
          <p:nvPr/>
        </p:nvSpPr>
        <p:spPr>
          <a:xfrm>
            <a:off x="949960" y="3200399"/>
            <a:ext cx="10393680" cy="30480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5" name="TextBox 4"/>
          <p:cNvSpPr txBox="1"/>
          <p:nvPr/>
        </p:nvSpPr>
        <p:spPr>
          <a:xfrm>
            <a:off x="1356360" y="3524071"/>
            <a:ext cx="9580880" cy="2400657"/>
          </a:xfrm>
          <a:prstGeom prst="rect">
            <a:avLst/>
          </a:prstGeom>
          <a:noFill/>
        </p:spPr>
        <p:txBody>
          <a:bodyPr wrap="square" rtlCol="0">
            <a:spAutoFit/>
          </a:bodyPr>
          <a:lstStyle/>
          <a:p>
            <a:pPr algn="ctr"/>
            <a:r>
              <a:rPr lang="en-US" sz="6600" b="1" dirty="0">
                <a:solidFill>
                  <a:schemeClr val="accent4">
                    <a:lumMod val="50000"/>
                  </a:schemeClr>
                </a:solidFill>
                <a:latin typeface="Times New Roman" panose="02020603050405020304" pitchFamily="18" charset="0"/>
                <a:cs typeface="Times New Roman" panose="02020603050405020304" pitchFamily="18" charset="0"/>
              </a:rPr>
              <a:t>Retention and Succession Planning</a:t>
            </a:r>
          </a:p>
          <a:p>
            <a:pPr algn="ctr"/>
            <a:endParaRPr lang="en-US" dirty="0"/>
          </a:p>
        </p:txBody>
      </p:sp>
    </p:spTree>
    <p:extLst>
      <p:ext uri="{BB962C8B-B14F-4D97-AF65-F5344CB8AC3E}">
        <p14:creationId xmlns:p14="http://schemas.microsoft.com/office/powerpoint/2010/main" val="2973288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que 1">
            <a:extLst>
              <a:ext uri="{FF2B5EF4-FFF2-40B4-BE49-F238E27FC236}">
                <a16:creationId xmlns:a16="http://schemas.microsoft.com/office/drawing/2014/main" id="{9D31C55E-DB92-4E43-B4BE-A62BE9FC3D25}"/>
              </a:ext>
            </a:extLst>
          </p:cNvPr>
          <p:cNvSpPr/>
          <p:nvPr/>
        </p:nvSpPr>
        <p:spPr>
          <a:xfrm>
            <a:off x="4180046" y="2093595"/>
            <a:ext cx="3386138" cy="2671763"/>
          </a:xfrm>
          <a:prstGeom prst="plaque">
            <a:avLst/>
          </a:prstGeom>
          <a:solidFill>
            <a:schemeClr val="accent3">
              <a:lumMod val="60000"/>
              <a:lumOff val="4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4" name="Rounded Rectangle 3"/>
          <p:cNvSpPr/>
          <p:nvPr/>
        </p:nvSpPr>
        <p:spPr>
          <a:xfrm>
            <a:off x="1619887" y="505480"/>
            <a:ext cx="2659395" cy="1624236"/>
          </a:xfrm>
          <a:prstGeom prst="roundRect">
            <a:avLst/>
          </a:prstGeom>
          <a:solidFill>
            <a:schemeClr val="accent3">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2833F081-8E04-4D13-A727-F166D5F26915}"/>
              </a:ext>
            </a:extLst>
          </p:cNvPr>
          <p:cNvSpPr/>
          <p:nvPr/>
        </p:nvSpPr>
        <p:spPr>
          <a:xfrm>
            <a:off x="4914900" y="385763"/>
            <a:ext cx="2443163" cy="1457325"/>
          </a:xfrm>
          <a:prstGeom prst="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9" name="Rectangle 8">
            <a:extLst>
              <a:ext uri="{FF2B5EF4-FFF2-40B4-BE49-F238E27FC236}">
                <a16:creationId xmlns:a16="http://schemas.microsoft.com/office/drawing/2014/main" id="{2833F081-8E04-4D13-A727-F166D5F26915}"/>
              </a:ext>
            </a:extLst>
          </p:cNvPr>
          <p:cNvSpPr/>
          <p:nvPr/>
        </p:nvSpPr>
        <p:spPr>
          <a:xfrm>
            <a:off x="1226820" y="2639886"/>
            <a:ext cx="2443163" cy="1457325"/>
          </a:xfrm>
          <a:prstGeom prst="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Rectangle 9">
            <a:extLst>
              <a:ext uri="{FF2B5EF4-FFF2-40B4-BE49-F238E27FC236}">
                <a16:creationId xmlns:a16="http://schemas.microsoft.com/office/drawing/2014/main" id="{2833F081-8E04-4D13-A727-F166D5F26915}"/>
              </a:ext>
            </a:extLst>
          </p:cNvPr>
          <p:cNvSpPr/>
          <p:nvPr/>
        </p:nvSpPr>
        <p:spPr>
          <a:xfrm>
            <a:off x="4556756" y="5015865"/>
            <a:ext cx="2443163" cy="1457325"/>
          </a:xfrm>
          <a:prstGeom prst="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2833F081-8E04-4D13-A727-F166D5F26915}"/>
              </a:ext>
            </a:extLst>
          </p:cNvPr>
          <p:cNvSpPr/>
          <p:nvPr/>
        </p:nvSpPr>
        <p:spPr>
          <a:xfrm>
            <a:off x="7861300" y="2769357"/>
            <a:ext cx="2443163" cy="1457325"/>
          </a:xfrm>
          <a:prstGeom prst="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2" name="Rounded Rectangle 11"/>
          <p:cNvSpPr/>
          <p:nvPr/>
        </p:nvSpPr>
        <p:spPr>
          <a:xfrm>
            <a:off x="7593964" y="4714605"/>
            <a:ext cx="2659395" cy="1624236"/>
          </a:xfrm>
          <a:prstGeom prst="roundRect">
            <a:avLst/>
          </a:prstGeom>
          <a:solidFill>
            <a:schemeClr val="accent3">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3" name="Rounded Rectangle 12"/>
          <p:cNvSpPr/>
          <p:nvPr/>
        </p:nvSpPr>
        <p:spPr>
          <a:xfrm>
            <a:off x="1492871" y="4765358"/>
            <a:ext cx="2659395" cy="1624236"/>
          </a:xfrm>
          <a:prstGeom prst="roundRect">
            <a:avLst/>
          </a:prstGeom>
          <a:solidFill>
            <a:schemeClr val="accent3">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4" name="Rounded Rectangle 13"/>
          <p:cNvSpPr/>
          <p:nvPr/>
        </p:nvSpPr>
        <p:spPr>
          <a:xfrm>
            <a:off x="7753183" y="664156"/>
            <a:ext cx="2659395" cy="1624236"/>
          </a:xfrm>
          <a:prstGeom prst="roundRect">
            <a:avLst/>
          </a:prstGeom>
          <a:solidFill>
            <a:schemeClr val="accent3">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5" name="TextBox 14"/>
          <p:cNvSpPr txBox="1"/>
          <p:nvPr/>
        </p:nvSpPr>
        <p:spPr>
          <a:xfrm>
            <a:off x="4681539" y="2773772"/>
            <a:ext cx="2544444" cy="1323439"/>
          </a:xfrm>
          <a:prstGeom prst="rect">
            <a:avLst/>
          </a:prstGeom>
          <a:noFill/>
        </p:spPr>
        <p:txBody>
          <a:bodyPr wrap="square" rtlCol="0">
            <a:spAutoFit/>
          </a:bodyPr>
          <a:lstStyle/>
          <a:p>
            <a:pPr algn="ctr"/>
            <a:r>
              <a:rPr lang="en-US" sz="4000" dirty="0">
                <a:solidFill>
                  <a:schemeClr val="bg1">
                    <a:lumMod val="95000"/>
                    <a:lumOff val="5000"/>
                  </a:schemeClr>
                </a:solidFill>
                <a:latin typeface="Times New Roman" panose="02020603050405020304" pitchFamily="18" charset="0"/>
                <a:cs typeface="Times New Roman" panose="02020603050405020304" pitchFamily="18" charset="0"/>
              </a:rPr>
              <a:t>Table Of Content</a:t>
            </a:r>
          </a:p>
        </p:txBody>
      </p:sp>
      <p:sp>
        <p:nvSpPr>
          <p:cNvPr id="3" name="TextBox 2"/>
          <p:cNvSpPr txBox="1"/>
          <p:nvPr/>
        </p:nvSpPr>
        <p:spPr>
          <a:xfrm>
            <a:off x="5043806" y="664156"/>
            <a:ext cx="2265680" cy="523220"/>
          </a:xfrm>
          <a:prstGeom prst="rect">
            <a:avLst/>
          </a:prstGeom>
          <a:noFill/>
        </p:spPr>
        <p:txBody>
          <a:bodyPr wrap="square" rtlCol="0">
            <a:spAutoFit/>
          </a:bodyPr>
          <a:lstStyle/>
          <a:p>
            <a:r>
              <a:rPr lang="en-US" sz="2800" b="1" dirty="0">
                <a:solidFill>
                  <a:schemeClr val="bg2">
                    <a:lumMod val="75000"/>
                  </a:schemeClr>
                </a:solidFill>
                <a:latin typeface="Times New Roman" panose="02020603050405020304" pitchFamily="18" charset="0"/>
                <a:cs typeface="Times New Roman" panose="02020603050405020304" pitchFamily="18" charset="0"/>
              </a:rPr>
              <a:t>Introduction</a:t>
            </a:r>
          </a:p>
        </p:txBody>
      </p:sp>
      <p:sp>
        <p:nvSpPr>
          <p:cNvPr id="16" name="TextBox 15"/>
          <p:cNvSpPr txBox="1"/>
          <p:nvPr/>
        </p:nvSpPr>
        <p:spPr>
          <a:xfrm>
            <a:off x="1820562" y="882359"/>
            <a:ext cx="245872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Retention</a:t>
            </a:r>
          </a:p>
        </p:txBody>
      </p:sp>
      <p:sp>
        <p:nvSpPr>
          <p:cNvPr id="17" name="TextBox 16"/>
          <p:cNvSpPr txBox="1"/>
          <p:nvPr/>
        </p:nvSpPr>
        <p:spPr>
          <a:xfrm>
            <a:off x="1226820" y="2769357"/>
            <a:ext cx="2518561" cy="1077218"/>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Importance of Retention</a:t>
            </a:r>
          </a:p>
        </p:txBody>
      </p:sp>
      <p:sp>
        <p:nvSpPr>
          <p:cNvPr id="18" name="TextBox 17"/>
          <p:cNvSpPr txBox="1"/>
          <p:nvPr/>
        </p:nvSpPr>
        <p:spPr>
          <a:xfrm>
            <a:off x="1649421" y="4736852"/>
            <a:ext cx="2692400" cy="1569660"/>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Impact of Poor Retention</a:t>
            </a:r>
          </a:p>
        </p:txBody>
      </p:sp>
      <p:sp>
        <p:nvSpPr>
          <p:cNvPr id="19" name="TextBox 18"/>
          <p:cNvSpPr txBox="1"/>
          <p:nvPr/>
        </p:nvSpPr>
        <p:spPr>
          <a:xfrm>
            <a:off x="7993681" y="901758"/>
            <a:ext cx="2611120" cy="1096372"/>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Succession Planning</a:t>
            </a:r>
          </a:p>
        </p:txBody>
      </p:sp>
      <p:sp>
        <p:nvSpPr>
          <p:cNvPr id="20" name="TextBox 19"/>
          <p:cNvSpPr txBox="1"/>
          <p:nvPr/>
        </p:nvSpPr>
        <p:spPr>
          <a:xfrm>
            <a:off x="7593964" y="4707647"/>
            <a:ext cx="2659395" cy="1569660"/>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Importance of Succession Planning</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21" name="TextBox 20"/>
          <p:cNvSpPr txBox="1"/>
          <p:nvPr/>
        </p:nvSpPr>
        <p:spPr>
          <a:xfrm>
            <a:off x="7777643" y="2700528"/>
            <a:ext cx="3012277" cy="1569660"/>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Current NHS Workforce Challenges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4721703" y="5445535"/>
            <a:ext cx="2207260" cy="523220"/>
          </a:xfrm>
          <a:prstGeom prst="rect">
            <a:avLst/>
          </a:prstGeom>
          <a:noFill/>
        </p:spPr>
        <p:txBody>
          <a:bodyPr wrap="square" rtlCol="0">
            <a:spAutoFit/>
          </a:bodyPr>
          <a:lstStyle/>
          <a:p>
            <a:r>
              <a:rPr lang="en-US" sz="2800" b="1" dirty="0">
                <a:solidFill>
                  <a:schemeClr val="bg2">
                    <a:lumMod val="75000"/>
                  </a:schemeClr>
                </a:solidFill>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13001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0560" y="386080"/>
            <a:ext cx="4185920" cy="10464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351280" y="616932"/>
            <a:ext cx="306832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Introductio</a:t>
            </a:r>
            <a:r>
              <a:rPr lang="en-US" sz="2800" b="1" dirty="0">
                <a:solidFill>
                  <a:schemeClr val="bg2">
                    <a:lumMod val="75000"/>
                  </a:schemeClr>
                </a:solidFill>
                <a:latin typeface="Times New Roman" panose="02020603050405020304" pitchFamily="18" charset="0"/>
                <a:cs typeface="Times New Roman" panose="02020603050405020304" pitchFamily="18" charset="0"/>
              </a:rPr>
              <a:t>n</a:t>
            </a:r>
          </a:p>
        </p:txBody>
      </p:sp>
      <p:sp>
        <p:nvSpPr>
          <p:cNvPr id="4" name="Rectangle 3"/>
          <p:cNvSpPr/>
          <p:nvPr/>
        </p:nvSpPr>
        <p:spPr>
          <a:xfrm>
            <a:off x="254000" y="1930400"/>
            <a:ext cx="8890000" cy="44399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563880" y="2123440"/>
            <a:ext cx="8270240" cy="3816429"/>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The National Health Service (NHS) is one of the largest officially funded healthcare systems in the world. The NHS provides healthcare to around 67 million people across the UK(McKee et al.,2021). This includes doctors, nurses, pharmacists and administrative professionals. These services trust seriously on skilled workers. Ensuring workforce sustainability is therefore a major challenge for the NHS. </a:t>
            </a:r>
          </a:p>
          <a:p>
            <a:endParaRPr lang="en-US" dirty="0"/>
          </a:p>
        </p:txBody>
      </p:sp>
      <p:sp>
        <p:nvSpPr>
          <p:cNvPr id="6" name="AutoShape 2" descr="England) logo.svg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95995" y="319405"/>
            <a:ext cx="3362325" cy="1362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88641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4240" y="619760"/>
            <a:ext cx="3108960" cy="9448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381760" y="799812"/>
            <a:ext cx="245872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Retention</a:t>
            </a:r>
          </a:p>
        </p:txBody>
      </p:sp>
      <p:sp>
        <p:nvSpPr>
          <p:cNvPr id="4" name="Rectangle 3"/>
          <p:cNvSpPr/>
          <p:nvPr/>
        </p:nvSpPr>
        <p:spPr>
          <a:xfrm>
            <a:off x="741680" y="2433320"/>
            <a:ext cx="7569200" cy="36880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016000" y="2584589"/>
            <a:ext cx="6786880" cy="3385542"/>
          </a:xfrm>
          <a:prstGeom prst="rect">
            <a:avLst/>
          </a:prstGeom>
          <a:noFill/>
        </p:spPr>
        <p:txBody>
          <a:bodyPr wrap="square" rtlCol="0">
            <a:spAutoFit/>
          </a:bodyPr>
          <a:lstStyle/>
          <a:p>
            <a:pPr algn="just"/>
            <a:r>
              <a:rPr lang="en-US" sz="2800" b="1" dirty="0">
                <a:solidFill>
                  <a:schemeClr val="bg2">
                    <a:lumMod val="75000"/>
                  </a:schemeClr>
                </a:solidFill>
                <a:latin typeface="Times New Roman" panose="02020603050405020304" pitchFamily="18" charset="0"/>
                <a:cs typeface="Times New Roman" panose="02020603050405020304" pitchFamily="18" charset="0"/>
              </a:rPr>
              <a:t>Retention (Employee Retention)</a:t>
            </a:r>
            <a:r>
              <a:rPr lang="en-US" sz="2800" dirty="0">
                <a:solidFill>
                  <a:schemeClr val="bg2">
                    <a:lumMod val="75000"/>
                  </a:schemeClr>
                </a:solidFill>
                <a:latin typeface="Times New Roman" panose="02020603050405020304" pitchFamily="18" charset="0"/>
                <a:cs typeface="Times New Roman" panose="02020603050405020304" pitchFamily="18" charset="0"/>
              </a:rPr>
              <a:t> means an institutions ability to keep its employees working</a:t>
            </a:r>
            <a:r>
              <a:rPr lang="en-US" sz="2800" b="1" dirty="0">
                <a:solidFill>
                  <a:schemeClr val="bg2">
                    <a:lumMod val="75000"/>
                  </a:schemeClr>
                </a:solidFill>
                <a:latin typeface="Times New Roman" panose="02020603050405020304" pitchFamily="18" charset="0"/>
                <a:cs typeface="Times New Roman" panose="02020603050405020304" pitchFamily="18" charset="0"/>
              </a:rPr>
              <a:t> </a:t>
            </a:r>
            <a:r>
              <a:rPr lang="en-US" sz="2800" dirty="0">
                <a:solidFill>
                  <a:schemeClr val="bg2">
                    <a:lumMod val="75000"/>
                  </a:schemeClr>
                </a:solidFill>
                <a:latin typeface="Times New Roman" panose="02020603050405020304" pitchFamily="18" charset="0"/>
                <a:cs typeface="Times New Roman" panose="02020603050405020304" pitchFamily="18" charset="0"/>
              </a:rPr>
              <a:t>instead of losing them (Erasmus et al, 2015). The company retains only skilled and experienced employees over a long period of time. If employees leave their jobs repeatedly, problems arise.</a:t>
            </a:r>
          </a:p>
          <a:p>
            <a:endParaRPr lang="en-US" dirty="0"/>
          </a:p>
        </p:txBody>
      </p:sp>
    </p:spTree>
    <p:extLst>
      <p:ext uri="{BB962C8B-B14F-4D97-AF65-F5344CB8AC3E}">
        <p14:creationId xmlns:p14="http://schemas.microsoft.com/office/powerpoint/2010/main" val="816146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6960" y="254000"/>
            <a:ext cx="5476240" cy="127025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391920" y="487680"/>
            <a:ext cx="516128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Importance of Retention</a:t>
            </a:r>
          </a:p>
        </p:txBody>
      </p:sp>
      <p:sp>
        <p:nvSpPr>
          <p:cNvPr id="4" name="Rectangle 3"/>
          <p:cNvSpPr/>
          <p:nvPr/>
        </p:nvSpPr>
        <p:spPr>
          <a:xfrm>
            <a:off x="386080" y="1869440"/>
            <a:ext cx="7680960" cy="46024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492760" y="2039858"/>
            <a:ext cx="7142480" cy="4678204"/>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1. Retention of skilled workforce is possible</a:t>
            </a:r>
          </a:p>
          <a:p>
            <a:pPr lvl="0" algn="just"/>
            <a:r>
              <a:rPr lang="en-US" sz="2800" dirty="0">
                <a:solidFill>
                  <a:schemeClr val="bg2">
                    <a:lumMod val="75000"/>
                  </a:schemeClr>
                </a:solidFill>
                <a:latin typeface="Times New Roman" panose="02020603050405020304" pitchFamily="18" charset="0"/>
                <a:cs typeface="Times New Roman" panose="02020603050405020304" pitchFamily="18" charset="0"/>
              </a:rPr>
              <a:t>Employee retention ensures that experienced and trained manpower remains with the organization.</a:t>
            </a:r>
          </a:p>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2. Continuity of service is maintained</a:t>
            </a:r>
          </a:p>
          <a:p>
            <a:pPr lvl="0" algn="just"/>
            <a:r>
              <a:rPr lang="en-US" sz="2800" dirty="0">
                <a:solidFill>
                  <a:schemeClr val="bg2">
                    <a:lumMod val="75000"/>
                  </a:schemeClr>
                </a:solidFill>
                <a:latin typeface="Times New Roman" panose="02020603050405020304" pitchFamily="18" charset="0"/>
                <a:cs typeface="Times New Roman" panose="02020603050405020304" pitchFamily="18" charset="0"/>
              </a:rPr>
              <a:t>Frequent staff changes in the healthcare sector can disrupt patient care.</a:t>
            </a:r>
          </a:p>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3. Recruitment and training costs are reduced</a:t>
            </a:r>
          </a:p>
          <a:p>
            <a:pPr lvl="0" algn="just"/>
            <a:r>
              <a:rPr lang="en-US" sz="2800" dirty="0">
                <a:solidFill>
                  <a:schemeClr val="bg2">
                    <a:lumMod val="75000"/>
                  </a:schemeClr>
                </a:solidFill>
                <a:latin typeface="Times New Roman" panose="02020603050405020304" pitchFamily="18" charset="0"/>
                <a:cs typeface="Times New Roman" panose="02020603050405020304" pitchFamily="18" charset="0"/>
              </a:rPr>
              <a:t>Hiring and training new employees is a costly and time-consuming process.</a:t>
            </a:r>
          </a:p>
          <a:p>
            <a:endParaRPr lang="en-US"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01529" y="254000"/>
            <a:ext cx="3392195" cy="43662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A320F27C-E12D-0BCD-F4B6-D56D6B6FFBBE}"/>
              </a:ext>
            </a:extLst>
          </p:cNvPr>
          <p:cNvSpPr txBox="1"/>
          <p:nvPr/>
        </p:nvSpPr>
        <p:spPr>
          <a:xfrm>
            <a:off x="8659905" y="5987111"/>
            <a:ext cx="3314837" cy="276999"/>
          </a:xfrm>
          <a:prstGeom prst="rect">
            <a:avLst/>
          </a:prstGeom>
          <a:noFill/>
        </p:spPr>
        <p:txBody>
          <a:bodyPr wrap="square">
            <a:spAutoFit/>
          </a:bodyPr>
          <a:lstStyle/>
          <a:p>
            <a:r>
              <a:rPr lang="en-GB" sz="1200" dirty="0"/>
              <a:t>symondsresearch.com/employee-retention/</a:t>
            </a:r>
          </a:p>
        </p:txBody>
      </p:sp>
    </p:spTree>
    <p:extLst>
      <p:ext uri="{BB962C8B-B14F-4D97-AF65-F5344CB8AC3E}">
        <p14:creationId xmlns:p14="http://schemas.microsoft.com/office/powerpoint/2010/main" val="1527075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9760" y="436880"/>
            <a:ext cx="5730240" cy="14528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4" name="TextBox 3"/>
          <p:cNvSpPr txBox="1"/>
          <p:nvPr/>
        </p:nvSpPr>
        <p:spPr>
          <a:xfrm>
            <a:off x="1229360" y="782320"/>
            <a:ext cx="520192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Impact of Poor Retention</a:t>
            </a:r>
          </a:p>
        </p:txBody>
      </p:sp>
      <p:sp>
        <p:nvSpPr>
          <p:cNvPr id="5" name="Rectangle 4"/>
          <p:cNvSpPr/>
          <p:nvPr/>
        </p:nvSpPr>
        <p:spPr>
          <a:xfrm>
            <a:off x="619760" y="2590800"/>
            <a:ext cx="9245600" cy="40335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6" name="TextBox 5"/>
          <p:cNvSpPr txBox="1"/>
          <p:nvPr/>
        </p:nvSpPr>
        <p:spPr>
          <a:xfrm>
            <a:off x="1016000" y="2610683"/>
            <a:ext cx="7934960" cy="4247317"/>
          </a:xfrm>
          <a:prstGeom prst="rect">
            <a:avLst/>
          </a:prstGeom>
          <a:noFill/>
        </p:spPr>
        <p:txBody>
          <a:bodyPr wrap="square" rtlCol="0">
            <a:spAutoFit/>
          </a:bodyPr>
          <a:lstStyle/>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Frequent employee turnover creates a staffing crisis.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Workload increases on remaining employees.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Patient care is negatively impacted and quality of service decreases.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Additional costs are incurred in hiring and training new employees.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Valuable knowledge and experience are lost to the organization.(</a:t>
            </a:r>
            <a:r>
              <a:rPr lang="en-US" sz="2800" dirty="0" err="1">
                <a:solidFill>
                  <a:schemeClr val="bg2">
                    <a:lumMod val="75000"/>
                  </a:schemeClr>
                </a:solidFill>
                <a:latin typeface="Times New Roman" panose="02020603050405020304" pitchFamily="18" charset="0"/>
                <a:cs typeface="Times New Roman" panose="02020603050405020304" pitchFamily="18" charset="0"/>
              </a:rPr>
              <a:t>Papanicolas</a:t>
            </a:r>
            <a:r>
              <a:rPr lang="en-US" sz="2800" dirty="0">
                <a:solidFill>
                  <a:schemeClr val="bg2">
                    <a:lumMod val="75000"/>
                  </a:schemeClr>
                </a:solidFill>
                <a:latin typeface="Times New Roman" panose="02020603050405020304" pitchFamily="18" charset="0"/>
                <a:cs typeface="Times New Roman" panose="02020603050405020304" pitchFamily="18" charset="0"/>
              </a:rPr>
              <a:t> et al.,2019)</a:t>
            </a:r>
          </a:p>
          <a:p>
            <a:endParaRPr lang="en-US" dirty="0"/>
          </a:p>
        </p:txBody>
      </p:sp>
    </p:spTree>
    <p:extLst>
      <p:ext uri="{BB962C8B-B14F-4D97-AF65-F5344CB8AC3E}">
        <p14:creationId xmlns:p14="http://schemas.microsoft.com/office/powerpoint/2010/main" val="2976219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51736" y="180910"/>
            <a:ext cx="9753600" cy="6210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80556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5040" y="396240"/>
            <a:ext cx="4866640" cy="10668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137920" y="637252"/>
            <a:ext cx="450088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Staff Retention Issues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650240" y="2306320"/>
            <a:ext cx="9042400" cy="43281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137920" y="2470269"/>
            <a:ext cx="7995920" cy="3816429"/>
          </a:xfrm>
          <a:prstGeom prst="rect">
            <a:avLst/>
          </a:prstGeom>
          <a:noFill/>
        </p:spPr>
        <p:txBody>
          <a:bodyPr wrap="square" rtlCol="0">
            <a:spAutoFit/>
          </a:bodyPr>
          <a:lstStyle/>
          <a:p>
            <a:pPr marL="285750" lvl="0" indent="-28575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Frequent staff turnover of nurses, doctors and pharmacists increased burnout and stress from excessive workload</a:t>
            </a:r>
          </a:p>
          <a:p>
            <a:pPr marL="285750" lvl="0" indent="-28575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Work-life imbalance due to long working hours and shifts</a:t>
            </a:r>
          </a:p>
          <a:p>
            <a:pPr marL="285750" lvl="0" indent="-28575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Decreased job satisfaction due to lack of recognition</a:t>
            </a:r>
          </a:p>
          <a:p>
            <a:pPr marL="285750" lvl="0" indent="-28575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Decreased quality of patient care and safety</a:t>
            </a:r>
          </a:p>
          <a:p>
            <a:pPr marL="285750" lvl="0" indent="-28575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Increased hiring and training costs (Anderson, 2025)</a:t>
            </a:r>
          </a:p>
          <a:p>
            <a:endParaRPr lang="en-US" dirty="0"/>
          </a:p>
        </p:txBody>
      </p:sp>
    </p:spTree>
    <p:extLst>
      <p:ext uri="{BB962C8B-B14F-4D97-AF65-F5344CB8AC3E}">
        <p14:creationId xmlns:p14="http://schemas.microsoft.com/office/powerpoint/2010/main" val="2266553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314" y="182611"/>
            <a:ext cx="11703845" cy="60962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FCB2B906-09F6-5929-E04E-A98198CE4A72}"/>
              </a:ext>
            </a:extLst>
          </p:cNvPr>
          <p:cNvSpPr txBox="1"/>
          <p:nvPr/>
        </p:nvSpPr>
        <p:spPr>
          <a:xfrm>
            <a:off x="2492187" y="5912241"/>
            <a:ext cx="8543365" cy="276999"/>
          </a:xfrm>
          <a:prstGeom prst="rect">
            <a:avLst/>
          </a:prstGeom>
          <a:noFill/>
        </p:spPr>
        <p:txBody>
          <a:bodyPr wrap="square">
            <a:spAutoFit/>
          </a:bodyPr>
          <a:lstStyle/>
          <a:p>
            <a:r>
              <a:rPr lang="en-GB" sz="1200" dirty="0">
                <a:solidFill>
                  <a:schemeClr val="bg1"/>
                </a:solidFill>
              </a:rPr>
              <a:t>https://www.vdart.com/what-we-do/blog/uncovering-and-remedying-challenges-in-employee-retention-within-the-workplace/</a:t>
            </a:r>
          </a:p>
        </p:txBody>
      </p:sp>
    </p:spTree>
    <p:extLst>
      <p:ext uri="{BB962C8B-B14F-4D97-AF65-F5344CB8AC3E}">
        <p14:creationId xmlns:p14="http://schemas.microsoft.com/office/powerpoint/2010/main" val="2911999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1040" y="345440"/>
            <a:ext cx="4886960" cy="13716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148080" y="738852"/>
            <a:ext cx="424688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Succession Planning</a:t>
            </a:r>
          </a:p>
        </p:txBody>
      </p:sp>
      <p:sp>
        <p:nvSpPr>
          <p:cNvPr id="4" name="Rectangle 3"/>
          <p:cNvSpPr/>
          <p:nvPr/>
        </p:nvSpPr>
        <p:spPr>
          <a:xfrm>
            <a:off x="487680" y="2418080"/>
            <a:ext cx="8422640" cy="4013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822960" y="2418080"/>
            <a:ext cx="7914640" cy="4247317"/>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Succession planning is the process of selecting and developing qualified staff to fill key positions in the future (</a:t>
            </a:r>
            <a:r>
              <a:rPr lang="en-US" sz="2800" dirty="0" err="1">
                <a:solidFill>
                  <a:schemeClr val="bg2">
                    <a:lumMod val="75000"/>
                  </a:schemeClr>
                </a:solidFill>
                <a:latin typeface="Times New Roman" panose="02020603050405020304" pitchFamily="18" charset="0"/>
                <a:cs typeface="Times New Roman" panose="02020603050405020304" pitchFamily="18" charset="0"/>
              </a:rPr>
              <a:t>Ballaro</a:t>
            </a:r>
            <a:r>
              <a:rPr lang="en-US" sz="2800" dirty="0">
                <a:solidFill>
                  <a:schemeClr val="bg2">
                    <a:lumMod val="75000"/>
                  </a:schemeClr>
                </a:solidFill>
                <a:latin typeface="Times New Roman" panose="02020603050405020304" pitchFamily="18" charset="0"/>
                <a:cs typeface="Times New Roman" panose="02020603050405020304" pitchFamily="18" charset="0"/>
              </a:rPr>
              <a:t> and Polk, 2017). So that stability of work is maintained when current leaders or experienced staff retire, are promoted or leave the job.</a:t>
            </a:r>
          </a:p>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Example</a:t>
            </a:r>
          </a:p>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A senior nurse or manager is planning to retire the </a:t>
            </a:r>
            <a:r>
              <a:rPr lang="en-US" sz="2800" dirty="0" err="1">
                <a:solidFill>
                  <a:schemeClr val="bg2">
                    <a:lumMod val="75000"/>
                  </a:schemeClr>
                </a:solidFill>
                <a:latin typeface="Times New Roman" panose="02020603050405020304" pitchFamily="18" charset="0"/>
                <a:cs typeface="Times New Roman" panose="02020603050405020304" pitchFamily="18" charset="0"/>
              </a:rPr>
              <a:t>organisation</a:t>
            </a:r>
            <a:r>
              <a:rPr lang="en-US" sz="2800" dirty="0">
                <a:solidFill>
                  <a:schemeClr val="bg2">
                    <a:lumMod val="75000"/>
                  </a:schemeClr>
                </a:solidFill>
                <a:latin typeface="Times New Roman" panose="02020603050405020304" pitchFamily="18" charset="0"/>
                <a:cs typeface="Times New Roman" panose="02020603050405020304" pitchFamily="18" charset="0"/>
              </a:rPr>
              <a:t> prepares a junior employee by training them in advance</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63672" y="440888"/>
            <a:ext cx="2619375" cy="1743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34981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3120" y="386080"/>
            <a:ext cx="6502400" cy="133096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955040" y="672812"/>
            <a:ext cx="676656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Importance of Succession Planning</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741680" y="2316480"/>
            <a:ext cx="8910320" cy="39116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249680" y="2692400"/>
            <a:ext cx="7091680" cy="3385542"/>
          </a:xfrm>
          <a:prstGeom prst="rect">
            <a:avLst/>
          </a:prstGeom>
          <a:noFill/>
        </p:spPr>
        <p:txBody>
          <a:bodyPr wrap="square" rtlCol="0">
            <a:spAutoFit/>
          </a:bodyPr>
          <a:lstStyle/>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Maintains continuity of leadership</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Facilitates strategic staff planning</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Helps preserve knowledge and experience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Saves time and recruitment costs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Maintains the quality of patient care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Helps staff develop their skills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Reduces the risk of staff shortages</a:t>
            </a:r>
          </a:p>
          <a:p>
            <a:endParaRPr lang="en-US" dirty="0"/>
          </a:p>
        </p:txBody>
      </p:sp>
    </p:spTree>
    <p:extLst>
      <p:ext uri="{BB962C8B-B14F-4D97-AF65-F5344CB8AC3E}">
        <p14:creationId xmlns:p14="http://schemas.microsoft.com/office/powerpoint/2010/main" val="963850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82320" y="457200"/>
            <a:ext cx="6675120" cy="138176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5" name="TextBox 4"/>
          <p:cNvSpPr txBox="1"/>
          <p:nvPr/>
        </p:nvSpPr>
        <p:spPr>
          <a:xfrm>
            <a:off x="894080" y="855692"/>
            <a:ext cx="679704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Impact of poor Succession Planning</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6" name="Rectangle 5"/>
          <p:cNvSpPr/>
          <p:nvPr/>
        </p:nvSpPr>
        <p:spPr>
          <a:xfrm>
            <a:off x="782320" y="2265680"/>
            <a:ext cx="8442960" cy="40335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7" name="TextBox 6"/>
          <p:cNvSpPr txBox="1"/>
          <p:nvPr/>
        </p:nvSpPr>
        <p:spPr>
          <a:xfrm>
            <a:off x="1127760" y="2338616"/>
            <a:ext cx="7071360" cy="4247317"/>
          </a:xfrm>
          <a:prstGeom prst="rect">
            <a:avLst/>
          </a:prstGeom>
          <a:noFill/>
        </p:spPr>
        <p:txBody>
          <a:bodyPr wrap="square" rtlCol="0">
            <a:spAutoFit/>
          </a:bodyPr>
          <a:lstStyle/>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Leadership deficit</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Strategic failure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Reduced service quality</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Lack of knowledge and experience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Service disruption</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Low employee confidence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Deterioration in organizational performance</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High employee turnover</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Increasing recruitment and training costs</a:t>
            </a:r>
          </a:p>
          <a:p>
            <a:endParaRPr lang="en-US" dirty="0"/>
          </a:p>
        </p:txBody>
      </p:sp>
    </p:spTree>
    <p:extLst>
      <p:ext uri="{BB962C8B-B14F-4D97-AF65-F5344CB8AC3E}">
        <p14:creationId xmlns:p14="http://schemas.microsoft.com/office/powerpoint/2010/main" val="1250874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5760" y="355600"/>
            <a:ext cx="6918960" cy="13411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127760" y="650240"/>
            <a:ext cx="645160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Issues in Succession Planning</a:t>
            </a:r>
          </a:p>
        </p:txBody>
      </p:sp>
      <p:sp>
        <p:nvSpPr>
          <p:cNvPr id="4" name="Rectangle 3"/>
          <p:cNvSpPr/>
          <p:nvPr/>
        </p:nvSpPr>
        <p:spPr>
          <a:xfrm>
            <a:off x="467360" y="2103120"/>
            <a:ext cx="8757920" cy="44805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629920" y="2219741"/>
            <a:ext cx="8432800" cy="4247317"/>
          </a:xfrm>
          <a:prstGeom prst="rect">
            <a:avLst/>
          </a:prstGeom>
          <a:noFill/>
        </p:spPr>
        <p:txBody>
          <a:bodyPr wrap="square" rtlCol="0">
            <a:spAutoFit/>
          </a:bodyPr>
          <a:lstStyle/>
          <a:p>
            <a:r>
              <a:rPr lang="en-US" sz="2800" dirty="0">
                <a:solidFill>
                  <a:schemeClr val="bg2">
                    <a:lumMod val="75000"/>
                  </a:schemeClr>
                </a:solidFill>
                <a:latin typeface="Times New Roman" panose="02020603050405020304" pitchFamily="18" charset="0"/>
                <a:cs typeface="Times New Roman" panose="02020603050405020304" pitchFamily="18" charset="0"/>
              </a:rPr>
              <a:t>Lack of planning</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No formal succession strategy</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Steps are taken only when positions are available</a:t>
            </a:r>
          </a:p>
          <a:p>
            <a:r>
              <a:rPr lang="en-US" sz="2800" dirty="0">
                <a:solidFill>
                  <a:schemeClr val="bg2">
                    <a:lumMod val="75000"/>
                  </a:schemeClr>
                </a:solidFill>
                <a:latin typeface="Times New Roman" panose="02020603050405020304" pitchFamily="18" charset="0"/>
                <a:cs typeface="Times New Roman" panose="02020603050405020304" pitchFamily="18" charset="0"/>
              </a:rPr>
              <a:t>Talent identification is weak</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High potential employees are not authorized</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Promotions are based on seniority, not competence</a:t>
            </a:r>
          </a:p>
          <a:p>
            <a:r>
              <a:rPr lang="en-US" sz="2800" dirty="0">
                <a:solidFill>
                  <a:schemeClr val="bg2">
                    <a:lumMod val="75000"/>
                  </a:schemeClr>
                </a:solidFill>
                <a:latin typeface="Times New Roman" panose="02020603050405020304" pitchFamily="18" charset="0"/>
                <a:cs typeface="Times New Roman" panose="02020603050405020304" pitchFamily="18" charset="0"/>
              </a:rPr>
              <a:t>Favoritism and nepotism</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Promotions are guided by personal relationships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Lack of clarity</a:t>
            </a:r>
          </a:p>
          <a:p>
            <a:endParaRPr lang="en-US" dirty="0"/>
          </a:p>
        </p:txBody>
      </p:sp>
    </p:spTree>
    <p:extLst>
      <p:ext uri="{BB962C8B-B14F-4D97-AF65-F5344CB8AC3E}">
        <p14:creationId xmlns:p14="http://schemas.microsoft.com/office/powerpoint/2010/main" val="4082683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27760" y="553085"/>
            <a:ext cx="9753600" cy="5467350"/>
          </a:xfrm>
          <a:prstGeom prst="rect">
            <a:avLst/>
          </a:prstGeom>
        </p:spPr>
      </p:pic>
      <p:sp>
        <p:nvSpPr>
          <p:cNvPr id="3" name="TextBox 2">
            <a:extLst>
              <a:ext uri="{FF2B5EF4-FFF2-40B4-BE49-F238E27FC236}">
                <a16:creationId xmlns:a16="http://schemas.microsoft.com/office/drawing/2014/main" id="{406E449D-D5F1-2BC3-D5EB-358795CD05E2}"/>
              </a:ext>
            </a:extLst>
          </p:cNvPr>
          <p:cNvSpPr txBox="1"/>
          <p:nvPr/>
        </p:nvSpPr>
        <p:spPr>
          <a:xfrm>
            <a:off x="2526253" y="6166415"/>
            <a:ext cx="9531275" cy="276999"/>
          </a:xfrm>
          <a:prstGeom prst="rect">
            <a:avLst/>
          </a:prstGeom>
          <a:noFill/>
        </p:spPr>
        <p:txBody>
          <a:bodyPr wrap="square">
            <a:spAutoFit/>
          </a:bodyPr>
          <a:lstStyle/>
          <a:p>
            <a:r>
              <a:rPr lang="en-GB" sz="1200" dirty="0"/>
              <a:t>https://fastercapital.com/topics/common-challenges-in-succession-planning-and-how-to-overcome-them.html/1</a:t>
            </a:r>
          </a:p>
        </p:txBody>
      </p:sp>
    </p:spTree>
    <p:extLst>
      <p:ext uri="{BB962C8B-B14F-4D97-AF65-F5344CB8AC3E}">
        <p14:creationId xmlns:p14="http://schemas.microsoft.com/office/powerpoint/2010/main" val="1968913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9440" y="508000"/>
            <a:ext cx="6918960" cy="9855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741680" y="629920"/>
            <a:ext cx="710184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Current NHS Workforce Challenges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467360" y="1879600"/>
            <a:ext cx="8930640" cy="4267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076960" y="2265680"/>
            <a:ext cx="7945120" cy="3385542"/>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The NHS is currently facing a staffing shortage, particularly for nurses and general experts (Morgan, 2022.). The retirement of experienced staff and the growing population are increasing the demand for healthcare services due to the increasing number of elderly patients. This is leading to increased workload and stress, making it difficult to manage staff.</a:t>
            </a:r>
          </a:p>
          <a:p>
            <a:pPr algn="just"/>
            <a:endParaRPr lang="en-US" dirty="0"/>
          </a:p>
        </p:txBody>
      </p:sp>
    </p:spTree>
    <p:extLst>
      <p:ext uri="{BB962C8B-B14F-4D97-AF65-F5344CB8AC3E}">
        <p14:creationId xmlns:p14="http://schemas.microsoft.com/office/powerpoint/2010/main" val="1479085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lh3.googleusercontent.com/gg-dl/AOI_d_92qoQpsOfUSVBx6qHLfH5N1IgKGG5zjyoc6NpY7kJj22z2wkmCs7ZHiJ-ItM7tY4fRiYXJwcRsKwCKSmXdxb9ijXGXlAxkFyUv4N380zdLJ5q98C_HXycN-YqiOtXan3c1PiYYlIvGT7HxJ7aaSHg11kysELn_z1s9TF7rrO1nxeyXtA=s16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2249" y="564736"/>
            <a:ext cx="8705271" cy="6096000"/>
          </a:xfrm>
          <a:prstGeom prst="rect">
            <a:avLst/>
          </a:prstGeom>
        </p:spPr>
      </p:pic>
      <p:sp>
        <p:nvSpPr>
          <p:cNvPr id="7" name="Rectangle 6"/>
          <p:cNvSpPr/>
          <p:nvPr/>
        </p:nvSpPr>
        <p:spPr>
          <a:xfrm>
            <a:off x="125095" y="191927"/>
            <a:ext cx="3695065" cy="7456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8" name="TextBox 7"/>
          <p:cNvSpPr txBox="1"/>
          <p:nvPr/>
        </p:nvSpPr>
        <p:spPr>
          <a:xfrm>
            <a:off x="125095" y="272349"/>
            <a:ext cx="390144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NHS Staff Turnover</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9" name="TextBox 8"/>
          <p:cNvSpPr txBox="1"/>
          <p:nvPr/>
        </p:nvSpPr>
        <p:spPr>
          <a:xfrm>
            <a:off x="0" y="6137516"/>
            <a:ext cx="3586480" cy="523220"/>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a:t>
            </a:r>
            <a:r>
              <a:rPr lang="en-US" sz="2800" dirty="0" err="1">
                <a:latin typeface="Times New Roman" panose="02020603050405020304" pitchFamily="18" charset="0"/>
                <a:cs typeface="Times New Roman" panose="02020603050405020304" pitchFamily="18" charset="0"/>
              </a:rPr>
              <a:t>Moscelli</a:t>
            </a:r>
            <a:r>
              <a:rPr lang="en-US" sz="2800" dirty="0">
                <a:latin typeface="Times New Roman" panose="02020603050405020304" pitchFamily="18" charset="0"/>
                <a:cs typeface="Times New Roman" panose="02020603050405020304" pitchFamily="18" charset="0"/>
              </a:rPr>
              <a:t> et al.,2024)</a:t>
            </a:r>
          </a:p>
        </p:txBody>
      </p:sp>
    </p:spTree>
    <p:extLst>
      <p:ext uri="{BB962C8B-B14F-4D97-AF65-F5344CB8AC3E}">
        <p14:creationId xmlns:p14="http://schemas.microsoft.com/office/powerpoint/2010/main" val="166460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7440" y="711200"/>
            <a:ext cx="5283200" cy="9347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402080" y="886172"/>
            <a:ext cx="447040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Leadership Gap in NHS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863600" y="2214880"/>
            <a:ext cx="6878320" cy="36677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402080" y="2497098"/>
            <a:ext cx="5659120" cy="3385542"/>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Many senior health workers are nearing retirement, creating a leadership vacuum. As experienced leaders leave, valuable knowledge and skills are lost. The NHS must prepare future leaders who can effectively lead the </a:t>
            </a:r>
            <a:r>
              <a:rPr lang="en-US" sz="2800" dirty="0" err="1">
                <a:solidFill>
                  <a:schemeClr val="bg2">
                    <a:lumMod val="75000"/>
                  </a:schemeClr>
                </a:solidFill>
                <a:latin typeface="Times New Roman" panose="02020603050405020304" pitchFamily="18" charset="0"/>
                <a:cs typeface="Times New Roman" panose="02020603050405020304" pitchFamily="18" charset="0"/>
              </a:rPr>
              <a:t>organisation</a:t>
            </a:r>
            <a:r>
              <a:rPr lang="en-US" sz="2800" dirty="0">
                <a:solidFill>
                  <a:schemeClr val="bg2">
                    <a:lumMod val="75000"/>
                  </a:schemeClr>
                </a:solidFill>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1147539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1040" y="416560"/>
            <a:ext cx="3952240" cy="13716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873760" y="433943"/>
            <a:ext cx="4013200" cy="1354217"/>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Root Causes of Retention Problems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a:p>
            <a:endParaRPr lang="en-US" dirty="0"/>
          </a:p>
        </p:txBody>
      </p:sp>
      <p:sp>
        <p:nvSpPr>
          <p:cNvPr id="4" name="Rectangle 3"/>
          <p:cNvSpPr/>
          <p:nvPr/>
        </p:nvSpPr>
        <p:spPr>
          <a:xfrm>
            <a:off x="497840" y="2326640"/>
            <a:ext cx="6949440" cy="35966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873760" y="2537738"/>
            <a:ext cx="6075680" cy="3816429"/>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The problem of staff retention in the NHS is largely due to excessive workload, staff shortages, limited recognition and lack of opportunities for progression, and pay structures and workplace pressures. This can lead many staff to look for alternative jobs.(</a:t>
            </a:r>
            <a:r>
              <a:rPr lang="en-US" sz="2800" dirty="0" err="1">
                <a:solidFill>
                  <a:schemeClr val="bg2">
                    <a:lumMod val="75000"/>
                  </a:schemeClr>
                </a:solidFill>
                <a:latin typeface="Times New Roman" panose="02020603050405020304" pitchFamily="18" charset="0"/>
                <a:cs typeface="Times New Roman" panose="02020603050405020304" pitchFamily="18" charset="0"/>
              </a:rPr>
              <a:t>Tugby</a:t>
            </a:r>
            <a:r>
              <a:rPr lang="en-US" sz="2800" dirty="0">
                <a:solidFill>
                  <a:schemeClr val="bg2">
                    <a:lumMod val="75000"/>
                  </a:schemeClr>
                </a:solidFill>
                <a:latin typeface="Times New Roman" panose="02020603050405020304" pitchFamily="18" charset="0"/>
                <a:cs typeface="Times New Roman" panose="02020603050405020304" pitchFamily="18" charset="0"/>
              </a:rPr>
              <a:t>, 2017.)</a:t>
            </a:r>
          </a:p>
          <a:p>
            <a:endParaRPr lang="en-US" dirty="0"/>
          </a:p>
        </p:txBody>
      </p:sp>
    </p:spTree>
    <p:extLst>
      <p:ext uri="{BB962C8B-B14F-4D97-AF65-F5344CB8AC3E}">
        <p14:creationId xmlns:p14="http://schemas.microsoft.com/office/powerpoint/2010/main" val="3677379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386080"/>
            <a:ext cx="5273040" cy="134137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239520" y="518160"/>
            <a:ext cx="5029200" cy="1077218"/>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Current NHS Retention Strategies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416560" y="2153920"/>
            <a:ext cx="7833360" cy="38201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640080" y="2509520"/>
            <a:ext cx="7223760" cy="2954655"/>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The NHS has introduced a number of strategies to increase staff retention. For example, the NHS People Plan supports staff wellbeing, skills development and a culture of improvement. In addition, flexible working arrangements and mental health support </a:t>
            </a:r>
            <a:r>
              <a:rPr lang="en-US" sz="2800" dirty="0" err="1">
                <a:solidFill>
                  <a:schemeClr val="bg2">
                    <a:lumMod val="75000"/>
                  </a:schemeClr>
                </a:solidFill>
                <a:latin typeface="Times New Roman" panose="02020603050405020304" pitchFamily="18" charset="0"/>
                <a:cs typeface="Times New Roman" panose="02020603050405020304" pitchFamily="18" charset="0"/>
              </a:rPr>
              <a:t>programmes</a:t>
            </a:r>
            <a:r>
              <a:rPr lang="en-US" sz="2800" dirty="0">
                <a:solidFill>
                  <a:schemeClr val="bg2">
                    <a:lumMod val="75000"/>
                  </a:schemeClr>
                </a:solidFill>
                <a:latin typeface="Times New Roman" panose="02020603050405020304" pitchFamily="18" charset="0"/>
                <a:cs typeface="Times New Roman" panose="02020603050405020304" pitchFamily="18" charset="0"/>
              </a:rPr>
              <a:t> are provided</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9957" y="914717"/>
            <a:ext cx="2143125" cy="2143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21366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4240" y="243840"/>
            <a:ext cx="5273040" cy="117856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290320" y="294511"/>
            <a:ext cx="4886960" cy="1077218"/>
          </a:xfrm>
          <a:prstGeom prst="rect">
            <a:avLst/>
          </a:prstGeom>
          <a:noFill/>
        </p:spPr>
        <p:txBody>
          <a:bodyPr wrap="square" rtlCol="0">
            <a:spAutoFit/>
          </a:bodyPr>
          <a:lstStyle/>
          <a:p>
            <a:r>
              <a:rPr lang="en-US" b="1" dirty="0"/>
              <a:t> </a:t>
            </a:r>
            <a:r>
              <a:rPr lang="en-US" sz="3200" b="1" dirty="0">
                <a:solidFill>
                  <a:schemeClr val="bg2">
                    <a:lumMod val="75000"/>
                  </a:schemeClr>
                </a:solidFill>
                <a:latin typeface="Times New Roman" panose="02020603050405020304" pitchFamily="18" charset="0"/>
                <a:cs typeface="Times New Roman" panose="02020603050405020304" pitchFamily="18" charset="0"/>
              </a:rPr>
              <a:t>Current NHS Succession Planning Strategies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447040" y="2275840"/>
            <a:ext cx="7731760" cy="39014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29320" y="1422400"/>
            <a:ext cx="3429000" cy="1333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p:cNvSpPr txBox="1"/>
          <p:nvPr/>
        </p:nvSpPr>
        <p:spPr>
          <a:xfrm>
            <a:off x="447040" y="2275840"/>
            <a:ext cx="7813040" cy="4247317"/>
          </a:xfrm>
          <a:prstGeom prst="rect">
            <a:avLst/>
          </a:prstGeom>
          <a:noFill/>
        </p:spPr>
        <p:txBody>
          <a:bodyPr wrap="square" rtlCol="0">
            <a:spAutoFit/>
          </a:bodyPr>
          <a:lstStyle/>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Long-term workforce planning: Predicting future workforce needs and required skills.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Critical role identification: Focusing on essential positions is important.</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Talent and leadership framework: Systematic evaluation of potential successors.</a:t>
            </a:r>
          </a:p>
          <a:p>
            <a:pPr marL="457200" lvl="0" indent="-457200">
              <a:buFont typeface="Arial" panose="020B0604020202020204" pitchFamily="34" charset="0"/>
              <a:buChar char="•"/>
            </a:pPr>
            <a:r>
              <a:rPr lang="en-US" sz="2800" dirty="0">
                <a:solidFill>
                  <a:schemeClr val="bg2">
                    <a:lumMod val="75000"/>
                  </a:schemeClr>
                </a:solidFill>
                <a:latin typeface="Times New Roman" panose="02020603050405020304" pitchFamily="18" charset="0"/>
                <a:cs typeface="Times New Roman" panose="02020603050405020304" pitchFamily="18" charset="0"/>
              </a:rPr>
              <a:t>Leadership development programs: Mentoring, training, and career growth opportunities for future leaders.</a:t>
            </a:r>
          </a:p>
          <a:p>
            <a:endParaRPr lang="en-US" dirty="0"/>
          </a:p>
        </p:txBody>
      </p:sp>
    </p:spTree>
    <p:extLst>
      <p:ext uri="{BB962C8B-B14F-4D97-AF65-F5344CB8AC3E}">
        <p14:creationId xmlns:p14="http://schemas.microsoft.com/office/powerpoint/2010/main" val="1251191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1200" y="436880"/>
            <a:ext cx="5659120" cy="14020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518160" y="599311"/>
            <a:ext cx="6045200" cy="1077218"/>
          </a:xfrm>
          <a:prstGeom prst="rect">
            <a:avLst/>
          </a:prstGeom>
          <a:noFill/>
        </p:spPr>
        <p:txBody>
          <a:bodyPr wrap="square" rtlCol="0">
            <a:spAutoFit/>
          </a:bodyPr>
          <a:lstStyle/>
          <a:p>
            <a:pPr algn="ctr"/>
            <a:r>
              <a:rPr lang="en-US" sz="3200" b="1" dirty="0">
                <a:solidFill>
                  <a:schemeClr val="bg2">
                    <a:lumMod val="75000"/>
                  </a:schemeClr>
                </a:solidFill>
                <a:latin typeface="Times New Roman" panose="02020603050405020304" pitchFamily="18" charset="0"/>
                <a:cs typeface="Times New Roman" panose="02020603050405020304" pitchFamily="18" charset="0"/>
              </a:rPr>
              <a:t> Leadership Development Programs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711200" y="2113280"/>
            <a:ext cx="7802880" cy="4013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1127760" y="2432189"/>
            <a:ext cx="6888480" cy="3816429"/>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Leadership development initiatives aim to prepare staff for management roles (Packard and Jones, 2015). For example, the NHS Leadership Academy provides leadership training, mentoring and professional development </a:t>
            </a:r>
            <a:r>
              <a:rPr lang="en-US" sz="2800" dirty="0" err="1">
                <a:solidFill>
                  <a:schemeClr val="bg2">
                    <a:lumMod val="75000"/>
                  </a:schemeClr>
                </a:solidFill>
                <a:latin typeface="Times New Roman" panose="02020603050405020304" pitchFamily="18" charset="0"/>
                <a:cs typeface="Times New Roman" panose="02020603050405020304" pitchFamily="18" charset="0"/>
              </a:rPr>
              <a:t>programmes</a:t>
            </a:r>
            <a:r>
              <a:rPr lang="en-US" sz="2800" dirty="0">
                <a:solidFill>
                  <a:schemeClr val="bg2">
                    <a:lumMod val="75000"/>
                  </a:schemeClr>
                </a:solidFill>
                <a:latin typeface="Times New Roman" panose="02020603050405020304" pitchFamily="18" charset="0"/>
                <a:cs typeface="Times New Roman" panose="02020603050405020304" pitchFamily="18" charset="0"/>
              </a:rPr>
              <a:t> that enhance the skills of healthcare workers to successfully manage teams and </a:t>
            </a:r>
            <a:r>
              <a:rPr lang="en-US" sz="2800" dirty="0" err="1">
                <a:solidFill>
                  <a:schemeClr val="bg2">
                    <a:lumMod val="75000"/>
                  </a:schemeClr>
                </a:solidFill>
                <a:latin typeface="Times New Roman" panose="02020603050405020304" pitchFamily="18" charset="0"/>
                <a:cs typeface="Times New Roman" panose="02020603050405020304" pitchFamily="18" charset="0"/>
              </a:rPr>
              <a:t>organisations</a:t>
            </a:r>
            <a:r>
              <a:rPr lang="en-US" sz="2800" dirty="0">
                <a:solidFill>
                  <a:schemeClr val="bg2">
                    <a:lumMod val="75000"/>
                  </a:schemeClr>
                </a:solidFill>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1309221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4560" y="467360"/>
            <a:ext cx="4470400" cy="125984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924560" y="657572"/>
            <a:ext cx="607568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Leadership Gap in NHS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670560" y="2042160"/>
            <a:ext cx="6939280" cy="3251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670560" y="2194560"/>
            <a:ext cx="6731000" cy="2954655"/>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Many senior health workers are nearing retirement, creating a leadership vacuum. As experienced leaders leave, valuable knowledge and skills are lost. The NHS must prepare future leaders who can effectively lead the </a:t>
            </a:r>
            <a:r>
              <a:rPr lang="en-US" sz="2800" dirty="0" err="1">
                <a:solidFill>
                  <a:schemeClr val="bg2">
                    <a:lumMod val="75000"/>
                  </a:schemeClr>
                </a:solidFill>
                <a:latin typeface="Times New Roman" panose="02020603050405020304" pitchFamily="18" charset="0"/>
                <a:cs typeface="Times New Roman" panose="02020603050405020304" pitchFamily="18" charset="0"/>
              </a:rPr>
              <a:t>organisation</a:t>
            </a:r>
            <a:r>
              <a:rPr lang="en-US" sz="2800" dirty="0">
                <a:solidFill>
                  <a:schemeClr val="bg2">
                    <a:lumMod val="75000"/>
                  </a:schemeClr>
                </a:solidFill>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4028280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8000" y="406400"/>
            <a:ext cx="5384800" cy="12395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934720" y="487551"/>
            <a:ext cx="4958080" cy="1077218"/>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Evaluation of Current Strategies</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436880" y="2072640"/>
            <a:ext cx="8036560" cy="39014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6" name="TextBox 5"/>
          <p:cNvSpPr txBox="1"/>
          <p:nvPr/>
        </p:nvSpPr>
        <p:spPr>
          <a:xfrm>
            <a:off x="660400" y="2448560"/>
            <a:ext cx="7223760" cy="3385542"/>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Although the NHS has taken some initiatives, obstacles remain. Steps in staff wellbeing and leadership development are positive. But application gaps and inadequate workforce planning limit effectiveness. A stronger and more integrated human resources strategy is therefore needed.</a:t>
            </a:r>
          </a:p>
          <a:p>
            <a:endParaRPr lang="en-US" dirty="0"/>
          </a:p>
        </p:txBody>
      </p:sp>
    </p:spTree>
    <p:extLst>
      <p:ext uri="{BB962C8B-B14F-4D97-AF65-F5344CB8AC3E}">
        <p14:creationId xmlns:p14="http://schemas.microsoft.com/office/powerpoint/2010/main" val="1673603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1680" y="426720"/>
            <a:ext cx="5364480" cy="13919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Rectangle 2"/>
          <p:cNvSpPr/>
          <p:nvPr/>
        </p:nvSpPr>
        <p:spPr>
          <a:xfrm>
            <a:off x="508000" y="2225040"/>
            <a:ext cx="8067040" cy="37287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4" name="TextBox 3"/>
          <p:cNvSpPr txBox="1"/>
          <p:nvPr/>
        </p:nvSpPr>
        <p:spPr>
          <a:xfrm>
            <a:off x="975360" y="833120"/>
            <a:ext cx="495808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Future Workforce Strategy</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5" name="TextBox 4"/>
          <p:cNvSpPr txBox="1"/>
          <p:nvPr/>
        </p:nvSpPr>
        <p:spPr>
          <a:xfrm>
            <a:off x="904240" y="2489200"/>
            <a:ext cx="7132320" cy="3385542"/>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A sustainable NHS workforce requires a long-term strategy. Main concerns include improving employee wellbeing, strengthening leadership Routes, and creating supportive workplace environments. By focusing on these areas, the NHS can maintain a stable and skilled workforce.(Lim,  2023)</a:t>
            </a:r>
          </a:p>
          <a:p>
            <a:endParaRPr lang="en-US" dirty="0"/>
          </a:p>
        </p:txBody>
      </p:sp>
    </p:spTree>
    <p:extLst>
      <p:ext uri="{BB962C8B-B14F-4D97-AF65-F5344CB8AC3E}">
        <p14:creationId xmlns:p14="http://schemas.microsoft.com/office/powerpoint/2010/main" val="1980870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rcRect r="232" b="8346"/>
          <a:stretch>
            <a:fillRect/>
          </a:stretch>
        </p:blipFill>
        <p:spPr>
          <a:xfrm>
            <a:off x="2297220" y="338923"/>
            <a:ext cx="7196404" cy="5532960"/>
          </a:xfrm>
          <a:prstGeom prst="rect">
            <a:avLst/>
          </a:prstGeom>
        </p:spPr>
      </p:pic>
      <p:sp>
        <p:nvSpPr>
          <p:cNvPr id="4" name="TextBox 3">
            <a:extLst>
              <a:ext uri="{FF2B5EF4-FFF2-40B4-BE49-F238E27FC236}">
                <a16:creationId xmlns:a16="http://schemas.microsoft.com/office/drawing/2014/main" id="{6B5551BC-557D-3CCE-4C2E-2A16B7DAAE0D}"/>
              </a:ext>
            </a:extLst>
          </p:cNvPr>
          <p:cNvSpPr txBox="1"/>
          <p:nvPr/>
        </p:nvSpPr>
        <p:spPr>
          <a:xfrm>
            <a:off x="3227294" y="5894295"/>
            <a:ext cx="6096000" cy="369332"/>
          </a:xfrm>
          <a:prstGeom prst="rect">
            <a:avLst/>
          </a:prstGeom>
          <a:noFill/>
        </p:spPr>
        <p:txBody>
          <a:bodyPr wrap="square">
            <a:spAutoFit/>
          </a:bodyPr>
          <a:lstStyle/>
          <a:p>
            <a:r>
              <a:rPr lang="en-GB" dirty="0"/>
              <a:t>https://www.questionpro.com/blog/workforce-strategy/</a:t>
            </a:r>
          </a:p>
        </p:txBody>
      </p:sp>
    </p:spTree>
    <p:extLst>
      <p:ext uri="{BB962C8B-B14F-4D97-AF65-F5344CB8AC3E}">
        <p14:creationId xmlns:p14="http://schemas.microsoft.com/office/powerpoint/2010/main" val="177618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5360" y="365760"/>
            <a:ext cx="6492240" cy="141224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635760" y="731520"/>
            <a:ext cx="527304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Future Workforce Strategy</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325120" y="2418080"/>
            <a:ext cx="7782560" cy="33528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695960" y="2519680"/>
            <a:ext cx="7051040" cy="3385542"/>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A sustainable NHS workforce requires a long-term strategy. Main concerns include improving employee wellbeing, strengthening leadership Routes, and creating supportive workplace environments. By focusing on these areas, the NHS can maintain a stable and skilled workforce.</a:t>
            </a:r>
          </a:p>
          <a:p>
            <a:endParaRPr lang="en-US" dirty="0"/>
          </a:p>
        </p:txBody>
      </p:sp>
    </p:spTree>
    <p:extLst>
      <p:ext uri="{BB962C8B-B14F-4D97-AF65-F5344CB8AC3E}">
        <p14:creationId xmlns:p14="http://schemas.microsoft.com/office/powerpoint/2010/main" val="1476847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3920" y="640080"/>
            <a:ext cx="4511040" cy="11379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391920" y="916652"/>
            <a:ext cx="331216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Conclusion</a:t>
            </a:r>
            <a:endParaRPr lang="en-US" sz="3200" dirty="0">
              <a:solidFill>
                <a:schemeClr val="bg2">
                  <a:lumMod val="75000"/>
                </a:schemeClr>
              </a:solidFill>
              <a:latin typeface="Times New Roman" panose="02020603050405020304" pitchFamily="18" charset="0"/>
              <a:cs typeface="Times New Roman" panose="02020603050405020304" pitchFamily="18" charset="0"/>
            </a:endParaRPr>
          </a:p>
        </p:txBody>
      </p:sp>
      <p:sp>
        <p:nvSpPr>
          <p:cNvPr id="5" name="Rectangle 4"/>
          <p:cNvSpPr/>
          <p:nvPr/>
        </p:nvSpPr>
        <p:spPr>
          <a:xfrm>
            <a:off x="579120" y="2143760"/>
            <a:ext cx="7609840" cy="40436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7" name="TextBox 6"/>
          <p:cNvSpPr txBox="1"/>
          <p:nvPr/>
        </p:nvSpPr>
        <p:spPr>
          <a:xfrm>
            <a:off x="883920" y="2143760"/>
            <a:ext cx="7000240" cy="4247317"/>
          </a:xfrm>
          <a:prstGeom prst="rect">
            <a:avLst/>
          </a:prstGeom>
          <a:noFill/>
        </p:spPr>
        <p:txBody>
          <a:bodyPr wrap="square" rtlCol="0">
            <a:spAutoFit/>
          </a:bodyPr>
          <a:lstStyle/>
          <a:p>
            <a:pPr algn="just"/>
            <a:r>
              <a:rPr lang="en-US" sz="2800" dirty="0">
                <a:solidFill>
                  <a:schemeClr val="bg2">
                    <a:lumMod val="75000"/>
                  </a:schemeClr>
                </a:solidFill>
                <a:latin typeface="Times New Roman" panose="02020603050405020304" pitchFamily="18" charset="0"/>
                <a:cs typeface="Times New Roman" panose="02020603050405020304" pitchFamily="18" charset="0"/>
              </a:rPr>
              <a:t>The NHS faces challenges in staff retention and succession planning, caused by excessive workload, a lack of leadership and </a:t>
            </a:r>
            <a:r>
              <a:rPr lang="en-US" sz="2800" dirty="0" err="1">
                <a:solidFill>
                  <a:schemeClr val="bg2">
                    <a:lumMod val="75000"/>
                  </a:schemeClr>
                </a:solidFill>
                <a:latin typeface="Times New Roman" panose="02020603050405020304" pitchFamily="18" charset="0"/>
                <a:cs typeface="Times New Roman" panose="02020603050405020304" pitchFamily="18" charset="0"/>
              </a:rPr>
              <a:t>organisational</a:t>
            </a:r>
            <a:r>
              <a:rPr lang="en-US" sz="2800" dirty="0">
                <a:solidFill>
                  <a:schemeClr val="bg2">
                    <a:lumMod val="75000"/>
                  </a:schemeClr>
                </a:solidFill>
                <a:latin typeface="Times New Roman" panose="02020603050405020304" pitchFamily="18" charset="0"/>
                <a:cs typeface="Times New Roman" panose="02020603050405020304" pitchFamily="18" charset="0"/>
              </a:rPr>
              <a:t> culture. Psychological contract and motivation theories address these issues. By implementing strategic HR solutions, the NHS can increase the sustainability of its workforce and continue to deliver high quality healthcare.</a:t>
            </a:r>
          </a:p>
          <a:p>
            <a:endParaRPr lang="en-US" dirty="0"/>
          </a:p>
        </p:txBody>
      </p:sp>
    </p:spTree>
    <p:extLst>
      <p:ext uri="{BB962C8B-B14F-4D97-AF65-F5344CB8AC3E}">
        <p14:creationId xmlns:p14="http://schemas.microsoft.com/office/powerpoint/2010/main" val="1022539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8640" y="162560"/>
            <a:ext cx="4185920" cy="82296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 name="TextBox 2"/>
          <p:cNvSpPr txBox="1"/>
          <p:nvPr/>
        </p:nvSpPr>
        <p:spPr>
          <a:xfrm>
            <a:off x="1391920" y="216515"/>
            <a:ext cx="2814320" cy="584775"/>
          </a:xfrm>
          <a:prstGeom prst="rect">
            <a:avLst/>
          </a:prstGeom>
          <a:noFill/>
        </p:spPr>
        <p:txBody>
          <a:bodyPr wrap="square" rtlCol="0">
            <a:spAutoFit/>
          </a:bodyPr>
          <a:lstStyle/>
          <a:p>
            <a:r>
              <a:rPr lang="en-US" sz="3200" b="1" dirty="0">
                <a:solidFill>
                  <a:schemeClr val="bg2">
                    <a:lumMod val="75000"/>
                  </a:schemeClr>
                </a:solidFill>
                <a:latin typeface="Times New Roman" panose="02020603050405020304" pitchFamily="18" charset="0"/>
                <a:cs typeface="Times New Roman" panose="02020603050405020304" pitchFamily="18" charset="0"/>
              </a:rPr>
              <a:t>Reference</a:t>
            </a:r>
          </a:p>
        </p:txBody>
      </p:sp>
      <p:sp>
        <p:nvSpPr>
          <p:cNvPr id="4" name="Rectangle 3"/>
          <p:cNvSpPr/>
          <p:nvPr/>
        </p:nvSpPr>
        <p:spPr>
          <a:xfrm>
            <a:off x="548640" y="1131179"/>
            <a:ext cx="10922000" cy="55270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p:cNvSpPr txBox="1"/>
          <p:nvPr/>
        </p:nvSpPr>
        <p:spPr>
          <a:xfrm>
            <a:off x="680720" y="1346597"/>
            <a:ext cx="10657840" cy="5062924"/>
          </a:xfrm>
          <a:prstGeom prst="rect">
            <a:avLst/>
          </a:prstGeom>
          <a:noFill/>
        </p:spPr>
        <p:txBody>
          <a:bodyPr wrap="square" rtlCol="0">
            <a:spAutoFit/>
          </a:bodyPr>
          <a:lstStyle/>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McKee, M., </a:t>
            </a:r>
            <a:r>
              <a:rPr lang="en-US" sz="1700" dirty="0" err="1">
                <a:solidFill>
                  <a:schemeClr val="bg2">
                    <a:lumMod val="75000"/>
                  </a:schemeClr>
                </a:solidFill>
                <a:latin typeface="Times New Roman" panose="02020603050405020304" pitchFamily="18" charset="0"/>
                <a:cs typeface="Times New Roman" panose="02020603050405020304" pitchFamily="18" charset="0"/>
              </a:rPr>
              <a:t>Dunnell</a:t>
            </a:r>
            <a:r>
              <a:rPr lang="en-US" sz="1700" dirty="0">
                <a:solidFill>
                  <a:schemeClr val="bg2">
                    <a:lumMod val="75000"/>
                  </a:schemeClr>
                </a:solidFill>
                <a:latin typeface="Times New Roman" panose="02020603050405020304" pitchFamily="18" charset="0"/>
                <a:cs typeface="Times New Roman" panose="02020603050405020304" pitchFamily="18" charset="0"/>
              </a:rPr>
              <a:t>, K., Anderson, M., </a:t>
            </a:r>
            <a:r>
              <a:rPr lang="en-US" sz="1700" dirty="0" err="1">
                <a:solidFill>
                  <a:schemeClr val="bg2">
                    <a:lumMod val="75000"/>
                  </a:schemeClr>
                </a:solidFill>
                <a:latin typeface="Times New Roman" panose="02020603050405020304" pitchFamily="18" charset="0"/>
                <a:cs typeface="Times New Roman" panose="02020603050405020304" pitchFamily="18" charset="0"/>
              </a:rPr>
              <a:t>Brayne</a:t>
            </a:r>
            <a:r>
              <a:rPr lang="en-US" sz="1700" dirty="0">
                <a:solidFill>
                  <a:schemeClr val="bg2">
                    <a:lumMod val="75000"/>
                  </a:schemeClr>
                </a:solidFill>
                <a:latin typeface="Times New Roman" panose="02020603050405020304" pitchFamily="18" charset="0"/>
                <a:cs typeface="Times New Roman" panose="02020603050405020304" pitchFamily="18" charset="0"/>
              </a:rPr>
              <a:t>, C., </a:t>
            </a:r>
            <a:r>
              <a:rPr lang="en-US" sz="1700" dirty="0" err="1">
                <a:solidFill>
                  <a:schemeClr val="bg2">
                    <a:lumMod val="75000"/>
                  </a:schemeClr>
                </a:solidFill>
                <a:latin typeface="Times New Roman" panose="02020603050405020304" pitchFamily="18" charset="0"/>
                <a:cs typeface="Times New Roman" panose="02020603050405020304" pitchFamily="18" charset="0"/>
              </a:rPr>
              <a:t>Charlesworth</a:t>
            </a:r>
            <a:r>
              <a:rPr lang="en-US" sz="1700" dirty="0">
                <a:solidFill>
                  <a:schemeClr val="bg2">
                    <a:lumMod val="75000"/>
                  </a:schemeClr>
                </a:solidFill>
                <a:latin typeface="Times New Roman" panose="02020603050405020304" pitchFamily="18" charset="0"/>
                <a:cs typeface="Times New Roman" panose="02020603050405020304" pitchFamily="18" charset="0"/>
              </a:rPr>
              <a:t>, A., Johnston-Webber, C., Knapp, M., McGuire, A., Newton, J.N., Taylor, D. and Watt, R.G., 2021. The changing health needs of the UK population. </a:t>
            </a:r>
            <a:r>
              <a:rPr lang="en-US" sz="1700" i="1" dirty="0">
                <a:solidFill>
                  <a:schemeClr val="bg2">
                    <a:lumMod val="75000"/>
                  </a:schemeClr>
                </a:solidFill>
                <a:latin typeface="Times New Roman" panose="02020603050405020304" pitchFamily="18" charset="0"/>
                <a:cs typeface="Times New Roman" panose="02020603050405020304" pitchFamily="18" charset="0"/>
              </a:rPr>
              <a:t>The Lancet</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397</a:t>
            </a:r>
            <a:r>
              <a:rPr lang="en-US" sz="1700" dirty="0">
                <a:solidFill>
                  <a:schemeClr val="bg2">
                    <a:lumMod val="75000"/>
                  </a:schemeClr>
                </a:solidFill>
                <a:latin typeface="Times New Roman" panose="02020603050405020304" pitchFamily="18" charset="0"/>
                <a:cs typeface="Times New Roman" panose="02020603050405020304" pitchFamily="18" charset="0"/>
              </a:rPr>
              <a:t>(10288), pp.1979-1991.</a:t>
            </a:r>
          </a:p>
          <a:p>
            <a:pPr marL="342900" indent="-342900">
              <a:buFont typeface="+mj-lt"/>
              <a:buAutoNum type="arabicPeriod"/>
            </a:pPr>
            <a:r>
              <a:rPr lang="en-US" sz="1700" dirty="0" err="1">
                <a:solidFill>
                  <a:schemeClr val="bg2">
                    <a:lumMod val="75000"/>
                  </a:schemeClr>
                </a:solidFill>
                <a:latin typeface="Times New Roman" panose="02020603050405020304" pitchFamily="18" charset="0"/>
                <a:cs typeface="Times New Roman" panose="02020603050405020304" pitchFamily="18" charset="0"/>
              </a:rPr>
              <a:t>Papanicolas</a:t>
            </a:r>
            <a:r>
              <a:rPr lang="en-US" sz="1700" dirty="0">
                <a:solidFill>
                  <a:schemeClr val="bg2">
                    <a:lumMod val="75000"/>
                  </a:schemeClr>
                </a:solidFill>
                <a:latin typeface="Times New Roman" panose="02020603050405020304" pitchFamily="18" charset="0"/>
                <a:cs typeface="Times New Roman" panose="02020603050405020304" pitchFamily="18" charset="0"/>
              </a:rPr>
              <a:t>, I., </a:t>
            </a:r>
            <a:r>
              <a:rPr lang="en-US" sz="1700" dirty="0" err="1">
                <a:solidFill>
                  <a:schemeClr val="bg2">
                    <a:lumMod val="75000"/>
                  </a:schemeClr>
                </a:solidFill>
                <a:latin typeface="Times New Roman" panose="02020603050405020304" pitchFamily="18" charset="0"/>
                <a:cs typeface="Times New Roman" panose="02020603050405020304" pitchFamily="18" charset="0"/>
              </a:rPr>
              <a:t>Mossialos</a:t>
            </a:r>
            <a:r>
              <a:rPr lang="en-US" sz="1700" dirty="0">
                <a:solidFill>
                  <a:schemeClr val="bg2">
                    <a:lumMod val="75000"/>
                  </a:schemeClr>
                </a:solidFill>
                <a:latin typeface="Times New Roman" panose="02020603050405020304" pitchFamily="18" charset="0"/>
                <a:cs typeface="Times New Roman" panose="02020603050405020304" pitchFamily="18" charset="0"/>
              </a:rPr>
              <a:t>, E., </a:t>
            </a:r>
            <a:r>
              <a:rPr lang="en-US" sz="1700" dirty="0" err="1">
                <a:solidFill>
                  <a:schemeClr val="bg2">
                    <a:lumMod val="75000"/>
                  </a:schemeClr>
                </a:solidFill>
                <a:latin typeface="Times New Roman" panose="02020603050405020304" pitchFamily="18" charset="0"/>
                <a:cs typeface="Times New Roman" panose="02020603050405020304" pitchFamily="18" charset="0"/>
              </a:rPr>
              <a:t>Gundersen</a:t>
            </a:r>
            <a:r>
              <a:rPr lang="en-US" sz="1700" dirty="0">
                <a:solidFill>
                  <a:schemeClr val="bg2">
                    <a:lumMod val="75000"/>
                  </a:schemeClr>
                </a:solidFill>
                <a:latin typeface="Times New Roman" panose="02020603050405020304" pitchFamily="18" charset="0"/>
                <a:cs typeface="Times New Roman" panose="02020603050405020304" pitchFamily="18" charset="0"/>
              </a:rPr>
              <a:t>, A., </a:t>
            </a:r>
            <a:r>
              <a:rPr lang="en-US" sz="1700" dirty="0" err="1">
                <a:solidFill>
                  <a:schemeClr val="bg2">
                    <a:lumMod val="75000"/>
                  </a:schemeClr>
                </a:solidFill>
                <a:latin typeface="Times New Roman" panose="02020603050405020304" pitchFamily="18" charset="0"/>
                <a:cs typeface="Times New Roman" panose="02020603050405020304" pitchFamily="18" charset="0"/>
              </a:rPr>
              <a:t>Woskie</a:t>
            </a:r>
            <a:r>
              <a:rPr lang="en-US" sz="1700" dirty="0">
                <a:solidFill>
                  <a:schemeClr val="bg2">
                    <a:lumMod val="75000"/>
                  </a:schemeClr>
                </a:solidFill>
                <a:latin typeface="Times New Roman" panose="02020603050405020304" pitchFamily="18" charset="0"/>
                <a:cs typeface="Times New Roman" panose="02020603050405020304" pitchFamily="18" charset="0"/>
              </a:rPr>
              <a:t>, L. and </a:t>
            </a:r>
            <a:r>
              <a:rPr lang="en-US" sz="1700" dirty="0" err="1">
                <a:solidFill>
                  <a:schemeClr val="bg2">
                    <a:lumMod val="75000"/>
                  </a:schemeClr>
                </a:solidFill>
                <a:latin typeface="Times New Roman" panose="02020603050405020304" pitchFamily="18" charset="0"/>
                <a:cs typeface="Times New Roman" panose="02020603050405020304" pitchFamily="18" charset="0"/>
              </a:rPr>
              <a:t>Jha</a:t>
            </a:r>
            <a:r>
              <a:rPr lang="en-US" sz="1700" dirty="0">
                <a:solidFill>
                  <a:schemeClr val="bg2">
                    <a:lumMod val="75000"/>
                  </a:schemeClr>
                </a:solidFill>
                <a:latin typeface="Times New Roman" panose="02020603050405020304" pitchFamily="18" charset="0"/>
                <a:cs typeface="Times New Roman" panose="02020603050405020304" pitchFamily="18" charset="0"/>
              </a:rPr>
              <a:t>, A.K., 2019. Performance of UK National Health Service compared with other high income countries: observational study. </a:t>
            </a:r>
            <a:r>
              <a:rPr lang="en-US" sz="1700" i="1" dirty="0" err="1">
                <a:solidFill>
                  <a:schemeClr val="bg2">
                    <a:lumMod val="75000"/>
                  </a:schemeClr>
                </a:solidFill>
                <a:latin typeface="Times New Roman" panose="02020603050405020304" pitchFamily="18" charset="0"/>
                <a:cs typeface="Times New Roman" panose="02020603050405020304" pitchFamily="18" charset="0"/>
              </a:rPr>
              <a:t>bmj</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367</a:t>
            </a:r>
            <a:r>
              <a:rPr lang="en-US" sz="1700" dirty="0">
                <a:solidFill>
                  <a:schemeClr val="bg2">
                    <a:lumMod val="75000"/>
                  </a:schemeClr>
                </a:solidFill>
                <a:latin typeface="Times New Roman" panose="02020603050405020304" pitchFamily="18" charset="0"/>
                <a:cs typeface="Times New Roman" panose="02020603050405020304" pitchFamily="18" charset="0"/>
              </a:rPr>
              <a:t>.</a:t>
            </a:r>
          </a:p>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Anderson, J.P., 2025. The Ripple Effects of Poor Employee Retention: Implications for Performance and Engagement. </a:t>
            </a:r>
            <a:r>
              <a:rPr lang="en-US" sz="1700" i="1" dirty="0">
                <a:solidFill>
                  <a:schemeClr val="bg2">
                    <a:lumMod val="75000"/>
                  </a:schemeClr>
                </a:solidFill>
                <a:latin typeface="Times New Roman" panose="02020603050405020304" pitchFamily="18" charset="0"/>
                <a:cs typeface="Times New Roman" panose="02020603050405020304" pitchFamily="18" charset="0"/>
              </a:rPr>
              <a:t>International Interdisciplinary Business Economics Advancement Journal</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6</a:t>
            </a:r>
            <a:r>
              <a:rPr lang="en-US" sz="1700" dirty="0">
                <a:solidFill>
                  <a:schemeClr val="bg2">
                    <a:lumMod val="75000"/>
                  </a:schemeClr>
                </a:solidFill>
                <a:latin typeface="Times New Roman" panose="02020603050405020304" pitchFamily="18" charset="0"/>
                <a:cs typeface="Times New Roman" panose="02020603050405020304" pitchFamily="18" charset="0"/>
              </a:rPr>
              <a:t>(05), pp.1-7.</a:t>
            </a:r>
          </a:p>
          <a:p>
            <a:pPr marL="342900" indent="-342900">
              <a:buFont typeface="+mj-lt"/>
              <a:buAutoNum type="arabicPeriod"/>
            </a:pPr>
            <a:r>
              <a:rPr lang="en-US" sz="1700" dirty="0" err="1">
                <a:solidFill>
                  <a:schemeClr val="bg2">
                    <a:lumMod val="75000"/>
                  </a:schemeClr>
                </a:solidFill>
                <a:latin typeface="Times New Roman" panose="02020603050405020304" pitchFamily="18" charset="0"/>
                <a:cs typeface="Times New Roman" panose="02020603050405020304" pitchFamily="18" charset="0"/>
              </a:rPr>
              <a:t>Moscelli</a:t>
            </a:r>
            <a:r>
              <a:rPr lang="en-US" sz="1700" dirty="0">
                <a:solidFill>
                  <a:schemeClr val="bg2">
                    <a:lumMod val="75000"/>
                  </a:schemeClr>
                </a:solidFill>
                <a:latin typeface="Times New Roman" panose="02020603050405020304" pitchFamily="18" charset="0"/>
                <a:cs typeface="Times New Roman" panose="02020603050405020304" pitchFamily="18" charset="0"/>
              </a:rPr>
              <a:t>, G., </a:t>
            </a:r>
            <a:r>
              <a:rPr lang="en-US" sz="1700" dirty="0" err="1">
                <a:solidFill>
                  <a:schemeClr val="bg2">
                    <a:lumMod val="75000"/>
                  </a:schemeClr>
                </a:solidFill>
                <a:latin typeface="Times New Roman" panose="02020603050405020304" pitchFamily="18" charset="0"/>
                <a:cs typeface="Times New Roman" panose="02020603050405020304" pitchFamily="18" charset="0"/>
              </a:rPr>
              <a:t>Nicodemo</a:t>
            </a:r>
            <a:r>
              <a:rPr lang="en-US" sz="1700" dirty="0">
                <a:solidFill>
                  <a:schemeClr val="bg2">
                    <a:lumMod val="75000"/>
                  </a:schemeClr>
                </a:solidFill>
                <a:latin typeface="Times New Roman" panose="02020603050405020304" pitchFamily="18" charset="0"/>
                <a:cs typeface="Times New Roman" panose="02020603050405020304" pitchFamily="18" charset="0"/>
              </a:rPr>
              <a:t>, C., </a:t>
            </a:r>
            <a:r>
              <a:rPr lang="en-US" sz="1700" dirty="0" err="1">
                <a:solidFill>
                  <a:schemeClr val="bg2">
                    <a:lumMod val="75000"/>
                  </a:schemeClr>
                </a:solidFill>
                <a:latin typeface="Times New Roman" panose="02020603050405020304" pitchFamily="18" charset="0"/>
                <a:cs typeface="Times New Roman" panose="02020603050405020304" pitchFamily="18" charset="0"/>
              </a:rPr>
              <a:t>Sayli</a:t>
            </a:r>
            <a:r>
              <a:rPr lang="en-US" sz="1700" dirty="0">
                <a:solidFill>
                  <a:schemeClr val="bg2">
                    <a:lumMod val="75000"/>
                  </a:schemeClr>
                </a:solidFill>
                <a:latin typeface="Times New Roman" panose="02020603050405020304" pitchFamily="18" charset="0"/>
                <a:cs typeface="Times New Roman" panose="02020603050405020304" pitchFamily="18" charset="0"/>
              </a:rPr>
              <a:t>, M. and Mello, M., 2024. Trends and determinants of clinical staff retention in the English NHS: a double retrospective cohort study. </a:t>
            </a:r>
            <a:r>
              <a:rPr lang="en-US" sz="1700" i="1" dirty="0">
                <a:solidFill>
                  <a:schemeClr val="bg2">
                    <a:lumMod val="75000"/>
                  </a:schemeClr>
                </a:solidFill>
                <a:latin typeface="Times New Roman" panose="02020603050405020304" pitchFamily="18" charset="0"/>
                <a:cs typeface="Times New Roman" panose="02020603050405020304" pitchFamily="18" charset="0"/>
              </a:rPr>
              <a:t>BMJ open</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14</a:t>
            </a:r>
            <a:r>
              <a:rPr lang="en-US" sz="1700" dirty="0">
                <a:solidFill>
                  <a:schemeClr val="bg2">
                    <a:lumMod val="75000"/>
                  </a:schemeClr>
                </a:solidFill>
                <a:latin typeface="Times New Roman" panose="02020603050405020304" pitchFamily="18" charset="0"/>
                <a:cs typeface="Times New Roman" panose="02020603050405020304" pitchFamily="18" charset="0"/>
              </a:rPr>
              <a:t>(4), p.e078072.</a:t>
            </a:r>
          </a:p>
          <a:p>
            <a:pPr marL="342900" indent="-342900">
              <a:buFont typeface="+mj-lt"/>
              <a:buAutoNum type="arabicPeriod"/>
            </a:pPr>
            <a:r>
              <a:rPr lang="en-US" sz="1700" dirty="0" err="1">
                <a:solidFill>
                  <a:schemeClr val="bg2">
                    <a:lumMod val="75000"/>
                  </a:schemeClr>
                </a:solidFill>
                <a:latin typeface="Times New Roman" panose="02020603050405020304" pitchFamily="18" charset="0"/>
                <a:cs typeface="Times New Roman" panose="02020603050405020304" pitchFamily="18" charset="0"/>
              </a:rPr>
              <a:t>Tugby</a:t>
            </a:r>
            <a:r>
              <a:rPr lang="en-US" sz="1700" dirty="0">
                <a:solidFill>
                  <a:schemeClr val="bg2">
                    <a:lumMod val="75000"/>
                  </a:schemeClr>
                </a:solidFill>
                <a:latin typeface="Times New Roman" panose="02020603050405020304" pitchFamily="18" charset="0"/>
                <a:cs typeface="Times New Roman" panose="02020603050405020304" pitchFamily="18" charset="0"/>
              </a:rPr>
              <a:t>, M., 2017. The problem of retention. </a:t>
            </a:r>
            <a:r>
              <a:rPr lang="en-US" sz="1700" i="1" dirty="0" err="1">
                <a:solidFill>
                  <a:schemeClr val="bg2">
                    <a:lumMod val="75000"/>
                  </a:schemeClr>
                </a:solidFill>
                <a:latin typeface="Times New Roman" panose="02020603050405020304" pitchFamily="18" charset="0"/>
                <a:cs typeface="Times New Roman" panose="02020603050405020304" pitchFamily="18" charset="0"/>
              </a:rPr>
              <a:t>Synthese</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194</a:t>
            </a:r>
            <a:r>
              <a:rPr lang="en-US" sz="1700" dirty="0">
                <a:solidFill>
                  <a:schemeClr val="bg2">
                    <a:lumMod val="75000"/>
                  </a:schemeClr>
                </a:solidFill>
                <a:latin typeface="Times New Roman" panose="02020603050405020304" pitchFamily="18" charset="0"/>
                <a:cs typeface="Times New Roman" panose="02020603050405020304" pitchFamily="18" charset="0"/>
              </a:rPr>
              <a:t>(6), pp.2053-2075.</a:t>
            </a:r>
          </a:p>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Lim, W.M., 2023. The workforce revolution: Reimagining work, workers, and workplaces for the future. </a:t>
            </a:r>
            <a:r>
              <a:rPr lang="en-US" sz="1700" i="1" dirty="0">
                <a:solidFill>
                  <a:schemeClr val="bg2">
                    <a:lumMod val="75000"/>
                  </a:schemeClr>
                </a:solidFill>
                <a:latin typeface="Times New Roman" panose="02020603050405020304" pitchFamily="18" charset="0"/>
                <a:cs typeface="Times New Roman" panose="02020603050405020304" pitchFamily="18" charset="0"/>
              </a:rPr>
              <a:t>Global Business and Organizational Excellence</a:t>
            </a:r>
            <a:r>
              <a:rPr lang="en-US" sz="1700" dirty="0">
                <a:solidFill>
                  <a:schemeClr val="bg2">
                    <a:lumMod val="75000"/>
                  </a:schemeClr>
                </a:solidFill>
                <a:latin typeface="Times New Roman" panose="02020603050405020304" pitchFamily="18" charset="0"/>
                <a:cs typeface="Times New Roman" panose="02020603050405020304" pitchFamily="18" charset="0"/>
              </a:rPr>
              <a:t>, </a:t>
            </a:r>
            <a:r>
              <a:rPr lang="en-US" sz="1700" i="1" dirty="0">
                <a:solidFill>
                  <a:schemeClr val="bg2">
                    <a:lumMod val="75000"/>
                  </a:schemeClr>
                </a:solidFill>
                <a:latin typeface="Times New Roman" panose="02020603050405020304" pitchFamily="18" charset="0"/>
                <a:cs typeface="Times New Roman" panose="02020603050405020304" pitchFamily="18" charset="0"/>
              </a:rPr>
              <a:t>42</a:t>
            </a:r>
            <a:r>
              <a:rPr lang="en-US" sz="1700" dirty="0">
                <a:solidFill>
                  <a:schemeClr val="bg2">
                    <a:lumMod val="75000"/>
                  </a:schemeClr>
                </a:solidFill>
                <a:latin typeface="Times New Roman" panose="02020603050405020304" pitchFamily="18" charset="0"/>
                <a:cs typeface="Times New Roman" panose="02020603050405020304" pitchFamily="18" charset="0"/>
              </a:rPr>
              <a:t>(4), pp.5-10.</a:t>
            </a:r>
          </a:p>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Erasmus, B.J., Grobler, A. and Van Niekerk, M., 2015. Employee retention in a higher education institution: An </a:t>
            </a:r>
            <a:r>
              <a:rPr lang="en-US" sz="1700" dirty="0" err="1">
                <a:solidFill>
                  <a:schemeClr val="bg2">
                    <a:lumMod val="75000"/>
                  </a:schemeClr>
                </a:solidFill>
                <a:latin typeface="Times New Roman" panose="02020603050405020304" pitchFamily="18" charset="0"/>
                <a:cs typeface="Times New Roman" panose="02020603050405020304" pitchFamily="18" charset="0"/>
              </a:rPr>
              <a:t>organisational</a:t>
            </a:r>
            <a:r>
              <a:rPr lang="en-US" sz="1700" dirty="0">
                <a:solidFill>
                  <a:schemeClr val="bg2">
                    <a:lumMod val="75000"/>
                  </a:schemeClr>
                </a:solidFill>
                <a:latin typeface="Times New Roman" panose="02020603050405020304" pitchFamily="18" charset="0"/>
                <a:cs typeface="Times New Roman" panose="02020603050405020304" pitchFamily="18" charset="0"/>
              </a:rPr>
              <a:t> development perspective. </a:t>
            </a:r>
            <a:r>
              <a:rPr lang="en-US" sz="1700" dirty="0" err="1">
                <a:solidFill>
                  <a:schemeClr val="bg2">
                    <a:lumMod val="75000"/>
                  </a:schemeClr>
                </a:solidFill>
                <a:latin typeface="Times New Roman" panose="02020603050405020304" pitchFamily="18" charset="0"/>
                <a:cs typeface="Times New Roman" panose="02020603050405020304" pitchFamily="18" charset="0"/>
              </a:rPr>
              <a:t>Progressio</a:t>
            </a:r>
            <a:r>
              <a:rPr lang="en-US" sz="1700" dirty="0">
                <a:solidFill>
                  <a:schemeClr val="bg2">
                    <a:lumMod val="75000"/>
                  </a:schemeClr>
                </a:solidFill>
                <a:latin typeface="Times New Roman" panose="02020603050405020304" pitchFamily="18" charset="0"/>
                <a:cs typeface="Times New Roman" panose="02020603050405020304" pitchFamily="18" charset="0"/>
              </a:rPr>
              <a:t>, 37(2), pp.33-63.</a:t>
            </a:r>
          </a:p>
          <a:p>
            <a:pPr marL="342900" indent="-342900">
              <a:buFont typeface="+mj-lt"/>
              <a:buAutoNum type="arabicPeriod"/>
            </a:pPr>
            <a:r>
              <a:rPr lang="en-US" sz="1700" dirty="0" err="1">
                <a:solidFill>
                  <a:schemeClr val="bg2">
                    <a:lumMod val="75000"/>
                  </a:schemeClr>
                </a:solidFill>
                <a:latin typeface="Times New Roman" panose="02020603050405020304" pitchFamily="18" charset="0"/>
                <a:cs typeface="Times New Roman" panose="02020603050405020304" pitchFamily="18" charset="0"/>
              </a:rPr>
              <a:t>Ballaro</a:t>
            </a:r>
            <a:r>
              <a:rPr lang="en-US" sz="1700" dirty="0">
                <a:solidFill>
                  <a:schemeClr val="bg2">
                    <a:lumMod val="75000"/>
                  </a:schemeClr>
                </a:solidFill>
                <a:latin typeface="Times New Roman" panose="02020603050405020304" pitchFamily="18" charset="0"/>
                <a:cs typeface="Times New Roman" panose="02020603050405020304" pitchFamily="18" charset="0"/>
              </a:rPr>
              <a:t>, J.M. and Polk, L., 2017. Developing an organization for future growth using succession planning. Organization Development Journal, 35(4), pp.41-59.</a:t>
            </a:r>
          </a:p>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Packard, T. and Jones, L., 2015. An outcomes evaluation of a leadership development initiative. Journal of Management Development, 34(2), pp.153-168.</a:t>
            </a:r>
          </a:p>
          <a:p>
            <a:pPr marL="342900" indent="-342900">
              <a:buFont typeface="+mj-lt"/>
              <a:buAutoNum type="arabicPeriod"/>
            </a:pPr>
            <a:r>
              <a:rPr lang="en-US" sz="1700" dirty="0">
                <a:solidFill>
                  <a:schemeClr val="bg2">
                    <a:lumMod val="75000"/>
                  </a:schemeClr>
                </a:solidFill>
                <a:latin typeface="Times New Roman" panose="02020603050405020304" pitchFamily="18" charset="0"/>
                <a:cs typeface="Times New Roman" panose="02020603050405020304" pitchFamily="18" charset="0"/>
              </a:rPr>
              <a:t>Morgan, B., 2022. NHS staffing shortages. Why do politicians struggle to give the NHS the staff it needs.</a:t>
            </a:r>
          </a:p>
        </p:txBody>
      </p:sp>
    </p:spTree>
    <p:extLst>
      <p:ext uri="{BB962C8B-B14F-4D97-AF65-F5344CB8AC3E}">
        <p14:creationId xmlns:p14="http://schemas.microsoft.com/office/powerpoint/2010/main" val="518429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484880" y="2967334"/>
            <a:ext cx="6929120" cy="1169551"/>
          </a:xfrm>
          <a:prstGeom prst="rect">
            <a:avLst/>
          </a:prstGeom>
          <a:noFill/>
        </p:spPr>
        <p:txBody>
          <a:bodyPr wrap="square" lIns="91440" tIns="45720" rIns="91440" bIns="45720">
            <a:spAutoFit/>
          </a:bodyPr>
          <a:lstStyle/>
          <a:p>
            <a:r>
              <a:rPr lang="en-US" sz="7000" b="1" dirty="0">
                <a:ln w="6600">
                  <a:solidFill>
                    <a:schemeClr val="accent2"/>
                  </a:solidFill>
                  <a:prstDash val="solid"/>
                </a:ln>
                <a:solidFill>
                  <a:srgbClr val="FFFFFF"/>
                </a:solidFill>
                <a:effectLst>
                  <a:outerShdw dist="38100" dir="2700000" algn="tl" rotWithShape="0">
                    <a:schemeClr val="accent2"/>
                  </a:outerShdw>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922283602"/>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Depth</Template>
  <TotalTime>239</TotalTime>
  <Words>1533</Words>
  <Application>Microsoft Office PowerPoint</Application>
  <PresentationFormat>Widescreen</PresentationFormat>
  <Paragraphs>116</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Corbel</vt:lpstr>
      <vt:lpstr>Times New Roman</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Tanim Ahmed</cp:lastModifiedBy>
  <cp:revision>22</cp:revision>
  <dcterms:created xsi:type="dcterms:W3CDTF">2026-03-16T04:24:35Z</dcterms:created>
  <dcterms:modified xsi:type="dcterms:W3CDTF">2026-03-30T10:44:45Z</dcterms:modified>
</cp:coreProperties>
</file>