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3" d="100"/>
          <a:sy n="83" d="100"/>
        </p:scale>
        <p:origin x="40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8/16/2019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8/16/2019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8/16/2019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8/16/2019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8/16/2019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8/16/2019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8/16/2019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8/16/2019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8/16/2019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8/16/2019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8/16/2019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8/16/2019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screen">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screen">
            <a:extLst>
              <a:ext uri="{28A0092B-C50C-407E-A947-70E740481C1C}">
                <a14:useLocalDpi xmlns:a14="http://schemas.microsoft.com/office/drawing/2010/main"/>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screen">
            <a:extLst>
              <a:ext uri="{28A0092B-C50C-407E-A947-70E740481C1C}">
                <a14:useLocalDpi xmlns:a14="http://schemas.microsoft.com/office/drawing/2010/main"/>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screen">
            <a:extLst>
              <a:ext uri="{28A0092B-C50C-407E-A947-70E740481C1C}">
                <a14:useLocalDpi xmlns:a14="http://schemas.microsoft.com/office/drawing/2010/main"/>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8/16/2019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Basic Theories</a:t>
            </a:r>
            <a:endParaRPr lang="en-GB" dirty="0"/>
          </a:p>
        </p:txBody>
      </p:sp>
      <p:sp>
        <p:nvSpPr>
          <p:cNvPr id="3" name="Subtitle 2"/>
          <p:cNvSpPr>
            <a:spLocks noGrp="1"/>
          </p:cNvSpPr>
          <p:nvPr>
            <p:ph type="subTitle" idx="1"/>
          </p:nvPr>
        </p:nvSpPr>
        <p:spPr/>
        <p:txBody>
          <a:bodyPr/>
          <a:lstStyle/>
          <a:p>
            <a:r>
              <a:rPr lang="en-GB" dirty="0" smtClean="0"/>
              <a:t>A quick and dirty introduction to the different main theories of the 20</a:t>
            </a:r>
            <a:r>
              <a:rPr lang="en-GB" baseline="30000" dirty="0" smtClean="0"/>
              <a:t>th</a:t>
            </a:r>
            <a:r>
              <a:rPr lang="en-GB" dirty="0" smtClean="0"/>
              <a:t> and 21</a:t>
            </a:r>
            <a:r>
              <a:rPr lang="en-GB" baseline="30000" dirty="0" smtClean="0"/>
              <a:t>st</a:t>
            </a:r>
            <a:r>
              <a:rPr lang="en-GB" dirty="0" smtClean="0"/>
              <a:t> centuries</a:t>
            </a:r>
            <a:endParaRPr lang="en-GB" dirty="0"/>
          </a:p>
        </p:txBody>
      </p:sp>
    </p:spTree>
    <p:extLst>
      <p:ext uri="{BB962C8B-B14F-4D97-AF65-F5344CB8AC3E}">
        <p14:creationId xmlns:p14="http://schemas.microsoft.com/office/powerpoint/2010/main" val="4095862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theory?</a:t>
            </a:r>
            <a:endParaRPr lang="en-GB" dirty="0"/>
          </a:p>
        </p:txBody>
      </p:sp>
      <p:sp>
        <p:nvSpPr>
          <p:cNvPr id="3" name="Content Placeholder 2"/>
          <p:cNvSpPr>
            <a:spLocks noGrp="1"/>
          </p:cNvSpPr>
          <p:nvPr>
            <p:ph idx="1"/>
          </p:nvPr>
        </p:nvSpPr>
        <p:spPr/>
        <p:txBody>
          <a:bodyPr>
            <a:normAutofit/>
          </a:bodyPr>
          <a:lstStyle/>
          <a:p>
            <a:r>
              <a:rPr lang="en-GB" sz="4800" dirty="0" smtClean="0"/>
              <a:t>A theory is a tool for understanding, explaining and analysing.</a:t>
            </a:r>
            <a:endParaRPr lang="en-GB" sz="4800" dirty="0"/>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432229" y="1550020"/>
            <a:ext cx="3235247" cy="3679902"/>
          </a:xfrm>
          <a:prstGeom prst="rect">
            <a:avLst/>
          </a:prstGeom>
        </p:spPr>
      </p:pic>
    </p:spTree>
    <p:extLst>
      <p:ext uri="{BB962C8B-B14F-4D97-AF65-F5344CB8AC3E}">
        <p14:creationId xmlns:p14="http://schemas.microsoft.com/office/powerpoint/2010/main" val="1682318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what and from whence</a:t>
            </a:r>
            <a:endParaRPr lang="en-GB" dirty="0"/>
          </a:p>
        </p:txBody>
      </p:sp>
      <p:sp>
        <p:nvSpPr>
          <p:cNvPr id="3" name="Content Placeholder 2"/>
          <p:cNvSpPr>
            <a:spLocks noGrp="1"/>
          </p:cNvSpPr>
          <p:nvPr>
            <p:ph idx="1"/>
          </p:nvPr>
        </p:nvSpPr>
        <p:spPr/>
        <p:txBody>
          <a:bodyPr>
            <a:normAutofit/>
          </a:bodyPr>
          <a:lstStyle/>
          <a:p>
            <a:r>
              <a:rPr lang="en-GB" sz="2800" dirty="0" smtClean="0"/>
              <a:t>Where do theories come from:</a:t>
            </a:r>
          </a:p>
          <a:p>
            <a:pPr lvl="1"/>
            <a:r>
              <a:rPr lang="en-GB" sz="2400" dirty="0" smtClean="0"/>
              <a:t>Philosophy – ex. Structuralism, and post-structuralism</a:t>
            </a:r>
          </a:p>
          <a:p>
            <a:pPr lvl="1"/>
            <a:r>
              <a:rPr lang="en-GB" sz="2400" dirty="0" smtClean="0"/>
              <a:t>Science – ex. Macro-economic theory</a:t>
            </a:r>
          </a:p>
          <a:p>
            <a:pPr lvl="1"/>
            <a:r>
              <a:rPr lang="en-GB" sz="2400" dirty="0" smtClean="0"/>
              <a:t>Society &amp; politics – ex. feminism</a:t>
            </a:r>
            <a:endParaRPr lang="en-GB" sz="2400" dirty="0"/>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741408" y="944162"/>
            <a:ext cx="2450592" cy="3206496"/>
          </a:xfrm>
          <a:prstGeom prst="rect">
            <a:avLst/>
          </a:prstGeom>
        </p:spPr>
      </p:pic>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6339" y="3983390"/>
            <a:ext cx="4068661" cy="2707342"/>
          </a:xfrm>
          <a:prstGeom prst="rect">
            <a:avLst/>
          </a:prstGeom>
        </p:spPr>
      </p:pic>
    </p:spTree>
    <p:extLst>
      <p:ext uri="{BB962C8B-B14F-4D97-AF65-F5344CB8AC3E}">
        <p14:creationId xmlns:p14="http://schemas.microsoft.com/office/powerpoint/2010/main" val="381078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Structuralism</a:t>
            </a:r>
            <a:endParaRPr lang="en-GB" dirty="0"/>
          </a:p>
        </p:txBody>
      </p:sp>
      <p:sp>
        <p:nvSpPr>
          <p:cNvPr id="3" name="Content Placeholder 2"/>
          <p:cNvSpPr>
            <a:spLocks noGrp="1"/>
          </p:cNvSpPr>
          <p:nvPr>
            <p:ph idx="1"/>
          </p:nvPr>
        </p:nvSpPr>
        <p:spPr/>
        <p:txBody>
          <a:bodyPr/>
          <a:lstStyle/>
          <a:p>
            <a:r>
              <a:rPr lang="en-GB" dirty="0" smtClean="0"/>
              <a:t>“</a:t>
            </a:r>
            <a:r>
              <a:rPr lang="en-GB" dirty="0"/>
              <a:t>A method of cultural analysis derived from structural linguistics and based on the observation that the same underlying units of culture could be found in all societies, despite their more noticeable diversity. It is held that these units, which may be beliefs, myths, ritual practices, and so on, can be identified and compared through systematic analysis to reveal underlying cultural structures. ” Elliot, </a:t>
            </a:r>
            <a:r>
              <a:rPr lang="en-GB" sz="1200" dirty="0"/>
              <a:t>Mark, Ian </a:t>
            </a:r>
            <a:r>
              <a:rPr lang="en-GB" sz="1200" dirty="0" err="1"/>
              <a:t>Fairweather</a:t>
            </a:r>
            <a:r>
              <a:rPr lang="en-GB" sz="1200" dirty="0"/>
              <a:t>, Wendy Olsen, and Maria </a:t>
            </a:r>
            <a:r>
              <a:rPr lang="en-GB" sz="1200" dirty="0" err="1"/>
              <a:t>Pampaka</a:t>
            </a:r>
            <a:r>
              <a:rPr lang="en-GB" sz="1200" dirty="0"/>
              <a:t>. "structuralism." A Dictionary of Social Research Methods. : Oxford University Press</a:t>
            </a:r>
            <a:r>
              <a:rPr lang="en-GB" sz="1200" dirty="0" smtClean="0"/>
              <a:t>.</a:t>
            </a:r>
          </a:p>
          <a:p>
            <a:endParaRPr lang="en-GB" sz="1200" dirty="0"/>
          </a:p>
          <a:p>
            <a:r>
              <a:rPr lang="en-GB" dirty="0" smtClean="0"/>
              <a:t>Read more: </a:t>
            </a:r>
            <a:r>
              <a:rPr lang="en-GB" dirty="0"/>
              <a:t>Piaget, Jean. </a:t>
            </a:r>
            <a:r>
              <a:rPr lang="en-GB" i="1" dirty="0"/>
              <a:t>Structuralism</a:t>
            </a:r>
            <a:r>
              <a:rPr lang="en-GB" dirty="0"/>
              <a:t>. London: Routledge and K. Paul, 1971. Print.</a:t>
            </a:r>
          </a:p>
        </p:txBody>
      </p:sp>
      <p:pic>
        <p:nvPicPr>
          <p:cNvPr id="4" name="Picture 3"/>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8156187" y="73241"/>
            <a:ext cx="2693950" cy="1788783"/>
          </a:xfrm>
          <a:prstGeom prst="rect">
            <a:avLst/>
          </a:prstGeom>
        </p:spPr>
      </p:pic>
      <p:sp>
        <p:nvSpPr>
          <p:cNvPr id="5" name="TextBox 4"/>
          <p:cNvSpPr txBox="1"/>
          <p:nvPr/>
        </p:nvSpPr>
        <p:spPr>
          <a:xfrm>
            <a:off x="6322741" y="267629"/>
            <a:ext cx="1600118" cy="646331"/>
          </a:xfrm>
          <a:prstGeom prst="rect">
            <a:avLst/>
          </a:prstGeom>
          <a:noFill/>
        </p:spPr>
        <p:txBody>
          <a:bodyPr wrap="none" rtlCol="0">
            <a:spAutoFit/>
          </a:bodyPr>
          <a:lstStyle/>
          <a:p>
            <a:r>
              <a:rPr lang="en-GB" dirty="0" smtClean="0"/>
              <a:t>Claude Levi-</a:t>
            </a:r>
          </a:p>
          <a:p>
            <a:r>
              <a:rPr lang="en-GB" dirty="0" smtClean="0"/>
              <a:t>Strauss</a:t>
            </a:r>
          </a:p>
        </p:txBody>
      </p:sp>
    </p:spTree>
    <p:extLst>
      <p:ext uri="{BB962C8B-B14F-4D97-AF65-F5344CB8AC3E}">
        <p14:creationId xmlns:p14="http://schemas.microsoft.com/office/powerpoint/2010/main" val="535910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Post-structuralism</a:t>
            </a:r>
            <a:endParaRPr lang="en-GB" dirty="0"/>
          </a:p>
        </p:txBody>
      </p:sp>
      <p:sp>
        <p:nvSpPr>
          <p:cNvPr id="3" name="Content Placeholder 2"/>
          <p:cNvSpPr>
            <a:spLocks noGrp="1"/>
          </p:cNvSpPr>
          <p:nvPr>
            <p:ph idx="1"/>
          </p:nvPr>
        </p:nvSpPr>
        <p:spPr/>
        <p:txBody>
          <a:bodyPr/>
          <a:lstStyle/>
          <a:p>
            <a:r>
              <a:rPr lang="en-GB" dirty="0" smtClean="0"/>
              <a:t>“The </a:t>
            </a:r>
            <a:r>
              <a:rPr lang="en-GB" dirty="0"/>
              <a:t>approach challenges the structuralist notion that there are fixed relationships between signs and meanings, between the signifier and the signified, arguing instead that meaning is contextualized within the individual and highly nuanced. A general trend of post‐structuralist method, often termed deconstruction, is to unsettle any allegedly firm, detached, or neutral conclusions on the basis that claims of truth are internal to any particular discourse</a:t>
            </a:r>
            <a:r>
              <a:rPr lang="en-GB" dirty="0" smtClean="0"/>
              <a:t>.”</a:t>
            </a:r>
            <a:r>
              <a:rPr lang="en-GB" dirty="0"/>
              <a:t> </a:t>
            </a:r>
            <a:r>
              <a:rPr lang="en-GB" sz="1200" dirty="0" err="1"/>
              <a:t>Darvill</a:t>
            </a:r>
            <a:r>
              <a:rPr lang="en-GB" sz="1200" dirty="0"/>
              <a:t>, Timothy. "post‐structuralism." </a:t>
            </a:r>
            <a:r>
              <a:rPr lang="en-GB" sz="1200" u="sng" dirty="0"/>
              <a:t>The Concise Oxford Dictionary of Archaeology</a:t>
            </a:r>
            <a:r>
              <a:rPr lang="en-GB" sz="1200" dirty="0"/>
              <a:t>. : Oxford University Press, 2008.</a:t>
            </a:r>
            <a:r>
              <a:rPr lang="en-GB" dirty="0"/>
              <a:t> </a:t>
            </a:r>
            <a:endParaRPr lang="en-GB" dirty="0" smtClean="0"/>
          </a:p>
          <a:p>
            <a:endParaRPr lang="en-GB" dirty="0" smtClean="0"/>
          </a:p>
          <a:p>
            <a:r>
              <a:rPr lang="en-GB" dirty="0" smtClean="0"/>
              <a:t>Read more: </a:t>
            </a:r>
            <a:r>
              <a:rPr lang="en-GB" dirty="0" err="1"/>
              <a:t>Attridge</a:t>
            </a:r>
            <a:r>
              <a:rPr lang="en-GB" dirty="0"/>
              <a:t>, Bennington, Young, </a:t>
            </a:r>
            <a:r>
              <a:rPr lang="en-GB" dirty="0" err="1"/>
              <a:t>Attridge</a:t>
            </a:r>
            <a:r>
              <a:rPr lang="en-GB" dirty="0"/>
              <a:t>, Derek, Bennington, Geoffrey, and Young, Robert. </a:t>
            </a:r>
            <a:r>
              <a:rPr lang="en-GB" i="1" dirty="0"/>
              <a:t>Post-structuralism and the Question of History</a:t>
            </a:r>
            <a:r>
              <a:rPr lang="en-GB" dirty="0"/>
              <a:t>. Cambridge: Cambridge UP, 1987. Print.</a:t>
            </a:r>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908902" y="0"/>
            <a:ext cx="2090070" cy="2943922"/>
          </a:xfrm>
          <a:prstGeom prst="rect">
            <a:avLst/>
          </a:prstGeom>
        </p:spPr>
      </p:pic>
      <p:sp>
        <p:nvSpPr>
          <p:cNvPr id="5" name="TextBox 4"/>
          <p:cNvSpPr txBox="1"/>
          <p:nvPr/>
        </p:nvSpPr>
        <p:spPr>
          <a:xfrm>
            <a:off x="7995424" y="367990"/>
            <a:ext cx="1204176" cy="646331"/>
          </a:xfrm>
          <a:prstGeom prst="rect">
            <a:avLst/>
          </a:prstGeom>
          <a:noFill/>
        </p:spPr>
        <p:txBody>
          <a:bodyPr wrap="none" rtlCol="0">
            <a:spAutoFit/>
          </a:bodyPr>
          <a:lstStyle/>
          <a:p>
            <a:r>
              <a:rPr lang="en-GB" dirty="0" smtClean="0"/>
              <a:t>Jacques </a:t>
            </a:r>
          </a:p>
          <a:p>
            <a:r>
              <a:rPr lang="en-GB" dirty="0" smtClean="0"/>
              <a:t>Derrida</a:t>
            </a:r>
            <a:endParaRPr lang="en-GB" dirty="0"/>
          </a:p>
        </p:txBody>
      </p:sp>
    </p:spTree>
    <p:extLst>
      <p:ext uri="{BB962C8B-B14F-4D97-AF65-F5344CB8AC3E}">
        <p14:creationId xmlns:p14="http://schemas.microsoft.com/office/powerpoint/2010/main" val="3923384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Modernism</a:t>
            </a:r>
            <a:endParaRPr lang="en-GB" dirty="0"/>
          </a:p>
        </p:txBody>
      </p:sp>
      <p:sp>
        <p:nvSpPr>
          <p:cNvPr id="3" name="Content Placeholder 2"/>
          <p:cNvSpPr>
            <a:spLocks noGrp="1"/>
          </p:cNvSpPr>
          <p:nvPr>
            <p:ph idx="1"/>
          </p:nvPr>
        </p:nvSpPr>
        <p:spPr/>
        <p:txBody>
          <a:bodyPr/>
          <a:lstStyle/>
          <a:p>
            <a:r>
              <a:rPr lang="en-GB" dirty="0" smtClean="0"/>
              <a:t>“</a:t>
            </a:r>
            <a:r>
              <a:rPr lang="en-GB" dirty="0"/>
              <a:t>Roland Barthes, a French semiologist, saw Modernism as a pluralization of world-views that resulted from the evolution of new classes, technology, and communications that were gathering momentum in the mid-19th century, while the English novelist and essayist Virginia Woolf regarded it as a historic opportunity for change in human relationships and the human character</a:t>
            </a:r>
            <a:r>
              <a:rPr lang="en-GB" dirty="0" smtClean="0"/>
              <a:t>. Although </a:t>
            </a:r>
            <a:r>
              <a:rPr lang="en-GB" dirty="0"/>
              <a:t>there is little unanimity as to when it began or exactly what its characteristics were, stylistically Modernism is usually depicted as a movement that explored the limits of the classical aesthetic forms of realist representation and narrative</a:t>
            </a:r>
            <a:r>
              <a:rPr lang="en-GB" dirty="0" smtClean="0"/>
              <a:t>.”</a:t>
            </a:r>
            <a:r>
              <a:rPr lang="en-GB" sz="1200" dirty="0" smtClean="0"/>
              <a:t> </a:t>
            </a:r>
            <a:r>
              <a:rPr lang="en-GB" sz="1200" dirty="0"/>
              <a:t>"Modernism." </a:t>
            </a:r>
            <a:r>
              <a:rPr lang="en-GB" sz="1200" u="sng" dirty="0"/>
              <a:t>A Dictionary of Sociology</a:t>
            </a:r>
            <a:r>
              <a:rPr lang="en-GB" sz="1200" dirty="0"/>
              <a:t>. Ed. Scott, John. : Oxford University Press, 2014. </a:t>
            </a:r>
            <a:r>
              <a:rPr lang="en-GB" sz="1200" u="sng" dirty="0"/>
              <a:t>Oxford Reference</a:t>
            </a:r>
            <a:r>
              <a:rPr lang="en-GB" sz="1200" dirty="0"/>
              <a:t>. 2015</a:t>
            </a:r>
            <a:r>
              <a:rPr lang="en-GB" dirty="0"/>
              <a:t>. </a:t>
            </a:r>
            <a:endParaRPr lang="en-GB" dirty="0" smtClean="0"/>
          </a:p>
          <a:p>
            <a:r>
              <a:rPr lang="en-GB" dirty="0" smtClean="0"/>
              <a:t>Read more: </a:t>
            </a:r>
            <a:r>
              <a:rPr lang="en-GB" dirty="0"/>
              <a:t>Childs, Peter. </a:t>
            </a:r>
            <a:r>
              <a:rPr lang="en-GB" i="1" dirty="0"/>
              <a:t>Modernism</a:t>
            </a:r>
            <a:r>
              <a:rPr lang="en-GB" dirty="0"/>
              <a:t>. 2nd ed. London: Routledge, 2008. Print. The New Critical Idiom.</a:t>
            </a:r>
          </a:p>
          <a:p>
            <a:endParaRPr lang="en-GB" dirty="0"/>
          </a:p>
        </p:txBody>
      </p:sp>
    </p:spTree>
    <p:extLst>
      <p:ext uri="{BB962C8B-B14F-4D97-AF65-F5344CB8AC3E}">
        <p14:creationId xmlns:p14="http://schemas.microsoft.com/office/powerpoint/2010/main" val="830136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Post-modernism</a:t>
            </a:r>
            <a:endParaRPr lang="en-GB" dirty="0"/>
          </a:p>
        </p:txBody>
      </p:sp>
      <p:sp>
        <p:nvSpPr>
          <p:cNvPr id="3" name="Content Placeholder 2"/>
          <p:cNvSpPr>
            <a:spLocks noGrp="1"/>
          </p:cNvSpPr>
          <p:nvPr>
            <p:ph idx="1"/>
          </p:nvPr>
        </p:nvSpPr>
        <p:spPr/>
        <p:txBody>
          <a:bodyPr/>
          <a:lstStyle/>
          <a:p>
            <a:r>
              <a:rPr lang="en-GB" dirty="0" smtClean="0"/>
              <a:t>“</a:t>
            </a:r>
            <a:r>
              <a:rPr lang="en-GB" dirty="0"/>
              <a:t>In its broad usage, this is a ‘family resemblance’ term deployed in a variety of contexts (architecture, painting, music, poetry, fiction, etc.) for things which seem to be related—if at all—by a laid-back pluralism of styles and a vague desire to have done with the pretensions of high-modernist culture. In philosophical terms post-modernism shares something with the critique of Enlightenment values and truth-claims mounted by thinkers of a liberal-communitarian persuasion; also with neo-pragmatists like Richard </a:t>
            </a:r>
            <a:r>
              <a:rPr lang="en-GB" dirty="0" err="1"/>
              <a:t>Rorty</a:t>
            </a:r>
            <a:r>
              <a:rPr lang="en-GB" dirty="0"/>
              <a:t> who welcome the end of philosophy's presumptive role as a privileged, truth-telling discourse</a:t>
            </a:r>
            <a:r>
              <a:rPr lang="en-GB" dirty="0" smtClean="0"/>
              <a:t>.” </a:t>
            </a:r>
            <a:r>
              <a:rPr lang="en-GB" sz="1200" dirty="0"/>
              <a:t>Norris, Christopher. "post-modernism." </a:t>
            </a:r>
            <a:r>
              <a:rPr lang="en-GB" sz="1200" u="sng" dirty="0"/>
              <a:t>The Oxford Companion to Philosophy</a:t>
            </a:r>
            <a:r>
              <a:rPr lang="en-GB" sz="1200" dirty="0"/>
              <a:t>. : Oxford University Press, 2005. </a:t>
            </a:r>
            <a:r>
              <a:rPr lang="en-GB" sz="1200" u="sng" dirty="0"/>
              <a:t>Oxford Reference</a:t>
            </a:r>
            <a:r>
              <a:rPr lang="en-GB" sz="1200" dirty="0"/>
              <a:t>. 2005</a:t>
            </a:r>
            <a:r>
              <a:rPr lang="en-GB" dirty="0" smtClean="0"/>
              <a:t>.</a:t>
            </a:r>
          </a:p>
          <a:p>
            <a:r>
              <a:rPr lang="en-GB" dirty="0" smtClean="0"/>
              <a:t>Read more: </a:t>
            </a:r>
            <a:r>
              <a:rPr lang="en-GB" dirty="0"/>
              <a:t>Butler, Christopher. </a:t>
            </a:r>
            <a:r>
              <a:rPr lang="en-GB" i="1" dirty="0"/>
              <a:t>Postmodernism : A Very Short Introduction</a:t>
            </a:r>
            <a:r>
              <a:rPr lang="en-GB" dirty="0"/>
              <a:t>. Oxford: Oxford UP, 2002. Print. Very Short Introductions.</a:t>
            </a:r>
          </a:p>
        </p:txBody>
      </p:sp>
    </p:spTree>
    <p:extLst>
      <p:ext uri="{BB962C8B-B14F-4D97-AF65-F5344CB8AC3E}">
        <p14:creationId xmlns:p14="http://schemas.microsoft.com/office/powerpoint/2010/main" val="2367726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Post-colonialism</a:t>
            </a:r>
            <a:endParaRPr lang="en-GB" dirty="0"/>
          </a:p>
        </p:txBody>
      </p:sp>
      <p:sp>
        <p:nvSpPr>
          <p:cNvPr id="3" name="Content Placeholder 2"/>
          <p:cNvSpPr>
            <a:spLocks noGrp="1"/>
          </p:cNvSpPr>
          <p:nvPr>
            <p:ph idx="1"/>
          </p:nvPr>
        </p:nvSpPr>
        <p:spPr/>
        <p:txBody>
          <a:bodyPr>
            <a:normAutofit lnSpcReduction="10000"/>
          </a:bodyPr>
          <a:lstStyle/>
          <a:p>
            <a:r>
              <a:rPr lang="en-GB" dirty="0" smtClean="0"/>
              <a:t>“</a:t>
            </a:r>
            <a:r>
              <a:rPr lang="en-GB" dirty="0"/>
              <a:t>Epistemologically, the post-colonial viewpoint proposes a standpoint theory of knowledge, according to which knowledge and ideas are shaped by the perspective of a social group, and this perspective, in turn, is shaped by the social location of the group in historical distributions of material and cultural resources. For some this has implied a relativism and a denial of objectivity, according to which knowledge derived from a post-colonial standpoint must remain separate and distinct from that produced from the standpoint of the colonizer, rather than being integrated into any larger sociological or historical account</a:t>
            </a:r>
            <a:r>
              <a:rPr lang="en-GB" dirty="0" smtClean="0"/>
              <a:t>.” </a:t>
            </a:r>
            <a:r>
              <a:rPr lang="en-GB" sz="1200" dirty="0"/>
              <a:t>"post-colonialism." </a:t>
            </a:r>
            <a:r>
              <a:rPr lang="en-GB" sz="1200" u="sng" dirty="0"/>
              <a:t>A Dictionary of Sociology</a:t>
            </a:r>
            <a:r>
              <a:rPr lang="en-GB" sz="1200" dirty="0"/>
              <a:t>. Ed. Scott, John. : Oxford University Press, 2014. </a:t>
            </a:r>
            <a:endParaRPr lang="en-GB" sz="1200" dirty="0" smtClean="0"/>
          </a:p>
          <a:p>
            <a:r>
              <a:rPr lang="en-GB" dirty="0" smtClean="0"/>
              <a:t>Read more: </a:t>
            </a:r>
            <a:r>
              <a:rPr lang="en-GB" dirty="0"/>
              <a:t>Kohn, Margaret, Kohn, M., McBride, </a:t>
            </a:r>
            <a:r>
              <a:rPr lang="en-GB" dirty="0" err="1"/>
              <a:t>Keally</a:t>
            </a:r>
            <a:r>
              <a:rPr lang="en-GB" dirty="0"/>
              <a:t>, and McBride, K. </a:t>
            </a:r>
            <a:r>
              <a:rPr lang="en-GB" i="1" dirty="0"/>
              <a:t>Political Theories of Decolonization: </a:t>
            </a:r>
            <a:r>
              <a:rPr lang="en-GB" i="1" dirty="0" err="1"/>
              <a:t>Postcolonialism</a:t>
            </a:r>
            <a:r>
              <a:rPr lang="en-GB" i="1" dirty="0"/>
              <a:t> and the Problem of Foundations</a:t>
            </a:r>
            <a:r>
              <a:rPr lang="en-GB" dirty="0"/>
              <a:t>. Oxford UP, 2011. Web.</a:t>
            </a:r>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873820" y="129511"/>
            <a:ext cx="2868414" cy="1823572"/>
          </a:xfrm>
          <a:prstGeom prst="rect">
            <a:avLst/>
          </a:prstGeom>
        </p:spPr>
      </p:pic>
    </p:spTree>
    <p:extLst>
      <p:ext uri="{BB962C8B-B14F-4D97-AF65-F5344CB8AC3E}">
        <p14:creationId xmlns:p14="http://schemas.microsoft.com/office/powerpoint/2010/main" val="2663227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Marxism</a:t>
            </a:r>
            <a:endParaRPr lang="en-GB" dirty="0"/>
          </a:p>
        </p:txBody>
      </p:sp>
      <p:sp>
        <p:nvSpPr>
          <p:cNvPr id="3" name="Content Placeholder 2"/>
          <p:cNvSpPr>
            <a:spLocks noGrp="1"/>
          </p:cNvSpPr>
          <p:nvPr>
            <p:ph idx="1"/>
          </p:nvPr>
        </p:nvSpPr>
        <p:spPr/>
        <p:txBody>
          <a:bodyPr>
            <a:normAutofit lnSpcReduction="10000"/>
          </a:bodyPr>
          <a:lstStyle/>
          <a:p>
            <a:r>
              <a:rPr lang="en-GB" dirty="0"/>
              <a:t>“Theoretically, Marxism is an adherence to at least some of the central ideas of Marx. These will typically include perceiving the social world in terms of categories of class as defined by relationships to economic and productive processes, belief in the development of society beyond the capitalist phase towards a revolution of the proletariat, in economics the labour theory of value, and above all rejection of the exploitation inherent in private control of productive processes. Practically, Marxism is a commitment to the exploited and oppressed classes, and to the revolution that should better their position</a:t>
            </a:r>
            <a:r>
              <a:rPr lang="en-GB" dirty="0" smtClean="0"/>
              <a:t>.” </a:t>
            </a:r>
            <a:r>
              <a:rPr lang="en-GB" sz="1100" dirty="0"/>
              <a:t>Blackburn, Simon. "Marxism." </a:t>
            </a:r>
            <a:r>
              <a:rPr lang="en-GB" sz="1100" u="sng" dirty="0"/>
              <a:t>The Oxford Dictionary of Philosophy</a:t>
            </a:r>
            <a:r>
              <a:rPr lang="en-GB" sz="1100" dirty="0"/>
              <a:t>. : Oxford University Press, 2016.</a:t>
            </a:r>
            <a:r>
              <a:rPr lang="en-GB" dirty="0"/>
              <a:t> </a:t>
            </a:r>
          </a:p>
          <a:p>
            <a:r>
              <a:rPr lang="en-GB" dirty="0" smtClean="0"/>
              <a:t>Read more: </a:t>
            </a:r>
            <a:r>
              <a:rPr lang="en-GB" dirty="0"/>
              <a:t>Wesson, Robert G. </a:t>
            </a:r>
            <a:r>
              <a:rPr lang="en-GB" i="1" dirty="0"/>
              <a:t>Why Marxism? : The Continuing Success of a Failed Theory.</a:t>
            </a:r>
            <a:r>
              <a:rPr lang="en-GB" dirty="0"/>
              <a:t> London: Maurice Temple Smith, 1976. Print.</a:t>
            </a:r>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604917" y="0"/>
            <a:ext cx="2438400" cy="2857500"/>
          </a:xfrm>
          <a:prstGeom prst="rect">
            <a:avLst/>
          </a:prstGeom>
        </p:spPr>
      </p:pic>
      <p:sp>
        <p:nvSpPr>
          <p:cNvPr id="5" name="TextBox 4"/>
          <p:cNvSpPr txBox="1"/>
          <p:nvPr/>
        </p:nvSpPr>
        <p:spPr>
          <a:xfrm>
            <a:off x="7928517" y="367990"/>
            <a:ext cx="1205779" cy="369332"/>
          </a:xfrm>
          <a:prstGeom prst="rect">
            <a:avLst/>
          </a:prstGeom>
          <a:noFill/>
        </p:spPr>
        <p:txBody>
          <a:bodyPr wrap="none" rtlCol="0">
            <a:spAutoFit/>
          </a:bodyPr>
          <a:lstStyle/>
          <a:p>
            <a:r>
              <a:rPr lang="en-GB" dirty="0" smtClean="0"/>
              <a:t>Karl Marx</a:t>
            </a:r>
            <a:endParaRPr lang="en-GB" dirty="0"/>
          </a:p>
        </p:txBody>
      </p:sp>
    </p:spTree>
    <p:extLst>
      <p:ext uri="{BB962C8B-B14F-4D97-AF65-F5344CB8AC3E}">
        <p14:creationId xmlns:p14="http://schemas.microsoft.com/office/powerpoint/2010/main" val="1666463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Constructionism</a:t>
            </a:r>
            <a:endParaRPr lang="en-GB" dirty="0"/>
          </a:p>
        </p:txBody>
      </p:sp>
      <p:sp>
        <p:nvSpPr>
          <p:cNvPr id="3" name="Content Placeholder 2"/>
          <p:cNvSpPr>
            <a:spLocks noGrp="1"/>
          </p:cNvSpPr>
          <p:nvPr>
            <p:ph idx="1"/>
          </p:nvPr>
        </p:nvSpPr>
        <p:spPr/>
        <p:txBody>
          <a:bodyPr>
            <a:normAutofit lnSpcReduction="10000"/>
          </a:bodyPr>
          <a:lstStyle/>
          <a:p>
            <a:r>
              <a:rPr lang="en-GB" dirty="0" smtClean="0"/>
              <a:t>“</a:t>
            </a:r>
            <a:r>
              <a:rPr lang="en-GB" dirty="0"/>
              <a:t>Social constructionists challenge the positivist notion that social reality is given or </a:t>
            </a:r>
            <a:r>
              <a:rPr lang="en-GB" dirty="0" err="1"/>
              <a:t>unproblematically</a:t>
            </a:r>
            <a:r>
              <a:rPr lang="en-GB" dirty="0"/>
              <a:t> objective. They argue that observed social realities cannot be understood by disengaging them from the observers or from cultural and historical circumstances. Taken to the extreme, such a position is open to the criticism that it denies the possibility of transcultural and historical understanding. Social constructionism does generally reject the possibility of a strongly objectivist, externally scientific concept of truth in the study of society, but few social constructionists argue that social realities are so divergent as to provide no points of commonality, avenues of insight, or understanding among different perspectives</a:t>
            </a:r>
            <a:r>
              <a:rPr lang="en-GB" dirty="0" smtClean="0"/>
              <a:t>.” </a:t>
            </a:r>
            <a:r>
              <a:rPr lang="en-GB" sz="1200" dirty="0"/>
              <a:t>"constructionism." </a:t>
            </a:r>
            <a:r>
              <a:rPr lang="en-GB" sz="1200" u="sng" dirty="0"/>
              <a:t>Dictionary of the Social Sciences</a:t>
            </a:r>
            <a:r>
              <a:rPr lang="en-GB" sz="1200" dirty="0"/>
              <a:t>. : Oxford University Press, 2002</a:t>
            </a:r>
            <a:r>
              <a:rPr lang="en-GB" sz="1200" dirty="0" smtClean="0"/>
              <a:t>.</a:t>
            </a:r>
          </a:p>
          <a:p>
            <a:r>
              <a:rPr lang="en-GB" dirty="0" smtClean="0"/>
              <a:t>Read more: </a:t>
            </a:r>
            <a:r>
              <a:rPr lang="en-GB" dirty="0"/>
              <a:t>Burr, Vivien. </a:t>
            </a:r>
            <a:r>
              <a:rPr lang="en-GB" i="1" dirty="0"/>
              <a:t>An Introduction to Social Constructionism</a:t>
            </a:r>
            <a:r>
              <a:rPr lang="en-GB" dirty="0"/>
              <a:t>. Hoboken: Taylor and Francis, 1995. Print.</a:t>
            </a:r>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857678" y="91068"/>
            <a:ext cx="2175361" cy="2836194"/>
          </a:xfrm>
          <a:prstGeom prst="rect">
            <a:avLst/>
          </a:prstGeom>
        </p:spPr>
      </p:pic>
    </p:spTree>
    <p:extLst>
      <p:ext uri="{BB962C8B-B14F-4D97-AF65-F5344CB8AC3E}">
        <p14:creationId xmlns:p14="http://schemas.microsoft.com/office/powerpoint/2010/main" val="663449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Essentialism</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a:t>
            </a:r>
            <a:r>
              <a:rPr lang="en-GB" dirty="0"/>
              <a:t>doctrine that it is correct to distinguish between those properties of a thing, or kind of thing, that are essential to it, and those that are merely accidental. Essential properties are ones that it cannot lose without ceasing to exist. Thus a person wearing a hat may take off the hat, or might not have been wearing the hat, but the same person cannot cease to occupy space, and we cannot postulate a possible situation in which the person is not occupying space. If we agree with this (it is not beyond debate, which illustrates the difficulty with essentialism), occupying space is an essential property of persons, but wearing a hat an accidental one. The main problem is to locate the grounds for this intuitive distinction. One suggestion is that it arises simply from the ways of describing things, and is therefore linguistic or even conventional in origin. Contrasted with this (the nominal essence) is the </a:t>
            </a:r>
            <a:r>
              <a:rPr lang="en-GB" dirty="0" err="1"/>
              <a:t>Lockean</a:t>
            </a:r>
            <a:r>
              <a:rPr lang="en-GB" dirty="0"/>
              <a:t> idea that things themselves have underlying natures (real essences) that underlie and explain their other properties</a:t>
            </a:r>
            <a:r>
              <a:rPr lang="en-GB" dirty="0" smtClean="0"/>
              <a:t>.” </a:t>
            </a:r>
            <a:r>
              <a:rPr lang="en-GB" sz="1300" dirty="0"/>
              <a:t>Blackburn, Simon. "essentialism." </a:t>
            </a:r>
            <a:r>
              <a:rPr lang="en-GB" sz="1300" u="sng" dirty="0"/>
              <a:t>The Oxford Dictionary of Philosophy</a:t>
            </a:r>
            <a:r>
              <a:rPr lang="en-GB" sz="1300" dirty="0"/>
              <a:t>. : Oxford University Press, 2016.</a:t>
            </a:r>
            <a:r>
              <a:rPr lang="en-GB" dirty="0"/>
              <a:t> </a:t>
            </a:r>
            <a:endParaRPr lang="en-GB" dirty="0" smtClean="0"/>
          </a:p>
          <a:p>
            <a:endParaRPr lang="en-GB" dirty="0"/>
          </a:p>
        </p:txBody>
      </p:sp>
    </p:spTree>
    <p:extLst>
      <p:ext uri="{BB962C8B-B14F-4D97-AF65-F5344CB8AC3E}">
        <p14:creationId xmlns:p14="http://schemas.microsoft.com/office/powerpoint/2010/main" val="33514000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Feminism/Feminist Theory</a:t>
            </a:r>
            <a:endParaRPr lang="en-GB" dirty="0"/>
          </a:p>
        </p:txBody>
      </p:sp>
      <p:sp>
        <p:nvSpPr>
          <p:cNvPr id="3" name="Content Placeholder 2"/>
          <p:cNvSpPr>
            <a:spLocks noGrp="1"/>
          </p:cNvSpPr>
          <p:nvPr>
            <p:ph idx="1"/>
          </p:nvPr>
        </p:nvSpPr>
        <p:spPr/>
        <p:txBody>
          <a:bodyPr/>
          <a:lstStyle/>
          <a:p>
            <a:r>
              <a:rPr lang="en-GB" dirty="0"/>
              <a:t>“Feminism is a political position arguing for the equal treatment of women and men, and improved gender relations. Feminist theorists go further by offering a critique of male bias in the production of knowledge about the world. By shaping what can be known, this bias is seen to be at the root of exploitation in gender relations, calling for a radical questioning of the objectivity of knowledge. Key concepts include masculinity, stereotypes, marginalized voices, standpoints, gender blindness, and gender neutrality</a:t>
            </a:r>
            <a:r>
              <a:rPr lang="en-GB" dirty="0" smtClean="0"/>
              <a:t>.” </a:t>
            </a:r>
            <a:r>
              <a:rPr lang="en-GB" sz="1200" dirty="0"/>
              <a:t>Elliot, Mark, Ian </a:t>
            </a:r>
            <a:r>
              <a:rPr lang="en-GB" sz="1200" dirty="0" err="1"/>
              <a:t>Fairweather</a:t>
            </a:r>
            <a:r>
              <a:rPr lang="en-GB" sz="1200" dirty="0"/>
              <a:t>, Wendy Olsen, and Maria </a:t>
            </a:r>
            <a:r>
              <a:rPr lang="en-GB" sz="1200" dirty="0" err="1"/>
              <a:t>Pampaka</a:t>
            </a:r>
            <a:r>
              <a:rPr lang="en-GB" sz="1200" dirty="0"/>
              <a:t>. "feminist theory." </a:t>
            </a:r>
            <a:r>
              <a:rPr lang="en-GB" sz="1200" u="sng" dirty="0"/>
              <a:t>A Dictionary of Social Research Methods</a:t>
            </a:r>
            <a:r>
              <a:rPr lang="en-GB" sz="1200" dirty="0"/>
              <a:t>. : Oxford University Press. </a:t>
            </a:r>
            <a:r>
              <a:rPr lang="en-GB" sz="1200" u="sng" dirty="0"/>
              <a:t>Oxford Reference</a:t>
            </a:r>
            <a:r>
              <a:rPr lang="en-GB" sz="1200" dirty="0"/>
              <a:t>. 2016.</a:t>
            </a:r>
            <a:endParaRPr lang="en-GB" sz="1200" dirty="0" smtClean="0"/>
          </a:p>
          <a:p>
            <a:r>
              <a:rPr lang="en-GB" dirty="0" smtClean="0"/>
              <a:t>Read more: </a:t>
            </a:r>
            <a:r>
              <a:rPr lang="en-GB" dirty="0"/>
              <a:t>Richardson, Robinson, Richardson, Diane, and Robinson, Victoria. </a:t>
            </a:r>
            <a:r>
              <a:rPr lang="en-GB" i="1" dirty="0"/>
              <a:t>Introducing Women's Studies : Feminist Theory and Practice</a:t>
            </a:r>
            <a:r>
              <a:rPr lang="en-GB" dirty="0"/>
              <a:t>. Basingstoke: Macmillan, 1993. Print.</a:t>
            </a: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049853" y="0"/>
            <a:ext cx="1872940" cy="3100039"/>
          </a:xfrm>
          <a:prstGeom prst="rect">
            <a:avLst/>
          </a:prstGeom>
        </p:spPr>
      </p:pic>
    </p:spTree>
    <p:extLst>
      <p:ext uri="{BB962C8B-B14F-4D97-AF65-F5344CB8AC3E}">
        <p14:creationId xmlns:p14="http://schemas.microsoft.com/office/powerpoint/2010/main" val="29764060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Materiality</a:t>
            </a:r>
            <a:endParaRPr lang="en-GB" dirty="0"/>
          </a:p>
        </p:txBody>
      </p:sp>
      <p:sp>
        <p:nvSpPr>
          <p:cNvPr id="3" name="Content Placeholder 2"/>
          <p:cNvSpPr>
            <a:spLocks noGrp="1"/>
          </p:cNvSpPr>
          <p:nvPr>
            <p:ph idx="1"/>
          </p:nvPr>
        </p:nvSpPr>
        <p:spPr/>
        <p:txBody>
          <a:bodyPr/>
          <a:lstStyle/>
          <a:p>
            <a:r>
              <a:rPr lang="en-GB" dirty="0" smtClean="0"/>
              <a:t>“</a:t>
            </a:r>
            <a:r>
              <a:rPr lang="en-GB" sz="3200" dirty="0" smtClean="0"/>
              <a:t>Although </a:t>
            </a:r>
            <a:r>
              <a:rPr lang="en-GB" sz="3200" dirty="0"/>
              <a:t>materiality generally refers to the qualities of physical objects, recent definitions in anthropology have defined it instead as the mutually constitutive interactions that take place between material objects, people, bodies, and cognition. </a:t>
            </a:r>
            <a:r>
              <a:rPr lang="en-GB" sz="3200" dirty="0" smtClean="0"/>
              <a:t>“</a:t>
            </a:r>
          </a:p>
          <a:p>
            <a:r>
              <a:rPr lang="en-GB" sz="1200" dirty="0" err="1"/>
              <a:t>Vivanco</a:t>
            </a:r>
            <a:r>
              <a:rPr lang="en-GB" sz="1200" dirty="0"/>
              <a:t>, L. materiality. In A Dictionary of Cultural Anthropology. : Oxford University Press. Retrieved 16 Aug. 2019,</a:t>
            </a:r>
            <a:endParaRPr lang="en-GB" sz="1200" dirty="0"/>
          </a:p>
        </p:txBody>
      </p:sp>
      <p:pic>
        <p:nvPicPr>
          <p:cNvPr id="4" name="Picture 3"/>
          <p:cNvPicPr>
            <a:picLocks noChangeAspect="1"/>
          </p:cNvPicPr>
          <p:nvPr/>
        </p:nvPicPr>
        <p:blipFill>
          <a:blip r:embed="rId2"/>
          <a:stretch>
            <a:fillRect/>
          </a:stretch>
        </p:blipFill>
        <p:spPr>
          <a:xfrm>
            <a:off x="9925645" y="127322"/>
            <a:ext cx="2266355" cy="2423256"/>
          </a:xfrm>
          <a:prstGeom prst="rect">
            <a:avLst/>
          </a:prstGeom>
        </p:spPr>
      </p:pic>
    </p:spTree>
    <p:extLst>
      <p:ext uri="{BB962C8B-B14F-4D97-AF65-F5344CB8AC3E}">
        <p14:creationId xmlns:p14="http://schemas.microsoft.com/office/powerpoint/2010/main" val="32981081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53</TotalTime>
  <Words>707</Words>
  <Application>Microsoft Office PowerPoint</Application>
  <PresentationFormat>Widescreen</PresentationFormat>
  <Paragraphs>45</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Wingdings 3</vt:lpstr>
      <vt:lpstr>Ion</vt:lpstr>
      <vt:lpstr>Basic Theories</vt:lpstr>
      <vt:lpstr>What is a theory?</vt:lpstr>
      <vt:lpstr>Theories: what and from whence</vt:lpstr>
      <vt:lpstr>Structuralism</vt:lpstr>
      <vt:lpstr>Post-structuralism</vt:lpstr>
      <vt:lpstr>Modernism</vt:lpstr>
      <vt:lpstr>Post-modernism</vt:lpstr>
      <vt:lpstr>Post-colonialism</vt:lpstr>
      <vt:lpstr>Marxism</vt:lpstr>
      <vt:lpstr>Constructionism</vt:lpstr>
      <vt:lpstr>Essentialism</vt:lpstr>
      <vt:lpstr>Feminism/Feminist Theory</vt:lpstr>
      <vt:lpstr>Materiality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Theories</dc:title>
  <dc:creator>Errietta Bissa</dc:creator>
  <cp:lastModifiedBy>Errietta Bissa</cp:lastModifiedBy>
  <cp:revision>10</cp:revision>
  <dcterms:created xsi:type="dcterms:W3CDTF">2017-06-08T15:35:11Z</dcterms:created>
  <dcterms:modified xsi:type="dcterms:W3CDTF">2019-08-16T16:02:42Z</dcterms:modified>
</cp:coreProperties>
</file>