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300" r:id="rId2"/>
    <p:sldId id="298" r:id="rId3"/>
    <p:sldId id="274" r:id="rId4"/>
    <p:sldId id="275" r:id="rId5"/>
    <p:sldId id="276" r:id="rId6"/>
    <p:sldId id="278" r:id="rId7"/>
    <p:sldId id="279" r:id="rId8"/>
    <p:sldId id="280" r:id="rId9"/>
    <p:sldId id="281" r:id="rId10"/>
    <p:sldId id="282" r:id="rId11"/>
    <p:sldId id="283" r:id="rId12"/>
    <p:sldId id="284" r:id="rId13"/>
    <p:sldId id="285" r:id="rId14"/>
    <p:sldId id="286" r:id="rId15"/>
    <p:sldId id="297" r:id="rId16"/>
    <p:sldId id="288" r:id="rId17"/>
    <p:sldId id="289" r:id="rId18"/>
    <p:sldId id="290" r:id="rId19"/>
    <p:sldId id="291" r:id="rId20"/>
    <p:sldId id="292" r:id="rId21"/>
    <p:sldId id="293" r:id="rId22"/>
    <p:sldId id="294" r:id="rId23"/>
    <p:sldId id="295"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7A81FF"/>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CF98EA-4468-4AEE-8433-69B2F8523195}" v="4" dt="2022-06-29T03:31:22.2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1760" autoAdjust="0"/>
  </p:normalViewPr>
  <p:slideViewPr>
    <p:cSldViewPr>
      <p:cViewPr varScale="1">
        <p:scale>
          <a:sx n="93" d="100"/>
          <a:sy n="93" d="100"/>
        </p:scale>
        <p:origin x="1050"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755F32DB-584D-F146-8ABA-14DCA4E019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5585491-F7E6-2444-891C-B75E9EDAE924}" type="slidenum">
              <a:rPr lang="en-US" altLang="en-US"/>
              <a:pPr eaLnBrk="1" hangingPunct="1"/>
              <a:t>3</a:t>
            </a:fld>
            <a:endParaRPr lang="en-US" altLang="en-US"/>
          </a:p>
        </p:txBody>
      </p:sp>
      <p:sp>
        <p:nvSpPr>
          <p:cNvPr id="38915" name="Rectangle 2">
            <a:extLst>
              <a:ext uri="{FF2B5EF4-FFF2-40B4-BE49-F238E27FC236}">
                <a16:creationId xmlns:a16="http://schemas.microsoft.com/office/drawing/2014/main" id="{06C9A345-3128-D348-B130-FE8CF2EBFEF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00D2F02E-B916-E64B-A91D-AEF479DDC17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8061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8D012D69-AF0C-524D-B9C4-4DEC1F5351F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CF0887B-C646-C747-847F-541850C12C97}" type="slidenum">
              <a:rPr lang="en-US" altLang="en-US"/>
              <a:pPr eaLnBrk="1" hangingPunct="1"/>
              <a:t>4</a:t>
            </a:fld>
            <a:endParaRPr lang="en-US" altLang="en-US"/>
          </a:p>
        </p:txBody>
      </p:sp>
      <p:sp>
        <p:nvSpPr>
          <p:cNvPr id="39939" name="Rectangle 2">
            <a:extLst>
              <a:ext uri="{FF2B5EF4-FFF2-40B4-BE49-F238E27FC236}">
                <a16:creationId xmlns:a16="http://schemas.microsoft.com/office/drawing/2014/main" id="{EF6F87F0-6F5B-F54B-A3A7-105469AF32A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89BC4F3D-C0BB-494E-8443-61C1B6D162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9558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245C176A-0AAA-A347-8A80-F513128499E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B6EE421-72E5-524F-8CE2-9D641D62B57C}" type="slidenum">
              <a:rPr lang="en-US" altLang="en-US"/>
              <a:pPr eaLnBrk="1" hangingPunct="1"/>
              <a:t>5</a:t>
            </a:fld>
            <a:endParaRPr lang="en-US" altLang="en-US"/>
          </a:p>
        </p:txBody>
      </p:sp>
      <p:sp>
        <p:nvSpPr>
          <p:cNvPr id="40963" name="Rectangle 2">
            <a:extLst>
              <a:ext uri="{FF2B5EF4-FFF2-40B4-BE49-F238E27FC236}">
                <a16:creationId xmlns:a16="http://schemas.microsoft.com/office/drawing/2014/main" id="{BC2084E6-5376-394B-B4C3-CED561AAE47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id="{0E28CDCD-20ED-8B44-A5D5-C80CD2CCF25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6813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3825D1F6-CDAF-B645-8845-ACB42035847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1568E5D-5E53-A946-9DDB-48994F830BE9}" type="slidenum">
              <a:rPr lang="en-US" altLang="en-US"/>
              <a:pPr eaLnBrk="1" hangingPunct="1"/>
              <a:t>6</a:t>
            </a:fld>
            <a:endParaRPr lang="en-US" altLang="en-US"/>
          </a:p>
        </p:txBody>
      </p:sp>
      <p:sp>
        <p:nvSpPr>
          <p:cNvPr id="41987" name="Rectangle 2">
            <a:extLst>
              <a:ext uri="{FF2B5EF4-FFF2-40B4-BE49-F238E27FC236}">
                <a16:creationId xmlns:a16="http://schemas.microsoft.com/office/drawing/2014/main" id="{27E248C2-DD2F-804B-9E5B-40934A17145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3E68FE12-AC54-FC4B-B06C-C24AAEFCE21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5500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55FE7BD1-CDD0-DE45-976E-54BEA9D7A9A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4B65504-ABD4-F64D-BB67-DDAE9500C8CD}" type="slidenum">
              <a:rPr lang="en-US" altLang="en-US"/>
              <a:pPr eaLnBrk="1" hangingPunct="1"/>
              <a:t>7</a:t>
            </a:fld>
            <a:endParaRPr lang="en-US" altLang="en-US"/>
          </a:p>
        </p:txBody>
      </p:sp>
      <p:sp>
        <p:nvSpPr>
          <p:cNvPr id="43011" name="Rectangle 2">
            <a:extLst>
              <a:ext uri="{FF2B5EF4-FFF2-40B4-BE49-F238E27FC236}">
                <a16:creationId xmlns:a16="http://schemas.microsoft.com/office/drawing/2014/main" id="{C0B84B05-8969-3044-A14E-C2D26832E7E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id="{195C93B2-169A-324D-8058-F67697A78A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7748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B8542AD-5418-C043-B76D-717E3ADEB7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C2B0427-4645-D546-BC97-8B2F9EAD3D8E}" type="slidenum">
              <a:rPr lang="en-US" altLang="en-US"/>
              <a:pPr eaLnBrk="1" hangingPunct="1"/>
              <a:t>9</a:t>
            </a:fld>
            <a:endParaRPr lang="en-US" altLang="en-US"/>
          </a:p>
        </p:txBody>
      </p:sp>
      <p:sp>
        <p:nvSpPr>
          <p:cNvPr id="44035" name="Rectangle 2">
            <a:extLst>
              <a:ext uri="{FF2B5EF4-FFF2-40B4-BE49-F238E27FC236}">
                <a16:creationId xmlns:a16="http://schemas.microsoft.com/office/drawing/2014/main" id="{6AB699BC-6CA7-1949-A6B9-8E68721A77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a:extLst>
              <a:ext uri="{FF2B5EF4-FFF2-40B4-BE49-F238E27FC236}">
                <a16:creationId xmlns:a16="http://schemas.microsoft.com/office/drawing/2014/main" id="{9C3C7F60-2017-A04A-A30A-515FEEC385F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07333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3E731126-17E6-6847-94D5-64D92E6719E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45FF12B-253B-CA4C-9D3B-88B3B358483F}" type="slidenum">
              <a:rPr lang="en-US" altLang="en-US"/>
              <a:pPr eaLnBrk="1" hangingPunct="1"/>
              <a:t>11</a:t>
            </a:fld>
            <a:endParaRPr lang="en-US" altLang="en-US"/>
          </a:p>
        </p:txBody>
      </p:sp>
      <p:sp>
        <p:nvSpPr>
          <p:cNvPr id="45059" name="Rectangle 2">
            <a:extLst>
              <a:ext uri="{FF2B5EF4-FFF2-40B4-BE49-F238E27FC236}">
                <a16:creationId xmlns:a16="http://schemas.microsoft.com/office/drawing/2014/main" id="{D63B4109-CAF4-BD45-AA6C-896E6A43B7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a:extLst>
              <a:ext uri="{FF2B5EF4-FFF2-40B4-BE49-F238E27FC236}">
                <a16:creationId xmlns:a16="http://schemas.microsoft.com/office/drawing/2014/main" id="{000B8CD6-5B62-244E-BADB-5AECC50FB8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18287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CD02B948-F98A-4143-B041-3F6B5F40E5C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BE379DD-C6A5-3644-AF98-0C500ABB06DE}" type="slidenum">
              <a:rPr lang="en-US" altLang="en-US"/>
              <a:pPr eaLnBrk="1" hangingPunct="1"/>
              <a:t>12</a:t>
            </a:fld>
            <a:endParaRPr lang="en-US" altLang="en-US"/>
          </a:p>
        </p:txBody>
      </p:sp>
      <p:sp>
        <p:nvSpPr>
          <p:cNvPr id="46083" name="Rectangle 2">
            <a:extLst>
              <a:ext uri="{FF2B5EF4-FFF2-40B4-BE49-F238E27FC236}">
                <a16:creationId xmlns:a16="http://schemas.microsoft.com/office/drawing/2014/main" id="{BDE37911-35A0-604D-B041-F13CE76D20E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197FE23C-C82F-8E45-BC2F-3E36CD207B0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3972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CFDB52EB-D188-8142-BE4D-B905BB287B3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5CE3898-E9DC-444C-899A-6AFE5E399B4C}" type="slidenum">
              <a:rPr lang="en-US" altLang="en-US"/>
              <a:pPr eaLnBrk="1" hangingPunct="1"/>
              <a:t>13</a:t>
            </a:fld>
            <a:endParaRPr lang="en-US" altLang="en-US"/>
          </a:p>
        </p:txBody>
      </p:sp>
      <p:sp>
        <p:nvSpPr>
          <p:cNvPr id="47107" name="Rectangle 2">
            <a:extLst>
              <a:ext uri="{FF2B5EF4-FFF2-40B4-BE49-F238E27FC236}">
                <a16:creationId xmlns:a16="http://schemas.microsoft.com/office/drawing/2014/main" id="{E5D9B9FE-F8C4-E648-AB4E-82B7A26BFF0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8" name="Rectangle 3">
            <a:extLst>
              <a:ext uri="{FF2B5EF4-FFF2-40B4-BE49-F238E27FC236}">
                <a16:creationId xmlns:a16="http://schemas.microsoft.com/office/drawing/2014/main" id="{46DFABF4-36E1-2B40-8463-69093E0C435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6945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4865D964-7ECE-2848-B8E8-84F2C44775E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12E10E2-FAF4-F242-9F48-97BCEB6B5A43}" type="slidenum">
              <a:rPr lang="en-US" altLang="en-US"/>
              <a:pPr eaLnBrk="1" hangingPunct="1"/>
              <a:t>14</a:t>
            </a:fld>
            <a:endParaRPr lang="en-US" altLang="en-US"/>
          </a:p>
        </p:txBody>
      </p:sp>
      <p:sp>
        <p:nvSpPr>
          <p:cNvPr id="48131" name="Rectangle 2">
            <a:extLst>
              <a:ext uri="{FF2B5EF4-FFF2-40B4-BE49-F238E27FC236}">
                <a16:creationId xmlns:a16="http://schemas.microsoft.com/office/drawing/2014/main" id="{91BF6CB5-762B-C744-A3A3-D3EF813FEF8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FDCAD034-AB65-BF48-AE85-3182653D175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3421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BA803B41-78FE-564E-A588-E59226E5F29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AC6C1EE-75DF-2F4D-B00F-27496DD66A49}" type="slidenum">
              <a:rPr lang="en-US" altLang="en-US"/>
              <a:pPr eaLnBrk="1" hangingPunct="1"/>
              <a:t>15</a:t>
            </a:fld>
            <a:endParaRPr lang="en-US" altLang="en-US"/>
          </a:p>
        </p:txBody>
      </p:sp>
      <p:sp>
        <p:nvSpPr>
          <p:cNvPr id="49155" name="Rectangle 2">
            <a:extLst>
              <a:ext uri="{FF2B5EF4-FFF2-40B4-BE49-F238E27FC236}">
                <a16:creationId xmlns:a16="http://schemas.microsoft.com/office/drawing/2014/main" id="{40CC00D3-9110-1042-BEFB-C76F265BC54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a:extLst>
              <a:ext uri="{FF2B5EF4-FFF2-40B4-BE49-F238E27FC236}">
                <a16:creationId xmlns:a16="http://schemas.microsoft.com/office/drawing/2014/main" id="{BDE1CAE2-2792-F046-BE95-69A9AE7CC54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5277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B714230D-C6C1-3C4E-B796-264019CCDB0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B078AFA-4C9D-3D41-85B5-EA0EF11B291E}" type="slidenum">
              <a:rPr lang="en-US" altLang="en-US"/>
              <a:pPr eaLnBrk="1" hangingPunct="1"/>
              <a:t>16</a:t>
            </a:fld>
            <a:endParaRPr lang="en-US" altLang="en-US"/>
          </a:p>
        </p:txBody>
      </p:sp>
      <p:sp>
        <p:nvSpPr>
          <p:cNvPr id="50179" name="Rectangle 2">
            <a:extLst>
              <a:ext uri="{FF2B5EF4-FFF2-40B4-BE49-F238E27FC236}">
                <a16:creationId xmlns:a16="http://schemas.microsoft.com/office/drawing/2014/main" id="{449ED018-F89E-4543-978A-F89A1AF6D9B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a:extLst>
              <a:ext uri="{FF2B5EF4-FFF2-40B4-BE49-F238E27FC236}">
                <a16:creationId xmlns:a16="http://schemas.microsoft.com/office/drawing/2014/main" id="{009787C2-83CC-374D-9DBB-28C64DDCA4C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0954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82D768C9-FDB2-654D-A7D1-0F867857077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A801BDA-42AA-C84B-AE52-E0EA21F1BD0A}" type="slidenum">
              <a:rPr lang="en-US" altLang="en-US"/>
              <a:pPr eaLnBrk="1" hangingPunct="1"/>
              <a:t>17</a:t>
            </a:fld>
            <a:endParaRPr lang="en-US" altLang="en-US"/>
          </a:p>
        </p:txBody>
      </p:sp>
      <p:sp>
        <p:nvSpPr>
          <p:cNvPr id="51203" name="Rectangle 2">
            <a:extLst>
              <a:ext uri="{FF2B5EF4-FFF2-40B4-BE49-F238E27FC236}">
                <a16:creationId xmlns:a16="http://schemas.microsoft.com/office/drawing/2014/main" id="{B22CBB7A-ABB0-CF48-87D2-DC9ADB9FAEA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id="{4C1E0C13-9188-B543-8D92-9D1B25465D7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77826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0A86F4E5-EECA-704F-87B1-4EE897A7DA8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0A13B18-C728-1A44-89E6-B8CDD44F9B2E}" type="slidenum">
              <a:rPr lang="en-US" altLang="en-US"/>
              <a:pPr eaLnBrk="1" hangingPunct="1"/>
              <a:t>18</a:t>
            </a:fld>
            <a:endParaRPr lang="en-US" altLang="en-US"/>
          </a:p>
        </p:txBody>
      </p:sp>
      <p:sp>
        <p:nvSpPr>
          <p:cNvPr id="52227" name="Rectangle 2">
            <a:extLst>
              <a:ext uri="{FF2B5EF4-FFF2-40B4-BE49-F238E27FC236}">
                <a16:creationId xmlns:a16="http://schemas.microsoft.com/office/drawing/2014/main" id="{C1C1DE4A-F4CE-B846-A091-CA6590BBB24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BAB35FEE-784F-AF4C-91EF-D5CC2B5EF1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7281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FEC8798-BA1B-A74E-8BD7-903389F710B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8A0B366-3D52-0540-9672-95D5EDB46462}" type="slidenum">
              <a:rPr lang="en-US" altLang="en-US"/>
              <a:pPr eaLnBrk="1" hangingPunct="1"/>
              <a:t>19</a:t>
            </a:fld>
            <a:endParaRPr lang="en-US" altLang="en-US"/>
          </a:p>
        </p:txBody>
      </p:sp>
      <p:sp>
        <p:nvSpPr>
          <p:cNvPr id="53251" name="Rectangle 2">
            <a:extLst>
              <a:ext uri="{FF2B5EF4-FFF2-40B4-BE49-F238E27FC236}">
                <a16:creationId xmlns:a16="http://schemas.microsoft.com/office/drawing/2014/main" id="{82BE892A-B882-CA43-9415-4C4A992DFBF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CDB3F3B7-84D4-A746-86A5-5E77E795C97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19384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4F53BF40-1610-0348-82A5-98C12B3770D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7D7DAF4-90F4-B24C-90BE-753C828D12FF}" type="slidenum">
              <a:rPr lang="en-US" altLang="en-US"/>
              <a:pPr eaLnBrk="1" hangingPunct="1"/>
              <a:t>20</a:t>
            </a:fld>
            <a:endParaRPr lang="en-US" altLang="en-US"/>
          </a:p>
        </p:txBody>
      </p:sp>
      <p:sp>
        <p:nvSpPr>
          <p:cNvPr id="54275" name="Rectangle 2">
            <a:extLst>
              <a:ext uri="{FF2B5EF4-FFF2-40B4-BE49-F238E27FC236}">
                <a16:creationId xmlns:a16="http://schemas.microsoft.com/office/drawing/2014/main" id="{EC391922-77A8-0048-88C0-7014FD923F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6" name="Rectangle 3">
            <a:extLst>
              <a:ext uri="{FF2B5EF4-FFF2-40B4-BE49-F238E27FC236}">
                <a16:creationId xmlns:a16="http://schemas.microsoft.com/office/drawing/2014/main" id="{E027CE88-35A6-4E4C-9877-823C5915FFA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6470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EC3AFC2E-E0F2-EB48-B9FE-7A9D1282C5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D0E319A-DE92-9042-91A9-1E4E68D8A3EE}" type="slidenum">
              <a:rPr lang="en-US" altLang="en-US"/>
              <a:pPr eaLnBrk="1" hangingPunct="1"/>
              <a:t>21</a:t>
            </a:fld>
            <a:endParaRPr lang="en-US" altLang="en-US"/>
          </a:p>
        </p:txBody>
      </p:sp>
      <p:sp>
        <p:nvSpPr>
          <p:cNvPr id="55299" name="Rectangle 2">
            <a:extLst>
              <a:ext uri="{FF2B5EF4-FFF2-40B4-BE49-F238E27FC236}">
                <a16:creationId xmlns:a16="http://schemas.microsoft.com/office/drawing/2014/main" id="{B1CEE443-5E65-9F47-9284-904D1E4D280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a:extLst>
              <a:ext uri="{FF2B5EF4-FFF2-40B4-BE49-F238E27FC236}">
                <a16:creationId xmlns:a16="http://schemas.microsoft.com/office/drawing/2014/main" id="{34EF609B-8D0C-3043-80B0-3ED2238156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7601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05/07/2022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05/07/2022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05/07/2022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05/07/2022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05/07/2022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05/07/2022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05/07/2022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05/07/2022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11560" y="1124744"/>
            <a:ext cx="7772400" cy="1235066"/>
          </a:xfrm>
        </p:spPr>
        <p:txBody>
          <a:bodyPr/>
          <a:lstStyle/>
          <a:p>
            <a:pPr eaLnBrk="1" hangingPunct="1"/>
            <a:r>
              <a:rPr lang="en-GB" altLang="en-US" b="1" dirty="0">
                <a:solidFill>
                  <a:schemeClr val="accent2"/>
                </a:solidFill>
              </a:rPr>
              <a:t>LCDB7010</a:t>
            </a:r>
          </a:p>
        </p:txBody>
      </p:sp>
      <p:sp>
        <p:nvSpPr>
          <p:cNvPr id="6147" name="Subtitle 4"/>
          <p:cNvSpPr>
            <a:spLocks noGrp="1"/>
          </p:cNvSpPr>
          <p:nvPr>
            <p:ph type="subTitle" idx="1"/>
          </p:nvPr>
        </p:nvSpPr>
        <p:spPr>
          <a:xfrm>
            <a:off x="822791" y="2636912"/>
            <a:ext cx="7786742" cy="4536504"/>
          </a:xfrm>
        </p:spPr>
        <p:txBody>
          <a:bodyPr/>
          <a:lstStyle/>
          <a:p>
            <a:pPr eaLnBrk="1" hangingPunct="1"/>
            <a:r>
              <a:rPr lang="en-GB" altLang="en-US" sz="3600" b="1" dirty="0">
                <a:solidFill>
                  <a:schemeClr val="accent2"/>
                </a:solidFill>
              </a:rPr>
              <a:t>Converting Research into Practice</a:t>
            </a:r>
          </a:p>
          <a:p>
            <a:pPr eaLnBrk="1" hangingPunct="1"/>
            <a:r>
              <a:rPr lang="en-GB" altLang="en-US" dirty="0">
                <a:solidFill>
                  <a:schemeClr val="accent2"/>
                </a:solidFill>
              </a:rPr>
              <a:t>Week 3</a:t>
            </a:r>
          </a:p>
          <a:p>
            <a:pPr eaLnBrk="1" hangingPunct="1"/>
            <a:r>
              <a:rPr lang="en-GB" altLang="en-US">
                <a:solidFill>
                  <a:schemeClr val="accent2"/>
                </a:solidFill>
              </a:rPr>
              <a:t>Lecture 2 of 2</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US" b="1" dirty="0">
                <a:solidFill>
                  <a:schemeClr val="accent2"/>
                </a:solidFill>
              </a:rPr>
              <a:t>Research &amp; Ethics</a:t>
            </a:r>
            <a:endParaRPr lang="en-GB" altLang="en-US"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932ACFF-087C-BD4F-817C-FC7111D0DC15}"/>
              </a:ext>
            </a:extLst>
          </p:cNvPr>
          <p:cNvSpPr>
            <a:spLocks noGrp="1"/>
          </p:cNvSpPr>
          <p:nvPr>
            <p:ph type="title"/>
          </p:nvPr>
        </p:nvSpPr>
        <p:spPr>
          <a:xfrm>
            <a:off x="285750" y="404664"/>
            <a:ext cx="8572500" cy="857250"/>
          </a:xfrm>
        </p:spPr>
        <p:txBody>
          <a:bodyPr lIns="91440"/>
          <a:lstStyle/>
          <a:p>
            <a:pPr eaLnBrk="1" hangingPunct="1"/>
            <a:r>
              <a:rPr lang="en-GB" altLang="en-US" sz="3200" dirty="0">
                <a:solidFill>
                  <a:srgbClr val="00B0F0"/>
                </a:solidFill>
                <a:latin typeface="Comic Sans MS" panose="030F0902030302020204" pitchFamily="66" charset="0"/>
                <a:cs typeface="Arial" panose="020B0604020202020204" pitchFamily="34" charset="0"/>
              </a:rPr>
              <a:t>Learning Outcomes – Research &amp; Ethics</a:t>
            </a:r>
          </a:p>
        </p:txBody>
      </p:sp>
      <p:sp>
        <p:nvSpPr>
          <p:cNvPr id="15363" name="Content Placeholder 2">
            <a:extLst>
              <a:ext uri="{FF2B5EF4-FFF2-40B4-BE49-F238E27FC236}">
                <a16:creationId xmlns:a16="http://schemas.microsoft.com/office/drawing/2014/main" id="{4775EA5F-FC77-8E40-B291-9021DFA09DA5}"/>
              </a:ext>
            </a:extLst>
          </p:cNvPr>
          <p:cNvSpPr>
            <a:spLocks noGrp="1"/>
          </p:cNvSpPr>
          <p:nvPr>
            <p:ph idx="1"/>
          </p:nvPr>
        </p:nvSpPr>
        <p:spPr>
          <a:xfrm>
            <a:off x="285750" y="1234882"/>
            <a:ext cx="8572500" cy="4176713"/>
          </a:xfrm>
        </p:spPr>
        <p:txBody>
          <a:bodyPr/>
          <a:lstStyle/>
          <a:p>
            <a:pPr lvl="1" eaLnBrk="1" hangingPunct="1">
              <a:buFont typeface="Wingdings" pitchFamily="2" charset="2"/>
              <a:buChar char="§"/>
            </a:pPr>
            <a:r>
              <a:rPr lang="en-GB" altLang="en-US" b="1" dirty="0">
                <a:latin typeface="Calibri" panose="020F0502020204030204" pitchFamily="34" charset="0"/>
                <a:cs typeface="Calibri" panose="020F0502020204030204" pitchFamily="34" charset="0"/>
              </a:rPr>
              <a:t>Understand research ethics;</a:t>
            </a:r>
          </a:p>
          <a:p>
            <a:pPr lvl="1" eaLnBrk="1" hangingPunct="1">
              <a:buFont typeface="Wingdings" pitchFamily="2" charset="2"/>
              <a:buChar char="§"/>
            </a:pPr>
            <a:r>
              <a:rPr lang="en-GB" altLang="en-US" b="1" dirty="0">
                <a:latin typeface="Calibri" panose="020F0502020204030204" pitchFamily="34" charset="0"/>
                <a:cs typeface="Calibri" panose="020F0502020204030204" pitchFamily="34" charset="0"/>
              </a:rPr>
              <a:t>Appreciate Research credibility AND answer</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What are Ethics and Morality?</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What is it to act professionally?</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Is acting legally different from acting ethically?</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What are the moral bases of professionalism &amp; ethics?</a:t>
            </a:r>
          </a:p>
          <a:p>
            <a:pPr lvl="1" eaLnBrk="1" hangingPunct="1"/>
            <a:endParaRPr lang="en-GB" altLang="en-US" sz="1800" dirty="0">
              <a:latin typeface="Comic Sans MS" panose="030F0902030302020204" pitchFamily="66" charset="0"/>
            </a:endParaRPr>
          </a:p>
          <a:p>
            <a:pPr eaLnBrk="1" hangingPunct="1"/>
            <a:endParaRPr lang="en-GB" altLang="en-US" sz="2000" dirty="0"/>
          </a:p>
          <a:p>
            <a:pPr eaLnBrk="1" hangingPunct="1"/>
            <a:endParaRPr lang="en-GB" altLang="en-US" dirty="0"/>
          </a:p>
        </p:txBody>
      </p:sp>
    </p:spTree>
    <p:extLst>
      <p:ext uri="{BB962C8B-B14F-4D97-AF65-F5344CB8AC3E}">
        <p14:creationId xmlns:p14="http://schemas.microsoft.com/office/powerpoint/2010/main" val="1903242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a:extLst>
              <a:ext uri="{FF2B5EF4-FFF2-40B4-BE49-F238E27FC236}">
                <a16:creationId xmlns:a16="http://schemas.microsoft.com/office/drawing/2014/main" id="{3FA94EB1-07B5-254D-8925-00E48C108441}"/>
              </a:ext>
            </a:extLst>
          </p:cNvPr>
          <p:cNvSpPr>
            <a:spLocks noGrp="1" noChangeArrowheads="1"/>
          </p:cNvSpPr>
          <p:nvPr>
            <p:ph type="body" idx="1"/>
          </p:nvPr>
        </p:nvSpPr>
        <p:spPr>
          <a:xfrm>
            <a:off x="201302" y="590609"/>
            <a:ext cx="8943880" cy="4608512"/>
          </a:xfrm>
        </p:spPr>
        <p:txBody>
          <a:bodyPr/>
          <a:lstStyle/>
          <a:p>
            <a:pPr eaLnBrk="1" hangingPunct="1">
              <a:buFontTx/>
              <a:buNone/>
            </a:pPr>
            <a:r>
              <a:rPr lang="en-GB" altLang="en-US" sz="2000" b="1" i="1" dirty="0"/>
              <a:t>	</a:t>
            </a:r>
            <a:r>
              <a:rPr lang="en-GB" altLang="en-US" sz="2800" i="1" dirty="0"/>
              <a:t>“</a:t>
            </a:r>
            <a:r>
              <a:rPr lang="en-GB" altLang="en-US" sz="2400" i="1" dirty="0"/>
              <a:t>Nazi medicine is commonly considered to be an aberration that began and ended with the horrors of the Hitler regime. But its beginnings were more gradual and its legacy more pernicious. </a:t>
            </a:r>
          </a:p>
          <a:p>
            <a:pPr eaLnBrk="1" hangingPunct="1">
              <a:buFontTx/>
              <a:buNone/>
            </a:pPr>
            <a:endParaRPr lang="en-GB" altLang="en-US" sz="2400" i="1" dirty="0"/>
          </a:p>
          <a:p>
            <a:pPr eaLnBrk="1" hangingPunct="1">
              <a:buFontTx/>
              <a:buNone/>
            </a:pPr>
            <a:r>
              <a:rPr lang="en-GB" altLang="en-US" sz="2400" i="1" dirty="0"/>
              <a:t>Data derived from research conducted by unknowing and</a:t>
            </a:r>
          </a:p>
          <a:p>
            <a:pPr eaLnBrk="1" hangingPunct="1">
              <a:buFontTx/>
              <a:buNone/>
            </a:pPr>
            <a:r>
              <a:rPr lang="en-GB" altLang="en-US" sz="2400" i="1" dirty="0"/>
              <a:t>unwitting subjects in death camps continue to be cited in</a:t>
            </a:r>
          </a:p>
          <a:p>
            <a:pPr eaLnBrk="1" hangingPunct="1">
              <a:buFontTx/>
              <a:buNone/>
            </a:pPr>
            <a:r>
              <a:rPr lang="en-GB" altLang="en-US" sz="2400" i="1" dirty="0"/>
              <a:t>authoritative contemporary medical literature. Nazi medicine has</a:t>
            </a:r>
          </a:p>
          <a:p>
            <a:pPr eaLnBrk="1" hangingPunct="1">
              <a:buFontTx/>
              <a:buNone/>
            </a:pPr>
            <a:r>
              <a:rPr lang="en-GB" altLang="en-US" sz="2400" i="1" dirty="0"/>
              <a:t>become a part of the professional genotype of modern medicine.</a:t>
            </a:r>
          </a:p>
          <a:p>
            <a:pPr eaLnBrk="1" hangingPunct="1">
              <a:buFontTx/>
              <a:buNone/>
            </a:pPr>
            <a:r>
              <a:rPr lang="en-GB" altLang="en-US" sz="2400" i="1" dirty="0"/>
              <a:t>This continuing influence of Nazi medicine raises profound</a:t>
            </a:r>
          </a:p>
          <a:p>
            <a:pPr eaLnBrk="1" hangingPunct="1">
              <a:buFontTx/>
              <a:buNone/>
            </a:pPr>
            <a:r>
              <a:rPr lang="en-GB" altLang="en-US" sz="2400" i="1" dirty="0"/>
              <a:t>questions for the epistemology and morality of medicine.” </a:t>
            </a:r>
          </a:p>
          <a:p>
            <a:pPr lvl="1" eaLnBrk="1" hangingPunct="1">
              <a:buFontTx/>
              <a:buNone/>
            </a:pPr>
            <a:r>
              <a:rPr lang="en-US" altLang="en-US" sz="2400" i="1" dirty="0">
                <a:solidFill>
                  <a:srgbClr val="CC0000"/>
                </a:solidFill>
              </a:rPr>
              <a:t>							</a:t>
            </a:r>
            <a:r>
              <a:rPr lang="en-US" altLang="en-US" sz="2400" i="1" dirty="0" err="1">
                <a:solidFill>
                  <a:srgbClr val="CC0000"/>
                </a:solidFill>
              </a:rPr>
              <a:t>Seidelman</a:t>
            </a:r>
            <a:r>
              <a:rPr lang="en-US" altLang="en-US" sz="2400" i="1" dirty="0">
                <a:solidFill>
                  <a:srgbClr val="CC0000"/>
                </a:solidFill>
              </a:rPr>
              <a:t>, 1989</a:t>
            </a:r>
          </a:p>
        </p:txBody>
      </p:sp>
      <p:sp>
        <p:nvSpPr>
          <p:cNvPr id="3" name="Rectangle 2">
            <a:extLst>
              <a:ext uri="{FF2B5EF4-FFF2-40B4-BE49-F238E27FC236}">
                <a16:creationId xmlns:a16="http://schemas.microsoft.com/office/drawing/2014/main" id="{EB52E753-3EB2-5042-A0AF-3C5B04E892D5}"/>
              </a:ext>
            </a:extLst>
          </p:cNvPr>
          <p:cNvSpPr txBox="1">
            <a:spLocks noChangeArrowheads="1"/>
          </p:cNvSpPr>
          <p:nvPr/>
        </p:nvSpPr>
        <p:spPr>
          <a:xfrm>
            <a:off x="457200" y="129828"/>
            <a:ext cx="8229600" cy="850900"/>
          </a:xfrm>
          <a:prstGeom prst="rect">
            <a:avLst/>
          </a:prstGeom>
        </p:spPr>
        <p:txBody>
          <a:bodyPr/>
          <a:lstStyle/>
          <a:p>
            <a:pPr algn="ctr">
              <a:defRPr/>
            </a:pPr>
            <a:r>
              <a:rPr lang="en-GB" sz="3600" b="1" dirty="0">
                <a:latin typeface="Arial" charset="0"/>
                <a:cs typeface="Arial" charset="0"/>
              </a:rPr>
              <a:t>Issues to ponder:</a:t>
            </a:r>
            <a:endParaRPr lang="en-US" sz="3600" b="1" kern="0" dirty="0">
              <a:solidFill>
                <a:srgbClr val="008000"/>
              </a:solidFill>
              <a:latin typeface="+mj-lt"/>
              <a:ea typeface="+mj-ea"/>
              <a:cs typeface="+mj-cs"/>
            </a:endParaRPr>
          </a:p>
        </p:txBody>
      </p:sp>
    </p:spTree>
    <p:extLst>
      <p:ext uri="{BB962C8B-B14F-4D97-AF65-F5344CB8AC3E}">
        <p14:creationId xmlns:p14="http://schemas.microsoft.com/office/powerpoint/2010/main" val="483504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00D1364E-B3EE-6C4F-947F-1CE0C8339475}"/>
              </a:ext>
            </a:extLst>
          </p:cNvPr>
          <p:cNvSpPr>
            <a:spLocks noGrp="1" noChangeArrowheads="1"/>
          </p:cNvSpPr>
          <p:nvPr>
            <p:ph type="body" idx="1"/>
          </p:nvPr>
        </p:nvSpPr>
        <p:spPr>
          <a:xfrm>
            <a:off x="251520" y="188640"/>
            <a:ext cx="8229600" cy="4608512"/>
          </a:xfrm>
        </p:spPr>
        <p:txBody>
          <a:bodyPr/>
          <a:lstStyle/>
          <a:p>
            <a:pPr eaLnBrk="1" hangingPunct="1">
              <a:buFontTx/>
              <a:buNone/>
            </a:pPr>
            <a:r>
              <a:rPr lang="en-GB" altLang="en-US" sz="2000" b="1" i="1" dirty="0"/>
              <a:t>	</a:t>
            </a:r>
          </a:p>
          <a:p>
            <a:pPr eaLnBrk="1" hangingPunct="1">
              <a:buFontTx/>
              <a:buNone/>
            </a:pPr>
            <a:r>
              <a:rPr lang="en-GB" altLang="en-US" sz="2000" b="1" i="1" dirty="0"/>
              <a:t>	</a:t>
            </a:r>
          </a:p>
          <a:p>
            <a:pPr eaLnBrk="1" hangingPunct="1">
              <a:buFontTx/>
              <a:buNone/>
            </a:pPr>
            <a:r>
              <a:rPr lang="en-GB" altLang="en-US" sz="2000" b="1" i="1" dirty="0"/>
              <a:t>	</a:t>
            </a:r>
            <a:r>
              <a:rPr lang="en-GB" altLang="en-US" sz="2800" i="1" dirty="0"/>
              <a:t>Some Nazi atrocities committed in the name of medical research were as follows:</a:t>
            </a:r>
          </a:p>
          <a:p>
            <a:pPr eaLnBrk="1" hangingPunct="1">
              <a:buFontTx/>
              <a:buNone/>
            </a:pPr>
            <a:r>
              <a:rPr lang="en-GB" altLang="en-US" sz="2800" i="1" dirty="0"/>
              <a:t>	The exposure of concentration-camp inmates to freezing temperatures until unconscious, followed by various attempts at revival  through re-warming.</a:t>
            </a:r>
          </a:p>
          <a:p>
            <a:pPr eaLnBrk="1" hangingPunct="1">
              <a:buFontTx/>
              <a:buNone/>
            </a:pPr>
            <a:r>
              <a:rPr lang="en-GB" altLang="en-US" sz="2800" i="1" dirty="0"/>
              <a:t>	In-mates, having been condemned to death, were considered to </a:t>
            </a:r>
            <a:r>
              <a:rPr lang="en-GB" altLang="en-US" sz="2800" i="1" dirty="0" err="1"/>
              <a:t>be’useless</a:t>
            </a:r>
            <a:r>
              <a:rPr lang="en-GB" altLang="en-US" sz="2800" i="1" dirty="0"/>
              <a:t> life’ and available for potentially fatal experimentation</a:t>
            </a:r>
          </a:p>
          <a:p>
            <a:pPr eaLnBrk="1" hangingPunct="1">
              <a:buFontTx/>
              <a:buNone/>
            </a:pPr>
            <a:r>
              <a:rPr lang="en-GB" altLang="en-US" sz="2800" i="1" dirty="0"/>
              <a:t>	</a:t>
            </a:r>
          </a:p>
          <a:p>
            <a:pPr eaLnBrk="1" hangingPunct="1">
              <a:buFontTx/>
              <a:buNone/>
            </a:pPr>
            <a:endParaRPr lang="en-US" altLang="en-US" i="1" dirty="0">
              <a:solidFill>
                <a:srgbClr val="CC0000"/>
              </a:solidFill>
            </a:endParaRPr>
          </a:p>
        </p:txBody>
      </p:sp>
    </p:spTree>
    <p:extLst>
      <p:ext uri="{BB962C8B-B14F-4D97-AF65-F5344CB8AC3E}">
        <p14:creationId xmlns:p14="http://schemas.microsoft.com/office/powerpoint/2010/main" val="1731457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a:extLst>
              <a:ext uri="{FF2B5EF4-FFF2-40B4-BE49-F238E27FC236}">
                <a16:creationId xmlns:a16="http://schemas.microsoft.com/office/drawing/2014/main" id="{6A3A8750-DED0-524E-BECD-2B9559016C69}"/>
              </a:ext>
            </a:extLst>
          </p:cNvPr>
          <p:cNvSpPr>
            <a:spLocks noGrp="1" noChangeArrowheads="1"/>
          </p:cNvSpPr>
          <p:nvPr>
            <p:ph type="body" idx="1"/>
          </p:nvPr>
        </p:nvSpPr>
        <p:spPr>
          <a:xfrm>
            <a:off x="179512" y="116632"/>
            <a:ext cx="8229600" cy="4608512"/>
          </a:xfrm>
        </p:spPr>
        <p:txBody>
          <a:bodyPr/>
          <a:lstStyle/>
          <a:p>
            <a:pPr eaLnBrk="1" hangingPunct="1"/>
            <a:r>
              <a:rPr lang="en-GB" altLang="en-US" sz="2400" b="1" dirty="0"/>
              <a:t>What are Ethics and Morality?</a:t>
            </a:r>
          </a:p>
          <a:p>
            <a:pPr eaLnBrk="1" hangingPunct="1"/>
            <a:r>
              <a:rPr lang="en-GB" altLang="en-US" sz="2400" b="1" dirty="0"/>
              <a:t>What is it to act professionally?</a:t>
            </a:r>
          </a:p>
          <a:p>
            <a:pPr eaLnBrk="1" hangingPunct="1"/>
            <a:r>
              <a:rPr lang="en-GB" altLang="en-US" sz="2400" b="1" dirty="0"/>
              <a:t>Is acting legally different from acting ethically?</a:t>
            </a:r>
          </a:p>
          <a:p>
            <a:pPr eaLnBrk="1" hangingPunct="1"/>
            <a:r>
              <a:rPr lang="en-GB" altLang="en-US" sz="2400" b="1" dirty="0"/>
              <a:t>Three main moral bases of professionalism &amp; ethics</a:t>
            </a:r>
          </a:p>
          <a:p>
            <a:pPr lvl="1" eaLnBrk="1" hangingPunct="1"/>
            <a:r>
              <a:rPr lang="en-GB" altLang="en-US" sz="2400" b="1" dirty="0">
                <a:solidFill>
                  <a:srgbClr val="0000CC"/>
                </a:solidFill>
              </a:rPr>
              <a:t>Natural Law</a:t>
            </a:r>
          </a:p>
          <a:p>
            <a:pPr lvl="1" eaLnBrk="1" hangingPunct="1"/>
            <a:r>
              <a:rPr lang="en-GB" altLang="en-US" sz="2400" b="1" dirty="0">
                <a:solidFill>
                  <a:srgbClr val="0000CC"/>
                </a:solidFill>
              </a:rPr>
              <a:t>Utilitarian</a:t>
            </a:r>
          </a:p>
          <a:p>
            <a:pPr lvl="1" eaLnBrk="1" hangingPunct="1"/>
            <a:r>
              <a:rPr lang="en-GB" altLang="en-US" sz="2400" b="1" dirty="0">
                <a:solidFill>
                  <a:srgbClr val="0000CC"/>
                </a:solidFill>
              </a:rPr>
              <a:t>Kantian</a:t>
            </a:r>
          </a:p>
          <a:p>
            <a:pPr eaLnBrk="1" hangingPunct="1"/>
            <a:r>
              <a:rPr lang="en-GB" altLang="en-US" sz="2400" b="1" dirty="0"/>
              <a:t>Professionalism and ethics: two key historical events</a:t>
            </a:r>
          </a:p>
          <a:p>
            <a:pPr lvl="1" eaLnBrk="1" hangingPunct="1"/>
            <a:r>
              <a:rPr lang="en-GB" altLang="en-US" sz="2400" b="1" dirty="0">
                <a:solidFill>
                  <a:srgbClr val="0000CC"/>
                </a:solidFill>
              </a:rPr>
              <a:t>The Oath of Hippocrates</a:t>
            </a:r>
          </a:p>
          <a:p>
            <a:pPr lvl="1" eaLnBrk="1" hangingPunct="1"/>
            <a:r>
              <a:rPr lang="en-GB" altLang="en-US" sz="2400" b="1" dirty="0">
                <a:solidFill>
                  <a:srgbClr val="0000CC"/>
                </a:solidFill>
              </a:rPr>
              <a:t>The Nuremberg Code</a:t>
            </a:r>
            <a:r>
              <a:rPr lang="en-GB" altLang="en-US" sz="2400" b="1" dirty="0"/>
              <a:t> </a:t>
            </a:r>
          </a:p>
          <a:p>
            <a:pPr eaLnBrk="1" hangingPunct="1"/>
            <a:r>
              <a:rPr lang="en-GB" altLang="en-US" sz="2400" b="1" dirty="0"/>
              <a:t>Ethical codes of practice: some examples</a:t>
            </a:r>
          </a:p>
          <a:p>
            <a:pPr lvl="1" eaLnBrk="1" hangingPunct="1"/>
            <a:r>
              <a:rPr lang="en-GB" altLang="en-US" sz="2000" b="1" dirty="0">
                <a:solidFill>
                  <a:srgbClr val="0000CC"/>
                </a:solidFill>
              </a:rPr>
              <a:t>Medical Ethical codes (BMA; AMA)</a:t>
            </a:r>
          </a:p>
          <a:p>
            <a:pPr lvl="1" eaLnBrk="1" hangingPunct="1"/>
            <a:r>
              <a:rPr lang="en-GB" altLang="en-US" sz="2000" b="1" dirty="0">
                <a:solidFill>
                  <a:srgbClr val="0000CC"/>
                </a:solidFill>
              </a:rPr>
              <a:t>The ESRC Research Ethics Framework (REF)</a:t>
            </a:r>
          </a:p>
          <a:p>
            <a:pPr lvl="1" eaLnBrk="1" hangingPunct="1"/>
            <a:endParaRPr lang="en-US" altLang="en-US" sz="1800" dirty="0"/>
          </a:p>
        </p:txBody>
      </p:sp>
    </p:spTree>
    <p:extLst>
      <p:ext uri="{BB962C8B-B14F-4D97-AF65-F5344CB8AC3E}">
        <p14:creationId xmlns:p14="http://schemas.microsoft.com/office/powerpoint/2010/main" val="3958288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a:extLst>
              <a:ext uri="{FF2B5EF4-FFF2-40B4-BE49-F238E27FC236}">
                <a16:creationId xmlns:a16="http://schemas.microsoft.com/office/drawing/2014/main" id="{5B9E7305-0A5A-A644-BA70-745BA0FC03C0}"/>
              </a:ext>
            </a:extLst>
          </p:cNvPr>
          <p:cNvSpPr>
            <a:spLocks noGrp="1" noChangeArrowheads="1"/>
          </p:cNvSpPr>
          <p:nvPr>
            <p:ph type="body" idx="1"/>
          </p:nvPr>
        </p:nvSpPr>
        <p:spPr>
          <a:xfrm>
            <a:off x="107504" y="0"/>
            <a:ext cx="8640960" cy="4465638"/>
          </a:xfrm>
        </p:spPr>
        <p:txBody>
          <a:bodyPr/>
          <a:lstStyle/>
          <a:p>
            <a:pPr eaLnBrk="1" hangingPunct="1"/>
            <a:endParaRPr lang="en-GB" altLang="en-US" sz="2000" b="1" dirty="0"/>
          </a:p>
          <a:p>
            <a:pPr algn="ctr" eaLnBrk="1" hangingPunct="1">
              <a:buFontTx/>
              <a:buNone/>
            </a:pPr>
            <a:r>
              <a:rPr lang="en-GB" altLang="en-US" b="1" dirty="0"/>
              <a:t>Some General Ethical Questions to Ponder</a:t>
            </a:r>
            <a:endParaRPr lang="en-GB" altLang="en-US" sz="2000" b="1" dirty="0"/>
          </a:p>
          <a:p>
            <a:pPr eaLnBrk="1" hangingPunct="1"/>
            <a:r>
              <a:rPr lang="en-GB" altLang="en-US" sz="2400" b="1" dirty="0"/>
              <a:t>Is voluntary euthanasia for the elderly a good thing?</a:t>
            </a:r>
          </a:p>
          <a:p>
            <a:pPr eaLnBrk="1" hangingPunct="1"/>
            <a:r>
              <a:rPr lang="en-GB" altLang="en-US" sz="2400" b="1" dirty="0"/>
              <a:t>Does the State have the right to execute convicted murderers?</a:t>
            </a:r>
          </a:p>
          <a:p>
            <a:pPr eaLnBrk="1" hangingPunct="1"/>
            <a:r>
              <a:rPr lang="en-GB" altLang="en-US" sz="2400" b="1" dirty="0"/>
              <a:t>Should a child suffering from leukaemia receive a bone marrow transplant when the risk of surviving is very small?</a:t>
            </a:r>
          </a:p>
          <a:p>
            <a:pPr eaLnBrk="1" hangingPunct="1"/>
            <a:r>
              <a:rPr lang="en-GB" altLang="en-US" sz="2400" b="1" dirty="0"/>
              <a:t>Should students who plagiarize be expelled from UWTSD?</a:t>
            </a:r>
          </a:p>
          <a:p>
            <a:pPr eaLnBrk="1" hangingPunct="1"/>
            <a:r>
              <a:rPr lang="en-GB" altLang="en-US" sz="2400" b="1" dirty="0"/>
              <a:t>Should experimental data collected in a holocaust be used to advance medical research?</a:t>
            </a:r>
          </a:p>
          <a:p>
            <a:pPr eaLnBrk="1" hangingPunct="1"/>
            <a:r>
              <a:rPr lang="en-GB" altLang="en-US" sz="2400" b="1" dirty="0"/>
              <a:t>Should bullying be tolerated in an organization?</a:t>
            </a:r>
          </a:p>
          <a:p>
            <a:pPr eaLnBrk="1" hangingPunct="1"/>
            <a:endParaRPr lang="en-GB" altLang="en-US" sz="2000" b="1" dirty="0">
              <a:solidFill>
                <a:srgbClr val="CC0000"/>
              </a:solidFill>
            </a:endParaRPr>
          </a:p>
          <a:p>
            <a:pPr lvl="1" eaLnBrk="1" hangingPunct="1"/>
            <a:endParaRPr lang="en-US" altLang="en-US" sz="2000" dirty="0">
              <a:solidFill>
                <a:srgbClr val="CC0000"/>
              </a:solidFill>
            </a:endParaRPr>
          </a:p>
        </p:txBody>
      </p:sp>
    </p:spTree>
    <p:extLst>
      <p:ext uri="{BB962C8B-B14F-4D97-AF65-F5344CB8AC3E}">
        <p14:creationId xmlns:p14="http://schemas.microsoft.com/office/powerpoint/2010/main" val="531395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5">
            <a:extLst>
              <a:ext uri="{FF2B5EF4-FFF2-40B4-BE49-F238E27FC236}">
                <a16:creationId xmlns:a16="http://schemas.microsoft.com/office/drawing/2014/main" id="{A6DD3036-56C6-F440-B3A8-E26828D8ECE0}"/>
              </a:ext>
            </a:extLst>
          </p:cNvPr>
          <p:cNvSpPr>
            <a:spLocks noGrp="1" noChangeArrowheads="1"/>
          </p:cNvSpPr>
          <p:nvPr>
            <p:ph type="body" idx="1"/>
          </p:nvPr>
        </p:nvSpPr>
        <p:spPr>
          <a:xfrm>
            <a:off x="0" y="332656"/>
            <a:ext cx="8229600" cy="3959225"/>
          </a:xfrm>
          <a:noFill/>
        </p:spPr>
        <p:txBody>
          <a:bodyPr/>
          <a:lstStyle/>
          <a:p>
            <a:pPr algn="ctr" eaLnBrk="1" hangingPunct="1">
              <a:buFontTx/>
              <a:buNone/>
            </a:pPr>
            <a:r>
              <a:rPr lang="en-GB" altLang="en-US" sz="3600" b="1" dirty="0"/>
              <a:t>What are Ethics and Morality?</a:t>
            </a:r>
          </a:p>
          <a:p>
            <a:pPr eaLnBrk="1" hangingPunct="1"/>
            <a:endParaRPr lang="en-GB" altLang="en-US" sz="3600" b="1" dirty="0"/>
          </a:p>
          <a:p>
            <a:pPr eaLnBrk="1" hangingPunct="1"/>
            <a:r>
              <a:rPr lang="en-GB" altLang="en-US" sz="2400" dirty="0"/>
              <a:t>Ethics is a branch of philosophy that attempts to find reasons for the rights and wrongs of human motives, behaviours and actions.</a:t>
            </a:r>
          </a:p>
          <a:p>
            <a:pPr eaLnBrk="1" hangingPunct="1">
              <a:buFontTx/>
              <a:buNone/>
            </a:pPr>
            <a:endParaRPr lang="en-GB" altLang="en-US" sz="2400" dirty="0"/>
          </a:p>
          <a:p>
            <a:pPr eaLnBrk="1" hangingPunct="1"/>
            <a:r>
              <a:rPr lang="en-GB" altLang="en-US" sz="2400" dirty="0"/>
              <a:t>Morality describes the relative views held by individuals and groups about the rights and wrongs of human motives, behaviours and actions. </a:t>
            </a:r>
            <a:endParaRPr lang="en-GB" altLang="en-US" sz="3600" dirty="0"/>
          </a:p>
          <a:p>
            <a:pPr lvl="1" eaLnBrk="1" hangingPunct="1"/>
            <a:endParaRPr lang="en-US" altLang="en-US" sz="2000" dirty="0"/>
          </a:p>
        </p:txBody>
      </p:sp>
    </p:spTree>
    <p:extLst>
      <p:ext uri="{BB962C8B-B14F-4D97-AF65-F5344CB8AC3E}">
        <p14:creationId xmlns:p14="http://schemas.microsoft.com/office/powerpoint/2010/main" val="3085313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5">
            <a:extLst>
              <a:ext uri="{FF2B5EF4-FFF2-40B4-BE49-F238E27FC236}">
                <a16:creationId xmlns:a16="http://schemas.microsoft.com/office/drawing/2014/main" id="{67B767BF-A964-5A40-87C4-0DA3E6F39097}"/>
              </a:ext>
            </a:extLst>
          </p:cNvPr>
          <p:cNvSpPr txBox="1">
            <a:spLocks noChangeArrowheads="1"/>
          </p:cNvSpPr>
          <p:nvPr/>
        </p:nvSpPr>
        <p:spPr>
          <a:xfrm>
            <a:off x="457200" y="307911"/>
            <a:ext cx="8229600" cy="720725"/>
          </a:xfrm>
          <a:prstGeom prst="rect">
            <a:avLst/>
          </a:prstGeom>
          <a:noFill/>
        </p:spPr>
        <p:txBody>
          <a:bodyPr/>
          <a:lstStyle/>
          <a:p>
            <a:pPr marL="342900" indent="-342900" algn="ctr">
              <a:spcBef>
                <a:spcPct val="20000"/>
              </a:spcBef>
              <a:defRPr/>
            </a:pPr>
            <a:r>
              <a:rPr lang="en-GB" sz="3600" b="1" kern="0" dirty="0">
                <a:latin typeface="+mn-lt"/>
                <a:cs typeface="+mn-cs"/>
              </a:rPr>
              <a:t>Revisiting the meanings of </a:t>
            </a:r>
            <a:r>
              <a:rPr lang="en-GB" sz="3600" b="1" kern="0" dirty="0">
                <a:solidFill>
                  <a:srgbClr val="9900CC"/>
                </a:solidFill>
                <a:latin typeface="+mn-lt"/>
                <a:cs typeface="+mn-cs"/>
              </a:rPr>
              <a:t>Epistemology</a:t>
            </a:r>
            <a:r>
              <a:rPr lang="en-GB" sz="3600" b="1" kern="0" dirty="0">
                <a:latin typeface="+mn-lt"/>
                <a:cs typeface="+mn-cs"/>
              </a:rPr>
              <a:t> and </a:t>
            </a:r>
            <a:r>
              <a:rPr lang="en-GB" sz="3600" b="1" kern="0" dirty="0">
                <a:solidFill>
                  <a:srgbClr val="CC6600"/>
                </a:solidFill>
                <a:latin typeface="+mn-lt"/>
                <a:cs typeface="+mn-cs"/>
              </a:rPr>
              <a:t>Ontology?</a:t>
            </a:r>
          </a:p>
          <a:p>
            <a:pPr marL="742950" lvl="1" indent="-285750">
              <a:spcBef>
                <a:spcPct val="20000"/>
              </a:spcBef>
              <a:buFontTx/>
              <a:buChar char="–"/>
              <a:defRPr/>
            </a:pPr>
            <a:endParaRPr lang="en-US" kern="0" dirty="0">
              <a:latin typeface="+mn-lt"/>
              <a:cs typeface="+mn-cs"/>
            </a:endParaRPr>
          </a:p>
        </p:txBody>
      </p:sp>
      <p:sp>
        <p:nvSpPr>
          <p:cNvPr id="5" name="Rectangle 3">
            <a:extLst>
              <a:ext uri="{FF2B5EF4-FFF2-40B4-BE49-F238E27FC236}">
                <a16:creationId xmlns:a16="http://schemas.microsoft.com/office/drawing/2014/main" id="{C2BFBB4A-AD97-BD48-ACF0-59ADFEC3A833}"/>
              </a:ext>
            </a:extLst>
          </p:cNvPr>
          <p:cNvSpPr txBox="1">
            <a:spLocks noChangeArrowheads="1"/>
          </p:cNvSpPr>
          <p:nvPr/>
        </p:nvSpPr>
        <p:spPr>
          <a:xfrm>
            <a:off x="463604" y="3645024"/>
            <a:ext cx="8229600" cy="1871662"/>
          </a:xfrm>
          <a:prstGeom prst="rect">
            <a:avLst/>
          </a:prstGeom>
        </p:spPr>
        <p:txBody>
          <a:bodyPr/>
          <a:lstStyle/>
          <a:p>
            <a:pPr marL="342900" indent="-342900">
              <a:spcBef>
                <a:spcPct val="20000"/>
              </a:spcBef>
              <a:buFontTx/>
              <a:buChar char="•"/>
              <a:defRPr/>
            </a:pPr>
            <a:r>
              <a:rPr lang="en-US" sz="2400" b="1" i="1" kern="0" dirty="0">
                <a:solidFill>
                  <a:srgbClr val="CC6600"/>
                </a:solidFill>
                <a:latin typeface="+mn-lt"/>
                <a:cs typeface="+mn-cs"/>
              </a:rPr>
              <a:t>What is an ontology</a:t>
            </a:r>
          </a:p>
          <a:p>
            <a:pPr marL="742950" lvl="1" indent="-285750">
              <a:spcBef>
                <a:spcPct val="20000"/>
              </a:spcBef>
              <a:defRPr/>
            </a:pPr>
            <a:r>
              <a:rPr lang="en-US" sz="2400" kern="0" dirty="0">
                <a:latin typeface="+mn-lt"/>
                <a:cs typeface="+mn-cs"/>
              </a:rPr>
              <a:t>   </a:t>
            </a:r>
            <a:r>
              <a:rPr lang="en-US" sz="2400" i="1" kern="0" dirty="0">
                <a:latin typeface="+mn-lt"/>
                <a:cs typeface="+mn-cs"/>
              </a:rPr>
              <a:t>“The formal representation of a set of concepts within a domain and the relationships between those concepts. It is used to reason about the properties of that domain, and may be used to define that domain”</a:t>
            </a:r>
          </a:p>
        </p:txBody>
      </p:sp>
      <p:sp>
        <p:nvSpPr>
          <p:cNvPr id="6" name="Rectangle 3">
            <a:extLst>
              <a:ext uri="{FF2B5EF4-FFF2-40B4-BE49-F238E27FC236}">
                <a16:creationId xmlns:a16="http://schemas.microsoft.com/office/drawing/2014/main" id="{3612DDA0-F64D-FD41-9EC7-21EF673C786E}"/>
              </a:ext>
            </a:extLst>
          </p:cNvPr>
          <p:cNvSpPr txBox="1">
            <a:spLocks noChangeArrowheads="1"/>
          </p:cNvSpPr>
          <p:nvPr/>
        </p:nvSpPr>
        <p:spPr>
          <a:xfrm>
            <a:off x="441210" y="1641161"/>
            <a:ext cx="8229600" cy="1728788"/>
          </a:xfrm>
          <a:prstGeom prst="rect">
            <a:avLst/>
          </a:prstGeom>
        </p:spPr>
        <p:txBody>
          <a:bodyPr/>
          <a:lstStyle/>
          <a:p>
            <a:pPr marL="342900" indent="-342900">
              <a:spcBef>
                <a:spcPct val="20000"/>
              </a:spcBef>
              <a:buFontTx/>
              <a:buChar char="•"/>
              <a:defRPr/>
            </a:pPr>
            <a:r>
              <a:rPr lang="en-US" sz="2400" b="1" i="1" kern="0" dirty="0">
                <a:solidFill>
                  <a:srgbClr val="9900CC"/>
                </a:solidFill>
                <a:latin typeface="+mn-lt"/>
                <a:cs typeface="+mn-cs"/>
              </a:rPr>
              <a:t>What is Epistemology</a:t>
            </a:r>
          </a:p>
          <a:p>
            <a:pPr marL="742950" lvl="1" indent="-285750">
              <a:spcBef>
                <a:spcPct val="20000"/>
              </a:spcBef>
              <a:defRPr/>
            </a:pPr>
            <a:r>
              <a:rPr lang="en-US" sz="2400" kern="0" dirty="0">
                <a:latin typeface="+mn-lt"/>
                <a:cs typeface="+mn-cs"/>
              </a:rPr>
              <a:t>   </a:t>
            </a:r>
            <a:r>
              <a:rPr lang="en-US" sz="2400" i="1" kern="0" dirty="0">
                <a:latin typeface="+mn-lt"/>
                <a:cs typeface="+mn-cs"/>
              </a:rPr>
              <a:t>“The conventional belief systems and wisdom within a domain about how knowledge comes about, is to be conceptualized, interpreted and processed”</a:t>
            </a:r>
          </a:p>
        </p:txBody>
      </p:sp>
    </p:spTree>
    <p:extLst>
      <p:ext uri="{BB962C8B-B14F-4D97-AF65-F5344CB8AC3E}">
        <p14:creationId xmlns:p14="http://schemas.microsoft.com/office/powerpoint/2010/main" val="614280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a:extLst>
              <a:ext uri="{FF2B5EF4-FFF2-40B4-BE49-F238E27FC236}">
                <a16:creationId xmlns:a16="http://schemas.microsoft.com/office/drawing/2014/main" id="{BBE51017-D742-1D4D-B971-A1499D8B215E}"/>
              </a:ext>
            </a:extLst>
          </p:cNvPr>
          <p:cNvSpPr>
            <a:spLocks noGrp="1" noChangeArrowheads="1"/>
          </p:cNvSpPr>
          <p:nvPr>
            <p:ph type="body" idx="1"/>
          </p:nvPr>
        </p:nvSpPr>
        <p:spPr>
          <a:xfrm>
            <a:off x="323528" y="332656"/>
            <a:ext cx="8496944" cy="4032250"/>
          </a:xfrm>
          <a:noFill/>
        </p:spPr>
        <p:txBody>
          <a:bodyPr/>
          <a:lstStyle/>
          <a:p>
            <a:pPr algn="ctr" eaLnBrk="1" hangingPunct="1">
              <a:buFontTx/>
              <a:buNone/>
            </a:pPr>
            <a:r>
              <a:rPr lang="en-GB" altLang="en-US" sz="4000" b="1" dirty="0"/>
              <a:t>What is it to act professionally?</a:t>
            </a:r>
          </a:p>
          <a:p>
            <a:pPr eaLnBrk="1" hangingPunct="1"/>
            <a:endParaRPr lang="en-GB" altLang="en-US" b="1" dirty="0"/>
          </a:p>
          <a:p>
            <a:pPr eaLnBrk="1" hangingPunct="1"/>
            <a:r>
              <a:rPr lang="en-GB" altLang="en-US" sz="2800" dirty="0"/>
              <a:t>Acting professionally or professionalism refers to a collective set of obligations entered into by an individual (or group), which require actions and behaviours in accordance with an agreed set of standards</a:t>
            </a:r>
          </a:p>
          <a:p>
            <a:pPr eaLnBrk="1" hangingPunct="1">
              <a:buFontTx/>
              <a:buNone/>
            </a:pPr>
            <a:endParaRPr lang="en-GB" altLang="en-US" sz="2800" dirty="0"/>
          </a:p>
          <a:p>
            <a:pPr eaLnBrk="1" hangingPunct="1"/>
            <a:r>
              <a:rPr lang="en-GB" altLang="en-US" sz="2800" dirty="0"/>
              <a:t>Note: </a:t>
            </a:r>
            <a:r>
              <a:rPr lang="en-GB" altLang="en-US" sz="2800" dirty="0">
                <a:solidFill>
                  <a:srgbClr val="CC0000"/>
                </a:solidFill>
              </a:rPr>
              <a:t>professional action does not necessarily require individual motives that are honourable !</a:t>
            </a:r>
            <a:endParaRPr lang="en-GB" altLang="en-US" sz="4000" dirty="0">
              <a:solidFill>
                <a:srgbClr val="CC0000"/>
              </a:solidFill>
            </a:endParaRPr>
          </a:p>
          <a:p>
            <a:pPr lvl="1" eaLnBrk="1" hangingPunct="1"/>
            <a:endParaRPr lang="en-US" altLang="en-US" sz="2000" dirty="0">
              <a:solidFill>
                <a:srgbClr val="CC0000"/>
              </a:solidFill>
            </a:endParaRPr>
          </a:p>
        </p:txBody>
      </p:sp>
    </p:spTree>
    <p:extLst>
      <p:ext uri="{BB962C8B-B14F-4D97-AF65-F5344CB8AC3E}">
        <p14:creationId xmlns:p14="http://schemas.microsoft.com/office/powerpoint/2010/main" val="1177462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5280B866-CCEB-9845-9362-0B4F49B4FE65}"/>
              </a:ext>
            </a:extLst>
          </p:cNvPr>
          <p:cNvSpPr txBox="1">
            <a:spLocks noChangeArrowheads="1"/>
          </p:cNvSpPr>
          <p:nvPr/>
        </p:nvSpPr>
        <p:spPr>
          <a:xfrm>
            <a:off x="260414" y="146727"/>
            <a:ext cx="8229600" cy="576262"/>
          </a:xfrm>
          <a:prstGeom prst="rect">
            <a:avLst/>
          </a:prstGeom>
          <a:noFill/>
          <a:ln/>
        </p:spPr>
        <p:txBody>
          <a:bodyPr/>
          <a:lstStyle/>
          <a:p>
            <a:pPr marL="342900" indent="-342900" algn="ctr" eaLnBrk="0" hangingPunct="0">
              <a:spcBef>
                <a:spcPct val="20000"/>
              </a:spcBef>
              <a:defRPr/>
            </a:pPr>
            <a:r>
              <a:rPr lang="en-GB" sz="3600" b="1" kern="0" dirty="0">
                <a:latin typeface="+mn-lt"/>
                <a:cs typeface="+mn-cs"/>
              </a:rPr>
              <a:t>What is it to act professionally? – The Ethical Grid</a:t>
            </a:r>
          </a:p>
          <a:p>
            <a:pPr marL="342900" indent="-342900" algn="ctr" eaLnBrk="0" hangingPunct="0">
              <a:spcBef>
                <a:spcPct val="20000"/>
              </a:spcBef>
              <a:defRPr/>
            </a:pPr>
            <a:endParaRPr lang="en-GB" sz="2400" b="1" kern="0" dirty="0">
              <a:latin typeface="+mn-lt"/>
              <a:cs typeface="+mn-cs"/>
            </a:endParaRPr>
          </a:p>
        </p:txBody>
      </p:sp>
      <p:grpSp>
        <p:nvGrpSpPr>
          <p:cNvPr id="22531" name="Group 17">
            <a:extLst>
              <a:ext uri="{FF2B5EF4-FFF2-40B4-BE49-F238E27FC236}">
                <a16:creationId xmlns:a16="http://schemas.microsoft.com/office/drawing/2014/main" id="{A98BE1B1-4123-DD4D-8446-8B223FAF28AB}"/>
              </a:ext>
            </a:extLst>
          </p:cNvPr>
          <p:cNvGrpSpPr>
            <a:grpSpLocks/>
          </p:cNvGrpSpPr>
          <p:nvPr/>
        </p:nvGrpSpPr>
        <p:grpSpPr bwMode="auto">
          <a:xfrm>
            <a:off x="620454" y="1268760"/>
            <a:ext cx="7407930" cy="3567559"/>
            <a:chOff x="1920" y="1260"/>
            <a:chExt cx="2321" cy="1766"/>
          </a:xfrm>
        </p:grpSpPr>
        <p:sp>
          <p:nvSpPr>
            <p:cNvPr id="22535" name="Rectangle 5">
              <a:extLst>
                <a:ext uri="{FF2B5EF4-FFF2-40B4-BE49-F238E27FC236}">
                  <a16:creationId xmlns:a16="http://schemas.microsoft.com/office/drawing/2014/main" id="{21DEE15B-F4E3-DC42-8E5A-C0C9B0ACE253}"/>
                </a:ext>
              </a:extLst>
            </p:cNvPr>
            <p:cNvSpPr>
              <a:spLocks noChangeArrowheads="1"/>
            </p:cNvSpPr>
            <p:nvPr/>
          </p:nvSpPr>
          <p:spPr bwMode="auto">
            <a:xfrm>
              <a:off x="2822" y="2016"/>
              <a:ext cx="11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pPr>
              <a:endParaRPr lang="en-GB" altLang="en-US" sz="2400" b="1"/>
            </a:p>
          </p:txBody>
        </p:sp>
        <p:sp>
          <p:nvSpPr>
            <p:cNvPr id="22536" name="AutoShape 8">
              <a:extLst>
                <a:ext uri="{FF2B5EF4-FFF2-40B4-BE49-F238E27FC236}">
                  <a16:creationId xmlns:a16="http://schemas.microsoft.com/office/drawing/2014/main" id="{B7475390-E441-D748-9094-73AE17863BC7}"/>
                </a:ext>
              </a:extLst>
            </p:cNvPr>
            <p:cNvSpPr>
              <a:spLocks noChangeArrowheads="1"/>
            </p:cNvSpPr>
            <p:nvPr/>
          </p:nvSpPr>
          <p:spPr bwMode="auto">
            <a:xfrm>
              <a:off x="2018" y="2115"/>
              <a:ext cx="2223" cy="907"/>
            </a:xfrm>
            <a:prstGeom prst="triangle">
              <a:avLst>
                <a:gd name="adj" fmla="val 48782"/>
              </a:avLst>
            </a:prstGeom>
            <a:solidFill>
              <a:schemeClr val="accent1"/>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37" name="AutoShape 9">
              <a:extLst>
                <a:ext uri="{FF2B5EF4-FFF2-40B4-BE49-F238E27FC236}">
                  <a16:creationId xmlns:a16="http://schemas.microsoft.com/office/drawing/2014/main" id="{438318CE-7B01-1C4E-B5F4-307024C05E93}"/>
                </a:ext>
              </a:extLst>
            </p:cNvPr>
            <p:cNvSpPr>
              <a:spLocks noChangeArrowheads="1"/>
            </p:cNvSpPr>
            <p:nvPr/>
          </p:nvSpPr>
          <p:spPr bwMode="auto">
            <a:xfrm rot="-5539629">
              <a:off x="2786" y="1619"/>
              <a:ext cx="1728" cy="1085"/>
            </a:xfrm>
            <a:prstGeom prst="triangle">
              <a:avLst>
                <a:gd name="adj" fmla="val 52102"/>
              </a:avLst>
            </a:prstGeom>
            <a:solidFill>
              <a:srgbClr val="B0F8A4"/>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38" name="AutoShape 10">
              <a:extLst>
                <a:ext uri="{FF2B5EF4-FFF2-40B4-BE49-F238E27FC236}">
                  <a16:creationId xmlns:a16="http://schemas.microsoft.com/office/drawing/2014/main" id="{F2E89DF5-7D23-584C-9BAC-CDE5B3466DB7}"/>
                </a:ext>
              </a:extLst>
            </p:cNvPr>
            <p:cNvSpPr>
              <a:spLocks noChangeArrowheads="1"/>
            </p:cNvSpPr>
            <p:nvPr/>
          </p:nvSpPr>
          <p:spPr bwMode="auto">
            <a:xfrm rot="10800000">
              <a:off x="1920" y="1296"/>
              <a:ext cx="2238" cy="845"/>
            </a:xfrm>
            <a:prstGeom prst="triangle">
              <a:avLst>
                <a:gd name="adj" fmla="val 47583"/>
              </a:avLst>
            </a:prstGeom>
            <a:solidFill>
              <a:schemeClr val="hlink"/>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39" name="AutoShape 11">
              <a:extLst>
                <a:ext uri="{FF2B5EF4-FFF2-40B4-BE49-F238E27FC236}">
                  <a16:creationId xmlns:a16="http://schemas.microsoft.com/office/drawing/2014/main" id="{569AFC68-5E1C-694B-8729-4B04ED95F23F}"/>
                </a:ext>
              </a:extLst>
            </p:cNvPr>
            <p:cNvSpPr>
              <a:spLocks noChangeArrowheads="1"/>
            </p:cNvSpPr>
            <p:nvPr/>
          </p:nvSpPr>
          <p:spPr bwMode="auto">
            <a:xfrm rot="5235048">
              <a:off x="1677" y="1581"/>
              <a:ext cx="1728" cy="1085"/>
            </a:xfrm>
            <a:prstGeom prst="triangle">
              <a:avLst>
                <a:gd name="adj" fmla="val 52102"/>
              </a:avLst>
            </a:prstGeom>
            <a:solidFill>
              <a:srgbClr val="F7FBA1"/>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40" name="Text Box 12">
              <a:extLst>
                <a:ext uri="{FF2B5EF4-FFF2-40B4-BE49-F238E27FC236}">
                  <a16:creationId xmlns:a16="http://schemas.microsoft.com/office/drawing/2014/main" id="{82A9F1CF-F5AF-9E4C-9E94-269AFD713620}"/>
                </a:ext>
              </a:extLst>
            </p:cNvPr>
            <p:cNvSpPr txBox="1">
              <a:spLocks noChangeArrowheads="1"/>
            </p:cNvSpPr>
            <p:nvPr/>
          </p:nvSpPr>
          <p:spPr bwMode="auto">
            <a:xfrm>
              <a:off x="2461" y="1388"/>
              <a:ext cx="1235" cy="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dirty="0">
                  <a:latin typeface="Palatino" pitchFamily="2" charset="77"/>
                </a:rPr>
                <a:t>Respect Persons               Equally</a:t>
              </a:r>
            </a:p>
          </p:txBody>
        </p:sp>
        <p:sp>
          <p:nvSpPr>
            <p:cNvPr id="22541" name="Text Box 13">
              <a:extLst>
                <a:ext uri="{FF2B5EF4-FFF2-40B4-BE49-F238E27FC236}">
                  <a16:creationId xmlns:a16="http://schemas.microsoft.com/office/drawing/2014/main" id="{79A9FEF0-8D38-CC43-84E3-21791190B970}"/>
                </a:ext>
              </a:extLst>
            </p:cNvPr>
            <p:cNvSpPr txBox="1">
              <a:spLocks noChangeArrowheads="1"/>
            </p:cNvSpPr>
            <p:nvPr/>
          </p:nvSpPr>
          <p:spPr bwMode="auto">
            <a:xfrm>
              <a:off x="2557" y="2564"/>
              <a:ext cx="1235" cy="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a:latin typeface="Palatino" pitchFamily="2" charset="77"/>
                </a:rPr>
                <a:t>Serve Needs Before  Wants</a:t>
              </a:r>
            </a:p>
          </p:txBody>
        </p:sp>
        <p:sp>
          <p:nvSpPr>
            <p:cNvPr id="22542" name="Text Box 14">
              <a:extLst>
                <a:ext uri="{FF2B5EF4-FFF2-40B4-BE49-F238E27FC236}">
                  <a16:creationId xmlns:a16="http://schemas.microsoft.com/office/drawing/2014/main" id="{F293B0DE-4F6D-2943-AF5F-669696FB4615}"/>
                </a:ext>
              </a:extLst>
            </p:cNvPr>
            <p:cNvSpPr txBox="1">
              <a:spLocks noChangeArrowheads="1"/>
            </p:cNvSpPr>
            <p:nvPr/>
          </p:nvSpPr>
          <p:spPr bwMode="auto">
            <a:xfrm>
              <a:off x="3409" y="1946"/>
              <a:ext cx="786"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a:latin typeface="Palatino" pitchFamily="2" charset="77"/>
                </a:rPr>
                <a:t>Respect Autonomy                </a:t>
              </a:r>
            </a:p>
          </p:txBody>
        </p:sp>
        <p:sp>
          <p:nvSpPr>
            <p:cNvPr id="22543" name="Text Box 15">
              <a:extLst>
                <a:ext uri="{FF2B5EF4-FFF2-40B4-BE49-F238E27FC236}">
                  <a16:creationId xmlns:a16="http://schemas.microsoft.com/office/drawing/2014/main" id="{64582D74-4C15-0142-A65B-504035D52B78}"/>
                </a:ext>
              </a:extLst>
            </p:cNvPr>
            <p:cNvSpPr txBox="1">
              <a:spLocks noChangeArrowheads="1"/>
            </p:cNvSpPr>
            <p:nvPr/>
          </p:nvSpPr>
          <p:spPr bwMode="auto">
            <a:xfrm>
              <a:off x="2018" y="1979"/>
              <a:ext cx="731" cy="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a:latin typeface="Palatino" pitchFamily="2" charset="77"/>
                </a:rPr>
                <a:t>Create Autonomy                </a:t>
              </a:r>
            </a:p>
          </p:txBody>
        </p:sp>
      </p:grpSp>
      <p:sp>
        <p:nvSpPr>
          <p:cNvPr id="22532" name="Text Box 16">
            <a:extLst>
              <a:ext uri="{FF2B5EF4-FFF2-40B4-BE49-F238E27FC236}">
                <a16:creationId xmlns:a16="http://schemas.microsoft.com/office/drawing/2014/main" id="{3BCEACDF-BD51-2D4C-8BE3-883990D2DC58}"/>
              </a:ext>
            </a:extLst>
          </p:cNvPr>
          <p:cNvSpPr txBox="1">
            <a:spLocks noChangeArrowheads="1"/>
          </p:cNvSpPr>
          <p:nvPr/>
        </p:nvSpPr>
        <p:spPr bwMode="auto">
          <a:xfrm>
            <a:off x="2932450" y="5000812"/>
            <a:ext cx="2819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b="1" u="sng" dirty="0">
                <a:latin typeface="Palatino" pitchFamily="2" charset="77"/>
              </a:rPr>
              <a:t> Adapted from  Seedhouse (1995</a:t>
            </a:r>
            <a:r>
              <a:rPr lang="en-GB" altLang="en-US" dirty="0">
                <a:latin typeface="Palatino" pitchFamily="2" charset="77"/>
              </a:rPr>
              <a:t>)</a:t>
            </a:r>
          </a:p>
        </p:txBody>
      </p:sp>
    </p:spTree>
    <p:extLst>
      <p:ext uri="{BB962C8B-B14F-4D97-AF65-F5344CB8AC3E}">
        <p14:creationId xmlns:p14="http://schemas.microsoft.com/office/powerpoint/2010/main" val="1115674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6">
            <a:extLst>
              <a:ext uri="{FF2B5EF4-FFF2-40B4-BE49-F238E27FC236}">
                <a16:creationId xmlns:a16="http://schemas.microsoft.com/office/drawing/2014/main" id="{CC99118A-CE24-5249-BD02-3707E44D2555}"/>
              </a:ext>
            </a:extLst>
          </p:cNvPr>
          <p:cNvSpPr>
            <a:spLocks noGrp="1" noChangeArrowheads="1"/>
          </p:cNvSpPr>
          <p:nvPr>
            <p:ph type="body" idx="1"/>
          </p:nvPr>
        </p:nvSpPr>
        <p:spPr>
          <a:xfrm>
            <a:off x="0" y="332656"/>
            <a:ext cx="9036496" cy="4176713"/>
          </a:xfrm>
          <a:noFill/>
        </p:spPr>
        <p:txBody>
          <a:bodyPr lIns="90488" tIns="44450" rIns="90488" bIns="44450"/>
          <a:lstStyle/>
          <a:p>
            <a:pPr eaLnBrk="1" hangingPunct="1">
              <a:buFontTx/>
              <a:buNone/>
            </a:pPr>
            <a:r>
              <a:rPr lang="en-GB" altLang="en-US" sz="2000" dirty="0"/>
              <a:t> </a:t>
            </a:r>
            <a:r>
              <a:rPr lang="en-GB" altLang="en-US" sz="2800" b="1" dirty="0"/>
              <a:t>Is acting legally different from acting ethically?</a:t>
            </a:r>
          </a:p>
          <a:p>
            <a:pPr eaLnBrk="1" hangingPunct="1"/>
            <a:endParaRPr lang="en-GB" altLang="en-US" sz="2000" b="1" dirty="0"/>
          </a:p>
          <a:p>
            <a:pPr eaLnBrk="1" hangingPunct="1"/>
            <a:r>
              <a:rPr lang="en-GB" altLang="en-US" sz="2800" dirty="0"/>
              <a:t>Legality and morality is a tangled web</a:t>
            </a:r>
          </a:p>
          <a:p>
            <a:pPr eaLnBrk="1" hangingPunct="1"/>
            <a:r>
              <a:rPr lang="en-GB" altLang="en-US" sz="2800" dirty="0"/>
              <a:t>Some types of human conduct can be harmful, but not illegal </a:t>
            </a:r>
          </a:p>
          <a:p>
            <a:pPr eaLnBrk="1" hangingPunct="1"/>
            <a:r>
              <a:rPr lang="en-GB" altLang="en-US" sz="2800" dirty="0"/>
              <a:t>Most legal actions will often be moral too</a:t>
            </a:r>
          </a:p>
          <a:p>
            <a:pPr eaLnBrk="1" hangingPunct="1"/>
            <a:r>
              <a:rPr lang="en-GB" altLang="en-US" sz="2800" dirty="0"/>
              <a:t>Most illegal actions will often be immoral</a:t>
            </a:r>
          </a:p>
          <a:p>
            <a:pPr eaLnBrk="1" hangingPunct="1"/>
            <a:endParaRPr lang="en-GB" altLang="en-US" sz="2800" dirty="0"/>
          </a:p>
          <a:p>
            <a:pPr eaLnBrk="1" hangingPunct="1">
              <a:buFontTx/>
              <a:buNone/>
            </a:pPr>
            <a:r>
              <a:rPr lang="en-GB" altLang="en-US" sz="2800" dirty="0"/>
              <a:t>		</a:t>
            </a:r>
          </a:p>
          <a:p>
            <a:pPr eaLnBrk="1" hangingPunct="1">
              <a:buFontTx/>
              <a:buNone/>
            </a:pPr>
            <a:r>
              <a:rPr lang="en-GB" altLang="en-US" sz="2800" dirty="0"/>
              <a:t>Note: </a:t>
            </a:r>
            <a:r>
              <a:rPr lang="en-GB" altLang="en-US" sz="2800" dirty="0">
                <a:solidFill>
                  <a:srgbClr val="CC0000"/>
                </a:solidFill>
              </a:rPr>
              <a:t>The distinction is by no means watertight</a:t>
            </a:r>
            <a:r>
              <a:rPr lang="en-GB" altLang="en-US" sz="2800" dirty="0"/>
              <a:t>. </a:t>
            </a:r>
            <a:r>
              <a:rPr lang="en-GB" altLang="en-US" sz="2800" dirty="0">
                <a:solidFill>
                  <a:srgbClr val="CC0000"/>
                </a:solidFill>
              </a:rPr>
              <a:t>There are six  different permutations! </a:t>
            </a:r>
          </a:p>
        </p:txBody>
      </p:sp>
    </p:spTree>
    <p:extLst>
      <p:ext uri="{BB962C8B-B14F-4D97-AF65-F5344CB8AC3E}">
        <p14:creationId xmlns:p14="http://schemas.microsoft.com/office/powerpoint/2010/main" val="2506521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6">
            <a:extLst>
              <a:ext uri="{FF2B5EF4-FFF2-40B4-BE49-F238E27FC236}">
                <a16:creationId xmlns:a16="http://schemas.microsoft.com/office/drawing/2014/main" id="{A8237896-9FC5-AE4A-B0F4-CD4D1C5649D7}"/>
              </a:ext>
            </a:extLst>
          </p:cNvPr>
          <p:cNvSpPr>
            <a:spLocks noGrp="1" noChangeArrowheads="1"/>
          </p:cNvSpPr>
          <p:nvPr>
            <p:ph type="body" idx="1"/>
          </p:nvPr>
        </p:nvSpPr>
        <p:spPr>
          <a:xfrm>
            <a:off x="237693" y="116632"/>
            <a:ext cx="8668613" cy="4248150"/>
          </a:xfrm>
          <a:noFill/>
        </p:spPr>
        <p:txBody>
          <a:bodyPr lIns="90488" tIns="44450" rIns="90488" bIns="44450"/>
          <a:lstStyle/>
          <a:p>
            <a:pPr algn="ctr" eaLnBrk="1" hangingPunct="1">
              <a:buFontTx/>
              <a:buNone/>
            </a:pPr>
            <a:r>
              <a:rPr lang="en-GB" altLang="en-US" b="1" dirty="0"/>
              <a:t>	   Legality and morality - six important distinctions</a:t>
            </a:r>
          </a:p>
          <a:p>
            <a:pPr marL="0" indent="0" eaLnBrk="1" hangingPunct="1">
              <a:buNone/>
            </a:pPr>
            <a:endParaRPr lang="en-GB" altLang="en-US" sz="2000" dirty="0"/>
          </a:p>
          <a:p>
            <a:pPr eaLnBrk="1" hangingPunct="1">
              <a:buFontTx/>
              <a:buNone/>
            </a:pPr>
            <a:r>
              <a:rPr lang="en-GB" altLang="en-US" sz="2000" dirty="0"/>
              <a:t>	1.  	</a:t>
            </a:r>
            <a:r>
              <a:rPr lang="en-GB" altLang="en-US" sz="2800" dirty="0">
                <a:solidFill>
                  <a:srgbClr val="0000CC"/>
                </a:solidFill>
              </a:rPr>
              <a:t>Legal and moral  (L-M)</a:t>
            </a:r>
          </a:p>
          <a:p>
            <a:pPr eaLnBrk="1" hangingPunct="1">
              <a:buFontTx/>
              <a:buNone/>
            </a:pPr>
            <a:r>
              <a:rPr lang="en-GB" altLang="en-US" sz="2800" dirty="0"/>
              <a:t>	2. 	</a:t>
            </a:r>
            <a:r>
              <a:rPr lang="en-GB" altLang="en-US" sz="2800" dirty="0">
                <a:solidFill>
                  <a:srgbClr val="0000CC"/>
                </a:solidFill>
              </a:rPr>
              <a:t>Legal and immoral (L-I)</a:t>
            </a:r>
          </a:p>
          <a:p>
            <a:pPr eaLnBrk="1" hangingPunct="1">
              <a:buFontTx/>
              <a:buNone/>
            </a:pPr>
            <a:r>
              <a:rPr lang="en-GB" altLang="en-US" sz="2800" dirty="0"/>
              <a:t>	3. 	</a:t>
            </a:r>
            <a:r>
              <a:rPr lang="en-GB" altLang="en-US" sz="2800" dirty="0">
                <a:solidFill>
                  <a:srgbClr val="0000CC"/>
                </a:solidFill>
              </a:rPr>
              <a:t>Illegal and immoral (I-I)</a:t>
            </a:r>
          </a:p>
          <a:p>
            <a:pPr eaLnBrk="1" hangingPunct="1">
              <a:buFontTx/>
              <a:buNone/>
            </a:pPr>
            <a:r>
              <a:rPr lang="en-GB" altLang="en-US" sz="2800" dirty="0"/>
              <a:t>	4. 	</a:t>
            </a:r>
            <a:r>
              <a:rPr lang="en-GB" altLang="en-US" sz="2800" dirty="0">
                <a:solidFill>
                  <a:srgbClr val="0000CC"/>
                </a:solidFill>
              </a:rPr>
              <a:t>Illegal and moral (I-M)</a:t>
            </a:r>
          </a:p>
          <a:p>
            <a:pPr eaLnBrk="1" hangingPunct="1">
              <a:buFontTx/>
              <a:buNone/>
            </a:pPr>
            <a:r>
              <a:rPr lang="en-GB" altLang="en-US" sz="2800" dirty="0"/>
              <a:t>	5.  	</a:t>
            </a:r>
            <a:r>
              <a:rPr lang="en-GB" altLang="en-US" sz="2800" dirty="0">
                <a:solidFill>
                  <a:srgbClr val="0000CC"/>
                </a:solidFill>
              </a:rPr>
              <a:t>Legal and amoral (L-A)</a:t>
            </a:r>
          </a:p>
          <a:p>
            <a:pPr eaLnBrk="1" hangingPunct="1">
              <a:buFontTx/>
              <a:buNone/>
            </a:pPr>
            <a:r>
              <a:rPr lang="en-GB" altLang="en-US" sz="2800" dirty="0"/>
              <a:t>	6.  	</a:t>
            </a:r>
            <a:r>
              <a:rPr lang="en-GB" altLang="en-US" sz="2800" dirty="0">
                <a:solidFill>
                  <a:srgbClr val="0000CC"/>
                </a:solidFill>
              </a:rPr>
              <a:t>Illegal and amoral (I-A)</a:t>
            </a:r>
          </a:p>
          <a:p>
            <a:pPr eaLnBrk="1" hangingPunct="1">
              <a:buFontTx/>
              <a:buNone/>
            </a:pPr>
            <a:r>
              <a:rPr lang="en-GB" altLang="en-US" sz="2800" dirty="0"/>
              <a:t>Activity:</a:t>
            </a:r>
            <a:r>
              <a:rPr lang="en-GB" altLang="en-US" sz="2800" dirty="0">
                <a:solidFill>
                  <a:srgbClr val="0000CC"/>
                </a:solidFill>
              </a:rPr>
              <a:t> </a:t>
            </a:r>
            <a:r>
              <a:rPr lang="en-GB" altLang="en-US" sz="2800" dirty="0">
                <a:solidFill>
                  <a:srgbClr val="CC0000"/>
                </a:solidFill>
              </a:rPr>
              <a:t>Try your hand at working out the following…..</a:t>
            </a:r>
          </a:p>
          <a:p>
            <a:pPr eaLnBrk="1" hangingPunct="1">
              <a:lnSpc>
                <a:spcPct val="150000"/>
              </a:lnSpc>
              <a:buFontTx/>
              <a:buNone/>
            </a:pPr>
            <a:endParaRPr lang="en-GB" altLang="en-US" sz="2000" dirty="0">
              <a:solidFill>
                <a:srgbClr val="CC0000"/>
              </a:solidFill>
            </a:endParaRPr>
          </a:p>
        </p:txBody>
      </p:sp>
    </p:spTree>
    <p:extLst>
      <p:ext uri="{BB962C8B-B14F-4D97-AF65-F5344CB8AC3E}">
        <p14:creationId xmlns:p14="http://schemas.microsoft.com/office/powerpoint/2010/main" val="4095257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4">
            <a:extLst>
              <a:ext uri="{FF2B5EF4-FFF2-40B4-BE49-F238E27FC236}">
                <a16:creationId xmlns:a16="http://schemas.microsoft.com/office/drawing/2014/main" id="{672B3399-35E9-964B-9B97-4327ED540BE2}"/>
              </a:ext>
            </a:extLst>
          </p:cNvPr>
          <p:cNvSpPr>
            <a:spLocks noGrp="1" noChangeArrowheads="1"/>
          </p:cNvSpPr>
          <p:nvPr>
            <p:ph type="body" idx="1"/>
          </p:nvPr>
        </p:nvSpPr>
        <p:spPr>
          <a:xfrm>
            <a:off x="107667" y="260648"/>
            <a:ext cx="8856821" cy="4248150"/>
          </a:xfrm>
          <a:noFill/>
        </p:spPr>
        <p:txBody>
          <a:bodyPr lIns="90488" tIns="44450" rIns="90488" bIns="44450"/>
          <a:lstStyle/>
          <a:p>
            <a:pPr eaLnBrk="1" hangingPunct="1">
              <a:buFontTx/>
              <a:buNone/>
            </a:pPr>
            <a:r>
              <a:rPr lang="en-GB" altLang="en-US" b="1" dirty="0"/>
              <a:t>	  Legality v morality – what do you think?</a:t>
            </a:r>
          </a:p>
          <a:p>
            <a:pPr eaLnBrk="1" hangingPunct="1">
              <a:buFontTx/>
              <a:buNone/>
            </a:pPr>
            <a:endParaRPr lang="en-GB" altLang="en-US" sz="2000" dirty="0"/>
          </a:p>
          <a:p>
            <a:pPr eaLnBrk="1" hangingPunct="1">
              <a:buFontTx/>
              <a:buNone/>
            </a:pPr>
            <a:r>
              <a:rPr lang="en-GB" altLang="en-US" sz="2000" dirty="0"/>
              <a:t>	1.  	</a:t>
            </a:r>
            <a:r>
              <a:rPr lang="en-GB" altLang="en-US" sz="2400" dirty="0">
                <a:solidFill>
                  <a:srgbClr val="0000CC"/>
                </a:solidFill>
              </a:rPr>
              <a:t>Donating a pint of blood without knowing you have hepatitis </a:t>
            </a:r>
          </a:p>
          <a:p>
            <a:pPr eaLnBrk="1" hangingPunct="1">
              <a:buFontTx/>
              <a:buNone/>
            </a:pPr>
            <a:r>
              <a:rPr lang="en-GB" altLang="en-US" sz="2400" dirty="0"/>
              <a:t>	2. 	</a:t>
            </a:r>
            <a:r>
              <a:rPr lang="en-GB" altLang="en-US" sz="2400" dirty="0">
                <a:solidFill>
                  <a:srgbClr val="0000CC"/>
                </a:solidFill>
              </a:rPr>
              <a:t>Punishing a child by beating it</a:t>
            </a:r>
          </a:p>
          <a:p>
            <a:pPr eaLnBrk="1" hangingPunct="1">
              <a:buFontTx/>
              <a:buNone/>
            </a:pPr>
            <a:r>
              <a:rPr lang="en-GB" altLang="en-US" sz="2400" dirty="0"/>
              <a:t>	3. 	</a:t>
            </a:r>
            <a:r>
              <a:rPr lang="en-GB" altLang="en-US" sz="2400" dirty="0">
                <a:solidFill>
                  <a:srgbClr val="0000CC"/>
                </a:solidFill>
              </a:rPr>
              <a:t>Sending  a convicted murderer to the electric chair</a:t>
            </a:r>
          </a:p>
          <a:p>
            <a:pPr eaLnBrk="1" hangingPunct="1">
              <a:buFontTx/>
              <a:buNone/>
            </a:pPr>
            <a:r>
              <a:rPr lang="en-GB" altLang="en-US" sz="2400" dirty="0"/>
              <a:t>	4. 	</a:t>
            </a:r>
            <a:r>
              <a:rPr lang="en-GB" altLang="en-US" sz="2400" dirty="0">
                <a:solidFill>
                  <a:srgbClr val="0000CC"/>
                </a:solidFill>
              </a:rPr>
              <a:t>Killing another through self-defence</a:t>
            </a:r>
          </a:p>
          <a:p>
            <a:pPr eaLnBrk="1" hangingPunct="1">
              <a:buFontTx/>
              <a:buNone/>
            </a:pPr>
            <a:r>
              <a:rPr lang="en-GB" altLang="en-US" sz="2400" dirty="0"/>
              <a:t>	5.  	</a:t>
            </a:r>
            <a:r>
              <a:rPr lang="en-GB" altLang="en-US" sz="2400" dirty="0">
                <a:solidFill>
                  <a:srgbClr val="0000CC"/>
                </a:solidFill>
              </a:rPr>
              <a:t>Robbing the rich to give to the poor</a:t>
            </a:r>
          </a:p>
          <a:p>
            <a:pPr eaLnBrk="1" hangingPunct="1">
              <a:buFontTx/>
              <a:buNone/>
            </a:pPr>
            <a:r>
              <a:rPr lang="en-GB" altLang="en-US" sz="2400" dirty="0"/>
              <a:t>	6.  	</a:t>
            </a:r>
            <a:r>
              <a:rPr lang="en-GB" altLang="en-US" sz="2400" dirty="0">
                <a:solidFill>
                  <a:srgbClr val="0000CC"/>
                </a:solidFill>
              </a:rPr>
              <a:t>Killing another through act of sympathy</a:t>
            </a:r>
          </a:p>
          <a:p>
            <a:pPr eaLnBrk="1" hangingPunct="1">
              <a:buFontTx/>
              <a:buNone/>
            </a:pPr>
            <a:r>
              <a:rPr lang="en-GB" altLang="en-US" sz="2400" dirty="0">
                <a:solidFill>
                  <a:srgbClr val="0000CC"/>
                </a:solidFill>
              </a:rPr>
              <a:t>	</a:t>
            </a:r>
            <a:r>
              <a:rPr lang="en-GB" altLang="en-US" sz="2400" dirty="0"/>
              <a:t>7.</a:t>
            </a:r>
            <a:r>
              <a:rPr lang="en-GB" altLang="en-US" sz="2400" b="1" dirty="0">
                <a:solidFill>
                  <a:srgbClr val="0000CC"/>
                </a:solidFill>
              </a:rPr>
              <a:t>	</a:t>
            </a:r>
            <a:r>
              <a:rPr lang="en-GB" altLang="en-US" sz="2400" dirty="0">
                <a:solidFill>
                  <a:srgbClr val="0000CC"/>
                </a:solidFill>
              </a:rPr>
              <a:t>Committing suicide</a:t>
            </a:r>
          </a:p>
          <a:p>
            <a:pPr eaLnBrk="1" hangingPunct="1">
              <a:buFontTx/>
              <a:buNone/>
            </a:pPr>
            <a:r>
              <a:rPr lang="en-GB" altLang="en-US" sz="2400" dirty="0">
                <a:solidFill>
                  <a:srgbClr val="0000CC"/>
                </a:solidFill>
              </a:rPr>
              <a:t>    </a:t>
            </a:r>
            <a:r>
              <a:rPr lang="en-GB" altLang="en-US" sz="2400" dirty="0"/>
              <a:t> 8.     </a:t>
            </a:r>
            <a:r>
              <a:rPr lang="en-GB" altLang="en-US" sz="2400" dirty="0">
                <a:solidFill>
                  <a:srgbClr val="0000CC"/>
                </a:solidFill>
              </a:rPr>
              <a:t>Splitting the atom or discovering penicillin</a:t>
            </a:r>
          </a:p>
          <a:p>
            <a:pPr eaLnBrk="1" hangingPunct="1">
              <a:buFontTx/>
              <a:buNone/>
            </a:pPr>
            <a:r>
              <a:rPr lang="en-GB" altLang="en-US" sz="2400" b="1" dirty="0">
                <a:solidFill>
                  <a:srgbClr val="0000CC"/>
                </a:solidFill>
              </a:rPr>
              <a:t>    </a:t>
            </a:r>
            <a:r>
              <a:rPr lang="en-GB" altLang="en-US" sz="2400" b="1" dirty="0"/>
              <a:t> 9</a:t>
            </a:r>
            <a:r>
              <a:rPr lang="en-GB" altLang="en-US" sz="2400" dirty="0"/>
              <a:t>.     </a:t>
            </a:r>
            <a:r>
              <a:rPr lang="en-GB" altLang="en-US" sz="2400" dirty="0">
                <a:solidFill>
                  <a:srgbClr val="0000CC"/>
                </a:solidFill>
              </a:rPr>
              <a:t>Eating a neighbour’s apples that land in your garden</a:t>
            </a:r>
            <a:endParaRPr lang="en-GB" altLang="en-US" sz="2400" dirty="0">
              <a:solidFill>
                <a:srgbClr val="CC0000"/>
              </a:solidFill>
            </a:endParaRPr>
          </a:p>
        </p:txBody>
      </p:sp>
    </p:spTree>
    <p:extLst>
      <p:ext uri="{BB962C8B-B14F-4D97-AF65-F5344CB8AC3E}">
        <p14:creationId xmlns:p14="http://schemas.microsoft.com/office/powerpoint/2010/main" val="242185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6">
            <a:extLst>
              <a:ext uri="{FF2B5EF4-FFF2-40B4-BE49-F238E27FC236}">
                <a16:creationId xmlns:a16="http://schemas.microsoft.com/office/drawing/2014/main" id="{A64076FC-DCC6-6740-AA4A-A63F357930FE}"/>
              </a:ext>
            </a:extLst>
          </p:cNvPr>
          <p:cNvSpPr>
            <a:spLocks noGrp="1" noChangeArrowheads="1"/>
          </p:cNvSpPr>
          <p:nvPr>
            <p:ph type="body" idx="1"/>
          </p:nvPr>
        </p:nvSpPr>
        <p:spPr>
          <a:xfrm>
            <a:off x="1" y="188640"/>
            <a:ext cx="9025954" cy="4176713"/>
          </a:xfrm>
          <a:noFill/>
        </p:spPr>
        <p:txBody>
          <a:bodyPr lIns="90488" tIns="44450" rIns="90488" bIns="44450"/>
          <a:lstStyle/>
          <a:p>
            <a:pPr algn="ctr" eaLnBrk="1" hangingPunct="1">
              <a:buFontTx/>
              <a:buNone/>
            </a:pPr>
            <a:r>
              <a:rPr lang="en-GB" altLang="en-US" b="1" dirty="0"/>
              <a:t>The moral bases of professionalism &amp; ethics</a:t>
            </a:r>
            <a:endParaRPr lang="en-GB" altLang="en-US" sz="3600" b="1" dirty="0"/>
          </a:p>
          <a:p>
            <a:pPr eaLnBrk="1" hangingPunct="1">
              <a:buFontTx/>
              <a:buNone/>
            </a:pPr>
            <a:r>
              <a:rPr lang="en-GB" altLang="en-US" b="1" dirty="0">
                <a:solidFill>
                  <a:srgbClr val="33CC33"/>
                </a:solidFill>
              </a:rPr>
              <a:t>Natural Law</a:t>
            </a:r>
            <a:r>
              <a:rPr lang="en-GB" altLang="en-US" sz="2000" b="1" dirty="0">
                <a:solidFill>
                  <a:srgbClr val="33CC33"/>
                </a:solidFill>
              </a:rPr>
              <a:t> Ethics (Thomas Aquinas, 13</a:t>
            </a:r>
            <a:r>
              <a:rPr lang="en-GB" altLang="en-US" sz="2000" b="1" baseline="30000" dirty="0">
                <a:solidFill>
                  <a:srgbClr val="33CC33"/>
                </a:solidFill>
              </a:rPr>
              <a:t>th</a:t>
            </a:r>
            <a:r>
              <a:rPr lang="en-GB" altLang="en-US" sz="2000" b="1" dirty="0">
                <a:solidFill>
                  <a:srgbClr val="33CC33"/>
                </a:solidFill>
              </a:rPr>
              <a:t> Century)</a:t>
            </a:r>
          </a:p>
          <a:p>
            <a:pPr lvl="1" eaLnBrk="1" hangingPunct="1"/>
            <a:r>
              <a:rPr lang="en-GB" altLang="en-US" sz="2400" b="1" dirty="0"/>
              <a:t>    the starting point is the </a:t>
            </a:r>
            <a:r>
              <a:rPr lang="en-GB" altLang="en-US" sz="2400" b="1" u="sng" dirty="0">
                <a:solidFill>
                  <a:srgbClr val="33CC33"/>
                </a:solidFill>
              </a:rPr>
              <a:t>nature and purpose</a:t>
            </a:r>
            <a:r>
              <a:rPr lang="en-GB" altLang="en-US" sz="2400" b="1" dirty="0"/>
              <a:t> of the world   </a:t>
            </a:r>
          </a:p>
          <a:p>
            <a:pPr lvl="1" eaLnBrk="1" hangingPunct="1">
              <a:buFontTx/>
              <a:buNone/>
            </a:pPr>
            <a:r>
              <a:rPr lang="en-GB" altLang="en-US" sz="2400" b="1" dirty="0"/>
              <a:t>        and those living in it </a:t>
            </a:r>
          </a:p>
          <a:p>
            <a:pPr lvl="1" eaLnBrk="1" hangingPunct="1"/>
            <a:r>
              <a:rPr lang="en-GB" altLang="en-US" sz="2400" b="1" dirty="0"/>
              <a:t>    it asks about the </a:t>
            </a:r>
            <a:r>
              <a:rPr lang="en-GB" altLang="en-US" sz="2400" b="1" u="sng" dirty="0">
                <a:solidFill>
                  <a:srgbClr val="33CC33"/>
                </a:solidFill>
              </a:rPr>
              <a:t>purpose</a:t>
            </a:r>
            <a:r>
              <a:rPr lang="en-GB" altLang="en-US" sz="2400" b="1" dirty="0"/>
              <a:t> of every action or object </a:t>
            </a:r>
          </a:p>
          <a:p>
            <a:pPr lvl="1" eaLnBrk="1" hangingPunct="1"/>
            <a:r>
              <a:rPr lang="en-GB" altLang="en-US" sz="2400" b="1" dirty="0"/>
              <a:t>    morality is fulfilling the </a:t>
            </a:r>
            <a:r>
              <a:rPr lang="en-GB" altLang="en-US" sz="2400" b="1" u="sng" dirty="0">
                <a:solidFill>
                  <a:srgbClr val="33CC33"/>
                </a:solidFill>
              </a:rPr>
              <a:t>natural purpose</a:t>
            </a:r>
          </a:p>
          <a:p>
            <a:pPr lvl="1" eaLnBrk="1" hangingPunct="1"/>
            <a:r>
              <a:rPr lang="en-GB" altLang="en-US" sz="2400" b="1" dirty="0"/>
              <a:t>    immorality is </a:t>
            </a:r>
            <a:r>
              <a:rPr lang="en-GB" altLang="en-US" sz="2400" b="1" u="sng" dirty="0">
                <a:solidFill>
                  <a:srgbClr val="33CC33"/>
                </a:solidFill>
              </a:rPr>
              <a:t>preventing the natural purpose</a:t>
            </a:r>
            <a:r>
              <a:rPr lang="en-GB" altLang="en-US" sz="2400" b="1" dirty="0"/>
              <a:t> or course</a:t>
            </a:r>
          </a:p>
          <a:p>
            <a:pPr lvl="1" eaLnBrk="1" hangingPunct="1"/>
            <a:r>
              <a:rPr lang="en-GB" altLang="en-US" sz="2400" b="1" dirty="0"/>
              <a:t>    it works from principles to application  </a:t>
            </a:r>
          </a:p>
          <a:p>
            <a:pPr lvl="1" eaLnBrk="1" hangingPunct="1">
              <a:lnSpc>
                <a:spcPct val="150000"/>
              </a:lnSpc>
            </a:pPr>
            <a:endParaRPr lang="en-GB" altLang="en-US" sz="2000" b="1" dirty="0">
              <a:solidFill>
                <a:srgbClr val="009000"/>
              </a:solidFill>
            </a:endParaRPr>
          </a:p>
        </p:txBody>
      </p:sp>
    </p:spTree>
    <p:extLst>
      <p:ext uri="{BB962C8B-B14F-4D97-AF65-F5344CB8AC3E}">
        <p14:creationId xmlns:p14="http://schemas.microsoft.com/office/powerpoint/2010/main" val="3791301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6">
            <a:extLst>
              <a:ext uri="{FF2B5EF4-FFF2-40B4-BE49-F238E27FC236}">
                <a16:creationId xmlns:a16="http://schemas.microsoft.com/office/drawing/2014/main" id="{AE16A05C-CFA8-064B-B83D-367E585B3C8C}"/>
              </a:ext>
            </a:extLst>
          </p:cNvPr>
          <p:cNvSpPr>
            <a:spLocks noChangeArrowheads="1"/>
          </p:cNvSpPr>
          <p:nvPr/>
        </p:nvSpPr>
        <p:spPr bwMode="auto">
          <a:xfrm>
            <a:off x="179512" y="0"/>
            <a:ext cx="8964488" cy="439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lnSpc>
                <a:spcPct val="150000"/>
              </a:lnSpc>
              <a:spcBef>
                <a:spcPct val="20000"/>
              </a:spcBef>
            </a:pPr>
            <a:r>
              <a:rPr lang="en-GB" altLang="en-US" sz="2800" b="1" dirty="0">
                <a:solidFill>
                  <a:srgbClr val="0432FF"/>
                </a:solidFill>
              </a:rPr>
              <a:t>The moral bases of professionalism and ethics</a:t>
            </a:r>
            <a:endParaRPr lang="en-GB" altLang="en-US" b="1" dirty="0">
              <a:solidFill>
                <a:srgbClr val="0432FF"/>
              </a:solidFill>
            </a:endParaRPr>
          </a:p>
          <a:p>
            <a:pPr algn="ctr" eaLnBrk="1" hangingPunct="1">
              <a:lnSpc>
                <a:spcPct val="150000"/>
              </a:lnSpc>
              <a:spcBef>
                <a:spcPct val="20000"/>
              </a:spcBef>
            </a:pPr>
            <a:r>
              <a:rPr lang="en-GB" altLang="en-US" b="1" dirty="0">
                <a:solidFill>
                  <a:srgbClr val="0432FF"/>
                </a:solidFill>
              </a:rPr>
              <a:t>Utilitarian Ethics (John Stuart Mill, 1806-1873)</a:t>
            </a:r>
          </a:p>
          <a:p>
            <a:pPr eaLnBrk="1" hangingPunct="1">
              <a:lnSpc>
                <a:spcPct val="150000"/>
              </a:lnSpc>
              <a:spcBef>
                <a:spcPct val="20000"/>
              </a:spcBef>
              <a:buFont typeface="Wingdings" pitchFamily="2" charset="2"/>
              <a:buChar char="§"/>
            </a:pPr>
            <a:r>
              <a:rPr lang="en-GB" altLang="en-US" sz="2400" b="1" dirty="0"/>
              <a:t>actions are unimportant: </a:t>
            </a:r>
            <a:r>
              <a:rPr lang="en-GB" altLang="en-US" sz="2400" b="1" u="sng" dirty="0">
                <a:solidFill>
                  <a:srgbClr val="CC0000"/>
                </a:solidFill>
              </a:rPr>
              <a:t>what matters are results</a:t>
            </a:r>
          </a:p>
          <a:p>
            <a:pPr eaLnBrk="1" hangingPunct="1">
              <a:lnSpc>
                <a:spcPct val="150000"/>
              </a:lnSpc>
              <a:spcBef>
                <a:spcPct val="20000"/>
              </a:spcBef>
              <a:buFont typeface="Wingdings" pitchFamily="2" charset="2"/>
              <a:buChar char="§"/>
            </a:pPr>
            <a:r>
              <a:rPr lang="en-GB" altLang="en-US" sz="2400" b="1" dirty="0"/>
              <a:t>starts from the </a:t>
            </a:r>
            <a:r>
              <a:rPr lang="en-GB" altLang="en-US" sz="2400" b="1" u="sng" dirty="0">
                <a:solidFill>
                  <a:srgbClr val="CC0000"/>
                </a:solidFill>
              </a:rPr>
              <a:t>pain</a:t>
            </a:r>
            <a:r>
              <a:rPr lang="en-GB" altLang="en-US" sz="2400" b="1" dirty="0"/>
              <a:t> or </a:t>
            </a:r>
            <a:r>
              <a:rPr lang="en-GB" altLang="en-US" sz="2400" b="1" u="sng" dirty="0">
                <a:solidFill>
                  <a:srgbClr val="CC0000"/>
                </a:solidFill>
              </a:rPr>
              <a:t>pleasure</a:t>
            </a:r>
            <a:r>
              <a:rPr lang="en-GB" altLang="en-US" sz="2400" b="1" dirty="0"/>
              <a:t> present in </a:t>
            </a:r>
            <a:r>
              <a:rPr lang="en-GB" altLang="en-US" sz="2400" b="1" u="sng" dirty="0">
                <a:solidFill>
                  <a:srgbClr val="CC0000"/>
                </a:solidFill>
              </a:rPr>
              <a:t>individual</a:t>
            </a:r>
          </a:p>
          <a:p>
            <a:pPr marL="0" indent="0" eaLnBrk="1" hangingPunct="1">
              <a:lnSpc>
                <a:spcPct val="150000"/>
              </a:lnSpc>
              <a:spcBef>
                <a:spcPct val="20000"/>
              </a:spcBef>
            </a:pPr>
            <a:r>
              <a:rPr lang="en-GB" altLang="en-US" sz="2400" b="1" u="sng" dirty="0">
                <a:solidFill>
                  <a:srgbClr val="CC0000"/>
                </a:solidFill>
              </a:rPr>
              <a:t>situations</a:t>
            </a:r>
            <a:r>
              <a:rPr lang="en-GB" altLang="en-US" sz="2400" b="1" dirty="0">
                <a:solidFill>
                  <a:srgbClr val="CC0000"/>
                </a:solidFill>
              </a:rPr>
              <a:t> </a:t>
            </a:r>
          </a:p>
          <a:p>
            <a:pPr eaLnBrk="1" hangingPunct="1">
              <a:lnSpc>
                <a:spcPct val="150000"/>
              </a:lnSpc>
              <a:spcBef>
                <a:spcPct val="20000"/>
              </a:spcBef>
              <a:buFont typeface="Wingdings" pitchFamily="2" charset="2"/>
              <a:buChar char="§"/>
            </a:pPr>
            <a:r>
              <a:rPr lang="en-GB" altLang="en-US" sz="2400" b="1" dirty="0"/>
              <a:t>ends with the </a:t>
            </a:r>
            <a:r>
              <a:rPr lang="en-GB" altLang="en-US" sz="2400" b="1" u="sng" dirty="0">
                <a:solidFill>
                  <a:srgbClr val="CC0000"/>
                </a:solidFill>
              </a:rPr>
              <a:t>wider pain or pleasure involved in applying</a:t>
            </a:r>
          </a:p>
          <a:p>
            <a:pPr marL="0" indent="0" eaLnBrk="1" hangingPunct="1">
              <a:lnSpc>
                <a:spcPct val="150000"/>
              </a:lnSpc>
              <a:spcBef>
                <a:spcPct val="20000"/>
              </a:spcBef>
            </a:pPr>
            <a:r>
              <a:rPr lang="en-GB" altLang="en-US" sz="2400" b="1" u="sng" dirty="0">
                <a:solidFill>
                  <a:srgbClr val="CC0000"/>
                </a:solidFill>
              </a:rPr>
              <a:t>general rules, or the preferences of the people</a:t>
            </a:r>
          </a:p>
          <a:p>
            <a:pPr eaLnBrk="1" hangingPunct="1">
              <a:lnSpc>
                <a:spcPct val="150000"/>
              </a:lnSpc>
              <a:spcBef>
                <a:spcPct val="20000"/>
              </a:spcBef>
              <a:buFont typeface="Wingdings" pitchFamily="2" charset="2"/>
              <a:buChar char="§"/>
            </a:pPr>
            <a:r>
              <a:rPr lang="en-GB" altLang="en-US" sz="2400" b="1" dirty="0"/>
              <a:t>morality is </a:t>
            </a:r>
            <a:r>
              <a:rPr lang="en-GB" altLang="en-US" sz="2400" b="1" u="sng" dirty="0">
                <a:solidFill>
                  <a:srgbClr val="CC0000"/>
                </a:solidFill>
              </a:rPr>
              <a:t>more</a:t>
            </a:r>
            <a:r>
              <a:rPr lang="en-GB" altLang="en-US" sz="2400" b="1" dirty="0"/>
              <a:t> </a:t>
            </a:r>
            <a:r>
              <a:rPr lang="en-GB" altLang="en-US" sz="2400" b="1" u="sng" dirty="0">
                <a:solidFill>
                  <a:srgbClr val="CC0000"/>
                </a:solidFill>
              </a:rPr>
              <a:t>pleasure</a:t>
            </a:r>
            <a:r>
              <a:rPr lang="en-GB" altLang="en-US" sz="2400" b="1" dirty="0"/>
              <a:t> than </a:t>
            </a:r>
            <a:r>
              <a:rPr lang="en-GB" altLang="en-US" sz="2400" b="1" u="sng" dirty="0">
                <a:solidFill>
                  <a:srgbClr val="CC0000"/>
                </a:solidFill>
              </a:rPr>
              <a:t>pain</a:t>
            </a:r>
          </a:p>
          <a:p>
            <a:pPr eaLnBrk="1" hangingPunct="1">
              <a:lnSpc>
                <a:spcPct val="150000"/>
              </a:lnSpc>
              <a:spcBef>
                <a:spcPct val="20000"/>
              </a:spcBef>
              <a:buFont typeface="Wingdings" pitchFamily="2" charset="2"/>
              <a:buChar char="§"/>
            </a:pPr>
            <a:r>
              <a:rPr lang="en-GB" altLang="en-US" sz="2400" b="1" dirty="0"/>
              <a:t>immorality is </a:t>
            </a:r>
            <a:r>
              <a:rPr lang="en-GB" altLang="en-US" sz="2400" b="1" u="sng" dirty="0">
                <a:solidFill>
                  <a:srgbClr val="CC0000"/>
                </a:solidFill>
              </a:rPr>
              <a:t>more pain</a:t>
            </a:r>
            <a:r>
              <a:rPr lang="en-GB" altLang="en-US" sz="2400" b="1" dirty="0"/>
              <a:t> than </a:t>
            </a:r>
            <a:r>
              <a:rPr lang="en-GB" altLang="en-US" sz="2400" b="1" u="sng" dirty="0">
                <a:solidFill>
                  <a:srgbClr val="CC0000"/>
                </a:solidFill>
              </a:rPr>
              <a:t>pleasure</a:t>
            </a:r>
            <a:r>
              <a:rPr lang="en-GB" altLang="en-US" sz="2400" b="1" dirty="0"/>
              <a:t>  </a:t>
            </a:r>
          </a:p>
          <a:p>
            <a:pPr lvl="1" eaLnBrk="1" hangingPunct="1">
              <a:lnSpc>
                <a:spcPct val="150000"/>
              </a:lnSpc>
              <a:spcBef>
                <a:spcPct val="20000"/>
              </a:spcBef>
              <a:buFontTx/>
              <a:buChar char="–"/>
            </a:pPr>
            <a:endParaRPr lang="en-GB" altLang="en-US" b="1" dirty="0"/>
          </a:p>
        </p:txBody>
      </p:sp>
    </p:spTree>
    <p:extLst>
      <p:ext uri="{BB962C8B-B14F-4D97-AF65-F5344CB8AC3E}">
        <p14:creationId xmlns:p14="http://schemas.microsoft.com/office/powerpoint/2010/main" val="2160020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4">
            <a:extLst>
              <a:ext uri="{FF2B5EF4-FFF2-40B4-BE49-F238E27FC236}">
                <a16:creationId xmlns:a16="http://schemas.microsoft.com/office/drawing/2014/main" id="{E02DF66E-43C4-6E43-8547-15151BC8A28F}"/>
              </a:ext>
            </a:extLst>
          </p:cNvPr>
          <p:cNvSpPr>
            <a:spLocks noChangeArrowheads="1"/>
          </p:cNvSpPr>
          <p:nvPr/>
        </p:nvSpPr>
        <p:spPr bwMode="auto">
          <a:xfrm>
            <a:off x="116406" y="404664"/>
            <a:ext cx="8776074" cy="413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150000"/>
              </a:lnSpc>
              <a:spcBef>
                <a:spcPct val="20000"/>
              </a:spcBef>
            </a:pPr>
            <a:r>
              <a:rPr lang="en-GB" altLang="en-US" sz="2800" b="1" dirty="0"/>
              <a:t>The moral bases of professionalism and ethics</a:t>
            </a:r>
            <a:endParaRPr lang="en-GB" altLang="en-US" b="1" dirty="0"/>
          </a:p>
          <a:p>
            <a:pPr eaLnBrk="1" hangingPunct="1">
              <a:lnSpc>
                <a:spcPct val="150000"/>
              </a:lnSpc>
              <a:spcBef>
                <a:spcPct val="20000"/>
              </a:spcBef>
            </a:pPr>
            <a:r>
              <a:rPr lang="en-GB" altLang="en-US" sz="2400" b="1" dirty="0">
                <a:solidFill>
                  <a:srgbClr val="CC00CC"/>
                </a:solidFill>
              </a:rPr>
              <a:t>Kantian Ethics (Emmanuel Kant, 1724-1804)</a:t>
            </a:r>
          </a:p>
          <a:p>
            <a:pPr lvl="1" eaLnBrk="1" hangingPunct="1">
              <a:spcBef>
                <a:spcPct val="20000"/>
              </a:spcBef>
              <a:buFontTx/>
              <a:buChar char="–"/>
            </a:pPr>
            <a:r>
              <a:rPr lang="en-GB" altLang="en-US" sz="2400" b="1" dirty="0"/>
              <a:t>before acting, ask: ‘what rule would </a:t>
            </a:r>
            <a:r>
              <a:rPr lang="en-GB" altLang="en-US" sz="2400" b="1" u="sng" dirty="0">
                <a:solidFill>
                  <a:srgbClr val="CC00CC"/>
                </a:solidFill>
              </a:rPr>
              <a:t>I</a:t>
            </a:r>
            <a:r>
              <a:rPr lang="en-GB" altLang="en-US" sz="2400" b="1" dirty="0"/>
              <a:t> follow if </a:t>
            </a:r>
            <a:r>
              <a:rPr lang="en-GB" altLang="en-US" sz="2400" b="1" u="sng" dirty="0">
                <a:solidFill>
                  <a:srgbClr val="CC00CC"/>
                </a:solidFill>
              </a:rPr>
              <a:t>I</a:t>
            </a:r>
            <a:r>
              <a:rPr lang="en-GB" altLang="en-US" sz="2400" b="1" dirty="0"/>
              <a:t>  take this  course or action?’ </a:t>
            </a:r>
            <a:r>
              <a:rPr lang="en-GB" altLang="en-US" sz="2400" b="1" u="sng" dirty="0">
                <a:solidFill>
                  <a:srgbClr val="CC00CC"/>
                </a:solidFill>
              </a:rPr>
              <a:t>(maxim)</a:t>
            </a:r>
            <a:endParaRPr lang="en-GB" altLang="en-US" sz="2400" b="1" dirty="0">
              <a:solidFill>
                <a:srgbClr val="CC00CC"/>
              </a:solidFill>
            </a:endParaRPr>
          </a:p>
          <a:p>
            <a:pPr lvl="1" eaLnBrk="1" hangingPunct="1">
              <a:spcBef>
                <a:spcPct val="20000"/>
              </a:spcBef>
              <a:buFontTx/>
              <a:buChar char="–"/>
            </a:pPr>
            <a:r>
              <a:rPr lang="en-GB" altLang="en-US" sz="2400" b="1" dirty="0"/>
              <a:t>am </a:t>
            </a:r>
            <a:r>
              <a:rPr lang="en-GB" altLang="en-US" sz="2400" b="1" u="sng" dirty="0">
                <a:solidFill>
                  <a:srgbClr val="CC00CC"/>
                </a:solidFill>
              </a:rPr>
              <a:t>I</a:t>
            </a:r>
            <a:r>
              <a:rPr lang="en-GB" altLang="en-US" sz="2400" b="1" dirty="0"/>
              <a:t> willing that this rule should be followed by </a:t>
            </a:r>
            <a:r>
              <a:rPr lang="en-GB" altLang="en-US" sz="2400" b="1" u="sng" dirty="0">
                <a:solidFill>
                  <a:srgbClr val="CC00CC"/>
                </a:solidFill>
              </a:rPr>
              <a:t>everyone          all the time</a:t>
            </a:r>
            <a:r>
              <a:rPr lang="en-GB" altLang="en-US" sz="2400" b="1" dirty="0"/>
              <a:t> </a:t>
            </a:r>
            <a:r>
              <a:rPr lang="en-GB" altLang="en-US" sz="2400" b="1" u="sng" dirty="0">
                <a:solidFill>
                  <a:srgbClr val="CC00CC"/>
                </a:solidFill>
              </a:rPr>
              <a:t>and in all places</a:t>
            </a:r>
            <a:r>
              <a:rPr lang="en-GB" altLang="en-US" sz="2400" b="1" dirty="0"/>
              <a:t>? </a:t>
            </a:r>
            <a:r>
              <a:rPr lang="en-GB" altLang="en-US" sz="2400" b="1" u="sng" dirty="0">
                <a:solidFill>
                  <a:srgbClr val="CC00CC"/>
                </a:solidFill>
              </a:rPr>
              <a:t>(universal law)</a:t>
            </a:r>
            <a:endParaRPr lang="en-GB" altLang="en-US" sz="2400" b="1" dirty="0">
              <a:solidFill>
                <a:srgbClr val="CC00CC"/>
              </a:solidFill>
            </a:endParaRPr>
          </a:p>
          <a:p>
            <a:pPr lvl="1" eaLnBrk="1" hangingPunct="1">
              <a:spcBef>
                <a:spcPct val="20000"/>
              </a:spcBef>
              <a:buFontTx/>
              <a:buChar char="–"/>
            </a:pPr>
            <a:r>
              <a:rPr lang="en-GB" altLang="en-US" sz="2400" b="1" dirty="0"/>
              <a:t>if the maxim </a:t>
            </a:r>
            <a:r>
              <a:rPr lang="en-GB" altLang="en-US" sz="2400" b="1" dirty="0">
                <a:solidFill>
                  <a:srgbClr val="CC00CC"/>
                </a:solidFill>
              </a:rPr>
              <a:t>can be universalised, then it is moral</a:t>
            </a:r>
          </a:p>
          <a:p>
            <a:pPr lvl="1" eaLnBrk="1" hangingPunct="1">
              <a:spcBef>
                <a:spcPct val="20000"/>
              </a:spcBef>
              <a:buFontTx/>
              <a:buChar char="–"/>
            </a:pPr>
            <a:r>
              <a:rPr lang="en-GB" altLang="en-US" sz="2400" b="1" dirty="0"/>
              <a:t>if the maxim </a:t>
            </a:r>
            <a:r>
              <a:rPr lang="en-GB" altLang="en-US" sz="2400" b="1" u="sng" dirty="0">
                <a:solidFill>
                  <a:srgbClr val="CC00CC"/>
                </a:solidFill>
              </a:rPr>
              <a:t>cannot be universalised, then it is immoral</a:t>
            </a:r>
          </a:p>
          <a:p>
            <a:pPr lvl="1" eaLnBrk="1" hangingPunct="1">
              <a:lnSpc>
                <a:spcPct val="150000"/>
              </a:lnSpc>
              <a:spcBef>
                <a:spcPct val="20000"/>
              </a:spcBef>
            </a:pPr>
            <a:endParaRPr lang="en-GB" altLang="en-US" b="1" dirty="0"/>
          </a:p>
        </p:txBody>
      </p:sp>
    </p:spTree>
    <p:extLst>
      <p:ext uri="{BB962C8B-B14F-4D97-AF65-F5344CB8AC3E}">
        <p14:creationId xmlns:p14="http://schemas.microsoft.com/office/powerpoint/2010/main" val="4604730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a:extLst>
              <a:ext uri="{FF2B5EF4-FFF2-40B4-BE49-F238E27FC236}">
                <a16:creationId xmlns:a16="http://schemas.microsoft.com/office/drawing/2014/main" id="{134BB00D-4819-6745-8858-A363E4E2B6E7}"/>
              </a:ext>
            </a:extLst>
          </p:cNvPr>
          <p:cNvSpPr>
            <a:spLocks noGrp="1" noChangeArrowheads="1"/>
          </p:cNvSpPr>
          <p:nvPr>
            <p:ph type="body" idx="1"/>
          </p:nvPr>
        </p:nvSpPr>
        <p:spPr>
          <a:xfrm>
            <a:off x="0" y="333375"/>
            <a:ext cx="9036496" cy="4608512"/>
          </a:xfrm>
        </p:spPr>
        <p:txBody>
          <a:bodyPr/>
          <a:lstStyle/>
          <a:p>
            <a:pPr algn="ctr" eaLnBrk="1" hangingPunct="1">
              <a:buFontTx/>
              <a:buNone/>
            </a:pPr>
            <a:r>
              <a:rPr lang="en-GB" altLang="en-US" b="1" dirty="0">
                <a:solidFill>
                  <a:srgbClr val="CC0000"/>
                </a:solidFill>
              </a:rPr>
              <a:t>Professionalism and ethics: two key historical influences</a:t>
            </a:r>
          </a:p>
          <a:p>
            <a:pPr eaLnBrk="1" hangingPunct="1">
              <a:buFontTx/>
              <a:buNone/>
            </a:pPr>
            <a:r>
              <a:rPr lang="en-GB" altLang="en-US" b="1" dirty="0">
                <a:solidFill>
                  <a:srgbClr val="0000CC"/>
                </a:solidFill>
              </a:rPr>
              <a:t>The Oath of Hippocrates</a:t>
            </a:r>
            <a:endParaRPr lang="en-GB" altLang="en-US" sz="2800" b="1" dirty="0">
              <a:solidFill>
                <a:srgbClr val="0000CC"/>
              </a:solidFill>
            </a:endParaRPr>
          </a:p>
          <a:p>
            <a:pPr lvl="1" eaLnBrk="1" hangingPunct="1">
              <a:buFont typeface="Wingdings" pitchFamily="2" charset="2"/>
              <a:buChar char="q"/>
            </a:pPr>
            <a:r>
              <a:rPr lang="en-GB" altLang="en-US" sz="2200" b="1" dirty="0"/>
              <a:t>Reverence and indebtedness to your teacher</a:t>
            </a:r>
          </a:p>
          <a:p>
            <a:pPr lvl="1" eaLnBrk="1" hangingPunct="1">
              <a:buFont typeface="Wingdings" pitchFamily="2" charset="2"/>
              <a:buChar char="q"/>
            </a:pPr>
            <a:r>
              <a:rPr lang="en-GB" altLang="en-US" sz="2200" b="1" dirty="0"/>
              <a:t>Teaching only those bound by medical oath</a:t>
            </a:r>
          </a:p>
          <a:p>
            <a:pPr lvl="1" eaLnBrk="1" hangingPunct="1">
              <a:buFont typeface="Wingdings" pitchFamily="2" charset="2"/>
              <a:buChar char="q"/>
            </a:pPr>
            <a:r>
              <a:rPr lang="en-GB" altLang="en-US" sz="2200" b="1" dirty="0"/>
              <a:t>Working for the benefit of patients</a:t>
            </a:r>
          </a:p>
          <a:p>
            <a:pPr lvl="1" eaLnBrk="1" hangingPunct="1">
              <a:buFont typeface="Wingdings" pitchFamily="2" charset="2"/>
              <a:buChar char="q"/>
            </a:pPr>
            <a:r>
              <a:rPr lang="en-GB" altLang="en-US" sz="2200" b="1" dirty="0"/>
              <a:t>Abstaining from what is bad and harmful</a:t>
            </a:r>
          </a:p>
          <a:p>
            <a:pPr lvl="1" eaLnBrk="1" hangingPunct="1">
              <a:buFont typeface="Wingdings" pitchFamily="2" charset="2"/>
              <a:buChar char="q"/>
            </a:pPr>
            <a:r>
              <a:rPr lang="en-GB" altLang="en-US" sz="2200" b="1" dirty="0"/>
              <a:t>Giving no deadly medicine and not aborting the unborn child</a:t>
            </a:r>
          </a:p>
          <a:p>
            <a:pPr lvl="1" eaLnBrk="1" hangingPunct="1">
              <a:buFont typeface="Wingdings" pitchFamily="2" charset="2"/>
              <a:buChar char="q"/>
            </a:pPr>
            <a:r>
              <a:rPr lang="en-US" altLang="en-US" sz="2200" b="1" dirty="0"/>
              <a:t>Living a pure and holy life </a:t>
            </a:r>
          </a:p>
          <a:p>
            <a:pPr lvl="1" eaLnBrk="1" hangingPunct="1">
              <a:buFont typeface="Wingdings" pitchFamily="2" charset="2"/>
              <a:buChar char="q"/>
            </a:pPr>
            <a:r>
              <a:rPr lang="en-US" altLang="en-US" sz="2200" b="1" dirty="0"/>
              <a:t>Stick to own medical discipline and learned skills</a:t>
            </a:r>
          </a:p>
          <a:p>
            <a:pPr lvl="1" eaLnBrk="1" hangingPunct="1">
              <a:buFont typeface="Wingdings" pitchFamily="2" charset="2"/>
              <a:buChar char="q"/>
            </a:pPr>
            <a:r>
              <a:rPr lang="en-US" altLang="en-US" sz="2200" b="1" dirty="0"/>
              <a:t>Refrain from corrupt practices and maintain patient confidentiality</a:t>
            </a:r>
          </a:p>
        </p:txBody>
      </p:sp>
    </p:spTree>
    <p:extLst>
      <p:ext uri="{BB962C8B-B14F-4D97-AF65-F5344CB8AC3E}">
        <p14:creationId xmlns:p14="http://schemas.microsoft.com/office/powerpoint/2010/main" val="1803787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3">
            <a:extLst>
              <a:ext uri="{FF2B5EF4-FFF2-40B4-BE49-F238E27FC236}">
                <a16:creationId xmlns:a16="http://schemas.microsoft.com/office/drawing/2014/main" id="{20F77AE9-3C85-1B42-87DC-8975B53C51E2}"/>
              </a:ext>
            </a:extLst>
          </p:cNvPr>
          <p:cNvSpPr>
            <a:spLocks noGrp="1" noChangeArrowheads="1"/>
          </p:cNvSpPr>
          <p:nvPr>
            <p:ph type="body" idx="1"/>
          </p:nvPr>
        </p:nvSpPr>
        <p:spPr>
          <a:xfrm>
            <a:off x="-108520" y="188640"/>
            <a:ext cx="9252520" cy="4608512"/>
          </a:xfrm>
        </p:spPr>
        <p:txBody>
          <a:bodyPr/>
          <a:lstStyle/>
          <a:p>
            <a:pPr algn="ctr" eaLnBrk="1" hangingPunct="1">
              <a:lnSpc>
                <a:spcPct val="80000"/>
              </a:lnSpc>
              <a:buFontTx/>
              <a:buNone/>
            </a:pPr>
            <a:r>
              <a:rPr lang="en-GB" altLang="en-US" b="1" dirty="0">
                <a:solidFill>
                  <a:srgbClr val="CC0000"/>
                </a:solidFill>
              </a:rPr>
              <a:t>Professionalism and ethics: two key historical influences</a:t>
            </a:r>
            <a:endParaRPr lang="en-GB" altLang="en-US" sz="2000" b="1" dirty="0">
              <a:solidFill>
                <a:srgbClr val="0000CC"/>
              </a:solidFill>
            </a:endParaRPr>
          </a:p>
          <a:p>
            <a:pPr eaLnBrk="1" hangingPunct="1">
              <a:lnSpc>
                <a:spcPct val="80000"/>
              </a:lnSpc>
              <a:buFontTx/>
              <a:buNone/>
            </a:pPr>
            <a:r>
              <a:rPr lang="en-GB" altLang="en-US" sz="2300" b="1" dirty="0">
                <a:solidFill>
                  <a:srgbClr val="0000CC"/>
                </a:solidFill>
              </a:rPr>
              <a:t>The Nuremberg Code – Directives for Human Experimentation</a:t>
            </a:r>
          </a:p>
          <a:p>
            <a:pPr lvl="1" eaLnBrk="1" hangingPunct="1">
              <a:lnSpc>
                <a:spcPct val="80000"/>
              </a:lnSpc>
              <a:buFont typeface="Wingdings" pitchFamily="2" charset="2"/>
              <a:buChar char="q"/>
            </a:pPr>
            <a:r>
              <a:rPr lang="en-GB" altLang="en-US" sz="2300" b="1" dirty="0"/>
              <a:t>A duty on the experimenter to obtain consent</a:t>
            </a:r>
          </a:p>
          <a:p>
            <a:pPr lvl="1" eaLnBrk="1" hangingPunct="1">
              <a:lnSpc>
                <a:spcPct val="80000"/>
              </a:lnSpc>
              <a:buFont typeface="Wingdings" pitchFamily="2" charset="2"/>
              <a:buChar char="q"/>
            </a:pPr>
            <a:r>
              <a:rPr lang="en-GB" altLang="en-US" sz="2300" b="1" dirty="0"/>
              <a:t>Experiments must yield ‘fruitful results’ for good of society</a:t>
            </a:r>
          </a:p>
          <a:p>
            <a:pPr lvl="1" eaLnBrk="1" hangingPunct="1">
              <a:lnSpc>
                <a:spcPct val="80000"/>
              </a:lnSpc>
              <a:buFont typeface="Wingdings" pitchFamily="2" charset="2"/>
              <a:buChar char="q"/>
            </a:pPr>
            <a:r>
              <a:rPr lang="en-GB" altLang="en-US" sz="2300" b="1" dirty="0"/>
              <a:t>Experiments justifiable if based on animals </a:t>
            </a:r>
          </a:p>
          <a:p>
            <a:pPr lvl="1" eaLnBrk="1" hangingPunct="1">
              <a:lnSpc>
                <a:spcPct val="80000"/>
              </a:lnSpc>
              <a:buFont typeface="Wingdings" pitchFamily="2" charset="2"/>
              <a:buChar char="q"/>
            </a:pPr>
            <a:r>
              <a:rPr lang="en-GB" altLang="en-US" sz="2300" b="1" dirty="0"/>
              <a:t>Experiments avoid necessary physical/mental suffering and injury</a:t>
            </a:r>
          </a:p>
          <a:p>
            <a:pPr lvl="1" eaLnBrk="1" hangingPunct="1">
              <a:lnSpc>
                <a:spcPct val="80000"/>
              </a:lnSpc>
              <a:buFont typeface="Wingdings" pitchFamily="2" charset="2"/>
              <a:buChar char="q"/>
            </a:pPr>
            <a:r>
              <a:rPr lang="en-GB" altLang="en-US" sz="2300" b="1" dirty="0"/>
              <a:t>No known lethal or disabling procedures </a:t>
            </a:r>
          </a:p>
          <a:p>
            <a:pPr lvl="1" eaLnBrk="1" hangingPunct="1">
              <a:lnSpc>
                <a:spcPct val="80000"/>
              </a:lnSpc>
              <a:buFont typeface="Wingdings" pitchFamily="2" charset="2"/>
              <a:buChar char="q"/>
            </a:pPr>
            <a:r>
              <a:rPr lang="en-GB" altLang="en-US" sz="2300" b="1" dirty="0"/>
              <a:t>Experiments that do not risk death or disability </a:t>
            </a:r>
          </a:p>
          <a:p>
            <a:pPr lvl="1" eaLnBrk="1" hangingPunct="1">
              <a:lnSpc>
                <a:spcPct val="80000"/>
              </a:lnSpc>
              <a:buFont typeface="Wingdings" pitchFamily="2" charset="2"/>
              <a:buChar char="q"/>
            </a:pPr>
            <a:r>
              <a:rPr lang="en-GB" altLang="en-US" sz="2300" b="1" dirty="0"/>
              <a:t>Humanitarian importance with proper preparation</a:t>
            </a:r>
          </a:p>
          <a:p>
            <a:pPr lvl="1" eaLnBrk="1" hangingPunct="1">
              <a:lnSpc>
                <a:spcPct val="80000"/>
              </a:lnSpc>
              <a:buFont typeface="Wingdings" pitchFamily="2" charset="2"/>
              <a:buChar char="q"/>
            </a:pPr>
            <a:r>
              <a:rPr lang="en-US" altLang="en-US" sz="2300" b="1" dirty="0"/>
              <a:t>Experiments conducted by qualified experts </a:t>
            </a:r>
          </a:p>
          <a:p>
            <a:pPr lvl="1" eaLnBrk="1" hangingPunct="1">
              <a:lnSpc>
                <a:spcPct val="80000"/>
              </a:lnSpc>
              <a:buFont typeface="Wingdings" pitchFamily="2" charset="2"/>
              <a:buChar char="q"/>
            </a:pPr>
            <a:r>
              <a:rPr lang="en-US" altLang="en-US" sz="2300" b="1" dirty="0"/>
              <a:t>The right of the human subject to end the experiment at will</a:t>
            </a:r>
          </a:p>
          <a:p>
            <a:pPr lvl="1" eaLnBrk="1" hangingPunct="1">
              <a:lnSpc>
                <a:spcPct val="80000"/>
              </a:lnSpc>
              <a:buFont typeface="Wingdings" pitchFamily="2" charset="2"/>
              <a:buChar char="q"/>
            </a:pPr>
            <a:r>
              <a:rPr lang="en-US" altLang="en-US" sz="2300" b="1" dirty="0"/>
              <a:t>Preparedness of the scientist to end the experiment at any stage</a:t>
            </a:r>
          </a:p>
        </p:txBody>
      </p:sp>
    </p:spTree>
    <p:extLst>
      <p:ext uri="{BB962C8B-B14F-4D97-AF65-F5344CB8AC3E}">
        <p14:creationId xmlns:p14="http://schemas.microsoft.com/office/powerpoint/2010/main" val="2908639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a:extLst>
              <a:ext uri="{FF2B5EF4-FFF2-40B4-BE49-F238E27FC236}">
                <a16:creationId xmlns:a16="http://schemas.microsoft.com/office/drawing/2014/main" id="{5B31380E-5074-A249-9570-2D3521B10A24}"/>
              </a:ext>
            </a:extLst>
          </p:cNvPr>
          <p:cNvSpPr>
            <a:spLocks noGrp="1" noChangeArrowheads="1"/>
          </p:cNvSpPr>
          <p:nvPr>
            <p:ph type="body" idx="1"/>
          </p:nvPr>
        </p:nvSpPr>
        <p:spPr>
          <a:xfrm>
            <a:off x="30504" y="116632"/>
            <a:ext cx="9005991" cy="4608513"/>
          </a:xfrm>
        </p:spPr>
        <p:txBody>
          <a:bodyPr/>
          <a:lstStyle/>
          <a:p>
            <a:pPr algn="ctr" eaLnBrk="1" hangingPunct="1">
              <a:buFontTx/>
              <a:buNone/>
            </a:pPr>
            <a:r>
              <a:rPr lang="en-GB" altLang="en-US" b="1" dirty="0"/>
              <a:t>Ethical codes of practice: some examples</a:t>
            </a:r>
            <a:endParaRPr lang="en-GB" altLang="en-US" sz="2000" b="1" dirty="0">
              <a:solidFill>
                <a:srgbClr val="0000CC"/>
              </a:solidFill>
            </a:endParaRPr>
          </a:p>
          <a:p>
            <a:pPr eaLnBrk="1" hangingPunct="1">
              <a:buFontTx/>
              <a:buNone/>
            </a:pPr>
            <a:r>
              <a:rPr lang="en-GB" altLang="en-US" sz="2200" b="1" dirty="0">
                <a:solidFill>
                  <a:srgbClr val="0000CC"/>
                </a:solidFill>
              </a:rPr>
              <a:t>Principles of medical ethics (BMC; AMC)</a:t>
            </a:r>
          </a:p>
          <a:p>
            <a:pPr lvl="1" eaLnBrk="1" hangingPunct="1">
              <a:buFont typeface="Wingdings" pitchFamily="2" charset="2"/>
              <a:buChar char="§"/>
            </a:pPr>
            <a:r>
              <a:rPr lang="en-GB" altLang="en-US" sz="2200" b="1" dirty="0"/>
              <a:t>Dedicated to competent, compassionate and ethical care</a:t>
            </a:r>
          </a:p>
          <a:p>
            <a:pPr lvl="1" eaLnBrk="1" hangingPunct="1">
              <a:buFont typeface="Wingdings" pitchFamily="2" charset="2"/>
              <a:buChar char="§"/>
            </a:pPr>
            <a:r>
              <a:rPr lang="en-GB" altLang="en-US" sz="2200" b="1" dirty="0"/>
              <a:t>Integrity in upholding professional standards</a:t>
            </a:r>
          </a:p>
          <a:p>
            <a:pPr lvl="1" eaLnBrk="1" hangingPunct="1">
              <a:buFont typeface="Wingdings" pitchFamily="2" charset="2"/>
              <a:buChar char="§"/>
            </a:pPr>
            <a:r>
              <a:rPr lang="en-GB" altLang="en-US" sz="2200" b="1" dirty="0"/>
              <a:t>Respecting and challenging the law in the interests of patients</a:t>
            </a:r>
          </a:p>
          <a:p>
            <a:pPr lvl="1" eaLnBrk="1" hangingPunct="1">
              <a:buFont typeface="Wingdings" pitchFamily="2" charset="2"/>
              <a:buChar char="§"/>
            </a:pPr>
            <a:r>
              <a:rPr lang="en-GB" altLang="en-US" sz="2200" b="1" dirty="0"/>
              <a:t>Respecting rights and confidences of patients and other professionals</a:t>
            </a:r>
          </a:p>
          <a:p>
            <a:pPr lvl="1" eaLnBrk="1" hangingPunct="1">
              <a:buFont typeface="Wingdings" pitchFamily="2" charset="2"/>
              <a:buChar char="§"/>
            </a:pPr>
            <a:r>
              <a:rPr lang="en-GB" altLang="en-US" sz="2200" b="1" dirty="0"/>
              <a:t>Committed engage in continual professional development </a:t>
            </a:r>
          </a:p>
          <a:p>
            <a:pPr lvl="1" eaLnBrk="1" hangingPunct="1">
              <a:buFont typeface="Wingdings" pitchFamily="2" charset="2"/>
              <a:buChar char="§"/>
            </a:pPr>
            <a:r>
              <a:rPr lang="en-GB" altLang="en-US" sz="2200" b="1" dirty="0"/>
              <a:t>With few exceptions freedom to serve in the interests of patients </a:t>
            </a:r>
          </a:p>
          <a:p>
            <a:pPr lvl="1" eaLnBrk="1" hangingPunct="1">
              <a:buFont typeface="Wingdings" pitchFamily="2" charset="2"/>
              <a:buChar char="§"/>
            </a:pPr>
            <a:r>
              <a:rPr lang="en-GB" altLang="en-US" sz="2200" b="1" dirty="0"/>
              <a:t>Contributing to activities that enhance the community </a:t>
            </a:r>
          </a:p>
          <a:p>
            <a:pPr lvl="1" eaLnBrk="1" hangingPunct="1">
              <a:buFont typeface="Wingdings" pitchFamily="2" charset="2"/>
              <a:buChar char="§"/>
            </a:pPr>
            <a:r>
              <a:rPr lang="en-US" altLang="en-US" sz="2200" b="1" dirty="0"/>
              <a:t>Regarding responsibility to the patient as paramount </a:t>
            </a:r>
          </a:p>
          <a:p>
            <a:pPr lvl="1" eaLnBrk="1" hangingPunct="1">
              <a:buFont typeface="Wingdings" pitchFamily="2" charset="2"/>
              <a:buChar char="§"/>
            </a:pPr>
            <a:r>
              <a:rPr lang="en-US" altLang="en-US" sz="2200" b="1" dirty="0"/>
              <a:t>Not denying access of any patient to medical care</a:t>
            </a:r>
          </a:p>
        </p:txBody>
      </p:sp>
    </p:spTree>
    <p:extLst>
      <p:ext uri="{BB962C8B-B14F-4D97-AF65-F5344CB8AC3E}">
        <p14:creationId xmlns:p14="http://schemas.microsoft.com/office/powerpoint/2010/main" val="658122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a:extLst>
              <a:ext uri="{FF2B5EF4-FFF2-40B4-BE49-F238E27FC236}">
                <a16:creationId xmlns:a16="http://schemas.microsoft.com/office/drawing/2014/main" id="{988FE657-5E5A-BB48-A593-3408E422E5CB}"/>
              </a:ext>
            </a:extLst>
          </p:cNvPr>
          <p:cNvSpPr>
            <a:spLocks noGrp="1" noChangeArrowheads="1"/>
          </p:cNvSpPr>
          <p:nvPr>
            <p:ph type="body" idx="1"/>
          </p:nvPr>
        </p:nvSpPr>
        <p:spPr>
          <a:xfrm>
            <a:off x="251520" y="188640"/>
            <a:ext cx="8784976" cy="5472608"/>
          </a:xfrm>
        </p:spPr>
        <p:txBody>
          <a:bodyPr/>
          <a:lstStyle/>
          <a:p>
            <a:pPr marL="609600" indent="-609600" algn="ctr" eaLnBrk="1" hangingPunct="1">
              <a:buFontTx/>
              <a:buNone/>
            </a:pPr>
            <a:r>
              <a:rPr lang="en-GB" altLang="en-US" b="1" dirty="0"/>
              <a:t>Ethical codes of practice: The ESRC Research Ethics Framework (REF)</a:t>
            </a:r>
          </a:p>
          <a:p>
            <a:pPr marL="609600" indent="-609600" algn="ctr" eaLnBrk="1" hangingPunct="1">
              <a:buFontTx/>
              <a:buNone/>
            </a:pPr>
            <a:r>
              <a:rPr lang="en-GB" altLang="en-US" sz="2000" b="1" dirty="0">
                <a:solidFill>
                  <a:srgbClr val="0000CC"/>
                </a:solidFill>
              </a:rPr>
              <a:t> 	- Six Important Principles – </a:t>
            </a:r>
          </a:p>
          <a:p>
            <a:pPr marL="0" indent="0" eaLnBrk="1" hangingPunct="1">
              <a:buNone/>
            </a:pPr>
            <a:r>
              <a:rPr lang="en-GB" altLang="en-US" sz="2000" dirty="0"/>
              <a:t>1) </a:t>
            </a:r>
            <a:r>
              <a:rPr lang="en-GB" altLang="en-US" sz="1800" dirty="0"/>
              <a:t>Research should be designed, reviewed and undertaken to ensure </a:t>
            </a:r>
            <a:r>
              <a:rPr lang="en-GB" altLang="en-US" sz="1800" dirty="0">
                <a:solidFill>
                  <a:srgbClr val="0000FF"/>
                </a:solidFill>
              </a:rPr>
              <a:t>integrity and quality</a:t>
            </a:r>
          </a:p>
          <a:p>
            <a:pPr marL="0" indent="0" eaLnBrk="1" hangingPunct="1">
              <a:buNone/>
            </a:pPr>
            <a:r>
              <a:rPr lang="en-GB" altLang="en-US" sz="1800" dirty="0"/>
              <a:t>2) Research staff and subjects must be </a:t>
            </a:r>
            <a:r>
              <a:rPr lang="en-GB" altLang="en-US" sz="1800" dirty="0">
                <a:solidFill>
                  <a:srgbClr val="0000FF"/>
                </a:solidFill>
              </a:rPr>
              <a:t>informed fully </a:t>
            </a:r>
            <a:r>
              <a:rPr lang="en-GB" altLang="en-US" sz="1800" dirty="0"/>
              <a:t>about the purpose, methods and intended possible uses of the research, what their participation in the research entails and what risks, if any, are involved. Some variation is allowed in very specific and exceptional research contexts for which detailed guidance is provided in the policy Guidelines</a:t>
            </a:r>
          </a:p>
          <a:p>
            <a:pPr marL="0" indent="0" eaLnBrk="1" hangingPunct="1">
              <a:buNone/>
            </a:pPr>
            <a:r>
              <a:rPr lang="en-GB" altLang="en-US" sz="1800" dirty="0"/>
              <a:t>3) The </a:t>
            </a:r>
            <a:r>
              <a:rPr lang="en-GB" altLang="en-US" sz="1800" dirty="0">
                <a:solidFill>
                  <a:srgbClr val="0000FF"/>
                </a:solidFill>
              </a:rPr>
              <a:t>confidentiality</a:t>
            </a:r>
            <a:r>
              <a:rPr lang="en-GB" altLang="en-US" sz="1800" dirty="0"/>
              <a:t> of information supplied by research subjects and the </a:t>
            </a:r>
            <a:r>
              <a:rPr lang="en-GB" altLang="en-US" sz="1800" dirty="0">
                <a:solidFill>
                  <a:srgbClr val="FF0000"/>
                </a:solidFill>
              </a:rPr>
              <a:t>anonymity </a:t>
            </a:r>
            <a:r>
              <a:rPr lang="en-GB" altLang="en-US" sz="1800" dirty="0"/>
              <a:t>of respondents must be respected</a:t>
            </a:r>
          </a:p>
          <a:p>
            <a:pPr marL="0" indent="0" eaLnBrk="1" hangingPunct="1">
              <a:buNone/>
            </a:pPr>
            <a:r>
              <a:rPr lang="en-GB" altLang="en-US" sz="1800" dirty="0"/>
              <a:t>4) Research participants must participate in a </a:t>
            </a:r>
            <a:r>
              <a:rPr lang="en-GB" altLang="en-US" sz="1800" dirty="0">
                <a:solidFill>
                  <a:srgbClr val="0000FF"/>
                </a:solidFill>
              </a:rPr>
              <a:t>voluntary</a:t>
            </a:r>
            <a:r>
              <a:rPr lang="en-GB" altLang="en-US" sz="1800" dirty="0"/>
              <a:t> way, </a:t>
            </a:r>
            <a:r>
              <a:rPr lang="en-GB" altLang="en-US" sz="1800" dirty="0">
                <a:solidFill>
                  <a:srgbClr val="0000FF"/>
                </a:solidFill>
              </a:rPr>
              <a:t>free from any coercion</a:t>
            </a:r>
          </a:p>
          <a:p>
            <a:pPr marL="0" indent="0" eaLnBrk="1" hangingPunct="1">
              <a:buNone/>
            </a:pPr>
            <a:r>
              <a:rPr lang="en-GB" altLang="en-US" sz="1800" dirty="0">
                <a:solidFill>
                  <a:srgbClr val="0000FF"/>
                </a:solidFill>
              </a:rPr>
              <a:t>5) Harm</a:t>
            </a:r>
            <a:r>
              <a:rPr lang="en-GB" altLang="en-US" sz="1800" dirty="0"/>
              <a:t> to research participants </a:t>
            </a:r>
            <a:r>
              <a:rPr lang="en-GB" altLang="en-US" sz="1800" dirty="0">
                <a:solidFill>
                  <a:srgbClr val="0000FF"/>
                </a:solidFill>
              </a:rPr>
              <a:t>must be avoided</a:t>
            </a:r>
          </a:p>
          <a:p>
            <a:pPr marL="0" indent="0" eaLnBrk="1" hangingPunct="1">
              <a:buNone/>
            </a:pPr>
            <a:r>
              <a:rPr lang="en-GB" altLang="en-US" sz="1800" dirty="0"/>
              <a:t>6) The </a:t>
            </a:r>
            <a:r>
              <a:rPr lang="en-GB" altLang="en-US" sz="1800" dirty="0">
                <a:solidFill>
                  <a:schemeClr val="accent2"/>
                </a:solidFill>
              </a:rPr>
              <a:t>i</a:t>
            </a:r>
            <a:r>
              <a:rPr lang="en-GB" altLang="en-US" sz="1800" dirty="0">
                <a:solidFill>
                  <a:srgbClr val="FF0000"/>
                </a:solidFill>
              </a:rPr>
              <a:t>ndependence </a:t>
            </a:r>
            <a:r>
              <a:rPr lang="en-GB" altLang="en-US" sz="1800" dirty="0"/>
              <a:t>of research must be clear, and any conflicts of interest or partiality must be explicit</a:t>
            </a:r>
          </a:p>
          <a:p>
            <a:pPr marL="609600" indent="-609600" eaLnBrk="1" hangingPunct="1">
              <a:buFontTx/>
              <a:buAutoNum type="arabicPeriod"/>
            </a:pPr>
            <a:endParaRPr lang="en-US" altLang="en-US" sz="1400" b="1" dirty="0">
              <a:solidFill>
                <a:srgbClr val="33CC33"/>
              </a:solidFill>
            </a:endParaRPr>
          </a:p>
        </p:txBody>
      </p:sp>
    </p:spTree>
    <p:extLst>
      <p:ext uri="{BB962C8B-B14F-4D97-AF65-F5344CB8AC3E}">
        <p14:creationId xmlns:p14="http://schemas.microsoft.com/office/powerpoint/2010/main" val="1122942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a:extLst>
              <a:ext uri="{FF2B5EF4-FFF2-40B4-BE49-F238E27FC236}">
                <a16:creationId xmlns:a16="http://schemas.microsoft.com/office/drawing/2014/main" id="{FC09CBED-1D82-BD4A-95A1-57D2F768DF06}"/>
              </a:ext>
            </a:extLst>
          </p:cNvPr>
          <p:cNvSpPr>
            <a:spLocks noGrp="1" noChangeArrowheads="1"/>
          </p:cNvSpPr>
          <p:nvPr>
            <p:ph type="body" idx="1"/>
          </p:nvPr>
        </p:nvSpPr>
        <p:spPr>
          <a:xfrm>
            <a:off x="179512" y="559613"/>
            <a:ext cx="8229600" cy="3960812"/>
          </a:xfrm>
        </p:spPr>
        <p:txBody>
          <a:bodyPr/>
          <a:lstStyle/>
          <a:p>
            <a:pPr algn="ctr" eaLnBrk="1" hangingPunct="1">
              <a:buFontTx/>
              <a:buNone/>
            </a:pPr>
            <a:r>
              <a:rPr lang="en-GB" altLang="en-US" b="1" dirty="0">
                <a:solidFill>
                  <a:srgbClr val="0000CC"/>
                </a:solidFill>
              </a:rPr>
              <a:t>Conclusions</a:t>
            </a:r>
          </a:p>
          <a:p>
            <a:pPr lvl="1" eaLnBrk="1" hangingPunct="1">
              <a:buFontTx/>
              <a:buChar char="•"/>
            </a:pPr>
            <a:r>
              <a:rPr lang="en-GB" altLang="en-US" sz="1800" b="1" dirty="0"/>
              <a:t>Ethical reasoning is as old as time, but even more relevant today</a:t>
            </a:r>
          </a:p>
          <a:p>
            <a:pPr lvl="1" eaLnBrk="1" hangingPunct="1">
              <a:buFontTx/>
              <a:buChar char="•"/>
            </a:pPr>
            <a:r>
              <a:rPr lang="en-US" altLang="en-US" sz="1800" b="1" dirty="0"/>
              <a:t>To act legally is not the same as to act morally </a:t>
            </a:r>
          </a:p>
          <a:p>
            <a:pPr lvl="1" eaLnBrk="1" hangingPunct="1">
              <a:buFontTx/>
              <a:buChar char="•"/>
            </a:pPr>
            <a:r>
              <a:rPr lang="en-US" altLang="en-US" sz="1800" b="1" dirty="0"/>
              <a:t>Seedhouse’s framework provides a useful basis for assessing ones professional-ethical </a:t>
            </a:r>
            <a:r>
              <a:rPr lang="en-US" altLang="en-US" sz="1800" b="1" dirty="0" err="1"/>
              <a:t>behaviour</a:t>
            </a:r>
            <a:endParaRPr lang="en-US" altLang="en-US" sz="1800" b="1" dirty="0"/>
          </a:p>
          <a:p>
            <a:pPr lvl="1" eaLnBrk="1" hangingPunct="1">
              <a:buFontTx/>
              <a:buChar char="•"/>
            </a:pPr>
            <a:r>
              <a:rPr lang="en-US" altLang="en-US" sz="1800" b="1" dirty="0"/>
              <a:t>Moral or ethical thinking can be based on at least three ethical premises</a:t>
            </a:r>
          </a:p>
          <a:p>
            <a:pPr lvl="1" eaLnBrk="1" hangingPunct="1">
              <a:buFontTx/>
              <a:buChar char="•"/>
            </a:pPr>
            <a:r>
              <a:rPr lang="en-US" altLang="en-US" sz="1800" b="1" dirty="0"/>
              <a:t>It is possible to act professionally even if you don’t agree</a:t>
            </a:r>
          </a:p>
          <a:p>
            <a:pPr lvl="1" eaLnBrk="1" hangingPunct="1">
              <a:buFontTx/>
              <a:buChar char="•"/>
            </a:pPr>
            <a:r>
              <a:rPr lang="en-US" altLang="en-US" sz="1800" b="1" dirty="0"/>
              <a:t>Codes of conduct are based on ethical principles</a:t>
            </a:r>
          </a:p>
          <a:p>
            <a:pPr lvl="1" eaLnBrk="1" hangingPunct="1">
              <a:buFontTx/>
              <a:buChar char="•"/>
            </a:pPr>
            <a:r>
              <a:rPr lang="en-US" altLang="en-US" sz="1800" b="1" dirty="0"/>
              <a:t>Integrity, respect for others, a duty to develop, and beneficence are key themes that run through all professional codes of conduct</a:t>
            </a:r>
          </a:p>
        </p:txBody>
      </p:sp>
      <p:sp>
        <p:nvSpPr>
          <p:cNvPr id="33795" name="Text Box 4">
            <a:extLst>
              <a:ext uri="{FF2B5EF4-FFF2-40B4-BE49-F238E27FC236}">
                <a16:creationId xmlns:a16="http://schemas.microsoft.com/office/drawing/2014/main" id="{B61979FE-4853-064D-A133-91646889D076}"/>
              </a:ext>
            </a:extLst>
          </p:cNvPr>
          <p:cNvSpPr txBox="1">
            <a:spLocks noChangeArrowheads="1"/>
          </p:cNvSpPr>
          <p:nvPr/>
        </p:nvSpPr>
        <p:spPr bwMode="auto">
          <a:xfrm>
            <a:off x="684213" y="6021388"/>
            <a:ext cx="792003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Research and Ethics                                           Week  7                                                 Prof. A Desta </a:t>
            </a:r>
            <a:fld id="{4862941D-2C90-E646-A11B-05EF51BB1370}" type="slidenum">
              <a:rPr lang="en-GB" altLang="en-US" sz="1200"/>
              <a:pPr eaLnBrk="1" hangingPunct="1"/>
              <a:t>21</a:t>
            </a:fld>
            <a:r>
              <a:rPr lang="en-GB" altLang="en-US" sz="1200" dirty="0"/>
              <a:t> </a:t>
            </a:r>
            <a:endParaRPr lang="en-US" altLang="en-US" sz="1200" dirty="0"/>
          </a:p>
        </p:txBody>
      </p:sp>
    </p:spTree>
    <p:extLst>
      <p:ext uri="{BB962C8B-B14F-4D97-AF65-F5344CB8AC3E}">
        <p14:creationId xmlns:p14="http://schemas.microsoft.com/office/powerpoint/2010/main" val="28043200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0B4652A4-DC9D-6342-9877-9693627B9976}"/>
              </a:ext>
            </a:extLst>
          </p:cNvPr>
          <p:cNvSpPr txBox="1">
            <a:spLocks noChangeArrowheads="1"/>
          </p:cNvSpPr>
          <p:nvPr/>
        </p:nvSpPr>
        <p:spPr>
          <a:xfrm>
            <a:off x="0" y="764381"/>
            <a:ext cx="8964488" cy="4896867"/>
          </a:xfrm>
          <a:prstGeom prst="rect">
            <a:avLst/>
          </a:prstGeom>
        </p:spPr>
        <p:txBody>
          <a:bodyPr/>
          <a:lstStyle/>
          <a:p>
            <a:pPr marL="342900" indent="-342900" eaLnBrk="0" hangingPunct="0">
              <a:lnSpc>
                <a:spcPct val="80000"/>
              </a:lnSpc>
              <a:spcBef>
                <a:spcPct val="20000"/>
              </a:spcBef>
              <a:defRPr/>
            </a:pPr>
            <a:r>
              <a:rPr lang="en-GB" kern="0" dirty="0">
                <a:latin typeface="+mn-lt"/>
                <a:cs typeface="+mn-cs"/>
              </a:rPr>
              <a:t>	</a:t>
            </a:r>
            <a:r>
              <a:rPr lang="en-GB" sz="2400" kern="0" dirty="0">
                <a:solidFill>
                  <a:srgbClr val="FF0000"/>
                </a:solidFill>
                <a:latin typeface="+mn-lt"/>
                <a:cs typeface="+mn-cs"/>
              </a:rPr>
              <a:t>Enhancing the independence of older people with dementia in residential care</a:t>
            </a:r>
          </a:p>
          <a:p>
            <a:pPr marL="342900" indent="-342900" eaLnBrk="0" hangingPunct="0">
              <a:lnSpc>
                <a:spcPct val="80000"/>
              </a:lnSpc>
              <a:spcBef>
                <a:spcPct val="20000"/>
              </a:spcBef>
              <a:defRPr/>
            </a:pPr>
            <a:r>
              <a:rPr lang="en-GB" sz="2400" kern="0" dirty="0">
                <a:latin typeface="+mn-lt"/>
                <a:cs typeface="+mn-cs"/>
              </a:rPr>
              <a:t>	</a:t>
            </a:r>
            <a:r>
              <a:rPr lang="en-GB" sz="2400" i="1" kern="0" dirty="0">
                <a:latin typeface="+mn-lt"/>
                <a:cs typeface="+mn-cs"/>
              </a:rPr>
              <a:t>Dr </a:t>
            </a:r>
            <a:r>
              <a:rPr lang="en-GB" sz="2400" i="1" kern="0" dirty="0" err="1">
                <a:latin typeface="+mn-lt"/>
                <a:cs typeface="+mn-cs"/>
              </a:rPr>
              <a:t>Brackenbury</a:t>
            </a:r>
            <a:r>
              <a:rPr lang="en-GB" sz="2400" i="1" kern="0" dirty="0">
                <a:latin typeface="+mn-lt"/>
                <a:cs typeface="+mn-cs"/>
              </a:rPr>
              <a:t>, a reader in architecture and design, in collaboration with colleagues in social policy, sociology and gerontology, has been asked by a specialist housing trust to look at ways in which it can design residential facilities to enhance the independence of residents and their engagement in running their home. A PhD student with an ESRC case studentship will also be involved in the research. The team are proposing an action research strategy, starting by talking to residents in six places about their home as a ‘home’ and observing the way the residents, care providers and managers interact. On the basis of this information, they then propose to suggest and monitor changes in four of the homes over the next two years.</a:t>
            </a:r>
          </a:p>
          <a:p>
            <a:pPr marL="342900" indent="-342900" eaLnBrk="0" hangingPunct="0">
              <a:lnSpc>
                <a:spcPct val="80000"/>
              </a:lnSpc>
              <a:spcBef>
                <a:spcPct val="20000"/>
              </a:spcBef>
              <a:defRPr/>
            </a:pPr>
            <a:r>
              <a:rPr lang="en-GB" sz="2400" i="1" kern="0" dirty="0">
                <a:latin typeface="+mn-lt"/>
                <a:cs typeface="+mn-cs"/>
              </a:rPr>
              <a:t>     </a:t>
            </a:r>
            <a:r>
              <a:rPr lang="en-GB" sz="2400" i="1" kern="0" dirty="0">
                <a:solidFill>
                  <a:srgbClr val="FF0000"/>
                </a:solidFill>
                <a:latin typeface="+mn-lt"/>
                <a:cs typeface="+mn-cs"/>
              </a:rPr>
              <a:t>Discuss the research ethics implications of this study  </a:t>
            </a:r>
            <a:r>
              <a:rPr lang="en-US" sz="2000" i="1" kern="0" dirty="0">
                <a:latin typeface="+mn-lt"/>
                <a:cs typeface="+mn-cs"/>
              </a:rPr>
              <a:t>Source: ESRC Research Ethics Framework (REF)</a:t>
            </a:r>
          </a:p>
        </p:txBody>
      </p:sp>
      <p:sp>
        <p:nvSpPr>
          <p:cNvPr id="5" name="Rectangle 2">
            <a:extLst>
              <a:ext uri="{FF2B5EF4-FFF2-40B4-BE49-F238E27FC236}">
                <a16:creationId xmlns:a16="http://schemas.microsoft.com/office/drawing/2014/main" id="{031E6141-BCA9-3A4A-9A6E-662D2B26BC98}"/>
              </a:ext>
            </a:extLst>
          </p:cNvPr>
          <p:cNvSpPr txBox="1">
            <a:spLocks noChangeArrowheads="1"/>
          </p:cNvSpPr>
          <p:nvPr/>
        </p:nvSpPr>
        <p:spPr>
          <a:xfrm>
            <a:off x="374650" y="172265"/>
            <a:ext cx="8229600" cy="520431"/>
          </a:xfrm>
          <a:prstGeom prst="rect">
            <a:avLst/>
          </a:prstGeom>
        </p:spPr>
        <p:txBody>
          <a:bodyPr/>
          <a:lstStyle/>
          <a:p>
            <a:pPr algn="ctr">
              <a:defRPr/>
            </a:pPr>
            <a:r>
              <a:rPr lang="en-GB" sz="2800" b="1" kern="0" dirty="0">
                <a:latin typeface="+mj-lt"/>
                <a:ea typeface="+mj-ea"/>
                <a:cs typeface="+mj-cs"/>
              </a:rPr>
              <a:t>Seminar activity:</a:t>
            </a:r>
            <a:endParaRPr lang="en-US" sz="2800" b="1" kern="0" dirty="0">
              <a:solidFill>
                <a:srgbClr val="008000"/>
              </a:solidFill>
              <a:latin typeface="+mj-lt"/>
              <a:ea typeface="+mj-ea"/>
              <a:cs typeface="+mj-cs"/>
            </a:endParaRPr>
          </a:p>
        </p:txBody>
      </p:sp>
    </p:spTree>
    <p:extLst>
      <p:ext uri="{BB962C8B-B14F-4D97-AF65-F5344CB8AC3E}">
        <p14:creationId xmlns:p14="http://schemas.microsoft.com/office/powerpoint/2010/main" val="33376456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50BB7D-BFB9-2047-B566-B039949A9B7C}"/>
              </a:ext>
            </a:extLst>
          </p:cNvPr>
          <p:cNvSpPr txBox="1">
            <a:spLocks noChangeArrowheads="1"/>
          </p:cNvSpPr>
          <p:nvPr/>
        </p:nvSpPr>
        <p:spPr>
          <a:xfrm>
            <a:off x="457200" y="1412875"/>
            <a:ext cx="8229600" cy="3384550"/>
          </a:xfrm>
          <a:prstGeom prst="rect">
            <a:avLst/>
          </a:prstGeom>
        </p:spPr>
        <p:txBody>
          <a:bodyPr/>
          <a:lstStyle/>
          <a:p>
            <a:pPr marL="342900" indent="-342900">
              <a:spcBef>
                <a:spcPct val="20000"/>
              </a:spcBef>
              <a:defRPr/>
            </a:pPr>
            <a:endParaRPr lang="en-GB" sz="2400" b="1" kern="0" dirty="0">
              <a:solidFill>
                <a:srgbClr val="0000CC"/>
              </a:solidFill>
              <a:latin typeface="+mn-lt"/>
              <a:cs typeface="+mn-cs"/>
            </a:endParaRPr>
          </a:p>
          <a:p>
            <a:pPr marL="342900" indent="-342900">
              <a:spcBef>
                <a:spcPct val="20000"/>
              </a:spcBef>
              <a:defRPr/>
            </a:pPr>
            <a:r>
              <a:rPr lang="en-GB" sz="1200" b="1" kern="0" dirty="0">
                <a:solidFill>
                  <a:srgbClr val="0000CC"/>
                </a:solidFill>
                <a:latin typeface="+mn-lt"/>
                <a:cs typeface="+mn-cs"/>
              </a:rPr>
              <a:t>	</a:t>
            </a:r>
            <a:r>
              <a:rPr lang="en-GB" sz="2400" b="1" kern="0" dirty="0" err="1">
                <a:solidFill>
                  <a:srgbClr val="0000CC"/>
                </a:solidFill>
                <a:latin typeface="+mn-lt"/>
                <a:cs typeface="+mn-cs"/>
              </a:rPr>
              <a:t>Seidelman</a:t>
            </a:r>
            <a:r>
              <a:rPr lang="en-GB" sz="2400" b="1" kern="0" dirty="0">
                <a:solidFill>
                  <a:srgbClr val="0000CC"/>
                </a:solidFill>
                <a:latin typeface="+mn-lt"/>
                <a:cs typeface="+mn-cs"/>
              </a:rPr>
              <a:t>, W E., </a:t>
            </a:r>
            <a:r>
              <a:rPr lang="en-GB" sz="2400" b="1" kern="0" dirty="0" err="1">
                <a:solidFill>
                  <a:srgbClr val="0000CC"/>
                </a:solidFill>
                <a:latin typeface="+mn-lt"/>
                <a:cs typeface="+mn-cs"/>
              </a:rPr>
              <a:t>Mengele</a:t>
            </a:r>
            <a:r>
              <a:rPr lang="en-GB" sz="2400" b="1" kern="0" dirty="0">
                <a:solidFill>
                  <a:srgbClr val="0000CC"/>
                </a:solidFill>
                <a:latin typeface="+mn-lt"/>
                <a:cs typeface="+mn-cs"/>
              </a:rPr>
              <a:t> </a:t>
            </a:r>
            <a:r>
              <a:rPr lang="en-GB" sz="2400" b="1" kern="0" dirty="0" err="1">
                <a:solidFill>
                  <a:srgbClr val="0000CC"/>
                </a:solidFill>
                <a:latin typeface="+mn-lt"/>
                <a:cs typeface="+mn-cs"/>
              </a:rPr>
              <a:t>Medicus</a:t>
            </a:r>
            <a:r>
              <a:rPr lang="en-GB" sz="2400" b="1" kern="0" dirty="0">
                <a:solidFill>
                  <a:srgbClr val="0000CC"/>
                </a:solidFill>
                <a:latin typeface="+mn-lt"/>
                <a:cs typeface="+mn-cs"/>
              </a:rPr>
              <a:t>: Medicine’s Nazi Heritage, International Journal of Health Services, Volume 19, No.4, pp599-610.</a:t>
            </a:r>
            <a:endParaRPr lang="en-GB" sz="1200" b="1" kern="0" dirty="0">
              <a:solidFill>
                <a:srgbClr val="0000CC"/>
              </a:solidFill>
              <a:latin typeface="+mn-lt"/>
              <a:cs typeface="+mn-cs"/>
            </a:endParaRPr>
          </a:p>
        </p:txBody>
      </p:sp>
      <p:sp>
        <p:nvSpPr>
          <p:cNvPr id="6" name="Rectangle 2">
            <a:extLst>
              <a:ext uri="{FF2B5EF4-FFF2-40B4-BE49-F238E27FC236}">
                <a16:creationId xmlns:a16="http://schemas.microsoft.com/office/drawing/2014/main" id="{7A4E3F2C-18D1-C649-A820-96CBF5D8E073}"/>
              </a:ext>
            </a:extLst>
          </p:cNvPr>
          <p:cNvSpPr txBox="1">
            <a:spLocks noChangeArrowheads="1"/>
          </p:cNvSpPr>
          <p:nvPr/>
        </p:nvSpPr>
        <p:spPr>
          <a:xfrm>
            <a:off x="457200" y="274638"/>
            <a:ext cx="8229600" cy="993775"/>
          </a:xfrm>
          <a:prstGeom prst="rect">
            <a:avLst/>
          </a:prstGeom>
        </p:spPr>
        <p:txBody>
          <a:bodyPr/>
          <a:lstStyle/>
          <a:p>
            <a:pPr algn="ctr">
              <a:defRPr/>
            </a:pPr>
            <a:r>
              <a:rPr lang="en-GB" sz="4400" b="1" kern="0" dirty="0">
                <a:latin typeface="+mj-lt"/>
                <a:ea typeface="+mj-ea"/>
                <a:cs typeface="+mj-cs"/>
              </a:rPr>
              <a:t>Reference</a:t>
            </a:r>
            <a:endParaRPr lang="en-US" sz="4400" b="1" kern="0" dirty="0">
              <a:solidFill>
                <a:srgbClr val="008000"/>
              </a:solidFill>
              <a:latin typeface="+mj-lt"/>
              <a:ea typeface="+mj-ea"/>
              <a:cs typeface="+mj-cs"/>
            </a:endParaRPr>
          </a:p>
        </p:txBody>
      </p:sp>
    </p:spTree>
    <p:extLst>
      <p:ext uri="{BB962C8B-B14F-4D97-AF65-F5344CB8AC3E}">
        <p14:creationId xmlns:p14="http://schemas.microsoft.com/office/powerpoint/2010/main" val="28696736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1782</Words>
  <Application>Microsoft Office PowerPoint</Application>
  <PresentationFormat>On-screen Show (4:3)</PresentationFormat>
  <Paragraphs>199</Paragraphs>
  <Slides>23</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Myriad Pro</vt:lpstr>
      <vt:lpstr>Palatino</vt:lpstr>
      <vt:lpstr>Arial</vt:lpstr>
      <vt:lpstr>Calibri</vt:lpstr>
      <vt:lpstr>Comic Sans MS</vt:lpstr>
      <vt:lpstr>Verdana</vt:lpstr>
      <vt:lpstr>Wingdings</vt:lpstr>
      <vt:lpstr>20140311PresentationUWTSDTemplate</vt:lpstr>
      <vt:lpstr>LCDB7010</vt:lpstr>
      <vt:lpstr>Learning Outcomes – Research &amp; Ethics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149</cp:revision>
  <cp:lastPrinted>2018-07-09T15:27:01Z</cp:lastPrinted>
  <dcterms:created xsi:type="dcterms:W3CDTF">2002-10-07T19:43:58Z</dcterms:created>
  <dcterms:modified xsi:type="dcterms:W3CDTF">2022-07-05T06:16:22Z</dcterms:modified>
</cp:coreProperties>
</file>