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9" r:id="rId1"/>
  </p:sldMasterIdLst>
  <p:notesMasterIdLst>
    <p:notesMasterId r:id="rId20"/>
  </p:notesMasterIdLst>
  <p:sldIdLst>
    <p:sldId id="257" r:id="rId2"/>
    <p:sldId id="258" r:id="rId3"/>
    <p:sldId id="259" r:id="rId4"/>
    <p:sldId id="269" r:id="rId5"/>
    <p:sldId id="271" r:id="rId6"/>
    <p:sldId id="264" r:id="rId7"/>
    <p:sldId id="256" r:id="rId8"/>
    <p:sldId id="268" r:id="rId9"/>
    <p:sldId id="276" r:id="rId10"/>
    <p:sldId id="260" r:id="rId11"/>
    <p:sldId id="263" r:id="rId12"/>
    <p:sldId id="273" r:id="rId13"/>
    <p:sldId id="274" r:id="rId14"/>
    <p:sldId id="275" r:id="rId15"/>
    <p:sldId id="277" r:id="rId16"/>
    <p:sldId id="262" r:id="rId17"/>
    <p:sldId id="279" r:id="rId18"/>
    <p:sldId id="26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106" autoAdjust="0"/>
    <p:restoredTop sz="94741"/>
  </p:normalViewPr>
  <p:slideViewPr>
    <p:cSldViewPr snapToGrid="0">
      <p:cViewPr varScale="1">
        <p:scale>
          <a:sx n="93" d="100"/>
          <a:sy n="93" d="100"/>
        </p:scale>
        <p:origin x="208"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3D2D07-255E-4BD2-8835-5AAF1E0CC39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A39B267B-CDA2-4447-ADF8-BEF5CF0C2B3A}">
      <dgm:prSet custT="1"/>
      <dgm:spPr/>
      <dgm:t>
        <a:bodyPr/>
        <a:lstStyle/>
        <a:p>
          <a:r>
            <a:rPr lang="en-GB" sz="2400" baseline="0" dirty="0">
              <a:latin typeface="Arial" panose="020B0604020202020204" pitchFamily="34" charset="0"/>
              <a:cs typeface="Arial" panose="020B0604020202020204" pitchFamily="34" charset="0"/>
            </a:rPr>
            <a:t>We are consultants on behalf of the Flight Food Ltd Company.</a:t>
          </a:r>
          <a:endParaRPr lang="en-US" sz="2400" dirty="0">
            <a:latin typeface="Arial" panose="020B0604020202020204" pitchFamily="34" charset="0"/>
            <a:cs typeface="Arial" panose="020B0604020202020204" pitchFamily="34" charset="0"/>
          </a:endParaRPr>
        </a:p>
      </dgm:t>
    </dgm:pt>
    <dgm:pt modelId="{1C0166FF-F9D6-4F9A-A50A-5154267A1414}" type="parTrans" cxnId="{DA42F8E3-8820-46B6-979A-67905B06F4D9}">
      <dgm:prSet/>
      <dgm:spPr/>
      <dgm:t>
        <a:bodyPr/>
        <a:lstStyle/>
        <a:p>
          <a:endParaRPr lang="en-US"/>
        </a:p>
      </dgm:t>
    </dgm:pt>
    <dgm:pt modelId="{DD523CFC-E200-494C-924B-EB0CA641D7ED}" type="sibTrans" cxnId="{DA42F8E3-8820-46B6-979A-67905B06F4D9}">
      <dgm:prSet/>
      <dgm:spPr/>
      <dgm:t>
        <a:bodyPr/>
        <a:lstStyle/>
        <a:p>
          <a:endParaRPr lang="en-US"/>
        </a:p>
      </dgm:t>
    </dgm:pt>
    <dgm:pt modelId="{8F959671-CA7A-4B47-B83C-7066F61C9B0A}">
      <dgm:prSet custT="1"/>
      <dgm:spPr/>
      <dgm:t>
        <a:bodyPr/>
        <a:lstStyle/>
        <a:p>
          <a:r>
            <a:rPr lang="en-GB" sz="2400" baseline="0" dirty="0">
              <a:latin typeface="Arial" panose="020B0604020202020204" pitchFamily="34" charset="0"/>
              <a:cs typeface="Arial" panose="020B0604020202020204" pitchFamily="34" charset="0"/>
            </a:rPr>
            <a:t>After a thorough survey in the company, we think the main issue is communication.</a:t>
          </a:r>
          <a:endParaRPr lang="en-US" sz="2400" dirty="0">
            <a:latin typeface="Arial" panose="020B0604020202020204" pitchFamily="34" charset="0"/>
            <a:cs typeface="Arial" panose="020B0604020202020204" pitchFamily="34" charset="0"/>
          </a:endParaRPr>
        </a:p>
      </dgm:t>
    </dgm:pt>
    <dgm:pt modelId="{E64E3584-FD5F-448A-8A79-ED5FD8E4049C}" type="parTrans" cxnId="{50638349-AECE-4275-B3FF-698F792836BF}">
      <dgm:prSet/>
      <dgm:spPr/>
      <dgm:t>
        <a:bodyPr/>
        <a:lstStyle/>
        <a:p>
          <a:endParaRPr lang="en-US"/>
        </a:p>
      </dgm:t>
    </dgm:pt>
    <dgm:pt modelId="{B801134B-7FF0-4E69-83EC-E65F9626D4D1}" type="sibTrans" cxnId="{50638349-AECE-4275-B3FF-698F792836BF}">
      <dgm:prSet/>
      <dgm:spPr/>
      <dgm:t>
        <a:bodyPr/>
        <a:lstStyle/>
        <a:p>
          <a:endParaRPr lang="en-US"/>
        </a:p>
      </dgm:t>
    </dgm:pt>
    <dgm:pt modelId="{BAF10A79-0729-4933-B374-D6E1768628ED}">
      <dgm:prSet custT="1"/>
      <dgm:spPr/>
      <dgm:t>
        <a:bodyPr/>
        <a:lstStyle/>
        <a:p>
          <a:r>
            <a:rPr lang="en-GB" sz="2400" baseline="0" dirty="0">
              <a:latin typeface="Arial" panose="020B0604020202020204" pitchFamily="34" charset="0"/>
              <a:cs typeface="Arial" panose="020B0604020202020204" pitchFamily="34" charset="0"/>
            </a:rPr>
            <a:t>From here on, we will present our findings about this issues, what barriers company faces and how to overcome the problems in the future presenting solutions. </a:t>
          </a:r>
          <a:endParaRPr lang="en-US" sz="2400" dirty="0">
            <a:latin typeface="Arial" panose="020B0604020202020204" pitchFamily="34" charset="0"/>
            <a:cs typeface="Arial" panose="020B0604020202020204" pitchFamily="34" charset="0"/>
          </a:endParaRPr>
        </a:p>
      </dgm:t>
    </dgm:pt>
    <dgm:pt modelId="{5DA7CF95-679B-4C2A-B25E-FF5AE23B4172}" type="parTrans" cxnId="{FDD3BE97-A390-43D1-BE97-CDC0EF65A7DB}">
      <dgm:prSet/>
      <dgm:spPr/>
      <dgm:t>
        <a:bodyPr/>
        <a:lstStyle/>
        <a:p>
          <a:endParaRPr lang="en-US"/>
        </a:p>
      </dgm:t>
    </dgm:pt>
    <dgm:pt modelId="{72CE34CB-A43A-4532-8424-1BF17EF54A17}" type="sibTrans" cxnId="{FDD3BE97-A390-43D1-BE97-CDC0EF65A7DB}">
      <dgm:prSet/>
      <dgm:spPr/>
      <dgm:t>
        <a:bodyPr/>
        <a:lstStyle/>
        <a:p>
          <a:endParaRPr lang="en-US"/>
        </a:p>
      </dgm:t>
    </dgm:pt>
    <dgm:pt modelId="{B9592A6C-D7DD-244E-ABC7-CAE4080C89A4}" type="pres">
      <dgm:prSet presAssocID="{413D2D07-255E-4BD2-8835-5AAF1E0CC39F}" presName="vert0" presStyleCnt="0">
        <dgm:presLayoutVars>
          <dgm:dir/>
          <dgm:animOne val="branch"/>
          <dgm:animLvl val="lvl"/>
        </dgm:presLayoutVars>
      </dgm:prSet>
      <dgm:spPr/>
    </dgm:pt>
    <dgm:pt modelId="{E1396120-C948-CA43-8AA0-B458F69AC746}" type="pres">
      <dgm:prSet presAssocID="{A39B267B-CDA2-4447-ADF8-BEF5CF0C2B3A}" presName="thickLine" presStyleLbl="alignNode1" presStyleIdx="0" presStyleCnt="3"/>
      <dgm:spPr/>
    </dgm:pt>
    <dgm:pt modelId="{CBA2EB52-1CBC-8B49-8934-2ABF6CF9D699}" type="pres">
      <dgm:prSet presAssocID="{A39B267B-CDA2-4447-ADF8-BEF5CF0C2B3A}" presName="horz1" presStyleCnt="0"/>
      <dgm:spPr/>
    </dgm:pt>
    <dgm:pt modelId="{2270A94C-CEB8-D544-82AA-4BB91C39F239}" type="pres">
      <dgm:prSet presAssocID="{A39B267B-CDA2-4447-ADF8-BEF5CF0C2B3A}" presName="tx1" presStyleLbl="revTx" presStyleIdx="0" presStyleCnt="3"/>
      <dgm:spPr/>
    </dgm:pt>
    <dgm:pt modelId="{673402C0-3F6F-F74A-B9EC-BB340BC56C4B}" type="pres">
      <dgm:prSet presAssocID="{A39B267B-CDA2-4447-ADF8-BEF5CF0C2B3A}" presName="vert1" presStyleCnt="0"/>
      <dgm:spPr/>
    </dgm:pt>
    <dgm:pt modelId="{59E91DBC-B2FE-E64C-BDC2-5773B77F1390}" type="pres">
      <dgm:prSet presAssocID="{8F959671-CA7A-4B47-B83C-7066F61C9B0A}" presName="thickLine" presStyleLbl="alignNode1" presStyleIdx="1" presStyleCnt="3"/>
      <dgm:spPr/>
    </dgm:pt>
    <dgm:pt modelId="{79F8CD6E-C687-044D-92E8-66624433DF98}" type="pres">
      <dgm:prSet presAssocID="{8F959671-CA7A-4B47-B83C-7066F61C9B0A}" presName="horz1" presStyleCnt="0"/>
      <dgm:spPr/>
    </dgm:pt>
    <dgm:pt modelId="{B365F818-D253-054E-9B7D-077C766945DD}" type="pres">
      <dgm:prSet presAssocID="{8F959671-CA7A-4B47-B83C-7066F61C9B0A}" presName="tx1" presStyleLbl="revTx" presStyleIdx="1" presStyleCnt="3"/>
      <dgm:spPr/>
    </dgm:pt>
    <dgm:pt modelId="{1BCB37A1-9DBB-9947-9D65-5888DA3107CF}" type="pres">
      <dgm:prSet presAssocID="{8F959671-CA7A-4B47-B83C-7066F61C9B0A}" presName="vert1" presStyleCnt="0"/>
      <dgm:spPr/>
    </dgm:pt>
    <dgm:pt modelId="{AE155515-81A5-E541-B339-F500C151840D}" type="pres">
      <dgm:prSet presAssocID="{BAF10A79-0729-4933-B374-D6E1768628ED}" presName="thickLine" presStyleLbl="alignNode1" presStyleIdx="2" presStyleCnt="3"/>
      <dgm:spPr/>
    </dgm:pt>
    <dgm:pt modelId="{33B45884-8AB2-FC41-9F78-8539D0C268A2}" type="pres">
      <dgm:prSet presAssocID="{BAF10A79-0729-4933-B374-D6E1768628ED}" presName="horz1" presStyleCnt="0"/>
      <dgm:spPr/>
    </dgm:pt>
    <dgm:pt modelId="{03561E18-C739-A14A-A55F-3B496E95C05C}" type="pres">
      <dgm:prSet presAssocID="{BAF10A79-0729-4933-B374-D6E1768628ED}" presName="tx1" presStyleLbl="revTx" presStyleIdx="2" presStyleCnt="3"/>
      <dgm:spPr/>
    </dgm:pt>
    <dgm:pt modelId="{7F082956-C44D-094B-AB57-C19A25469963}" type="pres">
      <dgm:prSet presAssocID="{BAF10A79-0729-4933-B374-D6E1768628ED}" presName="vert1" presStyleCnt="0"/>
      <dgm:spPr/>
    </dgm:pt>
  </dgm:ptLst>
  <dgm:cxnLst>
    <dgm:cxn modelId="{50638349-AECE-4275-B3FF-698F792836BF}" srcId="{413D2D07-255E-4BD2-8835-5AAF1E0CC39F}" destId="{8F959671-CA7A-4B47-B83C-7066F61C9B0A}" srcOrd="1" destOrd="0" parTransId="{E64E3584-FD5F-448A-8A79-ED5FD8E4049C}" sibTransId="{B801134B-7FF0-4E69-83EC-E65F9626D4D1}"/>
    <dgm:cxn modelId="{6253BB73-BD02-1B44-AE29-E297A5AF9737}" type="presOf" srcId="{BAF10A79-0729-4933-B374-D6E1768628ED}" destId="{03561E18-C739-A14A-A55F-3B496E95C05C}" srcOrd="0" destOrd="0" presId="urn:microsoft.com/office/officeart/2008/layout/LinedList"/>
    <dgm:cxn modelId="{FDD3BE97-A390-43D1-BE97-CDC0EF65A7DB}" srcId="{413D2D07-255E-4BD2-8835-5AAF1E0CC39F}" destId="{BAF10A79-0729-4933-B374-D6E1768628ED}" srcOrd="2" destOrd="0" parTransId="{5DA7CF95-679B-4C2A-B25E-FF5AE23B4172}" sibTransId="{72CE34CB-A43A-4532-8424-1BF17EF54A17}"/>
    <dgm:cxn modelId="{99B88AC0-F77F-434C-B612-C4354B48EE03}" type="presOf" srcId="{A39B267B-CDA2-4447-ADF8-BEF5CF0C2B3A}" destId="{2270A94C-CEB8-D544-82AA-4BB91C39F239}" srcOrd="0" destOrd="0" presId="urn:microsoft.com/office/officeart/2008/layout/LinedList"/>
    <dgm:cxn modelId="{6A3FE7CD-A97F-7D44-9F08-230AA4028602}" type="presOf" srcId="{8F959671-CA7A-4B47-B83C-7066F61C9B0A}" destId="{B365F818-D253-054E-9B7D-077C766945DD}" srcOrd="0" destOrd="0" presId="urn:microsoft.com/office/officeart/2008/layout/LinedList"/>
    <dgm:cxn modelId="{DA42F8E3-8820-46B6-979A-67905B06F4D9}" srcId="{413D2D07-255E-4BD2-8835-5AAF1E0CC39F}" destId="{A39B267B-CDA2-4447-ADF8-BEF5CF0C2B3A}" srcOrd="0" destOrd="0" parTransId="{1C0166FF-F9D6-4F9A-A50A-5154267A1414}" sibTransId="{DD523CFC-E200-494C-924B-EB0CA641D7ED}"/>
    <dgm:cxn modelId="{60FF7DEA-698A-CF4F-BC51-D41C3BB68CC1}" type="presOf" srcId="{413D2D07-255E-4BD2-8835-5AAF1E0CC39F}" destId="{B9592A6C-D7DD-244E-ABC7-CAE4080C89A4}" srcOrd="0" destOrd="0" presId="urn:microsoft.com/office/officeart/2008/layout/LinedList"/>
    <dgm:cxn modelId="{9872E34F-B08D-C242-A072-45B343B2FBE0}" type="presParOf" srcId="{B9592A6C-D7DD-244E-ABC7-CAE4080C89A4}" destId="{E1396120-C948-CA43-8AA0-B458F69AC746}" srcOrd="0" destOrd="0" presId="urn:microsoft.com/office/officeart/2008/layout/LinedList"/>
    <dgm:cxn modelId="{13F2B521-3576-6740-97E7-31EB3B08C927}" type="presParOf" srcId="{B9592A6C-D7DD-244E-ABC7-CAE4080C89A4}" destId="{CBA2EB52-1CBC-8B49-8934-2ABF6CF9D699}" srcOrd="1" destOrd="0" presId="urn:microsoft.com/office/officeart/2008/layout/LinedList"/>
    <dgm:cxn modelId="{B325993E-1786-FA45-82EF-FE1A19924AD6}" type="presParOf" srcId="{CBA2EB52-1CBC-8B49-8934-2ABF6CF9D699}" destId="{2270A94C-CEB8-D544-82AA-4BB91C39F239}" srcOrd="0" destOrd="0" presId="urn:microsoft.com/office/officeart/2008/layout/LinedList"/>
    <dgm:cxn modelId="{74A1B49C-1E6B-D748-80D4-3FA83C8FF51C}" type="presParOf" srcId="{CBA2EB52-1CBC-8B49-8934-2ABF6CF9D699}" destId="{673402C0-3F6F-F74A-B9EC-BB340BC56C4B}" srcOrd="1" destOrd="0" presId="urn:microsoft.com/office/officeart/2008/layout/LinedList"/>
    <dgm:cxn modelId="{04BD9A35-8436-D149-8A10-BA8C9210196E}" type="presParOf" srcId="{B9592A6C-D7DD-244E-ABC7-CAE4080C89A4}" destId="{59E91DBC-B2FE-E64C-BDC2-5773B77F1390}" srcOrd="2" destOrd="0" presId="urn:microsoft.com/office/officeart/2008/layout/LinedList"/>
    <dgm:cxn modelId="{5E144E8F-332C-4443-9E5F-35FCA626C5F5}" type="presParOf" srcId="{B9592A6C-D7DD-244E-ABC7-CAE4080C89A4}" destId="{79F8CD6E-C687-044D-92E8-66624433DF98}" srcOrd="3" destOrd="0" presId="urn:microsoft.com/office/officeart/2008/layout/LinedList"/>
    <dgm:cxn modelId="{09593121-6575-4F49-AE5D-F214C54BB9CE}" type="presParOf" srcId="{79F8CD6E-C687-044D-92E8-66624433DF98}" destId="{B365F818-D253-054E-9B7D-077C766945DD}" srcOrd="0" destOrd="0" presId="urn:microsoft.com/office/officeart/2008/layout/LinedList"/>
    <dgm:cxn modelId="{96B46CF0-F9A1-304E-93B0-7685F88B879D}" type="presParOf" srcId="{79F8CD6E-C687-044D-92E8-66624433DF98}" destId="{1BCB37A1-9DBB-9947-9D65-5888DA3107CF}" srcOrd="1" destOrd="0" presId="urn:microsoft.com/office/officeart/2008/layout/LinedList"/>
    <dgm:cxn modelId="{1851D581-D63C-6B40-AFF1-2FB7BCEF3AF8}" type="presParOf" srcId="{B9592A6C-D7DD-244E-ABC7-CAE4080C89A4}" destId="{AE155515-81A5-E541-B339-F500C151840D}" srcOrd="4" destOrd="0" presId="urn:microsoft.com/office/officeart/2008/layout/LinedList"/>
    <dgm:cxn modelId="{BF1EAA38-6039-524D-A61C-EDFB37CD79A9}" type="presParOf" srcId="{B9592A6C-D7DD-244E-ABC7-CAE4080C89A4}" destId="{33B45884-8AB2-FC41-9F78-8539D0C268A2}" srcOrd="5" destOrd="0" presId="urn:microsoft.com/office/officeart/2008/layout/LinedList"/>
    <dgm:cxn modelId="{19B90339-EFFE-5B47-8773-7A38E07FFB66}" type="presParOf" srcId="{33B45884-8AB2-FC41-9F78-8539D0C268A2}" destId="{03561E18-C739-A14A-A55F-3B496E95C05C}" srcOrd="0" destOrd="0" presId="urn:microsoft.com/office/officeart/2008/layout/LinedList"/>
    <dgm:cxn modelId="{32E84317-0334-F840-86E9-029602014283}" type="presParOf" srcId="{33B45884-8AB2-FC41-9F78-8539D0C268A2}" destId="{7F082956-C44D-094B-AB57-C19A254699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96120-C948-CA43-8AA0-B458F69AC746}">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270A94C-CEB8-D544-82AA-4BB91C39F239}">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latin typeface="Arial" panose="020B0604020202020204" pitchFamily="34" charset="0"/>
              <a:cs typeface="Arial" panose="020B0604020202020204" pitchFamily="34" charset="0"/>
            </a:rPr>
            <a:t>We are consultants on behalf of the Flight Food Ltd Company.</a:t>
          </a:r>
          <a:endParaRPr lang="en-US" sz="2400" kern="1200" dirty="0">
            <a:latin typeface="Arial" panose="020B0604020202020204" pitchFamily="34" charset="0"/>
            <a:cs typeface="Arial" panose="020B0604020202020204" pitchFamily="34" charset="0"/>
          </a:endParaRPr>
        </a:p>
      </dsp:txBody>
      <dsp:txXfrm>
        <a:off x="0" y="2249"/>
        <a:ext cx="6683374" cy="1534142"/>
      </dsp:txXfrm>
    </dsp:sp>
    <dsp:sp modelId="{59E91DBC-B2FE-E64C-BDC2-5773B77F1390}">
      <dsp:nvSpPr>
        <dsp:cNvPr id="0" name=""/>
        <dsp:cNvSpPr/>
      </dsp:nvSpPr>
      <dsp:spPr>
        <a:xfrm>
          <a:off x="0" y="1536391"/>
          <a:ext cx="6683374" cy="0"/>
        </a:xfrm>
        <a:prstGeom prst="line">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w="9525" cap="flat" cmpd="sng" algn="ctr">
          <a:solidFill>
            <a:schemeClr val="accent2">
              <a:hueOff val="-1180472"/>
              <a:satOff val="-10766"/>
              <a:lumOff val="-196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365F818-D253-054E-9B7D-077C766945D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latin typeface="Arial" panose="020B0604020202020204" pitchFamily="34" charset="0"/>
              <a:cs typeface="Arial" panose="020B0604020202020204" pitchFamily="34" charset="0"/>
            </a:rPr>
            <a:t>After a thorough survey in the company, we think the main issue is communication.</a:t>
          </a:r>
          <a:endParaRPr lang="en-US" sz="2400" kern="1200" dirty="0">
            <a:latin typeface="Arial" panose="020B0604020202020204" pitchFamily="34" charset="0"/>
            <a:cs typeface="Arial" panose="020B0604020202020204" pitchFamily="34" charset="0"/>
          </a:endParaRPr>
        </a:p>
      </dsp:txBody>
      <dsp:txXfrm>
        <a:off x="0" y="1536391"/>
        <a:ext cx="6683374" cy="1534142"/>
      </dsp:txXfrm>
    </dsp:sp>
    <dsp:sp modelId="{AE155515-81A5-E541-B339-F500C151840D}">
      <dsp:nvSpPr>
        <dsp:cNvPr id="0" name=""/>
        <dsp:cNvSpPr/>
      </dsp:nvSpPr>
      <dsp:spPr>
        <a:xfrm>
          <a:off x="0" y="3070533"/>
          <a:ext cx="6683374"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3561E18-C739-A14A-A55F-3B496E95C05C}">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dirty="0">
              <a:latin typeface="Arial" panose="020B0604020202020204" pitchFamily="34" charset="0"/>
              <a:cs typeface="Arial" panose="020B0604020202020204" pitchFamily="34" charset="0"/>
            </a:rPr>
            <a:t>From here on, we will present our findings about this issues, what barriers company faces and how to overcome the problems in the future presenting solutions. </a:t>
          </a:r>
          <a:endParaRPr lang="en-US" sz="2400" kern="1200" dirty="0">
            <a:latin typeface="Arial" panose="020B0604020202020204" pitchFamily="34" charset="0"/>
            <a:cs typeface="Arial" panose="020B0604020202020204" pitchFamily="34" charset="0"/>
          </a:endParaRPr>
        </a:p>
      </dsp:txBody>
      <dsp:txXfrm>
        <a:off x="0" y="3070533"/>
        <a:ext cx="6683374" cy="15341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E13416-6F73-CE40-8EF9-A10808F5807B}" type="datetimeFigureOut">
              <a:rPr lang="en-US" smtClean="0"/>
              <a:t>8/10/26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3F531-C1A9-4346-9CA1-3C28DA88C2D0}" type="slidenum">
              <a:rPr lang="en-US" smtClean="0"/>
              <a:t>‹#›</a:t>
            </a:fld>
            <a:endParaRPr lang="en-US"/>
          </a:p>
        </p:txBody>
      </p:sp>
    </p:spTree>
    <p:extLst>
      <p:ext uri="{BB962C8B-B14F-4D97-AF65-F5344CB8AC3E}">
        <p14:creationId xmlns:p14="http://schemas.microsoft.com/office/powerpoint/2010/main" val="1003317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0D4DD-8E7D-C047-8594-340B81148000}" type="slidenum">
              <a:rPr lang="en-US" smtClean="0"/>
              <a:t>4</a:t>
            </a:fld>
            <a:endParaRPr lang="en-US"/>
          </a:p>
        </p:txBody>
      </p:sp>
    </p:spTree>
    <p:extLst>
      <p:ext uri="{BB962C8B-B14F-4D97-AF65-F5344CB8AC3E}">
        <p14:creationId xmlns:p14="http://schemas.microsoft.com/office/powerpoint/2010/main" val="18110520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32135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57147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40014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216109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CD6C34D-D6A3-4364-94BE-B972A086586D}"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198383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CD6C34D-D6A3-4364-94BE-B972A086586D}"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973124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CD6C34D-D6A3-4364-94BE-B972A086586D}"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01739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809933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301374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5115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754100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73716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886811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CD6C34D-D6A3-4364-94BE-B972A086586D}"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136821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CD6C34D-D6A3-4364-94BE-B972A086586D}"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224368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16793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843563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D6C34D-D6A3-4364-94BE-B972A086586D}"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385669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8/10/26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36975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CD6C34D-D6A3-4364-94BE-B972A086586D}" type="datetimeFigureOut">
              <a:rPr lang="en-GB" smtClean="0"/>
              <a:t>10/08/2026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3968458409"/>
      </p:ext>
    </p:extLst>
  </p:cSld>
  <p:clrMap bg1="lt1" tx1="dk1" bg2="lt2" tx2="dk2" accent1="accent1" accent2="accent2" accent3="accent3" accent4="accent4" accent5="accent5" accent6="accent6" hlink="hlink" folHlink="folHlink"/>
  <p:sldLayoutIdLst>
    <p:sldLayoutId id="2147484020" r:id="rId1"/>
    <p:sldLayoutId id="2147484021" r:id="rId2"/>
    <p:sldLayoutId id="2147484022" r:id="rId3"/>
    <p:sldLayoutId id="2147484023" r:id="rId4"/>
    <p:sldLayoutId id="2147484024" r:id="rId5"/>
    <p:sldLayoutId id="2147484025" r:id="rId6"/>
    <p:sldLayoutId id="2147484026" r:id="rId7"/>
    <p:sldLayoutId id="2147484027" r:id="rId8"/>
    <p:sldLayoutId id="2147484028" r:id="rId9"/>
    <p:sldLayoutId id="2147484029" r:id="rId10"/>
    <p:sldLayoutId id="2147484030" r:id="rId11"/>
    <p:sldLayoutId id="2147484031" r:id="rId12"/>
    <p:sldLayoutId id="2147484032" r:id="rId13"/>
    <p:sldLayoutId id="2147484033" r:id="rId14"/>
    <p:sldLayoutId id="2147484034" r:id="rId15"/>
    <p:sldLayoutId id="2147484035" r:id="rId16"/>
    <p:sldLayoutId id="2147484036" r:id="rId17"/>
    <p:sldLayoutId id="2147484037" r:id="rId18"/>
    <p:sldLayoutId id="2147484038"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www.accordo.it/article/viewPub/77378" TargetMode="External"/><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pxfuel.com/en/free-photo-qvxap" TargetMode="External"/><Relationship Id="rId2" Type="http://schemas.openxmlformats.org/officeDocument/2006/relationships/image" Target="../media/image13.jpg"/><Relationship Id="rId1" Type="http://schemas.openxmlformats.org/officeDocument/2006/relationships/slideLayout" Target="../slideLayouts/slideLayout1.xml"/><Relationship Id="rId5" Type="http://schemas.openxmlformats.org/officeDocument/2006/relationships/hyperlink" Target="https://arjunpuriinqatar.blogspot.com/2017/08/gourmet-food-on-flights-is-lie-its-made.html" TargetMode="Externa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237995" y="323850"/>
            <a:ext cx="10850446" cy="1144588"/>
          </a:xfrm>
        </p:spPr>
        <p:txBody>
          <a:bodyPr>
            <a:noAutofit/>
          </a:bodyPr>
          <a:lstStyle/>
          <a:p>
            <a:br>
              <a:rPr kumimoji="0" lang="en-GB"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3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LCLM4003 Effective Teamwork and Communication</a:t>
            </a:r>
            <a:br>
              <a:rPr kumimoji="0" lang="en-GB"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1203766" y="1468438"/>
            <a:ext cx="9688011" cy="4618037"/>
          </a:xfrm>
        </p:spPr>
        <p:txBody>
          <a:bodyPr>
            <a:normAutofit fontScale="92500" lnSpcReduction="10000"/>
          </a:bodyPr>
          <a:lstStyle/>
          <a:p>
            <a:pPr marL="0" indent="0">
              <a:buNone/>
            </a:pPr>
            <a:r>
              <a:rPr lang="en-GB" sz="2600" b="1" u="sng" dirty="0">
                <a:solidFill>
                  <a:schemeClr val="accent1">
                    <a:lumMod val="75000"/>
                  </a:schemeClr>
                </a:solidFill>
                <a:latin typeface="Arial" panose="020B0604020202020204" pitchFamily="34" charset="0"/>
                <a:cs typeface="Arial" panose="020B0604020202020204" pitchFamily="34" charset="0"/>
              </a:rPr>
              <a:t>ASSIGNMENT 2: Group Presentation (Group 4)</a:t>
            </a:r>
          </a:p>
          <a:p>
            <a:pPr marL="0" indent="0">
              <a:buNone/>
            </a:pPr>
            <a:endParaRPr lang="en-GB" sz="2400" u="sng" dirty="0">
              <a:solidFill>
                <a:schemeClr val="accent1">
                  <a:lumMod val="75000"/>
                </a:schemeClr>
              </a:solidFill>
              <a:latin typeface="Arial" panose="020B0604020202020204" pitchFamily="34" charset="0"/>
              <a:cs typeface="Arial" panose="020B0604020202020204" pitchFamily="34" charset="0"/>
            </a:endParaRP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GORDANA  KUZMANOVIC       ID NO. 2532834</a:t>
            </a:r>
          </a:p>
          <a:p>
            <a:pPr lvl="0">
              <a:lnSpc>
                <a:spcPct val="150000"/>
              </a:lnSpc>
              <a:buClrTx/>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a:t>
            </a:r>
            <a:r>
              <a:rPr lang="en-GB" sz="2200" dirty="0">
                <a:latin typeface="Arial" panose="020B0604020202020204" pitchFamily="34" charset="0"/>
                <a:cs typeface="Arial" panose="020B0604020202020204" pitchFamily="34" charset="0"/>
              </a:rPr>
              <a:t>YULIIA  ANTONENKO               ID No. 2524158</a:t>
            </a:r>
          </a:p>
          <a:p>
            <a:pPr>
              <a:lnSpc>
                <a:spcPct val="150000"/>
              </a:lnSpc>
              <a:buClrTx/>
              <a:defRPr/>
            </a:pPr>
            <a:r>
              <a:rPr lang="en-GB" sz="2200" dirty="0">
                <a:latin typeface="Arial" panose="020B0604020202020204" pitchFamily="34" charset="0"/>
                <a:cs typeface="Arial" panose="020B0604020202020204" pitchFamily="34" charset="0"/>
              </a:rPr>
              <a:t>Student        YASEMIN  KARAMAN               ID No. 2530979</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RONI KHAN                               ID NO. </a:t>
            </a:r>
          </a:p>
          <a:p>
            <a:pPr>
              <a:lnSpc>
                <a:spcPct val="150000"/>
              </a:lnSpc>
              <a:buClrTx/>
              <a:defRPr/>
            </a:pPr>
            <a:r>
              <a:rPr lang="en-GB" sz="2200" dirty="0">
                <a:latin typeface="Arial" panose="020B0604020202020204" pitchFamily="34" charset="0"/>
                <a:cs typeface="Arial" panose="020B0604020202020204" pitchFamily="34" charset="0"/>
              </a:rPr>
              <a:t>Student	  JUDE ROBERT HAYLES           ID NO. 2530804</a:t>
            </a: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2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Tutor’s Name:  </a:t>
            </a:r>
            <a:r>
              <a:rPr kumimoji="0" lang="en-GB" sz="2600" b="0" i="0" u="none" strike="noStrike" kern="120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Abdula Sodiq</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0" y="449346"/>
            <a:ext cx="10515600" cy="1006475"/>
          </a:xfrm>
        </p:spPr>
        <p:txBody>
          <a:bodyPr>
            <a:normAutofit/>
          </a:bodyPr>
          <a:lstStyle/>
          <a:p>
            <a:r>
              <a:rPr lang="en-GB" sz="2400"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966788" y="1371600"/>
            <a:ext cx="10746792" cy="4705109"/>
          </a:xfrm>
        </p:spPr>
        <p:txBody>
          <a:bodyPr>
            <a:normAutofit/>
          </a:bodyPr>
          <a:lstStyle/>
          <a:p>
            <a:pPr marL="0" indent="0">
              <a:lnSpc>
                <a:spcPct val="150000"/>
              </a:lnSpc>
              <a:buNone/>
            </a:pPr>
            <a:r>
              <a:rPr lang="en-GB" sz="2400" b="1" dirty="0">
                <a:solidFill>
                  <a:schemeClr val="accent1">
                    <a:lumMod val="75000"/>
                  </a:schemeClr>
                </a:solidFill>
                <a:latin typeface="Arial" panose="020B0604020202020204" pitchFamily="34" charset="0"/>
                <a:cs typeface="Arial" panose="020B0604020202020204" pitchFamily="34" charset="0"/>
              </a:rPr>
              <a:t>Introduction </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S1 S2- 5             </a:t>
            </a:r>
          </a:p>
          <a:p>
            <a:pPr marL="0" indent="0">
              <a:lnSpc>
                <a:spcPct val="150000"/>
              </a:lnSpc>
              <a:buNone/>
            </a:pPr>
            <a:r>
              <a:rPr lang="en-GB" sz="2400" cap="none" dirty="0">
                <a:solidFill>
                  <a:prstClr val="black"/>
                </a:solidFill>
                <a:latin typeface="Arial" panose="020B0604020202020204" pitchFamily="34" charset="0"/>
                <a:cs typeface="Arial" panose="020B0604020202020204" pitchFamily="34" charset="0"/>
              </a:rPr>
              <a:t>1. CULTURAL Barrier and Solution - Gordana                                                      </a:t>
            </a:r>
            <a:endParaRPr lang="en-GB" sz="2400" dirty="0">
              <a:solidFill>
                <a:prstClr val="black"/>
              </a:solidFill>
              <a:latin typeface="Arial" panose="020B0604020202020204" pitchFamily="34" charset="0"/>
              <a:cs typeface="Arial" panose="020B0604020202020204" pitchFamily="34" charset="0"/>
            </a:endParaRPr>
          </a:p>
          <a:p>
            <a:pPr marL="0" indent="0">
              <a:lnSpc>
                <a:spcPct val="150000"/>
              </a:lnSpc>
              <a:buNone/>
            </a:pPr>
            <a:r>
              <a:rPr lang="en-GB" sz="2400" dirty="0">
                <a:solidFill>
                  <a:prstClr val="black"/>
                </a:solidFill>
                <a:latin typeface="Arial" panose="020B0604020202020204" pitchFamily="34" charset="0"/>
                <a:cs typeface="Arial" panose="020B0604020202020204" pitchFamily="34" charset="0"/>
              </a:rPr>
              <a:t>2.</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ENVIRONMENTAL NOISE Barrier and Solution -   Yuliia </a:t>
            </a:r>
          </a:p>
          <a:p>
            <a:pPr marL="0" indent="0">
              <a:lnSpc>
                <a:spcPct val="150000"/>
              </a:lnSpc>
              <a:buNone/>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3. LANGUAGE/COMMUNICATION Barrier and Solution -   Yasemin </a:t>
            </a:r>
          </a:p>
          <a:p>
            <a:pPr marL="0" indent="0">
              <a:lnSpc>
                <a:spcPct val="150000"/>
              </a:lnSpc>
              <a:buNone/>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AGE/GENERATIONAL Barrier and Solution – Roni</a:t>
            </a:r>
          </a:p>
          <a:p>
            <a:pPr marL="0" indent="0">
              <a:lnSpc>
                <a:spcPct val="150000"/>
              </a:lnSpc>
              <a:buNone/>
            </a:pPr>
            <a:r>
              <a:rPr lang="en-GB" sz="2400" dirty="0">
                <a:solidFill>
                  <a:prstClr val="black"/>
                </a:solidFill>
                <a:latin typeface="Arial" panose="020B0604020202020204" pitchFamily="34" charset="0"/>
                <a:cs typeface="Arial" panose="020B0604020202020204" pitchFamily="34" charset="0"/>
              </a:rPr>
              <a:t>5. Emotional </a:t>
            </a:r>
            <a:r>
              <a:rPr lang="en-GB" sz="2400" cap="none" dirty="0">
                <a:solidFill>
                  <a:prstClr val="black"/>
                </a:solidFill>
                <a:latin typeface="Arial" panose="020B0604020202020204" pitchFamily="34" charset="0"/>
                <a:cs typeface="Arial" panose="020B0604020202020204" pitchFamily="34" charset="0"/>
              </a:rPr>
              <a:t>Barrier and Solution -  Jude </a:t>
            </a:r>
          </a:p>
          <a:p>
            <a:pPr marL="0" indent="0">
              <a:lnSpc>
                <a:spcPct val="150000"/>
              </a:lnSpc>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641074" y="1314450"/>
            <a:ext cx="3421640" cy="3680244"/>
          </a:xfrm>
        </p:spPr>
        <p:txBody>
          <a:bodyPr>
            <a:normAutofit/>
          </a:bodyPr>
          <a:lstStyle/>
          <a:p>
            <a:pPr algn="l"/>
            <a:r>
              <a:rPr lang="en-GB" sz="2400" dirty="0">
                <a:latin typeface="Arial" panose="020B0604020202020204" pitchFamily="34" charset="0"/>
                <a:cs typeface="Arial" panose="020B0604020202020204" pitchFamily="34" charset="0"/>
              </a:rPr>
              <a:t>   </a:t>
            </a:r>
            <a:r>
              <a:rPr lang="en-GB" sz="2400" b="1" dirty="0">
                <a:solidFill>
                  <a:schemeClr val="accent1">
                    <a:lumMod val="75000"/>
                  </a:schemeClr>
                </a:solidFill>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6958DC4E-0546-A3A0-4FB8-079233568EA8}"/>
              </a:ext>
            </a:extLst>
          </p:cNvPr>
          <p:cNvGraphicFramePr>
            <a:graphicFrameLocks noGrp="1"/>
          </p:cNvGraphicFramePr>
          <p:nvPr>
            <p:ph idx="1"/>
            <p:extLst>
              <p:ext uri="{D42A27DB-BD31-4B8C-83A1-F6EECF244321}">
                <p14:modId xmlns:p14="http://schemas.microsoft.com/office/powerpoint/2010/main" val="354916266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68943" y="276659"/>
            <a:ext cx="6069354" cy="461665"/>
          </a:xfrm>
          <a:prstGeom prst="rect">
            <a:avLst/>
          </a:prstGeom>
          <a:noFill/>
        </p:spPr>
        <p:txBody>
          <a:bodyPr wrap="none" anchor="ctr">
            <a:spAutoFit/>
          </a:bodyPr>
          <a:lstStyle/>
          <a:p>
            <a:pPr algn="ctr"/>
            <a:r>
              <a:rPr sz="2400" b="1" dirty="0">
                <a:solidFill>
                  <a:srgbClr val="0F3667"/>
                </a:solidFill>
                <a:latin typeface="Arial"/>
              </a:rPr>
              <a:t>CULTURAL COMMUNICATION BARRIER</a:t>
            </a:r>
          </a:p>
        </p:txBody>
      </p:sp>
      <p:sp>
        <p:nvSpPr>
          <p:cNvPr id="3" name="TextBox 2"/>
          <p:cNvSpPr txBox="1"/>
          <p:nvPr/>
        </p:nvSpPr>
        <p:spPr>
          <a:xfrm>
            <a:off x="4430629" y="810357"/>
            <a:ext cx="3345981" cy="400110"/>
          </a:xfrm>
          <a:prstGeom prst="rect">
            <a:avLst/>
          </a:prstGeom>
          <a:noFill/>
        </p:spPr>
        <p:txBody>
          <a:bodyPr wrap="none" anchor="ctr">
            <a:spAutoFit/>
          </a:bodyPr>
          <a:lstStyle/>
          <a:p>
            <a:pPr algn="ctr"/>
            <a:r>
              <a:rPr sz="2000" b="1" dirty="0">
                <a:solidFill>
                  <a:schemeClr val="bg2">
                    <a:lumMod val="75000"/>
                  </a:schemeClr>
                </a:solidFill>
                <a:latin typeface="Arial"/>
              </a:rPr>
              <a:t>WHAT IS THE PROBLEM?</a:t>
            </a:r>
          </a:p>
        </p:txBody>
      </p:sp>
      <p:sp>
        <p:nvSpPr>
          <p:cNvPr id="4" name="Rounded Rectangle 3"/>
          <p:cNvSpPr/>
          <p:nvPr/>
        </p:nvSpPr>
        <p:spPr>
          <a:xfrm>
            <a:off x="541409" y="1566974"/>
            <a:ext cx="3246120" cy="4892040"/>
          </a:xfrm>
          <a:prstGeom prst="roundRect">
            <a:avLst/>
          </a:prstGeom>
          <a:solidFill>
            <a:srgbClr val="FCFAF7"/>
          </a:solidFill>
          <a:ln>
            <a:solidFill>
              <a:srgbClr val="EBE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853135" y="3271266"/>
            <a:ext cx="213969" cy="213969"/>
          </a:xfrm>
          <a:prstGeom prst="ellipse">
            <a:avLst/>
          </a:prstGeom>
          <a:solidFill>
            <a:srgbClr val="EBE6D7"/>
          </a:solidFill>
          <a:ln>
            <a:solidFill>
              <a:srgbClr val="EBE6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93699" y="3479292"/>
            <a:ext cx="332841" cy="594360"/>
          </a:xfrm>
          <a:prstGeom prst="roundRect">
            <a:avLst/>
          </a:prstGeom>
          <a:solidFill>
            <a:srgbClr val="EBE6D7"/>
          </a:solidFill>
          <a:ln>
            <a:solidFill>
              <a:srgbClr val="EBE6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1285646" y="2862072"/>
            <a:ext cx="263347" cy="263347"/>
          </a:xfrm>
          <a:prstGeom prst="ellipse">
            <a:avLst/>
          </a:prstGeom>
          <a:solidFill>
            <a:srgbClr val="F5F0E1"/>
          </a:solidFill>
          <a:ln>
            <a:solidFill>
              <a:srgbClr val="F5F0E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1212494" y="3118104"/>
            <a:ext cx="409651" cy="731520"/>
          </a:xfrm>
          <a:prstGeom prst="roundRect">
            <a:avLst/>
          </a:prstGeom>
          <a:solidFill>
            <a:srgbClr val="F5F0E1"/>
          </a:solidFill>
          <a:ln>
            <a:solidFill>
              <a:srgbClr val="F5F0E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1984248" y="2926080"/>
            <a:ext cx="329184" cy="329184"/>
          </a:xfrm>
          <a:prstGeom prst="ellipse">
            <a:avLst/>
          </a:prstGeom>
          <a:solidFill>
            <a:srgbClr val="F04B23"/>
          </a:solidFill>
          <a:ln>
            <a:solidFill>
              <a:srgbClr val="F04B2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1892808" y="3246120"/>
            <a:ext cx="512064" cy="914400"/>
          </a:xfrm>
          <a:prstGeom prst="roundRect">
            <a:avLst/>
          </a:prstGeom>
          <a:solidFill>
            <a:srgbClr val="F04B23"/>
          </a:solidFill>
          <a:ln>
            <a:solidFill>
              <a:srgbClr val="F04B2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2649016" y="2923794"/>
            <a:ext cx="279806" cy="279806"/>
          </a:xfrm>
          <a:prstGeom prst="ellipse">
            <a:avLst/>
          </a:prstGeom>
          <a:solidFill>
            <a:srgbClr val="F5F0E1"/>
          </a:solidFill>
          <a:ln>
            <a:solidFill>
              <a:srgbClr val="F5F0E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2571292" y="3195828"/>
            <a:ext cx="435254" cy="777240"/>
          </a:xfrm>
          <a:prstGeom prst="roundRect">
            <a:avLst/>
          </a:prstGeom>
          <a:solidFill>
            <a:srgbClr val="F5F0E1"/>
          </a:solidFill>
          <a:ln>
            <a:solidFill>
              <a:srgbClr val="F5F0E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3139135" y="3316986"/>
            <a:ext cx="213969" cy="213969"/>
          </a:xfrm>
          <a:prstGeom prst="ellipse">
            <a:avLst/>
          </a:prstGeom>
          <a:solidFill>
            <a:srgbClr val="EBE6D7"/>
          </a:solidFill>
          <a:ln>
            <a:solidFill>
              <a:srgbClr val="EBE6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3079699" y="3525012"/>
            <a:ext cx="332841" cy="594360"/>
          </a:xfrm>
          <a:prstGeom prst="roundRect">
            <a:avLst/>
          </a:prstGeom>
          <a:solidFill>
            <a:srgbClr val="EBE6D7"/>
          </a:solidFill>
          <a:ln>
            <a:solidFill>
              <a:srgbClr val="EBE6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3881628" y="1571893"/>
            <a:ext cx="2514600"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223027" y="2002720"/>
            <a:ext cx="1728165" cy="276999"/>
          </a:xfrm>
          <a:prstGeom prst="rect">
            <a:avLst/>
          </a:prstGeom>
          <a:noFill/>
        </p:spPr>
        <p:txBody>
          <a:bodyPr wrap="none" anchor="ctr">
            <a:spAutoFit/>
          </a:bodyPr>
          <a:lstStyle/>
          <a:p>
            <a:pPr algn="ctr"/>
            <a:r>
              <a:rPr sz="1200" b="1" dirty="0">
                <a:solidFill>
                  <a:srgbClr val="0F3667"/>
                </a:solidFill>
                <a:latin typeface="Arial"/>
              </a:rPr>
              <a:t>DIVERSE CULTURES</a:t>
            </a:r>
          </a:p>
        </p:txBody>
      </p:sp>
      <p:sp>
        <p:nvSpPr>
          <p:cNvPr id="18" name="TextBox 17"/>
          <p:cNvSpPr txBox="1"/>
          <p:nvPr/>
        </p:nvSpPr>
        <p:spPr>
          <a:xfrm>
            <a:off x="4039513" y="2321049"/>
            <a:ext cx="2277465" cy="954107"/>
          </a:xfrm>
          <a:prstGeom prst="rect">
            <a:avLst/>
          </a:prstGeom>
          <a:noFill/>
        </p:spPr>
        <p:txBody>
          <a:bodyPr wrap="square" anchor="ctr">
            <a:spAutoFit/>
          </a:bodyPr>
          <a:lstStyle/>
          <a:p>
            <a:pPr algn="ctr"/>
            <a:r>
              <a:rPr sz="1400" b="0" dirty="0">
                <a:solidFill>
                  <a:srgbClr val="1E2D41"/>
                </a:solidFill>
                <a:latin typeface="Arial"/>
              </a:rPr>
              <a:t>Employees come from different cultural groups with varying standards, attitudes and practices.</a:t>
            </a:r>
          </a:p>
        </p:txBody>
      </p:sp>
      <p:sp>
        <p:nvSpPr>
          <p:cNvPr id="19" name="Rounded Rectangle 18"/>
          <p:cNvSpPr/>
          <p:nvPr/>
        </p:nvSpPr>
        <p:spPr>
          <a:xfrm>
            <a:off x="6558035" y="1555864"/>
            <a:ext cx="2514600"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681255" y="2061352"/>
            <a:ext cx="2266582" cy="276999"/>
          </a:xfrm>
          <a:prstGeom prst="rect">
            <a:avLst/>
          </a:prstGeom>
          <a:noFill/>
        </p:spPr>
        <p:txBody>
          <a:bodyPr wrap="none" anchor="ctr">
            <a:spAutoFit/>
          </a:bodyPr>
          <a:lstStyle/>
          <a:p>
            <a:pPr algn="ctr"/>
            <a:r>
              <a:rPr sz="1200" b="1" dirty="0">
                <a:solidFill>
                  <a:srgbClr val="0F3667"/>
                </a:solidFill>
                <a:latin typeface="Arial"/>
              </a:rPr>
              <a:t>DIFFERENT EXPECTATIONS</a:t>
            </a:r>
          </a:p>
        </p:txBody>
      </p:sp>
      <p:sp>
        <p:nvSpPr>
          <p:cNvPr id="22" name="TextBox 21"/>
          <p:cNvSpPr txBox="1"/>
          <p:nvPr/>
        </p:nvSpPr>
        <p:spPr>
          <a:xfrm>
            <a:off x="6819902" y="2282148"/>
            <a:ext cx="2004058" cy="954107"/>
          </a:xfrm>
          <a:prstGeom prst="rect">
            <a:avLst/>
          </a:prstGeom>
          <a:noFill/>
        </p:spPr>
        <p:txBody>
          <a:bodyPr wrap="square" anchor="ctr">
            <a:spAutoFit/>
          </a:bodyPr>
          <a:lstStyle/>
          <a:p>
            <a:pPr algn="ctr"/>
            <a:r>
              <a:rPr sz="1400" b="0" dirty="0">
                <a:solidFill>
                  <a:srgbClr val="1E2D41"/>
                </a:solidFill>
                <a:latin typeface="Arial"/>
              </a:rPr>
              <a:t>Managers and employees may interpret expectations differently.</a:t>
            </a:r>
          </a:p>
        </p:txBody>
      </p:sp>
      <p:sp>
        <p:nvSpPr>
          <p:cNvPr id="23" name="Rounded Rectangle 22"/>
          <p:cNvSpPr/>
          <p:nvPr/>
        </p:nvSpPr>
        <p:spPr>
          <a:xfrm>
            <a:off x="9175006" y="1572203"/>
            <a:ext cx="2514600"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9347105" y="2004546"/>
            <a:ext cx="2170402" cy="461665"/>
          </a:xfrm>
          <a:prstGeom prst="rect">
            <a:avLst/>
          </a:prstGeom>
          <a:noFill/>
        </p:spPr>
        <p:txBody>
          <a:bodyPr wrap="none" anchor="ctr">
            <a:spAutoFit/>
          </a:bodyPr>
          <a:lstStyle/>
          <a:p>
            <a:pPr algn="ctr"/>
            <a:r>
              <a:rPr sz="1200" b="1" dirty="0">
                <a:solidFill>
                  <a:srgbClr val="0F3667"/>
                </a:solidFill>
                <a:latin typeface="Arial"/>
              </a:rPr>
              <a:t>VARIED COMMUNICATION </a:t>
            </a:r>
            <a:endParaRPr lang="en-GB" sz="1200" b="1" dirty="0">
              <a:solidFill>
                <a:srgbClr val="0F3667"/>
              </a:solidFill>
              <a:latin typeface="Arial"/>
            </a:endParaRPr>
          </a:p>
          <a:p>
            <a:pPr algn="ctr"/>
            <a:r>
              <a:rPr sz="1200" b="1" dirty="0">
                <a:solidFill>
                  <a:srgbClr val="0F3667"/>
                </a:solidFill>
                <a:latin typeface="Arial"/>
              </a:rPr>
              <a:t>STYLES</a:t>
            </a:r>
          </a:p>
        </p:txBody>
      </p:sp>
      <p:sp>
        <p:nvSpPr>
          <p:cNvPr id="26" name="TextBox 25"/>
          <p:cNvSpPr txBox="1"/>
          <p:nvPr/>
        </p:nvSpPr>
        <p:spPr>
          <a:xfrm>
            <a:off x="9390888" y="2378160"/>
            <a:ext cx="2286000" cy="954107"/>
          </a:xfrm>
          <a:prstGeom prst="rect">
            <a:avLst/>
          </a:prstGeom>
          <a:noFill/>
        </p:spPr>
        <p:txBody>
          <a:bodyPr wrap="square" anchor="ctr">
            <a:spAutoFit/>
          </a:bodyPr>
          <a:lstStyle/>
          <a:p>
            <a:pPr algn="ctr"/>
            <a:r>
              <a:rPr sz="1400" b="0" dirty="0">
                <a:solidFill>
                  <a:srgbClr val="1E2D41"/>
                </a:solidFill>
                <a:latin typeface="Arial"/>
              </a:rPr>
              <a:t>People may be accustomed to different ways of working and communicating.</a:t>
            </a:r>
          </a:p>
        </p:txBody>
      </p:sp>
      <p:sp>
        <p:nvSpPr>
          <p:cNvPr id="27" name="Rounded Rectangle 26"/>
          <p:cNvSpPr/>
          <p:nvPr/>
        </p:nvSpPr>
        <p:spPr>
          <a:xfrm>
            <a:off x="3931919" y="3678520"/>
            <a:ext cx="2514600"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4012387" y="4107138"/>
            <a:ext cx="2353665" cy="461665"/>
          </a:xfrm>
          <a:prstGeom prst="rect">
            <a:avLst/>
          </a:prstGeom>
          <a:noFill/>
        </p:spPr>
        <p:txBody>
          <a:bodyPr wrap="square" anchor="ctr">
            <a:spAutoFit/>
          </a:bodyPr>
          <a:lstStyle/>
          <a:p>
            <a:pPr algn="ctr"/>
            <a:r>
              <a:rPr sz="1200" b="1" dirty="0">
                <a:solidFill>
                  <a:srgbClr val="0F3667"/>
                </a:solidFill>
                <a:latin typeface="Arial"/>
              </a:rPr>
              <a:t>MISINTERPRETATION OF MESSAGES</a:t>
            </a:r>
          </a:p>
        </p:txBody>
      </p:sp>
      <p:sp>
        <p:nvSpPr>
          <p:cNvPr id="30" name="TextBox 29"/>
          <p:cNvSpPr txBox="1"/>
          <p:nvPr/>
        </p:nvSpPr>
        <p:spPr>
          <a:xfrm>
            <a:off x="3858767" y="4614910"/>
            <a:ext cx="2353665" cy="738664"/>
          </a:xfrm>
          <a:prstGeom prst="rect">
            <a:avLst/>
          </a:prstGeom>
          <a:noFill/>
        </p:spPr>
        <p:txBody>
          <a:bodyPr wrap="square" anchor="ctr">
            <a:spAutoFit/>
          </a:bodyPr>
          <a:lstStyle/>
          <a:p>
            <a:pPr algn="ctr"/>
            <a:r>
              <a:rPr sz="1400" b="0" dirty="0">
                <a:solidFill>
                  <a:srgbClr val="1E2D41"/>
                </a:solidFill>
                <a:latin typeface="Arial"/>
              </a:rPr>
              <a:t>Hygiene and safety expectations may be understood differently.</a:t>
            </a:r>
          </a:p>
        </p:txBody>
      </p:sp>
      <p:sp>
        <p:nvSpPr>
          <p:cNvPr id="31" name="Rounded Rectangle 30"/>
          <p:cNvSpPr/>
          <p:nvPr/>
        </p:nvSpPr>
        <p:spPr>
          <a:xfrm>
            <a:off x="6526987" y="3639840"/>
            <a:ext cx="2562457"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819902" y="4140857"/>
            <a:ext cx="2258568" cy="461665"/>
          </a:xfrm>
          <a:prstGeom prst="rect">
            <a:avLst/>
          </a:prstGeom>
          <a:noFill/>
        </p:spPr>
        <p:txBody>
          <a:bodyPr wrap="square" anchor="ctr">
            <a:spAutoFit/>
          </a:bodyPr>
          <a:lstStyle/>
          <a:p>
            <a:pPr algn="ctr"/>
            <a:r>
              <a:rPr sz="1200" b="1" dirty="0">
                <a:solidFill>
                  <a:srgbClr val="0F3667"/>
                </a:solidFill>
                <a:latin typeface="Arial"/>
              </a:rPr>
              <a:t>DIFFERENT FIELDS OF EXPERIENCE</a:t>
            </a:r>
          </a:p>
        </p:txBody>
      </p:sp>
      <p:sp>
        <p:nvSpPr>
          <p:cNvPr id="34" name="TextBox 33"/>
          <p:cNvSpPr txBox="1"/>
          <p:nvPr/>
        </p:nvSpPr>
        <p:spPr>
          <a:xfrm>
            <a:off x="6552200" y="4691913"/>
            <a:ext cx="2526270" cy="738664"/>
          </a:xfrm>
          <a:prstGeom prst="rect">
            <a:avLst/>
          </a:prstGeom>
          <a:noFill/>
        </p:spPr>
        <p:txBody>
          <a:bodyPr wrap="square" anchor="ctr">
            <a:spAutoFit/>
          </a:bodyPr>
          <a:lstStyle/>
          <a:p>
            <a:pPr algn="ctr"/>
            <a:r>
              <a:rPr sz="1400" b="0" dirty="0">
                <a:solidFill>
                  <a:srgbClr val="1E2D41"/>
                </a:solidFill>
                <a:latin typeface="Arial"/>
              </a:rPr>
              <a:t>Background and experience can shape how a message is understood.</a:t>
            </a:r>
          </a:p>
        </p:txBody>
      </p:sp>
      <p:sp>
        <p:nvSpPr>
          <p:cNvPr id="35" name="Rounded Rectangle 34"/>
          <p:cNvSpPr/>
          <p:nvPr/>
        </p:nvSpPr>
        <p:spPr>
          <a:xfrm>
            <a:off x="9175006" y="3635432"/>
            <a:ext cx="2514600" cy="1993392"/>
          </a:xfrm>
          <a:prstGeom prst="roundRect">
            <a:avLst/>
          </a:prstGeom>
          <a:solidFill>
            <a:srgbClr val="FFFFFF"/>
          </a:solidFill>
          <a:ln>
            <a:solidFill>
              <a:srgbClr val="BED3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9384792" y="4119996"/>
            <a:ext cx="2286000" cy="461665"/>
          </a:xfrm>
          <a:prstGeom prst="rect">
            <a:avLst/>
          </a:prstGeom>
          <a:noFill/>
        </p:spPr>
        <p:txBody>
          <a:bodyPr wrap="square" anchor="ctr">
            <a:spAutoFit/>
          </a:bodyPr>
          <a:lstStyle/>
          <a:p>
            <a:pPr algn="ctr"/>
            <a:r>
              <a:rPr sz="1200" b="1" dirty="0">
                <a:solidFill>
                  <a:srgbClr val="0F3667"/>
                </a:solidFill>
                <a:latin typeface="Arial"/>
              </a:rPr>
              <a:t>IMPACT ON WORKPLACE PRACTICES</a:t>
            </a:r>
          </a:p>
        </p:txBody>
      </p:sp>
      <p:sp>
        <p:nvSpPr>
          <p:cNvPr id="38" name="TextBox 37"/>
          <p:cNvSpPr txBox="1"/>
          <p:nvPr/>
        </p:nvSpPr>
        <p:spPr>
          <a:xfrm>
            <a:off x="9336024" y="4704502"/>
            <a:ext cx="2286000" cy="738664"/>
          </a:xfrm>
          <a:prstGeom prst="rect">
            <a:avLst/>
          </a:prstGeom>
          <a:noFill/>
        </p:spPr>
        <p:txBody>
          <a:bodyPr wrap="square" anchor="ctr">
            <a:spAutoFit/>
          </a:bodyPr>
          <a:lstStyle/>
          <a:p>
            <a:pPr algn="ctr"/>
            <a:r>
              <a:rPr sz="1400" b="0" dirty="0">
                <a:solidFill>
                  <a:srgbClr val="1E2D41"/>
                </a:solidFill>
                <a:latin typeface="Arial"/>
              </a:rPr>
              <a:t>Misunderstanding can lead to inconsistent workplace practices.</a:t>
            </a:r>
          </a:p>
        </p:txBody>
      </p:sp>
      <p:sp>
        <p:nvSpPr>
          <p:cNvPr id="39" name="Rounded Rectangle 38"/>
          <p:cNvSpPr/>
          <p:nvPr/>
        </p:nvSpPr>
        <p:spPr>
          <a:xfrm>
            <a:off x="502920" y="5715000"/>
            <a:ext cx="11186160" cy="749808"/>
          </a:xfrm>
          <a:prstGeom prst="roundRect">
            <a:avLst/>
          </a:prstGeom>
          <a:solidFill>
            <a:srgbClr val="0F3667"/>
          </a:solidFill>
          <a:ln>
            <a:solidFill>
              <a:srgbClr val="0F36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665242" y="5875020"/>
            <a:ext cx="1920240" cy="320040"/>
          </a:xfrm>
          <a:prstGeom prst="rect">
            <a:avLst/>
          </a:prstGeom>
          <a:noFill/>
        </p:spPr>
        <p:txBody>
          <a:bodyPr wrap="none" anchor="ctr">
            <a:spAutoFit/>
          </a:bodyPr>
          <a:lstStyle/>
          <a:p>
            <a:pPr algn="l"/>
            <a:r>
              <a:rPr lang="en-GB" sz="1500" b="1" dirty="0">
                <a:solidFill>
                  <a:srgbClr val="FFFFFF"/>
                </a:solidFill>
                <a:latin typeface="Arial"/>
              </a:rPr>
              <a:t>THE TAKEAWAY</a:t>
            </a:r>
            <a:r>
              <a:rPr sz="1500" b="1" dirty="0">
                <a:solidFill>
                  <a:srgbClr val="FFFFFF"/>
                </a:solidFill>
                <a:latin typeface="Arial"/>
              </a:rPr>
              <a:t>:</a:t>
            </a:r>
          </a:p>
        </p:txBody>
      </p:sp>
      <p:sp>
        <p:nvSpPr>
          <p:cNvPr id="41" name="TextBox 40"/>
          <p:cNvSpPr txBox="1"/>
          <p:nvPr/>
        </p:nvSpPr>
        <p:spPr>
          <a:xfrm>
            <a:off x="2709314" y="5761442"/>
            <a:ext cx="8887657" cy="492443"/>
          </a:xfrm>
          <a:prstGeom prst="rect">
            <a:avLst/>
          </a:prstGeom>
          <a:noFill/>
        </p:spPr>
        <p:txBody>
          <a:bodyPr wrap="square" anchor="ctr">
            <a:spAutoFit/>
          </a:bodyPr>
          <a:lstStyle/>
          <a:p>
            <a:pPr algn="l"/>
            <a:r>
              <a:rPr sz="1300" b="0" dirty="0">
                <a:solidFill>
                  <a:srgbClr val="FFFFFF"/>
                </a:solidFill>
                <a:latin typeface="Arial"/>
              </a:rPr>
              <a:t>Effective communication requires cultural </a:t>
            </a:r>
            <a:r>
              <a:rPr lang="en-GB" sz="1300" b="0" dirty="0">
                <a:solidFill>
                  <a:srgbClr val="FFFFFF"/>
                </a:solidFill>
                <a:latin typeface="Arial"/>
              </a:rPr>
              <a:t>awareness,</a:t>
            </a:r>
            <a:r>
              <a:rPr sz="1300" b="0" dirty="0">
                <a:solidFill>
                  <a:srgbClr val="FFFFFF"/>
                </a:solidFill>
                <a:latin typeface="Arial"/>
              </a:rPr>
              <a:t> so messages are understood as intended</a:t>
            </a:r>
            <a:r>
              <a:rPr lang="en-GB" sz="1300" b="0" dirty="0">
                <a:solidFill>
                  <a:srgbClr val="FFFFFF"/>
                </a:solidFill>
                <a:latin typeface="Arial"/>
              </a:rPr>
              <a:t> </a:t>
            </a:r>
          </a:p>
          <a:p>
            <a:pPr algn="l"/>
            <a:r>
              <a:rPr lang="en-GB" sz="1300" b="0" dirty="0">
                <a:solidFill>
                  <a:srgbClr val="FFFFFF"/>
                </a:solidFill>
                <a:latin typeface="Arial"/>
              </a:rPr>
              <a:t>(FAO, 2023; Food Standards Agency, 2015)</a:t>
            </a:r>
            <a:endParaRPr sz="1300" b="0" dirty="0">
              <a:solidFill>
                <a:srgbClr val="FFFFFF"/>
              </a:solidFill>
              <a:latin typeface="Arial"/>
            </a:endParaRPr>
          </a:p>
        </p:txBody>
      </p:sp>
      <p:sp>
        <p:nvSpPr>
          <p:cNvPr id="42" name="TextBox 41"/>
          <p:cNvSpPr txBox="1"/>
          <p:nvPr/>
        </p:nvSpPr>
        <p:spPr>
          <a:xfrm>
            <a:off x="749808" y="6080760"/>
            <a:ext cx="2743200" cy="228600"/>
          </a:xfrm>
          <a:prstGeom prst="rect">
            <a:avLst/>
          </a:prstGeom>
          <a:noFill/>
        </p:spPr>
        <p:txBody>
          <a:bodyPr wrap="none" anchor="ctr">
            <a:spAutoFit/>
          </a:bodyPr>
          <a:lstStyle/>
          <a:p>
            <a:pPr algn="ctr"/>
            <a:r>
              <a:rPr sz="900" b="1">
                <a:solidFill>
                  <a:srgbClr val="0F3667"/>
                </a:solidFill>
                <a:latin typeface="Arial"/>
              </a:rPr>
              <a:t>Schramm’s Model of Communication</a:t>
            </a:r>
          </a:p>
        </p:txBody>
      </p:sp>
      <p:pic>
        <p:nvPicPr>
          <p:cNvPr id="43" name="Picture 42">
            <a:extLst>
              <a:ext uri="{FF2B5EF4-FFF2-40B4-BE49-F238E27FC236}">
                <a16:creationId xmlns:a16="http://schemas.microsoft.com/office/drawing/2014/main" id="{D11DBC70-F796-E65E-E1E2-C0E6C5DDB481}"/>
              </a:ext>
            </a:extLst>
          </p:cNvPr>
          <p:cNvPicPr>
            <a:picLocks noChangeAspect="1"/>
          </p:cNvPicPr>
          <p:nvPr/>
        </p:nvPicPr>
        <p:blipFill>
          <a:blip r:embed="rId3"/>
          <a:stretch>
            <a:fillRect/>
          </a:stretch>
        </p:blipFill>
        <p:spPr>
          <a:xfrm>
            <a:off x="4925568" y="1583033"/>
            <a:ext cx="432912" cy="467627"/>
          </a:xfrm>
          <a:prstGeom prst="rect">
            <a:avLst/>
          </a:prstGeom>
        </p:spPr>
      </p:pic>
      <p:pic>
        <p:nvPicPr>
          <p:cNvPr id="44" name="Picture 43">
            <a:extLst>
              <a:ext uri="{FF2B5EF4-FFF2-40B4-BE49-F238E27FC236}">
                <a16:creationId xmlns:a16="http://schemas.microsoft.com/office/drawing/2014/main" id="{BB49080D-479D-E2FD-8700-F3234810CF2F}"/>
              </a:ext>
            </a:extLst>
          </p:cNvPr>
          <p:cNvPicPr>
            <a:picLocks noChangeAspect="1"/>
          </p:cNvPicPr>
          <p:nvPr/>
        </p:nvPicPr>
        <p:blipFill>
          <a:blip r:embed="rId4"/>
          <a:stretch>
            <a:fillRect/>
          </a:stretch>
        </p:blipFill>
        <p:spPr>
          <a:xfrm>
            <a:off x="7525512" y="1590083"/>
            <a:ext cx="473553" cy="494343"/>
          </a:xfrm>
          <a:prstGeom prst="rect">
            <a:avLst/>
          </a:prstGeom>
        </p:spPr>
      </p:pic>
      <p:pic>
        <p:nvPicPr>
          <p:cNvPr id="45" name="Picture 44">
            <a:extLst>
              <a:ext uri="{FF2B5EF4-FFF2-40B4-BE49-F238E27FC236}">
                <a16:creationId xmlns:a16="http://schemas.microsoft.com/office/drawing/2014/main" id="{21435D4E-FDD2-7C88-5633-2072964ADAFF}"/>
              </a:ext>
            </a:extLst>
          </p:cNvPr>
          <p:cNvPicPr>
            <a:picLocks noChangeAspect="1"/>
          </p:cNvPicPr>
          <p:nvPr/>
        </p:nvPicPr>
        <p:blipFill>
          <a:blip r:embed="rId5"/>
          <a:stretch>
            <a:fillRect/>
          </a:stretch>
        </p:blipFill>
        <p:spPr>
          <a:xfrm flipV="1">
            <a:off x="10249151" y="1613349"/>
            <a:ext cx="446348" cy="461665"/>
          </a:xfrm>
          <a:prstGeom prst="rect">
            <a:avLst/>
          </a:prstGeom>
        </p:spPr>
      </p:pic>
      <p:pic>
        <p:nvPicPr>
          <p:cNvPr id="46" name="Picture 45">
            <a:extLst>
              <a:ext uri="{FF2B5EF4-FFF2-40B4-BE49-F238E27FC236}">
                <a16:creationId xmlns:a16="http://schemas.microsoft.com/office/drawing/2014/main" id="{9B200A49-D743-E9C9-C8DF-C6DB8F9AFEA1}"/>
              </a:ext>
            </a:extLst>
          </p:cNvPr>
          <p:cNvPicPr>
            <a:picLocks noChangeAspect="1"/>
          </p:cNvPicPr>
          <p:nvPr/>
        </p:nvPicPr>
        <p:blipFill>
          <a:blip r:embed="rId6"/>
          <a:stretch>
            <a:fillRect/>
          </a:stretch>
        </p:blipFill>
        <p:spPr>
          <a:xfrm>
            <a:off x="4964335" y="3701747"/>
            <a:ext cx="436968" cy="444170"/>
          </a:xfrm>
          <a:prstGeom prst="rect">
            <a:avLst/>
          </a:prstGeom>
        </p:spPr>
      </p:pic>
      <p:pic>
        <p:nvPicPr>
          <p:cNvPr id="47" name="Picture 46">
            <a:extLst>
              <a:ext uri="{FF2B5EF4-FFF2-40B4-BE49-F238E27FC236}">
                <a16:creationId xmlns:a16="http://schemas.microsoft.com/office/drawing/2014/main" id="{F29FA258-4251-F6C8-BD94-C16F5A8930E9}"/>
              </a:ext>
            </a:extLst>
          </p:cNvPr>
          <p:cNvPicPr>
            <a:picLocks noChangeAspect="1"/>
          </p:cNvPicPr>
          <p:nvPr/>
        </p:nvPicPr>
        <p:blipFill>
          <a:blip r:embed="rId7"/>
          <a:stretch>
            <a:fillRect/>
          </a:stretch>
        </p:blipFill>
        <p:spPr>
          <a:xfrm>
            <a:off x="7546996" y="3654049"/>
            <a:ext cx="459227" cy="480101"/>
          </a:xfrm>
          <a:prstGeom prst="rect">
            <a:avLst/>
          </a:prstGeom>
        </p:spPr>
      </p:pic>
      <p:pic>
        <p:nvPicPr>
          <p:cNvPr id="48" name="Picture 47">
            <a:extLst>
              <a:ext uri="{FF2B5EF4-FFF2-40B4-BE49-F238E27FC236}">
                <a16:creationId xmlns:a16="http://schemas.microsoft.com/office/drawing/2014/main" id="{80D9D95E-07DE-796B-14F0-3665B0BE7567}"/>
              </a:ext>
            </a:extLst>
          </p:cNvPr>
          <p:cNvPicPr>
            <a:picLocks noChangeAspect="1"/>
          </p:cNvPicPr>
          <p:nvPr/>
        </p:nvPicPr>
        <p:blipFill>
          <a:blip r:embed="rId8"/>
          <a:stretch>
            <a:fillRect/>
          </a:stretch>
        </p:blipFill>
        <p:spPr>
          <a:xfrm>
            <a:off x="10326277" y="3658044"/>
            <a:ext cx="448562" cy="46385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FE4535-A318-0D1F-482B-2EFB54187EF1}"/>
              </a:ext>
            </a:extLst>
          </p:cNvPr>
          <p:cNvPicPr>
            <a:picLocks noChangeAspect="1"/>
          </p:cNvPicPr>
          <p:nvPr/>
        </p:nvPicPr>
        <p:blipFill>
          <a:blip r:embed="rId2"/>
          <a:stretch>
            <a:fillRect/>
          </a:stretch>
        </p:blipFill>
        <p:spPr>
          <a:xfrm>
            <a:off x="89047" y="957449"/>
            <a:ext cx="3279186" cy="5715356"/>
          </a:xfrm>
          <a:prstGeom prst="rect">
            <a:avLst/>
          </a:prstGeom>
        </p:spPr>
      </p:pic>
      <p:sp>
        <p:nvSpPr>
          <p:cNvPr id="4" name="TextBox 3">
            <a:extLst>
              <a:ext uri="{FF2B5EF4-FFF2-40B4-BE49-F238E27FC236}">
                <a16:creationId xmlns:a16="http://schemas.microsoft.com/office/drawing/2014/main" id="{1B16F6BD-9907-8F16-AD7F-3A36F693396C}"/>
              </a:ext>
            </a:extLst>
          </p:cNvPr>
          <p:cNvSpPr txBox="1"/>
          <p:nvPr/>
        </p:nvSpPr>
        <p:spPr>
          <a:xfrm>
            <a:off x="3692324" y="266218"/>
            <a:ext cx="7627717" cy="461665"/>
          </a:xfrm>
          <a:prstGeom prst="rect">
            <a:avLst/>
          </a:prstGeom>
          <a:noFill/>
        </p:spPr>
        <p:txBody>
          <a:bodyPr wrap="square" rtlCol="0">
            <a:spAutoFit/>
          </a:bodyPr>
          <a:lstStyle/>
          <a:p>
            <a:r>
              <a:rPr lang="en-US" sz="2400" b="1" dirty="0">
                <a:solidFill>
                  <a:schemeClr val="accent1">
                    <a:lumMod val="75000"/>
                  </a:schemeClr>
                </a:solidFill>
                <a:latin typeface="Arial" panose="020B0604020202020204" pitchFamily="34" charset="0"/>
                <a:cs typeface="Arial" panose="020B0604020202020204" pitchFamily="34" charset="0"/>
              </a:rPr>
              <a:t>REDUCE CULTURAL BARRIERS - SOLUTIONS</a:t>
            </a:r>
          </a:p>
        </p:txBody>
      </p:sp>
      <p:sp>
        <p:nvSpPr>
          <p:cNvPr id="5" name="TextBox 4">
            <a:extLst>
              <a:ext uri="{FF2B5EF4-FFF2-40B4-BE49-F238E27FC236}">
                <a16:creationId xmlns:a16="http://schemas.microsoft.com/office/drawing/2014/main" id="{63251DE7-FA8B-CD44-4897-D4EEB18F72F7}"/>
              </a:ext>
            </a:extLst>
          </p:cNvPr>
          <p:cNvSpPr txBox="1"/>
          <p:nvPr/>
        </p:nvSpPr>
        <p:spPr>
          <a:xfrm>
            <a:off x="3368233" y="957448"/>
            <a:ext cx="8171725" cy="6740307"/>
          </a:xfrm>
          <a:prstGeom prst="rect">
            <a:avLst/>
          </a:prstGeom>
          <a:noFill/>
        </p:spPr>
        <p:txBody>
          <a:bodyPr wrap="square" rtlCol="0">
            <a:spAutoFit/>
          </a:bodyPr>
          <a:lstStyle/>
          <a:p>
            <a:pPr marL="342900" indent="-342900">
              <a:lnSpc>
                <a:spcPct val="150000"/>
              </a:lnSpc>
              <a:buAutoNum type="arabicPeriod"/>
            </a:pPr>
            <a:r>
              <a:rPr lang="en-US" sz="1400" b="1" dirty="0">
                <a:solidFill>
                  <a:schemeClr val="accent1">
                    <a:lumMod val="75000"/>
                  </a:schemeClr>
                </a:solidFill>
                <a:latin typeface="Arial" panose="020B0604020202020204" pitchFamily="34" charset="0"/>
                <a:cs typeface="Arial" panose="020B0604020202020204" pitchFamily="34" charset="0"/>
              </a:rPr>
              <a:t>Cultural awareness training</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 build understanding and encourage respect for different backgrounds.</a:t>
            </a:r>
          </a:p>
          <a:p>
            <a:pPr marL="342900" indent="-342900">
              <a:lnSpc>
                <a:spcPct val="150000"/>
              </a:lnSpc>
              <a:buAutoNum type="arabicPeriod"/>
            </a:pPr>
            <a:r>
              <a:rPr lang="en-US" sz="1400" b="1" dirty="0">
                <a:solidFill>
                  <a:schemeClr val="accent1">
                    <a:lumMod val="75000"/>
                  </a:schemeClr>
                </a:solidFill>
                <a:latin typeface="Arial" panose="020B0604020202020204" pitchFamily="34" charset="0"/>
                <a:cs typeface="Arial" panose="020B0604020202020204" pitchFamily="34" charset="0"/>
              </a:rPr>
              <a:t>Clear workplace standards </a:t>
            </a:r>
            <a:r>
              <a:rPr lang="en-US" sz="1400" dirty="0">
                <a:latin typeface="Arial" panose="020B0604020202020204" pitchFamily="34" charset="0"/>
                <a:cs typeface="Arial" panose="020B0604020202020204" pitchFamily="34" charset="0"/>
              </a:rPr>
              <a:t>– food hygiene and safety rules to everyone.</a:t>
            </a:r>
          </a:p>
          <a:p>
            <a:pPr marL="342900" indent="-342900">
              <a:lnSpc>
                <a:spcPct val="150000"/>
              </a:lnSpc>
              <a:buAutoNum type="arabicPeriod"/>
            </a:pPr>
            <a:r>
              <a:rPr lang="en-US" sz="1400" b="1" dirty="0">
                <a:solidFill>
                  <a:schemeClr val="accent1">
                    <a:lumMod val="75000"/>
                  </a:schemeClr>
                </a:solidFill>
                <a:latin typeface="Arial" panose="020B0604020202020204" pitchFamily="34" charset="0"/>
                <a:cs typeface="Arial" panose="020B0604020202020204" pitchFamily="34" charset="0"/>
              </a:rPr>
              <a:t>Practical demonstrations</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 correct procedures like pictures with handwashing, wearing hairnets and food handling.</a:t>
            </a:r>
          </a:p>
          <a:p>
            <a:pPr marL="342900" indent="-342900">
              <a:lnSpc>
                <a:spcPct val="150000"/>
              </a:lnSpc>
              <a:buAutoNum type="arabicPeriod"/>
            </a:pPr>
            <a:r>
              <a:rPr lang="en-US" sz="1400" b="1" dirty="0">
                <a:solidFill>
                  <a:schemeClr val="accent1">
                    <a:lumMod val="75000"/>
                  </a:schemeClr>
                </a:solidFill>
                <a:latin typeface="Arial" panose="020B0604020202020204" pitchFamily="34" charset="0"/>
                <a:cs typeface="Arial" panose="020B0604020202020204" pitchFamily="34" charset="0"/>
              </a:rPr>
              <a:t>Two-way communication </a:t>
            </a:r>
            <a:r>
              <a:rPr lang="en-US" sz="1400" dirty="0">
                <a:latin typeface="Arial" panose="020B0604020202020204" pitchFamily="34" charset="0"/>
                <a:cs typeface="Arial" panose="020B0604020202020204" pitchFamily="34" charset="0"/>
              </a:rPr>
              <a:t>– allow employees to ask questions and the manager should listen to employees’ concerns and experiences. </a:t>
            </a:r>
          </a:p>
          <a:p>
            <a:pPr>
              <a:lnSpc>
                <a:spcPct val="150000"/>
              </a:lnSpc>
            </a:pPr>
            <a:endParaRPr lang="en-US" sz="1400" dirty="0">
              <a:latin typeface="Arial" panose="020B0604020202020204" pitchFamily="34" charset="0"/>
              <a:cs typeface="Arial" panose="020B0604020202020204" pitchFamily="34" charset="0"/>
            </a:endParaRPr>
          </a:p>
          <a:p>
            <a:pPr>
              <a:lnSpc>
                <a:spcPct val="150000"/>
              </a:lnSpc>
            </a:pPr>
            <a:r>
              <a:rPr lang="en-US" sz="2000" dirty="0">
                <a:solidFill>
                  <a:schemeClr val="accent1">
                    <a:lumMod val="75000"/>
                  </a:schemeClr>
                </a:solidFill>
                <a:latin typeface="Arial" panose="020B0604020202020204" pitchFamily="34" charset="0"/>
                <a:cs typeface="Arial" panose="020B0604020202020204" pitchFamily="34" charset="0"/>
              </a:rPr>
              <a:t>   </a:t>
            </a:r>
          </a:p>
          <a:p>
            <a:pPr>
              <a:lnSpc>
                <a:spcPct val="150000"/>
              </a:lnSpc>
            </a:pPr>
            <a:r>
              <a:rPr lang="en-US" sz="2000" dirty="0">
                <a:solidFill>
                  <a:schemeClr val="accent1">
                    <a:lumMod val="75000"/>
                  </a:schemeClr>
                </a:solidFill>
                <a:latin typeface="Arial" panose="020B0604020202020204" pitchFamily="34" charset="0"/>
                <a:cs typeface="Arial" panose="020B0604020202020204" pitchFamily="34" charset="0"/>
              </a:rPr>
              <a:t>     </a:t>
            </a:r>
            <a:r>
              <a:rPr lang="en-US" sz="2000" u="sng" dirty="0">
                <a:solidFill>
                  <a:schemeClr val="accent1">
                    <a:lumMod val="75000"/>
                  </a:schemeClr>
                </a:solidFill>
                <a:latin typeface="Arial" panose="020B0604020202020204" pitchFamily="34" charset="0"/>
                <a:cs typeface="Arial" panose="020B0604020202020204" pitchFamily="34" charset="0"/>
              </a:rPr>
              <a:t>EXPECTED OUTCOME</a:t>
            </a:r>
          </a:p>
          <a:p>
            <a:pPr marL="342900" indent="-342900">
              <a:lnSpc>
                <a:spcPct val="150000"/>
              </a:lnSpc>
              <a:buFont typeface="Arial" panose="020B0604020202020204" pitchFamily="34" charset="0"/>
              <a:buChar char="•"/>
            </a:pPr>
            <a:r>
              <a:rPr lang="en-US" sz="1400" dirty="0">
                <a:solidFill>
                  <a:schemeClr val="accent1">
                    <a:lumMod val="75000"/>
                  </a:schemeClr>
                </a:solidFill>
                <a:latin typeface="Arial" panose="020B0604020202020204" pitchFamily="34" charset="0"/>
                <a:cs typeface="Arial" panose="020B0604020202020204" pitchFamily="34" charset="0"/>
              </a:rPr>
              <a:t>Cultural Understanding (Food Standards Agency (FSA), 2015)                              </a:t>
            </a:r>
          </a:p>
          <a:p>
            <a:pPr marL="342900" indent="-342900">
              <a:lnSpc>
                <a:spcPct val="150000"/>
              </a:lnSpc>
              <a:buFont typeface="Arial" panose="020B0604020202020204" pitchFamily="34" charset="0"/>
              <a:buChar char="•"/>
            </a:pPr>
            <a:r>
              <a:rPr lang="en-US" sz="1400" dirty="0">
                <a:solidFill>
                  <a:schemeClr val="accent1">
                    <a:lumMod val="75000"/>
                  </a:schemeClr>
                </a:solidFill>
                <a:latin typeface="Arial" panose="020B0604020202020204" pitchFamily="34" charset="0"/>
                <a:cs typeface="Arial" panose="020B0604020202020204" pitchFamily="34" charset="0"/>
              </a:rPr>
              <a:t>Better Communication</a:t>
            </a:r>
          </a:p>
          <a:p>
            <a:pPr marL="342900" indent="-342900">
              <a:lnSpc>
                <a:spcPct val="150000"/>
              </a:lnSpc>
              <a:buFont typeface="Arial" panose="020B0604020202020204" pitchFamily="34" charset="0"/>
              <a:buChar char="•"/>
            </a:pPr>
            <a:r>
              <a:rPr lang="en-US" sz="1400" dirty="0">
                <a:solidFill>
                  <a:schemeClr val="accent1">
                    <a:lumMod val="75000"/>
                  </a:schemeClr>
                </a:solidFill>
                <a:latin typeface="Arial" panose="020B0604020202020204" pitchFamily="34" charset="0"/>
                <a:cs typeface="Arial" panose="020B0604020202020204" pitchFamily="34" charset="0"/>
              </a:rPr>
              <a:t>Consistent hygiene practices</a:t>
            </a:r>
          </a:p>
          <a:p>
            <a:pPr marL="342900" indent="-342900">
              <a:lnSpc>
                <a:spcPct val="150000"/>
              </a:lnSpc>
              <a:buFont typeface="Arial" panose="020B0604020202020204" pitchFamily="34" charset="0"/>
              <a:buChar char="•"/>
            </a:pPr>
            <a:r>
              <a:rPr lang="en-US" sz="1400" dirty="0">
                <a:solidFill>
                  <a:schemeClr val="accent1">
                    <a:lumMod val="75000"/>
                  </a:schemeClr>
                </a:solidFill>
                <a:latin typeface="Arial" panose="020B0604020202020204" pitchFamily="34" charset="0"/>
                <a:cs typeface="Arial" panose="020B0604020202020204" pitchFamily="34" charset="0"/>
              </a:rPr>
              <a:t>Fewer customer complaints</a:t>
            </a:r>
          </a:p>
          <a:p>
            <a:pPr marL="342900" indent="-342900">
              <a:lnSpc>
                <a:spcPct val="150000"/>
              </a:lnSpc>
              <a:buFont typeface="Arial" panose="020B0604020202020204" pitchFamily="34" charset="0"/>
              <a:buChar char="•"/>
            </a:pPr>
            <a:endParaRPr lang="en-US" sz="14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US" sz="1400" dirty="0">
              <a:solidFill>
                <a:schemeClr val="accent1">
                  <a:lumMod val="75000"/>
                </a:schemeClr>
              </a:solidFill>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US" sz="2000" dirty="0">
              <a:solidFill>
                <a:schemeClr val="accent1">
                  <a:lumMod val="75000"/>
                </a:schemeClr>
              </a:solidFill>
              <a:latin typeface="Arial" panose="020B0604020202020204" pitchFamily="34" charset="0"/>
              <a:cs typeface="Arial" panose="020B0604020202020204" pitchFamily="34" charset="0"/>
            </a:endParaRPr>
          </a:p>
          <a:p>
            <a:pPr>
              <a:lnSpc>
                <a:spcPct val="150000"/>
              </a:lnSpc>
            </a:pPr>
            <a:endParaRPr lang="en-US" sz="2000" dirty="0">
              <a:solidFill>
                <a:schemeClr val="accent1">
                  <a:lumMod val="75000"/>
                </a:schemeClr>
              </a:solidFill>
              <a:latin typeface="Arial" panose="020B0604020202020204" pitchFamily="34" charset="0"/>
              <a:cs typeface="Arial" panose="020B0604020202020204" pitchFamily="34" charset="0"/>
            </a:endParaRPr>
          </a:p>
          <a:p>
            <a:endParaRPr lang="en-US" dirty="0"/>
          </a:p>
        </p:txBody>
      </p:sp>
      <p:pic>
        <p:nvPicPr>
          <p:cNvPr id="6" name="Picture 5">
            <a:extLst>
              <a:ext uri="{FF2B5EF4-FFF2-40B4-BE49-F238E27FC236}">
                <a16:creationId xmlns:a16="http://schemas.microsoft.com/office/drawing/2014/main" id="{95EC2214-33A6-AACC-4296-A64792BB3EC2}"/>
              </a:ext>
            </a:extLst>
          </p:cNvPr>
          <p:cNvPicPr>
            <a:picLocks noChangeAspect="1"/>
          </p:cNvPicPr>
          <p:nvPr/>
        </p:nvPicPr>
        <p:blipFill>
          <a:blip r:embed="rId3"/>
          <a:stretch>
            <a:fillRect/>
          </a:stretch>
        </p:blipFill>
        <p:spPr>
          <a:xfrm>
            <a:off x="9041395" y="4169796"/>
            <a:ext cx="2119295" cy="1730755"/>
          </a:xfrm>
          <a:prstGeom prst="rect">
            <a:avLst/>
          </a:prstGeom>
        </p:spPr>
      </p:pic>
    </p:spTree>
    <p:extLst>
      <p:ext uri="{BB962C8B-B14F-4D97-AF65-F5344CB8AC3E}">
        <p14:creationId xmlns:p14="http://schemas.microsoft.com/office/powerpoint/2010/main" val="1244652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532775" y="224817"/>
            <a:ext cx="10364451" cy="1070583"/>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 </a:t>
            </a:r>
            <a:r>
              <a:rPr lang="en-GB" sz="24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913775" y="1295401"/>
            <a:ext cx="10364452" cy="4495800"/>
          </a:xfrm>
        </p:spPr>
        <p:txBody>
          <a:bodyPr>
            <a:normAutofit/>
          </a:bodyPr>
          <a:lstStyle/>
          <a:p>
            <a:r>
              <a:rPr lang="en-GB" sz="1400" dirty="0">
                <a:latin typeface="Arial" panose="020B0604020202020204" pitchFamily="34" charset="0"/>
                <a:cs typeface="Arial" panose="020B0604020202020204" pitchFamily="34" charset="0"/>
              </a:rPr>
              <a:t>Food and Agriculture Organization of the United Nations (FAO) (2023) Training and competence: Good Hygiene Practices and HACCP Toolbox. Available at: https://www.fao.org/good-hygiene-practices-</a:t>
            </a:r>
            <a:r>
              <a:rPr lang="en-GB" sz="1400" dirty="0" err="1">
                <a:latin typeface="Arial" panose="020B0604020202020204" pitchFamily="34" charset="0"/>
                <a:cs typeface="Arial" panose="020B0604020202020204" pitchFamily="34" charset="0"/>
              </a:rPr>
              <a:t>haccp</a:t>
            </a:r>
            <a:r>
              <a:rPr lang="en-GB" sz="1400" dirty="0">
                <a:latin typeface="Arial" panose="020B0604020202020204" pitchFamily="34" charset="0"/>
                <a:cs typeface="Arial" panose="020B0604020202020204" pitchFamily="34" charset="0"/>
              </a:rPr>
              <a:t>-toolbox/</a:t>
            </a:r>
            <a:r>
              <a:rPr lang="en-GB" sz="1400" dirty="0" err="1">
                <a:latin typeface="Arial" panose="020B0604020202020204" pitchFamily="34" charset="0"/>
                <a:cs typeface="Arial" panose="020B0604020202020204" pitchFamily="34" charset="0"/>
              </a:rPr>
              <a:t>ghp</a:t>
            </a:r>
            <a:r>
              <a:rPr lang="en-GB" sz="1400" dirty="0">
                <a:latin typeface="Arial" panose="020B0604020202020204" pitchFamily="34" charset="0"/>
                <a:cs typeface="Arial" panose="020B0604020202020204" pitchFamily="34" charset="0"/>
              </a:rPr>
              <a:t>/training-and-competence/ (Accessed: 5 August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Food and Agriculture Organization of the United Nations (FAO) and World Health Organization (WHO) (2003) General principles of food hygiene. Available at: https://www.fao.org/4/y1579e/y1579e02.htm (Accessed: 5 August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Food Standards Agency (FSA) (2015) Review and synthesis of regulations, cultures and behaviours evidence. Available at: https://www.food.gov.uk/research/behaviour-and-perception/review-and-synthesis-of-regulations-cultures-and-behaviours-evidence (Accessed: 5 August 2026).</a:t>
            </a:r>
          </a:p>
        </p:txBody>
      </p:sp>
    </p:spTree>
    <p:extLst>
      <p:ext uri="{BB962C8B-B14F-4D97-AF65-F5344CB8AC3E}">
        <p14:creationId xmlns:p14="http://schemas.microsoft.com/office/powerpoint/2010/main" val="3427848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A43B382-B805-4F91-884A-27DA8BA3A7B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74693" y="2165668"/>
            <a:ext cx="5857764" cy="2031325"/>
          </a:xfrm>
          <a:prstGeom prst="rect">
            <a:avLst/>
          </a:prstGeom>
        </p:spPr>
      </p:pic>
      <p:sp>
        <p:nvSpPr>
          <p:cNvPr id="2" name="Title 1">
            <a:extLst>
              <a:ext uri="{FF2B5EF4-FFF2-40B4-BE49-F238E27FC236}">
                <a16:creationId xmlns:a16="http://schemas.microsoft.com/office/drawing/2014/main" id="{A54179B1-6948-4533-A78A-BA6AF7BAE404}"/>
              </a:ext>
            </a:extLst>
          </p:cNvPr>
          <p:cNvSpPr>
            <a:spLocks noGrp="1"/>
          </p:cNvSpPr>
          <p:nvPr>
            <p:ph type="ctrTitle"/>
          </p:nvPr>
        </p:nvSpPr>
        <p:spPr>
          <a:xfrm>
            <a:off x="1800225" y="761902"/>
            <a:ext cx="10391775" cy="554734"/>
          </a:xfrm>
        </p:spPr>
        <p:txBody>
          <a:bodyPr>
            <a:noAutofit/>
          </a:bodyPr>
          <a:lstStyle/>
          <a:p>
            <a:r>
              <a:rPr lang="en-US" sz="2400" b="1" dirty="0">
                <a:solidFill>
                  <a:schemeClr val="accent1">
                    <a:lumMod val="75000"/>
                  </a:schemeClr>
                </a:solidFill>
                <a:latin typeface="Arial" panose="020B0604020202020204" pitchFamily="34" charset="0"/>
                <a:cs typeface="Arial" panose="020B0604020202020204" pitchFamily="34" charset="0"/>
              </a:rPr>
              <a:t>Environmental Noise at Flight Foods</a:t>
            </a:r>
          </a:p>
        </p:txBody>
      </p:sp>
      <p:sp>
        <p:nvSpPr>
          <p:cNvPr id="3" name="Subtitle 2">
            <a:extLst>
              <a:ext uri="{FF2B5EF4-FFF2-40B4-BE49-F238E27FC236}">
                <a16:creationId xmlns:a16="http://schemas.microsoft.com/office/drawing/2014/main" id="{749A98AC-EF71-495B-926B-E1A250660EEE}"/>
              </a:ext>
            </a:extLst>
          </p:cNvPr>
          <p:cNvSpPr>
            <a:spLocks noGrp="1"/>
          </p:cNvSpPr>
          <p:nvPr>
            <p:ph type="subTitle" idx="1"/>
          </p:nvPr>
        </p:nvSpPr>
        <p:spPr>
          <a:xfrm>
            <a:off x="0" y="1022338"/>
            <a:ext cx="6174693" cy="5678499"/>
          </a:xfrm>
        </p:spPr>
        <p:txBody>
          <a:bodyPr>
            <a:noAutofit/>
          </a:bodyPr>
          <a:lstStyle/>
          <a:p>
            <a:endParaRPr lang="en-US" sz="1400" dirty="0"/>
          </a:p>
          <a:p>
            <a:r>
              <a:rPr lang="en-US" sz="2000" dirty="0">
                <a:solidFill>
                  <a:schemeClr val="tx2">
                    <a:lumMod val="60000"/>
                    <a:lumOff val="40000"/>
                  </a:schemeClr>
                </a:solidFill>
                <a:latin typeface="Arial" panose="020B0604020202020204" pitchFamily="34" charset="0"/>
                <a:cs typeface="Arial" panose="020B0604020202020204" pitchFamily="34" charset="0"/>
              </a:rPr>
              <a:t>Definition</a:t>
            </a:r>
          </a:p>
          <a:p>
            <a:r>
              <a:rPr lang="en-US" sz="18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Loud sounds interrupt communication.</a:t>
            </a:r>
          </a:p>
          <a:p>
            <a:r>
              <a:rPr lang="en-US" sz="1400" dirty="0">
                <a:latin typeface="Arial" panose="020B0604020202020204" pitchFamily="34" charset="0"/>
                <a:cs typeface="Arial" panose="020B0604020202020204" pitchFamily="34" charset="0"/>
              </a:rPr>
              <a:t>• Workers may not hear instructions clearly.</a:t>
            </a:r>
          </a:p>
          <a:p>
            <a:r>
              <a:rPr lang="en-US" sz="2000" dirty="0">
                <a:solidFill>
                  <a:schemeClr val="tx2">
                    <a:lumMod val="60000"/>
                    <a:lumOff val="40000"/>
                  </a:schemeClr>
                </a:solidFill>
                <a:latin typeface="Arial" panose="020B0604020202020204" pitchFamily="34" charset="0"/>
                <a:cs typeface="Arial" panose="020B0604020202020204" pitchFamily="34" charset="0"/>
              </a:rPr>
              <a:t>Example from the case study</a:t>
            </a:r>
          </a:p>
          <a:p>
            <a:r>
              <a:rPr lang="en-US" sz="18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Old noisy machines.</a:t>
            </a:r>
          </a:p>
          <a:p>
            <a:r>
              <a:rPr lang="en-US" sz="1400" dirty="0">
                <a:latin typeface="Arial" panose="020B0604020202020204" pitchFamily="34" charset="0"/>
                <a:cs typeface="Arial" panose="020B0604020202020204" pitchFamily="34" charset="0"/>
              </a:rPr>
              <a:t>• MANAGER cannot communicate clearly.</a:t>
            </a:r>
          </a:p>
          <a:p>
            <a:r>
              <a:rPr lang="en-US" sz="1400" dirty="0">
                <a:latin typeface="Arial" panose="020B0604020202020204" pitchFamily="34" charset="0"/>
                <a:cs typeface="Arial" panose="020B0604020202020204" pitchFamily="34" charset="0"/>
              </a:rPr>
              <a:t>                 • Workers misunderstand food hygiene instructions.</a:t>
            </a:r>
          </a:p>
          <a:p>
            <a:r>
              <a:rPr lang="en-US" sz="2000" dirty="0">
                <a:solidFill>
                  <a:schemeClr val="tx2">
                    <a:lumMod val="60000"/>
                    <a:lumOff val="40000"/>
                  </a:schemeClr>
                </a:solidFill>
                <a:latin typeface="Arial" panose="020B0604020202020204" pitchFamily="34" charset="0"/>
                <a:cs typeface="Arial" panose="020B0604020202020204" pitchFamily="34" charset="0"/>
              </a:rPr>
              <a:t>Theory</a:t>
            </a:r>
          </a:p>
          <a:p>
            <a:r>
              <a:rPr lang="en-US" sz="1400" dirty="0">
                <a:latin typeface="Arial" panose="020B0604020202020204" pitchFamily="34" charset="0"/>
                <a:cs typeface="Arial" panose="020B0604020202020204" pitchFamily="34" charset="0"/>
              </a:rPr>
              <a:t>• Shannon &amp; Weaver Communication Model.</a:t>
            </a:r>
          </a:p>
          <a:p>
            <a:r>
              <a:rPr lang="en-US" sz="1400" dirty="0">
                <a:latin typeface="Arial" panose="020B0604020202020204" pitchFamily="34" charset="0"/>
                <a:cs typeface="Arial" panose="020B0604020202020204" pitchFamily="34" charset="0"/>
              </a:rPr>
              <a:t>                     • Noise affects the message between sender and receiver.</a:t>
            </a:r>
          </a:p>
        </p:txBody>
      </p:sp>
      <p:sp>
        <p:nvSpPr>
          <p:cNvPr id="9" name="TextBox 8">
            <a:extLst>
              <a:ext uri="{FF2B5EF4-FFF2-40B4-BE49-F238E27FC236}">
                <a16:creationId xmlns:a16="http://schemas.microsoft.com/office/drawing/2014/main" id="{0946778F-DC18-41E7-8128-43C9354D59FB}"/>
              </a:ext>
            </a:extLst>
          </p:cNvPr>
          <p:cNvSpPr txBox="1"/>
          <p:nvPr/>
        </p:nvSpPr>
        <p:spPr>
          <a:xfrm>
            <a:off x="6589583" y="2165669"/>
            <a:ext cx="2668716" cy="2031325"/>
          </a:xfrm>
          <a:prstGeom prst="rect">
            <a:avLst/>
          </a:prstGeom>
          <a:noFill/>
        </p:spPr>
        <p:txBody>
          <a:bodyPr wrap="square">
            <a:spAutoFit/>
          </a:bodyPr>
          <a:lstStyle/>
          <a:p>
            <a:r>
              <a:rPr lang="en-US" dirty="0">
                <a:solidFill>
                  <a:srgbClr val="C00000"/>
                </a:solidFill>
              </a:rPr>
              <a:t>Gary</a:t>
            </a:r>
          </a:p>
          <a:p>
            <a:r>
              <a:rPr lang="en-US" dirty="0">
                <a:solidFill>
                  <a:srgbClr val="C00000"/>
                </a:solidFill>
              </a:rPr>
              <a:t>↓</a:t>
            </a:r>
          </a:p>
          <a:p>
            <a:r>
              <a:rPr lang="en-US" dirty="0">
                <a:solidFill>
                  <a:srgbClr val="C00000"/>
                </a:solidFill>
              </a:rPr>
              <a:t>Message</a:t>
            </a:r>
          </a:p>
          <a:p>
            <a:r>
              <a:rPr lang="en-US" dirty="0">
                <a:solidFill>
                  <a:srgbClr val="C00000"/>
                </a:solidFill>
              </a:rPr>
              <a:t>↓</a:t>
            </a:r>
          </a:p>
          <a:p>
            <a:r>
              <a:rPr lang="en-US" dirty="0">
                <a:solidFill>
                  <a:srgbClr val="C00000"/>
                </a:solidFill>
              </a:rPr>
              <a:t>NOISE</a:t>
            </a:r>
          </a:p>
          <a:p>
            <a:r>
              <a:rPr lang="en-US" dirty="0">
                <a:solidFill>
                  <a:srgbClr val="C00000"/>
                </a:solidFill>
              </a:rPr>
              <a:t>↓</a:t>
            </a:r>
          </a:p>
          <a:p>
            <a:r>
              <a:rPr lang="en-US" dirty="0">
                <a:solidFill>
                  <a:srgbClr val="C00000"/>
                </a:solidFill>
              </a:rPr>
              <a:t>Workers</a:t>
            </a:r>
          </a:p>
        </p:txBody>
      </p:sp>
    </p:spTree>
    <p:extLst>
      <p:ext uri="{BB962C8B-B14F-4D97-AF65-F5344CB8AC3E}">
        <p14:creationId xmlns:p14="http://schemas.microsoft.com/office/powerpoint/2010/main" val="1694502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4367C9D-4D85-4EED-8329-7B584A71206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66432" y="0"/>
            <a:ext cx="3145536" cy="1952244"/>
          </a:xfrm>
          <a:prstGeom prst="rect">
            <a:avLst/>
          </a:prstGeom>
        </p:spPr>
      </p:pic>
      <p:sp>
        <p:nvSpPr>
          <p:cNvPr id="5" name="Title 4">
            <a:extLst>
              <a:ext uri="{FF2B5EF4-FFF2-40B4-BE49-F238E27FC236}">
                <a16:creationId xmlns:a16="http://schemas.microsoft.com/office/drawing/2014/main" id="{FB53051F-72E4-410F-B495-44DAE8FB8DD5}"/>
              </a:ext>
            </a:extLst>
          </p:cNvPr>
          <p:cNvSpPr>
            <a:spLocks noGrp="1"/>
          </p:cNvSpPr>
          <p:nvPr>
            <p:ph type="ctrTitle"/>
          </p:nvPr>
        </p:nvSpPr>
        <p:spPr>
          <a:xfrm>
            <a:off x="165589" y="1054608"/>
            <a:ext cx="6880924" cy="708129"/>
          </a:xfrm>
        </p:spPr>
        <p:txBody>
          <a:bodyPr>
            <a:noAutofit/>
          </a:bodyPr>
          <a:lstStyle/>
          <a:p>
            <a:r>
              <a:rPr lang="en-US" sz="2400" b="1" dirty="0">
                <a:solidFill>
                  <a:schemeClr val="bg2">
                    <a:lumMod val="50000"/>
                  </a:schemeClr>
                </a:solidFill>
                <a:latin typeface="Arial" panose="020B0604020202020204" pitchFamily="34" charset="0"/>
                <a:cs typeface="Arial" panose="020B0604020202020204" pitchFamily="34" charset="0"/>
              </a:rPr>
              <a:t>Recommendations</a:t>
            </a:r>
          </a:p>
        </p:txBody>
      </p:sp>
      <p:sp>
        <p:nvSpPr>
          <p:cNvPr id="3" name="Subtitle 2">
            <a:extLst>
              <a:ext uri="{FF2B5EF4-FFF2-40B4-BE49-F238E27FC236}">
                <a16:creationId xmlns:a16="http://schemas.microsoft.com/office/drawing/2014/main" id="{749A98AC-EF71-495B-926B-E1A250660EEE}"/>
              </a:ext>
            </a:extLst>
          </p:cNvPr>
          <p:cNvSpPr>
            <a:spLocks noGrp="1"/>
          </p:cNvSpPr>
          <p:nvPr>
            <p:ph type="subTitle" idx="1"/>
          </p:nvPr>
        </p:nvSpPr>
        <p:spPr>
          <a:xfrm>
            <a:off x="280415" y="2103118"/>
            <a:ext cx="7249097" cy="3700274"/>
          </a:xfrm>
        </p:spPr>
        <p:txBody>
          <a:bodyPr>
            <a:noAutofit/>
          </a:bodyPr>
          <a:lstStyle/>
          <a:p>
            <a:pPr algn="l"/>
            <a:r>
              <a:rPr lang="en-US" sz="2000" dirty="0">
                <a:solidFill>
                  <a:schemeClr val="bg2">
                    <a:lumMod val="75000"/>
                  </a:schemeClr>
                </a:solidFill>
                <a:latin typeface="Arial" panose="020B0604020202020204" pitchFamily="34" charset="0"/>
                <a:cs typeface="Arial" panose="020B0604020202020204" pitchFamily="34" charset="0"/>
              </a:rPr>
              <a:t>How can Flight Foods improve communication?</a:t>
            </a:r>
          </a:p>
          <a:p>
            <a:endParaRPr lang="en-US" sz="1800" dirty="0">
              <a:latin typeface="Arial" panose="020B0604020202020204" pitchFamily="34" charset="0"/>
              <a:cs typeface="Arial" panose="020B0604020202020204" pitchFamily="34" charset="0"/>
            </a:endParaRPr>
          </a:p>
          <a:p>
            <a:pPr algn="l">
              <a:lnSpc>
                <a:spcPct val="150000"/>
              </a:lnSpc>
            </a:pPr>
            <a:r>
              <a:rPr lang="en-US" sz="1400" dirty="0">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Replace old noisy machines.</a:t>
            </a:r>
          </a:p>
          <a:p>
            <a:pPr algn="l">
              <a:lnSpc>
                <a:spcPct val="150000"/>
              </a:lnSpc>
            </a:pPr>
            <a:r>
              <a:rPr lang="en-US" sz="1400" dirty="0">
                <a:solidFill>
                  <a:schemeClr val="tx1"/>
                </a:solidFill>
                <a:latin typeface="Arial" panose="020B0604020202020204" pitchFamily="34" charset="0"/>
                <a:cs typeface="Arial" panose="020B0604020202020204" pitchFamily="34" charset="0"/>
              </a:rPr>
              <a:t>• Train staff in a quiet area.</a:t>
            </a:r>
          </a:p>
          <a:p>
            <a:pPr algn="l">
              <a:lnSpc>
                <a:spcPct val="150000"/>
              </a:lnSpc>
            </a:pPr>
            <a:r>
              <a:rPr lang="en-US" sz="1400" dirty="0">
                <a:solidFill>
                  <a:schemeClr val="tx1"/>
                </a:solidFill>
                <a:latin typeface="Arial" panose="020B0604020202020204" pitchFamily="34" charset="0"/>
                <a:cs typeface="Arial" panose="020B0604020202020204" pitchFamily="34" charset="0"/>
              </a:rPr>
              <a:t>• Use signs, pictures and written instructions.</a:t>
            </a:r>
          </a:p>
          <a:p>
            <a:pPr algn="l">
              <a:lnSpc>
                <a:spcPct val="150000"/>
              </a:lnSpc>
            </a:pPr>
            <a:r>
              <a:rPr lang="en-US" sz="1400" dirty="0">
                <a:solidFill>
                  <a:schemeClr val="tx1"/>
                </a:solidFill>
                <a:latin typeface="Arial" panose="020B0604020202020204" pitchFamily="34" charset="0"/>
                <a:cs typeface="Arial" panose="020B0604020202020204" pitchFamily="34" charset="0"/>
              </a:rPr>
              <a:t>• Check that workers understand the message.</a:t>
            </a:r>
          </a:p>
        </p:txBody>
      </p:sp>
      <p:sp>
        <p:nvSpPr>
          <p:cNvPr id="10" name="TextBox 9">
            <a:extLst>
              <a:ext uri="{FF2B5EF4-FFF2-40B4-BE49-F238E27FC236}">
                <a16:creationId xmlns:a16="http://schemas.microsoft.com/office/drawing/2014/main" id="{A9631998-2728-461E-B585-0C1F43CB8789}"/>
              </a:ext>
            </a:extLst>
          </p:cNvPr>
          <p:cNvSpPr txBox="1"/>
          <p:nvPr/>
        </p:nvSpPr>
        <p:spPr>
          <a:xfrm>
            <a:off x="6096000" y="2657043"/>
            <a:ext cx="4162425" cy="2123658"/>
          </a:xfrm>
          <a:prstGeom prst="rect">
            <a:avLst/>
          </a:prstGeom>
          <a:noFill/>
        </p:spPr>
        <p:txBody>
          <a:bodyPr wrap="square">
            <a:spAutoFit/>
          </a:bodyPr>
          <a:lstStyle/>
          <a:p>
            <a:r>
              <a:rPr lang="en-US" sz="2000" dirty="0">
                <a:solidFill>
                  <a:schemeClr val="bg2">
                    <a:lumMod val="75000"/>
                  </a:schemeClr>
                </a:solidFill>
                <a:latin typeface="Arial" panose="020B0604020202020204" pitchFamily="34" charset="0"/>
                <a:cs typeface="Arial" panose="020B0604020202020204" pitchFamily="34" charset="0"/>
              </a:rPr>
              <a:t>Benefits</a:t>
            </a:r>
          </a:p>
          <a:p>
            <a:endParaRPr lang="en-US" sz="1400" dirty="0"/>
          </a:p>
          <a:p>
            <a:r>
              <a:rPr lang="en-US" sz="1400" dirty="0">
                <a:solidFill>
                  <a:schemeClr val="tx1">
                    <a:lumMod val="50000"/>
                    <a:lumOff val="50000"/>
                  </a:schemeClr>
                </a:solidFill>
              </a:rPr>
              <a:t> </a:t>
            </a:r>
            <a:r>
              <a:rPr lang="en-US" sz="1400" dirty="0">
                <a:latin typeface="Arial" panose="020B0604020202020204" pitchFamily="34" charset="0"/>
                <a:cs typeface="Arial" panose="020B0604020202020204" pitchFamily="34" charset="0"/>
              </a:rPr>
              <a:t>Better communication</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Fewer mistakes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Better food quality</a:t>
            </a:r>
          </a:p>
          <a:p>
            <a:endParaRPr lang="en-US" sz="1400" dirty="0">
              <a:latin typeface="Arial" panose="020B0604020202020204" pitchFamily="34" charset="0"/>
              <a:cs typeface="Arial" panose="020B0604020202020204" pitchFamily="34" charset="0"/>
            </a:endParaRPr>
          </a:p>
          <a:p>
            <a:r>
              <a:rPr lang="ru-RU"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Higher customer satisfaction</a:t>
            </a:r>
          </a:p>
        </p:txBody>
      </p:sp>
      <p:pic>
        <p:nvPicPr>
          <p:cNvPr id="14" name="Picture 13">
            <a:extLst>
              <a:ext uri="{FF2B5EF4-FFF2-40B4-BE49-F238E27FC236}">
                <a16:creationId xmlns:a16="http://schemas.microsoft.com/office/drawing/2014/main" id="{FA8B74ED-5CA1-405E-8EC9-EF69B4A4991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265920" y="1516664"/>
            <a:ext cx="2926080" cy="1952244"/>
          </a:xfrm>
          <a:prstGeom prst="rect">
            <a:avLst/>
          </a:prstGeom>
        </p:spPr>
      </p:pic>
    </p:spTree>
    <p:extLst>
      <p:ext uri="{BB962C8B-B14F-4D97-AF65-F5344CB8AC3E}">
        <p14:creationId xmlns:p14="http://schemas.microsoft.com/office/powerpoint/2010/main" val="3490333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BECD58-32A2-4804-9658-3666732F5982}"/>
              </a:ext>
            </a:extLst>
          </p:cNvPr>
          <p:cNvSpPr>
            <a:spLocks noGrp="1"/>
          </p:cNvSpPr>
          <p:nvPr>
            <p:ph type="ctrTitle"/>
          </p:nvPr>
        </p:nvSpPr>
        <p:spPr>
          <a:xfrm>
            <a:off x="1109472" y="1979113"/>
            <a:ext cx="8563420" cy="3556054"/>
          </a:xfrm>
        </p:spPr>
        <p:txBody>
          <a:bodyPr>
            <a:noAutofit/>
          </a:bodyPr>
          <a:lstStyle/>
          <a:p>
            <a:r>
              <a:rPr lang="en-US" sz="2400" b="1" dirty="0">
                <a:solidFill>
                  <a:schemeClr val="bg2">
                    <a:lumMod val="75000"/>
                  </a:schemeClr>
                </a:solidFill>
                <a:latin typeface="Arial" panose="020B0604020202020204" pitchFamily="34" charset="0"/>
                <a:cs typeface="Arial" panose="020B0604020202020204" pitchFamily="34" charset="0"/>
              </a:rPr>
              <a:t>Reference List </a:t>
            </a:r>
            <a:br>
              <a:rPr lang="en-US" sz="2400" b="1" dirty="0">
                <a:solidFill>
                  <a:schemeClr val="bg2">
                    <a:lumMod val="75000"/>
                  </a:schemeClr>
                </a:solidFill>
                <a:latin typeface="Arial" panose="020B0604020202020204" pitchFamily="34" charset="0"/>
                <a:cs typeface="Arial" panose="020B0604020202020204" pitchFamily="34" charset="0"/>
              </a:rPr>
            </a:br>
            <a:br>
              <a:rPr lang="en-US" sz="3200" b="1" dirty="0">
                <a:solidFill>
                  <a:schemeClr val="bg2">
                    <a:lumMod val="75000"/>
                  </a:schemeClr>
                </a:solidFill>
              </a:rPr>
            </a:br>
            <a:r>
              <a:rPr lang="en-US" sz="1800" dirty="0">
                <a:latin typeface="Arial" panose="020B0604020202020204" pitchFamily="34" charset="0"/>
                <a:cs typeface="Arial" panose="020B0604020202020204" pitchFamily="34" charset="0"/>
              </a:rPr>
              <a:t>Berlo, D.K. (1960) The process of communication: An introduction to theory and</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practice. New York: Holt, Rinehart and Winston.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Mullins, L.J. (2023) Management and organisational behaviour. 13th edn. Harlow:</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Pearson.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Shannon, C.E. and Weaver, W. (1949) The mathematical theory of communication.</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Urbana: University of Illinois Press.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University of Wales Trinity Saint David (2026) LCLM4003 Assignment 2 – Flight Foods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Ltd case study. Module assessment brief.</a:t>
            </a:r>
          </a:p>
        </p:txBody>
      </p:sp>
    </p:spTree>
    <p:extLst>
      <p:ext uri="{BB962C8B-B14F-4D97-AF65-F5344CB8AC3E}">
        <p14:creationId xmlns:p14="http://schemas.microsoft.com/office/powerpoint/2010/main" val="3018235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225273" y="384494"/>
            <a:ext cx="10364451" cy="712572"/>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LANGUAGE BARRIER FLIGHT FOOD LTD</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a:xfrm>
            <a:off x="389248" y="770020"/>
            <a:ext cx="11802752" cy="5939793"/>
          </a:xfrm>
        </p:spPr>
        <p:txBody>
          <a:bodyPr>
            <a:noAutofit/>
          </a:bodyPr>
          <a:lstStyle/>
          <a:p>
            <a:pPr marL="0" lvl="0" indent="0" fontAlgn="auto">
              <a:buNone/>
            </a:pPr>
            <a:endParaRPr lang="en-GB" sz="1200" dirty="0"/>
          </a:p>
          <a:p>
            <a:pPr marL="0" lvl="0" indent="0" fontAlgn="auto">
              <a:buNone/>
            </a:pPr>
            <a:endParaRPr lang="en-GB" sz="1200" dirty="0">
              <a:latin typeface="Arial" panose="020B0604020202020204" pitchFamily="34" charset="0"/>
              <a:cs typeface="Arial" panose="020B0604020202020204" pitchFamily="34" charset="0"/>
            </a:endParaRPr>
          </a:p>
          <a:p>
            <a:pPr marL="0" lvl="0" indent="0" fontAlgn="auto">
              <a:buNone/>
            </a:pPr>
            <a:endParaRPr lang="en-GB" sz="1400" dirty="0">
              <a:latin typeface="Arial" panose="020B0604020202020204" pitchFamily="34" charset="0"/>
              <a:cs typeface="Arial" panose="020B0604020202020204" pitchFamily="34" charset="0"/>
            </a:endParaRPr>
          </a:p>
          <a:p>
            <a:pPr lvl="0" fontAlgn="auto"/>
            <a:r>
              <a:rPr lang="en-GB" sz="1400" dirty="0">
                <a:latin typeface="Arial" panose="020B0604020202020204" pitchFamily="34" charset="0"/>
                <a:cs typeface="Arial" panose="020B0604020202020204" pitchFamily="34" charset="0"/>
              </a:rPr>
              <a:t>Employees come from five different cultural groups.</a:t>
            </a:r>
          </a:p>
          <a:p>
            <a:pPr lvl="0" fontAlgn="auto"/>
            <a:r>
              <a:rPr lang="en-GB" sz="1400" dirty="0">
                <a:latin typeface="Arial" panose="020B0604020202020204" pitchFamily="34" charset="0"/>
                <a:cs typeface="Arial" panose="020B0604020202020204" pitchFamily="34" charset="0"/>
              </a:rPr>
              <a:t>English is not the first language for many employees.</a:t>
            </a:r>
          </a:p>
          <a:p>
            <a:pPr lvl="0" fontAlgn="auto"/>
            <a:r>
              <a:rPr lang="en-GB" sz="1400" dirty="0">
                <a:latin typeface="Arial" panose="020B0604020202020204" pitchFamily="34" charset="0"/>
                <a:cs typeface="Arial" panose="020B0604020202020204" pitchFamily="34" charset="0"/>
              </a:rPr>
              <a:t>THE MANAGER finds it difficult to explain food hygiene procedures and work instructions.</a:t>
            </a:r>
          </a:p>
          <a:p>
            <a:pPr lvl="0" fontAlgn="auto"/>
            <a:r>
              <a:rPr lang="en-GB" sz="1400" dirty="0">
                <a:latin typeface="Arial" panose="020B0604020202020204" pitchFamily="34" charset="0"/>
                <a:cs typeface="Arial" panose="020B0604020202020204" pitchFamily="34" charset="0"/>
              </a:rPr>
              <a:t>Employees misunderstand instructions, leading to food handling and packaging mistakes.</a:t>
            </a:r>
          </a:p>
          <a:p>
            <a:pPr lvl="0" fontAlgn="auto"/>
            <a:r>
              <a:rPr lang="en-GB" sz="1400" dirty="0">
                <a:latin typeface="Arial" panose="020B0604020202020204" pitchFamily="34" charset="0"/>
                <a:cs typeface="Arial" panose="020B0604020202020204" pitchFamily="34" charset="0"/>
              </a:rPr>
              <a:t>These communication problems cause delays, lower productivity, and reduced workplace efficiency.</a:t>
            </a:r>
          </a:p>
          <a:p>
            <a:pPr lvl="0" fontAlgn="auto"/>
            <a:r>
              <a:rPr lang="en-GB" sz="1400" dirty="0">
                <a:latin typeface="Arial" panose="020B0604020202020204" pitchFamily="34" charset="0"/>
                <a:cs typeface="Arial" panose="020B0604020202020204" pitchFamily="34" charset="0"/>
              </a:rPr>
              <a:t>According to Shannon and Weaver (1949), language differences create semantic noise, reducing the </a:t>
            </a:r>
          </a:p>
          <a:p>
            <a:pPr marL="0" lvl="0" indent="0" fontAlgn="auto">
              <a:buNone/>
            </a:pPr>
            <a:r>
              <a:rPr lang="en-GB" sz="1400" dirty="0">
                <a:latin typeface="Arial" panose="020B0604020202020204" pitchFamily="34" charset="0"/>
                <a:cs typeface="Arial" panose="020B0604020202020204" pitchFamily="34" charset="0"/>
              </a:rPr>
              <a:t>     accuracy of communication.</a:t>
            </a:r>
          </a:p>
          <a:p>
            <a:pPr marL="0" indent="0" fontAlgn="auto">
              <a:buNone/>
            </a:pPr>
            <a:endParaRPr lang="en-GB" sz="1400" b="1" dirty="0">
              <a:latin typeface="Arial" panose="020B0604020202020204" pitchFamily="34" charset="0"/>
              <a:cs typeface="Arial" panose="020B0604020202020204" pitchFamily="34" charset="0"/>
            </a:endParaRPr>
          </a:p>
          <a:p>
            <a:pPr marL="0" indent="0" fontAlgn="auto">
              <a:buNone/>
            </a:pPr>
            <a:r>
              <a:rPr lang="en-GB" sz="1400" b="1" dirty="0">
                <a:latin typeface="Arial" panose="020B0604020202020204" pitchFamily="34" charset="0"/>
                <a:cs typeface="Arial" panose="020B0604020202020204" pitchFamily="34" charset="0"/>
              </a:rPr>
              <a:t>References</a:t>
            </a:r>
            <a:endParaRPr lang="en-GB" sz="1400" dirty="0">
              <a:latin typeface="Arial" panose="020B0604020202020204" pitchFamily="34" charset="0"/>
              <a:cs typeface="Arial" panose="020B0604020202020204" pitchFamily="34" charset="0"/>
            </a:endParaRPr>
          </a:p>
          <a:p>
            <a:pPr marL="0" lvl="0" indent="0" fontAlgn="auto">
              <a:buNone/>
            </a:pPr>
            <a:r>
              <a:rPr lang="en-GB" sz="1400" dirty="0">
                <a:latin typeface="Arial" panose="020B0604020202020204" pitchFamily="34" charset="0"/>
                <a:cs typeface="Arial" panose="020B0604020202020204" pitchFamily="34" charset="0"/>
              </a:rPr>
              <a:t>Flight Foods Ltd. (2026) Flight Foods </a:t>
            </a:r>
            <a:r>
              <a:rPr lang="en-GB" sz="1400" dirty="0" err="1">
                <a:latin typeface="Arial" panose="020B0604020202020204" pitchFamily="34" charset="0"/>
                <a:cs typeface="Arial" panose="020B0604020202020204" pitchFamily="34" charset="0"/>
              </a:rPr>
              <a:t>Ltd.</a:t>
            </a:r>
            <a:r>
              <a:rPr lang="en-GB" sz="1400" i="1" dirty="0" err="1">
                <a:latin typeface="Arial" panose="020B0604020202020204" pitchFamily="34" charset="0"/>
                <a:cs typeface="Arial" panose="020B0604020202020204" pitchFamily="34" charset="0"/>
              </a:rPr>
              <a:t>Case</a:t>
            </a:r>
            <a:r>
              <a:rPr lang="en-GB" sz="1400" i="1" dirty="0">
                <a:latin typeface="Arial" panose="020B0604020202020204" pitchFamily="34" charset="0"/>
                <a:cs typeface="Arial" panose="020B0604020202020204" pitchFamily="34" charset="0"/>
              </a:rPr>
              <a:t> </a:t>
            </a:r>
            <a:r>
              <a:rPr lang="en-GB" sz="1400" i="1" dirty="0" err="1">
                <a:latin typeface="Arial" panose="020B0604020202020204" pitchFamily="34" charset="0"/>
                <a:cs typeface="Arial" panose="020B0604020202020204" pitchFamily="34" charset="0"/>
              </a:rPr>
              <a:t>Study.University</a:t>
            </a:r>
            <a:r>
              <a:rPr lang="en-GB" sz="1400" i="1" dirty="0">
                <a:latin typeface="Arial" panose="020B0604020202020204" pitchFamily="34" charset="0"/>
                <a:cs typeface="Arial" panose="020B0604020202020204" pitchFamily="34" charset="0"/>
              </a:rPr>
              <a:t> course material.</a:t>
            </a:r>
            <a:endParaRPr lang="en-GB" sz="1400" dirty="0">
              <a:latin typeface="Arial" panose="020B0604020202020204" pitchFamily="34" charset="0"/>
              <a:cs typeface="Arial" panose="020B0604020202020204" pitchFamily="34" charset="0"/>
            </a:endParaRPr>
          </a:p>
          <a:p>
            <a:pPr marL="0" lvl="0" indent="0" fontAlgn="auto">
              <a:buNone/>
            </a:pPr>
            <a:r>
              <a:rPr lang="en-GB" sz="1400" dirty="0">
                <a:latin typeface="Arial" panose="020B0604020202020204" pitchFamily="34" charset="0"/>
                <a:cs typeface="Arial" panose="020B0604020202020204" pitchFamily="34" charset="0"/>
              </a:rPr>
              <a:t>Shannon, C. E., &amp; Weaver, W. (1949). </a:t>
            </a:r>
            <a:r>
              <a:rPr lang="en-GB" sz="1400" i="1" dirty="0">
                <a:latin typeface="Arial" panose="020B0604020202020204" pitchFamily="34" charset="0"/>
                <a:cs typeface="Arial" panose="020B0604020202020204" pitchFamily="34" charset="0"/>
              </a:rPr>
              <a:t>The Mathematical Theory of </a:t>
            </a:r>
            <a:r>
              <a:rPr lang="en-GB" sz="1400" i="1" dirty="0" err="1">
                <a:latin typeface="Arial" panose="020B0604020202020204" pitchFamily="34" charset="0"/>
                <a:cs typeface="Arial" panose="020B0604020202020204" pitchFamily="34" charset="0"/>
              </a:rPr>
              <a:t>Communication.Urbana,IL:University</a:t>
            </a:r>
            <a:r>
              <a:rPr lang="en-GB" sz="1400" i="1" dirty="0">
                <a:latin typeface="Arial" panose="020B0604020202020204" pitchFamily="34" charset="0"/>
                <a:cs typeface="Arial" panose="020B0604020202020204" pitchFamily="34" charset="0"/>
              </a:rPr>
              <a:t> of Illinois Press.</a:t>
            </a:r>
            <a:endParaRPr lang="en-GB" sz="1400" dirty="0">
              <a:latin typeface="Arial" panose="020B0604020202020204" pitchFamily="34" charset="0"/>
              <a:cs typeface="Arial" panose="020B0604020202020204" pitchFamily="34" charset="0"/>
            </a:endParaRPr>
          </a:p>
        </p:txBody>
      </p:sp>
      <p:pic>
        <p:nvPicPr>
          <p:cNvPr id="4" name="Picture 3" descr="Construction Barrier">
            <a:extLst>
              <a:ext uri="{FF2B5EF4-FFF2-40B4-BE49-F238E27FC236}">
                <a16:creationId xmlns:a16="http://schemas.microsoft.com/office/drawing/2014/main" id="{4FF4A35C-41F4-9250-C0D1-6106D2C05664}"/>
              </a:ext>
            </a:extLst>
          </p:cNvPr>
          <p:cNvPicPr>
            <a:picLocks noChangeAspect="1"/>
          </p:cNvPicPr>
          <p:nvPr/>
        </p:nvPicPr>
        <p:blipFill>
          <a:blip r:embed="rId2"/>
          <a:stretch>
            <a:fillRect/>
          </a:stretch>
        </p:blipFill>
        <p:spPr>
          <a:xfrm>
            <a:off x="8981954" y="616896"/>
            <a:ext cx="2341943" cy="1973727"/>
          </a:xfrm>
          <a:prstGeom prst="rect">
            <a:avLst/>
          </a:prstGeom>
        </p:spPr>
      </p:pic>
    </p:spTree>
    <p:extLst>
      <p:ext uri="{BB962C8B-B14F-4D97-AF65-F5344CB8AC3E}">
        <p14:creationId xmlns:p14="http://schemas.microsoft.com/office/powerpoint/2010/main" val="3579173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581145" y="459638"/>
            <a:ext cx="10515600" cy="1016222"/>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IMPROVING COMMUNICATION USING SHANNON AND WEAVER’S MODEL</a:t>
            </a:r>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a:xfrm>
            <a:off x="324091" y="1613646"/>
            <a:ext cx="11029709" cy="4929485"/>
          </a:xfrm>
        </p:spPr>
        <p:txBody>
          <a:bodyPr>
            <a:noAutofit/>
          </a:bodyPr>
          <a:lstStyle/>
          <a:p>
            <a:r>
              <a:rPr lang="en-GB" sz="1400" dirty="0">
                <a:latin typeface="Arial" panose="020B0604020202020204" pitchFamily="34" charset="0"/>
                <a:cs typeface="Arial" panose="020B0604020202020204" pitchFamily="34" charset="0"/>
              </a:rPr>
              <a:t>Reduce semantic noise by using clear and simple English.</a:t>
            </a:r>
          </a:p>
          <a:p>
            <a:pPr lvl="0" fontAlgn="auto"/>
            <a:r>
              <a:rPr lang="en-GB" sz="1400" dirty="0">
                <a:latin typeface="Arial" panose="020B0604020202020204" pitchFamily="34" charset="0"/>
                <a:cs typeface="Arial" panose="020B0604020202020204" pitchFamily="34" charset="0"/>
              </a:rPr>
              <a:t>Avoid technical jargon and complex instructions.</a:t>
            </a:r>
          </a:p>
          <a:p>
            <a:pPr lvl="0" fontAlgn="auto"/>
            <a:r>
              <a:rPr lang="en-GB" sz="1400" dirty="0">
                <a:latin typeface="Arial" panose="020B0604020202020204" pitchFamily="34" charset="0"/>
                <a:cs typeface="Arial" panose="020B0604020202020204" pitchFamily="34" charset="0"/>
              </a:rPr>
              <a:t>Use visual aids, signs, and demonstrations to support verbal communication.</a:t>
            </a:r>
          </a:p>
          <a:p>
            <a:pPr lvl="0" fontAlgn="auto"/>
            <a:r>
              <a:rPr lang="en-GB" sz="1400" dirty="0">
                <a:latin typeface="Arial" panose="020B0604020202020204" pitchFamily="34" charset="0"/>
                <a:cs typeface="Arial" panose="020B0604020202020204" pitchFamily="34" charset="0"/>
              </a:rPr>
              <a:t>Encourage two-way feedback by asking employees to repeat or explain instructions.</a:t>
            </a:r>
          </a:p>
          <a:p>
            <a:pPr lvl="0" fontAlgn="auto"/>
            <a:r>
              <a:rPr lang="en-GB" sz="1400" dirty="0">
                <a:latin typeface="Arial" panose="020B0604020202020204" pitchFamily="34" charset="0"/>
                <a:cs typeface="Arial" panose="020B0604020202020204" pitchFamily="34" charset="0"/>
              </a:rPr>
              <a:t>Check employees’ understanding before tasks begin.</a:t>
            </a:r>
          </a:p>
          <a:p>
            <a:pPr lvl="0" fontAlgn="auto"/>
            <a:r>
              <a:rPr lang="en-GB" sz="1400" dirty="0">
                <a:latin typeface="Arial" panose="020B0604020202020204" pitchFamily="34" charset="0"/>
                <a:cs typeface="Arial" panose="020B0604020202020204" pitchFamily="34" charset="0"/>
              </a:rPr>
              <a:t>Provide regular workplace communication and English language training.</a:t>
            </a:r>
          </a:p>
          <a:p>
            <a:pPr lvl="0" fontAlgn="auto"/>
            <a:r>
              <a:rPr lang="en-GB" sz="1400" dirty="0">
                <a:latin typeface="Arial" panose="020B0604020202020204" pitchFamily="34" charset="0"/>
                <a:cs typeface="Arial" panose="020B0604020202020204" pitchFamily="34" charset="0"/>
              </a:rPr>
              <a:t>Promote an inclusive communication culture where employees feel comfortable asking questions.</a:t>
            </a:r>
          </a:p>
          <a:p>
            <a:pPr marL="0" lvl="0" indent="0" fontAlgn="auto">
              <a:buNone/>
            </a:pPr>
            <a:endParaRPr lang="en-GB" sz="1400" dirty="0">
              <a:latin typeface="Arial" panose="020B0604020202020204" pitchFamily="34" charset="0"/>
              <a:cs typeface="Arial" panose="020B0604020202020204" pitchFamily="34" charset="0"/>
            </a:endParaRPr>
          </a:p>
          <a:p>
            <a:pPr marL="0" lvl="0" indent="0" fontAlgn="auto">
              <a:buNone/>
            </a:pPr>
            <a:r>
              <a:rPr lang="en-GB" sz="1400" b="1" dirty="0">
                <a:latin typeface="Arial" panose="020B0604020202020204" pitchFamily="34" charset="0"/>
                <a:cs typeface="Arial" panose="020B0604020202020204" pitchFamily="34" charset="0"/>
              </a:rPr>
              <a:t>References</a:t>
            </a:r>
            <a:endParaRPr lang="en-GB" sz="1400" dirty="0">
              <a:latin typeface="Arial" panose="020B0604020202020204" pitchFamily="34" charset="0"/>
              <a:cs typeface="Arial" panose="020B0604020202020204" pitchFamily="34" charset="0"/>
            </a:endParaRPr>
          </a:p>
          <a:p>
            <a:pPr marL="0" lvl="0" indent="0" fontAlgn="auto">
              <a:buNone/>
            </a:pPr>
            <a:r>
              <a:rPr lang="en-GB" sz="1400" dirty="0">
                <a:latin typeface="Arial" panose="020B0604020202020204" pitchFamily="34" charset="0"/>
                <a:cs typeface="Arial" panose="020B0604020202020204" pitchFamily="34" charset="0"/>
              </a:rPr>
              <a:t>Shannon, C. E. and Weaver, W. (1949). </a:t>
            </a:r>
            <a:r>
              <a:rPr lang="en-GB" sz="1400" i="1" dirty="0">
                <a:latin typeface="Arial" panose="020B0604020202020204" pitchFamily="34" charset="0"/>
                <a:cs typeface="Arial" panose="020B0604020202020204" pitchFamily="34" charset="0"/>
              </a:rPr>
              <a:t>The Mathematical Theory of Communication.Urbana:University of IlliNois Press.</a:t>
            </a:r>
          </a:p>
          <a:p>
            <a:pPr marL="0" lvl="0" indent="0" fontAlgn="auto">
              <a:buNone/>
            </a:pPr>
            <a:r>
              <a:rPr lang="en-GB" sz="1400" dirty="0">
                <a:latin typeface="Arial" panose="020B0604020202020204" pitchFamily="34" charset="0"/>
                <a:cs typeface="Arial" panose="020B0604020202020204" pitchFamily="34" charset="0"/>
              </a:rPr>
              <a:t>Robbins, S. P. and Judge, T. A. (2023). </a:t>
            </a:r>
            <a:r>
              <a:rPr lang="en-GB" sz="1400" i="1" dirty="0">
                <a:latin typeface="Arial" panose="020B0604020202020204" pitchFamily="34" charset="0"/>
                <a:cs typeface="Arial" panose="020B0604020202020204" pitchFamily="34" charset="0"/>
              </a:rPr>
              <a:t>Organizational Behavior.19</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ed.Harlow:Person.</a:t>
            </a:r>
            <a:endParaRPr lang="en-GB" sz="1400" dirty="0">
              <a:latin typeface="Arial" panose="020B0604020202020204" pitchFamily="34" charset="0"/>
              <a:cs typeface="Arial" panose="020B0604020202020204" pitchFamily="34" charset="0"/>
            </a:endParaRPr>
          </a:p>
          <a:p>
            <a:pPr marL="0" lvl="0" indent="0" fontAlgn="auto">
              <a:buNone/>
            </a:pP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7127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A224-96F4-FFB7-333D-FD424B05736E}"/>
              </a:ext>
            </a:extLst>
          </p:cNvPr>
          <p:cNvSpPr>
            <a:spLocks noGrp="1"/>
          </p:cNvSpPr>
          <p:nvPr>
            <p:ph type="ctrTitle"/>
          </p:nvPr>
        </p:nvSpPr>
        <p:spPr>
          <a:xfrm>
            <a:off x="1223375" y="1027134"/>
            <a:ext cx="9144000" cy="1011478"/>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Age / Generational Communication Barrier</a:t>
            </a:r>
            <a:br>
              <a:rPr lang="en-GB" sz="2400" b="1" dirty="0">
                <a:solidFill>
                  <a:schemeClr val="accent1">
                    <a:lumMod val="75000"/>
                  </a:schemeClr>
                </a:solidFill>
                <a:latin typeface="Arial" panose="020B0604020202020204" pitchFamily="34" charset="0"/>
                <a:cs typeface="Arial" panose="020B0604020202020204" pitchFamily="34" charset="0"/>
              </a:rPr>
            </a:br>
            <a:r>
              <a:rPr lang="en-GB" sz="2400" b="1" dirty="0">
                <a:solidFill>
                  <a:schemeClr val="accent1">
                    <a:lumMod val="75000"/>
                  </a:schemeClr>
                </a:solidFill>
                <a:latin typeface="Arial" panose="020B0604020202020204" pitchFamily="34" charset="0"/>
                <a:cs typeface="Arial" panose="020B0604020202020204" pitchFamily="34" charset="0"/>
              </a:rPr>
              <a:t>What is an Age/Generational Barrier?</a:t>
            </a:r>
            <a:endParaRPr lang="en-US" sz="2400" b="1" dirty="0">
              <a:solidFill>
                <a:schemeClr val="accent1">
                  <a:lumMod val="7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CAA23D8-9A44-FB94-99B0-3825C9F33BC8}"/>
              </a:ext>
            </a:extLst>
          </p:cNvPr>
          <p:cNvSpPr>
            <a:spLocks noGrp="1"/>
          </p:cNvSpPr>
          <p:nvPr>
            <p:ph type="subTitle" idx="1"/>
          </p:nvPr>
        </p:nvSpPr>
        <p:spPr>
          <a:xfrm>
            <a:off x="864296" y="2129426"/>
            <a:ext cx="9803704" cy="3299480"/>
          </a:xfrm>
        </p:spPr>
        <p:txBody>
          <a:bodyPr>
            <a:normAutofit/>
          </a:bodyPr>
          <a:lstStyle/>
          <a:p>
            <a:endParaRPr lang="en-GB" sz="1400" dirty="0"/>
          </a:p>
          <a:p>
            <a:pPr lvl="0"/>
            <a:r>
              <a:rPr lang="en-GB" sz="1400" dirty="0">
                <a:solidFill>
                  <a:schemeClr val="tx1"/>
                </a:solidFill>
                <a:latin typeface="Arial" panose="020B0604020202020204" pitchFamily="34" charset="0"/>
                <a:cs typeface="Arial" panose="020B0604020202020204" pitchFamily="34" charset="0"/>
              </a:rPr>
              <a:t>People from different generations may have different communication styles.</a:t>
            </a:r>
          </a:p>
          <a:p>
            <a:pPr lvl="0"/>
            <a:r>
              <a:rPr lang="en-GB" sz="1400" dirty="0">
                <a:solidFill>
                  <a:schemeClr val="tx1"/>
                </a:solidFill>
                <a:latin typeface="Arial" panose="020B0604020202020204" pitchFamily="34" charset="0"/>
                <a:cs typeface="Arial" panose="020B0604020202020204" pitchFamily="34" charset="0"/>
              </a:rPr>
              <a:t>Differences in age can affect language, attitudes, values and expectations.</a:t>
            </a:r>
          </a:p>
          <a:p>
            <a:pPr lvl="0"/>
            <a:r>
              <a:rPr lang="en-GB" sz="1400" dirty="0">
                <a:solidFill>
                  <a:schemeClr val="tx1"/>
                </a:solidFill>
                <a:latin typeface="Arial" panose="020B0604020202020204" pitchFamily="34" charset="0"/>
                <a:cs typeface="Arial" panose="020B0604020202020204" pitchFamily="34" charset="0"/>
              </a:rPr>
              <a:t>Younger people may be more comfortable with digital communication, while older people may prefer face-to-face communication.</a:t>
            </a:r>
          </a:p>
          <a:p>
            <a:pPr lvl="0"/>
            <a:r>
              <a:rPr lang="en-GB" sz="1400" dirty="0">
                <a:solidFill>
                  <a:schemeClr val="tx1"/>
                </a:solidFill>
                <a:latin typeface="Arial" panose="020B0604020202020204" pitchFamily="34" charset="0"/>
                <a:cs typeface="Arial" panose="020B0604020202020204" pitchFamily="34" charset="0"/>
              </a:rPr>
              <a:t>Different life experiences can cause people to understand the same message differently.</a:t>
            </a:r>
          </a:p>
          <a:p>
            <a:pPr lvl="0"/>
            <a:r>
              <a:rPr lang="en-GB" sz="1400" dirty="0">
                <a:solidFill>
                  <a:schemeClr val="tx1"/>
                </a:solidFill>
                <a:latin typeface="Arial" panose="020B0604020202020204" pitchFamily="34" charset="0"/>
                <a:cs typeface="Arial" panose="020B0604020202020204" pitchFamily="34" charset="0"/>
              </a:rPr>
              <a:t>This can lead to </a:t>
            </a:r>
            <a:r>
              <a:rPr lang="en-GB" sz="1400" b="1" dirty="0">
                <a:solidFill>
                  <a:schemeClr val="tx1"/>
                </a:solidFill>
                <a:latin typeface="Arial" panose="020B0604020202020204" pitchFamily="34" charset="0"/>
                <a:cs typeface="Arial" panose="020B0604020202020204" pitchFamily="34" charset="0"/>
              </a:rPr>
              <a:t>misunderstanding, frustration and poor communication</a:t>
            </a:r>
            <a:r>
              <a:rPr lang="en-GB" sz="1400" dirty="0"/>
              <a:t>.</a:t>
            </a:r>
          </a:p>
        </p:txBody>
      </p:sp>
    </p:spTree>
    <p:extLst>
      <p:ext uri="{BB962C8B-B14F-4D97-AF65-F5344CB8AC3E}">
        <p14:creationId xmlns:p14="http://schemas.microsoft.com/office/powerpoint/2010/main" val="1216396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3589C-4463-A256-869D-251672965BFF}"/>
              </a:ext>
            </a:extLst>
          </p:cNvPr>
          <p:cNvSpPr>
            <a:spLocks noGrp="1"/>
          </p:cNvSpPr>
          <p:nvPr>
            <p:ph type="title"/>
          </p:nvPr>
        </p:nvSpPr>
        <p:spPr>
          <a:xfrm>
            <a:off x="838200" y="1"/>
            <a:ext cx="11082482" cy="1876136"/>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Theory: Communication Accommodation Theory</a:t>
            </a:r>
            <a:br>
              <a:rPr lang="en-GB" sz="2400" b="1" dirty="0">
                <a:solidFill>
                  <a:schemeClr val="accent1">
                    <a:lumMod val="75000"/>
                  </a:schemeClr>
                </a:solidFill>
                <a:latin typeface="Arial" panose="020B0604020202020204" pitchFamily="34" charset="0"/>
                <a:cs typeface="Arial" panose="020B0604020202020204" pitchFamily="34" charset="0"/>
              </a:rPr>
            </a:br>
            <a:r>
              <a:rPr lang="en-GB" sz="2400" b="1" dirty="0">
                <a:solidFill>
                  <a:schemeClr val="accent1">
                    <a:lumMod val="75000"/>
                  </a:schemeClr>
                </a:solidFill>
                <a:latin typeface="Arial" panose="020B0604020202020204" pitchFamily="34" charset="0"/>
                <a:cs typeface="Arial" panose="020B0604020202020204" pitchFamily="34" charset="0"/>
              </a:rPr>
              <a:t>How does the theory explain the barrier?</a:t>
            </a:r>
          </a:p>
        </p:txBody>
      </p:sp>
      <p:sp>
        <p:nvSpPr>
          <p:cNvPr id="3" name="Content Placeholder 2">
            <a:extLst>
              <a:ext uri="{FF2B5EF4-FFF2-40B4-BE49-F238E27FC236}">
                <a16:creationId xmlns:a16="http://schemas.microsoft.com/office/drawing/2014/main" id="{5EFA69D0-A7D4-EB6C-B1AF-EA924878338A}"/>
              </a:ext>
            </a:extLst>
          </p:cNvPr>
          <p:cNvSpPr>
            <a:spLocks noGrp="1"/>
          </p:cNvSpPr>
          <p:nvPr>
            <p:ph idx="1"/>
          </p:nvPr>
        </p:nvSpPr>
        <p:spPr>
          <a:xfrm>
            <a:off x="655782" y="2059661"/>
            <a:ext cx="10880436" cy="4253456"/>
          </a:xfrm>
        </p:spPr>
        <p:txBody>
          <a:bodyPr>
            <a:normAutofit/>
          </a:bodyPr>
          <a:lstStyle/>
          <a:p>
            <a:pPr lvl="0"/>
            <a:r>
              <a:rPr lang="en-GB" sz="1400" b="1" dirty="0">
                <a:latin typeface="Arial" panose="020B0604020202020204" pitchFamily="34" charset="0"/>
                <a:cs typeface="Arial" panose="020B0604020202020204" pitchFamily="34" charset="0"/>
              </a:rPr>
              <a:t>Communication Accommodation Theory (CAT)</a:t>
            </a:r>
            <a:r>
              <a:rPr lang="en-GB" sz="1400" dirty="0">
                <a:latin typeface="Arial" panose="020B0604020202020204" pitchFamily="34" charset="0"/>
                <a:cs typeface="Arial" panose="020B0604020202020204" pitchFamily="34" charset="0"/>
              </a:rPr>
              <a:t> explains how people adjust their communication when interacting with others.</a:t>
            </a:r>
          </a:p>
          <a:p>
            <a:pPr lvl="0"/>
            <a:r>
              <a:rPr lang="en-GB" sz="1400" dirty="0">
                <a:latin typeface="Arial" panose="020B0604020202020204" pitchFamily="34" charset="0"/>
                <a:cs typeface="Arial" panose="020B0604020202020204" pitchFamily="34" charset="0"/>
              </a:rPr>
              <a:t>People may change their </a:t>
            </a:r>
            <a:r>
              <a:rPr lang="en-GB" sz="1400" b="1" dirty="0">
                <a:latin typeface="Arial" panose="020B0604020202020204" pitchFamily="34" charset="0"/>
                <a:cs typeface="Arial" panose="020B0604020202020204" pitchFamily="34" charset="0"/>
              </a:rPr>
              <a:t>language, tone, speed or communication style</a:t>
            </a:r>
            <a:r>
              <a:rPr lang="en-GB" sz="1400" dirty="0">
                <a:latin typeface="Arial" panose="020B0604020202020204" pitchFamily="34" charset="0"/>
                <a:cs typeface="Arial" panose="020B0604020202020204" pitchFamily="34" charset="0"/>
              </a:rPr>
              <a:t> to make communication easier.</a:t>
            </a:r>
          </a:p>
          <a:p>
            <a:pPr lvl="0"/>
            <a:r>
              <a:rPr lang="en-GB" sz="1400" dirty="0">
                <a:latin typeface="Arial" panose="020B0604020202020204" pitchFamily="34" charset="0"/>
                <a:cs typeface="Arial" panose="020B0604020202020204" pitchFamily="34" charset="0"/>
              </a:rPr>
              <a:t>Different generations may have different ways of communicating because of their experiences and backgrounds.</a:t>
            </a:r>
          </a:p>
          <a:p>
            <a:pPr lvl="0"/>
            <a:r>
              <a:rPr lang="en-GB" sz="1400" dirty="0">
                <a:latin typeface="Arial" panose="020B0604020202020204" pitchFamily="34" charset="0"/>
                <a:cs typeface="Arial" panose="020B0604020202020204" pitchFamily="34" charset="0"/>
              </a:rPr>
              <a:t>If people do not adapt to each other’s communication style, misunderstandings can occur.</a:t>
            </a:r>
          </a:p>
          <a:p>
            <a:pPr lvl="0"/>
            <a:r>
              <a:rPr lang="en-GB" sz="1400" dirty="0">
                <a:latin typeface="Arial" panose="020B0604020202020204" pitchFamily="34" charset="0"/>
                <a:cs typeface="Arial" panose="020B0604020202020204" pitchFamily="34" charset="0"/>
              </a:rPr>
              <a:t>Understanding and adapting to these differences can improve communication.</a:t>
            </a:r>
          </a:p>
        </p:txBody>
      </p:sp>
    </p:spTree>
    <p:extLst>
      <p:ext uri="{BB962C8B-B14F-4D97-AF65-F5344CB8AC3E}">
        <p14:creationId xmlns:p14="http://schemas.microsoft.com/office/powerpoint/2010/main" val="3507234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A48A0-B631-57B9-FF2C-F7812BBF41C7}"/>
              </a:ext>
            </a:extLst>
          </p:cNvPr>
          <p:cNvSpPr>
            <a:spLocks noGrp="1"/>
          </p:cNvSpPr>
          <p:nvPr>
            <p:ph type="title"/>
          </p:nvPr>
        </p:nvSpPr>
        <p:spPr>
          <a:xfrm>
            <a:off x="521854" y="243898"/>
            <a:ext cx="10515600" cy="2232602"/>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How Can the Barrier Be Overcome?</a:t>
            </a:r>
            <a:br>
              <a:rPr lang="en-GB" sz="2400" b="1" dirty="0">
                <a:solidFill>
                  <a:schemeClr val="accent1">
                    <a:lumMod val="75000"/>
                  </a:schemeClr>
                </a:solidFill>
                <a:latin typeface="Arial" panose="020B0604020202020204" pitchFamily="34" charset="0"/>
                <a:cs typeface="Arial" panose="020B0604020202020204" pitchFamily="34" charset="0"/>
              </a:rPr>
            </a:br>
            <a:r>
              <a:rPr lang="en-GB" sz="2400" b="1" dirty="0">
                <a:solidFill>
                  <a:schemeClr val="accent1">
                    <a:lumMod val="75000"/>
                  </a:schemeClr>
                </a:solidFill>
                <a:latin typeface="Arial" panose="020B0604020202020204" pitchFamily="34" charset="0"/>
                <a:cs typeface="Arial" panose="020B0604020202020204" pitchFamily="34" charset="0"/>
              </a:rPr>
              <a:t>Ways to improve communication between generations:</a:t>
            </a:r>
            <a:endParaRPr lang="en-US" sz="24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6ABF8C-1DBD-774D-B814-FC5590D99F0C}"/>
              </a:ext>
            </a:extLst>
          </p:cNvPr>
          <p:cNvSpPr>
            <a:spLocks noGrp="1"/>
          </p:cNvSpPr>
          <p:nvPr>
            <p:ph idx="1"/>
          </p:nvPr>
        </p:nvSpPr>
        <p:spPr>
          <a:xfrm>
            <a:off x="521854" y="2054269"/>
            <a:ext cx="10515600" cy="4547307"/>
          </a:xfrm>
        </p:spPr>
        <p:txBody>
          <a:bodyPr>
            <a:normAutofit/>
          </a:bodyPr>
          <a:lstStyle/>
          <a:p>
            <a:pPr lvl="0"/>
            <a:r>
              <a:rPr lang="en-GB" sz="1400" dirty="0">
                <a:latin typeface="Arial" panose="020B0604020202020204" pitchFamily="34" charset="0"/>
                <a:cs typeface="Arial" panose="020B0604020202020204" pitchFamily="34" charset="0"/>
              </a:rPr>
              <a:t>Use </a:t>
            </a:r>
            <a:r>
              <a:rPr lang="en-GB" sz="1400" b="1" dirty="0">
                <a:latin typeface="Arial" panose="020B0604020202020204" pitchFamily="34" charset="0"/>
                <a:cs typeface="Arial" panose="020B0604020202020204" pitchFamily="34" charset="0"/>
              </a:rPr>
              <a:t>clear and simple language</a:t>
            </a:r>
            <a:r>
              <a:rPr lang="en-GB" sz="1400" dirty="0">
                <a:latin typeface="Arial" panose="020B0604020202020204" pitchFamily="34" charset="0"/>
                <a:cs typeface="Arial" panose="020B0604020202020204" pitchFamily="34" charset="0"/>
              </a:rPr>
              <a:t> and avoid unnecessary slang or jargon.</a:t>
            </a:r>
          </a:p>
          <a:p>
            <a:pPr lvl="0"/>
            <a:r>
              <a:rPr lang="en-GB" sz="1400" b="1" dirty="0">
                <a:latin typeface="Arial" panose="020B0604020202020204" pitchFamily="34" charset="0"/>
                <a:cs typeface="Arial" panose="020B0604020202020204" pitchFamily="34" charset="0"/>
              </a:rPr>
              <a:t>Listen actively</a:t>
            </a:r>
            <a:r>
              <a:rPr lang="en-GB" sz="1400" dirty="0">
                <a:latin typeface="Arial" panose="020B0604020202020204" pitchFamily="34" charset="0"/>
                <a:cs typeface="Arial" panose="020B0604020202020204" pitchFamily="34" charset="0"/>
              </a:rPr>
              <a:t> and give the other person time to speak.</a:t>
            </a:r>
          </a:p>
          <a:p>
            <a:pPr lvl="0"/>
            <a:r>
              <a:rPr lang="en-GB" sz="1400" dirty="0">
                <a:latin typeface="Arial" panose="020B0604020202020204" pitchFamily="34" charset="0"/>
                <a:cs typeface="Arial" panose="020B0604020202020204" pitchFamily="34" charset="0"/>
              </a:rPr>
              <a:t>Be </a:t>
            </a:r>
            <a:r>
              <a:rPr lang="en-GB" sz="1400" b="1" dirty="0">
                <a:latin typeface="Arial" panose="020B0604020202020204" pitchFamily="34" charset="0"/>
                <a:cs typeface="Arial" panose="020B0604020202020204" pitchFamily="34" charset="0"/>
              </a:rPr>
              <a:t>patient, respectful and open-minded</a:t>
            </a:r>
            <a:r>
              <a:rPr lang="en-GB" sz="1400" dirty="0">
                <a:latin typeface="Arial" panose="020B0604020202020204" pitchFamily="34" charset="0"/>
                <a:cs typeface="Arial" panose="020B0604020202020204" pitchFamily="34" charset="0"/>
              </a:rPr>
              <a:t> towards different communication styles.</a:t>
            </a:r>
          </a:p>
          <a:p>
            <a:pPr lvl="0"/>
            <a:r>
              <a:rPr lang="en-GB" sz="1400" dirty="0">
                <a:latin typeface="Arial" panose="020B0604020202020204" pitchFamily="34" charset="0"/>
                <a:cs typeface="Arial" panose="020B0604020202020204" pitchFamily="34" charset="0"/>
              </a:rPr>
              <a:t>Avoid </a:t>
            </a:r>
            <a:r>
              <a:rPr lang="en-GB" sz="1400" b="1" dirty="0">
                <a:latin typeface="Arial" panose="020B0604020202020204" pitchFamily="34" charset="0"/>
                <a:cs typeface="Arial" panose="020B0604020202020204" pitchFamily="34" charset="0"/>
              </a:rPr>
              <a:t>stereotyping people based on their age</a:t>
            </a:r>
            <a:r>
              <a:rPr lang="en-GB" sz="1400" dirty="0">
                <a:latin typeface="Arial" panose="020B0604020202020204" pitchFamily="34" charset="0"/>
                <a:cs typeface="Arial" panose="020B0604020202020204" pitchFamily="34" charset="0"/>
              </a:rPr>
              <a:t>.</a:t>
            </a:r>
          </a:p>
          <a:p>
            <a:pPr lvl="0"/>
            <a:r>
              <a:rPr lang="en-GB" sz="1400" dirty="0">
                <a:latin typeface="Arial" panose="020B0604020202020204" pitchFamily="34" charset="0"/>
                <a:cs typeface="Arial" panose="020B0604020202020204" pitchFamily="34" charset="0"/>
              </a:rPr>
              <a:t>Adapt the communication method to suit the person, such as </a:t>
            </a:r>
            <a:r>
              <a:rPr lang="en-GB" sz="1400" b="1" dirty="0">
                <a:latin typeface="Arial" panose="020B0604020202020204" pitchFamily="34" charset="0"/>
                <a:cs typeface="Arial" panose="020B0604020202020204" pitchFamily="34" charset="0"/>
              </a:rPr>
              <a:t>face-to-face, phone or digital communication</a:t>
            </a:r>
            <a:r>
              <a:rPr lang="en-GB" sz="1400" dirty="0">
                <a:latin typeface="Arial" panose="020B0604020202020204" pitchFamily="34" charset="0"/>
                <a:cs typeface="Arial" panose="020B0604020202020204" pitchFamily="34" charset="0"/>
              </a:rPr>
              <a:t>.</a:t>
            </a:r>
          </a:p>
          <a:p>
            <a:pPr lvl="0"/>
            <a:r>
              <a:rPr lang="en-GB" sz="1400" dirty="0">
                <a:latin typeface="Arial" panose="020B0604020202020204" pitchFamily="34" charset="0"/>
                <a:cs typeface="Arial" panose="020B0604020202020204" pitchFamily="34" charset="0"/>
              </a:rPr>
              <a:t>Ask questions and </a:t>
            </a:r>
            <a:r>
              <a:rPr lang="en-GB" sz="1400" b="1" dirty="0">
                <a:latin typeface="Arial" panose="020B0604020202020204" pitchFamily="34" charset="0"/>
                <a:cs typeface="Arial" panose="020B0604020202020204" pitchFamily="34" charset="0"/>
              </a:rPr>
              <a:t>check understanding</a:t>
            </a:r>
            <a:r>
              <a:rPr lang="en-GB" sz="1400" dirty="0">
                <a:latin typeface="Arial" panose="020B0604020202020204" pitchFamily="34" charset="0"/>
                <a:cs typeface="Arial" panose="020B0604020202020204" pitchFamily="34" charset="0"/>
              </a:rPr>
              <a:t> to prevent misunderstandings.</a:t>
            </a:r>
          </a:p>
          <a:p>
            <a:pPr lvl="0"/>
            <a:r>
              <a:rPr lang="en-GB" sz="1400" dirty="0">
                <a:latin typeface="Arial" panose="020B0604020202020204" pitchFamily="34" charset="0"/>
                <a:cs typeface="Arial" panose="020B0604020202020204" pitchFamily="34" charset="0"/>
              </a:rPr>
              <a:t>Show </a:t>
            </a:r>
            <a:r>
              <a:rPr lang="en-GB" sz="1400" b="1" dirty="0">
                <a:latin typeface="Arial" panose="020B0604020202020204" pitchFamily="34" charset="0"/>
                <a:cs typeface="Arial" panose="020B0604020202020204" pitchFamily="34" charset="0"/>
              </a:rPr>
              <a:t>empathy and respect</a:t>
            </a:r>
            <a:r>
              <a:rPr lang="en-GB" sz="1400" dirty="0">
                <a:latin typeface="Arial" panose="020B0604020202020204" pitchFamily="34" charset="0"/>
                <a:cs typeface="Arial" panose="020B0604020202020204" pitchFamily="34" charset="0"/>
              </a:rPr>
              <a:t> for different experiences and opinions.</a:t>
            </a:r>
          </a:p>
          <a:p>
            <a:r>
              <a:rPr lang="en-GB" sz="1400" b="1" dirty="0">
                <a:latin typeface="Arial" panose="020B0604020202020204" pitchFamily="34" charset="0"/>
                <a:cs typeface="Arial" panose="020B0604020202020204" pitchFamily="34" charset="0"/>
              </a:rPr>
              <a:t>⭐ Simple structure to remember:</a:t>
            </a:r>
          </a:p>
          <a:p>
            <a:r>
              <a:rPr lang="en-GB" sz="1400" b="1" dirty="0">
                <a:latin typeface="Arial" panose="020B0604020202020204" pitchFamily="34" charset="0"/>
                <a:cs typeface="Arial" panose="020B0604020202020204" pitchFamily="34" charset="0"/>
              </a:rPr>
              <a:t>Slide 1 = What is the barrier?</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Slide 2 = What theory explains it?</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Slide 3 = How can we overcome it?</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8852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E8593-7B62-A981-76B7-E1C649D83235}"/>
              </a:ext>
            </a:extLst>
          </p:cNvPr>
          <p:cNvSpPr>
            <a:spLocks noGrp="1"/>
          </p:cNvSpPr>
          <p:nvPr>
            <p:ph type="title"/>
          </p:nvPr>
        </p:nvSpPr>
        <p:spPr>
          <a:xfrm>
            <a:off x="457198" y="0"/>
            <a:ext cx="11277599" cy="457199"/>
          </a:xfrm>
        </p:spPr>
        <p:txBody>
          <a:bodyPr>
            <a:noAutofit/>
          </a:bodyPr>
          <a:lstStyle/>
          <a:p>
            <a:r>
              <a:rPr lang="en-GB" sz="2800" dirty="0">
                <a:solidFill>
                  <a:schemeClr val="accent1">
                    <a:lumMod val="75000"/>
                  </a:schemeClr>
                </a:solidFill>
              </a:rPr>
              <a:t>Emotional and Psychological barriers</a:t>
            </a:r>
          </a:p>
        </p:txBody>
      </p:sp>
      <p:sp>
        <p:nvSpPr>
          <p:cNvPr id="3" name="Content Placeholder 2">
            <a:extLst>
              <a:ext uri="{FF2B5EF4-FFF2-40B4-BE49-F238E27FC236}">
                <a16:creationId xmlns:a16="http://schemas.microsoft.com/office/drawing/2014/main" id="{0D25F441-3922-E557-5B0D-479B4B9D73BF}"/>
              </a:ext>
            </a:extLst>
          </p:cNvPr>
          <p:cNvSpPr>
            <a:spLocks noGrp="1"/>
          </p:cNvSpPr>
          <p:nvPr>
            <p:ph idx="1"/>
          </p:nvPr>
        </p:nvSpPr>
        <p:spPr>
          <a:xfrm>
            <a:off x="109183" y="457199"/>
            <a:ext cx="11846256" cy="6400801"/>
          </a:xfrm>
        </p:spPr>
        <p:txBody>
          <a:bodyPr>
            <a:noAutofit/>
          </a:bodyPr>
          <a:lstStyle/>
          <a:p>
            <a:pPr marL="285750" indent="-285750">
              <a:buFontTx/>
              <a:buChar char="-"/>
            </a:pPr>
            <a:r>
              <a:rPr lang="en-GB" sz="1050" dirty="0">
                <a:latin typeface="Arial" panose="020B0604020202020204" pitchFamily="34" charset="0"/>
                <a:cs typeface="Arial" panose="020B0604020202020204" pitchFamily="34" charset="0"/>
              </a:rPr>
              <a:t>Our emotions and psychological states can significantly affect how we communicate with others, both in a personal and business setting. Stress, anxiety, and other emotions can completely change the way we interpret messages and act. (Can lead to misunderstanding and conflict)</a:t>
            </a:r>
          </a:p>
          <a:p>
            <a:r>
              <a:rPr lang="en-GB" sz="1400" dirty="0">
                <a:latin typeface="Arial" panose="020B0604020202020204" pitchFamily="34" charset="0"/>
                <a:cs typeface="Arial" panose="020B0604020202020204" pitchFamily="34" charset="0"/>
              </a:rPr>
              <a:t>Evidence of Emotional/Psychological barriers to communication :</a:t>
            </a:r>
          </a:p>
          <a:p>
            <a:r>
              <a:rPr lang="en-GB" sz="1400" dirty="0">
                <a:latin typeface="Arial" panose="020B0604020202020204" pitchFamily="34" charset="0"/>
                <a:cs typeface="Arial" panose="020B0604020202020204" pitchFamily="34" charset="0"/>
              </a:rPr>
              <a:t>I went out on Monday night with my friends and when I got home, I decided to work on my car, </a:t>
            </a:r>
            <a:r>
              <a:rPr lang="en-GB" sz="1400" u="sng" dirty="0">
                <a:latin typeface="Arial" panose="020B0604020202020204" pitchFamily="34" charset="0"/>
                <a:cs typeface="Arial" panose="020B0604020202020204" pitchFamily="34" charset="0"/>
              </a:rPr>
              <a:t>which was giving a lot of trouble. I stayed up till 2 o’clock </a:t>
            </a:r>
            <a:r>
              <a:rPr lang="en-GB" sz="1400" dirty="0">
                <a:latin typeface="Arial" panose="020B0604020202020204" pitchFamily="34" charset="0"/>
                <a:cs typeface="Arial" panose="020B0604020202020204" pitchFamily="34" charset="0"/>
              </a:rPr>
              <a:t>in the morning and got up at 6 o’clock, feeling a bit tired. I realised that there </a:t>
            </a:r>
            <a:r>
              <a:rPr lang="en-GB" sz="1400" u="sng" dirty="0">
                <a:latin typeface="Arial" panose="020B0604020202020204" pitchFamily="34" charset="0"/>
                <a:cs typeface="Arial" panose="020B0604020202020204" pitchFamily="34" charset="0"/>
              </a:rPr>
              <a:t>was grease all under my fingernails</a:t>
            </a:r>
            <a:r>
              <a:rPr lang="en-GB" sz="1400" dirty="0">
                <a:latin typeface="Arial" panose="020B0604020202020204" pitchFamily="34" charset="0"/>
                <a:cs typeface="Arial" panose="020B0604020202020204" pitchFamily="34" charset="0"/>
              </a:rPr>
              <a:t>, so I hurriedly scrubbed them. While I was brushing my teeth,</a:t>
            </a:r>
            <a:r>
              <a:rPr lang="en-GB" sz="1400" u="sng" dirty="0">
                <a:latin typeface="Arial" panose="020B0604020202020204" pitchFamily="34" charset="0"/>
                <a:cs typeface="Arial" panose="020B0604020202020204" pitchFamily="34" charset="0"/>
              </a:rPr>
              <a:t> I noticed that I needed a haircut</a:t>
            </a:r>
            <a:r>
              <a:rPr lang="en-GB" sz="1400" dirty="0">
                <a:latin typeface="Arial" panose="020B0604020202020204" pitchFamily="34" charset="0"/>
                <a:cs typeface="Arial" panose="020B0604020202020204" pitchFamily="34" charset="0"/>
              </a:rPr>
              <a:t>, but I had been so busy lately that</a:t>
            </a:r>
            <a:r>
              <a:rPr lang="en-GB" sz="1400" u="sng" dirty="0">
                <a:latin typeface="Arial" panose="020B0604020202020204" pitchFamily="34" charset="0"/>
                <a:cs typeface="Arial" panose="020B0604020202020204" pitchFamily="34" charset="0"/>
              </a:rPr>
              <a:t> I had neglected to observe that important rule of Food Hygiene -hair management. </a:t>
            </a:r>
            <a:r>
              <a:rPr lang="en-GB" sz="1400" dirty="0">
                <a:latin typeface="Arial" panose="020B0604020202020204" pitchFamily="34" charset="0"/>
                <a:cs typeface="Arial" panose="020B0604020202020204" pitchFamily="34" charset="0"/>
              </a:rPr>
              <a:t>Despite realising his mistakes, the fact they occurred signals that because of the negative communication loop between Gary and his staff. His decision making is maybe compromised. As shown here, “Anyway, I was rushing around trying to find a clean uniform, but they were all dirty.” It can be argued that these outcomes are a result of the difficulties faced when trying to communicate with his staff. Consequently, creating emotional barriers such aggression and ignorance, or psychological barriers like stress. </a:t>
            </a:r>
          </a:p>
          <a:p>
            <a:r>
              <a:rPr lang="en-GB" sz="1400" dirty="0">
                <a:latin typeface="Arial" panose="020B0604020202020204" pitchFamily="34" charset="0"/>
                <a:cs typeface="Arial" panose="020B0604020202020204" pitchFamily="34" charset="0"/>
              </a:rPr>
              <a:t>- Berlo(1961) - Further extended 'noise’ from Shannon &amp; Weaver model,  to mean internal 'noise' created by differences between sender/receiver. Such differences could be knowledge, communication skills, education, culture etc.  Which becomes apparent when Gary and his staff don’t share a common language, and in addition to that the new staff have not received training in  food hygiene and safety as quoted by Gary.  </a:t>
            </a:r>
          </a:p>
          <a:p>
            <a:r>
              <a:rPr lang="en-GB" sz="1400" dirty="0">
                <a:latin typeface="Arial" panose="020B0604020202020204" pitchFamily="34" charset="0"/>
                <a:cs typeface="Arial" panose="020B0604020202020204" pitchFamily="34" charset="0"/>
              </a:rPr>
              <a:t>Possible ways to overcome communication issues : - One potential solution to solve these communication issues is to hire a translator, or an individual  that speaks their native tongue. With a shared language, there would be less differences in knowledge, culture and communication skills. In regard to internal noise as proposed by Berlo (1961), a translator would bridge the communication gap and hence mitigate internal noise between all parties. Moreover, Staff would work better together since they can communicate with each other , increasing output and productivity.</a:t>
            </a:r>
          </a:p>
        </p:txBody>
      </p:sp>
    </p:spTree>
    <p:extLst>
      <p:ext uri="{BB962C8B-B14F-4D97-AF65-F5344CB8AC3E}">
        <p14:creationId xmlns:p14="http://schemas.microsoft.com/office/powerpoint/2010/main" val="2302917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C0A87-8B16-678F-A7DF-132D96AEFB5A}"/>
              </a:ext>
            </a:extLst>
          </p:cNvPr>
          <p:cNvSpPr>
            <a:spLocks noGrp="1"/>
          </p:cNvSpPr>
          <p:nvPr>
            <p:ph type="title"/>
          </p:nvPr>
        </p:nvSpPr>
        <p:spPr>
          <a:xfrm>
            <a:off x="533401" y="143764"/>
            <a:ext cx="11277599" cy="535109"/>
          </a:xfrm>
        </p:spPr>
        <p:txBody>
          <a:bodyPr>
            <a:normAutofit/>
          </a:bodyPr>
          <a:lstStyle/>
          <a:p>
            <a:r>
              <a:rPr lang="en-GB" sz="2800" dirty="0">
                <a:latin typeface="Arial" panose="020B0604020202020204" pitchFamily="34" charset="0"/>
                <a:cs typeface="Arial" panose="020B0604020202020204" pitchFamily="34" charset="0"/>
              </a:rPr>
              <a:t>Emotional and Psychological Barriers</a:t>
            </a:r>
          </a:p>
        </p:txBody>
      </p:sp>
      <p:sp>
        <p:nvSpPr>
          <p:cNvPr id="3" name="Content Placeholder 2">
            <a:extLst>
              <a:ext uri="{FF2B5EF4-FFF2-40B4-BE49-F238E27FC236}">
                <a16:creationId xmlns:a16="http://schemas.microsoft.com/office/drawing/2014/main" id="{82DEABBA-F459-BF3C-B68D-639FD58482CB}"/>
              </a:ext>
            </a:extLst>
          </p:cNvPr>
          <p:cNvSpPr>
            <a:spLocks noGrp="1"/>
          </p:cNvSpPr>
          <p:nvPr>
            <p:ph idx="1"/>
          </p:nvPr>
        </p:nvSpPr>
        <p:spPr>
          <a:xfrm>
            <a:off x="221673" y="798345"/>
            <a:ext cx="11748654" cy="5915891"/>
          </a:xfrm>
        </p:spPr>
        <p:txBody>
          <a:bodyPr>
            <a:noAutofit/>
          </a:bodyPr>
          <a:lstStyle/>
          <a:p>
            <a:r>
              <a:rPr lang="en-GB" sz="1400" dirty="0">
                <a:latin typeface="Arial" panose="020B0604020202020204" pitchFamily="34" charset="0"/>
                <a:cs typeface="Arial" panose="020B0604020202020204" pitchFamily="34" charset="0"/>
              </a:rPr>
              <a:t>. His decision making is maybe compromised. As shown here, “Anyway, I was rushing around trying to find a clean uniform, but they were all dirty.” It can be argued that these outcomes are a result of the difficulties faced when trying to communicate with his staff. Consequently, creating emotional barriers such aggression and ignorance, or psychological barriers like stress.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Katz, D. (1947) "Psychological barriers to communication", became a foundational milestone in communication theory and social psychology. At a time when engineering models of communication (like Shannon &amp; Weaver) Focused heavily on signal transmission and technical noise, Katz argued that the primary obstacles to human understanding are not physical or technological, but psychological, emotional and social.  Katz argued that while modern technology was rapidly eliminating physical barriers (distance, access, transmission speed), psychological obstacles were preventing true communication between people. For instance, Words are merely symbols,  Miscommunication occurs when sender and receiver attach different meaning to identical terms. Or it can be led astray by stereotyping and generalizations, that arise due to  selective perception and  lack of shared experience with the staff i.e. they didn’t receive prior training before arriving. , and this is heightened by their different cultures, practices and beliefs. Furthermore,  these can be sub-conscious so that an individual isn’t aware themselves of their behaviours.</a:t>
            </a:r>
          </a:p>
          <a:p>
            <a:r>
              <a:rPr lang="en-GB" sz="1400" dirty="0">
                <a:latin typeface="Arial" panose="020B0604020202020204" pitchFamily="34" charset="0"/>
                <a:cs typeface="Arial" panose="020B0604020202020204" pitchFamily="34" charset="0"/>
              </a:rPr>
              <a:t>Ways in Which these barriers could be overcome: </a:t>
            </a:r>
          </a:p>
          <a:p>
            <a:pPr marL="285750" indent="-285750">
              <a:buFontTx/>
              <a:buChar char="-"/>
            </a:pPr>
            <a:r>
              <a:rPr lang="en-GB" sz="1400" dirty="0">
                <a:latin typeface="Arial" panose="020B0604020202020204" pitchFamily="34" charset="0"/>
                <a:cs typeface="Arial" panose="020B0604020202020204" pitchFamily="34" charset="0"/>
              </a:rPr>
              <a:t>Create visual slides, or a presentation, explaining the correct methods, procedures and/or safety measures. </a:t>
            </a:r>
          </a:p>
          <a:p>
            <a:pPr marL="285750" indent="-285750">
              <a:buFontTx/>
              <a:buChar char="-"/>
            </a:pPr>
            <a:endParaRPr lang="en-GB" sz="1400" dirty="0">
              <a:latin typeface="Arial" panose="020B060402020202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1435452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0ACB6-0852-AF21-E914-6FEE1C81D464}"/>
              </a:ext>
            </a:extLst>
          </p:cNvPr>
          <p:cNvSpPr>
            <a:spLocks noGrp="1"/>
          </p:cNvSpPr>
          <p:nvPr>
            <p:ph type="title"/>
          </p:nvPr>
        </p:nvSpPr>
        <p:spPr/>
        <p:txBody>
          <a:bodyPr>
            <a:normAutofit/>
          </a:bodyPr>
          <a:lstStyle/>
          <a:p>
            <a:r>
              <a:rPr lang="en-GB" sz="2800" dirty="0">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A81871D-6C54-5915-0C87-6A5C1A1A4D87}"/>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Shannon, C.E. and Weaver, W. (1949) The mathematical theory of communication. Urbana: University of Illinois Press.</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4944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358190" y="451413"/>
            <a:ext cx="10364451" cy="1149823"/>
          </a:xfrm>
        </p:spPr>
        <p:txBody>
          <a:bodyPr>
            <a:normAutofit/>
          </a:bodyPr>
          <a:lstStyle/>
          <a:p>
            <a:r>
              <a:rPr lang="en-GB" sz="2400" b="1" dirty="0">
                <a:solidFill>
                  <a:schemeClr val="accent1">
                    <a:lumMod val="75000"/>
                  </a:schemeClr>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a:xfrm>
            <a:off x="751729" y="1782502"/>
            <a:ext cx="10364452" cy="3856300"/>
          </a:xfrm>
        </p:spPr>
        <p:txBody>
          <a:bodyPr>
            <a:normAutofit/>
          </a:bodyPr>
          <a:lstStyle/>
          <a:p>
            <a:r>
              <a:rPr lang="en-GB" sz="1400" dirty="0">
                <a:latin typeface="Arial" panose="020B0604020202020204" pitchFamily="34" charset="0"/>
                <a:cs typeface="Arial" panose="020B0604020202020204" pitchFamily="34" charset="0"/>
              </a:rPr>
              <a:t>⁠ ⁠Language barriers are a significant communication challenge within Flight Foods.</a:t>
            </a:r>
          </a:p>
          <a:p>
            <a:r>
              <a:rPr lang="en-GB" sz="1400" dirty="0">
                <a:latin typeface="Arial" panose="020B0604020202020204" pitchFamily="34" charset="0"/>
                <a:cs typeface="Arial" panose="020B0604020202020204" pitchFamily="34" charset="0"/>
              </a:rPr>
              <a:t> ⁠Miscommunication can contribute to food safety, quality control and packaging failures.</a:t>
            </a:r>
          </a:p>
          <a:p>
            <a:r>
              <a:rPr lang="en-GB" sz="1400" dirty="0">
                <a:latin typeface="Arial" panose="020B0604020202020204" pitchFamily="34" charset="0"/>
                <a:cs typeface="Arial" panose="020B0604020202020204" pitchFamily="34" charset="0"/>
              </a:rPr>
              <a:t>The Shannon and Weaver Communication Model identifies language barriers as “noise” that can disrupt accurate message delivery.</a:t>
            </a:r>
          </a:p>
          <a:p>
            <a:r>
              <a:rPr lang="en-GB" sz="1400" dirty="0">
                <a:latin typeface="Arial" panose="020B0604020202020204" pitchFamily="34" charset="0"/>
                <a:cs typeface="Arial" panose="020B0604020202020204" pitchFamily="34" charset="0"/>
              </a:rPr>
              <a:t>Clear procedures, visual communication and targeted staff training can minimise communication errors.</a:t>
            </a:r>
          </a:p>
          <a:p>
            <a:r>
              <a:rPr lang="en-GB" sz="1400" dirty="0">
                <a:latin typeface="Arial" panose="020B0604020202020204" pitchFamily="34" charset="0"/>
                <a:cs typeface="Arial" panose="020B0604020202020204" pitchFamily="34" charset="0"/>
              </a:rPr>
              <a:t>Improved communication can strengthen operational efficiency, service quality and customer satisfaction.</a:t>
            </a:r>
          </a:p>
          <a:p>
            <a:r>
              <a:rPr lang="en-GB" sz="1400" dirty="0">
                <a:latin typeface="Arial" panose="020B0604020202020204" pitchFamily="34" charset="0"/>
                <a:cs typeface="Arial" panose="020B0604020202020204" pitchFamily="34" charset="0"/>
              </a:rPr>
              <a:t>Ultimately, effective communication is essential to rebuild airline confidence, protect the company’s reputation and support future market growth.</a:t>
            </a:r>
          </a:p>
        </p:txBody>
      </p:sp>
    </p:spTree>
    <p:extLst>
      <p:ext uri="{BB962C8B-B14F-4D97-AF65-F5344CB8AC3E}">
        <p14:creationId xmlns:p14="http://schemas.microsoft.com/office/powerpoint/2010/main" val="422268914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16034</TotalTime>
  <Words>2171</Words>
  <Application>Microsoft Macintosh PowerPoint</Application>
  <PresentationFormat>Widescreen</PresentationFormat>
  <Paragraphs>170</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Tw Cen MT</vt:lpstr>
      <vt:lpstr>Droplet</vt:lpstr>
      <vt:lpstr>  LCLM4003 Effective Teamwork and Communication  </vt:lpstr>
      <vt:lpstr>Overview</vt:lpstr>
      <vt:lpstr>   Introduction</vt:lpstr>
      <vt:lpstr>PowerPoint Presentation</vt:lpstr>
      <vt:lpstr>PowerPoint Presentation</vt:lpstr>
      <vt:lpstr> REFERENCES</vt:lpstr>
      <vt:lpstr>Environmental Noise at Flight Foods</vt:lpstr>
      <vt:lpstr>Recommendations</vt:lpstr>
      <vt:lpstr>Reference List   Berlo, D.K. (1960) The process of communication: An introduction to theory and practice. New York: Holt, Rinehart and Winston. Mullins, L.J. (2023) Management and organisational behaviour. 13th edn. Harlow: Pearson. Shannon, C.E. and Weaver, W. (1949) The mathematical theory of communication. Urbana: University of Illinois Press. University of Wales Trinity Saint David (2026) LCLM4003 Assignment 2 – Flight Foods Ltd case study. Module assessment brief.</vt:lpstr>
      <vt:lpstr>LANGUAGE BARRIER FLIGHT FOOD LTD</vt:lpstr>
      <vt:lpstr>IMPROVING COMMUNICATION USING SHANNON AND WEAVER’S MODEL</vt:lpstr>
      <vt:lpstr>Age / Generational Communication Barrier What is an Age/Generational Barrier?</vt:lpstr>
      <vt:lpstr>Theory: Communication Accommodation Theory How does the theory explain the barrier?</vt:lpstr>
      <vt:lpstr>How Can the Barrier Be Overcome? Ways to improve communication between generations:</vt:lpstr>
      <vt:lpstr>Emotional and Psychological barriers</vt:lpstr>
      <vt:lpstr>Emotional and Psychological Barriers</vt:lpstr>
      <vt:lpstr>references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Gordana Kuzmanovic (2532834)</cp:lastModifiedBy>
  <cp:revision>16</cp:revision>
  <dcterms:created xsi:type="dcterms:W3CDTF">2025-03-30T08:53:31Z</dcterms:created>
  <dcterms:modified xsi:type="dcterms:W3CDTF">2026-08-10T10:41:07Z</dcterms:modified>
</cp:coreProperties>
</file>