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1" r:id="rId1"/>
  </p:sldMasterIdLst>
  <p:notesMasterIdLst>
    <p:notesMasterId r:id="rId11"/>
  </p:notesMasterIdLst>
  <p:sldIdLst>
    <p:sldId id="256" r:id="rId2"/>
    <p:sldId id="259" r:id="rId3"/>
    <p:sldId id="257" r:id="rId4"/>
    <p:sldId id="260" r:id="rId5"/>
    <p:sldId id="262" r:id="rId6"/>
    <p:sldId id="265" r:id="rId7"/>
    <p:sldId id="266"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587BAA-A92A-4476-A1A9-455C90D0AA43}" v="28" dt="2026-05-14T14:01:19.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3" autoAdjust="0"/>
    <p:restoredTop sz="94660"/>
  </p:normalViewPr>
  <p:slideViewPr>
    <p:cSldViewPr snapToGrid="0">
      <p:cViewPr varScale="1">
        <p:scale>
          <a:sx n="78" d="100"/>
          <a:sy n="78" d="100"/>
        </p:scale>
        <p:origin x="76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A20D74-DA0F-4DD1-8F41-1324BBF591DC}" type="datetimeFigureOut">
              <a:rPr lang="en-GB" smtClean="0"/>
              <a:t>14/05/2026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634BB3-B2EB-4406-956D-7F4B898975EE}" type="slidenum">
              <a:rPr lang="en-GB" smtClean="0"/>
              <a:t>‹#›</a:t>
            </a:fld>
            <a:endParaRPr lang="en-GB"/>
          </a:p>
        </p:txBody>
      </p:sp>
    </p:spTree>
    <p:extLst>
      <p:ext uri="{BB962C8B-B14F-4D97-AF65-F5344CB8AC3E}">
        <p14:creationId xmlns:p14="http://schemas.microsoft.com/office/powerpoint/2010/main" val="2634779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634BB3-B2EB-4406-956D-7F4B898975EE}" type="slidenum">
              <a:rPr lang="en-GB" smtClean="0"/>
              <a:t>3</a:t>
            </a:fld>
            <a:endParaRPr lang="en-GB"/>
          </a:p>
        </p:txBody>
      </p:sp>
    </p:spTree>
    <p:extLst>
      <p:ext uri="{BB962C8B-B14F-4D97-AF65-F5344CB8AC3E}">
        <p14:creationId xmlns:p14="http://schemas.microsoft.com/office/powerpoint/2010/main" val="225557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2E2EE-147B-2B48-1A83-6D4CD07FA2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11F4E2-A403-E0CB-FB9E-148AF2CA985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46AB5BD-60AD-2470-8B37-01800BF0C6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2D00C2-310C-0185-F784-C14FA139D6AE}"/>
              </a:ext>
            </a:extLst>
          </p:cNvPr>
          <p:cNvSpPr>
            <a:spLocks noGrp="1"/>
          </p:cNvSpPr>
          <p:nvPr>
            <p:ph type="sldNum" sz="quarter" idx="5"/>
          </p:nvPr>
        </p:nvSpPr>
        <p:spPr/>
        <p:txBody>
          <a:bodyPr/>
          <a:lstStyle/>
          <a:p>
            <a:fld id="{25634BB3-B2EB-4406-956D-7F4B898975EE}" type="slidenum">
              <a:rPr lang="en-GB" smtClean="0"/>
              <a:t>4</a:t>
            </a:fld>
            <a:endParaRPr lang="en-GB"/>
          </a:p>
        </p:txBody>
      </p:sp>
    </p:spTree>
    <p:extLst>
      <p:ext uri="{BB962C8B-B14F-4D97-AF65-F5344CB8AC3E}">
        <p14:creationId xmlns:p14="http://schemas.microsoft.com/office/powerpoint/2010/main" val="909571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9622B-300E-6715-707D-264709E87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4208C-B7DF-5E65-1F0C-1D9EFB54BBC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DF20D8F-1EF6-BE83-35AC-5DB8411F74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F5C60F-6528-733C-E123-92C3ED04941F}"/>
              </a:ext>
            </a:extLst>
          </p:cNvPr>
          <p:cNvSpPr>
            <a:spLocks noGrp="1"/>
          </p:cNvSpPr>
          <p:nvPr>
            <p:ph type="sldNum" sz="quarter" idx="5"/>
          </p:nvPr>
        </p:nvSpPr>
        <p:spPr/>
        <p:txBody>
          <a:bodyPr/>
          <a:lstStyle/>
          <a:p>
            <a:fld id="{25634BB3-B2EB-4406-956D-7F4B898975EE}" type="slidenum">
              <a:rPr lang="en-GB" smtClean="0"/>
              <a:t>5</a:t>
            </a:fld>
            <a:endParaRPr lang="en-GB"/>
          </a:p>
        </p:txBody>
      </p:sp>
    </p:spTree>
    <p:extLst>
      <p:ext uri="{BB962C8B-B14F-4D97-AF65-F5344CB8AC3E}">
        <p14:creationId xmlns:p14="http://schemas.microsoft.com/office/powerpoint/2010/main" val="805290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9622B-300E-6715-707D-264709E87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4208C-B7DF-5E65-1F0C-1D9EFB54BBC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DF20D8F-1EF6-BE83-35AC-5DB8411F74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F5C60F-6528-733C-E123-92C3ED04941F}"/>
              </a:ext>
            </a:extLst>
          </p:cNvPr>
          <p:cNvSpPr>
            <a:spLocks noGrp="1"/>
          </p:cNvSpPr>
          <p:nvPr>
            <p:ph type="sldNum" sz="quarter" idx="5"/>
          </p:nvPr>
        </p:nvSpPr>
        <p:spPr/>
        <p:txBody>
          <a:bodyPr/>
          <a:lstStyle/>
          <a:p>
            <a:fld id="{25634BB3-B2EB-4406-956D-7F4B898975EE}" type="slidenum">
              <a:rPr lang="en-GB" smtClean="0"/>
              <a:t>6</a:t>
            </a:fld>
            <a:endParaRPr lang="en-GB"/>
          </a:p>
        </p:txBody>
      </p:sp>
    </p:spTree>
    <p:extLst>
      <p:ext uri="{BB962C8B-B14F-4D97-AF65-F5344CB8AC3E}">
        <p14:creationId xmlns:p14="http://schemas.microsoft.com/office/powerpoint/2010/main" val="2806823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9622B-300E-6715-707D-264709E87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4208C-B7DF-5E65-1F0C-1D9EFB54BBC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DF20D8F-1EF6-BE83-35AC-5DB8411F74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F5C60F-6528-733C-E123-92C3ED04941F}"/>
              </a:ext>
            </a:extLst>
          </p:cNvPr>
          <p:cNvSpPr>
            <a:spLocks noGrp="1"/>
          </p:cNvSpPr>
          <p:nvPr>
            <p:ph type="sldNum" sz="quarter" idx="5"/>
          </p:nvPr>
        </p:nvSpPr>
        <p:spPr/>
        <p:txBody>
          <a:bodyPr/>
          <a:lstStyle/>
          <a:p>
            <a:fld id="{25634BB3-B2EB-4406-956D-7F4B898975EE}" type="slidenum">
              <a:rPr lang="en-GB" smtClean="0"/>
              <a:t>7</a:t>
            </a:fld>
            <a:endParaRPr lang="en-GB"/>
          </a:p>
        </p:txBody>
      </p:sp>
    </p:spTree>
    <p:extLst>
      <p:ext uri="{BB962C8B-B14F-4D97-AF65-F5344CB8AC3E}">
        <p14:creationId xmlns:p14="http://schemas.microsoft.com/office/powerpoint/2010/main" val="4252455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9622B-300E-6715-707D-264709E87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4208C-B7DF-5E65-1F0C-1D9EFB54BBC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DF20D8F-1EF6-BE83-35AC-5DB8411F74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F5C60F-6528-733C-E123-92C3ED04941F}"/>
              </a:ext>
            </a:extLst>
          </p:cNvPr>
          <p:cNvSpPr>
            <a:spLocks noGrp="1"/>
          </p:cNvSpPr>
          <p:nvPr>
            <p:ph type="sldNum" sz="quarter" idx="5"/>
          </p:nvPr>
        </p:nvSpPr>
        <p:spPr/>
        <p:txBody>
          <a:bodyPr/>
          <a:lstStyle/>
          <a:p>
            <a:fld id="{25634BB3-B2EB-4406-956D-7F4B898975EE}" type="slidenum">
              <a:rPr lang="en-GB" smtClean="0"/>
              <a:t>8</a:t>
            </a:fld>
            <a:endParaRPr lang="en-GB"/>
          </a:p>
        </p:txBody>
      </p:sp>
    </p:spTree>
    <p:extLst>
      <p:ext uri="{BB962C8B-B14F-4D97-AF65-F5344CB8AC3E}">
        <p14:creationId xmlns:p14="http://schemas.microsoft.com/office/powerpoint/2010/main" val="319190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9622B-300E-6715-707D-264709E87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4208C-B7DF-5E65-1F0C-1D9EFB54BBC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DF20D8F-1EF6-BE83-35AC-5DB8411F74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F5C60F-6528-733C-E123-92C3ED04941F}"/>
              </a:ext>
            </a:extLst>
          </p:cNvPr>
          <p:cNvSpPr>
            <a:spLocks noGrp="1"/>
          </p:cNvSpPr>
          <p:nvPr>
            <p:ph type="sldNum" sz="quarter" idx="5"/>
          </p:nvPr>
        </p:nvSpPr>
        <p:spPr/>
        <p:txBody>
          <a:bodyPr/>
          <a:lstStyle/>
          <a:p>
            <a:fld id="{25634BB3-B2EB-4406-956D-7F4B898975EE}" type="slidenum">
              <a:rPr lang="en-GB" smtClean="0"/>
              <a:t>9</a:t>
            </a:fld>
            <a:endParaRPr lang="en-GB"/>
          </a:p>
        </p:txBody>
      </p:sp>
    </p:spTree>
    <p:extLst>
      <p:ext uri="{BB962C8B-B14F-4D97-AF65-F5344CB8AC3E}">
        <p14:creationId xmlns:p14="http://schemas.microsoft.com/office/powerpoint/2010/main" val="4243101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42801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62832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31254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62314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28911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5/14/2026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7936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5/14/2026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47968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74473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52375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39911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25093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0C50CD-E178-4744-9B35-B2F624D6C5E9}" type="datetimeFigureOut">
              <a:rPr lang="en-US" smtClean="0"/>
              <a:pPr/>
              <a:t>5/14/2026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606662892"/>
      </p:ext>
    </p:extLst>
  </p:cSld>
  <p:clrMap bg1="lt1" tx1="dk1" bg2="lt2" tx2="dk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 id="2147483967" r:id="rId6"/>
    <p:sldLayoutId id="2147483968" r:id="rId7"/>
    <p:sldLayoutId id="2147483969" r:id="rId8"/>
    <p:sldLayoutId id="2147483970" r:id="rId9"/>
    <p:sldLayoutId id="2147483971" r:id="rId10"/>
    <p:sldLayoutId id="21474839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org.uk/publications/reports/the-marmot-review-10-years-on" TargetMode="External"/><Relationship Id="rId7" Type="http://schemas.openxmlformats.org/officeDocument/2006/relationships/hyperlink" Target="https://www.who.int/news-room/fact-sheets/detail/obesity-and-overweigh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gov.uk/government/statistics/national-child-measurement-programme-ncmp-annual-report-academic-year-2024-to-2025-england" TargetMode="External"/><Relationship Id="rId5" Type="http://schemas.openxmlformats.org/officeDocument/2006/relationships/hyperlink" Target="https://digital.nhs.uk/data-and-information/publications/statistical/health-survey-for-england/2022-part-2/adult-overweight-and-obesity" TargetMode="External"/><Relationship Id="rId4" Type="http://schemas.openxmlformats.org/officeDocument/2006/relationships/hyperlink" Target="https://www.nhs.uk/conditions/obesity/"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descr="A blue and green swirl&#10;&#10;AI-generated content may be incorrect.">
            <a:extLst>
              <a:ext uri="{FF2B5EF4-FFF2-40B4-BE49-F238E27FC236}">
                <a16:creationId xmlns:a16="http://schemas.microsoft.com/office/drawing/2014/main" id="{014EAFCA-6CDC-2915-5649-D88417343D0D}"/>
              </a:ext>
            </a:extLst>
          </p:cNvPr>
          <p:cNvPicPr>
            <a:picLocks noChangeAspect="1"/>
          </p:cNvPicPr>
          <p:nvPr/>
        </p:nvPicPr>
        <p:blipFill>
          <a:blip r:embed="rId2"/>
          <a:srcRect t="12427" r="9091" b="4085"/>
          <a:stretch>
            <a:fillRect/>
          </a:stretch>
        </p:blipFill>
        <p:spPr>
          <a:xfrm>
            <a:off x="20" y="10"/>
            <a:ext cx="12191980" cy="6857990"/>
          </a:xfrm>
          <a:prstGeom prst="rect">
            <a:avLst/>
          </a:prstGeom>
        </p:spPr>
      </p:pic>
      <p:sp>
        <p:nvSpPr>
          <p:cNvPr id="8" name="Rectangle 3">
            <a:extLst>
              <a:ext uri="{FF2B5EF4-FFF2-40B4-BE49-F238E27FC236}">
                <a16:creationId xmlns:a16="http://schemas.microsoft.com/office/drawing/2014/main" id="{CED4C547-1CAA-50E1-02EA-80DA67F30A74}"/>
              </a:ext>
            </a:extLst>
          </p:cNvPr>
          <p:cNvSpPr>
            <a:spLocks noGrp="1" noChangeArrowheads="1"/>
          </p:cNvSpPr>
          <p:nvPr>
            <p:ph type="ctrTitle"/>
          </p:nvPr>
        </p:nvSpPr>
        <p:spPr bwMode="auto">
          <a:xfrm>
            <a:off x="438910" y="978408"/>
            <a:ext cx="4795819" cy="3969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tabLst/>
            </a:pPr>
            <a:r>
              <a:rPr kumimoji="0" lang="en-US" altLang="en-US" sz="5600" b="0" i="0" u="none" strike="noStrike" cap="none" normalizeH="0" baseline="0" dirty="0">
                <a:ln>
                  <a:noFill/>
                </a:ln>
                <a:solidFill>
                  <a:schemeClr val="bg1"/>
                </a:solidFill>
                <a:effectLst/>
                <a:latin typeface="Arial" panose="020B0604020202020204" pitchFamily="34" charset="0"/>
              </a:rPr>
              <a:t>Clare Thomas</a:t>
            </a:r>
          </a:p>
          <a:p>
            <a:pPr marL="0" marR="0" lvl="0" indent="0" defTabSz="914400" rtl="0" eaLnBrk="0" fontAlgn="base" latinLnBrk="0" hangingPunct="0">
              <a:lnSpc>
                <a:spcPct val="90000"/>
              </a:lnSpc>
              <a:spcBef>
                <a:spcPct val="0"/>
              </a:spcBef>
              <a:spcAft>
                <a:spcPct val="0"/>
              </a:spcAft>
              <a:buClrTx/>
              <a:buSzTx/>
              <a:tabLst/>
            </a:pPr>
            <a:r>
              <a:rPr kumimoji="0" lang="en-US" altLang="en-US" sz="5600" b="0" i="0" u="none" strike="noStrike" cap="none" normalizeH="0" baseline="0" dirty="0">
                <a:ln>
                  <a:noFill/>
                </a:ln>
                <a:solidFill>
                  <a:schemeClr val="bg1"/>
                </a:solidFill>
                <a:effectLst/>
                <a:latin typeface="Arial" panose="020B0604020202020204" pitchFamily="34" charset="0"/>
              </a:rPr>
              <a:t>Student ID: 25145604</a:t>
            </a:r>
          </a:p>
          <a:p>
            <a:pPr marL="0" marR="0" lvl="0" indent="0" defTabSz="914400" rtl="0" eaLnBrk="0" fontAlgn="base" latinLnBrk="0" hangingPunct="0">
              <a:lnSpc>
                <a:spcPct val="90000"/>
              </a:lnSpc>
              <a:spcBef>
                <a:spcPct val="0"/>
              </a:spcBef>
              <a:spcAft>
                <a:spcPct val="0"/>
              </a:spcAft>
              <a:buClrTx/>
              <a:buSzTx/>
              <a:tabLst/>
            </a:pPr>
            <a:r>
              <a:rPr kumimoji="0" lang="en-US" altLang="en-US" sz="5600" b="0" i="0" u="none" strike="noStrike" cap="none" normalizeH="0" baseline="0" dirty="0">
                <a:ln>
                  <a:noFill/>
                </a:ln>
                <a:solidFill>
                  <a:schemeClr val="bg1"/>
                </a:solidFill>
                <a:effectLst/>
                <a:latin typeface="Arial" panose="020B0604020202020204" pitchFamily="34" charset="0"/>
              </a:rPr>
              <a:t>Module: BMSH4200</a:t>
            </a:r>
          </a:p>
        </p:txBody>
      </p:sp>
    </p:spTree>
    <p:extLst>
      <p:ext uri="{BB962C8B-B14F-4D97-AF65-F5344CB8AC3E}">
        <p14:creationId xmlns:p14="http://schemas.microsoft.com/office/powerpoint/2010/main" val="17705714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15729B8F-1BF6-074D-8758-916971D6F84B}"/>
            </a:ext>
          </a:extLst>
        </p:cNvPr>
        <p:cNvGrpSpPr/>
        <p:nvPr/>
      </p:nvGrpSpPr>
      <p:grpSpPr>
        <a:xfrm>
          <a:off x="0" y="0"/>
          <a:ext cx="0" cy="0"/>
          <a:chOff x="0" y="0"/>
          <a:chExt cx="0" cy="0"/>
        </a:xfrm>
      </p:grpSpPr>
      <p:pic>
        <p:nvPicPr>
          <p:cNvPr id="28" name="Picture 27" descr="A blue and green swirl&#10;&#10;AI-generated content may be incorrect.">
            <a:extLst>
              <a:ext uri="{FF2B5EF4-FFF2-40B4-BE49-F238E27FC236}">
                <a16:creationId xmlns:a16="http://schemas.microsoft.com/office/drawing/2014/main" id="{64AE8FA2-B4F5-685A-8060-4D071E8ADB33}"/>
              </a:ext>
            </a:extLst>
          </p:cNvPr>
          <p:cNvPicPr>
            <a:picLocks noChangeAspect="1"/>
          </p:cNvPicPr>
          <p:nvPr/>
        </p:nvPicPr>
        <p:blipFill>
          <a:blip r:embed="rId2"/>
          <a:srcRect t="5349" b="2815"/>
          <a:stretch>
            <a:fillRect/>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B4916930-E76E-4100-9DCF-4981566A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57375" y="1885950"/>
            <a:ext cx="8505825" cy="3152775"/>
          </a:xfrm>
          <a:prstGeom prst="rect">
            <a:avLst/>
          </a:prstGeom>
          <a:solidFill>
            <a:schemeClr val="bg1">
              <a:alpha val="75000"/>
            </a:schemeClr>
          </a:solidFill>
          <a:ln w="635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96198-68E6-AD6E-B3BC-755753F5447D}"/>
              </a:ext>
            </a:extLst>
          </p:cNvPr>
          <p:cNvSpPr>
            <a:spLocks noGrp="1"/>
          </p:cNvSpPr>
          <p:nvPr>
            <p:ph type="ctrTitle"/>
          </p:nvPr>
        </p:nvSpPr>
        <p:spPr>
          <a:xfrm>
            <a:off x="1857374" y="3428999"/>
            <a:ext cx="8633645" cy="671053"/>
          </a:xfrm>
        </p:spPr>
        <p:txBody>
          <a:bodyPr vert="horz" lIns="91440" tIns="45720" rIns="91440" bIns="45720" rtlCol="0" anchor="ctr">
            <a:noAutofit/>
          </a:bodyPr>
          <a:lstStyle/>
          <a:p>
            <a:r>
              <a:rPr lang="en-GB" sz="1800" dirty="0">
                <a:latin typeface="Times New Roman" panose="02020603050405020304" pitchFamily="18" charset="0"/>
                <a:cs typeface="Times New Roman" panose="02020603050405020304" pitchFamily="18" charset="0"/>
              </a:rPr>
              <a:t>(AI) tools were used in a limited and supportive capacity during the preparation of this assignment. ChatGPT was used to assist with understanding referencing formats, improving clarity of wording, and organising ideas for presentation slides. In addition, the university’s AI Library Assistant was used to help identify relevant academic sources and reports related to obesity statistics and health inequalities.</a:t>
            </a: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AI-generated suggestions were used only as guidance. All statistical data, factual information, and referenced material included in this work were verified using credible sources such as NHS Digital reports, the National Child Measurement Programme, the World Health Organization, and the Marmot Review. The final selection of sources, interpretation of evidence, and written content are the author’s own work.</a:t>
            </a: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AI tools were not used to generate the final academic analysis or conclusions presented in this assignment.</a:t>
            </a:r>
          </a:p>
        </p:txBody>
      </p:sp>
      <p:sp>
        <p:nvSpPr>
          <p:cNvPr id="3" name="TextBox 2">
            <a:extLst>
              <a:ext uri="{FF2B5EF4-FFF2-40B4-BE49-F238E27FC236}">
                <a16:creationId xmlns:a16="http://schemas.microsoft.com/office/drawing/2014/main" id="{77298DF9-F47F-B2A8-ED92-FE71C3A52D51}"/>
              </a:ext>
            </a:extLst>
          </p:cNvPr>
          <p:cNvSpPr txBox="1"/>
          <p:nvPr/>
        </p:nvSpPr>
        <p:spPr>
          <a:xfrm>
            <a:off x="2979174" y="235094"/>
            <a:ext cx="5653548" cy="707886"/>
          </a:xfrm>
          <a:prstGeom prst="rect">
            <a:avLst/>
          </a:prstGeom>
          <a:noFill/>
        </p:spPr>
        <p:txBody>
          <a:bodyPr wrap="square" rtlCol="0">
            <a:spAutoFit/>
          </a:bodyPr>
          <a:lstStyle/>
          <a:p>
            <a:pPr algn="ctr"/>
            <a:r>
              <a:rPr lang="en-GB" sz="4000" dirty="0"/>
              <a:t>AI</a:t>
            </a:r>
            <a:r>
              <a:rPr lang="en-GB" dirty="0"/>
              <a:t> </a:t>
            </a:r>
            <a:r>
              <a:rPr lang="en-GB" sz="4000" dirty="0"/>
              <a:t>ACKNOWDLEGEMENT</a:t>
            </a:r>
          </a:p>
        </p:txBody>
      </p:sp>
    </p:spTree>
    <p:extLst>
      <p:ext uri="{BB962C8B-B14F-4D97-AF65-F5344CB8AC3E}">
        <p14:creationId xmlns:p14="http://schemas.microsoft.com/office/powerpoint/2010/main" val="3713878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6361133-C46E-9CB4-3083-794F185B12E0}"/>
              </a:ext>
            </a:extLst>
          </p:cNvPr>
          <p:cNvSpPr>
            <a:spLocks noGrp="1"/>
          </p:cNvSpPr>
          <p:nvPr>
            <p:ph type="title"/>
          </p:nvPr>
        </p:nvSpPr>
        <p:spPr>
          <a:xfrm>
            <a:off x="2496677" y="0"/>
            <a:ext cx="5754696" cy="1837349"/>
          </a:xfrm>
        </p:spPr>
        <p:txBody>
          <a:bodyPr>
            <a:normAutofit/>
          </a:bodyPr>
          <a:lstStyle/>
          <a:p>
            <a:pPr algn="ctr"/>
            <a:r>
              <a:rPr lang="en-GB" sz="3600" b="1" dirty="0">
                <a:solidFill>
                  <a:schemeClr val="tx2"/>
                </a:solidFill>
              </a:rPr>
              <a:t>Part 1 – Final Written Work</a:t>
            </a:r>
          </a:p>
        </p:txBody>
      </p:sp>
      <p:sp>
        <p:nvSpPr>
          <p:cNvPr id="3" name="Content Placeholder 2">
            <a:extLst>
              <a:ext uri="{FF2B5EF4-FFF2-40B4-BE49-F238E27FC236}">
                <a16:creationId xmlns:a16="http://schemas.microsoft.com/office/drawing/2014/main" id="{6DF3303C-E47E-352F-0155-943E4635F1B7}"/>
              </a:ext>
            </a:extLst>
          </p:cNvPr>
          <p:cNvSpPr>
            <a:spLocks noGrp="1"/>
          </p:cNvSpPr>
          <p:nvPr>
            <p:ph idx="1"/>
          </p:nvPr>
        </p:nvSpPr>
        <p:spPr>
          <a:xfrm>
            <a:off x="463886" y="1337860"/>
            <a:ext cx="11727809" cy="2430864"/>
          </a:xfrm>
        </p:spPr>
        <p:txBody>
          <a:bodyPr anchor="t">
            <a:normAutofit fontScale="25000" lnSpcReduction="20000"/>
          </a:bodyPr>
          <a:lstStyle/>
          <a:p>
            <a:pPr marL="0" indent="0">
              <a:buNone/>
            </a:pPr>
            <a:r>
              <a:rPr lang="en-GB" sz="8800" dirty="0">
                <a:latin typeface="Times New Roman" panose="02020603050405020304" pitchFamily="18" charset="0"/>
                <a:cs typeface="Times New Roman" panose="02020603050405020304" pitchFamily="18" charset="0"/>
              </a:rPr>
              <a:t>In a recent report by the World Health Organisation [hereafter WHO] (2024), new data showed that nearly one-third (31%) of adults worldwide, approximately 1.8 billion people, did not meet the recommended levels of physical activity in 2022. The findings point to a worrying trend in physical activity among adults, which increased by about five percentage points between 2010 and 2022</a:t>
            </a:r>
            <a:r>
              <a:rPr lang="en-GB" sz="8800" i="1" dirty="0">
                <a:latin typeface="Times New Roman" panose="02020603050405020304" pitchFamily="18" charset="0"/>
                <a:cs typeface="Times New Roman" panose="02020603050405020304" pitchFamily="18" charset="0"/>
              </a:rPr>
              <a:t> (WHO, 2024).</a:t>
            </a:r>
            <a:endParaRPr lang="en-GB" sz="8800" dirty="0">
              <a:latin typeface="Times New Roman" panose="02020603050405020304" pitchFamily="18" charset="0"/>
              <a:cs typeface="Times New Roman" panose="02020603050405020304" pitchFamily="18" charset="0"/>
            </a:endParaRPr>
          </a:p>
          <a:p>
            <a:pPr marL="0" indent="0">
              <a:buNone/>
            </a:pPr>
            <a:r>
              <a:rPr lang="en-GB" sz="8800" dirty="0">
                <a:latin typeface="Times New Roman" panose="02020603050405020304" pitchFamily="18" charset="0"/>
                <a:cs typeface="Times New Roman" panose="02020603050405020304" pitchFamily="18" charset="0"/>
              </a:rPr>
              <a:t>Recent UK data highlight several key barriers preventing adults from meeting recommended physical activity guidelines. The most reported reasons include lack of time, poor health or disability, and low motivation or enjoyment. Additional factors such as family or caring responsibilities, cost and access to facilities, and environmental barriers also play a significant role in limiting activity levels among UK adults (Sport England, 2023). </a:t>
            </a:r>
          </a:p>
          <a:p>
            <a:pPr marL="0" indent="0">
              <a:buNone/>
            </a:pPr>
            <a:r>
              <a:rPr lang="en-GB" sz="8800" dirty="0">
                <a:latin typeface="Times New Roman" panose="02020603050405020304" pitchFamily="18" charset="0"/>
                <a:cs typeface="Times New Roman" panose="02020603050405020304" pitchFamily="18" charset="0"/>
              </a:rPr>
              <a:t>A significant barrier is the lack of time. In this day and age, modern lifestyles often involve demanding work schedules, long commutes, and many family or caring responsibilities, leaving little room for regular exercise. There is frequently an idea that you need lots of spare time or to go to an exercise facility to be active. Large-scale reviews of physical activity behaviour consistently identify perceived lack of time as one of the most frequently reported barriers to being active</a:t>
            </a:r>
            <a:r>
              <a:rPr lang="en-GB" sz="8800" i="1" dirty="0">
                <a:latin typeface="Times New Roman" panose="02020603050405020304" pitchFamily="18" charset="0"/>
                <a:cs typeface="Times New Roman" panose="02020603050405020304" pitchFamily="18" charset="0"/>
              </a:rPr>
              <a:t> (Bauman et al., 2012).</a:t>
            </a:r>
            <a:r>
              <a:rPr lang="en-GB" sz="8800" dirty="0">
                <a:latin typeface="Times New Roman" panose="02020603050405020304" pitchFamily="18" charset="0"/>
                <a:cs typeface="Times New Roman" panose="02020603050405020304" pitchFamily="18" charset="0"/>
              </a:rPr>
              <a:t> </a:t>
            </a:r>
          </a:p>
          <a:p>
            <a:pPr marL="0" indent="0">
              <a:buNone/>
            </a:pPr>
            <a:endParaRPr lang="en-GB" sz="9600" b="1" dirty="0">
              <a:latin typeface="Times New Roman" panose="02020603050405020304" pitchFamily="18" charset="0"/>
              <a:cs typeface="Times New Roman" panose="02020603050405020304" pitchFamily="18" charset="0"/>
            </a:endParaRPr>
          </a:p>
          <a:p>
            <a:endParaRPr lang="en-GB"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42520515"/>
      </p:ext>
    </p:extLst>
  </p:cSld>
  <p:clrMapOvr>
    <a:masterClrMapping/>
  </p:clrMapOvr>
  <mc:AlternateContent xmlns:mc="http://schemas.openxmlformats.org/markup-compatibility/2006" xmlns:p14="http://schemas.microsoft.com/office/powerpoint/2010/main">
    <mc:Choice Requires="p14">
      <p:transition spd="slow" p14:dur="1200" advTm="85726">
        <p14:prism/>
      </p:transition>
    </mc:Choice>
    <mc:Fallback xmlns="">
      <p:transition spd="slow" advTm="85726">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39B89F-21D4-F88E-D11A-D30C42EDFC2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E3F882-FB31-4471-9666-7D51ABA4C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0C78D4C-BB5D-85EB-0B0D-D7414D83F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635CC79F-84FC-5DF4-55FF-395873B3C6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37EC0DD3-1B62-83A6-525F-7A0F4FD514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97F8D72A-62AC-3758-6FE6-436B34EA9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4D30B262-0E00-B3F5-87A6-E7D6A4B446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C59A1506-7AB6-F900-FE62-8DF8D2EBE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0EE82D0-96DE-108C-0525-123FFEAC8701}"/>
              </a:ext>
            </a:extLst>
          </p:cNvPr>
          <p:cNvSpPr>
            <a:spLocks noGrp="1"/>
          </p:cNvSpPr>
          <p:nvPr>
            <p:ph idx="1"/>
          </p:nvPr>
        </p:nvSpPr>
        <p:spPr>
          <a:xfrm>
            <a:off x="457200" y="581441"/>
            <a:ext cx="11398135" cy="2145286"/>
          </a:xfrm>
        </p:spPr>
        <p:txBody>
          <a:bodyPr anchor="t">
            <a:normAutofit fontScale="25000" lnSpcReduction="20000"/>
          </a:bodyPr>
          <a:lstStyle/>
          <a:p>
            <a:pPr marL="0" indent="0">
              <a:buNone/>
            </a:pPr>
            <a:r>
              <a:rPr lang="en-GB" sz="8000" dirty="0">
                <a:latin typeface="Times New Roman" panose="02020603050405020304" pitchFamily="18" charset="0"/>
                <a:cs typeface="Times New Roman" panose="02020603050405020304" pitchFamily="18" charset="0"/>
              </a:rPr>
              <a:t>A significant factor that prevents many UK adults from engaging in physical activity is low motivation. This can lead to the struggle to find the drive or enthusiasm to start and even maintain an exercise program or routine, especially when they do not see the immediate effects of physical activity or lack the enjoyment. This barrier can be linked to psychological factors, previous negative experiences, and not enough social support. As highlighted in a systematic review of barriers to physical activity, the most frequently reported intrapersonal barriers included low motivation, a lack of perceived benefits, and fear of injury (Bauman</a:t>
            </a:r>
            <a:r>
              <a:rPr lang="en-GB" sz="8000" i="1" dirty="0">
                <a:latin typeface="Times New Roman" panose="02020603050405020304" pitchFamily="18" charset="0"/>
                <a:cs typeface="Times New Roman" panose="02020603050405020304" pitchFamily="18" charset="0"/>
              </a:rPr>
              <a:t> et al</a:t>
            </a:r>
            <a:r>
              <a:rPr lang="en-GB" sz="8000" dirty="0">
                <a:latin typeface="Times New Roman" panose="02020603050405020304" pitchFamily="18" charset="0"/>
                <a:cs typeface="Times New Roman" panose="02020603050405020304" pitchFamily="18" charset="0"/>
              </a:rPr>
              <a:t>., 2012). The findings suggest that simply providing opportunities for exercise may be insufficient; an intervention is needed to address beliefs about the benefits of physical activity and to support people in feeling more confident and motivated to take part.</a:t>
            </a:r>
          </a:p>
          <a:p>
            <a:pPr marL="0" indent="0">
              <a:buNone/>
            </a:pPr>
            <a:r>
              <a:rPr lang="en-GB" sz="8000" dirty="0">
                <a:latin typeface="Times New Roman" panose="02020603050405020304" pitchFamily="18" charset="0"/>
                <a:cs typeface="Times New Roman" panose="02020603050405020304" pitchFamily="18" charset="0"/>
              </a:rPr>
              <a:t>Environmental factors are also strongly influenced by whether adults are physically active. In many areas there can be limited access to safe parks, walking paths, and recreational facilities making it difficult for individuals to find suitable places to exercise. These can include heavy traffic, poor lighting, and concerns about personal safety. Particularly true in deprived or densely populated neighbourhoods, and it can further discourage outdoor activity. Socioecological models of physical activity emphasise that individual, social, physical, and policy factors all interact to shape behaviour, and therefore recommend interventions that target multiple levels of the environment rather than focusing only on individual motivation (Sallis, Owen and Fisher, 2008).</a:t>
            </a:r>
          </a:p>
          <a:p>
            <a:pPr marL="0" indent="0">
              <a:buNone/>
            </a:pPr>
            <a:r>
              <a:rPr lang="en-GB" sz="8000" dirty="0">
                <a:latin typeface="Times New Roman" panose="02020603050405020304" pitchFamily="18" charset="0"/>
                <a:cs typeface="Times New Roman" panose="02020603050405020304" pitchFamily="18" charset="0"/>
              </a:rPr>
              <a:t>In conclusion, physical inactivity among UK adults is a multifaceted issue influenced by time constraints, low motivation, and environmental barriers. These challenges highlight the need for a deeper understanding of both individual and societal factors that limit physical activity. Addressing these barriers is crucial for improving public health and ensuring more adults can achieve the recommended levels of exercise for long-term well-being.</a:t>
            </a:r>
          </a:p>
          <a:p>
            <a:endParaRPr lang="en-GB" sz="2000" dirty="0">
              <a:solidFill>
                <a:schemeClr val="tx2"/>
              </a:solidFill>
            </a:endParaRPr>
          </a:p>
        </p:txBody>
      </p:sp>
      <p:grpSp>
        <p:nvGrpSpPr>
          <p:cNvPr id="18" name="Group 17">
            <a:extLst>
              <a:ext uri="{FF2B5EF4-FFF2-40B4-BE49-F238E27FC236}">
                <a16:creationId xmlns:a16="http://schemas.microsoft.com/office/drawing/2014/main" id="{E75583CB-F4F6-D619-B0C8-91843ABED5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8D750BAF-790C-4812-5881-99F3F60E9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7FD1C60-7973-9871-8E28-BC5E5246C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C2F2402-8967-B584-F9BC-470B0250F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017267F9-2B48-026D-8FD6-C03C76EFA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0531317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75D74-F23D-9044-C68D-F65D6964AF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F677A2-26B6-7054-E218-E19809D58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4031648-9A58-67AA-5EAF-DED044D23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B85C584-D3EE-C331-2771-0A38E03048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1788E0A9-AB28-357C-E82C-72CCCB615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61285C3A-FA25-CE93-00D7-FFDEBD2AE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F45161E7-6D2C-9FBB-F7D6-0ABEE43BC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CCAA0614-04D9-CE41-0AB2-C8BA82E3B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E39078F3-BBAE-2A71-E049-FC22BB0F5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C8B6A035-7744-F00D-64BD-2CB2CF8BA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F157670-9EEF-1528-DE96-3B6B1159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E7736B5-A643-8CED-FA52-2530CA573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0C1332AF-AC1D-5B63-A1E9-CF77446CE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1">
            <a:extLst>
              <a:ext uri="{FF2B5EF4-FFF2-40B4-BE49-F238E27FC236}">
                <a16:creationId xmlns:a16="http://schemas.microsoft.com/office/drawing/2014/main" id="{6974E99F-C293-BC12-3D86-9C7B4BB790B8}"/>
              </a:ext>
            </a:extLst>
          </p:cNvPr>
          <p:cNvSpPr>
            <a:spLocks noGrp="1" noChangeArrowheads="1"/>
          </p:cNvSpPr>
          <p:nvPr>
            <p:ph idx="1"/>
          </p:nvPr>
        </p:nvSpPr>
        <p:spPr bwMode="auto">
          <a:xfrm>
            <a:off x="2606028" y="283465"/>
            <a:ext cx="819493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lvl="0" indent="0" algn="ctr" eaLnBrk="0" fontAlgn="base" hangingPunct="0">
              <a:lnSpc>
                <a:spcPct val="100000"/>
              </a:lnSpc>
              <a:spcBef>
                <a:spcPct val="0"/>
              </a:spcBef>
              <a:spcAft>
                <a:spcPct val="0"/>
              </a:spcAft>
              <a:buNone/>
            </a:pPr>
            <a:r>
              <a:rPr lang="en-GB" b="1" dirty="0">
                <a:latin typeface="Times New Roman" panose="02020603050405020304" pitchFamily="18" charset="0"/>
                <a:cs typeface="Times New Roman" panose="02020603050405020304" pitchFamily="18" charset="0"/>
              </a:rPr>
              <a:t>Reflection on Feedback on Verbal Assessment Part 2</a:t>
            </a:r>
            <a:endPar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8C4A266D-7787-63B8-65E1-6252C49094D2}"/>
              </a:ext>
            </a:extLst>
          </p:cNvPr>
          <p:cNvSpPr txBox="1"/>
          <p:nvPr/>
        </p:nvSpPr>
        <p:spPr>
          <a:xfrm>
            <a:off x="605481" y="865024"/>
            <a:ext cx="11355860" cy="6186309"/>
          </a:xfrm>
          <a:prstGeom prst="rect">
            <a:avLst/>
          </a:prstGeom>
          <a:noFill/>
        </p:spPr>
        <p:txBody>
          <a:bodyPr wrap="square" rtlCol="0">
            <a:spAutoFit/>
          </a:bodyPr>
          <a:lstStyle/>
          <a:p>
            <a:r>
              <a:rPr lang="en-GB" b="1" dirty="0"/>
              <a:t>Feedback received</a:t>
            </a:r>
          </a:p>
          <a:p>
            <a:r>
              <a:rPr lang="en-GB" dirty="0"/>
              <a:t>Clear acknowledgement of AI use and appropriate supporting references</a:t>
            </a:r>
          </a:p>
          <a:p>
            <a:r>
              <a:rPr lang="en-GB" dirty="0"/>
              <a:t>Strong introduction outlining the topic and structure of the discussion</a:t>
            </a:r>
          </a:p>
          <a:p>
            <a:r>
              <a:rPr lang="en-GB" dirty="0"/>
              <a:t>Well-framed comparison of individual and structural explanations for obesity</a:t>
            </a:r>
          </a:p>
          <a:p>
            <a:r>
              <a:rPr lang="en-GB" dirty="0"/>
              <a:t>Strong arguments supported by relevant UK statistics</a:t>
            </a:r>
          </a:p>
          <a:p>
            <a:r>
              <a:rPr lang="en-GB" dirty="0"/>
              <a:t>Clear and effective conclusion summarising the discussion</a:t>
            </a:r>
          </a:p>
          <a:p>
            <a:endParaRPr lang="en-GB" dirty="0"/>
          </a:p>
          <a:p>
            <a:r>
              <a:rPr lang="en-GB" b="1" dirty="0"/>
              <a:t>Area identified for improvement</a:t>
            </a:r>
          </a:p>
          <a:p>
            <a:r>
              <a:rPr lang="en-GB" dirty="0"/>
              <a:t>Expand discussion on implications for professional practice</a:t>
            </a:r>
          </a:p>
          <a:p>
            <a:r>
              <a:rPr lang="en-GB" dirty="0"/>
              <a:t>Consider how understanding structural causes of obesity can inform how professionals support individuals</a:t>
            </a:r>
          </a:p>
          <a:p>
            <a:endParaRPr lang="en-GB" dirty="0"/>
          </a:p>
          <a:p>
            <a:r>
              <a:rPr lang="en-GB" b="1" dirty="0"/>
              <a:t>How I will apply this feedback</a:t>
            </a:r>
          </a:p>
          <a:p>
            <a:r>
              <a:rPr lang="en-GB" dirty="0"/>
              <a:t>Recognise that obesity is influenced by social, environmental and economic factors, not only individual behaviour</a:t>
            </a:r>
          </a:p>
          <a:p>
            <a:r>
              <a:rPr lang="en-GB" dirty="0"/>
              <a:t>Adopt a more empathetic and non-judgemental approach when supporting individuals living with obesity</a:t>
            </a:r>
          </a:p>
          <a:p>
            <a:r>
              <a:rPr lang="en-GB" dirty="0"/>
              <a:t>Consider the impact of inequality, environment and access to resources when discussing lifestyle changes</a:t>
            </a:r>
          </a:p>
          <a:p>
            <a:endParaRPr lang="en-GB" dirty="0"/>
          </a:p>
          <a:p>
            <a:r>
              <a:rPr lang="en-GB" b="1" dirty="0"/>
              <a:t>Example in practice</a:t>
            </a:r>
          </a:p>
          <a:p>
            <a:r>
              <a:rPr lang="en-GB" dirty="0"/>
              <a:t>When supporting someone living with obesity, I would focus on understanding their lived experience, including barriers such as cost, access to healthy food, or opportunities for physical activity</a:t>
            </a:r>
          </a:p>
          <a:p>
            <a:r>
              <a:rPr lang="en-GB" dirty="0"/>
              <a:t>Rather than focusing solely on weight loss advice, I would provide supportive guidance, realistic goals, and signpost community or health services that could help reduce these barriers</a:t>
            </a:r>
          </a:p>
          <a:p>
            <a:endParaRPr lang="en-GB" dirty="0"/>
          </a:p>
        </p:txBody>
      </p:sp>
      <p:pic>
        <p:nvPicPr>
          <p:cNvPr id="6" name="Recorded Sound">
            <a:hlinkClick r:id="" action="ppaction://media"/>
            <a:extLst>
              <a:ext uri="{FF2B5EF4-FFF2-40B4-BE49-F238E27FC236}">
                <a16:creationId xmlns:a16="http://schemas.microsoft.com/office/drawing/2014/main" id="{BB09C138-EEAA-33E3-542D-29F7450FB8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06585" y="1342111"/>
            <a:ext cx="487363" cy="487363"/>
          </a:xfrm>
          <a:prstGeom prst="rect">
            <a:avLst/>
          </a:prstGeom>
        </p:spPr>
      </p:pic>
    </p:spTree>
    <p:extLst>
      <p:ext uri="{BB962C8B-B14F-4D97-AF65-F5344CB8AC3E}">
        <p14:creationId xmlns:p14="http://schemas.microsoft.com/office/powerpoint/2010/main" val="3155292250"/>
      </p:ext>
    </p:extLst>
  </p:cSld>
  <p:clrMapOvr>
    <a:masterClrMapping/>
  </p:clrMapOvr>
  <mc:AlternateContent xmlns:mc="http://schemas.openxmlformats.org/markup-compatibility/2006" xmlns:p14="http://schemas.microsoft.com/office/powerpoint/2010/main">
    <mc:Choice Requires="p14">
      <p:transition spd="slow" p14:dur="1200" advTm="84567">
        <p14:prism/>
      </p:transition>
    </mc:Choice>
    <mc:Fallback xmlns="">
      <p:transition spd="slow" advTm="845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88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75D74-F23D-9044-C68D-F65D6964AF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F677A2-26B6-7054-E218-E19809D58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4031648-9A58-67AA-5EAF-DED044D23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B85C584-D3EE-C331-2771-0A38E03048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1788E0A9-AB28-357C-E82C-72CCCB615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61285C3A-FA25-CE93-00D7-FFDEBD2AE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F45161E7-6D2C-9FBB-F7D6-0ABEE43BC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CCAA0614-04D9-CE41-0AB2-C8BA82E3B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E39078F3-BBAE-2A71-E049-FC22BB0F5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C8B6A035-7744-F00D-64BD-2CB2CF8BA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F157670-9EEF-1528-DE96-3B6B1159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E7736B5-A643-8CED-FA52-2530CA573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0C1332AF-AC1D-5B63-A1E9-CF77446CE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Rectangle 2">
            <a:extLst>
              <a:ext uri="{FF2B5EF4-FFF2-40B4-BE49-F238E27FC236}">
                <a16:creationId xmlns:a16="http://schemas.microsoft.com/office/drawing/2014/main" id="{788FAEF6-2269-2802-324C-B323FEF2B294}"/>
              </a:ext>
            </a:extLst>
          </p:cNvPr>
          <p:cNvSpPr>
            <a:spLocks noChangeArrowheads="1"/>
          </p:cNvSpPr>
          <p:nvPr/>
        </p:nvSpPr>
        <p:spPr bwMode="auto">
          <a:xfrm>
            <a:off x="456501" y="2188112"/>
            <a:ext cx="9857433"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400" b="1" dirty="0">
                <a:latin typeface="Times New Roman" panose="02020603050405020304" pitchFamily="18" charset="0"/>
                <a:cs typeface="Times New Roman" panose="02020603050405020304" pitchFamily="18" charset="0"/>
              </a:rPr>
              <a:t>What was the most interesting presentation/poster for you?</a:t>
            </a:r>
          </a:p>
          <a:p>
            <a:r>
              <a:rPr lang="en-GB" sz="1400" dirty="0">
                <a:latin typeface="Times New Roman" panose="02020603050405020304" pitchFamily="18" charset="0"/>
                <a:cs typeface="Times New Roman" panose="02020603050405020304" pitchFamily="18" charset="0"/>
              </a:rPr>
              <a:t>The presentation I related to most was Denise’s presentation on the “World’s Toughest Row.” I found the themes of resilience, preparation, and mental strength very inspiring and relatable.</a:t>
            </a:r>
          </a:p>
          <a:p>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What is one new idea or concept, or favourite thing, you learned about today?</a:t>
            </a:r>
          </a:p>
          <a:p>
            <a:r>
              <a:rPr lang="en-GB" sz="1400" dirty="0">
                <a:latin typeface="Times New Roman" panose="02020603050405020304" pitchFamily="18" charset="0"/>
                <a:cs typeface="Times New Roman" panose="02020603050405020304" pitchFamily="18" charset="0"/>
              </a:rPr>
              <a:t>One of the main ideas I learned was that planning can take time, but it is vital to success and preparation. I also learned how coping strategies such as humour, routines, systems, and asking for help can help people overcome difficult situations.</a:t>
            </a:r>
          </a:p>
          <a:p>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How did the research connect to real-world issues?</a:t>
            </a:r>
          </a:p>
          <a:p>
            <a:r>
              <a:rPr lang="en-GB" sz="1400" dirty="0">
                <a:latin typeface="Times New Roman" panose="02020603050405020304" pitchFamily="18" charset="0"/>
                <a:cs typeface="Times New Roman" panose="02020603050405020304" pitchFamily="18" charset="0"/>
              </a:rPr>
              <a:t>The presentation connected strongly to real-world issues because everyone faces challenges, setbacks, pressure, and self-doubt at different stages in life. The lessons shared can be applied not only to extreme challenges but also to education, careers, health, and personal growth.</a:t>
            </a:r>
          </a:p>
          <a:p>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“Hard times pass, but so do the good moments — embrace the experience.”</a:t>
            </a:r>
          </a:p>
          <a:p>
            <a:pPr lvl="0" defTabSz="91440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41C1E21-9A5C-3373-5AA1-38C53208BE87}"/>
              </a:ext>
            </a:extLst>
          </p:cNvPr>
          <p:cNvPicPr>
            <a:picLocks noChangeAspect="1"/>
          </p:cNvPicPr>
          <p:nvPr/>
        </p:nvPicPr>
        <p:blipFill>
          <a:blip r:embed="rId3"/>
          <a:stretch>
            <a:fillRect/>
          </a:stretch>
        </p:blipFill>
        <p:spPr>
          <a:xfrm>
            <a:off x="456501" y="190739"/>
            <a:ext cx="2696933" cy="1916773"/>
          </a:xfrm>
          <a:prstGeom prst="rect">
            <a:avLst/>
          </a:prstGeom>
        </p:spPr>
      </p:pic>
      <p:sp>
        <p:nvSpPr>
          <p:cNvPr id="11" name="TextBox 10">
            <a:extLst>
              <a:ext uri="{FF2B5EF4-FFF2-40B4-BE49-F238E27FC236}">
                <a16:creationId xmlns:a16="http://schemas.microsoft.com/office/drawing/2014/main" id="{F27FD5B1-B178-855B-32BC-DD25DFC0CB7E}"/>
              </a:ext>
            </a:extLst>
          </p:cNvPr>
          <p:cNvSpPr txBox="1"/>
          <p:nvPr/>
        </p:nvSpPr>
        <p:spPr>
          <a:xfrm>
            <a:off x="3609935" y="246817"/>
            <a:ext cx="6106602" cy="1323439"/>
          </a:xfrm>
          <a:prstGeom prst="rect">
            <a:avLst/>
          </a:prstGeom>
          <a:noFill/>
        </p:spPr>
        <p:txBody>
          <a:bodyPr wrap="square">
            <a:spAutoFit/>
          </a:bodyPr>
          <a:lstStyle/>
          <a:p>
            <a:r>
              <a:rPr lang="en-GB" sz="4000" dirty="0"/>
              <a:t>Reflection on the Presentation</a:t>
            </a:r>
          </a:p>
        </p:txBody>
      </p:sp>
    </p:spTree>
    <p:extLst>
      <p:ext uri="{BB962C8B-B14F-4D97-AF65-F5344CB8AC3E}">
        <p14:creationId xmlns:p14="http://schemas.microsoft.com/office/powerpoint/2010/main" val="3889771765"/>
      </p:ext>
    </p:extLst>
  </p:cSld>
  <p:clrMapOvr>
    <a:masterClrMapping/>
  </p:clrMapOvr>
  <mc:AlternateContent xmlns:mc="http://schemas.openxmlformats.org/markup-compatibility/2006" xmlns:p14="http://schemas.microsoft.com/office/powerpoint/2010/main">
    <mc:Choice Requires="p14">
      <p:transition spd="slow" p14:dur="1200" advTm="84567">
        <p14:prism/>
      </p:transition>
    </mc:Choice>
    <mc:Fallback xmlns="">
      <p:transition spd="slow" advTm="84567">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75D74-F23D-9044-C68D-F65D6964AF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F677A2-26B6-7054-E218-E19809D58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4031648-9A58-67AA-5EAF-DED044D23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B85C584-D3EE-C331-2771-0A38E03048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1788E0A9-AB28-357C-E82C-72CCCB615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61285C3A-FA25-CE93-00D7-FFDEBD2AE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F45161E7-6D2C-9FBB-F7D6-0ABEE43BC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CCAA0614-04D9-CE41-0AB2-C8BA82E3B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E39078F3-BBAE-2A71-E049-FC22BB0F5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C8B6A035-7744-F00D-64BD-2CB2CF8BA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F157670-9EEF-1528-DE96-3B6B1159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E7736B5-A643-8CED-FA52-2530CA573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0C1332AF-AC1D-5B63-A1E9-CF77446CE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a:extLst>
              <a:ext uri="{FF2B5EF4-FFF2-40B4-BE49-F238E27FC236}">
                <a16:creationId xmlns:a16="http://schemas.microsoft.com/office/drawing/2014/main" id="{89C7CEF7-C8E5-5A9B-7713-5370414F5440}"/>
              </a:ext>
            </a:extLst>
          </p:cNvPr>
          <p:cNvPicPr>
            <a:picLocks noChangeAspect="1"/>
          </p:cNvPicPr>
          <p:nvPr/>
        </p:nvPicPr>
        <p:blipFill>
          <a:blip r:embed="rId3"/>
          <a:stretch>
            <a:fillRect/>
          </a:stretch>
        </p:blipFill>
        <p:spPr>
          <a:xfrm>
            <a:off x="259596" y="-85572"/>
            <a:ext cx="2139209" cy="2701551"/>
          </a:xfrm>
          <a:prstGeom prst="rect">
            <a:avLst/>
          </a:prstGeom>
        </p:spPr>
      </p:pic>
      <p:sp>
        <p:nvSpPr>
          <p:cNvPr id="5" name="TextBox 4">
            <a:extLst>
              <a:ext uri="{FF2B5EF4-FFF2-40B4-BE49-F238E27FC236}">
                <a16:creationId xmlns:a16="http://schemas.microsoft.com/office/drawing/2014/main" id="{617B82A1-6971-A152-19A1-752DD3E87F65}"/>
              </a:ext>
            </a:extLst>
          </p:cNvPr>
          <p:cNvSpPr txBox="1"/>
          <p:nvPr/>
        </p:nvSpPr>
        <p:spPr>
          <a:xfrm>
            <a:off x="190833" y="2580497"/>
            <a:ext cx="11060264" cy="4401205"/>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I related strongly to this presentation because returning to university at 54 years old has been a major personal challenge. Over the past few years I have also stepped outside of my comfort zone many times.</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At 50 years old, I walked away from a corporate career to start my own business supporting women in fitness and nutrition. At 52, I stepped onto a stage for a bikini competition and won my category in the Over 45’s division. I also created wellness retreats that now take place twice a year.</a:t>
            </a:r>
          </a:p>
          <a:p>
            <a:r>
              <a:rPr lang="en-GB" sz="1400" dirty="0">
                <a:latin typeface="Times New Roman" panose="02020603050405020304" pitchFamily="18" charset="0"/>
                <a:cs typeface="Times New Roman" panose="02020603050405020304" pitchFamily="18" charset="0"/>
              </a:rPr>
              <a:t>These experiences have taught me resilience, discipline, planning, and the importance of believing in yourself even when situations feel difficult.</a:t>
            </a:r>
          </a:p>
          <a:p>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If you were to do a project, what would your research be on?</a:t>
            </a:r>
          </a:p>
          <a:p>
            <a:r>
              <a:rPr lang="en-GB" sz="1400" dirty="0">
                <a:latin typeface="Times New Roman" panose="02020603050405020304" pitchFamily="18" charset="0"/>
                <a:cs typeface="Times New Roman" panose="02020603050405020304" pitchFamily="18" charset="0"/>
              </a:rPr>
              <a:t>If I were to complete a research project, I would focus on the idea that age is not a barrier to change, growth, education, health, or achievement. I would explore how mindset, resilience, fitness, and personal development can help people successfully reinvent themselves later in life.</a:t>
            </a:r>
          </a:p>
          <a:p>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What are a few steps you could take over summer to help your research?</a:t>
            </a:r>
          </a:p>
          <a:p>
            <a:r>
              <a:rPr lang="en-GB" sz="1400" dirty="0">
                <a:latin typeface="Times New Roman" panose="02020603050405020304" pitchFamily="18" charset="0"/>
                <a:cs typeface="Times New Roman" panose="02020603050405020304" pitchFamily="18" charset="0"/>
              </a:rPr>
              <a:t>Read articles and research about mindset, resilience, and personal reinvention later in life. </a:t>
            </a:r>
          </a:p>
          <a:p>
            <a:r>
              <a:rPr lang="en-GB" sz="1400" dirty="0">
                <a:latin typeface="Times New Roman" panose="02020603050405020304" pitchFamily="18" charset="0"/>
                <a:cs typeface="Times New Roman" panose="02020603050405020304" pitchFamily="18" charset="0"/>
              </a:rPr>
              <a:t>Continue developing my knowledge in health, fitness, and wellbeing. </a:t>
            </a:r>
          </a:p>
          <a:p>
            <a:r>
              <a:rPr lang="en-GB" sz="1400" dirty="0">
                <a:latin typeface="Times New Roman" panose="02020603050405020304" pitchFamily="18" charset="0"/>
                <a:cs typeface="Times New Roman" panose="02020603050405020304" pitchFamily="18" charset="0"/>
              </a:rPr>
              <a:t>Reflect on my own personal experiences and challenges. </a:t>
            </a:r>
          </a:p>
          <a:p>
            <a:r>
              <a:rPr lang="en-GB" sz="1400" dirty="0">
                <a:latin typeface="Times New Roman" panose="02020603050405020304" pitchFamily="18" charset="0"/>
                <a:cs typeface="Times New Roman" panose="02020603050405020304" pitchFamily="18" charset="0"/>
              </a:rPr>
              <a:t>Speak with and learn from other people who have changed career paths or returned to education later in life. </a:t>
            </a:r>
          </a:p>
          <a:p>
            <a:r>
              <a:rPr lang="en-GB" sz="1400" dirty="0">
                <a:latin typeface="Times New Roman" panose="02020603050405020304" pitchFamily="18" charset="0"/>
                <a:cs typeface="Times New Roman" panose="02020603050405020304" pitchFamily="18" charset="0"/>
              </a:rPr>
              <a:t>Continue building routines, organisation, and time management skills to support my studies and future research. </a:t>
            </a:r>
          </a:p>
          <a:p>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“Never be afraid to start again, no matter your age.”</a:t>
            </a:r>
          </a:p>
          <a:p>
            <a:endParaRPr lang="en-GB" sz="14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0F02308-010B-58F8-C626-4DFF5E88A006}"/>
              </a:ext>
            </a:extLst>
          </p:cNvPr>
          <p:cNvSpPr txBox="1"/>
          <p:nvPr/>
        </p:nvSpPr>
        <p:spPr>
          <a:xfrm>
            <a:off x="2897254" y="762841"/>
            <a:ext cx="6106602" cy="1446550"/>
          </a:xfrm>
          <a:prstGeom prst="rect">
            <a:avLst/>
          </a:prstGeom>
          <a:noFill/>
        </p:spPr>
        <p:txBody>
          <a:bodyPr wrap="square">
            <a:spAutoFit/>
          </a:bodyPr>
          <a:lstStyle/>
          <a:p>
            <a:r>
              <a:rPr lang="en-GB" sz="4400" dirty="0">
                <a:latin typeface="Times New Roman" panose="02020603050405020304" pitchFamily="18" charset="0"/>
                <a:cs typeface="Times New Roman" panose="02020603050405020304" pitchFamily="18" charset="0"/>
              </a:rPr>
              <a:t>Personal Reflection &amp; Future Research</a:t>
            </a:r>
          </a:p>
        </p:txBody>
      </p:sp>
    </p:spTree>
    <p:extLst>
      <p:ext uri="{BB962C8B-B14F-4D97-AF65-F5344CB8AC3E}">
        <p14:creationId xmlns:p14="http://schemas.microsoft.com/office/powerpoint/2010/main" val="3448369524"/>
      </p:ext>
    </p:extLst>
  </p:cSld>
  <p:clrMapOvr>
    <a:masterClrMapping/>
  </p:clrMapOvr>
  <mc:AlternateContent xmlns:mc="http://schemas.openxmlformats.org/markup-compatibility/2006" xmlns:p14="http://schemas.microsoft.com/office/powerpoint/2010/main">
    <mc:Choice Requires="p14">
      <p:transition spd="slow" p14:dur="1200" advTm="84567">
        <p14:prism/>
      </p:transition>
    </mc:Choice>
    <mc:Fallback xmlns="">
      <p:transition spd="slow" advTm="84567">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75D74-F23D-9044-C68D-F65D6964AF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F677A2-26B6-7054-E218-E19809D58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4031648-9A58-67AA-5EAF-DED044D23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B85C584-D3EE-C331-2771-0A38E03048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1788E0A9-AB28-357C-E82C-72CCCB615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61285C3A-FA25-CE93-00D7-FFDEBD2AE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F45161E7-6D2C-9FBB-F7D6-0ABEE43BC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CCAA0614-04D9-CE41-0AB2-C8BA82E3B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E39078F3-BBAE-2A71-E049-FC22BB0F5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C8B6A035-7744-F00D-64BD-2CB2CF8BA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F157670-9EEF-1528-DE96-3B6B1159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E7736B5-A643-8CED-FA52-2530CA573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0C1332AF-AC1D-5B63-A1E9-CF77446CE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Content Placeholder 1">
            <a:extLst>
              <a:ext uri="{FF2B5EF4-FFF2-40B4-BE49-F238E27FC236}">
                <a16:creationId xmlns:a16="http://schemas.microsoft.com/office/drawing/2014/main" id="{BE358630-07AC-1F90-1844-673318029532}"/>
              </a:ext>
            </a:extLst>
          </p:cNvPr>
          <p:cNvSpPr>
            <a:spLocks noGrp="1"/>
          </p:cNvSpPr>
          <p:nvPr>
            <p:ph idx="1"/>
          </p:nvPr>
        </p:nvSpPr>
        <p:spPr>
          <a:xfrm>
            <a:off x="553842" y="272397"/>
            <a:ext cx="10515600" cy="690545"/>
          </a:xfrm>
        </p:spPr>
        <p:txBody>
          <a:bodyPr/>
          <a:lstStyle/>
          <a:p>
            <a:pPr marL="0" indent="0" algn="ctr">
              <a:buNone/>
            </a:pPr>
            <a:r>
              <a:rPr lang="en-GB" b="1" dirty="0">
                <a:latin typeface="Times New Roman" panose="02020603050405020304" pitchFamily="18" charset="0"/>
                <a:cs typeface="Times New Roman" panose="02020603050405020304" pitchFamily="18" charset="0"/>
              </a:rPr>
              <a:t>References Part 2</a:t>
            </a:r>
          </a:p>
        </p:txBody>
      </p:sp>
      <p:sp>
        <p:nvSpPr>
          <p:cNvPr id="5" name="Rectangle 1">
            <a:extLst>
              <a:ext uri="{FF2B5EF4-FFF2-40B4-BE49-F238E27FC236}">
                <a16:creationId xmlns:a16="http://schemas.microsoft.com/office/drawing/2014/main" id="{EDBDA124-2B57-F224-3BC0-3EAE9AECA6B6}"/>
              </a:ext>
            </a:extLst>
          </p:cNvPr>
          <p:cNvSpPr>
            <a:spLocks noChangeArrowheads="1"/>
          </p:cNvSpPr>
          <p:nvPr/>
        </p:nvSpPr>
        <p:spPr bwMode="auto">
          <a:xfrm>
            <a:off x="448168" y="1086314"/>
            <a:ext cx="11295357"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r>
              <a:rPr lang="en-GB" sz="2000" dirty="0"/>
              <a:t>Marmot, M. (2020) </a:t>
            </a:r>
            <a:r>
              <a:rPr lang="en-GB" sz="2000" i="1" dirty="0"/>
              <a:t>Health equity in England: the Marmot review 10 years on</a:t>
            </a:r>
            <a:r>
              <a:rPr lang="en-GB" sz="2000" dirty="0"/>
              <a:t>. London: Institute of Health Equity. Available at: </a:t>
            </a:r>
            <a:r>
              <a:rPr lang="en-GB" sz="2000" dirty="0">
                <a:hlinkClick r:id="rId3"/>
              </a:rPr>
              <a:t>https://www.health.org.uk/publications/reports/the-marmot-review-10-years-on</a:t>
            </a:r>
            <a:r>
              <a:rPr lang="en-GB" sz="2000" dirty="0"/>
              <a:t> (Accessed: 2</a:t>
            </a:r>
            <a:r>
              <a:rPr lang="en-GB" sz="2000" baseline="30000" dirty="0"/>
              <a:t>nd</a:t>
            </a:r>
            <a:r>
              <a:rPr lang="en-GB" sz="2000" dirty="0"/>
              <a:t> March 2026).</a:t>
            </a:r>
          </a:p>
          <a:p>
            <a:endParaRPr lang="en-GB" sz="2000" dirty="0"/>
          </a:p>
          <a:p>
            <a:r>
              <a:rPr lang="en-GB" sz="2000" dirty="0"/>
              <a:t>NHS (2024) </a:t>
            </a:r>
            <a:r>
              <a:rPr lang="en-GB" sz="2000" i="1" dirty="0"/>
              <a:t>Obesity</a:t>
            </a:r>
            <a:r>
              <a:rPr lang="en-GB" sz="2000" dirty="0"/>
              <a:t>. Available at: </a:t>
            </a:r>
            <a:r>
              <a:rPr lang="en-GB" sz="2000" dirty="0">
                <a:hlinkClick r:id="rId4"/>
              </a:rPr>
              <a:t>https://www.nhs.uk/conditions/obesity/</a:t>
            </a:r>
            <a:r>
              <a:rPr lang="en-GB" sz="2000" dirty="0"/>
              <a:t> (Accessed: 2nd March 2026).</a:t>
            </a:r>
          </a:p>
          <a:p>
            <a:endParaRPr lang="en-GB" sz="2000" dirty="0"/>
          </a:p>
          <a:p>
            <a:r>
              <a:rPr lang="en-GB" sz="2000" dirty="0"/>
              <a:t>NHS Digital (2022) </a:t>
            </a:r>
            <a:r>
              <a:rPr lang="en-GB" sz="2000" i="1" dirty="0"/>
              <a:t>Health Survey for England 2022: adult overweight and obesity</a:t>
            </a:r>
            <a:r>
              <a:rPr lang="en-GB" sz="2000" dirty="0"/>
              <a:t>. Available at: </a:t>
            </a:r>
            <a:r>
              <a:rPr lang="en-GB" sz="2000" dirty="0">
                <a:hlinkClick r:id="rId5"/>
              </a:rPr>
              <a:t>https://digital.nhs.uk/data-and-information/publications/statistical/health-survey-for-england/2022-part-2/adult-overweight-and-obesity</a:t>
            </a:r>
            <a:r>
              <a:rPr lang="en-GB" sz="2000" dirty="0"/>
              <a:t> (Accessed: 16 March 2026).</a:t>
            </a:r>
          </a:p>
          <a:p>
            <a:endParaRPr lang="en-GB" sz="2000" dirty="0"/>
          </a:p>
          <a:p>
            <a:r>
              <a:rPr lang="en-GB" sz="2000" dirty="0"/>
              <a:t>UK Health Security Agency (2025) </a:t>
            </a:r>
            <a:r>
              <a:rPr lang="en-GB" sz="2000" i="1" dirty="0"/>
              <a:t>National Child Measurement Programme (NCMP) annual report: academic year 2024 to 2025</a:t>
            </a:r>
            <a:r>
              <a:rPr lang="en-GB" sz="2000" dirty="0"/>
              <a:t>. Available at: </a:t>
            </a:r>
            <a:r>
              <a:rPr lang="en-GB" sz="2000" dirty="0">
                <a:hlinkClick r:id="rId6"/>
              </a:rPr>
              <a:t>https://www.gov.uk/government/statistics/national-child-measurement-programme-ncmp-annual-report-academic-year-2024-to-2025-england</a:t>
            </a:r>
            <a:r>
              <a:rPr lang="en-GB" sz="2000" dirty="0"/>
              <a:t> (Accessed: 1</a:t>
            </a:r>
            <a:r>
              <a:rPr lang="en-GB" sz="2000" baseline="30000" dirty="0"/>
              <a:t>st</a:t>
            </a:r>
            <a:r>
              <a:rPr lang="en-GB" sz="2000" dirty="0"/>
              <a:t> March 2026).</a:t>
            </a:r>
          </a:p>
          <a:p>
            <a:endParaRPr lang="en-GB" sz="2000" dirty="0"/>
          </a:p>
          <a:p>
            <a:r>
              <a:rPr lang="en-GB" sz="2000" dirty="0"/>
              <a:t>World Health Organization (2022) </a:t>
            </a:r>
            <a:r>
              <a:rPr lang="en-GB" sz="2000" i="1" dirty="0"/>
              <a:t>Obesity and overweight</a:t>
            </a:r>
            <a:r>
              <a:rPr lang="en-GB" sz="2000" dirty="0"/>
              <a:t>. Available at: </a:t>
            </a:r>
            <a:r>
              <a:rPr lang="en-GB" sz="2000" dirty="0">
                <a:hlinkClick r:id="rId7"/>
              </a:rPr>
              <a:t>https://www.who.int/news-room/fact-sheets/detail/obesity-and-overweight</a:t>
            </a:r>
            <a:r>
              <a:rPr lang="en-GB" sz="2000" dirty="0"/>
              <a:t> (Accessed: 30</a:t>
            </a:r>
            <a:r>
              <a:rPr lang="en-GB" sz="2000" baseline="30000" dirty="0"/>
              <a:t>th</a:t>
            </a:r>
            <a:r>
              <a:rPr lang="en-GB" sz="2000" dirty="0"/>
              <a:t> April 2026).</a:t>
            </a:r>
          </a:p>
          <a:p>
            <a:pPr lvl="0" defTabSz="914400" eaLnBrk="0" fontAlgn="base" hangingPunct="0">
              <a:spcBef>
                <a:spcPct val="0"/>
              </a:spcBef>
              <a:spcAft>
                <a:spcPct val="0"/>
              </a:spcAf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61252875"/>
      </p:ext>
    </p:extLst>
  </p:cSld>
  <p:clrMapOvr>
    <a:masterClrMapping/>
  </p:clrMapOvr>
  <mc:AlternateContent xmlns:mc="http://schemas.openxmlformats.org/markup-compatibility/2006" xmlns:p14="http://schemas.microsoft.com/office/powerpoint/2010/main">
    <mc:Choice Requires="p14">
      <p:transition spd="slow" p14:dur="1200" advTm="84567">
        <p14:prism/>
      </p:transition>
    </mc:Choice>
    <mc:Fallback xmlns="">
      <p:transition spd="slow" advTm="84567">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75D74-F23D-9044-C68D-F65D6964AF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F677A2-26B6-7054-E218-E19809D58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4031648-9A58-67AA-5EAF-DED044D23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B85C584-D3EE-C331-2771-0A38E03048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1788E0A9-AB28-357C-E82C-72CCCB615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61285C3A-FA25-CE93-00D7-FFDEBD2AE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F45161E7-6D2C-9FBB-F7D6-0ABEE43BC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CCAA0614-04D9-CE41-0AB2-C8BA82E3B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E39078F3-BBAE-2A71-E049-FC22BB0F5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C8B6A035-7744-F00D-64BD-2CB2CF8BA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F157670-9EEF-1528-DE96-3B6B1159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E7736B5-A643-8CED-FA52-2530CA573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0C1332AF-AC1D-5B63-A1E9-CF77446CE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1">
            <a:extLst>
              <a:ext uri="{FF2B5EF4-FFF2-40B4-BE49-F238E27FC236}">
                <a16:creationId xmlns:a16="http://schemas.microsoft.com/office/drawing/2014/main" id="{6974E99F-C293-BC12-3D86-9C7B4BB790B8}"/>
              </a:ext>
            </a:extLst>
          </p:cNvPr>
          <p:cNvSpPr>
            <a:spLocks noGrp="1" noChangeArrowheads="1"/>
          </p:cNvSpPr>
          <p:nvPr>
            <p:ph idx="1"/>
          </p:nvPr>
        </p:nvSpPr>
        <p:spPr bwMode="auto">
          <a:xfrm>
            <a:off x="1457418" y="-130192"/>
            <a:ext cx="10114820"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lvl="0" indent="0" algn="ctr" eaLnBrk="0" fontAlgn="base" hangingPunct="0">
              <a:lnSpc>
                <a:spcPct val="100000"/>
              </a:lnSpc>
              <a:spcBef>
                <a:spcPct val="0"/>
              </a:spcBef>
              <a:spcAft>
                <a:spcPct val="0"/>
              </a:spcAft>
              <a:buNone/>
            </a:pPr>
            <a:r>
              <a:rPr lang="en-GB" b="1" dirty="0">
                <a:latin typeface="Times New Roman" panose="02020603050405020304" pitchFamily="18" charset="0"/>
                <a:cs typeface="Times New Roman" panose="02020603050405020304" pitchFamily="18" charset="0"/>
              </a:rPr>
              <a:t>Reflection on Part 1 Writing Process </a:t>
            </a:r>
            <a:endPar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None/>
              <a:tabLst/>
            </a:pPr>
            <a:endParaRPr lang="en-US" altLang="en-US" sz="2000" b="1" dirty="0">
              <a:latin typeface="Times New Roman" panose="02020603050405020304" pitchFamily="18" charset="0"/>
              <a:cs typeface="Times New Roman" panose="02020603050405020304" pitchFamily="18" charset="0"/>
            </a:endParaRPr>
          </a:p>
          <a:p>
            <a:pPr marL="0" lvl="0" indent="0" eaLnBrk="0" fontAlgn="base" hangingPunct="0">
              <a:lnSpc>
                <a:spcPct val="100000"/>
              </a:lnSpc>
              <a:spcBef>
                <a:spcPct val="0"/>
              </a:spcBef>
              <a:spcAft>
                <a:spcPct val="0"/>
              </a:spcAft>
              <a:buNone/>
            </a:pPr>
            <a:r>
              <a:rPr lang="en-GB" sz="2000" b="1" dirty="0">
                <a:latin typeface="Times New Roman" panose="02020603050405020304" pitchFamily="18" charset="0"/>
                <a:cs typeface="Times New Roman" panose="02020603050405020304" pitchFamily="18" charset="0"/>
              </a:rPr>
              <a:t>Topic Selection</a:t>
            </a:r>
            <a:endParaRPr lang="en-US" altLang="en-US" sz="2000" b="1" dirty="0">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Selected the topic of barriers to physical activity among UK adults.</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Planning and Structuring</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Created a mind map to </a:t>
            </a:r>
            <a:r>
              <a:rPr lang="en-US" altLang="en-US" sz="2000" u="none" dirty="0">
                <a:latin typeface="Times New Roman" panose="02020603050405020304" pitchFamily="18" charset="0"/>
                <a:cs typeface="Times New Roman" panose="02020603050405020304" pitchFamily="18" charset="0"/>
              </a:rPr>
              <a:t>organise </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ideas.</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Structured the essay with an introduction, key barriers, and conclusion.</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Research and Referencing</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Used sources such as the World Health Organization, Sport England, and academic literature.</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Applied Harvard referencing to support the discussion.</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Feedback and Improvements</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Feedback highlighted areas where arguments could be clearer.</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Improved structure and strengthened links between evidence and evidence-based discussion.</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Learning</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Developed skills in academic writing, research, and referencing.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D5EAE1F4-9664-89C0-BA13-D5BA15E3E01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0338350"/>
      </p:ext>
    </p:extLst>
  </p:cSld>
  <p:clrMapOvr>
    <a:masterClrMapping/>
  </p:clrMapOvr>
  <mc:AlternateContent xmlns:mc="http://schemas.openxmlformats.org/markup-compatibility/2006" xmlns:p14="http://schemas.microsoft.com/office/powerpoint/2010/main">
    <mc:Choice Requires="p14">
      <p:transition spd="slow" p14:dur="1200" advTm="84567">
        <p14:prism/>
      </p:transition>
    </mc:Choice>
    <mc:Fallback xmlns="">
      <p:transition spd="slow" advTm="845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1766</Words>
  <Application>Microsoft Office PowerPoint</Application>
  <PresentationFormat>Widescreen</PresentationFormat>
  <Paragraphs>96</Paragraphs>
  <Slides>9</Slides>
  <Notes>7</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Calibri</vt:lpstr>
      <vt:lpstr>Calibri Light</vt:lpstr>
      <vt:lpstr>Times New Roman</vt:lpstr>
      <vt:lpstr>Office 2013 - 2022 Theme</vt:lpstr>
      <vt:lpstr>Clare Thomas Student ID: 25145604 Module: BMSH4200</vt:lpstr>
      <vt:lpstr>(AI) tools were used in a limited and supportive capacity during the preparation of this assignment. ChatGPT was used to assist with understanding referencing formats, improving clarity of wording, and organising ideas for presentation slides. In addition, the university’s AI Library Assistant was used to help identify relevant academic sources and reports related to obesity statistics and health inequalities.  AI-generated suggestions were used only as guidance. All statistical data, factual information, and referenced material included in this work were verified using credible sources such as NHS Digital reports, the National Child Measurement Programme, the World Health Organization, and the Marmot Review. The final selection of sources, interpretation of evidence, and written content are the author’s own work.  AI tools were not used to generate the final academic analysis or conclusions presented in this assignment.</vt:lpstr>
      <vt:lpstr>Part 1 – Final Written Work</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Clare thomas</dc:creator>
  <cp:lastModifiedBy>Clare Thomas (2514560)</cp:lastModifiedBy>
  <cp:revision>2</cp:revision>
  <dcterms:created xsi:type="dcterms:W3CDTF">2026-03-04T20:49:03Z</dcterms:created>
  <dcterms:modified xsi:type="dcterms:W3CDTF">2026-05-14T14:12:40Z</dcterms:modified>
</cp:coreProperties>
</file>