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5" d="100"/>
          <a:sy n="65" d="100"/>
        </p:scale>
        <p:origin x="6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D85D-9D8D-6CFF-DDD1-EF74613367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9F0D10-C23E-ECC6-7300-9CE8BD5295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5A83C5-6E7F-99D6-EAB2-4A8A774D1CE5}"/>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6511B83D-DD41-B1BD-CA6D-4FB00E40B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00AD27-7784-80F0-D487-82BB6E00B16D}"/>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1682582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1A20-3053-5B68-C953-931A8AB90A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0A335A-3212-945F-6219-0E4BD4097B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C8E116-F350-453E-56F9-32BFBC8EDDBB}"/>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47DF29D8-7606-A688-319A-2095355CA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612857-7C7B-D963-4CD4-9671E827E50D}"/>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40737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9DC57-A304-6E9B-ECB5-398F96B2B4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4DE409-BC41-9447-5ADF-2D846D1648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3E946-A76B-B5B2-6FE3-9757E20EBF84}"/>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02A64E8B-E55E-C13B-B5A5-8EA170F85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337B7-2596-236B-7E75-FE61940A65BC}"/>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1883702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5F67-301E-A6FC-B944-9B5A7CFC60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F325BC-6293-312F-4AEE-59B2DD2E2E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EFB927-499A-93E9-CBCF-2FAD68F4E0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B6BE2E-CF3A-33DC-E3A5-55EB00915F0B}"/>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6" name="Footer Placeholder 5">
            <a:extLst>
              <a:ext uri="{FF2B5EF4-FFF2-40B4-BE49-F238E27FC236}">
                <a16:creationId xmlns:a16="http://schemas.microsoft.com/office/drawing/2014/main" id="{FB35F53D-28E2-A836-2FAB-EFE55F464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376BEE-B770-CD11-0035-56A78C61FE9E}"/>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696909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B23F-60C8-E1C4-3B42-C47395E523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FB491D-3611-3BCD-1957-41EF72E0D1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B19A5F-C9CC-D52F-4414-33AD37AD2B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F1DF2D-99FE-A69B-DFCA-05E8BBAA9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BB9C07-55E0-1E07-791F-1A36D1FB5F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90A1F-0A7B-E873-4053-A1B45F0397DE}"/>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8" name="Footer Placeholder 7">
            <a:extLst>
              <a:ext uri="{FF2B5EF4-FFF2-40B4-BE49-F238E27FC236}">
                <a16:creationId xmlns:a16="http://schemas.microsoft.com/office/drawing/2014/main" id="{6E4C1B7C-A4EA-CB33-7D72-4F466632B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3C8E02-2FBF-E4AB-6AFB-4F7019639B6D}"/>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1071020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432AF-AF42-C357-FB08-3F2A202FB2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915897-07BF-5FB3-A4C5-EE6BFFBFA30B}"/>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4" name="Footer Placeholder 3">
            <a:extLst>
              <a:ext uri="{FF2B5EF4-FFF2-40B4-BE49-F238E27FC236}">
                <a16:creationId xmlns:a16="http://schemas.microsoft.com/office/drawing/2014/main" id="{1F4E70BE-DEB5-167D-BC98-33CF4E8594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E8DD31-D178-4CAA-3274-1D608A19A839}"/>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834842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D9EE30-A30C-5173-78DA-74AEEE0E4EF8}"/>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3" name="Footer Placeholder 2">
            <a:extLst>
              <a:ext uri="{FF2B5EF4-FFF2-40B4-BE49-F238E27FC236}">
                <a16:creationId xmlns:a16="http://schemas.microsoft.com/office/drawing/2014/main" id="{3A403C9A-F2BB-A1BE-1E8A-5A165AADA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986FCA-D1C4-A11A-38CF-3B447C4981CD}"/>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3348120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3291E-AB8D-1A46-974B-4FC1ADC09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A03FDC-0F31-C538-1D24-8C6FF95ABA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8BC905-0C12-E990-8DE1-5B5316D6A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729EA1-CAB3-9895-4B0A-370DAA3499E7}"/>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6" name="Footer Placeholder 5">
            <a:extLst>
              <a:ext uri="{FF2B5EF4-FFF2-40B4-BE49-F238E27FC236}">
                <a16:creationId xmlns:a16="http://schemas.microsoft.com/office/drawing/2014/main" id="{E428D4B1-5D4F-952A-4C43-8FBD339392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A3B31A-4C7F-DCBA-96A7-C1A0E6D5CE9A}"/>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3512016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81C43-9209-AFDC-757A-CEB1535CD9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1C6CBE-CA0F-91D9-F500-A280506810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6C70F5-9EB3-A358-7A4A-866B5B947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16E46D-98B0-9086-AC2B-B3410D510E98}"/>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6" name="Footer Placeholder 5">
            <a:extLst>
              <a:ext uri="{FF2B5EF4-FFF2-40B4-BE49-F238E27FC236}">
                <a16:creationId xmlns:a16="http://schemas.microsoft.com/office/drawing/2014/main" id="{1E090AB9-285C-1C53-B743-C89ABD6D40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03D69-276E-E26F-0A32-0C14BA879EB6}"/>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3418904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6665-5D48-7FAE-BA9A-79B9EF062A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8F095B-0AD4-5393-40C2-29A92CE7D8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6B0D0F-82C3-B156-6F79-CF6005156AAE}"/>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7F97ABD8-F50A-1B54-3EE9-D68CD6758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0C065-F3AD-53F6-088C-A788B46236B5}"/>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3172564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4F5933-E4BD-DF2E-F551-28504F15AC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D315B4-7C41-E105-38D0-5067A21125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35DD9-9066-69AD-7B25-5D71442AD851}"/>
              </a:ext>
            </a:extLst>
          </p:cNvPr>
          <p:cNvSpPr>
            <a:spLocks noGrp="1"/>
          </p:cNvSpPr>
          <p:nvPr>
            <p:ph type="dt" sz="half" idx="10"/>
          </p:nvPr>
        </p:nvSpPr>
        <p:spPr/>
        <p:txBody>
          <a:body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25FC1DF4-E5B5-6D8E-0872-89B08B3F8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2F8776-3C82-EE78-D90D-A2E491DE0732}"/>
              </a:ext>
            </a:extLst>
          </p:cNvPr>
          <p:cNvSpPr>
            <a:spLocks noGrp="1"/>
          </p:cNvSpPr>
          <p:nvPr>
            <p:ph type="sldNum" sz="quarter" idx="12"/>
          </p:nvPr>
        </p:nvSpPr>
        <p:spPr/>
        <p:txBody>
          <a:bodyPr/>
          <a:lstStyle/>
          <a:p>
            <a:fld id="{23C14EFA-E86D-4DE5-AB9B-6D6818AD9077}" type="slidenum">
              <a:rPr lang="en-GB" smtClean="0"/>
              <a:t>‹#›</a:t>
            </a:fld>
            <a:endParaRPr lang="en-GB"/>
          </a:p>
        </p:txBody>
      </p:sp>
    </p:spTree>
    <p:extLst>
      <p:ext uri="{BB962C8B-B14F-4D97-AF65-F5344CB8AC3E}">
        <p14:creationId xmlns:p14="http://schemas.microsoft.com/office/powerpoint/2010/main" val="21830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D9220F-9716-91FB-6872-F326DA2154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200E3C-0459-12C4-C950-7DE62340A4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E9376-155F-82F2-76FD-D0D3CF13DA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5C99F-1A8B-4A6D-B2B0-5F3E5E7A1A13}" type="datetimeFigureOut">
              <a:rPr lang="en-GB" smtClean="0"/>
              <a:t>01/11/2022</a:t>
            </a:fld>
            <a:endParaRPr lang="en-GB"/>
          </a:p>
        </p:txBody>
      </p:sp>
      <p:sp>
        <p:nvSpPr>
          <p:cNvPr id="5" name="Footer Placeholder 4">
            <a:extLst>
              <a:ext uri="{FF2B5EF4-FFF2-40B4-BE49-F238E27FC236}">
                <a16:creationId xmlns:a16="http://schemas.microsoft.com/office/drawing/2014/main" id="{4DA28166-5D26-C43C-ACAF-D94232BD4F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BC7A04-63E7-A6BE-D2DE-4EBCD2D0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C14EFA-E86D-4DE5-AB9B-6D6818AD9077}" type="slidenum">
              <a:rPr lang="en-GB" smtClean="0"/>
              <a:t>‹#›</a:t>
            </a:fld>
            <a:endParaRPr lang="en-GB"/>
          </a:p>
        </p:txBody>
      </p:sp>
    </p:spTree>
    <p:extLst>
      <p:ext uri="{BB962C8B-B14F-4D97-AF65-F5344CB8AC3E}">
        <p14:creationId xmlns:p14="http://schemas.microsoft.com/office/powerpoint/2010/main" val="388809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CAC48D-31F8-4152-FC73-0C47240CD994}"/>
              </a:ext>
            </a:extLst>
          </p:cNvPr>
          <p:cNvPicPr>
            <a:picLocks noChangeAspect="1"/>
          </p:cNvPicPr>
          <p:nvPr/>
        </p:nvPicPr>
        <p:blipFill rotWithShape="1">
          <a:blip r:embed="rId2"/>
          <a:srcRect l="16328" r="22578"/>
          <a:stretch/>
        </p:blipFill>
        <p:spPr>
          <a:xfrm>
            <a:off x="3193892" y="1070709"/>
            <a:ext cx="5251388" cy="3916907"/>
          </a:xfrm>
          <a:custGeom>
            <a:avLst/>
            <a:gdLst/>
            <a:ahLst/>
            <a:cxnLst/>
            <a:rect l="l" t="t" r="r" b="b"/>
            <a:pathLst>
              <a:path w="7448551" h="6858000">
                <a:moveTo>
                  <a:pt x="0" y="0"/>
                </a:moveTo>
                <a:lnTo>
                  <a:pt x="7448551" y="0"/>
                </a:lnTo>
                <a:lnTo>
                  <a:pt x="7448551" y="6858000"/>
                </a:lnTo>
                <a:lnTo>
                  <a:pt x="0" y="6858000"/>
                </a:lnTo>
                <a:close/>
              </a:path>
            </a:pathLst>
          </a:custGeom>
        </p:spPr>
      </p:pic>
      <p:sp>
        <p:nvSpPr>
          <p:cNvPr id="6" name="TextBox 5">
            <a:extLst>
              <a:ext uri="{FF2B5EF4-FFF2-40B4-BE49-F238E27FC236}">
                <a16:creationId xmlns:a16="http://schemas.microsoft.com/office/drawing/2014/main" id="{A6A4B7FC-79BE-6458-CB01-A54B240F1572}"/>
              </a:ext>
            </a:extLst>
          </p:cNvPr>
          <p:cNvSpPr txBox="1"/>
          <p:nvPr/>
        </p:nvSpPr>
        <p:spPr>
          <a:xfrm>
            <a:off x="2472379" y="1277564"/>
            <a:ext cx="3347207" cy="369332"/>
          </a:xfrm>
          <a:prstGeom prst="rect">
            <a:avLst/>
          </a:prstGeom>
          <a:noFill/>
        </p:spPr>
        <p:txBody>
          <a:bodyPr wrap="square" rtlCol="0">
            <a:spAutoFit/>
          </a:bodyPr>
          <a:lstStyle/>
          <a:p>
            <a:r>
              <a:rPr lang="en-GB" b="1" dirty="0"/>
              <a:t>Analysis</a:t>
            </a:r>
          </a:p>
        </p:txBody>
      </p:sp>
      <p:sp>
        <p:nvSpPr>
          <p:cNvPr id="7" name="TextBox 6">
            <a:extLst>
              <a:ext uri="{FF2B5EF4-FFF2-40B4-BE49-F238E27FC236}">
                <a16:creationId xmlns:a16="http://schemas.microsoft.com/office/drawing/2014/main" id="{A03399C7-E41E-1A39-79FE-C477EC7B951B}"/>
              </a:ext>
            </a:extLst>
          </p:cNvPr>
          <p:cNvSpPr txBox="1"/>
          <p:nvPr/>
        </p:nvSpPr>
        <p:spPr>
          <a:xfrm>
            <a:off x="541641" y="1623066"/>
            <a:ext cx="2936146" cy="892552"/>
          </a:xfrm>
          <a:prstGeom prst="rect">
            <a:avLst/>
          </a:prstGeom>
          <a:noFill/>
        </p:spPr>
        <p:txBody>
          <a:bodyPr wrap="square" rtlCol="0">
            <a:spAutoFit/>
          </a:bodyPr>
          <a:lstStyle/>
          <a:p>
            <a:r>
              <a:rPr lang="en-GB" sz="1300" dirty="0"/>
              <a:t>When solving problems, we need to find facts and data to analyse the problem effectively. It is also important to think critically when analysing facts and data.</a:t>
            </a:r>
          </a:p>
        </p:txBody>
      </p:sp>
      <p:cxnSp>
        <p:nvCxnSpPr>
          <p:cNvPr id="11" name="Straight Arrow Connector 10">
            <a:extLst>
              <a:ext uri="{FF2B5EF4-FFF2-40B4-BE49-F238E27FC236}">
                <a16:creationId xmlns:a16="http://schemas.microsoft.com/office/drawing/2014/main" id="{76E1681B-F4A0-9203-588A-1EB50DC802D5}"/>
              </a:ext>
            </a:extLst>
          </p:cNvPr>
          <p:cNvCxnSpPr>
            <a:cxnSpLocks/>
          </p:cNvCxnSpPr>
          <p:nvPr/>
        </p:nvCxnSpPr>
        <p:spPr>
          <a:xfrm>
            <a:off x="3414319" y="1576275"/>
            <a:ext cx="1468073" cy="7154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32BAA06A-0110-F8CF-23BE-003ECCBC7733}"/>
              </a:ext>
            </a:extLst>
          </p:cNvPr>
          <p:cNvSpPr txBox="1"/>
          <p:nvPr/>
        </p:nvSpPr>
        <p:spPr>
          <a:xfrm>
            <a:off x="7331979" y="1438400"/>
            <a:ext cx="3347207" cy="369332"/>
          </a:xfrm>
          <a:prstGeom prst="rect">
            <a:avLst/>
          </a:prstGeom>
          <a:noFill/>
        </p:spPr>
        <p:txBody>
          <a:bodyPr wrap="square" rtlCol="0">
            <a:spAutoFit/>
          </a:bodyPr>
          <a:lstStyle/>
          <a:p>
            <a:r>
              <a:rPr lang="en-GB" b="1" dirty="0"/>
              <a:t>Communication</a:t>
            </a:r>
          </a:p>
        </p:txBody>
      </p:sp>
      <p:sp>
        <p:nvSpPr>
          <p:cNvPr id="14" name="TextBox 13">
            <a:extLst>
              <a:ext uri="{FF2B5EF4-FFF2-40B4-BE49-F238E27FC236}">
                <a16:creationId xmlns:a16="http://schemas.microsoft.com/office/drawing/2014/main" id="{6CA76873-9649-7194-12CE-BBF3339858E7}"/>
              </a:ext>
            </a:extLst>
          </p:cNvPr>
          <p:cNvSpPr txBox="1"/>
          <p:nvPr/>
        </p:nvSpPr>
        <p:spPr>
          <a:xfrm>
            <a:off x="7912581" y="1996805"/>
            <a:ext cx="2936146" cy="2092881"/>
          </a:xfrm>
          <a:prstGeom prst="rect">
            <a:avLst/>
          </a:prstGeom>
          <a:noFill/>
        </p:spPr>
        <p:txBody>
          <a:bodyPr wrap="square" rtlCol="0">
            <a:spAutoFit/>
          </a:bodyPr>
          <a:lstStyle/>
          <a:p>
            <a:r>
              <a:rPr lang="en-GB" sz="1300" dirty="0"/>
              <a:t>Effective communication is important when working with children, young people, their families and carers. It may be verbal, non-verbal, formal and informal. According to Cottrell (2013, </a:t>
            </a:r>
            <a:r>
              <a:rPr lang="en-GB" sz="1300" dirty="0" err="1"/>
              <a:t>pg</a:t>
            </a:r>
            <a:r>
              <a:rPr lang="en-GB" sz="1300" dirty="0"/>
              <a:t> 259), “Good communication is essential to effective group working.” She also states, “Dealing with the challenge of the group develops a range of skills.” which I very much agree with.</a:t>
            </a:r>
          </a:p>
        </p:txBody>
      </p:sp>
      <p:sp>
        <p:nvSpPr>
          <p:cNvPr id="16" name="TextBox 15">
            <a:extLst>
              <a:ext uri="{FF2B5EF4-FFF2-40B4-BE49-F238E27FC236}">
                <a16:creationId xmlns:a16="http://schemas.microsoft.com/office/drawing/2014/main" id="{9A591547-853B-43B8-7B9B-BCC8B88825CC}"/>
              </a:ext>
            </a:extLst>
          </p:cNvPr>
          <p:cNvSpPr txBox="1"/>
          <p:nvPr/>
        </p:nvSpPr>
        <p:spPr>
          <a:xfrm>
            <a:off x="4700838" y="160804"/>
            <a:ext cx="4647501" cy="369332"/>
          </a:xfrm>
          <a:prstGeom prst="rect">
            <a:avLst/>
          </a:prstGeom>
          <a:noFill/>
        </p:spPr>
        <p:txBody>
          <a:bodyPr wrap="square" rtlCol="0">
            <a:spAutoFit/>
          </a:bodyPr>
          <a:lstStyle/>
          <a:p>
            <a:r>
              <a:rPr lang="en-GB" b="1" u="sng" dirty="0"/>
              <a:t>What is Critical Thinking?</a:t>
            </a:r>
          </a:p>
        </p:txBody>
      </p:sp>
      <p:sp>
        <p:nvSpPr>
          <p:cNvPr id="18" name="TextBox 17">
            <a:extLst>
              <a:ext uri="{FF2B5EF4-FFF2-40B4-BE49-F238E27FC236}">
                <a16:creationId xmlns:a16="http://schemas.microsoft.com/office/drawing/2014/main" id="{895181D0-00DA-3F0C-496B-333140B12705}"/>
              </a:ext>
            </a:extLst>
          </p:cNvPr>
          <p:cNvSpPr txBox="1"/>
          <p:nvPr/>
        </p:nvSpPr>
        <p:spPr>
          <a:xfrm>
            <a:off x="3607266" y="511718"/>
            <a:ext cx="4902174" cy="769441"/>
          </a:xfrm>
          <a:prstGeom prst="rect">
            <a:avLst/>
          </a:prstGeom>
          <a:noFill/>
        </p:spPr>
        <p:txBody>
          <a:bodyPr wrap="square" rtlCol="0">
            <a:spAutoFit/>
          </a:bodyPr>
          <a:lstStyle/>
          <a:p>
            <a:pPr algn="ctr"/>
            <a:r>
              <a:rPr lang="en-GB" sz="1100" dirty="0"/>
              <a:t>Critical thinking means simply: weighing up the arguments and evidence for and against. “Setting out actively to understand what is really going on by using reasoning, evaluating evidence and thinking carefully about the process of thinking itself.” ()</a:t>
            </a:r>
          </a:p>
        </p:txBody>
      </p:sp>
      <p:cxnSp>
        <p:nvCxnSpPr>
          <p:cNvPr id="20" name="Straight Arrow Connector 19">
            <a:extLst>
              <a:ext uri="{FF2B5EF4-FFF2-40B4-BE49-F238E27FC236}">
                <a16:creationId xmlns:a16="http://schemas.microsoft.com/office/drawing/2014/main" id="{DE587035-52D5-EA78-A471-9ECA142541AD}"/>
              </a:ext>
            </a:extLst>
          </p:cNvPr>
          <p:cNvCxnSpPr>
            <a:cxnSpLocks/>
            <a:stCxn id="13" idx="1"/>
          </p:cNvCxnSpPr>
          <p:nvPr/>
        </p:nvCxnSpPr>
        <p:spPr>
          <a:xfrm flipH="1">
            <a:off x="6753140" y="1623066"/>
            <a:ext cx="578839" cy="2526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06B55251-5DF6-B8DB-A3D5-13A64B64BAAF}"/>
              </a:ext>
            </a:extLst>
          </p:cNvPr>
          <p:cNvSpPr txBox="1"/>
          <p:nvPr/>
        </p:nvSpPr>
        <p:spPr>
          <a:xfrm>
            <a:off x="420000" y="2659831"/>
            <a:ext cx="3347207" cy="369332"/>
          </a:xfrm>
          <a:prstGeom prst="rect">
            <a:avLst/>
          </a:prstGeom>
          <a:noFill/>
        </p:spPr>
        <p:txBody>
          <a:bodyPr wrap="square" rtlCol="0">
            <a:spAutoFit/>
          </a:bodyPr>
          <a:lstStyle/>
          <a:p>
            <a:r>
              <a:rPr lang="en-GB" b="1" dirty="0"/>
              <a:t>Open Mindedness</a:t>
            </a:r>
          </a:p>
        </p:txBody>
      </p:sp>
      <p:sp>
        <p:nvSpPr>
          <p:cNvPr id="22" name="TextBox 21">
            <a:extLst>
              <a:ext uri="{FF2B5EF4-FFF2-40B4-BE49-F238E27FC236}">
                <a16:creationId xmlns:a16="http://schemas.microsoft.com/office/drawing/2014/main" id="{D7FBD1E6-B8B1-4E23-6B3F-69D25DCD900B}"/>
              </a:ext>
            </a:extLst>
          </p:cNvPr>
          <p:cNvSpPr txBox="1"/>
          <p:nvPr/>
        </p:nvSpPr>
        <p:spPr>
          <a:xfrm>
            <a:off x="416788" y="2993727"/>
            <a:ext cx="2936146" cy="892552"/>
          </a:xfrm>
          <a:prstGeom prst="rect">
            <a:avLst/>
          </a:prstGeom>
          <a:noFill/>
        </p:spPr>
        <p:txBody>
          <a:bodyPr wrap="square" rtlCol="0">
            <a:spAutoFit/>
          </a:bodyPr>
          <a:lstStyle/>
          <a:p>
            <a:r>
              <a:rPr lang="en-GB" sz="1300" dirty="0"/>
              <a:t>Having an open minded approach to different situations with the right research and evidence can develop your confidence in decision making.</a:t>
            </a:r>
          </a:p>
        </p:txBody>
      </p:sp>
      <p:cxnSp>
        <p:nvCxnSpPr>
          <p:cNvPr id="24" name="Straight Arrow Connector 23">
            <a:extLst>
              <a:ext uri="{FF2B5EF4-FFF2-40B4-BE49-F238E27FC236}">
                <a16:creationId xmlns:a16="http://schemas.microsoft.com/office/drawing/2014/main" id="{78E15350-E7F0-340B-3474-A1AC5ACCBE7B}"/>
              </a:ext>
            </a:extLst>
          </p:cNvPr>
          <p:cNvCxnSpPr>
            <a:cxnSpLocks/>
          </p:cNvCxnSpPr>
          <p:nvPr/>
        </p:nvCxnSpPr>
        <p:spPr>
          <a:xfrm>
            <a:off x="2323750" y="2888824"/>
            <a:ext cx="2258451" cy="4003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33F913F8-96DB-8540-4757-E5B17C38F07A}"/>
              </a:ext>
            </a:extLst>
          </p:cNvPr>
          <p:cNvSpPr txBox="1"/>
          <p:nvPr/>
        </p:nvSpPr>
        <p:spPr>
          <a:xfrm>
            <a:off x="1234994" y="4129075"/>
            <a:ext cx="3347207" cy="369332"/>
          </a:xfrm>
          <a:prstGeom prst="rect">
            <a:avLst/>
          </a:prstGeom>
          <a:noFill/>
        </p:spPr>
        <p:txBody>
          <a:bodyPr wrap="square" rtlCol="0">
            <a:spAutoFit/>
          </a:bodyPr>
          <a:lstStyle/>
          <a:p>
            <a:r>
              <a:rPr lang="en-GB" b="1" dirty="0"/>
              <a:t>Creativity</a:t>
            </a:r>
          </a:p>
        </p:txBody>
      </p:sp>
      <p:sp>
        <p:nvSpPr>
          <p:cNvPr id="29" name="TextBox 28">
            <a:extLst>
              <a:ext uri="{FF2B5EF4-FFF2-40B4-BE49-F238E27FC236}">
                <a16:creationId xmlns:a16="http://schemas.microsoft.com/office/drawing/2014/main" id="{C7A69F93-1645-D0A7-8896-97C7852DEFE6}"/>
              </a:ext>
            </a:extLst>
          </p:cNvPr>
          <p:cNvSpPr txBox="1"/>
          <p:nvPr/>
        </p:nvSpPr>
        <p:spPr>
          <a:xfrm>
            <a:off x="1234994" y="4470306"/>
            <a:ext cx="2936146" cy="292388"/>
          </a:xfrm>
          <a:prstGeom prst="rect">
            <a:avLst/>
          </a:prstGeom>
          <a:noFill/>
        </p:spPr>
        <p:txBody>
          <a:bodyPr wrap="square" rtlCol="0">
            <a:spAutoFit/>
          </a:bodyPr>
          <a:lstStyle/>
          <a:p>
            <a:r>
              <a:rPr lang="en-GB" sz="1300" dirty="0"/>
              <a:t>Polishes your creativity.</a:t>
            </a:r>
          </a:p>
        </p:txBody>
      </p:sp>
      <p:cxnSp>
        <p:nvCxnSpPr>
          <p:cNvPr id="31" name="Straight Arrow Connector 30">
            <a:extLst>
              <a:ext uri="{FF2B5EF4-FFF2-40B4-BE49-F238E27FC236}">
                <a16:creationId xmlns:a16="http://schemas.microsoft.com/office/drawing/2014/main" id="{5AD42549-2A79-9E56-BF1C-6020677D6A01}"/>
              </a:ext>
            </a:extLst>
          </p:cNvPr>
          <p:cNvCxnSpPr>
            <a:cxnSpLocks/>
          </p:cNvCxnSpPr>
          <p:nvPr/>
        </p:nvCxnSpPr>
        <p:spPr>
          <a:xfrm flipV="1">
            <a:off x="2287428" y="3956330"/>
            <a:ext cx="2413410" cy="3952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3" name="TextBox 32">
            <a:extLst>
              <a:ext uri="{FF2B5EF4-FFF2-40B4-BE49-F238E27FC236}">
                <a16:creationId xmlns:a16="http://schemas.microsoft.com/office/drawing/2014/main" id="{C5AFEACD-F7B8-3995-493E-2D324E602888}"/>
              </a:ext>
            </a:extLst>
          </p:cNvPr>
          <p:cNvSpPr txBox="1"/>
          <p:nvPr/>
        </p:nvSpPr>
        <p:spPr>
          <a:xfrm>
            <a:off x="8993000" y="4233060"/>
            <a:ext cx="3347207" cy="369332"/>
          </a:xfrm>
          <a:prstGeom prst="rect">
            <a:avLst/>
          </a:prstGeom>
          <a:noFill/>
        </p:spPr>
        <p:txBody>
          <a:bodyPr wrap="square" rtlCol="0">
            <a:spAutoFit/>
          </a:bodyPr>
          <a:lstStyle/>
          <a:p>
            <a:r>
              <a:rPr lang="en-GB" b="1" dirty="0"/>
              <a:t>Problem Solving</a:t>
            </a:r>
          </a:p>
        </p:txBody>
      </p:sp>
      <p:cxnSp>
        <p:nvCxnSpPr>
          <p:cNvPr id="37" name="Straight Arrow Connector 36">
            <a:extLst>
              <a:ext uri="{FF2B5EF4-FFF2-40B4-BE49-F238E27FC236}">
                <a16:creationId xmlns:a16="http://schemas.microsoft.com/office/drawing/2014/main" id="{747FCC63-38DC-BE75-1DE1-CD57A0477131}"/>
              </a:ext>
            </a:extLst>
          </p:cNvPr>
          <p:cNvCxnSpPr>
            <a:cxnSpLocks/>
            <a:stCxn id="33" idx="1"/>
          </p:cNvCxnSpPr>
          <p:nvPr/>
        </p:nvCxnSpPr>
        <p:spPr>
          <a:xfrm flipH="1" flipV="1">
            <a:off x="7331979" y="3649211"/>
            <a:ext cx="1661021" cy="7685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8" name="TextBox 37">
            <a:extLst>
              <a:ext uri="{FF2B5EF4-FFF2-40B4-BE49-F238E27FC236}">
                <a16:creationId xmlns:a16="http://schemas.microsoft.com/office/drawing/2014/main" id="{B7F72A7E-9C0C-D0D6-49C1-F0238C5F585A}"/>
              </a:ext>
            </a:extLst>
          </p:cNvPr>
          <p:cNvSpPr txBox="1"/>
          <p:nvPr/>
        </p:nvSpPr>
        <p:spPr>
          <a:xfrm>
            <a:off x="8993000" y="4519807"/>
            <a:ext cx="2936146" cy="292388"/>
          </a:xfrm>
          <a:prstGeom prst="rect">
            <a:avLst/>
          </a:prstGeom>
          <a:noFill/>
        </p:spPr>
        <p:txBody>
          <a:bodyPr wrap="square" rtlCol="0">
            <a:spAutoFit/>
          </a:bodyPr>
          <a:lstStyle/>
          <a:p>
            <a:r>
              <a:rPr lang="en-GB" sz="1300" dirty="0"/>
              <a:t>It enhances problem-solving ability.</a:t>
            </a:r>
          </a:p>
        </p:txBody>
      </p:sp>
      <p:sp>
        <p:nvSpPr>
          <p:cNvPr id="51" name="TextBox 50">
            <a:extLst>
              <a:ext uri="{FF2B5EF4-FFF2-40B4-BE49-F238E27FC236}">
                <a16:creationId xmlns:a16="http://schemas.microsoft.com/office/drawing/2014/main" id="{399B8A3E-6B2A-C185-0179-5C3DB60F22C0}"/>
              </a:ext>
            </a:extLst>
          </p:cNvPr>
          <p:cNvSpPr txBox="1"/>
          <p:nvPr/>
        </p:nvSpPr>
        <p:spPr>
          <a:xfrm>
            <a:off x="3797779" y="5320373"/>
            <a:ext cx="4647501" cy="369332"/>
          </a:xfrm>
          <a:prstGeom prst="rect">
            <a:avLst/>
          </a:prstGeom>
          <a:noFill/>
        </p:spPr>
        <p:txBody>
          <a:bodyPr wrap="square" rtlCol="0">
            <a:spAutoFit/>
          </a:bodyPr>
          <a:lstStyle/>
          <a:p>
            <a:pPr algn="ctr"/>
            <a:r>
              <a:rPr lang="en-GB" b="1" u="sng" dirty="0"/>
              <a:t>Conclusion</a:t>
            </a:r>
          </a:p>
        </p:txBody>
      </p:sp>
      <p:sp>
        <p:nvSpPr>
          <p:cNvPr id="52" name="TextBox 51">
            <a:extLst>
              <a:ext uri="{FF2B5EF4-FFF2-40B4-BE49-F238E27FC236}">
                <a16:creationId xmlns:a16="http://schemas.microsoft.com/office/drawing/2014/main" id="{7984F7A4-92A7-C235-35FE-907CB6058F1F}"/>
              </a:ext>
            </a:extLst>
          </p:cNvPr>
          <p:cNvSpPr txBox="1"/>
          <p:nvPr/>
        </p:nvSpPr>
        <p:spPr>
          <a:xfrm>
            <a:off x="3767207" y="5689705"/>
            <a:ext cx="4902174" cy="430887"/>
          </a:xfrm>
          <a:prstGeom prst="rect">
            <a:avLst/>
          </a:prstGeom>
          <a:noFill/>
        </p:spPr>
        <p:txBody>
          <a:bodyPr wrap="square" rtlCol="0">
            <a:spAutoFit/>
          </a:bodyPr>
          <a:lstStyle/>
          <a:p>
            <a:pPr algn="ctr"/>
            <a:r>
              <a:rPr lang="en-GB" sz="1100" dirty="0"/>
              <a:t>I believe that good communication, open mindedness, curiosity, organizing, note taking will all improve and develop your skills and qualities in critical thinking.</a:t>
            </a:r>
          </a:p>
        </p:txBody>
      </p:sp>
    </p:spTree>
    <p:extLst>
      <p:ext uri="{BB962C8B-B14F-4D97-AF65-F5344CB8AC3E}">
        <p14:creationId xmlns:p14="http://schemas.microsoft.com/office/powerpoint/2010/main" val="2645363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TotalTime>
  <Words>217</Words>
  <Application>Microsoft Office PowerPoint</Application>
  <PresentationFormat>Widescreen</PresentationFormat>
  <Paragraphs>14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Theja malagamuwa</dc:creator>
  <cp:lastModifiedBy>Theja malagamuwa</cp:lastModifiedBy>
  <cp:revision>1</cp:revision>
  <dcterms:created xsi:type="dcterms:W3CDTF">2022-10-23T17:07:55Z</dcterms:created>
  <dcterms:modified xsi:type="dcterms:W3CDTF">2022-11-01T12:45:55Z</dcterms:modified>
</cp:coreProperties>
</file>