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autoCompressPictures="0">
  <p:sldMasterIdLst>
    <p:sldMasterId id="2147483648" r:id="rId1"/>
  </p:sldMasterIdLst>
  <p:notesMasterIdLst>
    <p:notesMasterId r:id="rId4"/>
  </p:notesMasterIdLst>
  <p:sldIdLst>
    <p:sldId id="256" r:id="rId3"/>
    <p:sldId id="284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81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85" r:id="rId21"/>
    <p:sldId id="271" r:id="rId22"/>
    <p:sldId id="272" r:id="rId23"/>
    <p:sldId id="273" r:id="rId24"/>
    <p:sldId id="274" r:id="rId25"/>
    <p:sldId id="275" r:id="rId26"/>
    <p:sldId id="276" r:id="rId27"/>
    <p:sldId id="286" r:id="rId28"/>
    <p:sldId id="277" r:id="rId29"/>
    <p:sldId id="278" r:id="rId30"/>
    <p:sldId id="279" r:id="rId31"/>
    <p:sldId id="280" r:id="rId32"/>
  </p:sldIdLst>
  <p:sldSz cx="18288000" cy="10287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000000"/>
          </p15:clr>
        </p15:guide>
        <p15:guide id="2" pos="2880" userDrawn="1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45" d="100"/>
          <a:sy n="45" d="100"/>
        </p:scale>
        <p:origin x="81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34" Type="http://schemas.openxmlformats.org/officeDocument/2006/relationships/viewProps" Target="viewProps.xml"/><Relationship Id="rId33" Type="http://schemas.openxmlformats.org/officeDocument/2006/relationships/presProps" Target="presProps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2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4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5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6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7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8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90" name="Google Shape;90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98" name="Google Shape;9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3a83890c91a_0_1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Google Shape;106;g3a83890c91a_0_1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13" name="Google Shape;11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20" name="Google Shape;12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27" name="Google Shape;12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34" name="Google Shape;13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41" name="Google Shape;141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51" name="Google Shape;151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58" name="Google Shape;158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65" name="Google Shape;165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72" name="Google Shape;172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79" name="Google Shape;179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86" name="Google Shape;186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93" name="Google Shape;193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200" name="Google Shape;200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207" name="Google Shape;207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214" name="Google Shape;214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221" name="Google Shape;221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228" name="Google Shape;228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235" name="Google Shape;235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242" name="Google Shape;242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247" name="Google Shape;247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252" name="Google Shape;252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matchingNam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2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matchingName="Title Slid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8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28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8" name="Google Shape;18;p2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2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2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matchingName="Title and Content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2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2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2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2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2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matchingName="Section Header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30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 panose="020F0502020204030204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30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3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3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3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matchingName="Two Content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3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3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6" name="Google Shape;36;p31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7" name="Google Shape;37;p3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3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3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matchingName="Comparison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3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 panose="020F0502020204030204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3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/>
        </p:txBody>
      </p:sp>
      <p:sp>
        <p:nvSpPr>
          <p:cNvPr id="43" name="Google Shape;43;p32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4" name="Google Shape;44;p32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/>
        </p:txBody>
      </p:sp>
      <p:sp>
        <p:nvSpPr>
          <p:cNvPr id="45" name="Google Shape;45;p32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6" name="Google Shape;46;p3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3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3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matchingName="Title 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3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3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3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3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matchingName="Content with Caption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34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 panose="020F0502020204030204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34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34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3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3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3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matchingName="Picture with Caption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35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 panose="020F0502020204030204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35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35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3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3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3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matchingName="Title and Vertical Text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3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36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3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3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3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matchingName="Vertical Title and Text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37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37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3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3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3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2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 panose="020F0502020204030204"/>
              <a:buNone/>
              <a:defRPr sz="44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2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 panose="020B0604020202020204"/>
              <a:buChar char="•"/>
              <a:defRPr sz="3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 panose="020B0604020202020204"/>
              <a:buChar char="–"/>
              <a:defRPr sz="2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 panose="020B0604020202020204"/>
              <a:buChar char="•"/>
              <a:defRPr sz="24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 panose="020B0604020202020204"/>
              <a:buChar char="–"/>
              <a:defRPr sz="20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 panose="020B0604020202020204"/>
              <a:buChar char="»"/>
              <a:defRPr sz="20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 panose="020B0604020202020204"/>
              <a:buChar char="•"/>
              <a:defRPr sz="20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 panose="020B0604020202020204"/>
              <a:buChar char="•"/>
              <a:defRPr sz="20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 panose="020B0604020202020204"/>
              <a:buChar char="•"/>
              <a:defRPr sz="20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 panose="020B0604020202020204"/>
              <a:buChar char="•"/>
              <a:defRPr sz="20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/>
        </p:txBody>
      </p:sp>
      <p:sp>
        <p:nvSpPr>
          <p:cNvPr id="8" name="Google Shape;8;p2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/>
        </p:txBody>
      </p:sp>
      <p:sp>
        <p:nvSpPr>
          <p:cNvPr id="9" name="Google Shape;9;p2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/>
        </p:txBody>
      </p:sp>
      <p:sp>
        <p:nvSpPr>
          <p:cNvPr id="10" name="Google Shape;10;p2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4.xml"/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1.xml"/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4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5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170940" y="727710"/>
            <a:ext cx="11217910" cy="44157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en-US" sz="40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Apple Inc.: Comprehensive Review of HR Policies &amp; Strategic Improvements for Organisational Excellence</a:t>
            </a:r>
            <a:endParaRPr lang="en-US" alt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4000" b="1" u="sng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presentation submitted by</a:t>
            </a:r>
            <a:r>
              <a:rPr lang="en-US" altLang="en-US" sz="4000" u="sng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US" altLang="en-US" sz="4000" u="sng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40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Group – 5</a:t>
            </a:r>
            <a:endParaRPr lang="en-US" alt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4000" b="1" u="sng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Name</a:t>
            </a:r>
            <a:r>
              <a:rPr lang="en-US" altLang="en-US" sz="4000" u="sng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:</a:t>
            </a:r>
            <a:r>
              <a:rPr lang="en-US" altLang="en-US" sz="40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Human capital management</a:t>
            </a:r>
            <a:endParaRPr lang="en-US" alt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4000" b="1" u="sng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 the guidance of :</a:t>
            </a:r>
            <a:endParaRPr lang="en-US" altLang="en-US" sz="4000" b="1" u="sng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40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Professor Dr. Gladius Kulothungan</a:t>
            </a:r>
            <a:endParaRPr lang="en-US" alt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4000" b="1" u="sng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Presented to:</a:t>
            </a:r>
            <a:endParaRPr lang="en-US" altLang="en-US" sz="4000" b="1" u="sng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40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Trinity Saint David</a:t>
            </a:r>
            <a:endParaRPr lang="en-US" alt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1"/>
          <a:stretch>
            <a:fillRect/>
          </a:stretch>
        </p:blipFill>
        <p:spPr>
          <a:xfrm>
            <a:off x="11060430" y="2130425"/>
            <a:ext cx="6995795" cy="789241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868680" y="870585"/>
            <a:ext cx="11217910" cy="44157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en-US" sz="4400" b="1" u="sng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GROUP MEMBERS :-</a:t>
            </a:r>
            <a:endParaRPr lang="en-US" altLang="en-US" sz="4400" b="1" u="sng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40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Abhi Patel (2503794) [Group Leader]</a:t>
            </a:r>
            <a:endParaRPr lang="en-US" altLang="en-US" sz="4000" b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40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Recruitment &amp; Selection</a:t>
            </a:r>
            <a:endParaRPr lang="en-US" alt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40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Mihir Patel (2504998)</a:t>
            </a:r>
            <a:endParaRPr lang="en-US" altLang="en-US" sz="4000" b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40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Training &amp; Development</a:t>
            </a:r>
            <a:endParaRPr lang="en-US" alt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40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Naima Nadimahed Arab (2503320)</a:t>
            </a:r>
            <a:endParaRPr lang="en-US" altLang="en-US" sz="4000" b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en-US" sz="40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Performance Management</a:t>
            </a:r>
            <a:endParaRPr lang="en-US" altLang="en-US" sz="40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578465" y="2404110"/>
            <a:ext cx="6942455" cy="733298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2"/>
          <p:cNvSpPr/>
          <p:nvPr/>
        </p:nvSpPr>
        <p:spPr>
          <a:xfrm>
            <a:off x="10429875" y="0"/>
            <a:ext cx="7858125" cy="10287000"/>
          </a:xfrm>
          <a:custGeom>
            <a:avLst/>
            <a:gdLst/>
            <a:ahLst/>
            <a:cxnLst/>
            <a:rect l="l" t="t" r="r" b="b"/>
            <a:pathLst>
              <a:path w="1217429" h="1593725" extrusionOk="0">
                <a:moveTo>
                  <a:pt x="0" y="0"/>
                </a:moveTo>
                <a:lnTo>
                  <a:pt x="1217429" y="0"/>
                </a:lnTo>
                <a:lnTo>
                  <a:pt x="1217429" y="1593725"/>
                </a:lnTo>
                <a:lnTo>
                  <a:pt x="0" y="1593725"/>
                </a:lnTo>
                <a:close/>
              </a:path>
            </a:pathLst>
          </a:custGeom>
          <a:blipFill rotWithShape="1">
            <a:blip r:embed="rId1"/>
            <a:stretch>
              <a:fillRect t="-253" b="-253"/>
            </a:stretch>
          </a:blipFill>
          <a:ln>
            <a:noFill/>
          </a:ln>
        </p:spPr>
      </p:sp>
      <p:sp>
        <p:nvSpPr>
          <p:cNvPr id="93" name="Google Shape;93;p2"/>
          <p:cNvSpPr txBox="1"/>
          <p:nvPr/>
        </p:nvSpPr>
        <p:spPr>
          <a:xfrm>
            <a:off x="209925" y="763425"/>
            <a:ext cx="9784500" cy="207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45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RECRUITMENT &amp; SELECTION</a:t>
            </a:r>
            <a:endParaRPr sz="45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45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94" name="Google Shape;94;p2"/>
          <p:cNvSpPr txBox="1"/>
          <p:nvPr/>
        </p:nvSpPr>
        <p:spPr>
          <a:xfrm>
            <a:off x="209925" y="2252075"/>
            <a:ext cx="97845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Current HR policies &amp; practices at Apple</a:t>
            </a:r>
            <a:endParaRPr sz="40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95" name="Google Shape;95;p2"/>
          <p:cNvSpPr txBox="1"/>
          <p:nvPr/>
        </p:nvSpPr>
        <p:spPr>
          <a:xfrm>
            <a:off x="820375" y="3052475"/>
            <a:ext cx="8868600" cy="661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683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Times New Roman" panose="02020603050405020304"/>
              <a:buChar char="●"/>
            </a:pPr>
            <a:r>
              <a:rPr lang="en-US" sz="22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company displays its international careers hub and domestic job boards and focuses on inclusivity, affordable accommodation, and privacy during recruitment (Apple, 2025).</a:t>
            </a:r>
            <a:endParaRPr sz="22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683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Times New Roman" panose="02020603050405020304"/>
              <a:buChar char="●"/>
            </a:pPr>
            <a:r>
              <a:rPr lang="en-US" sz="22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firm uses multi-channel sourcing, video interviews, employee referrals, campus sourcing, assessment challenges in the technical hires, and talent partnerships (Adeyinka, 2025). </a:t>
            </a:r>
            <a:endParaRPr sz="22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683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Times New Roman" panose="02020603050405020304"/>
              <a:buChar char="●"/>
            </a:pPr>
            <a:r>
              <a:rPr lang="en-US" sz="22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Apple Form 10-Ks reports reveal the necessity of a workforce size and that the company invests in talent is one of the considerations for work and product development (Apple, 2024).</a:t>
            </a:r>
            <a:endParaRPr sz="22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683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Times New Roman" panose="02020603050405020304"/>
              <a:buChar char="●"/>
            </a:pPr>
            <a:r>
              <a:rPr lang="en-US" sz="22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Apple is concerned with legal (non-discrimination), data privacy (candidates), and security vetting of sensitive jobs (Apple Inc., 2025).</a:t>
            </a:r>
            <a:endParaRPr sz="22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683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Times New Roman" panose="02020603050405020304"/>
              <a:buChar char="●"/>
            </a:pPr>
            <a:r>
              <a:rPr lang="en-US" sz="22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Selection validity, structured interviews are used to inform the best practice. </a:t>
            </a:r>
            <a:endParaRPr sz="22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3"/>
          <p:cNvSpPr txBox="1"/>
          <p:nvPr/>
        </p:nvSpPr>
        <p:spPr>
          <a:xfrm>
            <a:off x="3024900" y="227675"/>
            <a:ext cx="15263100" cy="153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/>
              <a:buNone/>
            </a:pPr>
            <a:r>
              <a:rPr lang="en-US" sz="40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Role of Line managers in Implementation</a:t>
            </a:r>
            <a:endParaRPr sz="40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marR="0" lvl="0" indent="0" algn="ctr" rtl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40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101" name="Google Shape;101;p3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476875" y="1125675"/>
            <a:ext cx="6247726" cy="44539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" name="Google Shape;102;p3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357475" y="5882400"/>
            <a:ext cx="6486525" cy="4133850"/>
          </a:xfrm>
          <a:prstGeom prst="rect">
            <a:avLst/>
          </a:prstGeom>
          <a:noFill/>
          <a:ln>
            <a:noFill/>
          </a:ln>
        </p:spPr>
      </p:pic>
      <p:sp>
        <p:nvSpPr>
          <p:cNvPr id="103" name="Google Shape;103;p3"/>
          <p:cNvSpPr txBox="1"/>
          <p:nvPr/>
        </p:nvSpPr>
        <p:spPr>
          <a:xfrm>
            <a:off x="7099750" y="2232975"/>
            <a:ext cx="10662300" cy="531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Apple line managers apply shortlists to filter, conduct structured interviews, and check the technical fit with recruitment teams (Design Gurus, 2025).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They create role competencies, provide realistic job previews, and design on-the-job assessments (Design Gurus, 2025).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Managers provide initial performance feedback during the onboarding process to ensure alignment of performance during selection  (Design Gurus, 2025).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latter helps remove bias as they are guided by pre-defined interview rubrics, and panel interviews are held by a diverse range of assessors.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other managerial retention strategy is putting emphasis on connecting the candidates with development prospects and in-house mobility.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3a83890c91a_0_122"/>
          <p:cNvSpPr txBox="1"/>
          <p:nvPr/>
        </p:nvSpPr>
        <p:spPr>
          <a:xfrm>
            <a:off x="0" y="0"/>
            <a:ext cx="180294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Strategic alignment of HR practices with company goals</a:t>
            </a:r>
            <a:endParaRPr sz="40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09" name="Google Shape;109;g3a83890c91a_0_122"/>
          <p:cNvSpPr txBox="1"/>
          <p:nvPr/>
        </p:nvSpPr>
        <p:spPr>
          <a:xfrm>
            <a:off x="858550" y="1711900"/>
            <a:ext cx="11044200" cy="464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Times New Roman" panose="02020603050405020304"/>
              <a:buChar char="●"/>
            </a:pPr>
            <a:r>
              <a:rPr lang="en-US" sz="20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Talent during the recruitment process is directed at innovating, developing the most effective designs, and privacy of the users (Ajayi and Udeh, 2024).  </a:t>
            </a:r>
            <a:endParaRPr sz="20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Times New Roman" panose="02020603050405020304"/>
              <a:buChar char="●"/>
            </a:pPr>
            <a:r>
              <a:rPr lang="en-US" sz="20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Premium and mission-driven (employer branding) assists in recruiting high-quality technical and creative talent throughout the globe.</a:t>
            </a:r>
            <a:endParaRPr sz="20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Times New Roman" panose="02020603050405020304"/>
              <a:buChar char="●"/>
            </a:pPr>
            <a:r>
              <a:rPr lang="en-US" sz="20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Forecasting the role performance of a role based on predictive validity should be done using the techniques of selection (work samples, coding tasks, structured interviews)</a:t>
            </a:r>
            <a:endParaRPr sz="20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Times New Roman" panose="02020603050405020304"/>
              <a:buChar char="●"/>
            </a:pPr>
            <a:r>
              <a:rPr lang="en-US" sz="20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R&amp;D, retail, and services growth priorities are based on talent pipelines (campus, apprenticeships, referrals).</a:t>
            </a:r>
            <a:endParaRPr sz="20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Times New Roman" panose="02020603050405020304"/>
              <a:buChar char="●"/>
            </a:pPr>
            <a:r>
              <a:rPr lang="en-US" sz="20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10-K disclosures data and hiring metrics allow monitoring of the workforce capacity and strategic growth (Apple, 2024).</a:t>
            </a:r>
            <a:endParaRPr sz="20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110" name="Google Shape;110;g3a83890c91a_0_122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6755925" y="6360400"/>
            <a:ext cx="6932193" cy="3621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4"/>
          <p:cNvSpPr txBox="1"/>
          <p:nvPr/>
        </p:nvSpPr>
        <p:spPr>
          <a:xfrm>
            <a:off x="833400" y="1851275"/>
            <a:ext cx="9237300" cy="584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It is less costly and time-efficient to hire and time-to-fill due to the internationalisation of specialised engineers and AI talents. 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Ensuring consistency in legally-compliant hiring practices is complicated in most jurisdictions (privacy, discrimination laws).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Risk of algorithm bias in case Apple and other firms turn into AI-controlled about screening (Wiltz, 2019).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One of the aspects where it has continually faced difficulties, irrespective of the investments in DEI, is in senior technical positions.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By balancing confidentiality and candidate experience (low role transparency in high security projects), one can reduce the attractiveness of an employer to some of the applicants.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16" name="Google Shape;116;p4"/>
          <p:cNvSpPr txBox="1"/>
          <p:nvPr/>
        </p:nvSpPr>
        <p:spPr>
          <a:xfrm>
            <a:off x="152400" y="152400"/>
            <a:ext cx="181356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Key HR challenges faced by Apple </a:t>
            </a:r>
            <a:endParaRPr sz="40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117" name="Google Shape;117;p4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10394850" y="2535600"/>
            <a:ext cx="7119125" cy="4480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5"/>
          <p:cNvSpPr txBox="1"/>
          <p:nvPr/>
        </p:nvSpPr>
        <p:spPr>
          <a:xfrm>
            <a:off x="0" y="0"/>
            <a:ext cx="179340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Practical recommendations (I) — Attraction &amp; selection design</a:t>
            </a:r>
            <a:endParaRPr sz="40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23" name="Google Shape;123;p5"/>
          <p:cNvSpPr txBox="1"/>
          <p:nvPr/>
        </p:nvSpPr>
        <p:spPr>
          <a:xfrm>
            <a:off x="8696700" y="1450500"/>
            <a:ext cx="9237300" cy="691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Create a transparent, competency-based selection process for job families and skill taxonomy to improve the perception of jobs and equity.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Expand pipeline in campus/apprenticeship in the engineering/ manufacturing sector by making sure that talent is provided in the medium term (Businessnews.ie, 2022).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Ensure predictive validity is maximised and that bias is minimised with work-sample tests and structured interviewing methods, which are validated and minimise bias.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Introduce secure, explainable AI screening of resumes and human-in-loop safeguards and periodic bias audits.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To boost attraction conversion, promote employment brand communication in the aspects of career development, privacy, and inclusiveness.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124" name="Google Shape;124;p5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95150" y="2536875"/>
            <a:ext cx="8391900" cy="438896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6"/>
          <p:cNvSpPr txBox="1"/>
          <p:nvPr/>
        </p:nvSpPr>
        <p:spPr>
          <a:xfrm>
            <a:off x="0" y="0"/>
            <a:ext cx="181629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Practical recommendations (II) — Implementation &amp; metrics</a:t>
            </a:r>
            <a:endParaRPr sz="40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30" name="Google Shape;130;p6"/>
          <p:cNvSpPr txBox="1"/>
          <p:nvPr/>
        </p:nvSpPr>
        <p:spPr>
          <a:xfrm>
            <a:off x="209650" y="1373875"/>
            <a:ext cx="11235300" cy="531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Train line managers designed interviewing, prejudice-mitigating, inclusive recruitment methods, and have adjusted scoring boards.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Normalise the control of candidate data so that they meet GDPR/other regulations, without blocking analytics to track time to hire, quality to hire, and diversity measures (TalentRecruit, 2025). 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Reducing silo bias can be achieved by recruiting piloting rotations to panels and cross-functional assessors to increase cultural fit assessment.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Make more disclosures on sustainability/ESG and talent disclosures about report recruitment KPI to generate increased transparency.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Speed up internal mobility programmes, and the retention rate will increase. 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131" name="Google Shape;131;p6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12227150" y="3243025"/>
            <a:ext cx="4619625" cy="4200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" name="Google Shape;136;p8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9943175" y="1844925"/>
            <a:ext cx="7324725" cy="4685350"/>
          </a:xfrm>
          <a:prstGeom prst="rect">
            <a:avLst/>
          </a:prstGeom>
          <a:noFill/>
          <a:ln>
            <a:noFill/>
          </a:ln>
        </p:spPr>
      </p:pic>
      <p:sp>
        <p:nvSpPr>
          <p:cNvPr id="137" name="Google Shape;137;p8"/>
          <p:cNvSpPr txBox="1"/>
          <p:nvPr/>
        </p:nvSpPr>
        <p:spPr>
          <a:xfrm>
            <a:off x="515025" y="1844925"/>
            <a:ext cx="8544300" cy="797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3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Current Apple FY2024 employees: about 164,000 employees, which suggests enormous international needs for recruiting and retaining (Macrotrends, 2025).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Apple recruiting and selecting strategies are oriented towards the high security needs, the product innovation needs, and the inclusiveness needs.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These priorities are: closing significant technical talent gaps, screening AI, globalising compliance, and expanding talent pipelines. 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Manager capability building and competency-based selection will lead to better hires being transformed into performance and innovation outcomes.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Implement the recommendations above in developing the ability of Apple to attract, select, and retain the future critical talent.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38" name="Google Shape;138;p8"/>
          <p:cNvSpPr txBox="1"/>
          <p:nvPr/>
        </p:nvSpPr>
        <p:spPr>
          <a:xfrm>
            <a:off x="152400" y="152400"/>
            <a:ext cx="17724300" cy="81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1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Strategic Priorities for Recruitment &amp; Selection</a:t>
            </a:r>
            <a:endParaRPr sz="41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6061710" y="2154555"/>
            <a:ext cx="6645910" cy="377825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en-US" sz="8000">
                <a:ln/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QUESTION </a:t>
            </a:r>
            <a:endParaRPr lang="en-US" sz="8000">
              <a:ln/>
              <a:solidFill>
                <a:schemeClr val="bg1"/>
              </a:solidFill>
              <a:effectLst>
                <a:reflection blurRad="6350" stA="53000" endA="300" endPos="35500" dir="5400000" sy="-90000" algn="bl" rotWithShape="0"/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8000">
              <a:ln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8000">
                <a:ln/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  <a:endParaRPr lang="en-US" sz="8000">
              <a:ln/>
              <a:solidFill>
                <a:schemeClr val="bg1"/>
              </a:solidFill>
              <a:effectLst>
                <a:reflection blurRad="6350" stA="53000" endA="300" endPos="35500" dir="5400000" sy="-90000" algn="bl" rotWithShape="0"/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8000">
              <a:ln/>
              <a:solidFill>
                <a:schemeClr val="bg1"/>
              </a:solidFill>
              <a:effectLst>
                <a:reflection blurRad="6350" stA="53000" endA="300" endPos="35500" dir="5400000" sy="-90000" algn="bl" rotWithShape="0"/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8000">
                <a:ln/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ANSWER</a:t>
            </a:r>
            <a:endParaRPr lang="en-US" sz="8000">
              <a:ln/>
              <a:solidFill>
                <a:schemeClr val="bg1"/>
              </a:solidFill>
              <a:effectLst>
                <a:reflection blurRad="6350" stA="53000" endA="300" endPos="35500" dir="5400000" sy="-90000" algn="bl" rotWithShape="0"/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9"/>
          <p:cNvSpPr txBox="1"/>
          <p:nvPr/>
        </p:nvSpPr>
        <p:spPr>
          <a:xfrm>
            <a:off x="496075" y="1171525"/>
            <a:ext cx="9822600" cy="142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/>
              <a:buNone/>
            </a:pPr>
            <a:r>
              <a:rPr lang="en-US" sz="37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Current HR Policies &amp; Practices at Apple  </a:t>
            </a:r>
            <a:endParaRPr sz="37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marR="0" lvl="0" indent="0" algn="ctr" rtl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7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44" name="Google Shape;144;p9"/>
          <p:cNvSpPr txBox="1"/>
          <p:nvPr/>
        </p:nvSpPr>
        <p:spPr>
          <a:xfrm>
            <a:off x="5973575" y="205475"/>
            <a:ext cx="98226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TRAINING &amp; DEVELOPMENT</a:t>
            </a:r>
            <a:endParaRPr sz="48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45" name="Google Shape;145;p9"/>
          <p:cNvSpPr txBox="1"/>
          <p:nvPr/>
        </p:nvSpPr>
        <p:spPr>
          <a:xfrm>
            <a:off x="763125" y="2049450"/>
            <a:ext cx="9822600" cy="638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Apple follows the philosophy of lifelong learning, as it is interested in innovation, the expertise of its products, and the possibility of developing its customer orientation (Apple, 2024).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ways of training include Apple University, training schools, and online learning for new hires (Ouanhlee, 2023).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modules offered at Apple University, such as leadership, strategic thinking, and collaborative problem-solving, align with Apple's design-thinking culture (Podolny and Hansen, 2020). 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Their retail staff are provided with an integrated training, which involves e-learning and in-store simulation, and customer-experience training.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Maintaining brand image and operational perfection across the globe has been placed under strong secrecy and quality assurance (Sah</a:t>
            </a:r>
            <a:r>
              <a:rPr lang="en-US" sz="2300" i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et al.,</a:t>
            </a: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2025).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146" name="Google Shape;146;p9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11417575" y="4585825"/>
            <a:ext cx="5314775" cy="3788975"/>
          </a:xfrm>
          <a:prstGeom prst="rect">
            <a:avLst/>
          </a:prstGeom>
          <a:noFill/>
          <a:ln>
            <a:noFill/>
          </a:ln>
        </p:spPr>
      </p:pic>
      <p:sp>
        <p:nvSpPr>
          <p:cNvPr id="147" name="Google Shape;147;p9"/>
          <p:cNvSpPr txBox="1"/>
          <p:nvPr/>
        </p:nvSpPr>
        <p:spPr>
          <a:xfrm>
            <a:off x="13052375" y="8486600"/>
            <a:ext cx="6438000" cy="67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Apple University </a:t>
            </a:r>
            <a:endParaRPr sz="32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148" name="Google Shape;148;p9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11417583" y="2049450"/>
            <a:ext cx="5314768" cy="3007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10"/>
          <p:cNvSpPr/>
          <p:nvPr/>
        </p:nvSpPr>
        <p:spPr>
          <a:xfrm>
            <a:off x="0" y="0"/>
            <a:ext cx="7858504" cy="10287495"/>
          </a:xfrm>
          <a:custGeom>
            <a:avLst/>
            <a:gdLst/>
            <a:ahLst/>
            <a:cxnLst/>
            <a:rect l="l" t="t" r="r" b="b"/>
            <a:pathLst>
              <a:path w="1217429" h="1593725" extrusionOk="0">
                <a:moveTo>
                  <a:pt x="0" y="0"/>
                </a:moveTo>
                <a:lnTo>
                  <a:pt x="1217429" y="0"/>
                </a:lnTo>
                <a:lnTo>
                  <a:pt x="1217429" y="1593725"/>
                </a:lnTo>
                <a:lnTo>
                  <a:pt x="0" y="1593725"/>
                </a:lnTo>
                <a:close/>
              </a:path>
            </a:pathLst>
          </a:custGeom>
          <a:blipFill rotWithShape="1">
            <a:blip r:embed="rId1"/>
            <a:stretch>
              <a:fillRect t="-253" b="-253"/>
            </a:stretch>
          </a:blipFill>
          <a:ln>
            <a:noFill/>
          </a:ln>
        </p:spPr>
      </p:sp>
      <p:sp>
        <p:nvSpPr>
          <p:cNvPr id="154" name="Google Shape;154;p10"/>
          <p:cNvSpPr txBox="1"/>
          <p:nvPr/>
        </p:nvSpPr>
        <p:spPr>
          <a:xfrm>
            <a:off x="8397625" y="477150"/>
            <a:ext cx="93837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Role of Line Managers in Implementation</a:t>
            </a:r>
            <a:endParaRPr sz="40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55" name="Google Shape;155;p10"/>
          <p:cNvSpPr txBox="1"/>
          <p:nvPr/>
        </p:nvSpPr>
        <p:spPr>
          <a:xfrm>
            <a:off x="8836225" y="1698325"/>
            <a:ext cx="8945100" cy="744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line managers are learning facilitators and identify the gaps in the team-level skills and direct the employees to the relevant Apple University programmes.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They assist in the transfer of training through coaching, performance appraisals, and reinforcement of learning on the line of duty (Armstrong, 2021).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Managers are able to monitor employee readiness, provide developmental feedback, and ensure that the training is aligned with the standards of customer experience.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As part of the retail process, the supervisors do on-the-job demonstrations, evaluate service delivery, and change training schedules based on the needs of the operations (Apple, 2024).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Cultural ambassadors ensure training that emphasizes the values of simplicity, creativity, and excellence at Apple (Meyer, 2025).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11"/>
          <p:cNvSpPr txBox="1"/>
          <p:nvPr/>
        </p:nvSpPr>
        <p:spPr>
          <a:xfrm>
            <a:off x="229025" y="572550"/>
            <a:ext cx="182880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Strategic Alignment with Apple’s Corporate Goals</a:t>
            </a:r>
            <a:endParaRPr sz="40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61" name="Google Shape;161;p11"/>
          <p:cNvSpPr txBox="1"/>
          <p:nvPr/>
        </p:nvSpPr>
        <p:spPr>
          <a:xfrm>
            <a:off x="394425" y="1946425"/>
            <a:ext cx="10687800" cy="691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T&amp;D systems assist Apple in its strategic goals, including leadership in terms of innovation, excellent customer experience, and excellence in operations (Billiot, 2023).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Apple University reinforces cross-functional collaboration (design, engineering, marketing, etc.) (Evans, 2020).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Technical training maintains employees competent in the area required to perform sophisticated research and development projects, which also serves Apple to maintain the stream of innovation.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Retail training contributes to enhancing the product knowledge and the quality of communication with the customers, which leads to the high-end positioning of the Apple brand image of a retailer.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continuing development programs to maintain high performance help in creating a competitive differentiation.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162" name="Google Shape;162;p11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11234625" y="1946425"/>
            <a:ext cx="6900976" cy="520283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2"/>
          <p:cNvSpPr txBox="1"/>
          <p:nvPr/>
        </p:nvSpPr>
        <p:spPr>
          <a:xfrm>
            <a:off x="62550" y="744325"/>
            <a:ext cx="181629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Key HR Challenges in Training &amp; Development </a:t>
            </a:r>
            <a:endParaRPr sz="40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68" name="Google Shape;168;p12"/>
          <p:cNvSpPr txBox="1"/>
          <p:nvPr/>
        </p:nvSpPr>
        <p:spPr>
          <a:xfrm>
            <a:off x="9459975" y="1844925"/>
            <a:ext cx="8244600" cy="797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It is a great challenge in terms of sustaining a universal level of training in the different cultures and labour markets (Design Gurus, 2025).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technology change is also high-cost, and it requires the constant process of upskilling, placing pressure on the training capacity and the flexibility of the employees  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Maintaining creativity and innovation is a challenge for HR at Apple (Design Gurus, 2025). 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Increased levels of hybrid/remote work have reduced the prospects of informal learning that influences collaboration and mentorship (Design Gurus, 2025). 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Competition for specialised technical talent delays the internal development pipelines which resulting in an ever-increasing dependence on external hiring of niche skills. 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3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169" name="Google Shape;169;p12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967000" y="3429000"/>
            <a:ext cx="8007624" cy="59384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3"/>
          <p:cNvSpPr txBox="1"/>
          <p:nvPr/>
        </p:nvSpPr>
        <p:spPr>
          <a:xfrm>
            <a:off x="72150" y="534375"/>
            <a:ext cx="181437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Practical Recommendations (I)</a:t>
            </a:r>
            <a:endParaRPr sz="40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75" name="Google Shape;175;p13"/>
          <p:cNvSpPr txBox="1"/>
          <p:nvPr/>
        </p:nvSpPr>
        <p:spPr>
          <a:xfrm>
            <a:off x="318100" y="1921250"/>
            <a:ext cx="9905400" cy="691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Introduce the concept of AI-managed customised learning paths to the fast-tracking of the acceleration of upskilling of coding, design, and leadership skills (Babashahi</a:t>
            </a:r>
            <a:r>
              <a:rPr lang="en-US" sz="2300" i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et al.,</a:t>
            </a: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2024).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Raise international cross-departmental transfer of knowledge based on secure collaborative tools and rotation initiatives to decrease siloing. 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leadership centers of the growing world are based on the regional market, in which cultural representation is possible and can sustain talent pools (Apple, 2024).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Formal remote-learning mentorship programmes should be introduced by the institute, as another method of restoring informal learning networks that have been broken by hybrid work (Armstrong, 2021).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Provide a micro-learning refresher of product launches to ensure that all retail teams around the world are informed of knowledge in real-time.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176" name="Google Shape;176;p13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10395150" y="3265525"/>
            <a:ext cx="7099749" cy="5011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14"/>
          <p:cNvSpPr txBox="1"/>
          <p:nvPr/>
        </p:nvSpPr>
        <p:spPr>
          <a:xfrm>
            <a:off x="0" y="0"/>
            <a:ext cx="182880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Practical Recommendations (II)</a:t>
            </a:r>
            <a:endParaRPr sz="40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82" name="Google Shape;182;p14"/>
          <p:cNvSpPr txBox="1"/>
          <p:nvPr/>
        </p:nvSpPr>
        <p:spPr>
          <a:xfrm>
            <a:off x="9059175" y="1157850"/>
            <a:ext cx="8664900" cy="775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810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Times New Roman" panose="02020603050405020304"/>
              <a:buChar char="●"/>
            </a:pPr>
            <a:r>
              <a:rPr lang="en-US" sz="24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Establish skill taxonomies and competency maps to become more proficient in defining the capability gaps and concentrating on the strategic skills.</a:t>
            </a:r>
            <a:endParaRPr sz="24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810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Times New Roman" panose="02020603050405020304"/>
              <a:buChar char="●"/>
            </a:pPr>
            <a:r>
              <a:rPr lang="en-US" sz="24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Focus on the building of soft skills (collaboration, emotional intelligence, innovation mindset) to support the work of the multi-disciplinary team (Babashahi</a:t>
            </a:r>
            <a:r>
              <a:rPr lang="en-US" sz="2400" i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et al.,</a:t>
            </a:r>
            <a:r>
              <a:rPr lang="en-US" sz="24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2024).</a:t>
            </a:r>
            <a:endParaRPr sz="24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810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Times New Roman" panose="02020603050405020304"/>
              <a:buChar char="●"/>
            </a:pPr>
            <a:r>
              <a:rPr lang="en-US" sz="24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Improve data analytics-based assessment to assess the learning impact on performance, and innovation indicators (Babashahi</a:t>
            </a:r>
            <a:r>
              <a:rPr lang="en-US" sz="2400" i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et al.,</a:t>
            </a:r>
            <a:r>
              <a:rPr lang="en-US" sz="24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2024).</a:t>
            </a:r>
            <a:endParaRPr sz="24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810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Times New Roman" panose="02020603050405020304"/>
              <a:buChar char="●"/>
            </a:pPr>
            <a:r>
              <a:rPr lang="en-US" sz="24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Train more engineering and manufacturing apprenticeship programmes so that they have talent pipelines in the future.</a:t>
            </a:r>
            <a:endParaRPr sz="24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810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Times New Roman" panose="02020603050405020304"/>
              <a:buChar char="●"/>
            </a:pPr>
            <a:r>
              <a:rPr lang="en-US" sz="24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Introduce diversity-based developmental paths at the global scale to boost inclusive leadership and reduce promotional inequalities in cultures.</a:t>
            </a:r>
            <a:endParaRPr sz="24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183" name="Google Shape;183;p14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407275" y="2466875"/>
            <a:ext cx="8329450" cy="58543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15"/>
          <p:cNvSpPr txBox="1"/>
          <p:nvPr/>
        </p:nvSpPr>
        <p:spPr>
          <a:xfrm>
            <a:off x="-134850" y="82950"/>
            <a:ext cx="9804900" cy="246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/>
              <a:buNone/>
            </a:pPr>
            <a:r>
              <a:rPr lang="en-US" sz="40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Optimising Apple’s Training &amp; Development Framework</a:t>
            </a:r>
            <a:endParaRPr sz="40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marR="0" lvl="0" indent="0" algn="ctr" rtl="0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40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89" name="Google Shape;189;p15"/>
          <p:cNvSpPr txBox="1"/>
          <p:nvPr/>
        </p:nvSpPr>
        <p:spPr>
          <a:xfrm>
            <a:off x="0" y="1564975"/>
            <a:ext cx="8753700" cy="886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810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Times New Roman" panose="02020603050405020304"/>
              <a:buChar char="●"/>
            </a:pPr>
            <a:r>
              <a:rPr lang="en-US" sz="24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Apple's training and development strategy is ingrained in the culture of innovation and customer experience objectives (Design Gurus, 2025a).</a:t>
            </a:r>
            <a:endParaRPr sz="24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810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Times New Roman" panose="02020603050405020304"/>
              <a:buChar char="●"/>
            </a:pPr>
            <a:r>
              <a:rPr lang="en-US" sz="24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Even though both the Apple University and the retail academies provide an excellent background learning, there are some global uniformity challenges, rapid technological development, and talent shortage.</a:t>
            </a:r>
            <a:endParaRPr sz="24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810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Times New Roman" panose="02020603050405020304"/>
              <a:buChar char="●"/>
            </a:pPr>
            <a:r>
              <a:rPr lang="en-US" sz="24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line managers will be at the point of translating the training into performance, employee coaching, and cultural alignment.</a:t>
            </a:r>
            <a:endParaRPr sz="24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810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Times New Roman" panose="02020603050405020304"/>
              <a:buChar char="●"/>
            </a:pPr>
            <a:r>
              <a:rPr lang="en-US" sz="24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strategies that can help Apple to enhance its T&amp;D performance are the adoption of AI learning, the improvement of collaboration, and the establishment of more leadership opportunities at the global level (Billiot, 2023).</a:t>
            </a:r>
            <a:endParaRPr sz="24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810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Times New Roman" panose="02020603050405020304"/>
              <a:buChar char="●"/>
            </a:pPr>
            <a:r>
              <a:rPr lang="en-US" sz="24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These will be addressed to ensure that Apple has a competitive edge and creates a future-oriented workforce that would enable it to expand strategically.</a:t>
            </a:r>
            <a:endParaRPr sz="24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190" name="Google Shape;190;p15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9001925" y="0"/>
            <a:ext cx="9286076" cy="10287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6061710" y="2154555"/>
            <a:ext cx="6645910" cy="377825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en-US" sz="8000"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QUESTION </a:t>
            </a:r>
            <a:endParaRPr lang="en-US" sz="8000">
              <a:solidFill>
                <a:schemeClr val="bg1"/>
              </a:solidFill>
              <a:effectLst>
                <a:reflection blurRad="6350" stA="53000" endA="300" endPos="35500" dir="5400000" sy="-90000" algn="bl" rotWithShape="0"/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8000"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8000"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  <a:endParaRPr lang="en-US" sz="8000">
              <a:solidFill>
                <a:schemeClr val="bg1"/>
              </a:solidFill>
              <a:effectLst>
                <a:reflection blurRad="6350" stA="53000" endA="300" endPos="35500" dir="5400000" sy="-90000" algn="bl" rotWithShape="0"/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8000">
              <a:solidFill>
                <a:schemeClr val="bg1"/>
              </a:solidFill>
              <a:effectLst>
                <a:reflection blurRad="6350" stA="53000" endA="300" endPos="35500" dir="5400000" sy="-90000" algn="bl" rotWithShape="0"/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8000"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ANSWER</a:t>
            </a:r>
            <a:endParaRPr lang="en-US" sz="8000">
              <a:solidFill>
                <a:schemeClr val="bg1"/>
              </a:solidFill>
              <a:effectLst>
                <a:reflection blurRad="6350" stA="53000" endA="300" endPos="35500" dir="5400000" sy="-90000" algn="bl" rotWithShape="0"/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" name="Google Shape;195;p16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9831601" y="2499900"/>
            <a:ext cx="8342175" cy="4692473"/>
          </a:xfrm>
          <a:prstGeom prst="rect">
            <a:avLst/>
          </a:prstGeom>
          <a:noFill/>
          <a:ln>
            <a:noFill/>
          </a:ln>
        </p:spPr>
      </p:pic>
      <p:sp>
        <p:nvSpPr>
          <p:cNvPr id="196" name="Google Shape;196;p16"/>
          <p:cNvSpPr txBox="1"/>
          <p:nvPr/>
        </p:nvSpPr>
        <p:spPr>
          <a:xfrm>
            <a:off x="152400" y="152400"/>
            <a:ext cx="17094300" cy="183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5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PERFORMANCE MANAGEMENT</a:t>
            </a:r>
            <a:endParaRPr sz="45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Current HR Policies &amp; Practices at Apple  </a:t>
            </a:r>
            <a:endParaRPr sz="40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97" name="Google Shape;197;p16"/>
          <p:cNvSpPr txBox="1"/>
          <p:nvPr/>
        </p:nvSpPr>
        <p:spPr>
          <a:xfrm>
            <a:off x="419325" y="2499900"/>
            <a:ext cx="8620800" cy="744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Apple has a performance management system that is focused on continuous feedback, teaming up on goal setting, and having expectations to encourage innovation and product excellence (Mischke, 2024).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company does not focus on numerical ratings but behaviour-based assessments (is above expectations, on target, or requires improvement)  (Mischke, 2024).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Apple combines performance appraisals with employee development, connecting results to Apple University, coaching, and career paths.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Structured performance scorecards are applied in retail teams in accordance with metrics of customer experience and sales  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Guidelines are offered by HR to legalize, make the process transparent, and confidential  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17"/>
          <p:cNvSpPr txBox="1"/>
          <p:nvPr/>
        </p:nvSpPr>
        <p:spPr>
          <a:xfrm>
            <a:off x="0" y="0"/>
            <a:ext cx="181629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Role of Line Managers in Implementation</a:t>
            </a:r>
            <a:endParaRPr sz="40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203" name="Google Shape;203;p17"/>
          <p:cNvSpPr txBox="1"/>
          <p:nvPr/>
        </p:nvSpPr>
        <p:spPr>
          <a:xfrm>
            <a:off x="8448450" y="1831925"/>
            <a:ext cx="9256500" cy="691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line managers provide day-to-day monitoring, coaching, and feedback, and the performance expectations are understood and realistic.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They look at individual targets, make sure they fall into the team strategy, and re-plan their tasks to guarantee productivity through a quick product cycle.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Agile teams in Apple do not have an annual review of their managers; instead, they have regular check-ins, which contribute to continuous improvement and responsiveness.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Managers diagnose early signs of disciplinary procedure, dealing with the unexpected as per the advice of ACAS guidelines (ACAS, 2025).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They emulate Apple's cultural values of innovation, collaboration, and accountability, which strengthen the expected behaviours by providing feedback.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204" name="Google Shape;204;p17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114250" y="2708650"/>
            <a:ext cx="8143649" cy="444560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18"/>
          <p:cNvSpPr txBox="1"/>
          <p:nvPr/>
        </p:nvSpPr>
        <p:spPr>
          <a:xfrm>
            <a:off x="0" y="0"/>
            <a:ext cx="181437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Strategic Alignment with Apple’s Corporate Goals</a:t>
            </a:r>
            <a:endParaRPr sz="40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210" name="Google Shape;210;p18"/>
          <p:cNvSpPr txBox="1"/>
          <p:nvPr/>
        </p:nvSpPr>
        <p:spPr>
          <a:xfrm>
            <a:off x="553200" y="1717400"/>
            <a:ext cx="10071000" cy="744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performance management system of Apple supports its approach of high-end product innovation, operational efficiency, and outstanding customer service (Apple, 2024).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SMART goal setting is associated with product quality and product management (Product Plan, 2025).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Apple Company has a set of teams that innovate rapidly, which is supported by continuous feedback that helps the company keep abreast of the changing demands of the project. 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Performance data is used to help in the talent development and succession planning that will ensure that the appropriate capabilities are used to support the R&amp;D and retail process.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Apple 10-K metrics comprise the workforce productivity and operational efficiency metrics that are employed to measure strategic alignment (Apple, 2024).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211" name="Google Shape;211;p18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10784700" y="2326925"/>
            <a:ext cx="7358999" cy="488683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19"/>
          <p:cNvSpPr txBox="1"/>
          <p:nvPr/>
        </p:nvSpPr>
        <p:spPr>
          <a:xfrm>
            <a:off x="0" y="0"/>
            <a:ext cx="182880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Key HR Challenges Faced by Apple </a:t>
            </a:r>
            <a:endParaRPr sz="40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217" name="Google Shape;217;p19"/>
          <p:cNvSpPr txBox="1"/>
          <p:nvPr/>
        </p:nvSpPr>
        <p:spPr>
          <a:xfrm>
            <a:off x="9154600" y="1240275"/>
            <a:ext cx="8511900" cy="744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It is difficult to maintain consistency in 160,000+ global employees, especially when it comes to implementing the same set of KPIs in culturally diverse teams (Macrotrends, 2025).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high frequency of product cycles and secrecy makes it hard to set clear performance expectations concerning cross-functional teams 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Informal learning and real-time feedback have been minimized by hybrid work, which creates a lack of congruence between expectations  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There are also potential biases in assessments: favouritism, cultural misunderstandings, leniency; such risks are typical worldwide in PM 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Employees experience performance anxiety when in high-pressure innovation settings, particularly when launching large products  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218" name="Google Shape;218;p19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304800" y="2097925"/>
            <a:ext cx="8849801" cy="589986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20"/>
          <p:cNvSpPr txBox="1"/>
          <p:nvPr/>
        </p:nvSpPr>
        <p:spPr>
          <a:xfrm>
            <a:off x="0" y="0"/>
            <a:ext cx="182880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Practical Recommendations (I) — System Design &amp; Processes</a:t>
            </a:r>
            <a:endParaRPr sz="40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224" name="Google Shape;224;p20"/>
          <p:cNvSpPr txBox="1"/>
          <p:nvPr/>
        </p:nvSpPr>
        <p:spPr>
          <a:xfrm>
            <a:off x="362350" y="1316600"/>
            <a:ext cx="11006100" cy="531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Implement transparent, competency-based performance frameworks that establish behavioural and technical expectations, which are applicable in all job families.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Enhance goal congruency with OKRs (Objectives and Key Results) to further clarify and focus product, engineering, and retail groups (Zierock </a:t>
            </a:r>
            <a:r>
              <a:rPr lang="en-US" sz="2300" i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et al., </a:t>
            </a: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2024).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Implement the continuous performance management technology, which is a part of the Apple HRIS, to track the progress and check-ins in real-time 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use of cross-functional calibration panels will help minimize rating bias and increase the level of fairness (Deloitte, 2020).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Times New Roman" panose="02020603050405020304"/>
              <a:buChar char="●"/>
            </a:pPr>
            <a:r>
              <a:rPr lang="en-US" sz="23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Improve feedback literacy by training managers on feedback programmes, improving variation in the style of communication, and in the quality of evaluation.</a:t>
            </a:r>
            <a:endParaRPr sz="23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225" name="Google Shape;225;p20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11520850" y="952800"/>
            <a:ext cx="6591300" cy="6591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21"/>
          <p:cNvSpPr txBox="1"/>
          <p:nvPr/>
        </p:nvSpPr>
        <p:spPr>
          <a:xfrm>
            <a:off x="0" y="0"/>
            <a:ext cx="180102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Practical Recommendations (II) — Development, Equity &amp; Analytics</a:t>
            </a:r>
            <a:endParaRPr sz="4000" b="1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231" name="Google Shape;231;p21"/>
          <p:cNvSpPr txBox="1"/>
          <p:nvPr/>
        </p:nvSpPr>
        <p:spPr>
          <a:xfrm>
            <a:off x="8009475" y="2232700"/>
            <a:ext cx="10278600" cy="464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Times New Roman" panose="02020603050405020304"/>
              <a:buChar char="●"/>
            </a:pPr>
            <a:r>
              <a:rPr lang="en-US" sz="20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Give managers a well-organized training on how to engage positively in providing feedback, cultural sensitivity, and how to handle underperformance as best practices  </a:t>
            </a:r>
            <a:endParaRPr sz="20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Times New Roman" panose="02020603050405020304"/>
              <a:buChar char="●"/>
            </a:pPr>
            <a:r>
              <a:rPr lang="en-US" sz="20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Monitor performance data, team performance, and training value with data analytics to aid in making data-driven decisions (Okon</a:t>
            </a:r>
            <a:r>
              <a:rPr lang="en-US" sz="2000" i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et al., </a:t>
            </a:r>
            <a:r>
              <a:rPr lang="en-US" sz="20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2024). </a:t>
            </a:r>
            <a:endParaRPr sz="20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Times New Roman" panose="02020603050405020304"/>
              <a:buChar char="●"/>
            </a:pPr>
            <a:r>
              <a:rPr lang="en-US" sz="20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Increase Apple University programmes on leadership, emotional intelligence, and teamwork to enhance behavioural skills  </a:t>
            </a:r>
            <a:endParaRPr sz="20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Times New Roman" panose="02020603050405020304"/>
              <a:buChar char="●"/>
            </a:pPr>
            <a:r>
              <a:rPr lang="en-US" sz="20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Implement AI-supported performance dashboarding with moral protection to minimize cognitive bias  </a:t>
            </a:r>
            <a:endParaRPr sz="20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Times New Roman" panose="02020603050405020304"/>
              <a:buChar char="●"/>
            </a:pPr>
            <a:r>
              <a:rPr lang="en-US" sz="20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Implement performance strategies that are based on well-being, focused on burnout risk prevention among high-pressure engineering and high-pressure retail teams </a:t>
            </a:r>
            <a:endParaRPr sz="20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232" name="Google Shape;232;p21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852475" y="1649375"/>
            <a:ext cx="6919924" cy="68853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6061710" y="2154555"/>
            <a:ext cx="6645910" cy="377825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en-US" sz="8000"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QUESTION </a:t>
            </a:r>
            <a:endParaRPr lang="en-US" sz="8000">
              <a:solidFill>
                <a:schemeClr val="bg1"/>
              </a:solidFill>
              <a:effectLst>
                <a:reflection blurRad="6350" stA="53000" endA="300" endPos="35500" dir="5400000" sy="-90000" algn="bl" rotWithShape="0"/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8000"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8000"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  <a:endParaRPr lang="en-US" sz="8000">
              <a:solidFill>
                <a:schemeClr val="bg1"/>
              </a:solidFill>
              <a:effectLst>
                <a:reflection blurRad="6350" stA="53000" endA="300" endPos="35500" dir="5400000" sy="-90000" algn="bl" rotWithShape="0"/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8000">
              <a:solidFill>
                <a:schemeClr val="bg1"/>
              </a:solidFill>
              <a:effectLst>
                <a:reflection blurRad="6350" stA="53000" endA="300" endPos="35500" dir="5400000" sy="-90000" algn="bl" rotWithShape="0"/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8000"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ANSWER</a:t>
            </a:r>
            <a:endParaRPr lang="en-US" sz="8000">
              <a:solidFill>
                <a:schemeClr val="bg1"/>
              </a:solidFill>
              <a:effectLst>
                <a:reflection blurRad="6350" stA="53000" endA="300" endPos="35500" dir="5400000" sy="-90000" algn="bl" rotWithShape="0"/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p24"/>
          <p:cNvSpPr/>
          <p:nvPr/>
        </p:nvSpPr>
        <p:spPr>
          <a:xfrm>
            <a:off x="10429875" y="0"/>
            <a:ext cx="7858125" cy="10287000"/>
          </a:xfrm>
          <a:custGeom>
            <a:avLst/>
            <a:gdLst/>
            <a:ahLst/>
            <a:cxnLst/>
            <a:rect l="l" t="t" r="r" b="b"/>
            <a:pathLst>
              <a:path w="1217429" h="1593725" extrusionOk="0">
                <a:moveTo>
                  <a:pt x="0" y="0"/>
                </a:moveTo>
                <a:lnTo>
                  <a:pt x="1217429" y="0"/>
                </a:lnTo>
                <a:lnTo>
                  <a:pt x="1217429" y="1593725"/>
                </a:lnTo>
                <a:lnTo>
                  <a:pt x="0" y="1593725"/>
                </a:lnTo>
                <a:close/>
              </a:path>
            </a:pathLst>
          </a:custGeom>
          <a:blipFill rotWithShape="1">
            <a:blip r:embed="rId1"/>
            <a:stretch>
              <a:fillRect t="-253" b="-253"/>
            </a:stretch>
          </a:blipFill>
          <a:ln>
            <a:noFill/>
          </a:ln>
        </p:spPr>
      </p:sp>
      <p:sp>
        <p:nvSpPr>
          <p:cNvPr id="238" name="Google Shape;238;p24"/>
          <p:cNvSpPr txBox="1"/>
          <p:nvPr/>
        </p:nvSpPr>
        <p:spPr>
          <a:xfrm>
            <a:off x="267200" y="2061225"/>
            <a:ext cx="9765300" cy="557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Times New Roman" panose="02020603050405020304"/>
              <a:buChar char="●"/>
            </a:pPr>
            <a:r>
              <a:rPr lang="en-US" sz="20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In recruitment, training, and performance management, Apple has shown a good fit between its HR practices and its strategic priorities of innovation, quality, and customer excellence.</a:t>
            </a:r>
            <a:endParaRPr sz="20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Times New Roman" panose="02020603050405020304"/>
              <a:buChar char="●"/>
            </a:pPr>
            <a:r>
              <a:rPr lang="en-US" sz="20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emphasis of recruitment is placed on high-skill talent, training places emphasis on building capability, and performance management makes accountability and continuous improvement.</a:t>
            </a:r>
            <a:endParaRPr sz="20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Times New Roman" panose="02020603050405020304"/>
              <a:buChar char="●"/>
            </a:pPr>
            <a:r>
              <a:rPr lang="en-US" sz="20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Other essential HR issues would be the global consistency, speed of technological change, cultural diversity, and the pressures of Apple's high-speed innovation.</a:t>
            </a:r>
            <a:endParaRPr sz="20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Times New Roman" panose="02020603050405020304"/>
              <a:buChar char="●"/>
            </a:pPr>
            <a:r>
              <a:rPr lang="en-US" sz="20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To ensure fairness, clarity, motivation, and development, the active involvement of the line managers is needed in all three areas.</a:t>
            </a:r>
            <a:endParaRPr sz="20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457200" lvl="0" indent="-355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Times New Roman" panose="02020603050405020304"/>
              <a:buChar char="●"/>
            </a:pPr>
            <a:r>
              <a:rPr lang="en-US" sz="200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Apple can enhance long-term talent capability and global competitiveness by using data-driven, inclusive, and agile HR solutions.</a:t>
            </a:r>
            <a:endParaRPr sz="20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239" name="Google Shape;239;p24"/>
          <p:cNvSpPr txBox="1"/>
          <p:nvPr/>
        </p:nvSpPr>
        <p:spPr>
          <a:xfrm>
            <a:off x="3878875" y="839475"/>
            <a:ext cx="30000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Conclusion</a:t>
            </a:r>
            <a:endParaRPr sz="400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23"/>
          <p:cNvSpPr txBox="1"/>
          <p:nvPr/>
        </p:nvSpPr>
        <p:spPr>
          <a:xfrm>
            <a:off x="0" y="0"/>
            <a:ext cx="17456700" cy="100642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References</a:t>
            </a:r>
            <a:endParaRPr sz="4000" b="1" dirty="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Recruitment &amp; Selection</a:t>
            </a:r>
            <a:endParaRPr lang="en-US" sz="2400" b="1" dirty="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Ajayi, F.A. and </a:t>
            </a:r>
            <a:r>
              <a:rPr lang="en-IN" sz="2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Udeh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C.A., (2024). Innovative recruitment strategies in the IT sector: A review of successes and failures.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Magna Scientia Advanced Research and Reviews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pp.150-164.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Apple (2024).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UNITED STATES SECURITIES AND EXCHANGE COMMISSION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https://www.annualreports.com/HostedData/AnnualReports/PDF/NASDAQ_AAPL_2024.pdf.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Apple (2025).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Careers at Apple: Join us. Be you.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[online] Apple. Available at: https://www.apple.com/careers/in/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Apple (2025b).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Legal - Privacy Governance - Apple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Apple Legal. Available at: https://www.apple.com/in/legal/privacy/en-ww/governance/.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Businessnews.ie (2022).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Increasing talent pipeline for manufacturing through apprenticeships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businessnews.ie. Available at: https://www.businessnews.ie/education/increasing-talent-pipeline-for-manufacturing-through-apprenticeships/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Design Gurus (2025).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does Apple select candidates?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[online] Design Gurus: One-Stop Portal For Tech Interviews. Available at: https://www.designgurus.io/answers/detail/how-does-apple-select-candidates.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Macrotrends (2025).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Apple: Number of Employees 2011-2025 | AAPL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Macrotrends.net. Available at: https://www.macrotrends.net/stocks/charts/AAPL/apple/number-of-employees. 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TalentRecruit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(2025).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GDPR Compliance in Recruitment: How to Protect Candidate Data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Talentrecruit.com. Available at: https://www.talentrecruit.com/post/gdpr-compliance-in-recruitment-how-to-protect-candidate-data.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Wiltz, C. (2019).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Apple Card Is the Most High-Profile Case of AI Bias Yet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www.designnews.com. Available at: https://www.designnews.com/artificial-intelligence/the-apple-card-is-the-most-high-profile-case-of-ai-bias-yet. 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1" dirty="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p22"/>
          <p:cNvSpPr txBox="1"/>
          <p:nvPr/>
        </p:nvSpPr>
        <p:spPr>
          <a:xfrm>
            <a:off x="202500" y="0"/>
            <a:ext cx="17883000" cy="109875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/>
              <a:buNone/>
            </a:pPr>
            <a:r>
              <a:rPr lang="en-US" sz="2400" b="1" dirty="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Training &amp; Development</a:t>
            </a:r>
            <a:endParaRPr lang="en-US" sz="2000" b="1" dirty="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Apple (2024).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UNITED STATES SECURITIES AND EXCHANGE COMMISSION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https://www.annualreports.com/HostedData/AnnualReports/PDF/NASDAQ_AAPL_2024.pdf.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Armstrong, M. (2021) Handbook of Human Resource Management Practice.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Babashahi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L., Barbosa, C.E., Lima, Y., Lyra, A., Salazar, H., </a:t>
            </a:r>
            <a:r>
              <a:rPr lang="en-IN" sz="2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Argôlo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Almeida, M.A.D. and Souza, J.M.D., (2024). AI in the workplace: A systematic review of skill transformation in the industry.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Administrative Sciences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(6), p.127.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Billiot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T., (2023). Continuous learning and advancing technologies: a framework for professional development and training in artificial intelligence.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Development and Learning in Organizations: An International Journal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37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(3), pp.28-31.https://www.emerald.com/insight/content/doi/10.1108/DLO-04-2022-0064/full/html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Design Gurus (2025).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are HR challenges in Apple?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[online] Design Gurus: One-Stop Portal For Tech Interviews. Available at: https://www.designgurus.io/answers/detail/what-are-hr-challenges-in-apple.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Design Gurus (2025a).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Apple’s HR strategy?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[online] Designgurus.io. Available at: https://www.designgurus.io/answers/detail/what-is-apples-hr-strategy.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Evans, J. (2020).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Apple University guide to effective business management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Computerworld. Available at: https://www.computerworld.com/article/1639092/the-apple-university-guide-to-effective-business-management.html.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Meyer, P. (2025).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Apple’s Company Culture: An Organizational Analysis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IN" sz="2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Panmore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Institute. Available at: https://panmore.com/apple-inc-organizational-culture-features-implications.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Ouanhlee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T., (2023). Learning Human Resources and Applying it to Real-Life Situations.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Business Research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pp.13-26.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Podolny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 and Hansen, M. (2020).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Apple Is Organized for Innovation It’s about experts leading experts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https://www.apple.com/careers/pdf/HBR_How_Apple_Is_Organized_For_Innovation-4.pdf.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Sah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A.K., Hong, Y.M. and Huang, K.C., (2025). Enhancing brand value through circular economy service quality: The mediating roles of customer satisfaction, brand image, and customer loyalty.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/>
              <a:buNone/>
            </a:pPr>
            <a:endParaRPr sz="2400" b="1" dirty="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F3D"/>
        </a:solidFill>
        <a:effectLst/>
      </p:bgPr>
    </p:bg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25"/>
          <p:cNvSpPr txBox="1"/>
          <p:nvPr/>
        </p:nvSpPr>
        <p:spPr>
          <a:xfrm>
            <a:off x="648925" y="664350"/>
            <a:ext cx="17036700" cy="86792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chemeClr val="lt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Performance Management</a:t>
            </a:r>
            <a:endParaRPr lang="en-US" sz="2400" b="1" dirty="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ACAS (2025).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Workplace procedures – </a:t>
            </a:r>
            <a:r>
              <a:rPr lang="en-IN" sz="20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Acas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training | </a:t>
            </a:r>
            <a:r>
              <a:rPr lang="en-IN" sz="20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Acas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IN" sz="2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Acas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https://www.acas.org.uk/workplace-procedures-acas-training-courses.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Apple (2024).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UNITED STATES SECURITIES AND EXCHANGE COMMISSION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https://www.annualreports.com/HostedData/AnnualReports/PDF/NASDAQ_AAPL_2024.pdf.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Deloitte (2020).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Mitigating bias in performance management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Deloitte Insights. Available at: https://www.deloitte.com/us/en/insights/topics/talent/mitigating-bias-in-performance-management.html#calibration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Macrotrends (2025).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Apple: Number of Employees 2011-2025 | AAPL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Macrotrends.net. Available at: https://www.macrotrends.net/stocks/charts/AAPL/apple/number-of-employees. 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Mischke, M. (2024).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apple does performance management (and ideas for you to consider)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IN" sz="2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PerformYard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https://www.performyard.com/articles/apple-performance-management.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Okon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R.I.C.H.A.R.D., </a:t>
            </a:r>
            <a:r>
              <a:rPr lang="en-IN" sz="2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Odionu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C.S. and Bristol-</a:t>
            </a:r>
            <a:r>
              <a:rPr lang="en-IN" sz="2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Alagbariya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B.E.R.N.A.D.E.T.T.E., (2024). Integrating data-driven analytics into human resource management to improve decision-making and organizational effectiveness.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IRE Journals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(6), p.574.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Product Plan (2025).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SMART Goal Setting? | Definition and Overview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www.productplan.com. Available at: https://www.productplan.com/glossary/smart-goal-setting/. (Accessed: 22 November 2025).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Zierock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B., Blatz, M. and </a:t>
            </a:r>
            <a:r>
              <a:rPr lang="en-IN" sz="20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Karcher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K., (2024). Team-Centric Innovation: The Role of Objectives and Key Results (OKRs) in Managing Complex and Challenging Projects. In </a:t>
            </a:r>
            <a:r>
              <a:rPr lang="en-IN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Proceedings of the 15th International Conference on Applied Human Factors and Ergonomics (AHFE 2024)</a:t>
            </a:r>
            <a:r>
              <a:rPr lang="en-IN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1" dirty="0">
              <a:solidFill>
                <a:schemeClr val="lt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23181</Words>
  <Application>WPS Presentation</Application>
  <PresentationFormat>Custom</PresentationFormat>
  <Paragraphs>263</Paragraphs>
  <Slides>29</Slides>
  <Notes>25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29</vt:i4>
      </vt:variant>
    </vt:vector>
  </HeadingPairs>
  <TitlesOfParts>
    <vt:vector size="39" baseType="lpstr">
      <vt:lpstr>Arial</vt:lpstr>
      <vt:lpstr>SimSun</vt:lpstr>
      <vt:lpstr>Wingdings</vt:lpstr>
      <vt:lpstr>Arial</vt:lpstr>
      <vt:lpstr>Calibri</vt:lpstr>
      <vt:lpstr>Times New Roman</vt:lpstr>
      <vt:lpstr>Microsoft YaHei</vt:lpstr>
      <vt:lpstr>Arial Unicode MS</vt:lpstr>
      <vt:lpstr>Times New Roman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Preeti Aon</dc:creator>
  <cp:lastModifiedBy>Abhi Patel</cp:lastModifiedBy>
  <cp:revision>3</cp:revision>
  <dcterms:created xsi:type="dcterms:W3CDTF">2006-08-16T00:00:00Z</dcterms:created>
  <dcterms:modified xsi:type="dcterms:W3CDTF">2025-11-30T20:53:47Z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ECD492DDEB224C1EB4BE0A3642B66680_12</vt:lpwstr>
  </property>
  <property fmtid="{D5CDD505-2E9C-101B-9397-08002B2CF9AE}" pid="3" name="KSOProductBuildVer">
    <vt:lpwstr>1033-12.2.0.23155</vt:lpwstr>
  </property>
</Properties>
</file>