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D5F4"/>
    <a:srgbClr val="F0EEBE"/>
    <a:srgbClr val="D1C3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69B49D-1C33-A84A-BCD1-ECC4E1E403A6}" v="36" dt="2025-04-02T14:27:54.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549"/>
  </p:normalViewPr>
  <p:slideViewPr>
    <p:cSldViewPr snapToGrid="0">
      <p:cViewPr varScale="1">
        <p:scale>
          <a:sx n="112" d="100"/>
          <a:sy n="112" d="100"/>
        </p:scale>
        <p:origin x="68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is Jones (2318398)" userId="36fcee71-cb10-4414-87ad-6329fd03fb3e" providerId="ADAL" clId="{D969B49D-1C33-A84A-BCD1-ECC4E1E403A6}"/>
    <pc:docChg chg="undo redo custSel addSld modSld">
      <pc:chgData name="Alanis Jones (2318398)" userId="36fcee71-cb10-4414-87ad-6329fd03fb3e" providerId="ADAL" clId="{D969B49D-1C33-A84A-BCD1-ECC4E1E403A6}" dt="2025-04-02T14:28:32.275" v="6172" actId="207"/>
      <pc:docMkLst>
        <pc:docMk/>
      </pc:docMkLst>
      <pc:sldChg chg="addSp delSp modSp mod">
        <pc:chgData name="Alanis Jones (2318398)" userId="36fcee71-cb10-4414-87ad-6329fd03fb3e" providerId="ADAL" clId="{D969B49D-1C33-A84A-BCD1-ECC4E1E403A6}" dt="2025-04-02T14:26:39.064" v="6169" actId="1076"/>
        <pc:sldMkLst>
          <pc:docMk/>
          <pc:sldMk cId="137283880" sldId="256"/>
        </pc:sldMkLst>
        <pc:spChg chg="add mod">
          <ac:chgData name="Alanis Jones (2318398)" userId="36fcee71-cb10-4414-87ad-6329fd03fb3e" providerId="ADAL" clId="{D969B49D-1C33-A84A-BCD1-ECC4E1E403A6}" dt="2025-04-02T14:26:35.839" v="6168" actId="14100"/>
          <ac:spMkLst>
            <pc:docMk/>
            <pc:sldMk cId="137283880" sldId="256"/>
            <ac:spMk id="2" creationId="{1C1D5091-DAB1-CF73-24BA-433BCEBF2550}"/>
          </ac:spMkLst>
        </pc:spChg>
        <pc:spChg chg="add del mod">
          <ac:chgData name="Alanis Jones (2318398)" userId="36fcee71-cb10-4414-87ad-6329fd03fb3e" providerId="ADAL" clId="{D969B49D-1C33-A84A-BCD1-ECC4E1E403A6}" dt="2025-04-02T14:18:47.654" v="5951" actId="21"/>
          <ac:spMkLst>
            <pc:docMk/>
            <pc:sldMk cId="137283880" sldId="256"/>
            <ac:spMk id="3" creationId="{62606DE5-E4D1-DB9F-544D-D44CA9AE77F1}"/>
          </ac:spMkLst>
        </pc:spChg>
        <pc:spChg chg="mod">
          <ac:chgData name="Alanis Jones (2318398)" userId="36fcee71-cb10-4414-87ad-6329fd03fb3e" providerId="ADAL" clId="{D969B49D-1C33-A84A-BCD1-ECC4E1E403A6}" dt="2025-04-02T14:26:39.064" v="6169" actId="1076"/>
          <ac:spMkLst>
            <pc:docMk/>
            <pc:sldMk cId="137283880" sldId="256"/>
            <ac:spMk id="4" creationId="{D1F56911-82CF-C218-AE9F-69EE5B13220B}"/>
          </ac:spMkLst>
        </pc:spChg>
        <pc:spChg chg="add del mod">
          <ac:chgData name="Alanis Jones (2318398)" userId="36fcee71-cb10-4414-87ad-6329fd03fb3e" providerId="ADAL" clId="{D969B49D-1C33-A84A-BCD1-ECC4E1E403A6}" dt="2025-04-02T14:26:11.700" v="6162" actId="21"/>
          <ac:spMkLst>
            <pc:docMk/>
            <pc:sldMk cId="137283880" sldId="256"/>
            <ac:spMk id="5" creationId="{BA97FAC6-C9FB-064A-82EE-46325FF0C48B}"/>
          </ac:spMkLst>
        </pc:spChg>
        <pc:spChg chg="mod">
          <ac:chgData name="Alanis Jones (2318398)" userId="36fcee71-cb10-4414-87ad-6329fd03fb3e" providerId="ADAL" clId="{D969B49D-1C33-A84A-BCD1-ECC4E1E403A6}" dt="2025-04-02T14:26:12.392" v="6163" actId="1076"/>
          <ac:spMkLst>
            <pc:docMk/>
            <pc:sldMk cId="137283880" sldId="256"/>
            <ac:spMk id="6" creationId="{813F26C4-0152-C63D-DF91-712DABA02B01}"/>
          </ac:spMkLst>
        </pc:spChg>
        <pc:spChg chg="add del mod">
          <ac:chgData name="Alanis Jones (2318398)" userId="36fcee71-cb10-4414-87ad-6329fd03fb3e" providerId="ADAL" clId="{D969B49D-1C33-A84A-BCD1-ECC4E1E403A6}" dt="2025-04-02T14:26:10.748" v="6161" actId="11529"/>
          <ac:spMkLst>
            <pc:docMk/>
            <pc:sldMk cId="137283880" sldId="256"/>
            <ac:spMk id="7" creationId="{968FCA6B-F7C9-478D-750D-2266A4E8AB5B}"/>
          </ac:spMkLst>
        </pc:spChg>
      </pc:sldChg>
      <pc:sldChg chg="addSp delSp modSp new mod">
        <pc:chgData name="Alanis Jones (2318398)" userId="36fcee71-cb10-4414-87ad-6329fd03fb3e" providerId="ADAL" clId="{D969B49D-1C33-A84A-BCD1-ECC4E1E403A6}" dt="2025-04-02T14:24:41.023" v="6060" actId="1076"/>
        <pc:sldMkLst>
          <pc:docMk/>
          <pc:sldMk cId="856875217" sldId="257"/>
        </pc:sldMkLst>
        <pc:spChg chg="add del mod">
          <ac:chgData name="Alanis Jones (2318398)" userId="36fcee71-cb10-4414-87ad-6329fd03fb3e" providerId="ADAL" clId="{D969B49D-1C33-A84A-BCD1-ECC4E1E403A6}" dt="2025-04-02T14:23:36.258" v="6045" actId="21"/>
          <ac:spMkLst>
            <pc:docMk/>
            <pc:sldMk cId="856875217" sldId="257"/>
            <ac:spMk id="2" creationId="{A11DEA97-80DC-72FB-F2F5-C5F2CE45D82C}"/>
          </ac:spMkLst>
        </pc:spChg>
        <pc:spChg chg="add mod">
          <ac:chgData name="Alanis Jones (2318398)" userId="36fcee71-cb10-4414-87ad-6329fd03fb3e" providerId="ADAL" clId="{D969B49D-1C33-A84A-BCD1-ECC4E1E403A6}" dt="2025-04-02T14:24:12.138" v="6053" actId="171"/>
          <ac:spMkLst>
            <pc:docMk/>
            <pc:sldMk cId="856875217" sldId="257"/>
            <ac:spMk id="3" creationId="{D4642A6B-F334-94C7-4259-DF0A129B1631}"/>
          </ac:spMkLst>
        </pc:spChg>
        <pc:spChg chg="mod">
          <ac:chgData name="Alanis Jones (2318398)" userId="36fcee71-cb10-4414-87ad-6329fd03fb3e" providerId="ADAL" clId="{D969B49D-1C33-A84A-BCD1-ECC4E1E403A6}" dt="2025-04-02T14:24:41.023" v="6060" actId="1076"/>
          <ac:spMkLst>
            <pc:docMk/>
            <pc:sldMk cId="856875217" sldId="257"/>
            <ac:spMk id="6" creationId="{B72F98AB-E4A8-C3AF-DBE5-2375E492A19C}"/>
          </ac:spMkLst>
        </pc:spChg>
        <pc:spChg chg="del mod">
          <ac:chgData name="Alanis Jones (2318398)" userId="36fcee71-cb10-4414-87ad-6329fd03fb3e" providerId="ADAL" clId="{D969B49D-1C33-A84A-BCD1-ECC4E1E403A6}" dt="2025-04-02T14:00:16.737" v="5754" actId="21"/>
          <ac:spMkLst>
            <pc:docMk/>
            <pc:sldMk cId="856875217" sldId="257"/>
            <ac:spMk id="7" creationId="{BF4E903F-A066-6D53-82EC-2E3F7DC66ED1}"/>
          </ac:spMkLst>
        </pc:spChg>
      </pc:sldChg>
      <pc:sldChg chg="addSp delSp modSp new mod">
        <pc:chgData name="Alanis Jones (2318398)" userId="36fcee71-cb10-4414-87ad-6329fd03fb3e" providerId="ADAL" clId="{D969B49D-1C33-A84A-BCD1-ECC4E1E403A6}" dt="2025-04-02T14:23:15.400" v="6039" actId="20577"/>
        <pc:sldMkLst>
          <pc:docMk/>
          <pc:sldMk cId="1404036721" sldId="258"/>
        </pc:sldMkLst>
        <pc:spChg chg="add del mod">
          <ac:chgData name="Alanis Jones (2318398)" userId="36fcee71-cb10-4414-87ad-6329fd03fb3e" providerId="ADAL" clId="{D969B49D-1C33-A84A-BCD1-ECC4E1E403A6}" dt="2025-04-02T13:59:27.515" v="5743" actId="21"/>
          <ac:spMkLst>
            <pc:docMk/>
            <pc:sldMk cId="1404036721" sldId="258"/>
            <ac:spMk id="2" creationId="{D0DB2E53-E5B5-B738-D73E-345A32B31FF3}"/>
          </ac:spMkLst>
        </pc:spChg>
        <pc:spChg chg="add mod">
          <ac:chgData name="Alanis Jones (2318398)" userId="36fcee71-cb10-4414-87ad-6329fd03fb3e" providerId="ADAL" clId="{D969B49D-1C33-A84A-BCD1-ECC4E1E403A6}" dt="2025-04-02T14:23:15.400" v="6039" actId="20577"/>
          <ac:spMkLst>
            <pc:docMk/>
            <pc:sldMk cId="1404036721" sldId="258"/>
            <ac:spMk id="3" creationId="{28F27446-D199-1955-49AC-D534257B27A3}"/>
          </ac:spMkLst>
        </pc:spChg>
        <pc:spChg chg="del mod">
          <ac:chgData name="Alanis Jones (2318398)" userId="36fcee71-cb10-4414-87ad-6329fd03fb3e" providerId="ADAL" clId="{D969B49D-1C33-A84A-BCD1-ECC4E1E403A6}" dt="2025-04-02T14:00:52.928" v="5769" actId="21"/>
          <ac:spMkLst>
            <pc:docMk/>
            <pc:sldMk cId="1404036721" sldId="258"/>
            <ac:spMk id="4" creationId="{3395F5D5-3D71-CF00-B356-0F2E17D71104}"/>
          </ac:spMkLst>
        </pc:spChg>
        <pc:spChg chg="add del mod">
          <ac:chgData name="Alanis Jones (2318398)" userId="36fcee71-cb10-4414-87ad-6329fd03fb3e" providerId="ADAL" clId="{D969B49D-1C33-A84A-BCD1-ECC4E1E403A6}" dt="2025-04-02T13:59:24.169" v="5742" actId="21"/>
          <ac:spMkLst>
            <pc:docMk/>
            <pc:sldMk cId="1404036721" sldId="258"/>
            <ac:spMk id="5" creationId="{55261477-010D-BE72-2866-D583D5B1A8E5}"/>
          </ac:spMkLst>
        </pc:spChg>
        <pc:spChg chg="add del mod">
          <ac:chgData name="Alanis Jones (2318398)" userId="36fcee71-cb10-4414-87ad-6329fd03fb3e" providerId="ADAL" clId="{D969B49D-1C33-A84A-BCD1-ECC4E1E403A6}" dt="2025-04-02T14:01:02.210" v="5771" actId="21"/>
          <ac:spMkLst>
            <pc:docMk/>
            <pc:sldMk cId="1404036721" sldId="258"/>
            <ac:spMk id="7" creationId="{CEB10CDE-B37F-B70F-1BF5-734CD447BF35}"/>
          </ac:spMkLst>
        </pc:spChg>
        <pc:spChg chg="add mod">
          <ac:chgData name="Alanis Jones (2318398)" userId="36fcee71-cb10-4414-87ad-6329fd03fb3e" providerId="ADAL" clId="{D969B49D-1C33-A84A-BCD1-ECC4E1E403A6}" dt="2025-04-02T14:20:14.960" v="5960" actId="171"/>
          <ac:spMkLst>
            <pc:docMk/>
            <pc:sldMk cId="1404036721" sldId="258"/>
            <ac:spMk id="8" creationId="{53810A63-8235-EC36-EC19-6576CB650D9E}"/>
          </ac:spMkLst>
        </pc:spChg>
        <pc:spChg chg="add mod">
          <ac:chgData name="Alanis Jones (2318398)" userId="36fcee71-cb10-4414-87ad-6329fd03fb3e" providerId="ADAL" clId="{D969B49D-1C33-A84A-BCD1-ECC4E1E403A6}" dt="2025-04-02T14:20:32.147" v="5963" actId="171"/>
          <ac:spMkLst>
            <pc:docMk/>
            <pc:sldMk cId="1404036721" sldId="258"/>
            <ac:spMk id="9" creationId="{CBC0F3D5-6F61-D4D9-CC77-0A1AC1DAE0EB}"/>
          </ac:spMkLst>
        </pc:spChg>
      </pc:sldChg>
      <pc:sldChg chg="addSp delSp modSp new mod">
        <pc:chgData name="Alanis Jones (2318398)" userId="36fcee71-cb10-4414-87ad-6329fd03fb3e" providerId="ADAL" clId="{D969B49D-1C33-A84A-BCD1-ECC4E1E403A6}" dt="2025-04-02T14:28:32.275" v="6172" actId="207"/>
        <pc:sldMkLst>
          <pc:docMk/>
          <pc:sldMk cId="2461252724" sldId="259"/>
        </pc:sldMkLst>
        <pc:spChg chg="add del mod">
          <ac:chgData name="Alanis Jones (2318398)" userId="36fcee71-cb10-4414-87ad-6329fd03fb3e" providerId="ADAL" clId="{D969B49D-1C33-A84A-BCD1-ECC4E1E403A6}" dt="2025-04-02T13:58:31.599" v="5729" actId="21"/>
          <ac:spMkLst>
            <pc:docMk/>
            <pc:sldMk cId="2461252724" sldId="259"/>
            <ac:spMk id="2" creationId="{008C42A5-E031-AE2A-7A37-7BEF5AAF07C1}"/>
          </ac:spMkLst>
        </pc:spChg>
        <pc:spChg chg="add mod">
          <ac:chgData name="Alanis Jones (2318398)" userId="36fcee71-cb10-4414-87ad-6329fd03fb3e" providerId="ADAL" clId="{D969B49D-1C33-A84A-BCD1-ECC4E1E403A6}" dt="2025-04-02T13:58:46.659" v="5731" actId="767"/>
          <ac:spMkLst>
            <pc:docMk/>
            <pc:sldMk cId="2461252724" sldId="259"/>
            <ac:spMk id="3" creationId="{5F087997-2ECC-8D8D-984F-268D909B8B15}"/>
          </ac:spMkLst>
        </pc:spChg>
        <pc:spChg chg="add mod">
          <ac:chgData name="Alanis Jones (2318398)" userId="36fcee71-cb10-4414-87ad-6329fd03fb3e" providerId="ADAL" clId="{D969B49D-1C33-A84A-BCD1-ECC4E1E403A6}" dt="2025-04-02T14:28:32.275" v="6172" actId="207"/>
          <ac:spMkLst>
            <pc:docMk/>
            <pc:sldMk cId="2461252724" sldId="259"/>
            <ac:spMk id="4" creationId="{645CEC9B-2110-AA68-FE00-40D3C5BA64F6}"/>
          </ac:spMkLst>
        </pc:spChg>
        <pc:spChg chg="add mod">
          <ac:chgData name="Alanis Jones (2318398)" userId="36fcee71-cb10-4414-87ad-6329fd03fb3e" providerId="ADAL" clId="{D969B49D-1C33-A84A-BCD1-ECC4E1E403A6}" dt="2025-04-02T14:20:49.286" v="5966" actId="207"/>
          <ac:spMkLst>
            <pc:docMk/>
            <pc:sldMk cId="2461252724" sldId="259"/>
            <ac:spMk id="5" creationId="{167ED5C4-DD51-40F4-1963-955A5F305D3E}"/>
          </ac:spMkLst>
        </pc:spChg>
      </pc:sldChg>
      <pc:sldChg chg="addSp delSp modSp new mod">
        <pc:chgData name="Alanis Jones (2318398)" userId="36fcee71-cb10-4414-87ad-6329fd03fb3e" providerId="ADAL" clId="{D969B49D-1C33-A84A-BCD1-ECC4E1E403A6}" dt="2025-04-02T14:21:44.539" v="6019" actId="20577"/>
        <pc:sldMkLst>
          <pc:docMk/>
          <pc:sldMk cId="2653878012" sldId="260"/>
        </pc:sldMkLst>
        <pc:spChg chg="add del mod">
          <ac:chgData name="Alanis Jones (2318398)" userId="36fcee71-cb10-4414-87ad-6329fd03fb3e" providerId="ADAL" clId="{D969B49D-1C33-A84A-BCD1-ECC4E1E403A6}" dt="2025-04-02T13:57:50.266" v="5716" actId="21"/>
          <ac:spMkLst>
            <pc:docMk/>
            <pc:sldMk cId="2653878012" sldId="260"/>
            <ac:spMk id="2" creationId="{B6890891-AAA7-24EE-7BB0-3406346A217F}"/>
          </ac:spMkLst>
        </pc:spChg>
        <pc:spChg chg="add del mod">
          <ac:chgData name="Alanis Jones (2318398)" userId="36fcee71-cb10-4414-87ad-6329fd03fb3e" providerId="ADAL" clId="{D969B49D-1C33-A84A-BCD1-ECC4E1E403A6}" dt="2025-04-02T14:05:07.382" v="5841" actId="21"/>
          <ac:spMkLst>
            <pc:docMk/>
            <pc:sldMk cId="2653878012" sldId="260"/>
            <ac:spMk id="3" creationId="{8D8F974F-B79E-C66A-3ACD-9E9A5C86D509}"/>
          </ac:spMkLst>
        </pc:spChg>
        <pc:spChg chg="add mod">
          <ac:chgData name="Alanis Jones (2318398)" userId="36fcee71-cb10-4414-87ad-6329fd03fb3e" providerId="ADAL" clId="{D969B49D-1C33-A84A-BCD1-ECC4E1E403A6}" dt="2025-04-02T14:21:44.539" v="6019" actId="20577"/>
          <ac:spMkLst>
            <pc:docMk/>
            <pc:sldMk cId="2653878012" sldId="260"/>
            <ac:spMk id="4" creationId="{D007A553-FEFE-A192-0401-C1FB07FE0166}"/>
          </ac:spMkLst>
        </pc:spChg>
        <pc:spChg chg="add mod">
          <ac:chgData name="Alanis Jones (2318398)" userId="36fcee71-cb10-4414-87ad-6329fd03fb3e" providerId="ADAL" clId="{D969B49D-1C33-A84A-BCD1-ECC4E1E403A6}" dt="2025-04-02T14:21:13.222" v="5970" actId="171"/>
          <ac:spMkLst>
            <pc:docMk/>
            <pc:sldMk cId="2653878012" sldId="260"/>
            <ac:spMk id="5" creationId="{12853F11-224C-2882-B5B0-303BB6D6C983}"/>
          </ac:spMkLst>
        </pc:spChg>
      </pc:sldChg>
      <pc:sldChg chg="addSp modSp new mod">
        <pc:chgData name="Alanis Jones (2318398)" userId="36fcee71-cb10-4414-87ad-6329fd03fb3e" providerId="ADAL" clId="{D969B49D-1C33-A84A-BCD1-ECC4E1E403A6}" dt="2025-04-02T14:28:03.042" v="6170"/>
        <pc:sldMkLst>
          <pc:docMk/>
          <pc:sldMk cId="1833657574" sldId="261"/>
        </pc:sldMkLst>
        <pc:spChg chg="add mod">
          <ac:chgData name="Alanis Jones (2318398)" userId="36fcee71-cb10-4414-87ad-6329fd03fb3e" providerId="ADAL" clId="{D969B49D-1C33-A84A-BCD1-ECC4E1E403A6}" dt="2025-04-02T14:28:03.042" v="6170"/>
          <ac:spMkLst>
            <pc:docMk/>
            <pc:sldMk cId="1833657574" sldId="261"/>
            <ac:spMk id="2" creationId="{2FDD5E90-C5B1-578C-C4EB-8796C1D665B2}"/>
          </ac:spMkLst>
        </pc:spChg>
        <pc:spChg chg="add mod">
          <ac:chgData name="Alanis Jones (2318398)" userId="36fcee71-cb10-4414-87ad-6329fd03fb3e" providerId="ADAL" clId="{D969B49D-1C33-A84A-BCD1-ECC4E1E403A6}" dt="2025-04-02T14:22:33.886" v="6027" actId="1076"/>
          <ac:spMkLst>
            <pc:docMk/>
            <pc:sldMk cId="1833657574" sldId="261"/>
            <ac:spMk id="3" creationId="{1E3FA8A0-B0C3-6897-CF20-8D55358D6451}"/>
          </ac:spMkLst>
        </pc:spChg>
        <pc:spChg chg="add mod">
          <ac:chgData name="Alanis Jones (2318398)" userId="36fcee71-cb10-4414-87ad-6329fd03fb3e" providerId="ADAL" clId="{D969B49D-1C33-A84A-BCD1-ECC4E1E403A6}" dt="2025-04-02T14:23:17.162" v="6043" actId="207"/>
          <ac:spMkLst>
            <pc:docMk/>
            <pc:sldMk cId="1833657574" sldId="261"/>
            <ac:spMk id="4" creationId="{DE56C44A-4A97-F8ED-1369-A3AAEB288F5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1B39DB-65DB-B644-80F6-BBB04CA19891}" type="datetimeFigureOut">
              <a:rPr lang="en-US" smtClean="0"/>
              <a:t>4/2/25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34598-586C-884D-BA4D-8486CFA4BE53}" type="slidenum">
              <a:rPr lang="en-US" smtClean="0"/>
              <a:t>‹#›</a:t>
            </a:fld>
            <a:endParaRPr lang="en-US"/>
          </a:p>
        </p:txBody>
      </p:sp>
    </p:spTree>
    <p:extLst>
      <p:ext uri="{BB962C8B-B14F-4D97-AF65-F5344CB8AC3E}">
        <p14:creationId xmlns:p14="http://schemas.microsoft.com/office/powerpoint/2010/main" val="2156728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734598-586C-884D-BA4D-8486CFA4BE53}" type="slidenum">
              <a:rPr lang="en-US" smtClean="0"/>
              <a:t>1</a:t>
            </a:fld>
            <a:endParaRPr lang="en-US"/>
          </a:p>
        </p:txBody>
      </p:sp>
    </p:spTree>
    <p:extLst>
      <p:ext uri="{BB962C8B-B14F-4D97-AF65-F5344CB8AC3E}">
        <p14:creationId xmlns:p14="http://schemas.microsoft.com/office/powerpoint/2010/main" val="3083672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734598-586C-884D-BA4D-8486CFA4BE53}" type="slidenum">
              <a:rPr lang="en-US" smtClean="0"/>
              <a:t>3</a:t>
            </a:fld>
            <a:endParaRPr lang="en-US"/>
          </a:p>
        </p:txBody>
      </p:sp>
    </p:spTree>
    <p:extLst>
      <p:ext uri="{BB962C8B-B14F-4D97-AF65-F5344CB8AC3E}">
        <p14:creationId xmlns:p14="http://schemas.microsoft.com/office/powerpoint/2010/main" val="2494994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4A49C-6428-70F2-FC8B-217FBBB65CE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488C9A-0C09-DA59-75B0-5361BEFC47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53FC17A-2A40-8539-D1FD-C51DA95C5047}"/>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5" name="Footer Placeholder 4">
            <a:extLst>
              <a:ext uri="{FF2B5EF4-FFF2-40B4-BE49-F238E27FC236}">
                <a16:creationId xmlns:a16="http://schemas.microsoft.com/office/drawing/2014/main" id="{D70A7257-4D7F-77FD-A873-A4ADA3FDE5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2E7449-98FE-0238-BFB7-7B254C2FA225}"/>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2261932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58BC9-B370-7113-D905-C35FA9AF18D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80041B-1073-A834-1326-02A35AFC86E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06A451-4676-2EBF-632C-43FDE958430E}"/>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5" name="Footer Placeholder 4">
            <a:extLst>
              <a:ext uri="{FF2B5EF4-FFF2-40B4-BE49-F238E27FC236}">
                <a16:creationId xmlns:a16="http://schemas.microsoft.com/office/drawing/2014/main" id="{3F6FF145-5DE8-1501-9E3B-A48DB1F696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6DDDA9-3CFA-1BFF-31E6-BA1C4D98956D}"/>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2624716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2184A-9C62-66FE-6542-0ECF42D8664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CC6D89-B01D-389F-A0D2-3FA1A10CFE0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AFA8EC-9CD7-F9AA-CE3C-61741B53493F}"/>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5" name="Footer Placeholder 4">
            <a:extLst>
              <a:ext uri="{FF2B5EF4-FFF2-40B4-BE49-F238E27FC236}">
                <a16:creationId xmlns:a16="http://schemas.microsoft.com/office/drawing/2014/main" id="{1664992C-9EB3-0F7B-CC87-2213FB4AB9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5B306E-2CEC-B661-74EF-AFD679118CF7}"/>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1232517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EAF3A-7460-E61F-BA4C-0C0D14FFFD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E5013B7-0457-A61F-6ABD-B0B0F682FBE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930C74F-E960-0CEC-0B68-D3BD5F3FCB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62FD765-05DA-7A47-D9B1-14690851872A}"/>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6" name="Footer Placeholder 5">
            <a:extLst>
              <a:ext uri="{FF2B5EF4-FFF2-40B4-BE49-F238E27FC236}">
                <a16:creationId xmlns:a16="http://schemas.microsoft.com/office/drawing/2014/main" id="{EFC23953-0ED0-12BA-0A44-3C7EFA4478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DBD33E-47C7-6953-A4F6-8D4018B6F84D}"/>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738907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3400B-B9B8-697C-BE12-4F231012FCA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D4A949A-B534-C069-FF1D-8D6A24FF0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83FE50F-8F6E-4E62-6F63-0DD9AD70A6D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279ADE5-976D-28F8-E514-1B0047001C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A39410-70ED-3537-7228-3F4598D495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05030F9-0BE3-27B0-1D1A-1CC8BF07C70C}"/>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8" name="Footer Placeholder 7">
            <a:extLst>
              <a:ext uri="{FF2B5EF4-FFF2-40B4-BE49-F238E27FC236}">
                <a16:creationId xmlns:a16="http://schemas.microsoft.com/office/drawing/2014/main" id="{58FB7B33-B47D-F9B3-4E4C-99955734C0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4797A3-AD6D-4D3B-F833-5AEBE7E165BA}"/>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1771010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DBBCC-92AE-60E0-B1E7-A797DC8CE7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AAD8078-2303-A248-B786-1A2BDA41E8C8}"/>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4" name="Footer Placeholder 3">
            <a:extLst>
              <a:ext uri="{FF2B5EF4-FFF2-40B4-BE49-F238E27FC236}">
                <a16:creationId xmlns:a16="http://schemas.microsoft.com/office/drawing/2014/main" id="{A2852D36-6E8D-FE6F-8E30-C636A15A178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CAEBBE-A48F-0260-F415-E5E5B0B359D9}"/>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3122852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B53A3D-6695-50FA-B15A-2E9D85C44F7E}"/>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3" name="Footer Placeholder 2">
            <a:extLst>
              <a:ext uri="{FF2B5EF4-FFF2-40B4-BE49-F238E27FC236}">
                <a16:creationId xmlns:a16="http://schemas.microsoft.com/office/drawing/2014/main" id="{A1E63A95-2815-D67F-D7E1-0FD0E12F5A2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476465-363C-D68B-67B6-157D1126CF3C}"/>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1761001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DCB88-2217-CE02-9EEE-4335B8EB0A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BC43752-5FBD-B7AE-9B70-AD482C6C5D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527F6D-6C7B-672E-F50E-1D6988D18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1CD831-A0DA-CF02-19EC-550096C213F3}"/>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6" name="Footer Placeholder 5">
            <a:extLst>
              <a:ext uri="{FF2B5EF4-FFF2-40B4-BE49-F238E27FC236}">
                <a16:creationId xmlns:a16="http://schemas.microsoft.com/office/drawing/2014/main" id="{5B558721-7AD6-81B8-0013-CA843F7A37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ED728A-F06D-F840-3A11-50496862F142}"/>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2803709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80672-33B4-EC17-3DDE-FFB8EE8F4E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46C9466-0318-3382-CD5C-A74903963F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9DA804A-FC9A-CB05-7541-F858E03B29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D253D7-0AA0-F8B1-1BE0-A46ED11BE3D8}"/>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6" name="Footer Placeholder 5">
            <a:extLst>
              <a:ext uri="{FF2B5EF4-FFF2-40B4-BE49-F238E27FC236}">
                <a16:creationId xmlns:a16="http://schemas.microsoft.com/office/drawing/2014/main" id="{32ED71AF-24B4-CED3-3E28-D4E4DA9952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619C36-0A3C-C61B-728A-5233C4976CFF}"/>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3996180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03BFD-8638-E41C-9925-26C7FFCA4C1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4BFE15B-E076-68A4-D3FC-1AB18EB10B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88905B-055A-0865-09D9-1F6FAEA4D13F}"/>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5" name="Footer Placeholder 4">
            <a:extLst>
              <a:ext uri="{FF2B5EF4-FFF2-40B4-BE49-F238E27FC236}">
                <a16:creationId xmlns:a16="http://schemas.microsoft.com/office/drawing/2014/main" id="{F16ED784-F314-AC98-A6D1-0AA7E66077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EA4813-19BB-D49F-DF0B-D2407A35CCF6}"/>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3490803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36130C-F319-5D47-6DE2-4D027519EB3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BC45E08-56DF-E288-ADF7-212965E64A7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81F22C-8A28-2888-3859-152C5D55627F}"/>
              </a:ext>
            </a:extLst>
          </p:cNvPr>
          <p:cNvSpPr>
            <a:spLocks noGrp="1"/>
          </p:cNvSpPr>
          <p:nvPr>
            <p:ph type="dt" sz="half" idx="10"/>
          </p:nvPr>
        </p:nvSpPr>
        <p:spPr/>
        <p:txBody>
          <a:bodyPr/>
          <a:lstStyle/>
          <a:p>
            <a:fld id="{512B1C6F-7616-0844-90EB-EA623937D1DB}" type="datetimeFigureOut">
              <a:rPr lang="en-US" smtClean="0"/>
              <a:t>4/2/25</a:t>
            </a:fld>
            <a:endParaRPr lang="en-US"/>
          </a:p>
        </p:txBody>
      </p:sp>
      <p:sp>
        <p:nvSpPr>
          <p:cNvPr id="5" name="Footer Placeholder 4">
            <a:extLst>
              <a:ext uri="{FF2B5EF4-FFF2-40B4-BE49-F238E27FC236}">
                <a16:creationId xmlns:a16="http://schemas.microsoft.com/office/drawing/2014/main" id="{14048856-0C36-DE41-552F-042346AF64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9A88B4-A5C2-5C42-770C-B0F753341792}"/>
              </a:ext>
            </a:extLst>
          </p:cNvPr>
          <p:cNvSpPr>
            <a:spLocks noGrp="1"/>
          </p:cNvSpPr>
          <p:nvPr>
            <p:ph type="sldNum" sz="quarter" idx="12"/>
          </p:nvPr>
        </p:nvSpPr>
        <p:spPr/>
        <p:txBody>
          <a:bodyPr/>
          <a:lstStyle/>
          <a:p>
            <a:fld id="{B82115EC-1BB5-FA4F-AF83-9F0A06507C8B}" type="slidenum">
              <a:rPr lang="en-US" smtClean="0"/>
              <a:t>‹#›</a:t>
            </a:fld>
            <a:endParaRPr lang="en-US"/>
          </a:p>
        </p:txBody>
      </p:sp>
    </p:spTree>
    <p:extLst>
      <p:ext uri="{BB962C8B-B14F-4D97-AF65-F5344CB8AC3E}">
        <p14:creationId xmlns:p14="http://schemas.microsoft.com/office/powerpoint/2010/main" val="3563222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9F3D98-AED7-E36A-D64C-9AF087BE2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C47024B-BF6A-E27C-53FD-BD9B7914CB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4C7D56-F9EF-A51B-7B68-AD4EAEFEB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2B1C6F-7616-0844-90EB-EA623937D1DB}" type="datetimeFigureOut">
              <a:rPr lang="en-US" smtClean="0"/>
              <a:t>4/2/25</a:t>
            </a:fld>
            <a:endParaRPr lang="en-US"/>
          </a:p>
        </p:txBody>
      </p:sp>
      <p:sp>
        <p:nvSpPr>
          <p:cNvPr id="5" name="Footer Placeholder 4">
            <a:extLst>
              <a:ext uri="{FF2B5EF4-FFF2-40B4-BE49-F238E27FC236}">
                <a16:creationId xmlns:a16="http://schemas.microsoft.com/office/drawing/2014/main" id="{72D204F3-AC27-EED4-1A51-1C4532E450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D344567-FA09-4BB6-AC85-6F9F2FC894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82115EC-1BB5-FA4F-AF83-9F0A06507C8B}" type="slidenum">
              <a:rPr lang="en-US" smtClean="0"/>
              <a:t>‹#›</a:t>
            </a:fld>
            <a:endParaRPr lang="en-US"/>
          </a:p>
        </p:txBody>
      </p:sp>
    </p:spTree>
    <p:extLst>
      <p:ext uri="{BB962C8B-B14F-4D97-AF65-F5344CB8AC3E}">
        <p14:creationId xmlns:p14="http://schemas.microsoft.com/office/powerpoint/2010/main" val="20106793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1C1D5091-DAB1-CF73-24BA-433BCEBF2550}"/>
              </a:ext>
            </a:extLst>
          </p:cNvPr>
          <p:cNvSpPr/>
          <p:nvPr/>
        </p:nvSpPr>
        <p:spPr>
          <a:xfrm>
            <a:off x="192611" y="80010"/>
            <a:ext cx="11864710" cy="1543051"/>
          </a:xfrm>
          <a:prstGeom prst="round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D1F56911-82CF-C218-AE9F-69EE5B13220B}"/>
              </a:ext>
            </a:extLst>
          </p:cNvPr>
          <p:cNvSpPr txBox="1"/>
          <p:nvPr/>
        </p:nvSpPr>
        <p:spPr>
          <a:xfrm>
            <a:off x="237069" y="0"/>
            <a:ext cx="11820252" cy="1923604"/>
          </a:xfrm>
          <a:prstGeom prst="rect">
            <a:avLst/>
          </a:prstGeom>
          <a:noFill/>
        </p:spPr>
        <p:txBody>
          <a:bodyPr wrap="square" rtlCol="0">
            <a:spAutoFit/>
          </a:bodyPr>
          <a:lstStyle/>
          <a:p>
            <a:pPr>
              <a:lnSpc>
                <a:spcPct val="150000"/>
              </a:lnSpc>
            </a:pPr>
            <a:r>
              <a:rPr lang="en-GB" sz="1400" noProof="0" dirty="0"/>
              <a:t>This poster will talk about the key concepts </a:t>
            </a:r>
            <a:r>
              <a:rPr lang="en-GB" sz="1400" noProof="0" dirty="0">
                <a:solidFill>
                  <a:srgbClr val="000000"/>
                </a:solidFill>
                <a:latin typeface="-webkit-standard"/>
              </a:rPr>
              <a:t>of</a:t>
            </a:r>
            <a:r>
              <a:rPr lang="en-GB" sz="1400" b="0" i="0" u="none" strike="noStrike" noProof="0" dirty="0">
                <a:solidFill>
                  <a:srgbClr val="000000"/>
                </a:solidFill>
                <a:effectLst/>
                <a:latin typeface="-webkit-standard"/>
              </a:rPr>
              <a:t> health, well-being, and lifestyle and highlight their importance during the early years. To link it to early years practice it will include information from different theorists and the role of an early practitioner and how they support a healthy lifestyle and good well-being in children to ensure holistic care.</a:t>
            </a:r>
            <a:r>
              <a:rPr lang="en-GB" sz="1400" b="0" i="0" u="none" strike="noStrike" dirty="0">
                <a:solidFill>
                  <a:srgbClr val="000000"/>
                </a:solidFill>
                <a:effectLst/>
                <a:latin typeface="-webkit-standard"/>
              </a:rPr>
              <a:t> </a:t>
            </a:r>
            <a:r>
              <a:rPr lang="en-GB" sz="1400" noProof="0" dirty="0"/>
              <a:t>According to the Department of Health (2014), health and well-being have a two-way relationship as they both influence each other. In agreement with this </a:t>
            </a:r>
            <a:r>
              <a:rPr lang="en-GB" sz="1400" noProof="0" dirty="0" err="1"/>
              <a:t>Farrhud</a:t>
            </a:r>
            <a:r>
              <a:rPr lang="en-GB" sz="1400" noProof="0" dirty="0"/>
              <a:t> (2015) stated that mental and physical health have a connection with well-being which can affect a positive lifestyle as they are all interconnected. </a:t>
            </a:r>
          </a:p>
          <a:p>
            <a:endParaRPr lang="en-GB" sz="1400" noProof="0" dirty="0"/>
          </a:p>
        </p:txBody>
      </p:sp>
      <p:sp>
        <p:nvSpPr>
          <p:cNvPr id="5" name="Rectangle 4">
            <a:extLst>
              <a:ext uri="{FF2B5EF4-FFF2-40B4-BE49-F238E27FC236}">
                <a16:creationId xmlns:a16="http://schemas.microsoft.com/office/drawing/2014/main" id="{BA97FAC6-C9FB-064A-82EE-46325FF0C48B}"/>
              </a:ext>
            </a:extLst>
          </p:cNvPr>
          <p:cNvSpPr/>
          <p:nvPr/>
        </p:nvSpPr>
        <p:spPr>
          <a:xfrm>
            <a:off x="185874" y="1747205"/>
            <a:ext cx="11871447" cy="5030785"/>
          </a:xfrm>
          <a:prstGeom prst="rect">
            <a:avLst/>
          </a:prstGeom>
          <a:solidFill>
            <a:srgbClr val="F1D5F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13F26C4-0152-C63D-DF91-712DABA02B01}"/>
              </a:ext>
            </a:extLst>
          </p:cNvPr>
          <p:cNvSpPr txBox="1"/>
          <p:nvPr/>
        </p:nvSpPr>
        <p:spPr>
          <a:xfrm>
            <a:off x="185874" y="1747205"/>
            <a:ext cx="11820252" cy="5924699"/>
          </a:xfrm>
          <a:prstGeom prst="rect">
            <a:avLst/>
          </a:prstGeom>
          <a:noFill/>
        </p:spPr>
        <p:txBody>
          <a:bodyPr wrap="square" rtlCol="0">
            <a:spAutoFit/>
          </a:bodyPr>
          <a:lstStyle/>
          <a:p>
            <a:r>
              <a:rPr lang="en-GB" sz="1400" b="1" u="sng" noProof="0" dirty="0"/>
              <a:t>Health</a:t>
            </a:r>
          </a:p>
          <a:p>
            <a:pPr algn="l">
              <a:lnSpc>
                <a:spcPct val="150000"/>
              </a:lnSpc>
              <a:spcAft>
                <a:spcPts val="1800"/>
              </a:spcAft>
            </a:pPr>
            <a:r>
              <a:rPr lang="en-GB" sz="1400" noProof="0" dirty="0"/>
              <a:t>The World Health Organization (2024) states that health is a</a:t>
            </a:r>
            <a:r>
              <a:rPr lang="en-GB" sz="1400" b="0" i="0" u="none" strike="noStrike" noProof="0" dirty="0">
                <a:effectLst/>
              </a:rPr>
              <a:t> condition of total physical, mental, and social well-being, rather than just the lack of illness or disability. </a:t>
            </a:r>
            <a:r>
              <a:rPr lang="en-GB" sz="1400" noProof="0" dirty="0"/>
              <a:t>Whereas the Institute of Medicine (</a:t>
            </a:r>
            <a:r>
              <a:rPr lang="en-GB" sz="1400" noProof="0" dirty="0" err="1"/>
              <a:t>n.d</a:t>
            </a:r>
            <a:r>
              <a:rPr lang="en-GB" sz="1400" noProof="0" dirty="0"/>
              <a:t>) suggests that health is </a:t>
            </a:r>
            <a:r>
              <a:rPr lang="en-GB" sz="1400" b="0" i="0" u="none" strike="noStrike" noProof="0" dirty="0">
                <a:effectLst/>
              </a:rPr>
              <a:t>a condition of overall well-being and the ability to adapt and thrive in varying situations. Health is not always a physical matter it can also be a mental battle for certain individuals according to the World Health Organization (2024) mental health is </a:t>
            </a:r>
            <a:r>
              <a:rPr lang="en-GB" sz="1400" noProof="0" dirty="0"/>
              <a:t>a </a:t>
            </a:r>
            <a:r>
              <a:rPr lang="en-GB" sz="1400" b="0" i="0" u="none" strike="noStrike" noProof="0" dirty="0">
                <a:effectLst/>
              </a:rPr>
              <a:t>state that allows individuals to handle life's challenges, recognize their potential, learn effectively, perform well in their tasks, and positively contribute to their community. According to </a:t>
            </a:r>
            <a:r>
              <a:rPr lang="en-GB" sz="1400" b="0" i="0" u="none" strike="noStrike" noProof="0" dirty="0" err="1">
                <a:effectLst/>
              </a:rPr>
              <a:t>Bhugra</a:t>
            </a:r>
            <a:r>
              <a:rPr lang="en-GB" sz="1400" b="0" i="0" u="none" strike="noStrike" noProof="0" dirty="0">
                <a:effectLst/>
              </a:rPr>
              <a:t>, Till and Sartorius (2013), Mental health is not separate from overall health; it is a vital and essential component. Overall health can be understood in three ways such as the absence of illness, as a state that enables the full functioning of all bodily systems, or as a state of harmony within oneself and with one's physical and social surroundings. The definition applied depends on how well an individual's basic health needs are met. The NSPCC (2024) says that for a child to have holistic deve</a:t>
            </a:r>
            <a:r>
              <a:rPr lang="en-GB" sz="1400" noProof="0" dirty="0"/>
              <a:t>lopment and good health their development needs to include all aspects such as </a:t>
            </a:r>
            <a:r>
              <a:rPr lang="en-GB" sz="1400" b="0" i="0" u="none" strike="noStrike" noProof="0" dirty="0">
                <a:effectLst/>
              </a:rPr>
              <a:t>physical, cognitive, emotional and social growth. The environment around children, the relationships they build and the experiences they have can all influence a child's health and well-being (NSPCC,2024). Similarly, </a:t>
            </a:r>
            <a:r>
              <a:rPr lang="en-GB" sz="1400" noProof="0" dirty="0">
                <a:effectLst/>
              </a:rPr>
              <a:t>Howard, Burton and </a:t>
            </a:r>
            <a:r>
              <a:rPr lang="en-GB" sz="1400" noProof="0" dirty="0" err="1">
                <a:effectLst/>
              </a:rPr>
              <a:t>Levermore</a:t>
            </a:r>
            <a:r>
              <a:rPr lang="en-GB" sz="1400" noProof="0" dirty="0">
                <a:effectLst/>
              </a:rPr>
              <a:t> (2020) </a:t>
            </a:r>
            <a:r>
              <a:rPr lang="en-GB" sz="1400" noProof="0" dirty="0"/>
              <a:t>stated </a:t>
            </a:r>
            <a:r>
              <a:rPr lang="en-GB" sz="1400" noProof="0" dirty="0">
                <a:effectLst/>
              </a:rPr>
              <a:t>that looking after one’s holistic </a:t>
            </a:r>
            <a:r>
              <a:rPr lang="en-GB" sz="1400" noProof="0" dirty="0"/>
              <a:t>development results in better health and well-being and </a:t>
            </a:r>
            <a:r>
              <a:rPr lang="en-GB" sz="1400" noProof="0" dirty="0">
                <a:effectLst/>
              </a:rPr>
              <a:t>enables one to experience a better quality of life and achieve their personal goals.</a:t>
            </a:r>
            <a:r>
              <a:rPr lang="en-GB" sz="1400" b="0" i="0" u="none" strike="noStrike" noProof="0" dirty="0">
                <a:effectLst/>
              </a:rPr>
              <a:t> </a:t>
            </a:r>
            <a:r>
              <a:rPr lang="en-GB" sz="1400" b="0" i="0" u="none" strike="noStrike" noProof="0" dirty="0">
                <a:solidFill>
                  <a:srgbClr val="000000"/>
                </a:solidFill>
                <a:effectLst/>
                <a:latin typeface="-webkit-standard"/>
              </a:rPr>
              <a:t>Good health allows individuals to reach their full potential, contribute to society, and drive economic growth (The Health Foundation, 2024). Tierney and </a:t>
            </a:r>
            <a:r>
              <a:rPr lang="en-GB" sz="1400" noProof="0" dirty="0">
                <a:solidFill>
                  <a:srgbClr val="000000"/>
                </a:solidFill>
                <a:latin typeface="-webkit-standard"/>
              </a:rPr>
              <a:t>Wilson (2013) argued that g</a:t>
            </a:r>
            <a:r>
              <a:rPr lang="en-GB" sz="1400" b="0" i="0" u="none" strike="noStrike" noProof="0" dirty="0">
                <a:solidFill>
                  <a:srgbClr val="000000"/>
                </a:solidFill>
                <a:effectLst/>
                <a:latin typeface="-webkit-standard"/>
              </a:rPr>
              <a:t>ood health is vital for the appropriate development of young children, as it establishes the groundwork for their physical, cognitive, and emotional growth. Children's bodies and brains develop rapidly during their first few years of life, and good health enhances their ability to learn, explore, and interact with their surroundings. </a:t>
            </a:r>
            <a:endParaRPr lang="en-GB" sz="1400" b="1" strike="noStrike" noProof="0" dirty="0">
              <a:solidFill>
                <a:srgbClr val="000000"/>
              </a:solidFill>
              <a:effectLst/>
            </a:endParaRPr>
          </a:p>
          <a:p>
            <a:pPr>
              <a:lnSpc>
                <a:spcPct val="150000"/>
              </a:lnSpc>
            </a:pPr>
            <a:endParaRPr lang="en-GB" sz="1400" i="0" u="none" strike="noStrike" noProof="0" dirty="0">
              <a:solidFill>
                <a:srgbClr val="000000"/>
              </a:solidFill>
              <a:effectLst/>
              <a:latin typeface="-webkit-standard"/>
            </a:endParaRPr>
          </a:p>
          <a:p>
            <a:endParaRPr lang="en-GB" sz="1400" noProof="0" dirty="0"/>
          </a:p>
        </p:txBody>
      </p:sp>
    </p:spTree>
    <p:extLst>
      <p:ext uri="{BB962C8B-B14F-4D97-AF65-F5344CB8AC3E}">
        <p14:creationId xmlns:p14="http://schemas.microsoft.com/office/powerpoint/2010/main" val="137283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D4642A6B-F334-94C7-4259-DF0A129B1631}"/>
              </a:ext>
            </a:extLst>
          </p:cNvPr>
          <p:cNvSpPr/>
          <p:nvPr/>
        </p:nvSpPr>
        <p:spPr>
          <a:xfrm>
            <a:off x="66674" y="194310"/>
            <a:ext cx="12058650" cy="6457950"/>
          </a:xfrm>
          <a:prstGeom prst="roundRect">
            <a:avLst/>
          </a:prstGeom>
          <a:solidFill>
            <a:srgbClr val="F1D5F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72F98AB-E4A8-C3AF-DBE5-2375E492A19C}"/>
              </a:ext>
            </a:extLst>
          </p:cNvPr>
          <p:cNvSpPr txBox="1"/>
          <p:nvPr/>
        </p:nvSpPr>
        <p:spPr>
          <a:xfrm>
            <a:off x="563879" y="160981"/>
            <a:ext cx="11346181" cy="6524607"/>
          </a:xfrm>
          <a:prstGeom prst="rect">
            <a:avLst/>
          </a:prstGeom>
          <a:noFill/>
        </p:spPr>
        <p:txBody>
          <a:bodyPr wrap="square" rtlCol="0">
            <a:spAutoFit/>
          </a:bodyPr>
          <a:lstStyle/>
          <a:p>
            <a:pPr>
              <a:lnSpc>
                <a:spcPct val="150000"/>
              </a:lnSpc>
            </a:pPr>
            <a:r>
              <a:rPr lang="en-GB" sz="1400" b="0" i="0" u="none" strike="noStrike" noProof="0" dirty="0">
                <a:solidFill>
                  <a:srgbClr val="000000"/>
                </a:solidFill>
                <a:effectLst/>
                <a:latin typeface="-webkit-standard"/>
              </a:rPr>
              <a:t>Whereas the </a:t>
            </a:r>
            <a:r>
              <a:rPr lang="en-GB" sz="1400" i="0" u="none" strike="noStrike" noProof="0" dirty="0">
                <a:solidFill>
                  <a:srgbClr val="000000"/>
                </a:solidFill>
                <a:effectLst/>
              </a:rPr>
              <a:t>Dahlgren and Whitehead model of health </a:t>
            </a:r>
            <a:r>
              <a:rPr lang="en-GB" sz="1400" b="0" i="0" u="none" strike="noStrike" noProof="0" dirty="0">
                <a:solidFill>
                  <a:srgbClr val="000000"/>
                </a:solidFill>
                <a:effectLst/>
                <a:latin typeface="-webkit-standard"/>
              </a:rPr>
              <a:t>takes a </a:t>
            </a:r>
            <a:r>
              <a:rPr lang="en-GB" sz="1400" i="0" u="none" strike="noStrike" noProof="0" dirty="0">
                <a:solidFill>
                  <a:srgbClr val="000000"/>
                </a:solidFill>
                <a:effectLst/>
              </a:rPr>
              <a:t>multi-layered approach</a:t>
            </a:r>
            <a:r>
              <a:rPr lang="en-GB" sz="1400" i="0" u="none" strike="noStrike" noProof="0" dirty="0">
                <a:solidFill>
                  <a:srgbClr val="000000"/>
                </a:solidFill>
                <a:effectLst/>
                <a:latin typeface="-webkit-standard"/>
              </a:rPr>
              <a:t> </a:t>
            </a:r>
            <a:r>
              <a:rPr lang="en-GB" sz="1400" b="0" i="0" u="none" strike="noStrike" noProof="0" dirty="0">
                <a:solidFill>
                  <a:srgbClr val="000000"/>
                </a:solidFill>
                <a:effectLst/>
                <a:latin typeface="-webkit-standard"/>
              </a:rPr>
              <a:t>to health, emphasizing that health is not solely determined by individual behaviour or biology, but is shaped by a range of </a:t>
            </a:r>
            <a:r>
              <a:rPr lang="en-GB" sz="1400" i="0" u="none" strike="noStrike" noProof="0" dirty="0">
                <a:solidFill>
                  <a:srgbClr val="000000"/>
                </a:solidFill>
                <a:effectLst/>
              </a:rPr>
              <a:t>social, economic, and environmental factors</a:t>
            </a:r>
            <a:r>
              <a:rPr lang="en-GB" sz="1400" i="0" u="none" strike="noStrike" noProof="0" dirty="0">
                <a:solidFill>
                  <a:srgbClr val="000000"/>
                </a:solidFill>
                <a:effectLst/>
                <a:latin typeface="-webkit-standard"/>
              </a:rPr>
              <a:t>. </a:t>
            </a:r>
            <a:r>
              <a:rPr lang="en-GB" sz="1400" b="0" i="0" u="none" strike="noStrike" noProof="0" dirty="0">
                <a:solidFill>
                  <a:srgbClr val="000000"/>
                </a:solidFill>
                <a:effectLst/>
              </a:rPr>
              <a:t>The model is often represented as a series of concentric circles, with each layer reflecting a different determinant of health (Public Health,2021). The Dahlgren and Whitehead model </a:t>
            </a:r>
            <a:r>
              <a:rPr lang="en-GB" sz="1400" noProof="0" dirty="0">
                <a:solidFill>
                  <a:srgbClr val="000000"/>
                </a:solidFill>
              </a:rPr>
              <a:t>has multiple layers of circles which each represent a different layer that can affect an individual's health. For example, the innermost layer is the individual characteristics </a:t>
            </a:r>
            <a:r>
              <a:rPr lang="en-GB" sz="1400" b="0" i="0" u="none" strike="noStrike" noProof="0" dirty="0">
                <a:solidFill>
                  <a:srgbClr val="000000"/>
                </a:solidFill>
                <a:effectLst/>
              </a:rPr>
              <a:t>such as age, sex, genetic predisposition, and personal behaviour. </a:t>
            </a:r>
            <a:r>
              <a:rPr lang="en-GB" sz="1400" noProof="0" dirty="0">
                <a:solidFill>
                  <a:srgbClr val="000000"/>
                </a:solidFill>
              </a:rPr>
              <a:t>The second layer investigates lifestyle factors </a:t>
            </a:r>
            <a:r>
              <a:rPr lang="en-GB" sz="1400" b="0" i="0" u="none" strike="noStrike" noProof="0" dirty="0">
                <a:solidFill>
                  <a:srgbClr val="000000"/>
                </a:solidFill>
                <a:effectLst/>
              </a:rPr>
              <a:t>which include a person’s habits, choices, and activities, such as diet, exercise, substance use, and social interaction. These factors can be influenced by individual decisions but are often shaped by broader social and environmental conditions. The third layer is the social and community net works meaning family, friends and the community surrounding the individual (Public Health,2017) According to the Dahlgren and Whitehead model the support or stress that people receive from their social relationships can have a substantial impact on their mental and physical health. Strong social bonds and supportive interactions are associated with improved health outcomes, whereas social isolation can lead to bad health</a:t>
            </a:r>
            <a:r>
              <a:rPr lang="en-GB" sz="1400" noProof="0" dirty="0">
                <a:solidFill>
                  <a:srgbClr val="000000"/>
                </a:solidFill>
              </a:rPr>
              <a:t> (Public Health,2017). In agreement with this statement, the </a:t>
            </a:r>
            <a:r>
              <a:rPr lang="en-GB" sz="1400" noProof="0" dirty="0">
                <a:effectLst/>
              </a:rPr>
              <a:t>Welsh Government (2023) stated that having good relationships and bonds with others has a great impact when it comes to children's health, the more positive the relationships the healthier the child.</a:t>
            </a:r>
            <a:r>
              <a:rPr lang="en-GB" sz="1400" noProof="0" dirty="0">
                <a:solidFill>
                  <a:srgbClr val="000000"/>
                </a:solidFill>
              </a:rPr>
              <a:t> </a:t>
            </a:r>
            <a:r>
              <a:rPr lang="en-GB" sz="1400" b="0" i="0" u="none" strike="noStrike" noProof="0" dirty="0">
                <a:solidFill>
                  <a:srgbClr val="000000"/>
                </a:solidFill>
                <a:effectLst/>
              </a:rPr>
              <a:t>The fourth layer investigates the </a:t>
            </a:r>
            <a:r>
              <a:rPr lang="en-GB" sz="1400" i="0" u="none" strike="noStrike" noProof="0" dirty="0">
                <a:solidFill>
                  <a:srgbClr val="000000"/>
                </a:solidFill>
                <a:effectLst/>
              </a:rPr>
              <a:t>broader environment </a:t>
            </a:r>
            <a:r>
              <a:rPr lang="en-GB" sz="1400" b="0" i="0" u="none" strike="noStrike" noProof="0" dirty="0">
                <a:solidFill>
                  <a:srgbClr val="000000"/>
                </a:solidFill>
                <a:effectLst/>
              </a:rPr>
              <a:t>in which people live and work, including factors such as employment, income, education, housing, and access to healthcare. These social determinants have a direct and indirect impact on health, influencing access to resources that promote well-being. Lastly, the outer layer explores </a:t>
            </a:r>
            <a:r>
              <a:rPr lang="en-GB" sz="1400" i="0" u="none" strike="noStrike" noProof="0" dirty="0">
                <a:solidFill>
                  <a:srgbClr val="000000"/>
                </a:solidFill>
                <a:effectLst/>
              </a:rPr>
              <a:t>General Socioeconomic, Cultural, and Environmental Conditions</a:t>
            </a:r>
            <a:r>
              <a:rPr lang="en-GB" sz="1400" b="1" noProof="0" dirty="0">
                <a:solidFill>
                  <a:srgbClr val="000000"/>
                </a:solidFill>
              </a:rPr>
              <a:t>.</a:t>
            </a:r>
            <a:r>
              <a:rPr lang="en-GB" sz="1400" b="0" i="0" u="none" strike="noStrike" noProof="0" dirty="0">
                <a:solidFill>
                  <a:srgbClr val="000000"/>
                </a:solidFill>
                <a:effectLst/>
              </a:rPr>
              <a:t> At the outermost layer are </a:t>
            </a:r>
            <a:r>
              <a:rPr lang="en-GB" sz="1400" i="0" u="none" strike="noStrike" noProof="0" dirty="0">
                <a:solidFill>
                  <a:srgbClr val="000000"/>
                </a:solidFill>
                <a:effectLst/>
              </a:rPr>
              <a:t>macro-level factors </a:t>
            </a:r>
            <a:r>
              <a:rPr lang="en-GB" sz="1400" b="0" i="0" u="none" strike="noStrike" noProof="0" dirty="0">
                <a:solidFill>
                  <a:srgbClr val="000000"/>
                </a:solidFill>
                <a:effectLst/>
              </a:rPr>
              <a:t>like national policies, social inequality, economic conditions, and cultural norms. These wider societal influences shape the conditions in which individuals live and work, influencing their overall quality of life and health outcomes (Public Health,2021).</a:t>
            </a:r>
            <a:r>
              <a:rPr lang="en-GB" sz="1400" noProof="0" dirty="0">
                <a:effectLst/>
              </a:rPr>
              <a:t> According to the NHS (</a:t>
            </a:r>
            <a:r>
              <a:rPr lang="en-GB" sz="1400" noProof="0" dirty="0" err="1">
                <a:effectLst/>
              </a:rPr>
              <a:t>n.d</a:t>
            </a:r>
            <a:r>
              <a:rPr lang="en-GB" sz="1400" noProof="0" dirty="0">
                <a:effectLst/>
              </a:rPr>
              <a:t>) </a:t>
            </a:r>
            <a:r>
              <a:rPr lang="en-GB" sz="1400" noProof="0" dirty="0">
                <a:solidFill>
                  <a:srgbClr val="2D2229"/>
                </a:solidFill>
              </a:rPr>
              <a:t>b</a:t>
            </a:r>
            <a:r>
              <a:rPr lang="en-GB" sz="1400" b="0" i="0" u="none" strike="noStrike" noProof="0" dirty="0">
                <a:solidFill>
                  <a:srgbClr val="2D2229"/>
                </a:solidFill>
                <a:effectLst/>
              </a:rPr>
              <a:t>uilding a secure relationship with your baby helps them develop into happy and healthy children. It also helps them manage their emotions, develop confidence and gain better relationships in the future. Giving a baby </a:t>
            </a:r>
            <a:r>
              <a:rPr lang="en-GB" sz="1400" b="0" i="0" u="none" strike="noStrike" noProof="0" dirty="0">
                <a:solidFill>
                  <a:srgbClr val="000000"/>
                </a:solidFill>
                <a:effectLst/>
              </a:rPr>
              <a:t>responsive care and lots of attention can help them regulate their emotions and form safe, healthy relationships in the future. This is considered a secure attachment </a:t>
            </a:r>
            <a:r>
              <a:rPr lang="en-GB" sz="1400" noProof="0" dirty="0">
                <a:solidFill>
                  <a:srgbClr val="000000"/>
                </a:solidFill>
              </a:rPr>
              <a:t>(NHS, </a:t>
            </a:r>
            <a:r>
              <a:rPr lang="en-GB" sz="1400" noProof="0" dirty="0" err="1">
                <a:solidFill>
                  <a:srgbClr val="000000"/>
                </a:solidFill>
              </a:rPr>
              <a:t>n.d</a:t>
            </a:r>
            <a:r>
              <a:rPr lang="en-GB" sz="1400" noProof="0" dirty="0">
                <a:solidFill>
                  <a:srgbClr val="000000"/>
                </a:solidFill>
              </a:rPr>
              <a:t>). </a:t>
            </a:r>
            <a:endParaRPr lang="en-GB" noProof="0" dirty="0"/>
          </a:p>
        </p:txBody>
      </p:sp>
    </p:spTree>
    <p:extLst>
      <p:ext uri="{BB962C8B-B14F-4D97-AF65-F5344CB8AC3E}">
        <p14:creationId xmlns:p14="http://schemas.microsoft.com/office/powerpoint/2010/main" val="856875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810A63-8235-EC36-EC19-6576CB650D9E}"/>
              </a:ext>
            </a:extLst>
          </p:cNvPr>
          <p:cNvSpPr/>
          <p:nvPr/>
        </p:nvSpPr>
        <p:spPr>
          <a:xfrm>
            <a:off x="149946" y="80010"/>
            <a:ext cx="11892107" cy="1588770"/>
          </a:xfrm>
          <a:prstGeom prst="rect">
            <a:avLst/>
          </a:prstGeom>
          <a:solidFill>
            <a:srgbClr val="F1D5F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CBC0F3D5-6F61-D4D9-CC77-0A1AC1DAE0EB}"/>
              </a:ext>
            </a:extLst>
          </p:cNvPr>
          <p:cNvSpPr/>
          <p:nvPr/>
        </p:nvSpPr>
        <p:spPr>
          <a:xfrm>
            <a:off x="149946" y="1737360"/>
            <a:ext cx="11892107" cy="501777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8F27446-D199-1955-49AC-D534257B27A3}"/>
              </a:ext>
            </a:extLst>
          </p:cNvPr>
          <p:cNvSpPr txBox="1"/>
          <p:nvPr/>
        </p:nvSpPr>
        <p:spPr>
          <a:xfrm>
            <a:off x="149946" y="0"/>
            <a:ext cx="11892107" cy="6847772"/>
          </a:xfrm>
          <a:prstGeom prst="rect">
            <a:avLst/>
          </a:prstGeom>
          <a:noFill/>
        </p:spPr>
        <p:txBody>
          <a:bodyPr wrap="square" rtlCol="0">
            <a:spAutoFit/>
          </a:bodyPr>
          <a:lstStyle/>
          <a:p>
            <a:pPr>
              <a:lnSpc>
                <a:spcPct val="150000"/>
              </a:lnSpc>
            </a:pPr>
            <a:r>
              <a:rPr lang="en-GB" sz="1400" noProof="0" dirty="0">
                <a:solidFill>
                  <a:srgbClr val="000000"/>
                </a:solidFill>
              </a:rPr>
              <a:t>Bowlby’s Attachment Theory (1979, cited in, Holmes 2014) is a psychological framework that emphasises the importance of children's early ties with their primary carers, usually their mothers, in moulding their emotional, social, and cognitive development. Bowlby (1979) believed that as part of a natural process that aids in survival, people are biologically predisposed to develop bonds with their carers. To feel safe and protected, children are motivated by this attachment system to seek intimacy with their carers, particularly during difficult times. The child's emotional growth depends on this connection, which also offers a safe environment for learning and discovery.</a:t>
            </a:r>
            <a:endParaRPr lang="en-GB" sz="1400" b="1" u="sng" dirty="0"/>
          </a:p>
          <a:p>
            <a:pPr>
              <a:lnSpc>
                <a:spcPct val="150000"/>
              </a:lnSpc>
            </a:pPr>
            <a:r>
              <a:rPr lang="en-GB" sz="1400" b="1" u="sng" noProof="0" dirty="0"/>
              <a:t>Well - Being</a:t>
            </a:r>
          </a:p>
          <a:p>
            <a:pPr>
              <a:lnSpc>
                <a:spcPct val="150000"/>
              </a:lnSpc>
            </a:pPr>
            <a:r>
              <a:rPr lang="en-GB" sz="1400" dirty="0"/>
              <a:t>W</a:t>
            </a:r>
            <a:r>
              <a:rPr lang="en-GB" sz="1400" noProof="0" dirty="0"/>
              <a:t>ell-being is a positive state that both individuals and societies experience. Similarly to health, well-being is a resource for day-to-day living and is influenced by environmental, social, and economic factors. Quality of life and the capacity of individuals and communities to make meaningful and purposeful contributions to the world are both components of well-being (WHO, 2021). Dodge </a:t>
            </a:r>
            <a:r>
              <a:rPr lang="en-GB" sz="1400" i="1" noProof="0" dirty="0"/>
              <a:t>et al </a:t>
            </a:r>
            <a:r>
              <a:rPr lang="en-GB" sz="1400" noProof="0" dirty="0"/>
              <a:t>(2012) believe that </a:t>
            </a:r>
            <a:r>
              <a:rPr lang="en-GB" sz="1400" dirty="0"/>
              <a:t>w</a:t>
            </a:r>
            <a:r>
              <a:rPr lang="en-GB" sz="1400" noProof="0" dirty="0"/>
              <a:t>ell-being should be seen as a condition of equilibrium or balance influenced by life events, so providing a universal and quantifiable definition that reflects its complex nature. They discovered two key approaches to well-being research, Hedonic Tradition, which focuses on happiness, positive affect, and life satisfaction, and Eudaimonic Tradition, which emphasizes healthy psychological functioning and growth in oneself.   Despite these distinctions, many academics agree that well-being is multidimensional (Dodge </a:t>
            </a:r>
            <a:r>
              <a:rPr lang="en-GB" sz="1400" i="1" noProof="0" dirty="0"/>
              <a:t>et </a:t>
            </a:r>
            <a:r>
              <a:rPr lang="en-GB" sz="1400" noProof="0" dirty="0"/>
              <a:t>al, 2012). The WPA (2013) states that well-being is more than simply the absence of disease or illness. It is a complex interplay of a person's physical, mental, emotional, and social health. Well-being is closely related to happiness and life satisfaction and can be defined as how one feels about oneself and the way one lives. According to the WPA (2013), Well-being is essential because it can add years to life, relates to favourable health behaviours in adults and children (weight, smoking, alcohol/drug use), improves recovery from disease, and can eventually decrease the healthcare burden. Musgrave (2017) stated that well-being can be studied from a philosophical, economic, psychological, social, and health standpoint. Because of the variety of factors that might influence well-being, the concept of well-being is likewise ambiguous, with numerous definitions. Musgrave (2017) argued that the term ‘well-being’ is a mindset and could mean different things for different individuals. Promoting children’s well-being is an important component of keeping them safe, assisting their development, and ensuring they have a happy and fulfilled adulthood (Public Health,2017). </a:t>
            </a:r>
            <a:endParaRPr lang="en-GB" dirty="0"/>
          </a:p>
        </p:txBody>
      </p:sp>
    </p:spTree>
    <p:extLst>
      <p:ext uri="{BB962C8B-B14F-4D97-AF65-F5344CB8AC3E}">
        <p14:creationId xmlns:p14="http://schemas.microsoft.com/office/powerpoint/2010/main" val="1404036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67ED5C4-DD51-40F4-1963-955A5F305D3E}"/>
              </a:ext>
            </a:extLst>
          </p:cNvPr>
          <p:cNvSpPr/>
          <p:nvPr/>
        </p:nvSpPr>
        <p:spPr>
          <a:xfrm>
            <a:off x="138545" y="138545"/>
            <a:ext cx="11942619" cy="6273685"/>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45CEC9B-2110-AA68-FE00-40D3C5BA64F6}"/>
              </a:ext>
            </a:extLst>
          </p:cNvPr>
          <p:cNvSpPr txBox="1"/>
          <p:nvPr/>
        </p:nvSpPr>
        <p:spPr>
          <a:xfrm>
            <a:off x="138545" y="138545"/>
            <a:ext cx="11942619" cy="6832640"/>
          </a:xfrm>
          <a:prstGeom prst="rect">
            <a:avLst/>
          </a:prstGeom>
          <a:noFill/>
        </p:spPr>
        <p:txBody>
          <a:bodyPr wrap="square" rtlCol="0">
            <a:spAutoFit/>
          </a:bodyPr>
          <a:lstStyle/>
          <a:p>
            <a:pPr>
              <a:lnSpc>
                <a:spcPct val="150000"/>
              </a:lnSpc>
            </a:pPr>
            <a:r>
              <a:rPr lang="en-GB" sz="1400" noProof="0" dirty="0"/>
              <a:t>According to the NSPCC (2021), mental health is important for a child's general well-being and can be influenced by a variety of factors such as abuse and neglect, stress, their surroundings, family-related circumstances, and loneliness or social isolation.</a:t>
            </a:r>
            <a:endParaRPr lang="en-GB" sz="1400" dirty="0"/>
          </a:p>
          <a:p>
            <a:pPr>
              <a:lnSpc>
                <a:spcPct val="150000"/>
              </a:lnSpc>
            </a:pPr>
            <a:r>
              <a:rPr lang="en-GB" sz="1400" noProof="0" dirty="0" err="1"/>
              <a:t>Glazzard</a:t>
            </a:r>
            <a:r>
              <a:rPr lang="en-GB" sz="1400" noProof="0" dirty="0"/>
              <a:t> and Bligh (2018) agree and state that mental health is essential for emotional control, which is an important aspect of children's well-being. Children with a good mental state can express and manage their emotions appropriately, such as dealing with frustration or disappointment without becoming overwhelmed. When children face mental health issues like anxiety or depression, they may struggle to control their emotions, resulting in mood swings. This lack of emotional regulation can harm their relationships with friends and carers, as well as their capacity to enjoy daily activities and social situations. Howard, </a:t>
            </a:r>
            <a:r>
              <a:rPr lang="en-GB" sz="1400" noProof="0" dirty="0" err="1"/>
              <a:t>Levermore</a:t>
            </a:r>
            <a:r>
              <a:rPr lang="en-GB" sz="1400" noProof="0" dirty="0"/>
              <a:t> and Burton (2019) argue that children's mental health is strongly linked to their cognitive development and learning ability. Anxiety, depression, and attention issues can impair children's focus, memory, and problem-solving abilities, making it difficult for them to fully participate in academic activities. A psychologically healthy child, on the other hand, is more focused, motivated, and confident in their learning, which helps them succeed in school. Maslow's Hierarchy of Needs is a psychology theory that proposes a five-tier model of human needs. The hierarchy is frequently represented as a pyramid, with the most fundamental demands at the lowest level such as food, water, sleep and shelter and the higher, more complex needs such as self-esteem and self-actualization at the top. Maslow believed that before focusing on higher-level desires, individuals must first satisfy lower-level demands (</a:t>
            </a:r>
            <a:r>
              <a:rPr lang="en-GB" sz="1400" b="0" i="0" u="none" strike="noStrike" noProof="0" dirty="0" err="1">
                <a:effectLst/>
              </a:rPr>
              <a:t>Pichère</a:t>
            </a:r>
            <a:r>
              <a:rPr lang="en-GB" sz="1400" b="0" i="0" u="none" strike="noStrike" noProof="0" dirty="0">
                <a:effectLst/>
              </a:rPr>
              <a:t> and </a:t>
            </a:r>
            <a:r>
              <a:rPr lang="en-GB" sz="1400" b="0" i="0" u="none" strike="noStrike" noProof="0" dirty="0" err="1">
                <a:effectLst/>
              </a:rPr>
              <a:t>Cadiat</a:t>
            </a:r>
            <a:r>
              <a:rPr lang="en-GB" sz="1400" b="0" i="0" u="none" strike="noStrike" noProof="0" dirty="0">
                <a:effectLst/>
              </a:rPr>
              <a:t>, 2015. This model helps one understand children's well-being since it shows that if the fundamental elements of the pyramid are fulfilled completely it will enable the child to grow emotionally, socially, and physically, resulting in the child becoming a more confident, healthy, and resilient person.</a:t>
            </a:r>
            <a:r>
              <a:rPr lang="en-GB" sz="1400" b="0" i="0" u="none" strike="noStrike" noProof="0" dirty="0">
                <a:solidFill>
                  <a:srgbClr val="3A3A3A"/>
                </a:solidFill>
                <a:effectLst/>
              </a:rPr>
              <a:t> </a:t>
            </a:r>
            <a:r>
              <a:rPr lang="en-GB" sz="1400" noProof="0" dirty="0"/>
              <a:t>(Early years and childcare service,2021).</a:t>
            </a:r>
          </a:p>
          <a:p>
            <a:pPr>
              <a:lnSpc>
                <a:spcPct val="150000"/>
              </a:lnSpc>
            </a:pPr>
            <a:r>
              <a:rPr lang="en-GB" sz="1400" noProof="0" dirty="0"/>
              <a:t>Maslow believed that before focusing on higher-level desires, individuals must first satisfy lower-level demands (</a:t>
            </a:r>
            <a:r>
              <a:rPr lang="en-GB" sz="1400" b="0" i="0" u="none" strike="noStrike" noProof="0" dirty="0" err="1">
                <a:solidFill>
                  <a:srgbClr val="3A3A3A"/>
                </a:solidFill>
                <a:effectLst/>
              </a:rPr>
              <a:t>Pichère</a:t>
            </a:r>
            <a:r>
              <a:rPr lang="en-GB" sz="1400" b="0" i="0" u="none" strike="noStrike" noProof="0" dirty="0">
                <a:solidFill>
                  <a:srgbClr val="3A3A3A"/>
                </a:solidFill>
                <a:effectLst/>
              </a:rPr>
              <a:t> and </a:t>
            </a:r>
            <a:r>
              <a:rPr lang="en-GB" sz="1400" b="0" i="0" u="none" strike="noStrike" noProof="0" dirty="0" err="1">
                <a:solidFill>
                  <a:srgbClr val="3A3A3A"/>
                </a:solidFill>
                <a:effectLst/>
              </a:rPr>
              <a:t>Cadiat</a:t>
            </a:r>
            <a:r>
              <a:rPr lang="en-GB" sz="1400" b="0" i="0" u="none" strike="noStrike" noProof="0" dirty="0">
                <a:solidFill>
                  <a:srgbClr val="3A3A3A"/>
                </a:solidFill>
                <a:effectLst/>
              </a:rPr>
              <a:t>, 2015). This model </a:t>
            </a:r>
            <a:r>
              <a:rPr lang="en-GB" sz="1400" b="0" i="0" u="none" strike="noStrike" noProof="0" dirty="0">
                <a:effectLst/>
              </a:rPr>
              <a:t>helps one understand children's well-being since it shows that if the fundamental elements of the pyramid are fulfilled completely it will enable the child to grow emotionally, socially, and physically, resulting in the child becoming a more confident, healthy, and resilient person</a:t>
            </a:r>
            <a:r>
              <a:rPr lang="en-GB" sz="1400" b="0" i="0" u="none" strike="noStrike" noProof="0" dirty="0">
                <a:solidFill>
                  <a:srgbClr val="3A3A3A"/>
                </a:solidFill>
                <a:effectLst/>
              </a:rPr>
              <a:t>. </a:t>
            </a:r>
            <a:r>
              <a:rPr lang="en-GB" sz="1400" noProof="0" dirty="0"/>
              <a:t>(Early years and childcare service,2021).</a:t>
            </a:r>
            <a:endParaRPr lang="en-GB" sz="1400" b="1" u="sng" noProof="0" dirty="0"/>
          </a:p>
          <a:p>
            <a:pPr algn="l">
              <a:lnSpc>
                <a:spcPct val="150000"/>
              </a:lnSpc>
            </a:pPr>
            <a:endParaRPr lang="en-GB" sz="1400" noProof="0" dirty="0"/>
          </a:p>
          <a:p>
            <a:endParaRPr lang="en-GB" dirty="0"/>
          </a:p>
        </p:txBody>
      </p:sp>
    </p:spTree>
    <p:extLst>
      <p:ext uri="{BB962C8B-B14F-4D97-AF65-F5344CB8AC3E}">
        <p14:creationId xmlns:p14="http://schemas.microsoft.com/office/powerpoint/2010/main" val="2461252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12853F11-224C-2882-B5B0-303BB6D6C983}"/>
              </a:ext>
            </a:extLst>
          </p:cNvPr>
          <p:cNvSpPr/>
          <p:nvPr/>
        </p:nvSpPr>
        <p:spPr>
          <a:xfrm>
            <a:off x="127115" y="166255"/>
            <a:ext cx="11910060" cy="5863144"/>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007A553-FEFE-A192-0401-C1FB07FE0166}"/>
              </a:ext>
            </a:extLst>
          </p:cNvPr>
          <p:cNvSpPr txBox="1"/>
          <p:nvPr/>
        </p:nvSpPr>
        <p:spPr>
          <a:xfrm>
            <a:off x="221673" y="166255"/>
            <a:ext cx="11720945" cy="5863144"/>
          </a:xfrm>
          <a:prstGeom prst="rect">
            <a:avLst/>
          </a:prstGeom>
          <a:noFill/>
        </p:spPr>
        <p:txBody>
          <a:bodyPr wrap="square" rtlCol="0">
            <a:spAutoFit/>
          </a:bodyPr>
          <a:lstStyle/>
          <a:p>
            <a:pPr algn="l">
              <a:lnSpc>
                <a:spcPct val="150000"/>
              </a:lnSpc>
            </a:pPr>
            <a:r>
              <a:rPr lang="en-GB" sz="1400" noProof="0" dirty="0"/>
              <a:t>                        </a:t>
            </a:r>
            <a:r>
              <a:rPr lang="en-GB" sz="1400" b="1" u="sng" noProof="0" dirty="0"/>
              <a:t>Lifestyle</a:t>
            </a:r>
            <a:endParaRPr lang="en-GB" sz="1400" noProof="0" dirty="0"/>
          </a:p>
          <a:p>
            <a:pPr algn="l">
              <a:lnSpc>
                <a:spcPct val="150000"/>
              </a:lnSpc>
            </a:pPr>
            <a:r>
              <a:rPr lang="en-GB" sz="1400" noProof="0" dirty="0"/>
              <a:t>According to </a:t>
            </a:r>
            <a:r>
              <a:rPr lang="en-GB" sz="1400" noProof="0" dirty="0" err="1"/>
              <a:t>Brivio</a:t>
            </a:r>
            <a:r>
              <a:rPr lang="en-GB" sz="1400" noProof="0" dirty="0"/>
              <a:t> </a:t>
            </a:r>
            <a:r>
              <a:rPr lang="en-GB" sz="1400" i="1" noProof="0" dirty="0"/>
              <a:t>et al </a:t>
            </a:r>
            <a:r>
              <a:rPr lang="en-GB" sz="1400" noProof="0" dirty="0"/>
              <a:t>(2023), Lifestyle is a multifaceted term that defies easy explanation. Different fields, such as psychology and sociology, provide different viewpoints and research variables on lifestyle that do not always agree. However, </a:t>
            </a:r>
            <a:r>
              <a:rPr lang="en-GB" sz="1400" noProof="0" dirty="0" err="1"/>
              <a:t>Brivio</a:t>
            </a:r>
            <a:r>
              <a:rPr lang="en-GB" sz="1400" noProof="0" dirty="0"/>
              <a:t> </a:t>
            </a:r>
            <a:r>
              <a:rPr lang="en-GB" sz="1400" i="1" noProof="0" dirty="0"/>
              <a:t>et al </a:t>
            </a:r>
            <a:r>
              <a:rPr lang="en-GB" sz="1400" noProof="0" dirty="0"/>
              <a:t>(2023) do state that there are three viewpoints regarding lifestyle, these are, Internal, which emphasises personal characteristics including habits and behaviours. External, which considers how culture, society, and the environment affect lifestyle. Finally, temporal analysis examines how lifestyles evolve over time and at various life stages. </a:t>
            </a:r>
            <a:r>
              <a:rPr lang="en-GB" sz="1400" dirty="0"/>
              <a:t>There are many factors that can have an impact on individuals living a healthy lifestyle, specified by </a:t>
            </a:r>
            <a:r>
              <a:rPr lang="en-GB" sz="1400" b="0" i="0" u="none" strike="noStrike" dirty="0" err="1">
                <a:solidFill>
                  <a:srgbClr val="212529"/>
                </a:solidFill>
                <a:effectLst/>
              </a:rPr>
              <a:t>Hacıhasanoğlu</a:t>
            </a:r>
            <a:r>
              <a:rPr lang="en-GB" sz="1400" b="0" i="0" u="none" strike="noStrike" dirty="0">
                <a:solidFill>
                  <a:srgbClr val="212529"/>
                </a:solidFill>
                <a:effectLst/>
              </a:rPr>
              <a:t> </a:t>
            </a:r>
            <a:r>
              <a:rPr lang="en-GB" sz="1400" b="0" i="1" u="none" strike="noStrike" dirty="0">
                <a:solidFill>
                  <a:srgbClr val="212529"/>
                </a:solidFill>
                <a:effectLst/>
              </a:rPr>
              <a:t>et al </a:t>
            </a:r>
            <a:r>
              <a:rPr lang="en-GB" sz="1400" b="0" u="none" strike="noStrike" dirty="0">
                <a:solidFill>
                  <a:srgbClr val="212529"/>
                </a:solidFill>
                <a:effectLst/>
              </a:rPr>
              <a:t>(2020) such as</a:t>
            </a:r>
            <a:r>
              <a:rPr lang="en-GB" sz="1400" noProof="0" dirty="0"/>
              <a:t> socioeconomic position, education, marital status, social networks, age, gender, and interpersonal interactions, which can all have an impact on lifestyle choices related to diet, exercise, smoking, alcohol, drug use, and risk behaviours. These elements influence a person's capacity to make healthy decisions and live a healthy lifestyle. Furthermore, according to the Welsh Government (2021), a person's lifestyle is typically determined by their employment, culture, and personal interests.  According to Musgrave (2017) for children to have a happy and healthy lifestyle they need to be supported by a variety of variables that improve their physical, mental, and emotional well-being. Key components include a balanced diet, regular physical activity, enough sleep, and promoting mental well-being through strong family support and positive relationships. All these components can affect a healthy balanced lifestyle. </a:t>
            </a:r>
            <a:r>
              <a:rPr lang="en-GB" sz="1400" dirty="0"/>
              <a:t>For example, according to NSPCC (2021) and the Department of Education (</a:t>
            </a:r>
            <a:r>
              <a:rPr lang="en-GB" sz="1400" dirty="0" err="1"/>
              <a:t>n.d</a:t>
            </a:r>
            <a:r>
              <a:rPr lang="en-GB" sz="1400" dirty="0"/>
              <a:t>) having strong positive relationships can help teach children kindness and empathy which can lead to them making strong connections with friends in the future and resulting in having a good social life. Having good hygiene has been stated as highly important by  UNICEF (</a:t>
            </a:r>
            <a:r>
              <a:rPr lang="en-GB" sz="1400" dirty="0" err="1"/>
              <a:t>n.d</a:t>
            </a:r>
            <a:r>
              <a:rPr lang="en-GB" sz="1400" dirty="0"/>
              <a:t>) to ensure children have a healthy lifestyle as bad hygiene can result in illnesses and make children sick, whereas good hygiene can help children understand the importance of self-care and keep them healthy and promote a good quality of life.</a:t>
            </a:r>
            <a:r>
              <a:rPr lang="en-GB" sz="1400" noProof="0" dirty="0"/>
              <a:t> </a:t>
            </a:r>
          </a:p>
          <a:p>
            <a:endParaRPr lang="en-GB" dirty="0"/>
          </a:p>
        </p:txBody>
      </p:sp>
    </p:spTree>
    <p:extLst>
      <p:ext uri="{BB962C8B-B14F-4D97-AF65-F5344CB8AC3E}">
        <p14:creationId xmlns:p14="http://schemas.microsoft.com/office/powerpoint/2010/main" val="2653878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3FA8A0-B0C3-6897-CF20-8D55358D6451}"/>
              </a:ext>
            </a:extLst>
          </p:cNvPr>
          <p:cNvSpPr/>
          <p:nvPr/>
        </p:nvSpPr>
        <p:spPr>
          <a:xfrm>
            <a:off x="34290" y="194310"/>
            <a:ext cx="11601450" cy="4903470"/>
          </a:xfrm>
          <a:prstGeom prst="rect">
            <a:avLst/>
          </a:prstGeom>
          <a:solidFill>
            <a:srgbClr val="D1C3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DE56C44A-4A97-F8ED-1369-A3AAEB288F5B}"/>
              </a:ext>
            </a:extLst>
          </p:cNvPr>
          <p:cNvSpPr/>
          <p:nvPr/>
        </p:nvSpPr>
        <p:spPr>
          <a:xfrm>
            <a:off x="34290" y="5292090"/>
            <a:ext cx="11761470" cy="1394460"/>
          </a:xfrm>
          <a:prstGeom prst="rect">
            <a:avLst/>
          </a:prstGeom>
          <a:solidFill>
            <a:srgbClr val="F0EEB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2FDD5E90-C5B1-578C-C4EB-8796C1D665B2}"/>
              </a:ext>
            </a:extLst>
          </p:cNvPr>
          <p:cNvSpPr txBox="1"/>
          <p:nvPr/>
        </p:nvSpPr>
        <p:spPr>
          <a:xfrm>
            <a:off x="0" y="0"/>
            <a:ext cx="11623964" cy="6940361"/>
          </a:xfrm>
          <a:prstGeom prst="rect">
            <a:avLst/>
          </a:prstGeom>
          <a:noFill/>
        </p:spPr>
        <p:txBody>
          <a:bodyPr wrap="square" rtlCol="0">
            <a:spAutoFit/>
          </a:bodyPr>
          <a:lstStyle/>
          <a:p>
            <a:endParaRPr lang="en-GB" sz="1400" b="1" u="sng" dirty="0"/>
          </a:p>
          <a:p>
            <a:r>
              <a:rPr lang="en-GB" sz="1400" b="1" u="sng" dirty="0"/>
              <a:t>Linking to Early Years Practice. </a:t>
            </a:r>
          </a:p>
          <a:p>
            <a:pPr>
              <a:lnSpc>
                <a:spcPct val="150000"/>
              </a:lnSpc>
            </a:pPr>
            <a:r>
              <a:rPr lang="en-GB" sz="1400" b="0" i="0" u="none" strike="noStrike" dirty="0">
                <a:solidFill>
                  <a:srgbClr val="000000"/>
                </a:solidFill>
                <a:effectLst/>
              </a:rPr>
              <a:t>Early childhood practice settings and early years practitioners have an important role in promoting healthy habits, and ensuring that children receive proper nutrition, physical activity, and emotional support (UNICEF, 2023). Practitioners follow guidelines such as those from the </a:t>
            </a:r>
            <a:r>
              <a:rPr lang="en-GB" sz="1400" i="0" u="none" strike="noStrike" dirty="0">
                <a:solidFill>
                  <a:srgbClr val="000000"/>
                </a:solidFill>
                <a:effectLst/>
              </a:rPr>
              <a:t>Early Years Foundation Stage (EYFS) or UNICEF’s child development frameworks</a:t>
            </a:r>
            <a:r>
              <a:rPr lang="en-GB" sz="1400" b="0" i="0" u="none" strike="noStrike" dirty="0">
                <a:solidFill>
                  <a:srgbClr val="000000"/>
                </a:solidFill>
                <a:effectLst/>
              </a:rPr>
              <a:t>, which emphasise the importance of a balanced diet, regular exercise, and sufficient sleep for young children (UNICEF, 2023 and Department of Education,2024). </a:t>
            </a:r>
            <a:endParaRPr lang="en-GB" sz="1400" dirty="0"/>
          </a:p>
          <a:p>
            <a:pPr>
              <a:lnSpc>
                <a:spcPct val="150000"/>
              </a:lnSpc>
            </a:pPr>
            <a:r>
              <a:rPr lang="en-GB" sz="1400" dirty="0">
                <a:solidFill>
                  <a:srgbClr val="000000"/>
                </a:solidFill>
              </a:rPr>
              <a:t>In addition to this, t</a:t>
            </a:r>
            <a:r>
              <a:rPr lang="en-GB" sz="1400" b="0" i="0" u="none" strike="noStrike" dirty="0">
                <a:solidFill>
                  <a:srgbClr val="000000"/>
                </a:solidFill>
                <a:effectLst/>
              </a:rPr>
              <a:t>he Welsh Government (2014)encourage practitioners to promote healthy eating by guiding healthy school meals and healthy packed lunches, including fruit and vegetables for the children to eat in school. In accordance with Article 31 of</a:t>
            </a:r>
            <a:r>
              <a:rPr lang="en-GB" sz="1400" dirty="0">
                <a:solidFill>
                  <a:srgbClr val="000000"/>
                </a:solidFill>
              </a:rPr>
              <a:t> the </a:t>
            </a:r>
            <a:r>
              <a:rPr lang="en-GB" sz="1400" dirty="0">
                <a:effectLst/>
              </a:rPr>
              <a:t>United Nations Conventions on the Rights of the Child (UNCRC), Bento and Dias (2017) stated that outdoor play for young children </a:t>
            </a:r>
            <a:r>
              <a:rPr lang="en-GB" sz="1400" b="0" i="0" u="none" strike="noStrike" dirty="0">
                <a:solidFill>
                  <a:srgbClr val="000000"/>
                </a:solidFill>
                <a:effectLst/>
              </a:rPr>
              <a:t>can enhance a child's well-being by encouraging exploration and creativity in a safe lifestyle and allowing them to take risks without fear of negative consequences. According to Read and Hughes (2014), mental well-being for young children is important to ensure they have a healthy balanced lifestyle and are supported through nurturing relationships by practitioners and caregivers and offered a safe and inclusive environment where children feel secure can help children's mental wellbeing. By practitioners introducing positive lifestyle choices within daily routines such as handwashing, mindfulness activities like colouring, and structured play, early years practitioners equip children with lifelong skills that contribute to their well-being. These practices not only enhance children’s immediate health but also set the stage for their future learning, resilience, and overall quality of life (Maholmes, 2014, UNICEF 2017 and Welsh government,2022).</a:t>
            </a:r>
          </a:p>
          <a:p>
            <a:pPr>
              <a:lnSpc>
                <a:spcPct val="150000"/>
              </a:lnSpc>
            </a:pPr>
            <a:endParaRPr lang="en-GB" sz="1400" b="1" u="sng" dirty="0">
              <a:solidFill>
                <a:srgbClr val="000000"/>
              </a:solidFill>
            </a:endParaRPr>
          </a:p>
          <a:p>
            <a:pPr>
              <a:lnSpc>
                <a:spcPct val="150000"/>
              </a:lnSpc>
            </a:pPr>
            <a:r>
              <a:rPr lang="en-GB" sz="1400" b="1" u="sng" dirty="0">
                <a:solidFill>
                  <a:srgbClr val="000000"/>
                </a:solidFill>
              </a:rPr>
              <a:t>Conclusion</a:t>
            </a:r>
          </a:p>
          <a:p>
            <a:pPr>
              <a:lnSpc>
                <a:spcPct val="150000"/>
              </a:lnSpc>
            </a:pPr>
            <a:r>
              <a:rPr lang="en-GB" sz="1400" b="0" i="0" u="none" strike="noStrike" dirty="0">
                <a:solidFill>
                  <a:srgbClr val="000000"/>
                </a:solidFill>
                <a:effectLst/>
              </a:rPr>
              <a:t>This poster clearly shows how health, well-being, and lifestyle are all connected and influence each other. It highlights the importance of giving young children a healthy start in life, especially by building positive and supportive relationships that help them grow and develop. It also emphasizes the role that practitioners play in promoting well-being, offering practical ways to support children and explaining the benefits of doing so. </a:t>
            </a:r>
          </a:p>
          <a:p>
            <a:endParaRPr lang="en-GB" dirty="0"/>
          </a:p>
        </p:txBody>
      </p:sp>
    </p:spTree>
    <p:extLst>
      <p:ext uri="{BB962C8B-B14F-4D97-AF65-F5344CB8AC3E}">
        <p14:creationId xmlns:p14="http://schemas.microsoft.com/office/powerpoint/2010/main" val="18336575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21880</TotalTime>
  <Words>2737</Words>
  <Application>Microsoft Macintosh PowerPoint</Application>
  <PresentationFormat>Widescreen</PresentationFormat>
  <Paragraphs>21</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-webkit-standard</vt: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Alanis Jones (2318398)</dc:creator>
  <cp:lastModifiedBy>Alanis Jones (2318398)</cp:lastModifiedBy>
  <cp:revision>1</cp:revision>
  <dcterms:created xsi:type="dcterms:W3CDTF">2024-12-06T13:27:43Z</dcterms:created>
  <dcterms:modified xsi:type="dcterms:W3CDTF">2025-04-02T14:28:34Z</dcterms:modified>
</cp:coreProperties>
</file>