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1" r:id="rId3"/>
    <p:sldId id="313" r:id="rId4"/>
    <p:sldId id="312" r:id="rId5"/>
    <p:sldId id="262" r:id="rId6"/>
    <p:sldId id="263" r:id="rId7"/>
    <p:sldId id="265" r:id="rId8"/>
    <p:sldId id="266" r:id="rId9"/>
    <p:sldId id="314" r:id="rId10"/>
    <p:sldId id="269" r:id="rId11"/>
    <p:sldId id="320" r:id="rId12"/>
    <p:sldId id="321" r:id="rId13"/>
    <p:sldId id="322" r:id="rId14"/>
    <p:sldId id="323" r:id="rId15"/>
    <p:sldId id="317" r:id="rId16"/>
    <p:sldId id="318" r:id="rId17"/>
    <p:sldId id="319" r:id="rId18"/>
    <p:sldId id="316" r:id="rId19"/>
    <p:sldId id="324" r:id="rId20"/>
    <p:sldId id="325" r:id="rId21"/>
    <p:sldId id="257" r:id="rId22"/>
    <p:sldId id="310" r:id="rId23"/>
    <p:sldId id="315"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02" autoAdjust="0"/>
    <p:restoredTop sz="94660"/>
  </p:normalViewPr>
  <p:slideViewPr>
    <p:cSldViewPr>
      <p:cViewPr varScale="1">
        <p:scale>
          <a:sx n="114" d="100"/>
          <a:sy n="114" d="100"/>
        </p:scale>
        <p:origin x="1386" y="12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31/10/2022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31/10/2022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31/10/2022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31/10/2022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31/10/2022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31/10/2022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31/10/2022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coursera.org/lecture/revolutionary-ideas-utility-justice-equality-freedom/lecture-5-1-0-freedom-autonomy-positive-negative-freedom-Yaovh"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archives.gov/founding-docs/declaration-transcript#:~:text=We%20hold%20these%20truths%20to,their%20just%20powers%20from%20the"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jstor.org/stable/1050979?seq=1" TargetMode="External"/><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hyperlink" Target="https://www.officeforstudents.org.uk/news-blog-and-events/press-and-media/universities-pledge-to-reduce-equality-gaps-dramatically-within-five-years/" TargetMode="Externa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www.gov.uk/government/groups/ethnic-minority-employment-stakeholder-group" TargetMode="External"/><Relationship Id="rId2" Type="http://schemas.openxmlformats.org/officeDocument/2006/relationships/hyperlink" Target="https://assets.publishing.service.gov.uk/government/uploads/system/uploads/attachment_data/file/31710/11-745-women-on-boards.pdf" TargetMode="External"/><Relationship Id="rId1" Type="http://schemas.openxmlformats.org/officeDocument/2006/relationships/slideLayout" Target="../slideLayouts/slideLayout7.xml"/><Relationship Id="rId4" Type="http://schemas.openxmlformats.org/officeDocument/2006/relationships/hyperlink" Target="https://www.gov.uk/government/publications/employing-disabled-people-and-people-with-health-conditions/employing-disabled-people-and-people-with-health-conditions"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equalityhumanrights.com/en/inquiries-and-investigations/investigation-does-bbc-pay-women-and-men-equally-equal-work" TargetMode="External"/><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hyperlink" Target="https://commonslibrary.parliament.uk/ethnicity-and-the-criminal-justice-system-what-does-recent-data-say/" TargetMode="External"/><Relationship Id="rId4" Type="http://schemas.openxmlformats.org/officeDocument/2006/relationships/image" Target="../media/image9.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scholarlycommons.law.northwestern.edu/cgi/viewcontent.cgi?article=4835&amp;context=jclc" TargetMode="External"/><Relationship Id="rId2" Type="http://schemas.openxmlformats.org/officeDocument/2006/relationships/hyperlink" Target="https://www-oxfordreference-com.ezproxy.uwtsd.ac.uk/view/10.1093/acref/9780199670840.001.0001/acref-9780199670840-e-1042?rskey=UVSlCN&amp;result=1" TargetMode="External"/><Relationship Id="rId1" Type="http://schemas.openxmlformats.org/officeDocument/2006/relationships/slideLayout" Target="../slideLayouts/slideLayout6.xml"/><Relationship Id="rId4" Type="http://schemas.openxmlformats.org/officeDocument/2006/relationships/hyperlink" Target="https://plato.stanford.edu/archives/win2019/entries/liberty-positive-negative/" TargetMode="External"/></Relationships>
</file>

<file path=ppt/slides/_rels/slide22.xml.rels><?xml version="1.0" encoding="UTF-8" standalone="yes"?>
<Relationships xmlns="http://schemas.openxmlformats.org/package/2006/relationships"><Relationship Id="rId2" Type="http://schemas.openxmlformats.org/officeDocument/2006/relationships/hyperlink" Target="https://www.equalityhumanrights.com/en/equality-act-2010/what-equality-act#:~:text=the%20Race%20Relations%20Act%201976,Equality%20(Sexual%20Orientation)%20Regulations%202003" TargetMode="Externa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hyperlink" Target="https://www.coursera.org/lecture/revolutionary-ideas-utility-justice-equality-freedom/lecture-5-1-0-freedom-autonomy-positive-negative-freedom-Yaovh"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3528" y="332656"/>
            <a:ext cx="2232248" cy="252028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 name="Rectangle 4"/>
          <p:cNvSpPr/>
          <p:nvPr/>
        </p:nvSpPr>
        <p:spPr>
          <a:xfrm>
            <a:off x="5241866" y="309870"/>
            <a:ext cx="1152128" cy="1296144"/>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6" name="Rectangle 5"/>
          <p:cNvSpPr/>
          <p:nvPr/>
        </p:nvSpPr>
        <p:spPr>
          <a:xfrm>
            <a:off x="2627784" y="332656"/>
            <a:ext cx="864096"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588224" y="1916832"/>
            <a:ext cx="2232248" cy="18722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3635896" y="332656"/>
            <a:ext cx="1154218" cy="72008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p:cNvSpPr/>
          <p:nvPr/>
        </p:nvSpPr>
        <p:spPr>
          <a:xfrm>
            <a:off x="1115616" y="2996952"/>
            <a:ext cx="3062430" cy="1584176"/>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0" name="Rectangle 9"/>
          <p:cNvSpPr/>
          <p:nvPr/>
        </p:nvSpPr>
        <p:spPr>
          <a:xfrm>
            <a:off x="4375023" y="2359708"/>
            <a:ext cx="1277097" cy="111851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4" name="Rectangle 13"/>
          <p:cNvSpPr/>
          <p:nvPr/>
        </p:nvSpPr>
        <p:spPr>
          <a:xfrm>
            <a:off x="2627784" y="1844824"/>
            <a:ext cx="1584176" cy="100811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355976" y="3645024"/>
            <a:ext cx="2016224"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323528" y="4797152"/>
            <a:ext cx="8496944" cy="461665"/>
          </a:xfrm>
          <a:prstGeom prst="rect">
            <a:avLst/>
          </a:prstGeom>
          <a:noFill/>
        </p:spPr>
        <p:txBody>
          <a:bodyPr wrap="square" rtlCol="0">
            <a:spAutoFit/>
          </a:bodyPr>
          <a:lstStyle/>
          <a:p>
            <a:r>
              <a:rPr lang="en-GB" sz="2400" b="1" dirty="0"/>
              <a:t>ECED7001: Political Influences in Inequality &amp; Diversity</a:t>
            </a:r>
          </a:p>
        </p:txBody>
      </p:sp>
      <p:sp>
        <p:nvSpPr>
          <p:cNvPr id="18" name="TextBox 17"/>
          <p:cNvSpPr txBox="1"/>
          <p:nvPr/>
        </p:nvSpPr>
        <p:spPr>
          <a:xfrm>
            <a:off x="251520" y="5343599"/>
            <a:ext cx="8496944" cy="830997"/>
          </a:xfrm>
          <a:prstGeom prst="rect">
            <a:avLst/>
          </a:prstGeom>
          <a:noFill/>
        </p:spPr>
        <p:txBody>
          <a:bodyPr wrap="square" rtlCol="0">
            <a:spAutoFit/>
          </a:bodyPr>
          <a:lstStyle/>
          <a:p>
            <a:r>
              <a:rPr lang="en-GB" sz="2400" b="1" dirty="0"/>
              <a:t>Theme 2: An Introduction to Political Theory – Key Concepts</a:t>
            </a:r>
          </a:p>
          <a:p>
            <a:pPr algn="r"/>
            <a:r>
              <a:rPr lang="en-GB" sz="2400" b="1" dirty="0"/>
              <a:t>Part 2</a:t>
            </a:r>
          </a:p>
        </p:txBody>
      </p:sp>
      <p:pic>
        <p:nvPicPr>
          <p:cNvPr id="19" name="Picture 18"/>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653336" y="2035039"/>
            <a:ext cx="2106085" cy="1609985"/>
          </a:xfrm>
          <a:prstGeom prst="rect">
            <a:avLst/>
          </a:prstGeom>
        </p:spPr>
      </p:pic>
      <p:sp>
        <p:nvSpPr>
          <p:cNvPr id="20" name="Rectangle 19"/>
          <p:cNvSpPr/>
          <p:nvPr/>
        </p:nvSpPr>
        <p:spPr>
          <a:xfrm>
            <a:off x="6588224" y="3861048"/>
            <a:ext cx="2232248" cy="72008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pic>
        <p:nvPicPr>
          <p:cNvPr id="21" name="Picture 20"/>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85317" y="3045204"/>
            <a:ext cx="2884934" cy="1442467"/>
          </a:xfrm>
          <a:prstGeom prst="rect">
            <a:avLst/>
          </a:prstGeom>
        </p:spPr>
      </p:pic>
      <p:sp>
        <p:nvSpPr>
          <p:cNvPr id="22" name="Rectangle 21"/>
          <p:cNvSpPr/>
          <p:nvPr/>
        </p:nvSpPr>
        <p:spPr>
          <a:xfrm>
            <a:off x="323528" y="2996952"/>
            <a:ext cx="648072" cy="15841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Picture 22"/>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2705091" y="1957115"/>
            <a:ext cx="1392942" cy="783530"/>
          </a:xfrm>
          <a:prstGeom prst="rect">
            <a:avLst/>
          </a:prstGeom>
        </p:spPr>
      </p:pic>
      <p:pic>
        <p:nvPicPr>
          <p:cNvPr id="24" name="Picture 23"/>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90950" y="483059"/>
            <a:ext cx="1501046" cy="2219474"/>
          </a:xfrm>
          <a:prstGeom prst="rect">
            <a:avLst/>
          </a:prstGeom>
        </p:spPr>
      </p:pic>
      <p:pic>
        <p:nvPicPr>
          <p:cNvPr id="25" name="Picture 24"/>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5332993" y="425933"/>
            <a:ext cx="988993" cy="984597"/>
          </a:xfrm>
          <a:prstGeom prst="rect">
            <a:avLst/>
          </a:prstGeom>
        </p:spPr>
      </p:pic>
      <p:sp>
        <p:nvSpPr>
          <p:cNvPr id="26" name="Rectangle 25"/>
          <p:cNvSpPr/>
          <p:nvPr/>
        </p:nvSpPr>
        <p:spPr>
          <a:xfrm>
            <a:off x="7668344" y="332656"/>
            <a:ext cx="1152128" cy="144016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706090"/>
          </a:xfrm>
        </p:spPr>
        <p:txBody>
          <a:bodyPr>
            <a:normAutofit/>
          </a:bodyPr>
          <a:lstStyle/>
          <a:p>
            <a:pPr algn="ctr"/>
            <a:r>
              <a:rPr lang="en-GB" sz="3600" b="1" dirty="0"/>
              <a:t>Liberty</a:t>
            </a:r>
          </a:p>
        </p:txBody>
      </p:sp>
      <p:sp>
        <p:nvSpPr>
          <p:cNvPr id="3" name="Content Placeholder 2"/>
          <p:cNvSpPr>
            <a:spLocks noGrp="1"/>
          </p:cNvSpPr>
          <p:nvPr>
            <p:ph idx="1"/>
          </p:nvPr>
        </p:nvSpPr>
        <p:spPr>
          <a:xfrm>
            <a:off x="467544" y="1484784"/>
            <a:ext cx="8229600" cy="3773016"/>
          </a:xfrm>
        </p:spPr>
        <p:txBody>
          <a:bodyPr>
            <a:normAutofit/>
          </a:bodyPr>
          <a:lstStyle/>
          <a:p>
            <a:pPr marL="457200" indent="-457200">
              <a:buFont typeface="+mj-lt"/>
              <a:buAutoNum type="arabicPeriod"/>
            </a:pPr>
            <a:r>
              <a:rPr lang="en-GB" sz="2600" dirty="0"/>
              <a:t>Exemption or release from captivity, bondage or slavery</a:t>
            </a:r>
          </a:p>
          <a:p>
            <a:pPr marL="457200" indent="-457200">
              <a:buFont typeface="+mj-lt"/>
              <a:buAutoNum type="arabicPeriod"/>
            </a:pPr>
            <a:r>
              <a:rPr lang="en-GB" sz="2600" dirty="0"/>
              <a:t>Exemption or freedom from arbitrary, despotic, or autocratic rule or control</a:t>
            </a:r>
          </a:p>
          <a:p>
            <a:pPr marL="457200" indent="-457200">
              <a:buFont typeface="+mj-lt"/>
              <a:buAutoNum type="arabicPeriod"/>
            </a:pPr>
            <a:r>
              <a:rPr lang="en-GB" sz="2600" dirty="0"/>
              <a:t>The condition of being able to act in any desired way without restraint; power to do what one likes</a:t>
            </a:r>
          </a:p>
          <a:p>
            <a:pPr marL="457200" indent="-457200">
              <a:buFont typeface="+mj-lt"/>
              <a:buAutoNum type="arabicPeriod"/>
            </a:pPr>
            <a:r>
              <a:rPr lang="en-GB" sz="2600" dirty="0"/>
              <a:t>Free opportunity, range, or scope to do something, and</a:t>
            </a:r>
          </a:p>
          <a:p>
            <a:pPr marL="457200" indent="-457200">
              <a:buFont typeface="+mj-lt"/>
              <a:buAutoNum type="arabicPeriod"/>
            </a:pPr>
            <a:r>
              <a:rPr lang="en-GB" sz="2600" dirty="0"/>
              <a:t>A privilege or exceptional right granted to a subject by the sovereign power.</a:t>
            </a:r>
          </a:p>
        </p:txBody>
      </p:sp>
      <p:sp>
        <p:nvSpPr>
          <p:cNvPr id="4" name="TextBox 3"/>
          <p:cNvSpPr txBox="1"/>
          <p:nvPr/>
        </p:nvSpPr>
        <p:spPr>
          <a:xfrm>
            <a:off x="333872" y="894730"/>
            <a:ext cx="8208912" cy="492443"/>
          </a:xfrm>
          <a:prstGeom prst="rect">
            <a:avLst/>
          </a:prstGeom>
          <a:noFill/>
        </p:spPr>
        <p:txBody>
          <a:bodyPr wrap="square" rtlCol="0">
            <a:spAutoFit/>
          </a:bodyPr>
          <a:lstStyle/>
          <a:p>
            <a:r>
              <a:rPr lang="en-GB" sz="2600" dirty="0"/>
              <a:t>The Shorter Oxford English Dictionary tells us that liberty is;</a:t>
            </a:r>
          </a:p>
        </p:txBody>
      </p:sp>
      <p:sp>
        <p:nvSpPr>
          <p:cNvPr id="5" name="TextBox 4"/>
          <p:cNvSpPr txBox="1"/>
          <p:nvPr/>
        </p:nvSpPr>
        <p:spPr>
          <a:xfrm>
            <a:off x="333872" y="5157192"/>
            <a:ext cx="8208912" cy="892552"/>
          </a:xfrm>
          <a:prstGeom prst="rect">
            <a:avLst/>
          </a:prstGeom>
          <a:noFill/>
        </p:spPr>
        <p:txBody>
          <a:bodyPr wrap="square" rtlCol="0">
            <a:spAutoFit/>
          </a:bodyPr>
          <a:lstStyle/>
          <a:p>
            <a:r>
              <a:rPr lang="en-GB" sz="2600" dirty="0"/>
              <a:t>But a dictionary can only give us the way in which a word is used and does not explore the contradictions.</a:t>
            </a:r>
          </a:p>
        </p:txBody>
      </p:sp>
    </p:spTree>
    <p:extLst>
      <p:ext uri="{BB962C8B-B14F-4D97-AF65-F5344CB8AC3E}">
        <p14:creationId xmlns:p14="http://schemas.microsoft.com/office/powerpoint/2010/main" val="311289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706090"/>
          </a:xfrm>
        </p:spPr>
        <p:txBody>
          <a:bodyPr>
            <a:normAutofit/>
          </a:bodyPr>
          <a:lstStyle/>
          <a:p>
            <a:pPr algn="ctr"/>
            <a:r>
              <a:rPr lang="en-GB" sz="3600" b="1" dirty="0"/>
              <a:t>Liberty</a:t>
            </a:r>
          </a:p>
        </p:txBody>
      </p:sp>
      <p:sp>
        <p:nvSpPr>
          <p:cNvPr id="3" name="Content Placeholder 2"/>
          <p:cNvSpPr>
            <a:spLocks noGrp="1"/>
          </p:cNvSpPr>
          <p:nvPr>
            <p:ph idx="1"/>
          </p:nvPr>
        </p:nvSpPr>
        <p:spPr>
          <a:xfrm>
            <a:off x="467544" y="980728"/>
            <a:ext cx="8229600" cy="3773016"/>
          </a:xfrm>
        </p:spPr>
        <p:txBody>
          <a:bodyPr>
            <a:normAutofit/>
          </a:bodyPr>
          <a:lstStyle/>
          <a:p>
            <a:pPr marL="457200" indent="-457200">
              <a:buFont typeface="+mj-lt"/>
              <a:buAutoNum type="arabicPeriod"/>
            </a:pPr>
            <a:r>
              <a:rPr lang="en-GB" sz="2600" dirty="0"/>
              <a:t>Exemption or release from captivity, bondage or slavery</a:t>
            </a:r>
          </a:p>
          <a:p>
            <a:pPr marL="457200" indent="-457200">
              <a:buFont typeface="+mj-lt"/>
              <a:buAutoNum type="arabicPeriod"/>
            </a:pPr>
            <a:r>
              <a:rPr lang="en-GB" sz="2600" dirty="0"/>
              <a:t>Exemption or freedom from arbitrary, despotic, or autocratic rule or control</a:t>
            </a:r>
          </a:p>
          <a:p>
            <a:pPr marL="457200" indent="-457200">
              <a:buFont typeface="+mj-lt"/>
              <a:buAutoNum type="arabicPeriod"/>
            </a:pPr>
            <a:r>
              <a:rPr lang="en-GB" sz="2600" dirty="0"/>
              <a:t>The condition of being able to act in any desired way without restraint; power to do what one likes</a:t>
            </a:r>
          </a:p>
          <a:p>
            <a:pPr marL="457200" indent="-457200">
              <a:buFont typeface="+mj-lt"/>
              <a:buAutoNum type="arabicPeriod"/>
            </a:pPr>
            <a:r>
              <a:rPr lang="en-GB" sz="2600" dirty="0"/>
              <a:t>Free opportunity, range, or scope to do something, and</a:t>
            </a:r>
          </a:p>
          <a:p>
            <a:pPr marL="457200" indent="-457200">
              <a:buFont typeface="+mj-lt"/>
              <a:buAutoNum type="arabicPeriod"/>
            </a:pPr>
            <a:r>
              <a:rPr lang="en-GB" sz="2600" dirty="0"/>
              <a:t>A privilege or exceptional right granted to a subject by the sovereign power.</a:t>
            </a:r>
          </a:p>
        </p:txBody>
      </p:sp>
      <p:sp>
        <p:nvSpPr>
          <p:cNvPr id="6" name="TextBox 5"/>
          <p:cNvSpPr txBox="1"/>
          <p:nvPr/>
        </p:nvSpPr>
        <p:spPr>
          <a:xfrm>
            <a:off x="827584" y="4923165"/>
            <a:ext cx="6984776" cy="954107"/>
          </a:xfrm>
          <a:prstGeom prst="rect">
            <a:avLst/>
          </a:prstGeom>
          <a:noFill/>
        </p:spPr>
        <p:txBody>
          <a:bodyPr wrap="square" rtlCol="0">
            <a:spAutoFit/>
          </a:bodyPr>
          <a:lstStyle/>
          <a:p>
            <a:pPr algn="ctr"/>
            <a:r>
              <a:rPr lang="en-GB" sz="2800" i="1" dirty="0"/>
              <a:t>Can you see any contradictions in the definitions above?</a:t>
            </a: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842319" y="4865374"/>
            <a:ext cx="638801" cy="638801"/>
          </a:xfrm>
          <a:prstGeom prst="rect">
            <a:avLst/>
          </a:prstGeom>
        </p:spPr>
      </p:pic>
    </p:spTree>
    <p:extLst>
      <p:ext uri="{BB962C8B-B14F-4D97-AF65-F5344CB8AC3E}">
        <p14:creationId xmlns:p14="http://schemas.microsoft.com/office/powerpoint/2010/main" val="1643905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706090"/>
          </a:xfrm>
        </p:spPr>
        <p:txBody>
          <a:bodyPr>
            <a:normAutofit/>
          </a:bodyPr>
          <a:lstStyle/>
          <a:p>
            <a:pPr algn="ctr"/>
            <a:r>
              <a:rPr lang="en-GB" sz="3600" b="1" dirty="0"/>
              <a:t>Liberty</a:t>
            </a:r>
          </a:p>
        </p:txBody>
      </p:sp>
      <p:sp>
        <p:nvSpPr>
          <p:cNvPr id="3" name="Content Placeholder 2"/>
          <p:cNvSpPr>
            <a:spLocks noGrp="1"/>
          </p:cNvSpPr>
          <p:nvPr>
            <p:ph idx="1"/>
          </p:nvPr>
        </p:nvSpPr>
        <p:spPr>
          <a:xfrm>
            <a:off x="467544" y="1124744"/>
            <a:ext cx="8229600" cy="4896544"/>
          </a:xfrm>
        </p:spPr>
        <p:txBody>
          <a:bodyPr>
            <a:normAutofit fontScale="85000" lnSpcReduction="10000"/>
          </a:bodyPr>
          <a:lstStyle/>
          <a:p>
            <a:r>
              <a:rPr lang="en-GB" dirty="0"/>
              <a:t>Political Theory is concerned with the liberty or freedom of individuals from state action</a:t>
            </a:r>
          </a:p>
          <a:p>
            <a:r>
              <a:rPr lang="en-GB" dirty="0"/>
              <a:t>…it is a fundamental concern of liberal political philosophy</a:t>
            </a:r>
          </a:p>
          <a:p>
            <a:r>
              <a:rPr lang="en-GB" dirty="0"/>
              <a:t>Defending individuals against the state and church</a:t>
            </a:r>
          </a:p>
          <a:p>
            <a:r>
              <a:rPr lang="en-GB" dirty="0"/>
              <a:t>But also defending individuals’ liberty from the actions of other individuals</a:t>
            </a:r>
          </a:p>
          <a:p>
            <a:r>
              <a:rPr lang="en-GB" dirty="0"/>
              <a:t>This dichotomy has given rise to the concepts of ‘negative’ and ‘positive’ liberty</a:t>
            </a:r>
          </a:p>
          <a:p>
            <a:r>
              <a:rPr lang="en-GB" dirty="0"/>
              <a:t>This division of liberty can be traced back to the writings of Immanuel Kant (1724-1804)</a:t>
            </a:r>
          </a:p>
        </p:txBody>
      </p:sp>
    </p:spTree>
    <p:extLst>
      <p:ext uri="{BB962C8B-B14F-4D97-AF65-F5344CB8AC3E}">
        <p14:creationId xmlns:p14="http://schemas.microsoft.com/office/powerpoint/2010/main" val="1930455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Autofit/>
          </a:bodyPr>
          <a:lstStyle/>
          <a:p>
            <a:pPr algn="ctr"/>
            <a:r>
              <a:rPr lang="en-GB" sz="3600" b="1" dirty="0"/>
              <a:t>Negative Liberty</a:t>
            </a:r>
          </a:p>
        </p:txBody>
      </p:sp>
      <p:sp>
        <p:nvSpPr>
          <p:cNvPr id="4" name="TextBox 3"/>
          <p:cNvSpPr txBox="1"/>
          <p:nvPr/>
        </p:nvSpPr>
        <p:spPr>
          <a:xfrm>
            <a:off x="323528" y="1052736"/>
            <a:ext cx="8424936" cy="387798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The concept of ‘negative’ liberty is closely linked to the idea of libertarianism that we have already looked at</a:t>
            </a:r>
          </a:p>
          <a:p>
            <a:pPr marL="342900" indent="-342900">
              <a:spcBef>
                <a:spcPts val="600"/>
              </a:spcBef>
              <a:spcAft>
                <a:spcPts val="600"/>
              </a:spcAft>
              <a:buFont typeface="Arial" panose="020B0604020202020204" pitchFamily="34" charset="0"/>
              <a:buChar char="•"/>
            </a:pPr>
            <a:r>
              <a:rPr lang="en-GB" sz="2400" dirty="0"/>
              <a:t>It relates to the freedom of the individual from being constrained by an over oppressive state</a:t>
            </a:r>
          </a:p>
          <a:p>
            <a:pPr marL="342900" indent="-342900">
              <a:spcBef>
                <a:spcPts val="600"/>
              </a:spcBef>
              <a:spcAft>
                <a:spcPts val="600"/>
              </a:spcAft>
              <a:buFont typeface="Arial" panose="020B0604020202020204" pitchFamily="34" charset="0"/>
              <a:buChar char="•"/>
            </a:pPr>
            <a:r>
              <a:rPr lang="en-GB" sz="2400" dirty="0"/>
              <a:t>It grew out of the struggle of ‘liberalism’ to defend the rights of individuals against authoritarian monarchs and governments (e.g. the American and French Revolutions)</a:t>
            </a:r>
          </a:p>
          <a:p>
            <a:pPr marL="342900" indent="-342900">
              <a:spcBef>
                <a:spcPts val="600"/>
              </a:spcBef>
              <a:spcAft>
                <a:spcPts val="600"/>
              </a:spcAft>
              <a:buFont typeface="Arial" panose="020B0604020202020204" pitchFamily="34" charset="0"/>
              <a:buChar char="•"/>
            </a:pPr>
            <a:r>
              <a:rPr lang="en-GB" sz="2400" dirty="0"/>
              <a:t>It has at its centre the principle that the ‘state’ should be prevented from having too much control of individual freedoms</a:t>
            </a:r>
          </a:p>
        </p:txBody>
      </p:sp>
      <p:sp>
        <p:nvSpPr>
          <p:cNvPr id="5" name="TextBox 4"/>
          <p:cNvSpPr txBox="1"/>
          <p:nvPr/>
        </p:nvSpPr>
        <p:spPr>
          <a:xfrm>
            <a:off x="755576" y="5157192"/>
            <a:ext cx="6984776" cy="954107"/>
          </a:xfrm>
          <a:prstGeom prst="rect">
            <a:avLst/>
          </a:prstGeom>
          <a:noFill/>
        </p:spPr>
        <p:txBody>
          <a:bodyPr wrap="square" rtlCol="0">
            <a:spAutoFit/>
          </a:bodyPr>
          <a:lstStyle/>
          <a:p>
            <a:pPr algn="ctr"/>
            <a:r>
              <a:rPr lang="en-GB" sz="2800" i="1" dirty="0"/>
              <a:t>Can you this of any examples for current political debate?</a:t>
            </a: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770311" y="5099401"/>
            <a:ext cx="638801" cy="638801"/>
          </a:xfrm>
          <a:prstGeom prst="rect">
            <a:avLst/>
          </a:prstGeom>
        </p:spPr>
      </p:pic>
      <p:sp>
        <p:nvSpPr>
          <p:cNvPr id="7" name="TextBox 6"/>
          <p:cNvSpPr txBox="1"/>
          <p:nvPr/>
        </p:nvSpPr>
        <p:spPr>
          <a:xfrm>
            <a:off x="6084168" y="6237312"/>
            <a:ext cx="2736304" cy="369332"/>
          </a:xfrm>
          <a:prstGeom prst="rect">
            <a:avLst/>
          </a:prstGeom>
          <a:noFill/>
        </p:spPr>
        <p:txBody>
          <a:bodyPr wrap="square" rtlCol="0">
            <a:spAutoFit/>
          </a:bodyPr>
          <a:lstStyle/>
          <a:p>
            <a:pPr algn="r"/>
            <a:r>
              <a:rPr lang="en-GB" dirty="0"/>
              <a:t>(Based on Carter, 2019)</a:t>
            </a:r>
          </a:p>
        </p:txBody>
      </p:sp>
    </p:spTree>
    <p:extLst>
      <p:ext uri="{BB962C8B-B14F-4D97-AF65-F5344CB8AC3E}">
        <p14:creationId xmlns:p14="http://schemas.microsoft.com/office/powerpoint/2010/main" val="1005754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562074"/>
          </a:xfrm>
        </p:spPr>
        <p:txBody>
          <a:bodyPr>
            <a:noAutofit/>
          </a:bodyPr>
          <a:lstStyle/>
          <a:p>
            <a:pPr algn="ctr"/>
            <a:r>
              <a:rPr lang="en-GB" sz="3600" b="1" dirty="0"/>
              <a:t>Positive Liberty</a:t>
            </a:r>
          </a:p>
        </p:txBody>
      </p:sp>
      <p:sp>
        <p:nvSpPr>
          <p:cNvPr id="3" name="Content Placeholder 2"/>
          <p:cNvSpPr>
            <a:spLocks noGrp="1"/>
          </p:cNvSpPr>
          <p:nvPr>
            <p:ph idx="1"/>
          </p:nvPr>
        </p:nvSpPr>
        <p:spPr>
          <a:xfrm>
            <a:off x="251520" y="836712"/>
            <a:ext cx="8686800" cy="4525963"/>
          </a:xfrm>
        </p:spPr>
        <p:txBody>
          <a:bodyPr>
            <a:noAutofit/>
          </a:bodyPr>
          <a:lstStyle/>
          <a:p>
            <a:pPr>
              <a:spcBef>
                <a:spcPts val="600"/>
              </a:spcBef>
              <a:spcAft>
                <a:spcPts val="600"/>
              </a:spcAft>
            </a:pPr>
            <a:r>
              <a:rPr lang="en-GB" sz="2400" dirty="0"/>
              <a:t>‘Positive’ liberty refers more to the ability of individuals to act and to take control of life</a:t>
            </a:r>
          </a:p>
          <a:p>
            <a:pPr>
              <a:spcBef>
                <a:spcPts val="600"/>
              </a:spcBef>
              <a:spcAft>
                <a:spcPts val="600"/>
              </a:spcAft>
            </a:pPr>
            <a:r>
              <a:rPr lang="en-GB" sz="2400" dirty="0"/>
              <a:t>It is often taken to mean the ability to achieve self-realisation, self-determination or self-actualisation (e.g. Maslow)</a:t>
            </a:r>
          </a:p>
          <a:p>
            <a:pPr>
              <a:spcBef>
                <a:spcPts val="600"/>
              </a:spcBef>
              <a:spcAft>
                <a:spcPts val="600"/>
              </a:spcAft>
            </a:pPr>
            <a:r>
              <a:rPr lang="en-GB" sz="2400" dirty="0"/>
              <a:t>In this sense it can be seen to be related to the concepts of ‘autonomy’ and ‘agency’</a:t>
            </a:r>
          </a:p>
          <a:p>
            <a:pPr>
              <a:spcBef>
                <a:spcPts val="600"/>
              </a:spcBef>
              <a:spcAft>
                <a:spcPts val="600"/>
              </a:spcAft>
            </a:pPr>
            <a:r>
              <a:rPr lang="en-GB" sz="2400" dirty="0"/>
              <a:t>Proponents argue that, as some people are prevented from achieving their potential by ill-health, disability or prejudice the state needs to intervene in order to guarantee their liberty</a:t>
            </a:r>
          </a:p>
          <a:p>
            <a:pPr>
              <a:spcBef>
                <a:spcPts val="600"/>
              </a:spcBef>
              <a:spcAft>
                <a:spcPts val="600"/>
              </a:spcAft>
            </a:pPr>
            <a:r>
              <a:rPr lang="en-GB" sz="2400" dirty="0"/>
              <a:t>Some, such as Isiah Berlin, have argued that, even in a democracy, this can still lead to inequality if the needs of the majority are considered as superior to those of minority groups</a:t>
            </a:r>
            <a:endParaRPr lang="en-GB" sz="2600" dirty="0"/>
          </a:p>
        </p:txBody>
      </p:sp>
      <p:sp>
        <p:nvSpPr>
          <p:cNvPr id="4" name="TextBox 3"/>
          <p:cNvSpPr txBox="1"/>
          <p:nvPr/>
        </p:nvSpPr>
        <p:spPr>
          <a:xfrm>
            <a:off x="6084168" y="6237312"/>
            <a:ext cx="2736304" cy="369332"/>
          </a:xfrm>
          <a:prstGeom prst="rect">
            <a:avLst/>
          </a:prstGeom>
          <a:noFill/>
        </p:spPr>
        <p:txBody>
          <a:bodyPr wrap="square" rtlCol="0">
            <a:spAutoFit/>
          </a:bodyPr>
          <a:lstStyle/>
          <a:p>
            <a:pPr algn="r"/>
            <a:r>
              <a:rPr lang="en-GB" dirty="0"/>
              <a:t>(Based on Carter, 2019)</a:t>
            </a:r>
          </a:p>
        </p:txBody>
      </p:sp>
    </p:spTree>
    <p:extLst>
      <p:ext uri="{BB962C8B-B14F-4D97-AF65-F5344CB8AC3E}">
        <p14:creationId xmlns:p14="http://schemas.microsoft.com/office/powerpoint/2010/main" val="2630270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706090"/>
          </a:xfrm>
        </p:spPr>
        <p:txBody>
          <a:bodyPr>
            <a:normAutofit/>
          </a:bodyPr>
          <a:lstStyle/>
          <a:p>
            <a:pPr algn="ctr"/>
            <a:r>
              <a:rPr lang="en-GB" sz="3600" b="1" dirty="0">
                <a:solidFill>
                  <a:prstClr val="black"/>
                </a:solidFill>
              </a:rPr>
              <a:t>Individual Autonomy</a:t>
            </a:r>
            <a:endParaRPr lang="en-GB" sz="3600" b="1" dirty="0"/>
          </a:p>
        </p:txBody>
      </p:sp>
      <p:sp>
        <p:nvSpPr>
          <p:cNvPr id="3" name="Content Placeholder 2"/>
          <p:cNvSpPr>
            <a:spLocks noGrp="1"/>
          </p:cNvSpPr>
          <p:nvPr>
            <p:ph idx="1"/>
          </p:nvPr>
        </p:nvSpPr>
        <p:spPr>
          <a:xfrm>
            <a:off x="467544" y="980729"/>
            <a:ext cx="8229600" cy="2736304"/>
          </a:xfrm>
        </p:spPr>
        <p:txBody>
          <a:bodyPr>
            <a:normAutofit/>
          </a:bodyPr>
          <a:lstStyle/>
          <a:p>
            <a:r>
              <a:rPr lang="en-GB" dirty="0"/>
              <a:t>Smit (2016) defines ‘Individual Autonomy’ as:</a:t>
            </a:r>
          </a:p>
          <a:p>
            <a:pPr marL="0" indent="0">
              <a:buNone/>
            </a:pPr>
            <a:endParaRPr lang="en-GB" dirty="0"/>
          </a:p>
          <a:p>
            <a:pPr marL="0" indent="0" algn="ctr">
              <a:buNone/>
            </a:pPr>
            <a:r>
              <a:rPr lang="en-GB" dirty="0"/>
              <a:t>…’the ability of individuals to act freely as agents, making their own decisions and shaping their own lives’.</a:t>
            </a:r>
          </a:p>
        </p:txBody>
      </p:sp>
      <p:sp>
        <p:nvSpPr>
          <p:cNvPr id="4" name="TextBox 3"/>
          <p:cNvSpPr txBox="1"/>
          <p:nvPr/>
        </p:nvSpPr>
        <p:spPr>
          <a:xfrm>
            <a:off x="755576" y="3846831"/>
            <a:ext cx="6984776" cy="954107"/>
          </a:xfrm>
          <a:prstGeom prst="rect">
            <a:avLst/>
          </a:prstGeom>
          <a:noFill/>
        </p:spPr>
        <p:txBody>
          <a:bodyPr wrap="square" rtlCol="0">
            <a:spAutoFit/>
          </a:bodyPr>
          <a:lstStyle/>
          <a:p>
            <a:pPr algn="ctr"/>
            <a:r>
              <a:rPr lang="en-GB" sz="2800" i="1" dirty="0"/>
              <a:t>How does autonomy as a concept relate to liberty?</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770311" y="3789040"/>
            <a:ext cx="638801" cy="638801"/>
          </a:xfrm>
          <a:prstGeom prst="rect">
            <a:avLst/>
          </a:prstGeom>
        </p:spPr>
      </p:pic>
      <p:sp>
        <p:nvSpPr>
          <p:cNvPr id="6" name="TextBox 5"/>
          <p:cNvSpPr txBox="1"/>
          <p:nvPr/>
        </p:nvSpPr>
        <p:spPr>
          <a:xfrm>
            <a:off x="1043608" y="5080238"/>
            <a:ext cx="6984776" cy="523220"/>
          </a:xfrm>
          <a:prstGeom prst="rect">
            <a:avLst/>
          </a:prstGeom>
          <a:noFill/>
        </p:spPr>
        <p:txBody>
          <a:bodyPr wrap="square" rtlCol="0">
            <a:spAutoFit/>
          </a:bodyPr>
          <a:lstStyle/>
          <a:p>
            <a:pPr algn="ctr"/>
            <a:r>
              <a:rPr lang="en-GB" sz="2800" i="1" dirty="0"/>
              <a:t>Is positive liberty necessary for autonomy?</a:t>
            </a: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058343" y="5022447"/>
            <a:ext cx="638801" cy="638801"/>
          </a:xfrm>
          <a:prstGeom prst="rect">
            <a:avLst/>
          </a:prstGeom>
        </p:spPr>
      </p:pic>
    </p:spTree>
    <p:extLst>
      <p:ext uri="{BB962C8B-B14F-4D97-AF65-F5344CB8AC3E}">
        <p14:creationId xmlns:p14="http://schemas.microsoft.com/office/powerpoint/2010/main" val="395552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778098"/>
          </a:xfrm>
        </p:spPr>
        <p:txBody>
          <a:bodyPr>
            <a:normAutofit/>
          </a:bodyPr>
          <a:lstStyle/>
          <a:p>
            <a:pPr algn="ctr"/>
            <a:r>
              <a:rPr lang="en-GB" sz="3600" b="1" dirty="0"/>
              <a:t>Individual Autonomy</a:t>
            </a:r>
          </a:p>
        </p:txBody>
      </p:sp>
      <p:sp>
        <p:nvSpPr>
          <p:cNvPr id="3" name="Content Placeholder 2"/>
          <p:cNvSpPr>
            <a:spLocks noGrp="1"/>
          </p:cNvSpPr>
          <p:nvPr>
            <p:ph idx="1"/>
          </p:nvPr>
        </p:nvSpPr>
        <p:spPr>
          <a:xfrm>
            <a:off x="467544" y="980728"/>
            <a:ext cx="8229600" cy="4525963"/>
          </a:xfrm>
        </p:spPr>
        <p:txBody>
          <a:bodyPr>
            <a:normAutofit fontScale="92500" lnSpcReduction="10000"/>
          </a:bodyPr>
          <a:lstStyle/>
          <a:p>
            <a:pPr>
              <a:spcBef>
                <a:spcPts val="600"/>
              </a:spcBef>
              <a:spcAft>
                <a:spcPts val="600"/>
              </a:spcAft>
            </a:pPr>
            <a:r>
              <a:rPr lang="en-GB" sz="2800" dirty="0"/>
              <a:t>This lies at the heart of much contemporary political debate</a:t>
            </a:r>
          </a:p>
          <a:p>
            <a:pPr>
              <a:spcBef>
                <a:spcPts val="600"/>
              </a:spcBef>
              <a:spcAft>
                <a:spcPts val="600"/>
              </a:spcAft>
            </a:pPr>
            <a:r>
              <a:rPr lang="en-GB" sz="2800" dirty="0"/>
              <a:t>Freedom from oppression, freedom of choice, freedom of action</a:t>
            </a:r>
          </a:p>
          <a:p>
            <a:pPr>
              <a:spcBef>
                <a:spcPts val="600"/>
              </a:spcBef>
              <a:spcAft>
                <a:spcPts val="600"/>
              </a:spcAft>
            </a:pPr>
            <a:r>
              <a:rPr lang="en-GB" sz="2800" dirty="0"/>
              <a:t>There may well be legislation that allows me to choose which school to send my children to….</a:t>
            </a:r>
          </a:p>
          <a:p>
            <a:pPr>
              <a:spcBef>
                <a:spcPts val="600"/>
              </a:spcBef>
              <a:spcAft>
                <a:spcPts val="600"/>
              </a:spcAft>
            </a:pPr>
            <a:r>
              <a:rPr lang="en-GB" sz="2800" dirty="0"/>
              <a:t>There may also be a number of schools from which to choose….</a:t>
            </a:r>
          </a:p>
          <a:p>
            <a:pPr>
              <a:spcBef>
                <a:spcPts val="600"/>
              </a:spcBef>
              <a:spcAft>
                <a:spcPts val="600"/>
              </a:spcAft>
            </a:pPr>
            <a:r>
              <a:rPr lang="en-GB" sz="2800" dirty="0"/>
              <a:t>But, if one can’t afford to pay the fees, what freedom of action / autonomy does one have?</a:t>
            </a:r>
          </a:p>
          <a:p>
            <a:pPr>
              <a:spcBef>
                <a:spcPts val="600"/>
              </a:spcBef>
              <a:spcAft>
                <a:spcPts val="600"/>
              </a:spcAft>
            </a:pPr>
            <a:endParaRPr lang="en-GB" sz="2800" dirty="0"/>
          </a:p>
        </p:txBody>
      </p:sp>
    </p:spTree>
    <p:extLst>
      <p:ext uri="{BB962C8B-B14F-4D97-AF65-F5344CB8AC3E}">
        <p14:creationId xmlns:p14="http://schemas.microsoft.com/office/powerpoint/2010/main" val="2514279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778098"/>
          </a:xfrm>
        </p:spPr>
        <p:txBody>
          <a:bodyPr>
            <a:normAutofit/>
          </a:bodyPr>
          <a:lstStyle/>
          <a:p>
            <a:pPr algn="ctr"/>
            <a:r>
              <a:rPr lang="en-GB" sz="3600" b="1" dirty="0"/>
              <a:t>Individual Autonomy</a:t>
            </a:r>
          </a:p>
        </p:txBody>
      </p:sp>
      <p:sp>
        <p:nvSpPr>
          <p:cNvPr id="3" name="Content Placeholder 2"/>
          <p:cNvSpPr>
            <a:spLocks noGrp="1"/>
          </p:cNvSpPr>
          <p:nvPr>
            <p:ph idx="1"/>
          </p:nvPr>
        </p:nvSpPr>
        <p:spPr>
          <a:xfrm>
            <a:off x="467544" y="980729"/>
            <a:ext cx="8229600" cy="2448272"/>
          </a:xfrm>
        </p:spPr>
        <p:txBody>
          <a:bodyPr>
            <a:normAutofit lnSpcReduction="10000"/>
          </a:bodyPr>
          <a:lstStyle/>
          <a:p>
            <a:pPr>
              <a:spcBef>
                <a:spcPts val="600"/>
              </a:spcBef>
              <a:spcAft>
                <a:spcPts val="600"/>
              </a:spcAft>
            </a:pPr>
            <a:r>
              <a:rPr lang="en-GB" sz="2800" dirty="0"/>
              <a:t>However, one can also lack autonomy because of emotional and psychological barriers within the individual themselves</a:t>
            </a:r>
          </a:p>
          <a:p>
            <a:pPr>
              <a:spcBef>
                <a:spcPts val="600"/>
              </a:spcBef>
              <a:spcAft>
                <a:spcPts val="600"/>
              </a:spcAft>
            </a:pPr>
            <a:r>
              <a:rPr lang="en-GB" sz="2800" dirty="0"/>
              <a:t>They can be placed there by others or be the result of experience and socialisation</a:t>
            </a:r>
          </a:p>
          <a:p>
            <a:pPr marL="0" indent="0">
              <a:spcBef>
                <a:spcPts val="600"/>
              </a:spcBef>
              <a:spcAft>
                <a:spcPts val="600"/>
              </a:spcAft>
              <a:buNone/>
            </a:pPr>
            <a:endParaRPr lang="en-GB" sz="2800" dirty="0"/>
          </a:p>
        </p:txBody>
      </p:sp>
      <p:pic>
        <p:nvPicPr>
          <p:cNvPr id="4" name="Picture 3">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79912" y="3487766"/>
            <a:ext cx="1309118" cy="1380850"/>
          </a:xfrm>
          <a:prstGeom prst="rect">
            <a:avLst/>
          </a:prstGeom>
        </p:spPr>
      </p:pic>
      <p:sp>
        <p:nvSpPr>
          <p:cNvPr id="5" name="TextBox 4"/>
          <p:cNvSpPr txBox="1"/>
          <p:nvPr/>
        </p:nvSpPr>
        <p:spPr>
          <a:xfrm>
            <a:off x="3250196" y="4932329"/>
            <a:ext cx="2520280" cy="369332"/>
          </a:xfrm>
          <a:prstGeom prst="rect">
            <a:avLst/>
          </a:prstGeom>
          <a:noFill/>
        </p:spPr>
        <p:txBody>
          <a:bodyPr wrap="square" rtlCol="0">
            <a:spAutoFit/>
          </a:bodyPr>
          <a:lstStyle/>
          <a:p>
            <a:r>
              <a:rPr lang="en-GB" dirty="0"/>
              <a:t>1. Liberty and Autonomy</a:t>
            </a:r>
          </a:p>
        </p:txBody>
      </p:sp>
    </p:spTree>
    <p:extLst>
      <p:ext uri="{BB962C8B-B14F-4D97-AF65-F5344CB8AC3E}">
        <p14:creationId xmlns:p14="http://schemas.microsoft.com/office/powerpoint/2010/main" val="2044064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634082"/>
          </a:xfrm>
        </p:spPr>
        <p:txBody>
          <a:bodyPr>
            <a:noAutofit/>
          </a:bodyPr>
          <a:lstStyle/>
          <a:p>
            <a:pPr algn="ctr"/>
            <a:r>
              <a:rPr lang="en-GB" sz="3600" b="1" dirty="0"/>
              <a:t>Equality</a:t>
            </a:r>
          </a:p>
        </p:txBody>
      </p:sp>
      <p:sp>
        <p:nvSpPr>
          <p:cNvPr id="3" name="Content Placeholder 2"/>
          <p:cNvSpPr>
            <a:spLocks noGrp="1"/>
          </p:cNvSpPr>
          <p:nvPr>
            <p:ph idx="1"/>
          </p:nvPr>
        </p:nvSpPr>
        <p:spPr>
          <a:xfrm>
            <a:off x="179512" y="758319"/>
            <a:ext cx="8784976" cy="4525963"/>
          </a:xfrm>
        </p:spPr>
        <p:txBody>
          <a:bodyPr>
            <a:normAutofit/>
          </a:bodyPr>
          <a:lstStyle/>
          <a:p>
            <a:pPr>
              <a:spcAft>
                <a:spcPts val="600"/>
              </a:spcAft>
            </a:pPr>
            <a:r>
              <a:rPr lang="en-GB" sz="2400" dirty="0"/>
              <a:t>A fundamental </a:t>
            </a:r>
            <a:r>
              <a:rPr lang="en-GB" sz="2400" b="1" dirty="0"/>
              <a:t>normative </a:t>
            </a:r>
            <a:r>
              <a:rPr lang="en-GB" sz="2400" dirty="0"/>
              <a:t>concept of modern politics and related to the concepts of legal and distributive justice that we have already discussed.</a:t>
            </a:r>
          </a:p>
          <a:p>
            <a:pPr>
              <a:spcAft>
                <a:spcPts val="600"/>
              </a:spcAft>
            </a:pPr>
            <a:r>
              <a:rPr lang="en-GB" sz="2400" dirty="0"/>
              <a:t>The concept of equality was again a key feature of the ‘liberal’, ‘enlightenment’ rebellion against hierarchical and absolutist rulers</a:t>
            </a:r>
          </a:p>
          <a:p>
            <a:pPr>
              <a:spcAft>
                <a:spcPts val="600"/>
              </a:spcAft>
            </a:pPr>
            <a:r>
              <a:rPr lang="en-GB" sz="2400" dirty="0"/>
              <a:t>For example, </a:t>
            </a:r>
            <a:r>
              <a:rPr lang="en-GB" sz="2400" dirty="0">
                <a:hlinkClick r:id="rId2"/>
              </a:rPr>
              <a:t>The American Declaration of Independence</a:t>
            </a:r>
            <a:endParaRPr lang="en-GB" sz="2400" dirty="0"/>
          </a:p>
          <a:p>
            <a:pPr>
              <a:spcAft>
                <a:spcPts val="600"/>
              </a:spcAft>
            </a:pPr>
            <a:r>
              <a:rPr lang="en-GB" sz="2400" dirty="0"/>
              <a:t>“We hold these truths to be self-evident, that all men are created equal, that they are endowed by their Creator with certain unalienable Rights, that among these are Life, Liberty and the pursuit of Happiness.”</a:t>
            </a:r>
          </a:p>
        </p:txBody>
      </p:sp>
      <p:sp>
        <p:nvSpPr>
          <p:cNvPr id="4" name="TextBox 3"/>
          <p:cNvSpPr txBox="1"/>
          <p:nvPr/>
        </p:nvSpPr>
        <p:spPr>
          <a:xfrm>
            <a:off x="971600" y="5214983"/>
            <a:ext cx="6984776" cy="523220"/>
          </a:xfrm>
          <a:prstGeom prst="rect">
            <a:avLst/>
          </a:prstGeom>
          <a:noFill/>
        </p:spPr>
        <p:txBody>
          <a:bodyPr wrap="square" rtlCol="0">
            <a:spAutoFit/>
          </a:bodyPr>
          <a:lstStyle/>
          <a:p>
            <a:pPr algn="ctr"/>
            <a:r>
              <a:rPr lang="en-GB" sz="2800" i="1" dirty="0"/>
              <a:t>What strikes you about the statement above?</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986335" y="5157192"/>
            <a:ext cx="638801" cy="638801"/>
          </a:xfrm>
          <a:prstGeom prst="rect">
            <a:avLst/>
          </a:prstGeom>
        </p:spPr>
      </p:pic>
    </p:spTree>
    <p:extLst>
      <p:ext uri="{BB962C8B-B14F-4D97-AF65-F5344CB8AC3E}">
        <p14:creationId xmlns:p14="http://schemas.microsoft.com/office/powerpoint/2010/main" val="3098219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634082"/>
          </a:xfrm>
        </p:spPr>
        <p:txBody>
          <a:bodyPr>
            <a:noAutofit/>
          </a:bodyPr>
          <a:lstStyle/>
          <a:p>
            <a:pPr algn="ctr"/>
            <a:r>
              <a:rPr lang="en-GB" sz="3600" b="1" dirty="0"/>
              <a:t>Equality</a:t>
            </a:r>
          </a:p>
        </p:txBody>
      </p:sp>
      <p:sp>
        <p:nvSpPr>
          <p:cNvPr id="3" name="Content Placeholder 2"/>
          <p:cNvSpPr>
            <a:spLocks noGrp="1"/>
          </p:cNvSpPr>
          <p:nvPr>
            <p:ph idx="1"/>
          </p:nvPr>
        </p:nvSpPr>
        <p:spPr>
          <a:xfrm>
            <a:off x="179512" y="758319"/>
            <a:ext cx="8784976" cy="3246745"/>
          </a:xfrm>
        </p:spPr>
        <p:txBody>
          <a:bodyPr>
            <a:normAutofit/>
          </a:bodyPr>
          <a:lstStyle/>
          <a:p>
            <a:pPr>
              <a:spcAft>
                <a:spcPts val="600"/>
              </a:spcAft>
            </a:pPr>
            <a:r>
              <a:rPr lang="en-GB" sz="2400" dirty="0"/>
              <a:t>Equality can be seen to be made up of four interrelated concepts, the first of which is;</a:t>
            </a:r>
          </a:p>
          <a:p>
            <a:pPr>
              <a:spcAft>
                <a:spcPts val="600"/>
              </a:spcAft>
            </a:pPr>
            <a:r>
              <a:rPr lang="en-GB" sz="2400" b="1" dirty="0"/>
              <a:t>Equal consideration within a scheme of (moral) decision‐making</a:t>
            </a:r>
            <a:r>
              <a:rPr lang="en-GB" sz="2400" dirty="0"/>
              <a:t>, N.B. this concept has links with Utilitarianism</a:t>
            </a:r>
          </a:p>
          <a:p>
            <a:pPr>
              <a:spcAft>
                <a:spcPts val="600"/>
              </a:spcAft>
            </a:pPr>
            <a:r>
              <a:rPr lang="en-GB" sz="2400" dirty="0"/>
              <a:t>In this sense equality means that access to a good or service is open to everyone equally</a:t>
            </a:r>
          </a:p>
          <a:p>
            <a:pPr>
              <a:spcAft>
                <a:spcPts val="600"/>
              </a:spcAft>
            </a:pPr>
            <a:r>
              <a:rPr lang="en-GB" sz="2400" dirty="0"/>
              <a:t>However, this does not guarantee equality of access</a:t>
            </a:r>
          </a:p>
        </p:txBody>
      </p:sp>
      <p:sp>
        <p:nvSpPr>
          <p:cNvPr id="6" name="TextBox 5"/>
          <p:cNvSpPr txBox="1"/>
          <p:nvPr/>
        </p:nvSpPr>
        <p:spPr>
          <a:xfrm>
            <a:off x="5796136" y="6237312"/>
            <a:ext cx="3024336" cy="369332"/>
          </a:xfrm>
          <a:prstGeom prst="rect">
            <a:avLst/>
          </a:prstGeom>
          <a:noFill/>
        </p:spPr>
        <p:txBody>
          <a:bodyPr wrap="square" rtlCol="0">
            <a:spAutoFit/>
          </a:bodyPr>
          <a:lstStyle/>
          <a:p>
            <a:pPr algn="r"/>
            <a:r>
              <a:rPr lang="en-GB" dirty="0"/>
              <a:t>(Based on Brown, </a:t>
            </a:r>
            <a:r>
              <a:rPr lang="en-GB" i="1" dirty="0"/>
              <a:t>et al</a:t>
            </a:r>
            <a:r>
              <a:rPr lang="en-GB" dirty="0"/>
              <a:t>, 2018)</a:t>
            </a:r>
          </a:p>
        </p:txBody>
      </p:sp>
      <p:sp>
        <p:nvSpPr>
          <p:cNvPr id="7" name="TextBox 6"/>
          <p:cNvSpPr txBox="1"/>
          <p:nvPr/>
        </p:nvSpPr>
        <p:spPr>
          <a:xfrm>
            <a:off x="971600" y="4077072"/>
            <a:ext cx="6984776" cy="523220"/>
          </a:xfrm>
          <a:prstGeom prst="rect">
            <a:avLst/>
          </a:prstGeom>
          <a:noFill/>
        </p:spPr>
        <p:txBody>
          <a:bodyPr wrap="square" rtlCol="0">
            <a:spAutoFit/>
          </a:bodyPr>
          <a:lstStyle/>
          <a:p>
            <a:pPr algn="ctr"/>
            <a:r>
              <a:rPr lang="en-GB" sz="2800" i="1" dirty="0"/>
              <a:t>Why might this be the case?</a:t>
            </a:r>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986335" y="4019281"/>
            <a:ext cx="638801" cy="638801"/>
          </a:xfrm>
          <a:prstGeom prst="rect">
            <a:avLst/>
          </a:prstGeom>
        </p:spPr>
      </p:pic>
      <p:pic>
        <p:nvPicPr>
          <p:cNvPr id="9" name="Picture 8">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31840" y="4984045"/>
            <a:ext cx="782817" cy="782817"/>
          </a:xfrm>
          <a:prstGeom prst="rect">
            <a:avLst/>
          </a:prstGeom>
        </p:spPr>
      </p:pic>
      <p:pic>
        <p:nvPicPr>
          <p:cNvPr id="10" name="Picture 9">
            <a:hlinkClick r:id="rId5"/>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55976" y="4954049"/>
            <a:ext cx="813649" cy="813649"/>
          </a:xfrm>
          <a:prstGeom prst="rect">
            <a:avLst/>
          </a:prstGeom>
        </p:spPr>
      </p:pic>
    </p:spTree>
    <p:extLst>
      <p:ext uri="{BB962C8B-B14F-4D97-AF65-F5344CB8AC3E}">
        <p14:creationId xmlns:p14="http://schemas.microsoft.com/office/powerpoint/2010/main" val="2059033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8"/>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9"/>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10"/>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634082"/>
          </a:xfrm>
        </p:spPr>
        <p:txBody>
          <a:bodyPr>
            <a:noAutofit/>
          </a:bodyPr>
          <a:lstStyle/>
          <a:p>
            <a:pPr algn="ctr"/>
            <a:r>
              <a:rPr lang="en-GB" sz="3600" b="1" dirty="0"/>
              <a:t>Equality</a:t>
            </a:r>
          </a:p>
        </p:txBody>
      </p:sp>
      <p:sp>
        <p:nvSpPr>
          <p:cNvPr id="3" name="Content Placeholder 2"/>
          <p:cNvSpPr>
            <a:spLocks noGrp="1"/>
          </p:cNvSpPr>
          <p:nvPr>
            <p:ph idx="1"/>
          </p:nvPr>
        </p:nvSpPr>
        <p:spPr>
          <a:xfrm>
            <a:off x="179512" y="758319"/>
            <a:ext cx="8784976" cy="3246745"/>
          </a:xfrm>
        </p:spPr>
        <p:txBody>
          <a:bodyPr>
            <a:normAutofit fontScale="92500" lnSpcReduction="20000"/>
          </a:bodyPr>
          <a:lstStyle/>
          <a:p>
            <a:pPr>
              <a:spcAft>
                <a:spcPts val="600"/>
              </a:spcAft>
            </a:pPr>
            <a:r>
              <a:rPr lang="en-GB" sz="2400" dirty="0"/>
              <a:t>Equality can be seen to be made up of four interrelated concepts, the second of which is;</a:t>
            </a:r>
          </a:p>
          <a:p>
            <a:pPr>
              <a:spcAft>
                <a:spcPts val="600"/>
              </a:spcAft>
            </a:pPr>
            <a:r>
              <a:rPr lang="en-GB" sz="2400" b="1" dirty="0"/>
              <a:t>Even‐handed treatment</a:t>
            </a:r>
            <a:r>
              <a:rPr lang="en-GB" sz="2400" dirty="0"/>
              <a:t> </a:t>
            </a:r>
          </a:p>
          <a:p>
            <a:pPr>
              <a:spcAft>
                <a:spcPts val="600"/>
              </a:spcAft>
            </a:pPr>
            <a:r>
              <a:rPr lang="en-GB" sz="2400" dirty="0"/>
              <a:t>In this sense equality means that cases that are alike are treated in a similar way</a:t>
            </a:r>
          </a:p>
          <a:p>
            <a:pPr>
              <a:spcAft>
                <a:spcPts val="600"/>
              </a:spcAft>
            </a:pPr>
            <a:r>
              <a:rPr lang="en-GB" sz="2400" dirty="0"/>
              <a:t>This has links to </a:t>
            </a:r>
            <a:r>
              <a:rPr lang="en-GB" sz="2400" b="1" dirty="0"/>
              <a:t>equity</a:t>
            </a:r>
            <a:r>
              <a:rPr lang="en-GB" sz="2400" dirty="0"/>
              <a:t> </a:t>
            </a:r>
          </a:p>
          <a:p>
            <a:pPr>
              <a:spcAft>
                <a:spcPts val="600"/>
              </a:spcAft>
            </a:pPr>
            <a:r>
              <a:rPr lang="en-GB" sz="2400" dirty="0"/>
              <a:t>However, this does not guarantee that people in a similar situation will receive equal treatment (i.e. it is only contingent on those in a position of power or responsibility recognising the similarity)</a:t>
            </a:r>
          </a:p>
        </p:txBody>
      </p:sp>
      <p:sp>
        <p:nvSpPr>
          <p:cNvPr id="6" name="TextBox 5"/>
          <p:cNvSpPr txBox="1"/>
          <p:nvPr/>
        </p:nvSpPr>
        <p:spPr>
          <a:xfrm>
            <a:off x="5796136" y="6237312"/>
            <a:ext cx="3024336" cy="369332"/>
          </a:xfrm>
          <a:prstGeom prst="rect">
            <a:avLst/>
          </a:prstGeom>
          <a:noFill/>
        </p:spPr>
        <p:txBody>
          <a:bodyPr wrap="square" rtlCol="0">
            <a:spAutoFit/>
          </a:bodyPr>
          <a:lstStyle/>
          <a:p>
            <a:pPr algn="r"/>
            <a:r>
              <a:rPr lang="en-GB" dirty="0"/>
              <a:t>(Based on Brown, </a:t>
            </a:r>
            <a:r>
              <a:rPr lang="en-GB" i="1" dirty="0"/>
              <a:t>et al</a:t>
            </a:r>
            <a:r>
              <a:rPr lang="en-GB" dirty="0"/>
              <a:t>, 2018)</a:t>
            </a:r>
          </a:p>
        </p:txBody>
      </p:sp>
      <p:sp>
        <p:nvSpPr>
          <p:cNvPr id="7" name="TextBox 6"/>
          <p:cNvSpPr txBox="1"/>
          <p:nvPr/>
        </p:nvSpPr>
        <p:spPr>
          <a:xfrm>
            <a:off x="827584" y="4149080"/>
            <a:ext cx="6984776" cy="523220"/>
          </a:xfrm>
          <a:prstGeom prst="rect">
            <a:avLst/>
          </a:prstGeom>
          <a:noFill/>
        </p:spPr>
        <p:txBody>
          <a:bodyPr wrap="square" rtlCol="0">
            <a:spAutoFit/>
          </a:bodyPr>
          <a:lstStyle/>
          <a:p>
            <a:pPr algn="ctr"/>
            <a:r>
              <a:rPr lang="en-GB" sz="2800" i="1" dirty="0"/>
              <a:t>Why might this be the case?</a:t>
            </a:r>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842319" y="4091289"/>
            <a:ext cx="638801" cy="638801"/>
          </a:xfrm>
          <a:prstGeom prst="rect">
            <a:avLst/>
          </a:prstGeom>
        </p:spPr>
      </p:pic>
      <p:sp>
        <p:nvSpPr>
          <p:cNvPr id="5" name="TextBox 4"/>
          <p:cNvSpPr txBox="1"/>
          <p:nvPr/>
        </p:nvSpPr>
        <p:spPr>
          <a:xfrm>
            <a:off x="179512" y="4941168"/>
            <a:ext cx="8640960" cy="430887"/>
          </a:xfrm>
          <a:prstGeom prst="rect">
            <a:avLst/>
          </a:prstGeom>
          <a:noFill/>
        </p:spPr>
        <p:txBody>
          <a:bodyPr wrap="square" rtlCol="0">
            <a:spAutoFit/>
          </a:bodyPr>
          <a:lstStyle/>
          <a:p>
            <a:pPr marL="342900" indent="-342900">
              <a:buFont typeface="Arial" panose="020B0604020202020204" pitchFamily="34" charset="0"/>
              <a:buChar char="•"/>
            </a:pPr>
            <a:r>
              <a:rPr lang="en-GB" sz="2200" dirty="0"/>
              <a:t>This can result in indirect discrimination</a:t>
            </a:r>
          </a:p>
        </p:txBody>
      </p:sp>
    </p:spTree>
    <p:extLst>
      <p:ext uri="{BB962C8B-B14F-4D97-AF65-F5344CB8AC3E}">
        <p14:creationId xmlns:p14="http://schemas.microsoft.com/office/powerpoint/2010/main" val="2070021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8"/>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5"/>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7" grpId="0"/>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634082"/>
          </a:xfrm>
        </p:spPr>
        <p:txBody>
          <a:bodyPr>
            <a:noAutofit/>
          </a:bodyPr>
          <a:lstStyle/>
          <a:p>
            <a:pPr algn="ctr"/>
            <a:r>
              <a:rPr lang="en-GB" sz="3600" b="1" dirty="0"/>
              <a:t>Equality</a:t>
            </a:r>
          </a:p>
        </p:txBody>
      </p:sp>
      <p:sp>
        <p:nvSpPr>
          <p:cNvPr id="3" name="Content Placeholder 2"/>
          <p:cNvSpPr>
            <a:spLocks noGrp="1"/>
          </p:cNvSpPr>
          <p:nvPr>
            <p:ph idx="1"/>
          </p:nvPr>
        </p:nvSpPr>
        <p:spPr>
          <a:xfrm>
            <a:off x="179512" y="857583"/>
            <a:ext cx="8784976" cy="3246745"/>
          </a:xfrm>
        </p:spPr>
        <p:txBody>
          <a:bodyPr>
            <a:noAutofit/>
          </a:bodyPr>
          <a:lstStyle/>
          <a:p>
            <a:pPr>
              <a:spcAft>
                <a:spcPts val="600"/>
              </a:spcAft>
            </a:pPr>
            <a:r>
              <a:rPr lang="en-GB" sz="2200" dirty="0"/>
              <a:t>Equality can be seen to be made up of four interrelated concepts, </a:t>
            </a:r>
            <a:r>
              <a:rPr lang="en-GB" sz="2000" dirty="0"/>
              <a:t>the third of which is</a:t>
            </a:r>
            <a:r>
              <a:rPr lang="en-GB" sz="2200" dirty="0"/>
              <a:t>;</a:t>
            </a:r>
          </a:p>
          <a:p>
            <a:pPr>
              <a:spcAft>
                <a:spcPts val="600"/>
              </a:spcAft>
            </a:pPr>
            <a:r>
              <a:rPr lang="en-GB" sz="2200" b="1" dirty="0"/>
              <a:t>Equality in distribution</a:t>
            </a:r>
          </a:p>
          <a:p>
            <a:pPr>
              <a:spcAft>
                <a:spcPts val="600"/>
              </a:spcAft>
            </a:pPr>
            <a:r>
              <a:rPr lang="en-GB" sz="2200" dirty="0"/>
              <a:t>In this sense equality means that cases that equality is achieved by distributing a good or service equally to everyone</a:t>
            </a:r>
          </a:p>
          <a:p>
            <a:pPr>
              <a:spcAft>
                <a:spcPts val="600"/>
              </a:spcAft>
            </a:pPr>
            <a:r>
              <a:rPr lang="en-GB" sz="2200" dirty="0"/>
              <a:t>This has links  with the concept of ‘universalism’ in welfare for example</a:t>
            </a:r>
          </a:p>
          <a:p>
            <a:pPr>
              <a:spcAft>
                <a:spcPts val="600"/>
              </a:spcAft>
            </a:pPr>
            <a:r>
              <a:rPr lang="en-GB" sz="2200" dirty="0"/>
              <a:t>Examples would include the state pension and free access for all to the NHS</a:t>
            </a:r>
          </a:p>
          <a:p>
            <a:pPr>
              <a:spcAft>
                <a:spcPts val="600"/>
              </a:spcAft>
            </a:pPr>
            <a:r>
              <a:rPr lang="en-GB" sz="2200" dirty="0"/>
              <a:t>This type of equality is most often used when little is known about the circumstances of individuals</a:t>
            </a:r>
          </a:p>
        </p:txBody>
      </p:sp>
      <p:sp>
        <p:nvSpPr>
          <p:cNvPr id="6" name="TextBox 5"/>
          <p:cNvSpPr txBox="1"/>
          <p:nvPr/>
        </p:nvSpPr>
        <p:spPr>
          <a:xfrm>
            <a:off x="5796136" y="6237312"/>
            <a:ext cx="3024336" cy="369332"/>
          </a:xfrm>
          <a:prstGeom prst="rect">
            <a:avLst/>
          </a:prstGeom>
          <a:noFill/>
        </p:spPr>
        <p:txBody>
          <a:bodyPr wrap="square" rtlCol="0">
            <a:spAutoFit/>
          </a:bodyPr>
          <a:lstStyle/>
          <a:p>
            <a:pPr algn="r"/>
            <a:r>
              <a:rPr lang="en-GB" dirty="0"/>
              <a:t>(Based on Brown, </a:t>
            </a:r>
            <a:r>
              <a:rPr lang="en-GB" i="1" dirty="0"/>
              <a:t>et al</a:t>
            </a:r>
            <a:r>
              <a:rPr lang="en-GB" dirty="0"/>
              <a:t>, 2018)</a:t>
            </a:r>
          </a:p>
        </p:txBody>
      </p:sp>
      <p:sp>
        <p:nvSpPr>
          <p:cNvPr id="7" name="TextBox 6"/>
          <p:cNvSpPr txBox="1"/>
          <p:nvPr/>
        </p:nvSpPr>
        <p:spPr>
          <a:xfrm>
            <a:off x="827584" y="5224254"/>
            <a:ext cx="6984776" cy="523220"/>
          </a:xfrm>
          <a:prstGeom prst="rect">
            <a:avLst/>
          </a:prstGeom>
          <a:noFill/>
        </p:spPr>
        <p:txBody>
          <a:bodyPr wrap="square" rtlCol="0">
            <a:spAutoFit/>
          </a:bodyPr>
          <a:lstStyle/>
          <a:p>
            <a:pPr algn="ctr"/>
            <a:r>
              <a:rPr lang="en-GB" sz="2800" i="1" dirty="0"/>
              <a:t>Why might this be the case?</a:t>
            </a:r>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842319" y="5166463"/>
            <a:ext cx="638801" cy="638801"/>
          </a:xfrm>
          <a:prstGeom prst="rect">
            <a:avLst/>
          </a:prstGeom>
        </p:spPr>
      </p:pic>
    </p:spTree>
    <p:extLst>
      <p:ext uri="{BB962C8B-B14F-4D97-AF65-F5344CB8AC3E}">
        <p14:creationId xmlns:p14="http://schemas.microsoft.com/office/powerpoint/2010/main" val="120819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8"/>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7"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634082"/>
          </a:xfrm>
        </p:spPr>
        <p:txBody>
          <a:bodyPr>
            <a:noAutofit/>
          </a:bodyPr>
          <a:lstStyle/>
          <a:p>
            <a:pPr algn="ctr"/>
            <a:r>
              <a:rPr lang="en-GB" sz="3600" b="1" dirty="0"/>
              <a:t>Equality</a:t>
            </a:r>
          </a:p>
        </p:txBody>
      </p:sp>
      <p:sp>
        <p:nvSpPr>
          <p:cNvPr id="3" name="Content Placeholder 2"/>
          <p:cNvSpPr>
            <a:spLocks noGrp="1"/>
          </p:cNvSpPr>
          <p:nvPr>
            <p:ph idx="1"/>
          </p:nvPr>
        </p:nvSpPr>
        <p:spPr>
          <a:xfrm>
            <a:off x="179512" y="857583"/>
            <a:ext cx="8784976" cy="3246745"/>
          </a:xfrm>
        </p:spPr>
        <p:txBody>
          <a:bodyPr>
            <a:noAutofit/>
          </a:bodyPr>
          <a:lstStyle/>
          <a:p>
            <a:pPr>
              <a:spcAft>
                <a:spcPts val="600"/>
              </a:spcAft>
            </a:pPr>
            <a:r>
              <a:rPr lang="en-GB" sz="2400" dirty="0"/>
              <a:t>Equality can be seen to be made up of four interrelated concepts, the fourth of which is;</a:t>
            </a:r>
          </a:p>
          <a:p>
            <a:pPr>
              <a:spcAft>
                <a:spcPts val="600"/>
              </a:spcAft>
            </a:pPr>
            <a:r>
              <a:rPr lang="en-GB" sz="2400" b="1" dirty="0"/>
              <a:t>Equality in outcome. </a:t>
            </a:r>
          </a:p>
          <a:p>
            <a:pPr>
              <a:spcAft>
                <a:spcPts val="600"/>
              </a:spcAft>
            </a:pPr>
            <a:r>
              <a:rPr lang="en-GB" sz="2400" dirty="0"/>
              <a:t>‘The claim that equal treatment requires that persons should end up in the same conditions, taking account of their situation before distribution and adjusting the amount to be distributed to each accordingly’. </a:t>
            </a:r>
          </a:p>
          <a:p>
            <a:pPr>
              <a:spcAft>
                <a:spcPts val="600"/>
              </a:spcAft>
            </a:pPr>
            <a:r>
              <a:rPr lang="en-GB" sz="2400" dirty="0"/>
              <a:t>This may be compared with equal opportunity, which requires that individuals should be equally placed with respect to opportunities to compete for a good or service</a:t>
            </a:r>
          </a:p>
        </p:txBody>
      </p:sp>
      <p:sp>
        <p:nvSpPr>
          <p:cNvPr id="6" name="TextBox 5"/>
          <p:cNvSpPr txBox="1"/>
          <p:nvPr/>
        </p:nvSpPr>
        <p:spPr>
          <a:xfrm>
            <a:off x="5796136" y="6237312"/>
            <a:ext cx="3024336" cy="369332"/>
          </a:xfrm>
          <a:prstGeom prst="rect">
            <a:avLst/>
          </a:prstGeom>
          <a:noFill/>
        </p:spPr>
        <p:txBody>
          <a:bodyPr wrap="square" rtlCol="0">
            <a:spAutoFit/>
          </a:bodyPr>
          <a:lstStyle/>
          <a:p>
            <a:pPr algn="r"/>
            <a:r>
              <a:rPr lang="en-GB" dirty="0"/>
              <a:t>(Brown, </a:t>
            </a:r>
            <a:r>
              <a:rPr lang="en-GB" i="1" dirty="0"/>
              <a:t>et al</a:t>
            </a:r>
            <a:r>
              <a:rPr lang="en-GB" dirty="0"/>
              <a:t>, 2018)</a:t>
            </a:r>
          </a:p>
        </p:txBody>
      </p:sp>
      <p:sp>
        <p:nvSpPr>
          <p:cNvPr id="9" name="TextBox 8"/>
          <p:cNvSpPr txBox="1"/>
          <p:nvPr/>
        </p:nvSpPr>
        <p:spPr>
          <a:xfrm>
            <a:off x="857543" y="5247854"/>
            <a:ext cx="6984776" cy="523220"/>
          </a:xfrm>
          <a:prstGeom prst="rect">
            <a:avLst/>
          </a:prstGeom>
          <a:noFill/>
        </p:spPr>
        <p:txBody>
          <a:bodyPr wrap="square" rtlCol="0">
            <a:spAutoFit/>
          </a:bodyPr>
          <a:lstStyle/>
          <a:p>
            <a:pPr algn="ctr"/>
            <a:r>
              <a:rPr lang="en-GB" sz="2800" i="1" dirty="0"/>
              <a:t>Why might this be the case?</a:t>
            </a: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842319" y="5166463"/>
            <a:ext cx="638801" cy="638801"/>
          </a:xfrm>
          <a:prstGeom prst="rect">
            <a:avLst/>
          </a:prstGeom>
        </p:spPr>
      </p:pic>
    </p:spTree>
    <p:extLst>
      <p:ext uri="{BB962C8B-B14F-4D97-AF65-F5344CB8AC3E}">
        <p14:creationId xmlns:p14="http://schemas.microsoft.com/office/powerpoint/2010/main" val="3733425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0"/>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9"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08520" y="980728"/>
            <a:ext cx="9015794" cy="4401205"/>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400" dirty="0"/>
              <a:t>As we have seen in our discussions, some people have been disadvantaged by social values and customs</a:t>
            </a:r>
          </a:p>
          <a:p>
            <a:pPr marL="457200" indent="-457200">
              <a:spcBef>
                <a:spcPts val="600"/>
              </a:spcBef>
              <a:spcAft>
                <a:spcPts val="600"/>
              </a:spcAft>
              <a:buFont typeface="Arial" panose="020B0604020202020204" pitchFamily="34" charset="0"/>
              <a:buChar char="•"/>
            </a:pPr>
            <a:r>
              <a:rPr lang="en-GB" sz="2400" dirty="0"/>
              <a:t>For many years there was no legislation in place to protect different groups from discrimination or unfair employment practices</a:t>
            </a:r>
          </a:p>
          <a:p>
            <a:pPr marL="457200" indent="-457200">
              <a:spcBef>
                <a:spcPts val="600"/>
              </a:spcBef>
              <a:spcAft>
                <a:spcPts val="600"/>
              </a:spcAft>
              <a:buFont typeface="Arial" panose="020B0604020202020204" pitchFamily="34" charset="0"/>
              <a:buChar char="•"/>
            </a:pPr>
            <a:r>
              <a:rPr lang="en-GB" sz="2400" dirty="0"/>
              <a:t>Governments began to introduce protection from the 1970s onwards</a:t>
            </a:r>
          </a:p>
          <a:p>
            <a:pPr marL="457200" indent="-457200">
              <a:spcBef>
                <a:spcPts val="600"/>
              </a:spcBef>
              <a:spcAft>
                <a:spcPts val="600"/>
              </a:spcAft>
              <a:buFont typeface="Arial" panose="020B0604020202020204" pitchFamily="34" charset="0"/>
              <a:buChar char="•"/>
            </a:pPr>
            <a:r>
              <a:rPr lang="en-GB" sz="2400" dirty="0"/>
              <a:t>In 2010 the UK Government passed the Equality Act to try to ensure equality for all.</a:t>
            </a:r>
          </a:p>
          <a:p>
            <a:pPr marL="457200" indent="-457200">
              <a:spcBef>
                <a:spcPts val="600"/>
              </a:spcBef>
              <a:spcAft>
                <a:spcPts val="600"/>
              </a:spcAft>
              <a:buFont typeface="Arial" panose="020B0604020202020204" pitchFamily="34" charset="0"/>
              <a:buChar char="•"/>
            </a:pPr>
            <a:r>
              <a:rPr lang="en-GB" sz="2400" dirty="0"/>
              <a:t>This act brought together over </a:t>
            </a:r>
            <a:r>
              <a:rPr lang="en-GB" sz="2400" u="sng" dirty="0"/>
              <a:t>116</a:t>
            </a:r>
            <a:r>
              <a:rPr lang="en-GB" sz="2400" dirty="0"/>
              <a:t> different pieces of legislation which sought to establish equality for different groups</a:t>
            </a:r>
          </a:p>
        </p:txBody>
      </p:sp>
      <p:sp>
        <p:nvSpPr>
          <p:cNvPr id="6" name="TextBox 5"/>
          <p:cNvSpPr txBox="1"/>
          <p:nvPr/>
        </p:nvSpPr>
        <p:spPr>
          <a:xfrm>
            <a:off x="-108520" y="44624"/>
            <a:ext cx="9324528" cy="646331"/>
          </a:xfrm>
          <a:prstGeom prst="rect">
            <a:avLst/>
          </a:prstGeom>
          <a:noFill/>
        </p:spPr>
        <p:txBody>
          <a:bodyPr wrap="square" rtlCol="0">
            <a:spAutoFit/>
          </a:bodyPr>
          <a:lstStyle/>
          <a:p>
            <a:pPr algn="ctr"/>
            <a:r>
              <a:rPr lang="en-GB" sz="3600" b="1" dirty="0"/>
              <a:t>Equality of Opportunity </a:t>
            </a:r>
          </a:p>
        </p:txBody>
      </p:sp>
      <p:sp>
        <p:nvSpPr>
          <p:cNvPr id="2" name="TextBox 1"/>
          <p:cNvSpPr txBox="1"/>
          <p:nvPr/>
        </p:nvSpPr>
        <p:spPr>
          <a:xfrm>
            <a:off x="4139952" y="6093296"/>
            <a:ext cx="4464496" cy="369332"/>
          </a:xfrm>
          <a:prstGeom prst="rect">
            <a:avLst/>
          </a:prstGeom>
          <a:noFill/>
        </p:spPr>
        <p:txBody>
          <a:bodyPr wrap="square" rtlCol="0">
            <a:spAutoFit/>
          </a:bodyPr>
          <a:lstStyle/>
          <a:p>
            <a:r>
              <a:rPr lang="en-GB" dirty="0"/>
              <a:t>(Equality &amp; Human Right Commission, 2019)</a:t>
            </a:r>
          </a:p>
        </p:txBody>
      </p:sp>
    </p:spTree>
    <p:extLst>
      <p:ext uri="{BB962C8B-B14F-4D97-AF65-F5344CB8AC3E}">
        <p14:creationId xmlns:p14="http://schemas.microsoft.com/office/powerpoint/2010/main" val="656471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323528" y="1052736"/>
            <a:ext cx="9015794" cy="4370427"/>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200" dirty="0"/>
              <a:t>the Equal Pay Act 1970</a:t>
            </a:r>
          </a:p>
          <a:p>
            <a:pPr marL="457200" indent="-457200">
              <a:spcBef>
                <a:spcPts val="600"/>
              </a:spcBef>
              <a:spcAft>
                <a:spcPts val="600"/>
              </a:spcAft>
              <a:buFont typeface="Arial" panose="020B0604020202020204" pitchFamily="34" charset="0"/>
              <a:buChar char="•"/>
            </a:pPr>
            <a:r>
              <a:rPr lang="en-GB" sz="2200" dirty="0"/>
              <a:t>the Sex Discrimination Act 1975</a:t>
            </a:r>
          </a:p>
          <a:p>
            <a:pPr marL="457200" indent="-457200">
              <a:spcBef>
                <a:spcPts val="600"/>
              </a:spcBef>
              <a:spcAft>
                <a:spcPts val="600"/>
              </a:spcAft>
              <a:buFont typeface="Arial" panose="020B0604020202020204" pitchFamily="34" charset="0"/>
              <a:buChar char="•"/>
            </a:pPr>
            <a:r>
              <a:rPr lang="en-GB" sz="2200" dirty="0"/>
              <a:t>the Race Relations Act 1976</a:t>
            </a:r>
          </a:p>
          <a:p>
            <a:pPr marL="457200" indent="-457200">
              <a:spcBef>
                <a:spcPts val="600"/>
              </a:spcBef>
              <a:spcAft>
                <a:spcPts val="600"/>
              </a:spcAft>
              <a:buFont typeface="Arial" panose="020B0604020202020204" pitchFamily="34" charset="0"/>
              <a:buChar char="•"/>
            </a:pPr>
            <a:r>
              <a:rPr lang="en-GB" sz="2200" dirty="0"/>
              <a:t>the Disability Discrimination Act 1995</a:t>
            </a:r>
          </a:p>
          <a:p>
            <a:pPr marL="457200" indent="-457200">
              <a:spcBef>
                <a:spcPts val="600"/>
              </a:spcBef>
              <a:spcAft>
                <a:spcPts val="600"/>
              </a:spcAft>
              <a:buFont typeface="Arial" panose="020B0604020202020204" pitchFamily="34" charset="0"/>
              <a:buChar char="•"/>
            </a:pPr>
            <a:r>
              <a:rPr lang="en-GB" sz="2200" dirty="0"/>
              <a:t>the Employment Equality (Religion or Belief) Regulations 2003</a:t>
            </a:r>
          </a:p>
          <a:p>
            <a:pPr marL="457200" indent="-457200">
              <a:spcBef>
                <a:spcPts val="600"/>
              </a:spcBef>
              <a:spcAft>
                <a:spcPts val="600"/>
              </a:spcAft>
              <a:buFont typeface="Arial" panose="020B0604020202020204" pitchFamily="34" charset="0"/>
              <a:buChar char="•"/>
            </a:pPr>
            <a:r>
              <a:rPr lang="en-GB" sz="2200" dirty="0"/>
              <a:t>the Employment Equality (Sexual Orientation) Regulations 2003</a:t>
            </a:r>
          </a:p>
          <a:p>
            <a:pPr marL="457200" indent="-457200">
              <a:spcBef>
                <a:spcPts val="600"/>
              </a:spcBef>
              <a:spcAft>
                <a:spcPts val="600"/>
              </a:spcAft>
              <a:buFont typeface="Arial" panose="020B0604020202020204" pitchFamily="34" charset="0"/>
              <a:buChar char="•"/>
            </a:pPr>
            <a:r>
              <a:rPr lang="en-GB" sz="2200" dirty="0"/>
              <a:t>the Employment Equality (Age) Regulations 2006</a:t>
            </a:r>
          </a:p>
          <a:p>
            <a:pPr marL="457200" indent="-457200">
              <a:spcBef>
                <a:spcPts val="600"/>
              </a:spcBef>
              <a:spcAft>
                <a:spcPts val="600"/>
              </a:spcAft>
              <a:buFont typeface="Arial" panose="020B0604020202020204" pitchFamily="34" charset="0"/>
              <a:buChar char="•"/>
            </a:pPr>
            <a:r>
              <a:rPr lang="en-GB" sz="2200" dirty="0"/>
              <a:t>the Equality Act 2006, Part 2</a:t>
            </a:r>
          </a:p>
          <a:p>
            <a:pPr marL="457200" indent="-457200">
              <a:spcBef>
                <a:spcPts val="600"/>
              </a:spcBef>
              <a:spcAft>
                <a:spcPts val="600"/>
              </a:spcAft>
              <a:buFont typeface="Arial" panose="020B0604020202020204" pitchFamily="34" charset="0"/>
              <a:buChar char="•"/>
            </a:pPr>
            <a:r>
              <a:rPr lang="en-GB" sz="2200" dirty="0"/>
              <a:t>the Equality Act (Sexual Orientation) Regulations 2007</a:t>
            </a:r>
          </a:p>
        </p:txBody>
      </p:sp>
      <p:sp>
        <p:nvSpPr>
          <p:cNvPr id="2" name="TextBox 1"/>
          <p:cNvSpPr txBox="1"/>
          <p:nvPr/>
        </p:nvSpPr>
        <p:spPr>
          <a:xfrm>
            <a:off x="4139952" y="6093296"/>
            <a:ext cx="4464496" cy="369332"/>
          </a:xfrm>
          <a:prstGeom prst="rect">
            <a:avLst/>
          </a:prstGeom>
          <a:noFill/>
        </p:spPr>
        <p:txBody>
          <a:bodyPr wrap="square" rtlCol="0">
            <a:spAutoFit/>
          </a:bodyPr>
          <a:lstStyle/>
          <a:p>
            <a:r>
              <a:rPr lang="en-GB" dirty="0"/>
              <a:t>(Equality &amp; Human Right Commission, 2019)</a:t>
            </a:r>
          </a:p>
        </p:txBody>
      </p:sp>
      <p:sp>
        <p:nvSpPr>
          <p:cNvPr id="7" name="TextBox 6"/>
          <p:cNvSpPr txBox="1"/>
          <p:nvPr/>
        </p:nvSpPr>
        <p:spPr>
          <a:xfrm>
            <a:off x="-108520" y="44624"/>
            <a:ext cx="9324528" cy="646331"/>
          </a:xfrm>
          <a:prstGeom prst="rect">
            <a:avLst/>
          </a:prstGeom>
          <a:noFill/>
        </p:spPr>
        <p:txBody>
          <a:bodyPr wrap="square" rtlCol="0">
            <a:spAutoFit/>
          </a:bodyPr>
          <a:lstStyle/>
          <a:p>
            <a:pPr algn="ctr"/>
            <a:r>
              <a:rPr lang="en-GB" sz="3600" b="1" dirty="0"/>
              <a:t>Equality of Opportunity </a:t>
            </a:r>
          </a:p>
        </p:txBody>
      </p:sp>
    </p:spTree>
    <p:extLst>
      <p:ext uri="{BB962C8B-B14F-4D97-AF65-F5344CB8AC3E}">
        <p14:creationId xmlns:p14="http://schemas.microsoft.com/office/powerpoint/2010/main" val="1748230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9554" y="908720"/>
            <a:ext cx="9015794" cy="4524315"/>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000" dirty="0"/>
              <a:t>UK Governments have continued to try to address such issues as the under-representation of women, people from ethnic minorities and people with disability in employment and particularly in positions of responsibility. For example;</a:t>
            </a:r>
          </a:p>
          <a:p>
            <a:pPr marL="457200" indent="-457200">
              <a:spcBef>
                <a:spcPts val="600"/>
              </a:spcBef>
              <a:spcAft>
                <a:spcPts val="600"/>
              </a:spcAft>
              <a:buFont typeface="Arial" panose="020B0604020202020204" pitchFamily="34" charset="0"/>
              <a:buChar char="•"/>
            </a:pPr>
            <a:r>
              <a:rPr lang="en-GB" dirty="0"/>
              <a:t>Women on Boards (2011) </a:t>
            </a:r>
            <a:r>
              <a:rPr lang="en-GB" dirty="0">
                <a:hlinkClick r:id="rId2"/>
              </a:rPr>
              <a:t>https://assets.publishing.service.gov.uk/government/uploads/system/uploads/attachment_data/file/31710/11-745-women-on-boards.pdf</a:t>
            </a:r>
            <a:r>
              <a:rPr lang="en-GB" dirty="0"/>
              <a:t> [Accessed 01/02/2022] </a:t>
            </a:r>
          </a:p>
          <a:p>
            <a:pPr marL="457200" indent="-457200">
              <a:spcBef>
                <a:spcPts val="600"/>
              </a:spcBef>
              <a:spcAft>
                <a:spcPts val="600"/>
              </a:spcAft>
              <a:buFont typeface="Arial" panose="020B0604020202020204" pitchFamily="34" charset="0"/>
              <a:buChar char="•"/>
            </a:pPr>
            <a:r>
              <a:rPr lang="en-GB" dirty="0"/>
              <a:t>Ethnic Minority Employment Stake Holder Group (no Date) </a:t>
            </a:r>
            <a:r>
              <a:rPr lang="en-GB" dirty="0">
                <a:hlinkClick r:id="rId3"/>
              </a:rPr>
              <a:t>https://www.gov.uk/government/groups/ethnic-minority-employment-stakeholder-group</a:t>
            </a:r>
            <a:r>
              <a:rPr lang="en-GB" dirty="0"/>
              <a:t> [Accessed 01/02/2022]  </a:t>
            </a:r>
          </a:p>
          <a:p>
            <a:pPr marL="457200" indent="-457200">
              <a:spcBef>
                <a:spcPts val="600"/>
              </a:spcBef>
              <a:spcAft>
                <a:spcPts val="600"/>
              </a:spcAft>
              <a:buFont typeface="Arial" panose="020B0604020202020204" pitchFamily="34" charset="0"/>
              <a:buChar char="•"/>
            </a:pPr>
            <a:r>
              <a:rPr lang="en-GB" dirty="0"/>
              <a:t>Employing disabled people and people with health conditions (2020) </a:t>
            </a:r>
            <a:r>
              <a:rPr lang="en-GB" dirty="0">
                <a:hlinkClick r:id="rId4"/>
              </a:rPr>
              <a:t>https://www.gov.uk/government/publications/employing-disabled-people-and-people-with-health-conditions/employing-disabled-people-and-people-with-health-conditions</a:t>
            </a:r>
            <a:r>
              <a:rPr lang="en-GB" dirty="0"/>
              <a:t> [Accessed 01/02/2022] </a:t>
            </a:r>
          </a:p>
        </p:txBody>
      </p:sp>
      <p:sp>
        <p:nvSpPr>
          <p:cNvPr id="7" name="TextBox 6"/>
          <p:cNvSpPr txBox="1"/>
          <p:nvPr/>
        </p:nvSpPr>
        <p:spPr>
          <a:xfrm>
            <a:off x="-108520" y="44624"/>
            <a:ext cx="9324528" cy="646331"/>
          </a:xfrm>
          <a:prstGeom prst="rect">
            <a:avLst/>
          </a:prstGeom>
          <a:noFill/>
        </p:spPr>
        <p:txBody>
          <a:bodyPr wrap="square" rtlCol="0">
            <a:spAutoFit/>
          </a:bodyPr>
          <a:lstStyle/>
          <a:p>
            <a:pPr algn="ctr"/>
            <a:r>
              <a:rPr lang="en-GB" sz="3600" b="1" dirty="0"/>
              <a:t>Equality of Opportunity </a:t>
            </a:r>
          </a:p>
        </p:txBody>
      </p:sp>
    </p:spTree>
    <p:extLst>
      <p:ext uri="{BB962C8B-B14F-4D97-AF65-F5344CB8AC3E}">
        <p14:creationId xmlns:p14="http://schemas.microsoft.com/office/powerpoint/2010/main" val="2506952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7626" y="0"/>
            <a:ext cx="8229600" cy="706090"/>
          </a:xfrm>
        </p:spPr>
        <p:txBody>
          <a:bodyPr>
            <a:normAutofit/>
          </a:bodyPr>
          <a:lstStyle/>
          <a:p>
            <a:pPr algn="ctr"/>
            <a:r>
              <a:rPr lang="en-GB" sz="3600" b="1" dirty="0"/>
              <a:t>Equity</a:t>
            </a:r>
          </a:p>
        </p:txBody>
      </p:sp>
      <p:sp>
        <p:nvSpPr>
          <p:cNvPr id="7" name="TextBox 6"/>
          <p:cNvSpPr txBox="1"/>
          <p:nvPr/>
        </p:nvSpPr>
        <p:spPr>
          <a:xfrm>
            <a:off x="397626" y="836712"/>
            <a:ext cx="8424936" cy="2985433"/>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We have already seen that equity is linked to the concept of equality being </a:t>
            </a:r>
            <a:r>
              <a:rPr lang="en-GB" sz="2400" b="1" dirty="0"/>
              <a:t>even handed treatment</a:t>
            </a:r>
          </a:p>
          <a:p>
            <a:pPr marL="342900" indent="-342900">
              <a:spcBef>
                <a:spcPts val="600"/>
              </a:spcBef>
              <a:spcAft>
                <a:spcPts val="600"/>
              </a:spcAft>
              <a:buFont typeface="Arial" panose="020B0604020202020204" pitchFamily="34" charset="0"/>
              <a:buChar char="•"/>
            </a:pPr>
            <a:r>
              <a:rPr lang="en-GB" sz="2400" dirty="0"/>
              <a:t>In this sense it relates to the idea that two people doing a similar job should get similar rates of pay for doing that work</a:t>
            </a:r>
          </a:p>
          <a:p>
            <a:pPr marL="342900" indent="-342900">
              <a:spcBef>
                <a:spcPts val="600"/>
              </a:spcBef>
              <a:spcAft>
                <a:spcPts val="600"/>
              </a:spcAft>
              <a:buFont typeface="Arial" panose="020B0604020202020204" pitchFamily="34" charset="0"/>
              <a:buChar char="•"/>
            </a:pPr>
            <a:r>
              <a:rPr lang="en-GB" sz="2400" dirty="0"/>
              <a:t>It also relates to the expectation that two people who have committed similar crimes will receive similar punishments from the justice system</a:t>
            </a:r>
          </a:p>
        </p:txBody>
      </p:sp>
      <p:sp>
        <p:nvSpPr>
          <p:cNvPr id="8" name="TextBox 7"/>
          <p:cNvSpPr txBox="1"/>
          <p:nvPr/>
        </p:nvSpPr>
        <p:spPr>
          <a:xfrm>
            <a:off x="827584" y="4062855"/>
            <a:ext cx="6984776" cy="954107"/>
          </a:xfrm>
          <a:prstGeom prst="rect">
            <a:avLst/>
          </a:prstGeom>
          <a:noFill/>
        </p:spPr>
        <p:txBody>
          <a:bodyPr wrap="square" rtlCol="0">
            <a:spAutoFit/>
          </a:bodyPr>
          <a:lstStyle/>
          <a:p>
            <a:pPr algn="ctr"/>
            <a:r>
              <a:rPr lang="en-GB" sz="2800" i="1" dirty="0"/>
              <a:t>Can you think of examples of situations where this is not the case?</a:t>
            </a:r>
          </a:p>
        </p:txBody>
      </p:sp>
      <p:pic>
        <p:nvPicPr>
          <p:cNvPr id="9" name="Picture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842319" y="4005064"/>
            <a:ext cx="638801" cy="638801"/>
          </a:xfrm>
          <a:prstGeom prst="rect">
            <a:avLst/>
          </a:prstGeom>
        </p:spPr>
      </p:pic>
      <p:pic>
        <p:nvPicPr>
          <p:cNvPr id="10" name="Picture 9">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19872" y="5373215"/>
            <a:ext cx="854825" cy="854825"/>
          </a:xfrm>
          <a:prstGeom prst="rect">
            <a:avLst/>
          </a:prstGeom>
        </p:spPr>
      </p:pic>
      <p:pic>
        <p:nvPicPr>
          <p:cNvPr id="11" name="Picture 10">
            <a:hlinkClick r:id="rId5"/>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32040" y="5373216"/>
            <a:ext cx="854825" cy="854825"/>
          </a:xfrm>
          <a:prstGeom prst="rect">
            <a:avLst/>
          </a:prstGeom>
        </p:spPr>
      </p:pic>
    </p:spTree>
    <p:extLst>
      <p:ext uri="{BB962C8B-B14F-4D97-AF65-F5344CB8AC3E}">
        <p14:creationId xmlns:p14="http://schemas.microsoft.com/office/powerpoint/2010/main" val="1673497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9"/>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0"/>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8"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7626" y="0"/>
            <a:ext cx="8229600" cy="706090"/>
          </a:xfrm>
        </p:spPr>
        <p:txBody>
          <a:bodyPr>
            <a:normAutofit/>
          </a:bodyPr>
          <a:lstStyle/>
          <a:p>
            <a:pPr algn="ctr"/>
            <a:r>
              <a:rPr lang="en-GB" sz="3600" b="1" dirty="0"/>
              <a:t>Equity</a:t>
            </a:r>
          </a:p>
        </p:txBody>
      </p:sp>
      <p:sp>
        <p:nvSpPr>
          <p:cNvPr id="7" name="TextBox 6"/>
          <p:cNvSpPr txBox="1"/>
          <p:nvPr/>
        </p:nvSpPr>
        <p:spPr>
          <a:xfrm>
            <a:off x="397626" y="836712"/>
            <a:ext cx="8424936" cy="4985980"/>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However, equity has another sense from an ‘older meaning of equity referred to the need to modify the consequences of a strict application of the law to avoid unfair or unconscionable outcomes’ (Brown </a:t>
            </a:r>
            <a:r>
              <a:rPr lang="en-GB" sz="2400" i="1" dirty="0"/>
              <a:t>et al, </a:t>
            </a:r>
            <a:r>
              <a:rPr lang="en-GB" sz="2400" dirty="0"/>
              <a:t>2018)</a:t>
            </a:r>
          </a:p>
          <a:p>
            <a:pPr marL="342900" indent="-342900">
              <a:spcBef>
                <a:spcPts val="600"/>
              </a:spcBef>
              <a:spcAft>
                <a:spcPts val="600"/>
              </a:spcAft>
              <a:buFont typeface="Arial" panose="020B0604020202020204" pitchFamily="34" charset="0"/>
              <a:buChar char="•"/>
            </a:pPr>
            <a:r>
              <a:rPr lang="en-GB" sz="2400" dirty="0"/>
              <a:t>George Frederickson, (2015) has argued that this interpretation of equity places a responsibility on those in government not to assume that person A is the same a person B</a:t>
            </a:r>
          </a:p>
          <a:p>
            <a:pPr marL="342900" indent="-342900">
              <a:spcBef>
                <a:spcPts val="600"/>
              </a:spcBef>
              <a:spcAft>
                <a:spcPts val="600"/>
              </a:spcAft>
              <a:buFont typeface="Arial" panose="020B0604020202020204" pitchFamily="34" charset="0"/>
              <a:buChar char="•"/>
            </a:pPr>
            <a:r>
              <a:rPr lang="en-GB" sz="2400" dirty="0"/>
              <a:t>In this sense </a:t>
            </a:r>
            <a:r>
              <a:rPr lang="en-GB" sz="2400" b="1" dirty="0"/>
              <a:t>equity</a:t>
            </a:r>
            <a:r>
              <a:rPr lang="en-GB" sz="2400" dirty="0"/>
              <a:t> can be seen to be an attempt to address the inequalities set up by the </a:t>
            </a:r>
            <a:r>
              <a:rPr lang="en-GB" sz="2400" b="1" dirty="0"/>
              <a:t>even handed treatment</a:t>
            </a:r>
            <a:r>
              <a:rPr lang="en-GB" sz="2400" dirty="0"/>
              <a:t> approach to equality the we have looked at previously</a:t>
            </a:r>
          </a:p>
          <a:p>
            <a:pPr marL="342900" indent="-342900">
              <a:spcBef>
                <a:spcPts val="600"/>
              </a:spcBef>
              <a:spcAft>
                <a:spcPts val="600"/>
              </a:spcAft>
              <a:buFont typeface="Arial" panose="020B0604020202020204" pitchFamily="34" charset="0"/>
              <a:buChar char="•"/>
            </a:pPr>
            <a:r>
              <a:rPr lang="en-GB" sz="2400" dirty="0"/>
              <a:t>It places the focus on the individual rather than on a ‘one size fits all’ approach</a:t>
            </a:r>
          </a:p>
        </p:txBody>
      </p:sp>
    </p:spTree>
    <p:extLst>
      <p:ext uri="{BB962C8B-B14F-4D97-AF65-F5344CB8AC3E}">
        <p14:creationId xmlns:p14="http://schemas.microsoft.com/office/powerpoint/2010/main" val="2550962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7626" y="0"/>
            <a:ext cx="8229600" cy="706090"/>
          </a:xfrm>
        </p:spPr>
        <p:txBody>
          <a:bodyPr>
            <a:normAutofit/>
          </a:bodyPr>
          <a:lstStyle/>
          <a:p>
            <a:pPr algn="ctr"/>
            <a:r>
              <a:rPr lang="en-GB" sz="3600" b="1" dirty="0"/>
              <a:t>Equity vs. Equality</a:t>
            </a:r>
          </a:p>
        </p:txBody>
      </p:sp>
      <p:pic>
        <p:nvPicPr>
          <p:cNvPr id="3" name="Picture 2"/>
          <p:cNvPicPr>
            <a:picLocks noChangeAspect="1"/>
          </p:cNvPicPr>
          <p:nvPr/>
        </p:nvPicPr>
        <p:blipFill>
          <a:blip r:embed="rId2"/>
          <a:stretch>
            <a:fillRect/>
          </a:stretch>
        </p:blipFill>
        <p:spPr>
          <a:xfrm>
            <a:off x="611560" y="730563"/>
            <a:ext cx="7488831" cy="5436918"/>
          </a:xfrm>
          <a:prstGeom prst="rect">
            <a:avLst/>
          </a:prstGeom>
        </p:spPr>
      </p:pic>
    </p:spTree>
    <p:extLst>
      <p:ext uri="{BB962C8B-B14F-4D97-AF65-F5344CB8AC3E}">
        <p14:creationId xmlns:p14="http://schemas.microsoft.com/office/powerpoint/2010/main" val="12450125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sz="3600" b="1" dirty="0"/>
              <a:t>References</a:t>
            </a:r>
          </a:p>
        </p:txBody>
      </p:sp>
      <p:sp>
        <p:nvSpPr>
          <p:cNvPr id="10" name="TextBox 9"/>
          <p:cNvSpPr txBox="1"/>
          <p:nvPr/>
        </p:nvSpPr>
        <p:spPr>
          <a:xfrm>
            <a:off x="395536" y="2718542"/>
            <a:ext cx="8496944" cy="1077218"/>
          </a:xfrm>
          <a:prstGeom prst="rect">
            <a:avLst/>
          </a:prstGeom>
          <a:noFill/>
        </p:spPr>
        <p:txBody>
          <a:bodyPr wrap="square" rtlCol="0">
            <a:spAutoFit/>
          </a:bodyPr>
          <a:lstStyle/>
          <a:p>
            <a:r>
              <a:rPr lang="en-GB" sz="1600" dirty="0"/>
              <a:t>Brown, Garrett W, McLean, Iain &amp; McMillan, Alistair, (2018) </a:t>
            </a:r>
            <a:r>
              <a:rPr lang="en-GB" sz="1600" i="1" dirty="0"/>
              <a:t>The Concise Oxford Dictionary of Politics and International Relations</a:t>
            </a:r>
            <a:r>
              <a:rPr lang="en-GB" sz="1600" dirty="0"/>
              <a:t> Oxford: Oxford University Press Available at: </a:t>
            </a:r>
            <a:r>
              <a:rPr lang="en-GB" sz="1600" dirty="0">
                <a:hlinkClick r:id="rId2"/>
              </a:rPr>
              <a:t>https://www-oxfordreference-com.ezproxy.uwtsd.ac.uk/view/10.1093/acref/9780199670840.001.0001/acref-9780199670840-e-1042?rskey=UVSlCN&amp;result=1</a:t>
            </a:r>
            <a:r>
              <a:rPr lang="en-GB" sz="1600" dirty="0"/>
              <a:t> [Accessed 31/10/2022] </a:t>
            </a:r>
          </a:p>
        </p:txBody>
      </p:sp>
      <p:sp>
        <p:nvSpPr>
          <p:cNvPr id="11" name="TextBox 10"/>
          <p:cNvSpPr txBox="1"/>
          <p:nvPr/>
        </p:nvSpPr>
        <p:spPr>
          <a:xfrm>
            <a:off x="395536" y="3921898"/>
            <a:ext cx="7632848" cy="338554"/>
          </a:xfrm>
          <a:prstGeom prst="rect">
            <a:avLst/>
          </a:prstGeom>
          <a:noFill/>
        </p:spPr>
        <p:txBody>
          <a:bodyPr wrap="square" rtlCol="0">
            <a:spAutoFit/>
          </a:bodyPr>
          <a:lstStyle/>
          <a:p>
            <a:r>
              <a:rPr lang="en-GB" sz="1600" dirty="0"/>
              <a:t>Calhoun, C. [Ed.] (2002) </a:t>
            </a:r>
            <a:r>
              <a:rPr lang="en-GB" sz="1600" i="1" dirty="0"/>
              <a:t>Dictionary of the Social Sciences </a:t>
            </a:r>
            <a:r>
              <a:rPr lang="en-GB" sz="1600" dirty="0"/>
              <a:t>Oxford: Oxford University Press</a:t>
            </a:r>
            <a:endParaRPr lang="en-GB" sz="1600" i="1" dirty="0"/>
          </a:p>
        </p:txBody>
      </p:sp>
      <p:sp>
        <p:nvSpPr>
          <p:cNvPr id="7" name="TextBox 6"/>
          <p:cNvSpPr txBox="1"/>
          <p:nvPr/>
        </p:nvSpPr>
        <p:spPr>
          <a:xfrm>
            <a:off x="395537" y="1514454"/>
            <a:ext cx="8496944" cy="1077218"/>
          </a:xfrm>
          <a:prstGeom prst="rect">
            <a:avLst/>
          </a:prstGeom>
          <a:noFill/>
        </p:spPr>
        <p:txBody>
          <a:bodyPr wrap="square" rtlCol="0">
            <a:spAutoFit/>
          </a:bodyPr>
          <a:lstStyle/>
          <a:p>
            <a:r>
              <a:rPr lang="en-GB" sz="1600" dirty="0"/>
              <a:t>Allen, F.A. (1959) ‘Criminal Justice, Legal Values and the Rehabilitative Ideal’</a:t>
            </a:r>
          </a:p>
          <a:p>
            <a:r>
              <a:rPr lang="en-GB" sz="1600" i="1" dirty="0"/>
              <a:t>Journal of Criminal Law and Criminology </a:t>
            </a:r>
            <a:r>
              <a:rPr lang="en-GB" sz="1600" dirty="0"/>
              <a:t>Vol. 5 Issue 3 Available at: </a:t>
            </a:r>
            <a:r>
              <a:rPr lang="en-GB" sz="1600" dirty="0">
                <a:hlinkClick r:id="rId3"/>
              </a:rPr>
              <a:t>https://scholarlycommons.law.northwestern.edu/cgi/viewcontent.cgi?article=4835&amp;context=jclc</a:t>
            </a:r>
            <a:r>
              <a:rPr lang="en-GB" sz="1600" dirty="0"/>
              <a:t> [Accessed 31/10/2022] </a:t>
            </a:r>
          </a:p>
        </p:txBody>
      </p:sp>
      <p:sp>
        <p:nvSpPr>
          <p:cNvPr id="5" name="TextBox 4"/>
          <p:cNvSpPr txBox="1"/>
          <p:nvPr/>
        </p:nvSpPr>
        <p:spPr>
          <a:xfrm>
            <a:off x="395536" y="4437112"/>
            <a:ext cx="8435280" cy="830997"/>
          </a:xfrm>
          <a:prstGeom prst="rect">
            <a:avLst/>
          </a:prstGeom>
          <a:noFill/>
        </p:spPr>
        <p:txBody>
          <a:bodyPr wrap="square" rtlCol="0">
            <a:spAutoFit/>
          </a:bodyPr>
          <a:lstStyle/>
          <a:p>
            <a:r>
              <a:rPr lang="en-GB" sz="1600" dirty="0"/>
              <a:t>Carter, Ian, (2019) "Positive and Negative Liberty", </a:t>
            </a:r>
            <a:r>
              <a:rPr lang="en-GB" sz="1600" i="1" dirty="0"/>
              <a:t>The Stanford Encyclopedia of Philosophy </a:t>
            </a:r>
            <a:r>
              <a:rPr lang="en-GB" sz="1600" dirty="0"/>
              <a:t> Edward N. </a:t>
            </a:r>
            <a:r>
              <a:rPr lang="en-GB" sz="1600" dirty="0" err="1"/>
              <a:t>Zalta</a:t>
            </a:r>
            <a:r>
              <a:rPr lang="en-GB" sz="1600" dirty="0"/>
              <a:t> (ed.), </a:t>
            </a:r>
            <a:r>
              <a:rPr lang="en-GB" sz="1600" dirty="0">
                <a:hlinkClick r:id="rId4"/>
              </a:rPr>
              <a:t>https://plato.stanford.edu/archives/win2019/entries/liberty-positive-negative/</a:t>
            </a:r>
            <a:r>
              <a:rPr lang="en-GB" sz="1600" dirty="0"/>
              <a:t> [Accessed 31/10/2022] </a:t>
            </a:r>
          </a:p>
        </p:txBody>
      </p:sp>
    </p:spTree>
    <p:extLst>
      <p:ext uri="{BB962C8B-B14F-4D97-AF65-F5344CB8AC3E}">
        <p14:creationId xmlns:p14="http://schemas.microsoft.com/office/powerpoint/2010/main" val="6229746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sz="3600" b="1" dirty="0"/>
              <a:t>References</a:t>
            </a:r>
          </a:p>
        </p:txBody>
      </p:sp>
      <p:sp>
        <p:nvSpPr>
          <p:cNvPr id="5" name="TextBox 4"/>
          <p:cNvSpPr txBox="1"/>
          <p:nvPr/>
        </p:nvSpPr>
        <p:spPr>
          <a:xfrm>
            <a:off x="395536" y="3604583"/>
            <a:ext cx="7632848" cy="584775"/>
          </a:xfrm>
          <a:prstGeom prst="rect">
            <a:avLst/>
          </a:prstGeom>
          <a:noFill/>
        </p:spPr>
        <p:txBody>
          <a:bodyPr wrap="square" rtlCol="0">
            <a:spAutoFit/>
          </a:bodyPr>
          <a:lstStyle/>
          <a:p>
            <a:r>
              <a:rPr lang="en-GB" sz="1600" dirty="0"/>
              <a:t>McCormick, J (2016) Why Europe Matters For Britain, ‘The Case for Remaining’, London, UK: Palgrave McMillan. </a:t>
            </a:r>
          </a:p>
        </p:txBody>
      </p:sp>
      <p:sp>
        <p:nvSpPr>
          <p:cNvPr id="8" name="TextBox 7"/>
          <p:cNvSpPr txBox="1"/>
          <p:nvPr/>
        </p:nvSpPr>
        <p:spPr>
          <a:xfrm>
            <a:off x="400894" y="4624127"/>
            <a:ext cx="7632848" cy="584775"/>
          </a:xfrm>
          <a:prstGeom prst="rect">
            <a:avLst/>
          </a:prstGeom>
          <a:noFill/>
        </p:spPr>
        <p:txBody>
          <a:bodyPr wrap="square" rtlCol="0">
            <a:spAutoFit/>
          </a:bodyPr>
          <a:lstStyle/>
          <a:p>
            <a:r>
              <a:rPr lang="en-GB" sz="1600" dirty="0" err="1"/>
              <a:t>Nandy</a:t>
            </a:r>
            <a:r>
              <a:rPr lang="en-GB" sz="1600" dirty="0"/>
              <a:t>, L; Lucas, C &amp; Bowers, C (2016) The Alternative, </a:t>
            </a:r>
            <a:r>
              <a:rPr lang="en-GB" sz="1600" i="1" dirty="0"/>
              <a:t>Towards A New Progressive Politics. </a:t>
            </a:r>
            <a:r>
              <a:rPr lang="en-GB" sz="1600" dirty="0"/>
              <a:t>London, UK: </a:t>
            </a:r>
            <a:r>
              <a:rPr lang="en-GB" sz="1600" dirty="0" err="1"/>
              <a:t>Biteback</a:t>
            </a:r>
            <a:r>
              <a:rPr lang="en-GB" sz="1600" dirty="0"/>
              <a:t> Publishing Ltd. </a:t>
            </a:r>
          </a:p>
        </p:txBody>
      </p:sp>
      <p:sp>
        <p:nvSpPr>
          <p:cNvPr id="9" name="TextBox 8"/>
          <p:cNvSpPr txBox="1"/>
          <p:nvPr/>
        </p:nvSpPr>
        <p:spPr>
          <a:xfrm>
            <a:off x="395536" y="4236587"/>
            <a:ext cx="7632848" cy="338554"/>
          </a:xfrm>
          <a:prstGeom prst="rect">
            <a:avLst/>
          </a:prstGeom>
          <a:noFill/>
        </p:spPr>
        <p:txBody>
          <a:bodyPr wrap="square" rtlCol="0">
            <a:spAutoFit/>
          </a:bodyPr>
          <a:lstStyle/>
          <a:p>
            <a:r>
              <a:rPr lang="en-GB" sz="1600" dirty="0" err="1"/>
              <a:t>Morphet</a:t>
            </a:r>
            <a:r>
              <a:rPr lang="en-GB" sz="1600" dirty="0"/>
              <a:t>, J (2014) How Europe Shapes British Public Policy. Bristol, UK: Policy Press.  </a:t>
            </a:r>
          </a:p>
        </p:txBody>
      </p:sp>
      <p:sp>
        <p:nvSpPr>
          <p:cNvPr id="7" name="TextBox 6"/>
          <p:cNvSpPr txBox="1"/>
          <p:nvPr/>
        </p:nvSpPr>
        <p:spPr>
          <a:xfrm>
            <a:off x="394760" y="3217043"/>
            <a:ext cx="7632848" cy="338554"/>
          </a:xfrm>
          <a:prstGeom prst="rect">
            <a:avLst/>
          </a:prstGeom>
          <a:noFill/>
        </p:spPr>
        <p:txBody>
          <a:bodyPr wrap="square" rtlCol="0">
            <a:spAutoFit/>
          </a:bodyPr>
          <a:lstStyle/>
          <a:p>
            <a:r>
              <a:rPr lang="en-GB" sz="1600" dirty="0"/>
              <a:t>Hinton, T (2015) The Original Position. Cambridge, UK: Cambridge University Press.</a:t>
            </a:r>
          </a:p>
        </p:txBody>
      </p:sp>
      <p:sp>
        <p:nvSpPr>
          <p:cNvPr id="10" name="TextBox 9"/>
          <p:cNvSpPr txBox="1"/>
          <p:nvPr/>
        </p:nvSpPr>
        <p:spPr>
          <a:xfrm>
            <a:off x="394760" y="1067923"/>
            <a:ext cx="8211676" cy="1077218"/>
          </a:xfrm>
          <a:prstGeom prst="rect">
            <a:avLst/>
          </a:prstGeom>
          <a:noFill/>
        </p:spPr>
        <p:txBody>
          <a:bodyPr wrap="square" rtlCol="0">
            <a:spAutoFit/>
          </a:bodyPr>
          <a:lstStyle/>
          <a:p>
            <a:r>
              <a:rPr lang="en-GB" sz="1600" dirty="0"/>
              <a:t>Equality and Human Rights Commission (2019) </a:t>
            </a:r>
            <a:r>
              <a:rPr lang="en-GB" sz="1600" i="1" dirty="0"/>
              <a:t>What is the Equality Act </a:t>
            </a:r>
            <a:r>
              <a:rPr lang="en-GB" sz="1600" dirty="0"/>
              <a:t>Available at: </a:t>
            </a:r>
            <a:r>
              <a:rPr lang="en-GB" sz="1600" dirty="0">
                <a:hlinkClick r:id="rId2"/>
              </a:rPr>
              <a:t>https://www.equalityhumanrights.com/en/equality-act-2010/what-equality-act#:~:text=the%20Race%20Relations%20Act%201976,Equality%20(Sexual%20Orientation)%20Regulations%202003</a:t>
            </a:r>
            <a:r>
              <a:rPr lang="en-GB" sz="1600" dirty="0"/>
              <a:t> [Accessed 31/10/2022] </a:t>
            </a:r>
          </a:p>
        </p:txBody>
      </p:sp>
      <p:sp>
        <p:nvSpPr>
          <p:cNvPr id="11" name="TextBox 10"/>
          <p:cNvSpPr txBox="1"/>
          <p:nvPr/>
        </p:nvSpPr>
        <p:spPr>
          <a:xfrm>
            <a:off x="399581" y="5682734"/>
            <a:ext cx="7632848" cy="338554"/>
          </a:xfrm>
          <a:prstGeom prst="rect">
            <a:avLst/>
          </a:prstGeom>
          <a:noFill/>
        </p:spPr>
        <p:txBody>
          <a:bodyPr wrap="square" rtlCol="0">
            <a:spAutoFit/>
          </a:bodyPr>
          <a:lstStyle/>
          <a:p>
            <a:r>
              <a:rPr lang="en-GB" sz="1600" dirty="0"/>
              <a:t>Smits, K (2016) Applying Political Theory. 2</a:t>
            </a:r>
            <a:r>
              <a:rPr lang="en-GB" sz="1600" baseline="30000" dirty="0"/>
              <a:t>nd</a:t>
            </a:r>
            <a:r>
              <a:rPr lang="en-GB" sz="1600" dirty="0"/>
              <a:t> Ed. London, UK: Palgrave McMillan. </a:t>
            </a:r>
          </a:p>
        </p:txBody>
      </p:sp>
      <p:sp>
        <p:nvSpPr>
          <p:cNvPr id="12" name="TextBox 11"/>
          <p:cNvSpPr txBox="1"/>
          <p:nvPr/>
        </p:nvSpPr>
        <p:spPr>
          <a:xfrm>
            <a:off x="399581" y="5295194"/>
            <a:ext cx="7632848" cy="338554"/>
          </a:xfrm>
          <a:prstGeom prst="rect">
            <a:avLst/>
          </a:prstGeom>
          <a:noFill/>
        </p:spPr>
        <p:txBody>
          <a:bodyPr wrap="square" rtlCol="0">
            <a:spAutoFit/>
          </a:bodyPr>
          <a:lstStyle/>
          <a:p>
            <a:r>
              <a:rPr lang="en-GB" sz="1600" dirty="0"/>
              <a:t>Schofield, M &amp; Griffith, T (2016) Plato, </a:t>
            </a:r>
            <a:r>
              <a:rPr lang="en-GB" sz="1600" i="1" dirty="0"/>
              <a:t>The Laws, </a:t>
            </a:r>
            <a:r>
              <a:rPr lang="en-GB" sz="1600" dirty="0"/>
              <a:t>Cambridge, UK: Cambridge Texts.</a:t>
            </a:r>
          </a:p>
        </p:txBody>
      </p:sp>
      <p:sp>
        <p:nvSpPr>
          <p:cNvPr id="3" name="TextBox 2"/>
          <p:cNvSpPr txBox="1"/>
          <p:nvPr/>
        </p:nvSpPr>
        <p:spPr>
          <a:xfrm>
            <a:off x="467544" y="2276872"/>
            <a:ext cx="8064896" cy="584775"/>
          </a:xfrm>
          <a:prstGeom prst="rect">
            <a:avLst/>
          </a:prstGeom>
          <a:noFill/>
        </p:spPr>
        <p:txBody>
          <a:bodyPr wrap="square" rtlCol="0">
            <a:spAutoFit/>
          </a:bodyPr>
          <a:lstStyle/>
          <a:p>
            <a:r>
              <a:rPr lang="en-GB" sz="1600" dirty="0"/>
              <a:t>Frederickson, George (2015) </a:t>
            </a:r>
            <a:r>
              <a:rPr lang="en-GB" sz="1600" i="1" dirty="0"/>
              <a:t>Social Equity and Public Administration: Origins, Developments, and Applications</a:t>
            </a:r>
            <a:r>
              <a:rPr lang="en-GB" sz="1600" dirty="0"/>
              <a:t> London: Routledge</a:t>
            </a:r>
            <a:endParaRPr lang="en-GB" sz="1600" i="1" dirty="0"/>
          </a:p>
        </p:txBody>
      </p:sp>
    </p:spTree>
    <p:extLst>
      <p:ext uri="{BB962C8B-B14F-4D97-AF65-F5344CB8AC3E}">
        <p14:creationId xmlns:p14="http://schemas.microsoft.com/office/powerpoint/2010/main" val="385090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sz="3600" b="1" dirty="0"/>
              <a:t>Video References</a:t>
            </a:r>
          </a:p>
        </p:txBody>
      </p:sp>
      <p:sp>
        <p:nvSpPr>
          <p:cNvPr id="3" name="TextBox 2"/>
          <p:cNvSpPr txBox="1"/>
          <p:nvPr/>
        </p:nvSpPr>
        <p:spPr>
          <a:xfrm>
            <a:off x="395536" y="1124744"/>
            <a:ext cx="7632848" cy="338554"/>
          </a:xfrm>
          <a:prstGeom prst="rect">
            <a:avLst/>
          </a:prstGeom>
          <a:noFill/>
        </p:spPr>
        <p:txBody>
          <a:bodyPr wrap="square" rtlCol="0">
            <a:spAutoFit/>
          </a:bodyPr>
          <a:lstStyle/>
          <a:p>
            <a:r>
              <a:rPr lang="en-GB" sz="1600" dirty="0"/>
              <a:t>Name (Date)</a:t>
            </a:r>
          </a:p>
        </p:txBody>
      </p:sp>
      <p:sp>
        <p:nvSpPr>
          <p:cNvPr id="7" name="TextBox 6"/>
          <p:cNvSpPr txBox="1"/>
          <p:nvPr/>
        </p:nvSpPr>
        <p:spPr>
          <a:xfrm>
            <a:off x="395536" y="1700808"/>
            <a:ext cx="7632848" cy="1077218"/>
          </a:xfrm>
          <a:prstGeom prst="rect">
            <a:avLst/>
          </a:prstGeom>
          <a:noFill/>
        </p:spPr>
        <p:txBody>
          <a:bodyPr wrap="square" rtlCol="0">
            <a:spAutoFit/>
          </a:bodyPr>
          <a:lstStyle/>
          <a:p>
            <a:r>
              <a:rPr lang="en-GB" sz="1600" dirty="0"/>
              <a:t>Guerrero (No Date) </a:t>
            </a:r>
            <a:r>
              <a:rPr lang="en-GB" sz="1600" i="1" dirty="0"/>
              <a:t>Freedom &amp; Autonomy: Positive &amp; Negative Freedom</a:t>
            </a:r>
            <a:r>
              <a:rPr lang="en-GB" sz="1600" dirty="0"/>
              <a:t> Rutgers University Available at: </a:t>
            </a:r>
            <a:r>
              <a:rPr lang="en-GB" sz="1600" dirty="0">
                <a:hlinkClick r:id="rId2"/>
              </a:rPr>
              <a:t>https://www.coursera.org/lecture/revolutionary-ideas-utility-justice-equality-freedom/lecture-5-1-0-freedom-autonomy-positive-negative-freedom-Yaovh</a:t>
            </a:r>
            <a:r>
              <a:rPr lang="en-GB" sz="1600" dirty="0"/>
              <a:t> [Accessed 31/10/2022] </a:t>
            </a:r>
            <a:endParaRPr lang="en-GB" sz="1600" i="1" dirty="0"/>
          </a:p>
        </p:txBody>
      </p:sp>
    </p:spTree>
    <p:extLst>
      <p:ext uri="{BB962C8B-B14F-4D97-AF65-F5344CB8AC3E}">
        <p14:creationId xmlns:p14="http://schemas.microsoft.com/office/powerpoint/2010/main" val="3330249392"/>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 (lectures)</Template>
  <TotalTime>1950</TotalTime>
  <Words>2156</Words>
  <Application>Microsoft Office PowerPoint</Application>
  <PresentationFormat>On-screen Show (4:3)</PresentationFormat>
  <Paragraphs>145</Paragraphs>
  <Slides>23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23</vt:i4>
      </vt:variant>
    </vt:vector>
  </HeadingPairs>
  <TitlesOfParts>
    <vt:vector size="26" baseType="lpstr">
      <vt:lpstr>Arial</vt:lpstr>
      <vt:lpstr>Calibri</vt:lpstr>
      <vt:lpstr>UWTSD blue background</vt:lpstr>
      <vt:lpstr>PowerPoint Presentation</vt:lpstr>
      <vt:lpstr>Liberty</vt:lpstr>
      <vt:lpstr>Liberty</vt:lpstr>
      <vt:lpstr>Liberty</vt:lpstr>
      <vt:lpstr>Negative Liberty</vt:lpstr>
      <vt:lpstr>Positive Liberty</vt:lpstr>
      <vt:lpstr>Individual Autonomy</vt:lpstr>
      <vt:lpstr>Individual Autonomy</vt:lpstr>
      <vt:lpstr>Individual Autonomy</vt:lpstr>
      <vt:lpstr>Equality</vt:lpstr>
      <vt:lpstr>Equality</vt:lpstr>
      <vt:lpstr>Equality</vt:lpstr>
      <vt:lpstr>Equality</vt:lpstr>
      <vt:lpstr>Equality</vt:lpstr>
      <vt:lpstr>PowerPoint Presentation</vt:lpstr>
      <vt:lpstr>PowerPoint Presentation</vt:lpstr>
      <vt:lpstr>PowerPoint Presentation</vt:lpstr>
      <vt:lpstr>Equity</vt:lpstr>
      <vt:lpstr>Equity</vt:lpstr>
      <vt:lpstr>Equity vs. Equality</vt:lpstr>
      <vt:lpstr>References</vt:lpstr>
      <vt:lpstr>References</vt:lpstr>
      <vt:lpstr>Video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57</cp:revision>
  <dcterms:created xsi:type="dcterms:W3CDTF">2021-02-09T14:04:40Z</dcterms:created>
  <dcterms:modified xsi:type="dcterms:W3CDTF">2022-10-31T11:32:33Z</dcterms:modified>
</cp:coreProperties>
</file>