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42"/>
  </p:notesMasterIdLst>
  <p:sldIdLst>
    <p:sldId id="257" r:id="rId2"/>
    <p:sldId id="320" r:id="rId3"/>
    <p:sldId id="387" r:id="rId4"/>
    <p:sldId id="323" r:id="rId5"/>
    <p:sldId id="339" r:id="rId6"/>
    <p:sldId id="388" r:id="rId7"/>
    <p:sldId id="324" r:id="rId8"/>
    <p:sldId id="419" r:id="rId9"/>
    <p:sldId id="416" r:id="rId10"/>
    <p:sldId id="389" r:id="rId11"/>
    <p:sldId id="411" r:id="rId12"/>
    <p:sldId id="414" r:id="rId13"/>
    <p:sldId id="412" r:id="rId14"/>
    <p:sldId id="413" r:id="rId15"/>
    <p:sldId id="326" r:id="rId16"/>
    <p:sldId id="420" r:id="rId17"/>
    <p:sldId id="395" r:id="rId18"/>
    <p:sldId id="392" r:id="rId19"/>
    <p:sldId id="391" r:id="rId20"/>
    <p:sldId id="397" r:id="rId21"/>
    <p:sldId id="398" r:id="rId22"/>
    <p:sldId id="415" r:id="rId23"/>
    <p:sldId id="400" r:id="rId24"/>
    <p:sldId id="401" r:id="rId25"/>
    <p:sldId id="402" r:id="rId26"/>
    <p:sldId id="403" r:id="rId27"/>
    <p:sldId id="327" r:id="rId28"/>
    <p:sldId id="421" r:id="rId29"/>
    <p:sldId id="417" r:id="rId30"/>
    <p:sldId id="404" r:id="rId31"/>
    <p:sldId id="407" r:id="rId32"/>
    <p:sldId id="408" r:id="rId33"/>
    <p:sldId id="409" r:id="rId34"/>
    <p:sldId id="410" r:id="rId35"/>
    <p:sldId id="405" r:id="rId36"/>
    <p:sldId id="292" r:id="rId37"/>
    <p:sldId id="376" r:id="rId38"/>
    <p:sldId id="304" r:id="rId39"/>
    <p:sldId id="418" r:id="rId40"/>
    <p:sldId id="422" r:id="rId4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susan" initials="s" lastIdx="14" clrIdx="0"/>
  <p:cmAuthor id="1" name="Oliver Laasch" initials="OL" lastIdx="1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 varScale="1">
        <p:scale>
          <a:sx n="101" d="100"/>
          <a:sy n="101" d="100"/>
        </p:scale>
        <p:origin x="860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3-10-02T17:45:19.181" idx="10">
    <p:pos x="4848" y="1056"/>
    <p:text>Substitute by figure without the NFS script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C6A6FC-A97F-41AC-8228-79DB1F6F7F84}" type="datetimeFigureOut">
              <a:rPr lang="en-US" smtClean="0"/>
              <a:pPr/>
              <a:t>10/26/2019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A51A9A-51B5-45D3-8F77-EDE54610421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4748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0" y="6483350"/>
            <a:ext cx="854075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dirty="0"/>
              <a:t>© 2014 </a:t>
            </a:r>
            <a:r>
              <a:rPr lang="en-US" dirty="0" err="1"/>
              <a:t>Cengage</a:t>
            </a:r>
            <a:r>
              <a:rPr lang="en-US" dirty="0"/>
              <a:t> Learning. All Rights Reserved. May not be copied, scanned, or duplicated, in whole or in part, except for use as  permitted in a license distributed with a certain product or service or otherwise on a password-protected website for classroom use.</a:t>
            </a:r>
            <a:endParaRPr lang="en-US" dirty="0"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1" i="0" baseline="0"/>
            </a:lvl1pPr>
            <a:lvl2pPr>
              <a:defRPr b="1" i="0" baseline="0"/>
            </a:lvl2pPr>
            <a:extLst/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ooter Placeholder 4"/>
          <p:cNvSpPr txBox="1">
            <a:spLocks/>
          </p:cNvSpPr>
          <p:nvPr userDrawn="1"/>
        </p:nvSpPr>
        <p:spPr>
          <a:xfrm>
            <a:off x="0" y="6492875"/>
            <a:ext cx="854075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© 2015 </a:t>
            </a:r>
            <a:r>
              <a:rPr kumimoji="0" lang="en-US" sz="9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Cengage</a:t>
            </a:r>
            <a:r>
              <a:rPr kumimoji="0" 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Learning. All Rights Reserved. May not be copied, scanned, or duplicated, in whole or in part, except for use as  permitted in a license distributed with a certain product or service or otherwise on a password-protected website for classroom use.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/>
          <a:lstStyle/>
          <a:p>
            <a:fld id="{20E8199D-348C-4FB9-B2D3-AD32AFBFD246}" type="datetime1">
              <a:rPr lang="en-US" smtClean="0"/>
              <a:pPr/>
              <a:t>10/26/2019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4"/>
          <p:cNvSpPr txBox="1">
            <a:spLocks/>
          </p:cNvSpPr>
          <p:nvPr userDrawn="1"/>
        </p:nvSpPr>
        <p:spPr>
          <a:xfrm>
            <a:off x="0" y="6492875"/>
            <a:ext cx="854075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© 2015 </a:t>
            </a:r>
            <a:r>
              <a:rPr kumimoji="0" lang="en-US" sz="9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Cengage</a:t>
            </a:r>
            <a:r>
              <a:rPr kumimoji="0" 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Learning. All Rights Reserved. May not be copied, scanned, or duplicated, in whole or in part, except for use as  permitted in a license distributed with a certain product or service or otherwise on a password-protected website for classroom use.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4"/>
          <p:cNvSpPr txBox="1">
            <a:spLocks/>
          </p:cNvSpPr>
          <p:nvPr userDrawn="1"/>
        </p:nvSpPr>
        <p:spPr>
          <a:xfrm>
            <a:off x="0" y="6492875"/>
            <a:ext cx="854075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© 2015 </a:t>
            </a:r>
            <a:r>
              <a:rPr kumimoji="0" lang="en-US" sz="9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Cengage</a:t>
            </a:r>
            <a:r>
              <a:rPr kumimoji="0" 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Learning. All Rights Reserved. May not be copied, scanned, or duplicated, in whole or in part, except for use as  permitted in a license distributed with a certain product or service or otherwise on a password-protected website for classroom use.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ooter Placeholder 4"/>
          <p:cNvSpPr txBox="1">
            <a:spLocks/>
          </p:cNvSpPr>
          <p:nvPr userDrawn="1"/>
        </p:nvSpPr>
        <p:spPr>
          <a:xfrm>
            <a:off x="0" y="6492875"/>
            <a:ext cx="854075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© 2015 </a:t>
            </a:r>
            <a:r>
              <a:rPr kumimoji="0" lang="en-US" sz="9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Cengage</a:t>
            </a:r>
            <a:r>
              <a:rPr kumimoji="0" 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Learning. All Rights Reserved. May not be copied, scanned, or duplicated, in whole or in part, except for use as  permitted in a license distributed with a certain product or service or otherwise on a password-protected website for classroom use.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0" y="6492875"/>
            <a:ext cx="854075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r>
              <a:rPr lang="en-US" dirty="0" smtClean="0"/>
              <a:t>© 2015 </a:t>
            </a:r>
            <a:r>
              <a:rPr lang="en-US" dirty="0" err="1" smtClean="0"/>
              <a:t>Cengage</a:t>
            </a:r>
            <a:r>
              <a:rPr lang="en-US" dirty="0" smtClean="0"/>
              <a:t> Learning. All Rights Reserved. May not be copied, scanned, or duplicated, in whole or in part, except for use as  permitted in a license distributed with a certain product or service or otherwise on a password-protected website for classroom use.</a:t>
            </a:r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/>
          <a:lstStyle/>
          <a:p>
            <a:fld id="{5FA2F3B0-5D39-4E2B-97AF-DD06CB848BBA}" type="datetime1">
              <a:rPr lang="en-US" smtClean="0"/>
              <a:pPr/>
              <a:t>10/26/2019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  <a:prstGeom prst="rect">
            <a:avLst/>
          </a:prstGeom>
        </p:spPr>
        <p:txBody>
          <a:bodyPr/>
          <a:lstStyle/>
          <a:p>
            <a:fld id="{5C2D85CB-CF3E-4510-9E21-442A51D22E7F}" type="datetime1">
              <a:rPr lang="en-US" smtClean="0"/>
              <a:pPr/>
              <a:t>10/26/2019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/>
          <a:lstStyle/>
          <a:p>
            <a:fld id="{9DADC1C8-1E60-4143-9456-495DFC5254BC}" type="datetime1">
              <a:rPr lang="en-US" smtClean="0"/>
              <a:pPr/>
              <a:t>10/26/2019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/>
          <a:lstStyle/>
          <a:p>
            <a:fld id="{4A76ACFD-493D-441C-AF36-ECC3766EDF19}" type="datetime1">
              <a:rPr lang="en-US" smtClean="0"/>
              <a:pPr/>
              <a:t>10/26/2019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F6F1D5-399F-4C96-B137-0556938C3B3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492875"/>
            <a:ext cx="8540750" cy="365125"/>
          </a:xfrm>
          <a:prstGeom prst="rect">
            <a:avLst/>
          </a:prstGeo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r>
              <a:rPr lang="en-US" dirty="0" smtClean="0"/>
              <a:t>© 2015 </a:t>
            </a:r>
            <a:r>
              <a:rPr lang="en-US" dirty="0" err="1" smtClean="0"/>
              <a:t>Cengage</a:t>
            </a:r>
            <a:r>
              <a:rPr lang="en-US" dirty="0" smtClean="0"/>
              <a:t> Learning. All Rights Reserved. May not be copied, scanned, or duplicated, in whole or in part, except for use as  permitted in a license distributed with a certain product or service or otherwise on a password-protected website for classroom use.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</a:t>
            </a:fld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90"/>
          <a:stretch/>
        </p:blipFill>
        <p:spPr bwMode="auto">
          <a:xfrm>
            <a:off x="0" y="0"/>
            <a:ext cx="9144000" cy="6877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3265067" y="3265067"/>
            <a:ext cx="6877522" cy="347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</a:t>
            </a:fld>
            <a:endParaRPr 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3" r="48382" b="9721"/>
          <a:stretch/>
        </p:blipFill>
        <p:spPr bwMode="auto">
          <a:xfrm>
            <a:off x="1" y="1295400"/>
            <a:ext cx="9143999" cy="45868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2"/>
          <p:cNvSpPr txBox="1">
            <a:spLocks/>
          </p:cNvSpPr>
          <p:nvPr/>
        </p:nvSpPr>
        <p:spPr>
          <a:xfrm>
            <a:off x="457200" y="155448"/>
            <a:ext cx="8229600" cy="1252728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500" b="1" dirty="0" smtClean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Learning Outcomes</a:t>
            </a:r>
            <a:endParaRPr kumimoji="0" lang="de-DE" sz="45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72043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945" t="4722" r="7861" b="8611"/>
          <a:stretch/>
        </p:blipFill>
        <p:spPr bwMode="auto">
          <a:xfrm>
            <a:off x="399439" y="819150"/>
            <a:ext cx="8287361" cy="527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1875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/>
              <a:t>TETRA PAK: Supply Chain Excellence in China</a:t>
            </a:r>
            <a:endParaRPr lang="en-US" sz="4000" b="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Tetra Pak </a:t>
            </a:r>
            <a:r>
              <a:rPr lang="en-US" b="0" dirty="0"/>
              <a:t>is the world’s leading </a:t>
            </a:r>
            <a:r>
              <a:rPr lang="en-US" dirty="0"/>
              <a:t>food processing and </a:t>
            </a:r>
            <a:r>
              <a:rPr lang="en-US" dirty="0" smtClean="0"/>
              <a:t>packaging</a:t>
            </a:r>
            <a:r>
              <a:rPr lang="en-US" b="0" dirty="0" smtClean="0"/>
              <a:t> company</a:t>
            </a:r>
            <a:r>
              <a:rPr lang="en-US" b="0" dirty="0"/>
              <a:t>. Since its entry into China in 1972, Tetra </a:t>
            </a:r>
            <a:r>
              <a:rPr lang="en-US" b="0" dirty="0" smtClean="0"/>
              <a:t>Pak has </a:t>
            </a:r>
            <a:r>
              <a:rPr lang="en-US" b="0" dirty="0"/>
              <a:t>been an influential player in the emerging Chinese </a:t>
            </a:r>
            <a:r>
              <a:rPr lang="en-US" b="0" dirty="0" smtClean="0"/>
              <a:t>dairy industry</a:t>
            </a:r>
            <a:r>
              <a:rPr lang="en-US" b="0" dirty="0"/>
              <a:t>. The company has leveraged its packaging </a:t>
            </a:r>
            <a:r>
              <a:rPr lang="en-US" b="0" dirty="0" smtClean="0"/>
              <a:t>technology to </a:t>
            </a:r>
            <a:r>
              <a:rPr lang="en-US" b="0" dirty="0"/>
              <a:t>shape the supply chains of </a:t>
            </a:r>
            <a:r>
              <a:rPr lang="en-US" dirty="0"/>
              <a:t>dairy producers</a:t>
            </a:r>
            <a:r>
              <a:rPr lang="en-US" b="0" dirty="0"/>
              <a:t> and the </a:t>
            </a:r>
            <a:r>
              <a:rPr lang="en-US" b="0" dirty="0" smtClean="0"/>
              <a:t>overall development </a:t>
            </a:r>
            <a:r>
              <a:rPr lang="en-US" b="0" dirty="0"/>
              <a:t>of the dairy industry in China.</a:t>
            </a:r>
          </a:p>
          <a:p>
            <a:pPr lvl="0"/>
            <a:endParaRPr lang="en-US" dirty="0" smtClean="0"/>
          </a:p>
          <a:p>
            <a:pPr lvl="0"/>
            <a:r>
              <a:rPr lang="en-US" dirty="0" smtClean="0"/>
              <a:t>Responsible Management Actions</a:t>
            </a:r>
          </a:p>
          <a:p>
            <a:pPr lvl="1"/>
            <a:r>
              <a:rPr lang="en-US" b="0" dirty="0" smtClean="0"/>
              <a:t>Create </a:t>
            </a:r>
            <a:r>
              <a:rPr lang="en-US" b="0" dirty="0"/>
              <a:t>infrastructure and systems  </a:t>
            </a:r>
            <a:endParaRPr lang="de-DE" b="0" dirty="0"/>
          </a:p>
          <a:p>
            <a:pPr lvl="1"/>
            <a:r>
              <a:rPr lang="en-US" b="0" dirty="0"/>
              <a:t>Engage with suppliers  </a:t>
            </a:r>
            <a:endParaRPr lang="de-DE" b="0" dirty="0"/>
          </a:p>
          <a:p>
            <a:pPr lvl="1"/>
            <a:r>
              <a:rPr lang="en-US" b="0" dirty="0"/>
              <a:t>Procure sustainable raw materials  </a:t>
            </a:r>
            <a:endParaRPr lang="de-DE" b="0" dirty="0"/>
          </a:p>
          <a:p>
            <a:pPr lvl="1"/>
            <a:r>
              <a:rPr lang="de-DE" b="0" dirty="0"/>
              <a:t>Engage with clients  </a:t>
            </a:r>
          </a:p>
          <a:p>
            <a:pPr lvl="1"/>
            <a:r>
              <a:rPr lang="en-US" b="0" dirty="0"/>
              <a:t>Manage the end of life cycle  </a:t>
            </a:r>
            <a:endParaRPr lang="de-DE" b="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272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/>
              <a:t>THE GOAL: RESPONSIBLE SUPPLY AND DEMAND </a:t>
            </a:r>
            <a:endParaRPr lang="de-DE" sz="4000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dirty="0" smtClean="0"/>
              <a:t>A </a:t>
            </a:r>
            <a:r>
              <a:rPr lang="en-US" dirty="0"/>
              <a:t>responsible supply chain </a:t>
            </a:r>
            <a:r>
              <a:rPr lang="en-US" b="0" dirty="0"/>
              <a:t>is one that optimizes the triple bottom line, stakeholder value, and ethical performance from the first production activity, through the use, until the end of useful life and beyond</a:t>
            </a:r>
            <a:r>
              <a:rPr lang="en-US" b="0" dirty="0" smtClean="0"/>
              <a:t>.</a:t>
            </a:r>
            <a:endParaRPr lang="de-DE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838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Three </a:t>
            </a:r>
            <a:r>
              <a:rPr lang="en-US" dirty="0" smtClean="0"/>
              <a:t>Tasks </a:t>
            </a:r>
            <a:r>
              <a:rPr lang="en-US" dirty="0"/>
              <a:t>for R</a:t>
            </a:r>
            <a:r>
              <a:rPr lang="en-US" dirty="0" smtClean="0"/>
              <a:t>esponsible </a:t>
            </a:r>
            <a:r>
              <a:rPr lang="en-US" dirty="0"/>
              <a:t>S</a:t>
            </a:r>
            <a:r>
              <a:rPr lang="en-US" dirty="0" smtClean="0"/>
              <a:t>upply </a:t>
            </a:r>
            <a:r>
              <a:rPr lang="en-US" dirty="0"/>
              <a:t>C</a:t>
            </a:r>
            <a:r>
              <a:rPr lang="en-US" dirty="0" smtClean="0"/>
              <a:t>hain </a:t>
            </a:r>
            <a:r>
              <a:rPr lang="en-US" dirty="0"/>
              <a:t>M</a:t>
            </a:r>
            <a:r>
              <a:rPr lang="en-US" dirty="0" smtClean="0"/>
              <a:t>anagement</a:t>
            </a:r>
            <a:endParaRPr lang="de-D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b="0" dirty="0" smtClean="0"/>
              <a:t>Create </a:t>
            </a:r>
            <a:r>
              <a:rPr lang="en-US" dirty="0" smtClean="0"/>
              <a:t>value for and with </a:t>
            </a:r>
            <a:r>
              <a:rPr lang="en-US" b="0" dirty="0" smtClean="0"/>
              <a:t>supply </a:t>
            </a:r>
            <a:r>
              <a:rPr lang="en-US" b="0" dirty="0"/>
              <a:t>chain </a:t>
            </a:r>
            <a:r>
              <a:rPr lang="en-US" b="0" dirty="0" smtClean="0"/>
              <a:t>partners and </a:t>
            </a:r>
            <a:r>
              <a:rPr lang="en-US" dirty="0" smtClean="0"/>
              <a:t>stakeholders</a:t>
            </a:r>
            <a:r>
              <a:rPr lang="en-US" b="0" dirty="0" smtClean="0"/>
              <a:t> </a:t>
            </a:r>
            <a:endParaRPr lang="de-DE" b="0" dirty="0"/>
          </a:p>
          <a:p>
            <a:pPr lvl="0"/>
            <a:r>
              <a:rPr lang="en-US" dirty="0"/>
              <a:t>Optimizes triple bottom line </a:t>
            </a:r>
            <a:r>
              <a:rPr lang="en-US" b="0" dirty="0"/>
              <a:t>across suppliers, clients, and users </a:t>
            </a:r>
            <a:endParaRPr lang="de-DE" b="0" dirty="0"/>
          </a:p>
          <a:p>
            <a:pPr lvl="0"/>
            <a:r>
              <a:rPr lang="en-US" b="0" dirty="0"/>
              <a:t>Minimize the number of </a:t>
            </a:r>
            <a:r>
              <a:rPr lang="en-US" dirty="0"/>
              <a:t>ethical issues</a:t>
            </a:r>
            <a:r>
              <a:rPr lang="en-US" b="0" dirty="0"/>
              <a:t> and misconduct throughout supply </a:t>
            </a:r>
            <a:r>
              <a:rPr lang="en-US" b="0" dirty="0" smtClean="0"/>
              <a:t>network</a:t>
            </a:r>
            <a:endParaRPr lang="de-DE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315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cap="all" dirty="0" smtClean="0"/>
              <a:t>Understanding </a:t>
            </a:r>
            <a:r>
              <a:rPr lang="en-US" cap="all" dirty="0"/>
              <a:t>the </a:t>
            </a:r>
            <a:r>
              <a:rPr lang="en-US" cap="all" dirty="0" smtClean="0"/>
              <a:t>Supply </a:t>
            </a:r>
            <a:r>
              <a:rPr lang="en-US" cap="all" dirty="0"/>
              <a:t>Chain</a:t>
            </a:r>
            <a:endParaRPr lang="de-DE" cap="all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cap="all" dirty="0"/>
              <a:t>Phase 1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970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Food for Thought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69242"/>
            <a:ext cx="4033837" cy="4854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9355" y="1961496"/>
            <a:ext cx="4778445" cy="40695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5812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 smtClean="0"/>
              <a:t>Supply Chain Structures and Elements</a:t>
            </a:r>
            <a:endParaRPr lang="de-DE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A </a:t>
            </a:r>
            <a:r>
              <a:rPr lang="en-US" b="1" dirty="0"/>
              <a:t>supply chain </a:t>
            </a:r>
            <a:r>
              <a:rPr lang="en-US" dirty="0"/>
              <a:t>is a </a:t>
            </a:r>
            <a:r>
              <a:rPr lang="en-US" dirty="0" smtClean="0"/>
              <a:t>series </a:t>
            </a:r>
            <a:r>
              <a:rPr lang="de-DE" dirty="0" smtClean="0"/>
              <a:t>of </a:t>
            </a:r>
            <a:r>
              <a:rPr lang="de-DE" dirty="0"/>
              <a:t>interconnected </a:t>
            </a:r>
            <a:r>
              <a:rPr lang="de-DE" dirty="0" smtClean="0"/>
              <a:t>valuecreating and value-depleting activities </a:t>
            </a:r>
            <a:r>
              <a:rPr lang="de-DE" dirty="0"/>
              <a:t>from the </a:t>
            </a:r>
            <a:r>
              <a:rPr lang="de-DE" dirty="0" smtClean="0"/>
              <a:t>first </a:t>
            </a:r>
            <a:r>
              <a:rPr lang="en-US" dirty="0" smtClean="0"/>
              <a:t>raw </a:t>
            </a:r>
            <a:r>
              <a:rPr lang="en-US" dirty="0"/>
              <a:t>material to the </a:t>
            </a:r>
            <a:r>
              <a:rPr lang="en-US" dirty="0" smtClean="0"/>
              <a:t>final </a:t>
            </a:r>
            <a:r>
              <a:rPr lang="de-DE" dirty="0" smtClean="0"/>
              <a:t>consumer.</a:t>
            </a:r>
          </a:p>
          <a:p>
            <a:r>
              <a:rPr lang="de-DE" dirty="0"/>
              <a:t>A </a:t>
            </a:r>
            <a:r>
              <a:rPr lang="de-DE" b="1" dirty="0"/>
              <a:t>supply chain architecture </a:t>
            </a:r>
            <a:r>
              <a:rPr lang="de-DE" dirty="0"/>
              <a:t>is a description of the elements and interconnections of a supply system</a:t>
            </a:r>
            <a:r>
              <a:rPr lang="de-DE" dirty="0" smtClean="0"/>
              <a:t>.</a:t>
            </a:r>
          </a:p>
          <a:p>
            <a:r>
              <a:rPr lang="de-DE" b="1" dirty="0"/>
              <a:t>Complex adaptive system </a:t>
            </a:r>
            <a:r>
              <a:rPr lang="de-DE" dirty="0"/>
              <a:t>refers to the dynamic networks of suppliers and buyers</a:t>
            </a:r>
            <a:r>
              <a:rPr lang="de-DE" dirty="0" smtClean="0"/>
              <a:t>.</a:t>
            </a:r>
            <a:endParaRPr lang="de-DE" dirty="0"/>
          </a:p>
          <a:p>
            <a:endParaRPr lang="de-DE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de-DE" dirty="0" smtClean="0"/>
              <a:t>A </a:t>
            </a:r>
            <a:r>
              <a:rPr lang="de-DE" b="1" dirty="0"/>
              <a:t>second-order </a:t>
            </a:r>
            <a:r>
              <a:rPr lang="de-DE" b="1" dirty="0" smtClean="0"/>
              <a:t>supply </a:t>
            </a:r>
            <a:r>
              <a:rPr lang="en-US" b="1" dirty="0" smtClean="0"/>
              <a:t>chain </a:t>
            </a:r>
            <a:r>
              <a:rPr lang="en-US" dirty="0"/>
              <a:t>is based on </a:t>
            </a:r>
            <a:r>
              <a:rPr lang="en-US" dirty="0" smtClean="0"/>
              <a:t>products or </a:t>
            </a:r>
            <a:r>
              <a:rPr lang="en-US" dirty="0"/>
              <a:t>services left over </a:t>
            </a:r>
            <a:r>
              <a:rPr lang="en-US" dirty="0" smtClean="0"/>
              <a:t>from </a:t>
            </a:r>
            <a:r>
              <a:rPr lang="de-DE" dirty="0" smtClean="0"/>
              <a:t>a </a:t>
            </a:r>
            <a:r>
              <a:rPr lang="de-DE" dirty="0"/>
              <a:t>first-order supply chain</a:t>
            </a:r>
            <a:r>
              <a:rPr lang="de-DE" dirty="0" smtClean="0"/>
              <a:t>, which</a:t>
            </a:r>
            <a:r>
              <a:rPr lang="de-DE" dirty="0"/>
              <a:t>, after a </a:t>
            </a:r>
            <a:r>
              <a:rPr lang="de-DE" dirty="0" smtClean="0"/>
              <a:t>revalorization </a:t>
            </a:r>
            <a:r>
              <a:rPr lang="en-US" dirty="0" smtClean="0"/>
              <a:t>process</a:t>
            </a:r>
            <a:r>
              <a:rPr lang="en-US" dirty="0"/>
              <a:t>, are given a “</a:t>
            </a:r>
            <a:r>
              <a:rPr lang="en-US" dirty="0" smtClean="0"/>
              <a:t>second life</a:t>
            </a:r>
            <a:r>
              <a:rPr lang="en-US" dirty="0"/>
              <a:t>” as a different type </a:t>
            </a:r>
            <a:r>
              <a:rPr lang="en-US" dirty="0" smtClean="0"/>
              <a:t>of </a:t>
            </a:r>
            <a:r>
              <a:rPr lang="de-DE" dirty="0" smtClean="0"/>
              <a:t>product</a:t>
            </a:r>
            <a:r>
              <a:rPr lang="de-DE" dirty="0"/>
              <a:t>.</a:t>
            </a:r>
          </a:p>
          <a:p>
            <a:endParaRPr lang="de-DE" dirty="0" smtClean="0"/>
          </a:p>
          <a:p>
            <a:r>
              <a:rPr lang="de-DE" dirty="0"/>
              <a:t>The </a:t>
            </a:r>
            <a:r>
              <a:rPr lang="de-DE" b="1" dirty="0"/>
              <a:t>focal </a:t>
            </a:r>
            <a:r>
              <a:rPr lang="de-DE" b="1" dirty="0" smtClean="0"/>
              <a:t>company </a:t>
            </a:r>
            <a:r>
              <a:rPr lang="de-DE" dirty="0" smtClean="0"/>
              <a:t>is </a:t>
            </a:r>
            <a:r>
              <a:rPr lang="de-DE" dirty="0"/>
              <a:t>the organization </a:t>
            </a:r>
            <a:r>
              <a:rPr lang="de-DE" dirty="0" smtClean="0"/>
              <a:t>from which </a:t>
            </a:r>
            <a:r>
              <a:rPr lang="de-DE" dirty="0"/>
              <a:t>perspective of </a:t>
            </a:r>
            <a:r>
              <a:rPr lang="de-DE" dirty="0" smtClean="0"/>
              <a:t>the supply </a:t>
            </a:r>
            <a:r>
              <a:rPr lang="de-DE" dirty="0"/>
              <a:t>chain is </a:t>
            </a:r>
            <a:r>
              <a:rPr lang="de-DE" dirty="0" smtClean="0"/>
              <a:t>analyzed and </a:t>
            </a:r>
            <a:r>
              <a:rPr lang="de-DE" dirty="0"/>
              <a:t>managed.</a:t>
            </a:r>
          </a:p>
          <a:p>
            <a:endParaRPr lang="de-DE" dirty="0"/>
          </a:p>
          <a:p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470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/>
              <a:t>Supply Chain Characteristics</a:t>
            </a:r>
            <a:endParaRPr lang="en-US" sz="400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b="0" dirty="0"/>
              <a:t>• A series of interconnected </a:t>
            </a:r>
            <a:r>
              <a:rPr lang="en-US" dirty="0"/>
              <a:t>value-creating and value-depleting </a:t>
            </a:r>
            <a:r>
              <a:rPr lang="en-US" b="0" dirty="0"/>
              <a:t>activities </a:t>
            </a:r>
            <a:endParaRPr lang="en-US" b="0" dirty="0" smtClean="0"/>
          </a:p>
          <a:p>
            <a:pPr>
              <a:buNone/>
            </a:pPr>
            <a:r>
              <a:rPr lang="en-US" b="0" dirty="0" smtClean="0"/>
              <a:t>• </a:t>
            </a:r>
            <a:r>
              <a:rPr lang="en-US" b="0" dirty="0"/>
              <a:t>Almost always a “</a:t>
            </a:r>
            <a:r>
              <a:rPr lang="en-US" dirty="0"/>
              <a:t>supply network” </a:t>
            </a:r>
            <a:r>
              <a:rPr lang="en-US" b="0" dirty="0"/>
              <a:t>with multiple supplier-buyer tiers and levels of interaction </a:t>
            </a:r>
          </a:p>
          <a:p>
            <a:pPr>
              <a:buNone/>
            </a:pPr>
            <a:r>
              <a:rPr lang="en-US" b="0" dirty="0"/>
              <a:t>• Each </a:t>
            </a:r>
            <a:r>
              <a:rPr lang="en-US" dirty="0"/>
              <a:t>member of a supply network </a:t>
            </a:r>
            <a:r>
              <a:rPr lang="en-US" b="0" dirty="0"/>
              <a:t>has its own supply network</a:t>
            </a:r>
          </a:p>
          <a:p>
            <a:pPr>
              <a:buNone/>
            </a:pPr>
            <a:r>
              <a:rPr lang="en-US" b="0" dirty="0"/>
              <a:t>• Supply networks are </a:t>
            </a:r>
            <a:r>
              <a:rPr lang="en-US" dirty="0"/>
              <a:t>“complex adaptive systems”</a:t>
            </a:r>
            <a:r>
              <a:rPr lang="en-US" b="0" dirty="0"/>
              <a:t> </a:t>
            </a:r>
          </a:p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2363814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Figure 10.2 Mapping the Supply-and-Demand </a:t>
            </a:r>
            <a:r>
              <a:rPr lang="en-US" dirty="0" smtClean="0"/>
              <a:t>System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00200"/>
            <a:ext cx="7924800" cy="4799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10787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de-DE" sz="3200" dirty="0"/>
              <a:t>Table 10.1 </a:t>
            </a:r>
            <a:r>
              <a:rPr lang="de-DE" sz="3200" b="0" dirty="0" smtClean="0"/>
              <a:t>Prominent Types of Sustainability-Related Economic Sub-Systems</a:t>
            </a:r>
            <a:endParaRPr lang="de-DE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89469"/>
            <a:ext cx="9144000" cy="38017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4279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Figure 10.3 Mapping an Industrial </a:t>
            </a:r>
            <a:r>
              <a:rPr lang="en-US" dirty="0" smtClean="0"/>
              <a:t>Ecosystem</a:t>
            </a:r>
            <a:r>
              <a:rPr lang="en-US" dirty="0"/>
              <a:t> </a:t>
            </a:r>
            <a:r>
              <a:rPr lang="en-US" dirty="0" smtClean="0"/>
              <a:t>(1)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10"/>
          <a:stretch/>
        </p:blipFill>
        <p:spPr bwMode="auto">
          <a:xfrm>
            <a:off x="838200" y="1752600"/>
            <a:ext cx="754729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5707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Figure 10.3 Mapping an Industrial </a:t>
            </a:r>
            <a:r>
              <a:rPr lang="en-US" dirty="0" smtClean="0"/>
              <a:t>Ecosystem</a:t>
            </a:r>
            <a:r>
              <a:rPr lang="en-US" dirty="0"/>
              <a:t> </a:t>
            </a:r>
            <a:r>
              <a:rPr lang="en-US" dirty="0" smtClean="0"/>
              <a:t>(2)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14</a:t>
            </a:fld>
            <a:endParaRPr 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676400"/>
            <a:ext cx="6324600" cy="4676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9012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000" cap="all" dirty="0" smtClean="0"/>
              <a:t>Managing </a:t>
            </a:r>
            <a:r>
              <a:rPr lang="en-US" sz="4000" cap="all" dirty="0"/>
              <a:t>inside the </a:t>
            </a:r>
            <a:r>
              <a:rPr lang="en-US" sz="4000" cap="all" dirty="0" smtClean="0"/>
              <a:t>Supply </a:t>
            </a:r>
            <a:r>
              <a:rPr lang="en-US" sz="4000" cap="all" dirty="0"/>
              <a:t>Chain</a:t>
            </a:r>
            <a:endParaRPr lang="de-DE" sz="4000" cap="all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cap="all" dirty="0"/>
              <a:t>Phase 2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881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Food for Thought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16</a:t>
            </a:fld>
            <a:endParaRPr 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45" y="1498600"/>
            <a:ext cx="3276600" cy="36968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2145" y="1524000"/>
            <a:ext cx="5533255" cy="2667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2145" y="4191504"/>
            <a:ext cx="3657599" cy="2317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789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Position Matters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0" dirty="0" smtClean="0"/>
              <a:t>The </a:t>
            </a:r>
            <a:r>
              <a:rPr lang="en-US" b="0" dirty="0"/>
              <a:t>first step in supply chain management is to be clear about the </a:t>
            </a:r>
            <a:r>
              <a:rPr lang="en-US" dirty="0"/>
              <a:t>position</a:t>
            </a:r>
            <a:r>
              <a:rPr lang="en-US" b="0" dirty="0"/>
              <a:t> of your company in the supply chain. You have to find out where your company, the </a:t>
            </a:r>
            <a:r>
              <a:rPr lang="en-US" dirty="0"/>
              <a:t>focal company</a:t>
            </a:r>
            <a:r>
              <a:rPr lang="en-US" b="0" dirty="0"/>
              <a:t>, is located inside the supply system. Your companies’ position might be defined by its location. The company might, for instance, be a </a:t>
            </a:r>
            <a:r>
              <a:rPr lang="en-US" dirty="0"/>
              <a:t>lower-tier supplier, or an end-product producer</a:t>
            </a:r>
            <a:r>
              <a:rPr lang="en-US" b="0" dirty="0"/>
              <a:t>. Your position might also be defined by the type of </a:t>
            </a:r>
            <a:r>
              <a:rPr lang="en-US" b="0" dirty="0" smtClean="0"/>
              <a:t>function </a:t>
            </a:r>
            <a:r>
              <a:rPr lang="en-US" b="0" dirty="0"/>
              <a:t>the company fulfills in the supply chain—</a:t>
            </a:r>
            <a:r>
              <a:rPr lang="en-US" dirty="0"/>
              <a:t>manufacturer, distributor, retailer, or revalorizer</a:t>
            </a:r>
            <a:r>
              <a:rPr lang="en-US" b="0" dirty="0" smtClean="0"/>
              <a:t>.</a:t>
            </a:r>
            <a:endParaRPr lang="en-US" b="0" dirty="0"/>
          </a:p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714484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SMEs and The </a:t>
            </a:r>
            <a:r>
              <a:rPr lang="en-US" dirty="0"/>
              <a:t>Six T's 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de-DE" b="1" dirty="0"/>
              <a:t>Small and </a:t>
            </a:r>
            <a:r>
              <a:rPr lang="de-DE" b="1" dirty="0" smtClean="0"/>
              <a:t>mediumsized enterprises (</a:t>
            </a:r>
            <a:r>
              <a:rPr lang="de-DE" b="1" dirty="0"/>
              <a:t>SMEs) </a:t>
            </a:r>
            <a:r>
              <a:rPr lang="de-DE" dirty="0"/>
              <a:t>are </a:t>
            </a:r>
            <a:r>
              <a:rPr lang="de-DE" dirty="0" smtClean="0"/>
              <a:t>companies different </a:t>
            </a:r>
            <a:r>
              <a:rPr lang="de-DE" dirty="0"/>
              <a:t>from large ones</a:t>
            </a:r>
            <a:r>
              <a:rPr lang="de-DE" dirty="0" smtClean="0"/>
              <a:t>, mainly </a:t>
            </a:r>
            <a:r>
              <a:rPr lang="de-DE" dirty="0"/>
              <a:t>through </a:t>
            </a:r>
            <a:r>
              <a:rPr lang="de-DE" dirty="0" smtClean="0"/>
              <a:t>small employee </a:t>
            </a:r>
            <a:r>
              <a:rPr lang="de-DE" dirty="0"/>
              <a:t>numbers, </a:t>
            </a:r>
            <a:r>
              <a:rPr lang="de-DE" dirty="0" smtClean="0"/>
              <a:t>less revenue</a:t>
            </a:r>
            <a:r>
              <a:rPr lang="de-DE" dirty="0"/>
              <a:t>, and </a:t>
            </a:r>
            <a:r>
              <a:rPr lang="de-DE" dirty="0" smtClean="0"/>
              <a:t>ownermanagers.</a:t>
            </a:r>
          </a:p>
          <a:p>
            <a:endParaRPr lang="de-DE" dirty="0"/>
          </a:p>
          <a:p>
            <a:r>
              <a:rPr lang="en-US" dirty="0" smtClean="0"/>
              <a:t>SMEs</a:t>
            </a:r>
            <a:r>
              <a:rPr lang="en-US" dirty="0"/>
              <a:t>, due to their </a:t>
            </a:r>
            <a:r>
              <a:rPr lang="en-US" dirty="0" smtClean="0"/>
              <a:t>different (from large businesses) structural </a:t>
            </a:r>
            <a:r>
              <a:rPr lang="en-US" dirty="0"/>
              <a:t>elements and societal </a:t>
            </a:r>
            <a:r>
              <a:rPr lang="en-US" dirty="0" err="1"/>
              <a:t>embeddedness</a:t>
            </a:r>
            <a:r>
              <a:rPr lang="en-US" dirty="0"/>
              <a:t>, must </a:t>
            </a:r>
            <a:r>
              <a:rPr lang="en-US" dirty="0" smtClean="0"/>
              <a:t>implement responsible business </a:t>
            </a:r>
            <a:r>
              <a:rPr lang="de-DE" dirty="0" smtClean="0"/>
              <a:t>differently</a:t>
            </a:r>
            <a:r>
              <a:rPr lang="de-DE" dirty="0"/>
              <a:t>.</a:t>
            </a:r>
          </a:p>
          <a:p>
            <a:endParaRPr lang="de-DE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One fitting approach might be to use the “six </a:t>
            </a:r>
            <a:r>
              <a:rPr lang="en-US" dirty="0" err="1" smtClean="0"/>
              <a:t>Ts</a:t>
            </a:r>
            <a:r>
              <a:rPr lang="en-US" dirty="0" smtClean="0"/>
              <a:t>” approach.</a:t>
            </a:r>
          </a:p>
          <a:p>
            <a:endParaRPr lang="en-US" dirty="0" smtClean="0"/>
          </a:p>
          <a:p>
            <a:r>
              <a:rPr lang="en-US" dirty="0" smtClean="0"/>
              <a:t>The </a:t>
            </a:r>
            <a:r>
              <a:rPr lang="en-US" b="1" dirty="0"/>
              <a:t>six </a:t>
            </a:r>
            <a:r>
              <a:rPr lang="en-US" b="1" dirty="0" err="1"/>
              <a:t>Ts</a:t>
            </a:r>
            <a:r>
              <a:rPr lang="en-US" b="1" dirty="0"/>
              <a:t> </a:t>
            </a:r>
            <a:r>
              <a:rPr lang="en-US" dirty="0"/>
              <a:t>are a </a:t>
            </a:r>
            <a:r>
              <a:rPr lang="en-US" dirty="0" smtClean="0"/>
              <a:t>framework </a:t>
            </a:r>
            <a:r>
              <a:rPr lang="de-DE" dirty="0" smtClean="0"/>
              <a:t>of </a:t>
            </a:r>
            <a:r>
              <a:rPr lang="de-DE" dirty="0"/>
              <a:t>quality </a:t>
            </a:r>
            <a:r>
              <a:rPr lang="de-DE" dirty="0" smtClean="0"/>
              <a:t>management </a:t>
            </a:r>
            <a:r>
              <a:rPr lang="en-US" dirty="0" smtClean="0"/>
              <a:t>that </a:t>
            </a:r>
            <a:r>
              <a:rPr lang="en-US" dirty="0"/>
              <a:t>can be used to </a:t>
            </a:r>
            <a:r>
              <a:rPr lang="en-US" dirty="0" smtClean="0"/>
              <a:t>track </a:t>
            </a:r>
            <a:r>
              <a:rPr lang="de-DE" dirty="0" smtClean="0"/>
              <a:t>social </a:t>
            </a:r>
            <a:r>
              <a:rPr lang="de-DE" dirty="0"/>
              <a:t>and </a:t>
            </a:r>
            <a:r>
              <a:rPr lang="de-DE" dirty="0" smtClean="0"/>
              <a:t>environmental performance.</a:t>
            </a:r>
          </a:p>
          <a:p>
            <a:pPr lvl="1"/>
            <a:r>
              <a:rPr lang="en-US" dirty="0" smtClean="0"/>
              <a:t>Traceability</a:t>
            </a:r>
          </a:p>
          <a:p>
            <a:pPr lvl="1"/>
            <a:r>
              <a:rPr lang="en-US" dirty="0" smtClean="0"/>
              <a:t>Transparency </a:t>
            </a:r>
          </a:p>
          <a:p>
            <a:pPr lvl="1"/>
            <a:r>
              <a:rPr lang="en-US" dirty="0" smtClean="0"/>
              <a:t>Testability</a:t>
            </a:r>
          </a:p>
          <a:p>
            <a:pPr lvl="1"/>
            <a:r>
              <a:rPr lang="en-US" dirty="0" smtClean="0"/>
              <a:t>Time</a:t>
            </a:r>
          </a:p>
          <a:p>
            <a:pPr lvl="1"/>
            <a:r>
              <a:rPr lang="en-US" dirty="0" smtClean="0"/>
              <a:t>Trust</a:t>
            </a:r>
          </a:p>
          <a:p>
            <a:pPr lvl="1"/>
            <a:r>
              <a:rPr lang="en-US" dirty="0" smtClean="0"/>
              <a:t>Training</a:t>
            </a:r>
            <a:endParaRPr lang="en-US" dirty="0"/>
          </a:p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317057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Four principles for greening a small business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Understand </a:t>
            </a:r>
            <a:r>
              <a:rPr lang="en-US" dirty="0"/>
              <a:t>business principles: </a:t>
            </a:r>
            <a:endParaRPr lang="en-US" dirty="0" smtClean="0"/>
          </a:p>
          <a:p>
            <a:pPr marL="806958" lvl="1" indent="-514350"/>
            <a:r>
              <a:rPr lang="en-US" b="0" dirty="0" smtClean="0"/>
              <a:t>Concrete </a:t>
            </a:r>
            <a:r>
              <a:rPr lang="en-US" b="0" dirty="0"/>
              <a:t>values and principles applied to day-to-day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Champions </a:t>
            </a:r>
            <a:r>
              <a:rPr lang="en-US" dirty="0"/>
              <a:t>and low-hanging </a:t>
            </a:r>
            <a:r>
              <a:rPr lang="en-US" dirty="0" smtClean="0"/>
              <a:t>fruit</a:t>
            </a:r>
          </a:p>
          <a:p>
            <a:pPr marL="806958" lvl="1" indent="-514350"/>
            <a:r>
              <a:rPr lang="en-US" b="0" dirty="0" smtClean="0"/>
              <a:t>Engage </a:t>
            </a:r>
            <a:r>
              <a:rPr lang="en-US" b="0" dirty="0"/>
              <a:t>a responsible individual to lead responsible business activities. Start with small, isolated, high-impact activities.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Integration </a:t>
            </a:r>
            <a:r>
              <a:rPr lang="en-US" dirty="0"/>
              <a:t>and </a:t>
            </a:r>
            <a:r>
              <a:rPr lang="en-US" dirty="0" smtClean="0"/>
              <a:t>challenge</a:t>
            </a:r>
          </a:p>
          <a:p>
            <a:pPr marL="806958" lvl="1" indent="-514350"/>
            <a:r>
              <a:rPr lang="en-US" b="0" dirty="0" smtClean="0"/>
              <a:t>Overcome </a:t>
            </a:r>
            <a:r>
              <a:rPr lang="en-US" b="0" dirty="0"/>
              <a:t>resource scarcity and employee resistance with responsible conduct as part of jobs descriptions.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Business benefits</a:t>
            </a:r>
          </a:p>
          <a:p>
            <a:pPr marL="806958" lvl="1" indent="-514350"/>
            <a:r>
              <a:rPr lang="en-US" b="0" dirty="0" smtClean="0"/>
              <a:t>long-term </a:t>
            </a:r>
            <a:r>
              <a:rPr lang="en-US" b="0" dirty="0"/>
              <a:t>sustainability depends on both creating social value and strengthening company finances.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5318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Five “Rules” for </a:t>
            </a:r>
            <a:r>
              <a:rPr lang="en-US" sz="3600" dirty="0" smtClean="0"/>
              <a:t>Leaders in Responsible </a:t>
            </a:r>
            <a:r>
              <a:rPr lang="en-US" sz="3600" dirty="0"/>
              <a:t>Supply Chain </a:t>
            </a:r>
            <a:r>
              <a:rPr lang="en-US" sz="3600" dirty="0" smtClean="0"/>
              <a:t>Management</a:t>
            </a:r>
            <a:endParaRPr lang="en-US" sz="360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Be </a:t>
            </a:r>
            <a:r>
              <a:rPr lang="en-US" dirty="0"/>
              <a:t>a role model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Multiply </a:t>
            </a:r>
            <a:r>
              <a:rPr lang="en-US" dirty="0"/>
              <a:t>through the chain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Extend </a:t>
            </a:r>
            <a:r>
              <a:rPr lang="en-US" dirty="0"/>
              <a:t>your sphere of engagement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Establish </a:t>
            </a:r>
            <a:r>
              <a:rPr lang="en-US" dirty="0"/>
              <a:t>a responsible sourcing program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Establish </a:t>
            </a:r>
            <a:r>
              <a:rPr lang="en-US" dirty="0"/>
              <a:t>chain transparency and traceability</a:t>
            </a:r>
          </a:p>
          <a:p>
            <a:pPr marL="633222" indent="-51435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833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Figure 10.4 Engagement Practices That Can Improve Responsible Supply Chain Performance</a:t>
            </a:r>
            <a:endParaRPr lang="en-US" sz="2800" b="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733"/>
          <a:stretch/>
        </p:blipFill>
        <p:spPr bwMode="auto">
          <a:xfrm>
            <a:off x="0" y="1865243"/>
            <a:ext cx="9144000" cy="4611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6004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de-DE" sz="3600" dirty="0"/>
              <a:t>Table 10.3 </a:t>
            </a:r>
            <a:r>
              <a:rPr lang="de-DE" sz="3600" b="0" dirty="0" smtClean="0"/>
              <a:t>Salient Standards and Certifications for Supply Chain Companies</a:t>
            </a:r>
            <a:endParaRPr lang="de-DE" sz="3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22</a:t>
            </a:fld>
            <a:endParaRPr lang="en-US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" y="2133600"/>
            <a:ext cx="9142794" cy="3781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6413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Roles of Efficiency, Effectiveness and Logistics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Eco-efficiency</a:t>
            </a:r>
            <a:r>
              <a:rPr lang="en-US" dirty="0"/>
              <a:t>: </a:t>
            </a:r>
            <a:endParaRPr lang="en-US" dirty="0" smtClean="0"/>
          </a:p>
          <a:p>
            <a:pPr lvl="1"/>
            <a:r>
              <a:rPr lang="en-US" b="0" dirty="0" smtClean="0"/>
              <a:t>improve </a:t>
            </a:r>
            <a:r>
              <a:rPr lang="en-US" b="0" dirty="0"/>
              <a:t>ratio between resource use and output for existing products and processes. </a:t>
            </a:r>
          </a:p>
          <a:p>
            <a:r>
              <a:rPr lang="en-US" dirty="0" smtClean="0"/>
              <a:t>Eco-effectiveness</a:t>
            </a:r>
            <a:r>
              <a:rPr lang="en-US" dirty="0"/>
              <a:t>: </a:t>
            </a:r>
            <a:endParaRPr lang="en-US" dirty="0" smtClean="0"/>
          </a:p>
          <a:p>
            <a:pPr lvl="1"/>
            <a:r>
              <a:rPr lang="en-US" b="0" dirty="0" smtClean="0"/>
              <a:t>create </a:t>
            </a:r>
            <a:r>
              <a:rPr lang="en-US" b="0" dirty="0"/>
              <a:t>positive environmental impacts through innovation.</a:t>
            </a:r>
          </a:p>
          <a:p>
            <a:r>
              <a:rPr lang="en-US" dirty="0" smtClean="0"/>
              <a:t>Logistics</a:t>
            </a:r>
            <a:r>
              <a:rPr lang="en-US" dirty="0"/>
              <a:t>: </a:t>
            </a:r>
            <a:endParaRPr lang="en-US" dirty="0" smtClean="0"/>
          </a:p>
          <a:p>
            <a:pPr lvl="1"/>
            <a:r>
              <a:rPr lang="en-US" b="0" dirty="0" smtClean="0"/>
              <a:t>management </a:t>
            </a:r>
            <a:r>
              <a:rPr lang="en-US" b="0" dirty="0"/>
              <a:t>of resource flows between point of departure and final delivery.</a:t>
            </a:r>
            <a:r>
              <a:rPr lang="en-US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50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Logistics 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Inbound: </a:t>
            </a:r>
            <a:endParaRPr lang="en-US" dirty="0" smtClean="0"/>
          </a:p>
          <a:p>
            <a:pPr lvl="1"/>
            <a:r>
              <a:rPr lang="en-US" b="0" dirty="0" smtClean="0"/>
              <a:t>Delivering </a:t>
            </a:r>
            <a:r>
              <a:rPr lang="en-US" b="0" dirty="0"/>
              <a:t>inputs to the production process (Upstream Supply Chain) </a:t>
            </a:r>
          </a:p>
          <a:p>
            <a:r>
              <a:rPr lang="en-US" dirty="0"/>
              <a:t>Outbound: </a:t>
            </a:r>
            <a:endParaRPr lang="en-US" dirty="0" smtClean="0"/>
          </a:p>
          <a:p>
            <a:pPr lvl="1"/>
            <a:r>
              <a:rPr lang="en-US" b="0" dirty="0" smtClean="0"/>
              <a:t>Delivering </a:t>
            </a:r>
            <a:r>
              <a:rPr lang="en-US" b="0" dirty="0"/>
              <a:t>finished products and services to the customer (Downstream Sup[ply Chain)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77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Efficient Logistics vs. Sustainable </a:t>
            </a:r>
            <a:r>
              <a:rPr lang="en-US" dirty="0" smtClean="0"/>
              <a:t>Development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Potential Areas of Conflicting Interests</a:t>
            </a:r>
            <a:endParaRPr lang="en-US" dirty="0"/>
          </a:p>
          <a:p>
            <a:pPr lvl="1"/>
            <a:r>
              <a:rPr lang="en-US" b="0" dirty="0" smtClean="0"/>
              <a:t>Minimizing </a:t>
            </a:r>
            <a:r>
              <a:rPr lang="en-US" b="0" dirty="0"/>
              <a:t>costs</a:t>
            </a:r>
          </a:p>
          <a:p>
            <a:pPr lvl="1"/>
            <a:r>
              <a:rPr lang="en-US" b="0" dirty="0" smtClean="0"/>
              <a:t>Speed</a:t>
            </a:r>
            <a:r>
              <a:rPr lang="en-US" b="0" dirty="0"/>
              <a:t>, flexibility, reliability </a:t>
            </a:r>
          </a:p>
          <a:p>
            <a:pPr lvl="1"/>
            <a:r>
              <a:rPr lang="en-US" b="0" dirty="0" smtClean="0"/>
              <a:t>Hub </a:t>
            </a:r>
            <a:r>
              <a:rPr lang="en-US" b="0" dirty="0"/>
              <a:t>and spoke </a:t>
            </a:r>
          </a:p>
          <a:p>
            <a:pPr lvl="1"/>
            <a:r>
              <a:rPr lang="en-US" b="0" dirty="0" smtClean="0"/>
              <a:t>Warehousing </a:t>
            </a:r>
            <a:r>
              <a:rPr lang="en-US" b="0" dirty="0"/>
              <a:t>and just-in-time logistics </a:t>
            </a:r>
          </a:p>
          <a:p>
            <a:pPr lvl="1"/>
            <a:r>
              <a:rPr lang="en-US" b="0" dirty="0"/>
              <a:t>E</a:t>
            </a:r>
            <a:r>
              <a:rPr lang="en-US" b="0" dirty="0" smtClean="0"/>
              <a:t>-commerce </a:t>
            </a:r>
            <a:endParaRPr lang="en-US" b="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527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Mitigating the Impact of Logistics 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dirty="0" smtClean="0"/>
              <a:t>Transportation </a:t>
            </a:r>
            <a:r>
              <a:rPr lang="en-US" b="0" dirty="0"/>
              <a:t>impact transparency</a:t>
            </a:r>
          </a:p>
          <a:p>
            <a:r>
              <a:rPr lang="en-US" b="0" dirty="0" smtClean="0"/>
              <a:t>Eco-efficient </a:t>
            </a:r>
            <a:r>
              <a:rPr lang="en-US" b="0" dirty="0"/>
              <a:t>logistics</a:t>
            </a:r>
          </a:p>
          <a:p>
            <a:r>
              <a:rPr lang="en-US" b="0" dirty="0"/>
              <a:t>R</a:t>
            </a:r>
            <a:r>
              <a:rPr lang="en-US" b="0" dirty="0" smtClean="0"/>
              <a:t>everse </a:t>
            </a:r>
            <a:r>
              <a:rPr lang="en-US" b="0" dirty="0"/>
              <a:t>logistics</a:t>
            </a:r>
          </a:p>
          <a:p>
            <a:r>
              <a:rPr lang="en-US" b="0" dirty="0" smtClean="0"/>
              <a:t>E-commerce </a:t>
            </a:r>
            <a:r>
              <a:rPr lang="en-US" b="0" dirty="0"/>
              <a:t>(retailing) logistics</a:t>
            </a:r>
          </a:p>
          <a:p>
            <a:r>
              <a:rPr lang="en-US" b="0" dirty="0" err="1" smtClean="0"/>
              <a:t>Servitization</a:t>
            </a:r>
            <a:r>
              <a:rPr lang="en-US" b="0" dirty="0" smtClean="0"/>
              <a:t> </a:t>
            </a:r>
            <a:r>
              <a:rPr lang="en-US" b="0" dirty="0"/>
              <a:t>logistics </a:t>
            </a:r>
          </a:p>
          <a:p>
            <a:r>
              <a:rPr lang="en-US" b="0" dirty="0" smtClean="0"/>
              <a:t>Local </a:t>
            </a:r>
            <a:r>
              <a:rPr lang="en-US" b="0" dirty="0"/>
              <a:t>production and consumption </a:t>
            </a:r>
            <a:r>
              <a:rPr lang="en-US" b="0" dirty="0" smtClean="0"/>
              <a:t>networks</a:t>
            </a:r>
            <a:endParaRPr lang="en-US" b="0" dirty="0"/>
          </a:p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1402624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000" cap="all" dirty="0" smtClean="0"/>
              <a:t>Closing </a:t>
            </a:r>
            <a:r>
              <a:rPr lang="en-US" sz="4000" cap="all" dirty="0"/>
              <a:t>the </a:t>
            </a:r>
            <a:r>
              <a:rPr lang="en-US" sz="4000" cap="all" dirty="0" smtClean="0"/>
              <a:t>Loop</a:t>
            </a:r>
            <a:endParaRPr lang="de-DE" sz="4000" cap="all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cap="all" dirty="0"/>
              <a:t>Phase 3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309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Food for Thought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28</a:t>
            </a:fld>
            <a:endParaRPr 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600200"/>
            <a:ext cx="3011130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4433" y="3905250"/>
            <a:ext cx="2860697" cy="2399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759" y="1600200"/>
            <a:ext cx="3276600" cy="4704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789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Closed Loop Frameworks</a:t>
            </a:r>
            <a:endParaRPr lang="de-DE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b="1" dirty="0"/>
              <a:t>Closing the loop </a:t>
            </a:r>
            <a:r>
              <a:rPr lang="en-US" dirty="0"/>
              <a:t>refers </a:t>
            </a:r>
            <a:r>
              <a:rPr lang="en-US" dirty="0" smtClean="0"/>
              <a:t>to </a:t>
            </a:r>
            <a:r>
              <a:rPr lang="de-DE" dirty="0" smtClean="0"/>
              <a:t>methods </a:t>
            </a:r>
            <a:r>
              <a:rPr lang="de-DE" dirty="0"/>
              <a:t>to create </a:t>
            </a:r>
            <a:r>
              <a:rPr lang="de-DE" dirty="0" smtClean="0"/>
              <a:t>circular structures </a:t>
            </a:r>
            <a:r>
              <a:rPr lang="de-DE" dirty="0"/>
              <a:t>that help to</a:t>
            </a:r>
            <a:r>
              <a:rPr lang="de-DE" dirty="0" smtClean="0"/>
              <a:t>, similarly </a:t>
            </a:r>
            <a:r>
              <a:rPr lang="de-DE" dirty="0"/>
              <a:t>to an ecosystem</a:t>
            </a:r>
            <a:r>
              <a:rPr lang="de-DE" dirty="0" smtClean="0"/>
              <a:t>, reintegrate </a:t>
            </a:r>
            <a:r>
              <a:rPr lang="de-DE" dirty="0"/>
              <a:t>products at </a:t>
            </a:r>
            <a:r>
              <a:rPr lang="de-DE" dirty="0" smtClean="0"/>
              <a:t>the </a:t>
            </a:r>
            <a:r>
              <a:rPr lang="en-US" dirty="0" smtClean="0"/>
              <a:t>end </a:t>
            </a:r>
            <a:r>
              <a:rPr lang="en-US" dirty="0"/>
              <a:t>of their useful </a:t>
            </a:r>
            <a:r>
              <a:rPr lang="en-US" dirty="0" smtClean="0"/>
              <a:t>lifetime </a:t>
            </a:r>
            <a:r>
              <a:rPr lang="de-DE" dirty="0" smtClean="0"/>
              <a:t>into </a:t>
            </a:r>
            <a:r>
              <a:rPr lang="de-DE" dirty="0"/>
              <a:t>earlier supply </a:t>
            </a:r>
            <a:r>
              <a:rPr lang="de-DE" dirty="0" smtClean="0"/>
              <a:t>chain stages.</a:t>
            </a:r>
            <a:r>
              <a:rPr lang="de-DE" b="1" dirty="0"/>
              <a:t> </a:t>
            </a:r>
            <a:endParaRPr lang="de-DE" b="1" dirty="0" smtClean="0"/>
          </a:p>
          <a:p>
            <a:r>
              <a:rPr lang="de-DE" b="1" dirty="0" smtClean="0"/>
              <a:t>Closed-loop </a:t>
            </a:r>
            <a:r>
              <a:rPr lang="de-DE" b="1" dirty="0"/>
              <a:t>supply chain </a:t>
            </a:r>
            <a:r>
              <a:rPr lang="de-DE" dirty="0"/>
              <a:t>recovers materials post-consumer for reuse by the same company chain</a:t>
            </a:r>
            <a:r>
              <a:rPr lang="de-DE" dirty="0" smtClean="0"/>
              <a:t>.</a:t>
            </a:r>
          </a:p>
          <a:p>
            <a:r>
              <a:rPr lang="de-DE" dirty="0"/>
              <a:t>A </a:t>
            </a:r>
            <a:r>
              <a:rPr lang="de-DE" b="1" dirty="0"/>
              <a:t>reverse supply chain </a:t>
            </a:r>
            <a:r>
              <a:rPr lang="en-US" dirty="0"/>
              <a:t>is a structure that channels </a:t>
            </a:r>
            <a:r>
              <a:rPr lang="de-DE" dirty="0"/>
              <a:t>resources back from their </a:t>
            </a:r>
            <a:r>
              <a:rPr lang="en-US" dirty="0"/>
              <a:t>end of life to be reintegrated </a:t>
            </a:r>
            <a:r>
              <a:rPr lang="de-DE" dirty="0"/>
              <a:t>into the supply chain</a:t>
            </a:r>
            <a:r>
              <a:rPr lang="de-DE" dirty="0" smtClean="0"/>
              <a:t>.</a:t>
            </a:r>
            <a:endParaRPr lang="de-DE" dirty="0"/>
          </a:p>
          <a:p>
            <a:endParaRPr lang="de-DE" dirty="0"/>
          </a:p>
          <a:p>
            <a:endParaRPr lang="de-DE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de-DE" b="1" dirty="0"/>
              <a:t>Industrial </a:t>
            </a:r>
            <a:r>
              <a:rPr lang="de-DE" b="1" dirty="0" smtClean="0"/>
              <a:t>ecology </a:t>
            </a:r>
            <a:r>
              <a:rPr lang="de-DE" dirty="0" smtClean="0"/>
              <a:t>studies </a:t>
            </a:r>
            <a:r>
              <a:rPr lang="de-DE" dirty="0"/>
              <a:t>material and </a:t>
            </a:r>
            <a:r>
              <a:rPr lang="de-DE" dirty="0" smtClean="0"/>
              <a:t>energy flows </a:t>
            </a:r>
            <a:r>
              <a:rPr lang="de-DE" dirty="0"/>
              <a:t>in industrial </a:t>
            </a:r>
            <a:r>
              <a:rPr lang="de-DE" dirty="0" smtClean="0"/>
              <a:t>systems and </a:t>
            </a:r>
            <a:r>
              <a:rPr lang="de-DE" dirty="0"/>
              <a:t>compares them </a:t>
            </a:r>
            <a:r>
              <a:rPr lang="de-DE" dirty="0" smtClean="0"/>
              <a:t>to ecological </a:t>
            </a:r>
            <a:r>
              <a:rPr lang="de-DE" dirty="0"/>
              <a:t>systems</a:t>
            </a:r>
            <a:r>
              <a:rPr lang="de-DE" dirty="0" smtClean="0"/>
              <a:t>.</a:t>
            </a:r>
          </a:p>
          <a:p>
            <a:r>
              <a:rPr lang="de-DE" dirty="0"/>
              <a:t>A </a:t>
            </a:r>
            <a:r>
              <a:rPr lang="de-DE" b="1" dirty="0"/>
              <a:t>circular economy </a:t>
            </a:r>
            <a:r>
              <a:rPr lang="de-DE" dirty="0" smtClean="0"/>
              <a:t>is a production-consumption </a:t>
            </a:r>
            <a:r>
              <a:rPr lang="en-US" dirty="0" smtClean="0"/>
              <a:t>system </a:t>
            </a:r>
            <a:r>
              <a:rPr lang="en-US" dirty="0"/>
              <a:t>that creates a </a:t>
            </a:r>
            <a:r>
              <a:rPr lang="en-US" dirty="0" smtClean="0"/>
              <a:t>circular flow </a:t>
            </a:r>
            <a:r>
              <a:rPr lang="en-US" dirty="0"/>
              <a:t>of materials and </a:t>
            </a:r>
            <a:r>
              <a:rPr lang="en-US" dirty="0" smtClean="0"/>
              <a:t>energy </a:t>
            </a:r>
            <a:r>
              <a:rPr lang="de-DE" dirty="0" smtClean="0"/>
              <a:t>where </a:t>
            </a:r>
            <a:r>
              <a:rPr lang="de-DE" dirty="0"/>
              <a:t>the by-product </a:t>
            </a:r>
            <a:r>
              <a:rPr lang="de-DE" dirty="0" smtClean="0"/>
              <a:t>of </a:t>
            </a:r>
            <a:r>
              <a:rPr lang="en-US" dirty="0" smtClean="0"/>
              <a:t>one </a:t>
            </a:r>
            <a:r>
              <a:rPr lang="en-US" dirty="0"/>
              <a:t>process is to be </a:t>
            </a:r>
            <a:r>
              <a:rPr lang="en-US" dirty="0" smtClean="0"/>
              <a:t>used as </a:t>
            </a:r>
            <a:r>
              <a:rPr lang="en-US" dirty="0"/>
              <a:t>the raw material for </a:t>
            </a:r>
            <a:r>
              <a:rPr lang="en-US" dirty="0" smtClean="0"/>
              <a:t>the </a:t>
            </a:r>
            <a:r>
              <a:rPr lang="de-DE" dirty="0" smtClean="0"/>
              <a:t>next.</a:t>
            </a:r>
          </a:p>
          <a:p>
            <a:r>
              <a:rPr lang="de-DE" b="1" dirty="0"/>
              <a:t>End-of-life (EOL) </a:t>
            </a:r>
            <a:r>
              <a:rPr lang="de-DE" b="1" dirty="0" smtClean="0"/>
              <a:t>design </a:t>
            </a:r>
            <a:r>
              <a:rPr lang="de-DE" dirty="0" smtClean="0"/>
              <a:t>focuses </a:t>
            </a:r>
            <a:r>
              <a:rPr lang="de-DE" dirty="0"/>
              <a:t>on creating </a:t>
            </a:r>
            <a:r>
              <a:rPr lang="de-DE" dirty="0" smtClean="0"/>
              <a:t>products that </a:t>
            </a:r>
            <a:r>
              <a:rPr lang="de-DE" dirty="0"/>
              <a:t>minimize </a:t>
            </a:r>
            <a:r>
              <a:rPr lang="de-DE" dirty="0" smtClean="0"/>
              <a:t>negative </a:t>
            </a:r>
            <a:r>
              <a:rPr lang="en-US" dirty="0" smtClean="0"/>
              <a:t>impacts </a:t>
            </a:r>
            <a:r>
              <a:rPr lang="en-US" dirty="0"/>
              <a:t>at the end of </a:t>
            </a:r>
            <a:r>
              <a:rPr lang="en-US" dirty="0" smtClean="0"/>
              <a:t>the </a:t>
            </a:r>
            <a:r>
              <a:rPr lang="de-DE" dirty="0" smtClean="0"/>
              <a:t>product’s </a:t>
            </a:r>
            <a:r>
              <a:rPr lang="de-DE" dirty="0"/>
              <a:t>useful life span</a:t>
            </a:r>
            <a:r>
              <a:rPr lang="de-DE" dirty="0" smtClean="0"/>
              <a:t>.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09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/>
              <a:t>Figure 10.5 Closed Loops and Circular Economies in Industrial Ecology</a:t>
            </a:r>
            <a:endParaRPr lang="en-US" sz="4000" b="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524000"/>
            <a:ext cx="48768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145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Circular Economy Methodologies 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 smtClean="0"/>
              <a:t>Resource cascading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b="0" dirty="0" smtClean="0"/>
              <a:t>Resources </a:t>
            </a:r>
            <a:r>
              <a:rPr lang="en-US" b="0" dirty="0"/>
              <a:t>can be reused if the use is ordered by quality requirements in subsequent stages.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smtClean="0"/>
              <a:t>Shared infrastructure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b="0" dirty="0" smtClean="0"/>
              <a:t>Companies </a:t>
            </a:r>
            <a:r>
              <a:rPr lang="en-US" b="0" dirty="0"/>
              <a:t>can share facilities and infrastructure to increase resource efficiency.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smtClean="0"/>
              <a:t>Exchange by-products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b="0" dirty="0" smtClean="0"/>
              <a:t>By-products </a:t>
            </a:r>
            <a:r>
              <a:rPr lang="en-US" b="0" dirty="0"/>
              <a:t>of value to one company can later be used by another.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smtClean="0"/>
              <a:t>Waste recycling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b="0" dirty="0" smtClean="0"/>
              <a:t>Waste </a:t>
            </a:r>
            <a:r>
              <a:rPr lang="en-US" b="0" dirty="0"/>
              <a:t>can be reintegrated into the production and consumption process. 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8267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Exending</a:t>
            </a:r>
            <a:r>
              <a:rPr lang="en-US" dirty="0" smtClean="0"/>
              <a:t> the Useful Life through Revalorization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Revalorization</a:t>
            </a:r>
            <a:r>
              <a:rPr lang="en-US" dirty="0"/>
              <a:t>: </a:t>
            </a:r>
            <a:endParaRPr lang="en-US" dirty="0" smtClean="0"/>
          </a:p>
          <a:p>
            <a:pPr lvl="1"/>
            <a:r>
              <a:rPr lang="en-US" b="0" dirty="0" smtClean="0"/>
              <a:t>adds </a:t>
            </a:r>
            <a:r>
              <a:rPr lang="en-US" b="0" dirty="0"/>
              <a:t>value to a product or service, usually at the end of life-cycle, to reintegrate in earlier stages of the supply </a:t>
            </a:r>
            <a:r>
              <a:rPr lang="en-US" b="0" dirty="0" smtClean="0"/>
              <a:t>chain or to extend its useful lifetime.</a:t>
            </a:r>
          </a:p>
          <a:p>
            <a:pPr lvl="1"/>
            <a:r>
              <a:rPr lang="en-US" b="0" dirty="0" smtClean="0"/>
              <a:t>practices include among others recycling, </a:t>
            </a:r>
            <a:r>
              <a:rPr lang="en-US" b="0" dirty="0" err="1" smtClean="0"/>
              <a:t>upcycling</a:t>
            </a:r>
            <a:r>
              <a:rPr lang="en-US" b="0" dirty="0" smtClean="0"/>
              <a:t>, </a:t>
            </a:r>
            <a:r>
              <a:rPr lang="en-US" b="0" dirty="0" err="1" smtClean="0"/>
              <a:t>downcycling</a:t>
            </a:r>
            <a:r>
              <a:rPr lang="en-US" b="0" dirty="0" smtClean="0"/>
              <a:t>, repairing, refurbishing</a:t>
            </a:r>
          </a:p>
          <a:p>
            <a:pPr marL="457200" lvl="1" indent="0">
              <a:buNone/>
            </a:pPr>
            <a:endParaRPr lang="en-US" b="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8746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/>
              <a:t>Figure 10.6 </a:t>
            </a:r>
            <a:r>
              <a:rPr lang="en-US" dirty="0" smtClean="0"/>
              <a:t>Closed-Loop </a:t>
            </a:r>
            <a:r>
              <a:rPr lang="en-US" dirty="0"/>
              <a:t>Supply </a:t>
            </a:r>
            <a:r>
              <a:rPr lang="en-US" dirty="0" smtClean="0"/>
              <a:t>Chain</a:t>
            </a:r>
            <a:endParaRPr lang="en-US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81150"/>
            <a:ext cx="9144000" cy="4769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04450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End-of-Life (EOL) Design 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Designs that </a:t>
            </a:r>
            <a:r>
              <a:rPr lang="en-US" dirty="0"/>
              <a:t>minimize negative impacts at the end of product life span.</a:t>
            </a:r>
          </a:p>
          <a:p>
            <a:pPr lvl="1"/>
            <a:r>
              <a:rPr lang="en-US" dirty="0" smtClean="0"/>
              <a:t>Life-cycle </a:t>
            </a:r>
            <a:r>
              <a:rPr lang="en-US" dirty="0"/>
              <a:t>assessment: </a:t>
            </a:r>
            <a:r>
              <a:rPr lang="en-US" b="0" dirty="0"/>
              <a:t>process of mapping social, environmental, and economic impacts through production, use, and end of product life.</a:t>
            </a:r>
          </a:p>
          <a:p>
            <a:pPr lvl="1"/>
            <a:r>
              <a:rPr lang="en-US" dirty="0" err="1" smtClean="0"/>
              <a:t>Ecodesign</a:t>
            </a:r>
            <a:r>
              <a:rPr lang="en-US" dirty="0"/>
              <a:t>: </a:t>
            </a:r>
            <a:r>
              <a:rPr lang="en-US" b="0" dirty="0"/>
              <a:t>products and processes to minimize pollution and harm to humans and environment.</a:t>
            </a:r>
          </a:p>
          <a:p>
            <a:pPr lvl="1"/>
            <a:r>
              <a:rPr lang="en-US" dirty="0" smtClean="0"/>
              <a:t>Industrial </a:t>
            </a:r>
            <a:r>
              <a:rPr lang="en-US" dirty="0"/>
              <a:t>co-location (symbiosis):</a:t>
            </a:r>
            <a:r>
              <a:rPr lang="en-US" b="0" dirty="0"/>
              <a:t> venture in which businesses cooperate to share resources and reduce waste and pollution.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85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/>
              <a:t>Table 10.4 </a:t>
            </a:r>
            <a:r>
              <a:rPr lang="de-DE" dirty="0" smtClean="0"/>
              <a:t>Comparison </a:t>
            </a:r>
            <a:r>
              <a:rPr lang="en-US" dirty="0" smtClean="0"/>
              <a:t>of </a:t>
            </a:r>
            <a:r>
              <a:rPr lang="en-US" dirty="0"/>
              <a:t>Natural and Technological </a:t>
            </a:r>
            <a:r>
              <a:rPr lang="en-US" dirty="0" smtClean="0"/>
              <a:t>Systems</a:t>
            </a:r>
            <a:endParaRPr lang="en-US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27472"/>
            <a:ext cx="9144000" cy="3211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051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Principles of </a:t>
            </a:r>
            <a:r>
              <a:rPr lang="en-US" sz="3200" dirty="0" smtClean="0"/>
              <a:t>Supply Chain: Responsible Supply and Demand </a:t>
            </a:r>
            <a:endParaRPr lang="de-DE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633222" indent="-514350">
              <a:buFont typeface="+mj-lt"/>
              <a:buAutoNum type="romanUcPeriod"/>
            </a:pPr>
            <a:r>
              <a:rPr lang="en-US" sz="2200" b="0" dirty="0" smtClean="0"/>
              <a:t>A </a:t>
            </a:r>
            <a:r>
              <a:rPr lang="en-US" sz="2200" dirty="0"/>
              <a:t>responsible supply chain </a:t>
            </a:r>
            <a:r>
              <a:rPr lang="en-US" sz="2200" b="0" dirty="0"/>
              <a:t>is one that optimizes the triple bottom line, stakeholder value, and ethical performance from the first production activity, through the use, until the end of useful life and beyond.</a:t>
            </a:r>
          </a:p>
          <a:p>
            <a:pPr marL="633222" indent="-514350">
              <a:buFont typeface="+mj-lt"/>
              <a:buAutoNum type="romanUcPeriod"/>
            </a:pPr>
            <a:r>
              <a:rPr lang="en-US" sz="2200" b="0" dirty="0" smtClean="0"/>
              <a:t>A </a:t>
            </a:r>
            <a:r>
              <a:rPr lang="en-US" sz="2200" dirty="0"/>
              <a:t>progressive view of the supply chain </a:t>
            </a:r>
            <a:r>
              <a:rPr lang="en-US" sz="2200" b="0" dirty="0"/>
              <a:t>sees a complex system of interdependent organizations supplying and demanding that includes loops where products and services at later stages are rechanneled to newly becoming inputs at earlier stages, and which includes n-order supply chains in which products are involved after they have run through the first-order supply chain. </a:t>
            </a:r>
          </a:p>
          <a:p>
            <a:pPr marL="633222" indent="-514350">
              <a:buFont typeface="+mj-lt"/>
              <a:buAutoNum type="romanUcPeriod"/>
            </a:pPr>
            <a:r>
              <a:rPr lang="en-US" sz="2200" b="0" dirty="0" smtClean="0"/>
              <a:t>A </a:t>
            </a:r>
            <a:r>
              <a:rPr lang="en-US" sz="2200" b="0" dirty="0"/>
              <a:t>large share of supply chain businesses consist of </a:t>
            </a:r>
            <a:r>
              <a:rPr lang="en-US" sz="2200" dirty="0"/>
              <a:t>small and medium-sized enterprises (SMEs)</a:t>
            </a:r>
            <a:r>
              <a:rPr lang="en-US" sz="2200" b="0" i="1" dirty="0"/>
              <a:t> </a:t>
            </a:r>
            <a:r>
              <a:rPr lang="en-US" sz="2200" b="0" dirty="0"/>
              <a:t>that, due to their unique characteristics, must be managed differently from large enterprises.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49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Principles of Supply Chain: Responsible Supply and Demand </a:t>
            </a:r>
            <a:endParaRPr lang="de-DE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33222" indent="-514350">
              <a:buFont typeface="+mj-lt"/>
              <a:buAutoNum type="romanUcPeriod" startAt="4"/>
            </a:pPr>
            <a:r>
              <a:rPr lang="en-US" sz="2200" dirty="0"/>
              <a:t>Managing the supply chain </a:t>
            </a:r>
            <a:r>
              <a:rPr lang="en-US" sz="2200" b="0" dirty="0"/>
              <a:t>includes engagement techniques, certifications and norms, quality management, </a:t>
            </a:r>
            <a:r>
              <a:rPr lang="en-US" sz="2200" b="0" dirty="0" err="1"/>
              <a:t>ecoefficiency</a:t>
            </a:r>
            <a:r>
              <a:rPr lang="en-US" sz="2200" b="0" dirty="0"/>
              <a:t>, and effectiveness. </a:t>
            </a:r>
          </a:p>
          <a:p>
            <a:pPr marL="633222" indent="-514350">
              <a:buFont typeface="+mj-lt"/>
              <a:buAutoNum type="romanUcPeriod" startAt="4"/>
            </a:pPr>
            <a:r>
              <a:rPr lang="en-US" sz="2200" dirty="0"/>
              <a:t>Closing the loop</a:t>
            </a:r>
            <a:r>
              <a:rPr lang="en-US" sz="2200" b="0" i="1" dirty="0"/>
              <a:t> </a:t>
            </a:r>
            <a:r>
              <a:rPr lang="en-US" sz="2200" b="0" dirty="0"/>
              <a:t>refers to methods to create circular structures </a:t>
            </a:r>
            <a:r>
              <a:rPr lang="en-US" sz="2200" b="0" dirty="0" smtClean="0"/>
              <a:t>that</a:t>
            </a:r>
            <a:r>
              <a:rPr lang="en-US" sz="2200" b="0" dirty="0"/>
              <a:t>, like an ecosystem, help to reintegrate products at the end of their useful lifetime into earlier supply chain stages. </a:t>
            </a:r>
          </a:p>
          <a:p>
            <a:pPr marL="633222" indent="-514350">
              <a:buFont typeface="+mj-lt"/>
              <a:buAutoNum type="romanUcPeriod" startAt="4"/>
            </a:pPr>
            <a:r>
              <a:rPr lang="en-US" sz="2200" b="0" dirty="0"/>
              <a:t>Frameworks that help to close the loop are, among others, </a:t>
            </a:r>
            <a:r>
              <a:rPr lang="en-US" sz="2200" dirty="0"/>
              <a:t>circular economy, the closed-loop supply chain, industrial ecosystems, and end-of-life design</a:t>
            </a:r>
            <a:r>
              <a:rPr lang="en-US" sz="2200" b="0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128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b="0" dirty="0"/>
              <a:t>Responsible </a:t>
            </a:r>
            <a:r>
              <a:rPr lang="de-DE" b="0" dirty="0" smtClean="0"/>
              <a:t>Supply Chain Checklist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38</a:t>
            </a:fld>
            <a:endParaRPr lang="en-US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" y="2209800"/>
            <a:ext cx="9124950" cy="33790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7730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 smtClean="0"/>
              <a:t>People in Supply Chain, Responsible Supply and Demand 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39</a:t>
            </a:fld>
            <a:endParaRPr 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13255" b="71005"/>
          <a:stretch/>
        </p:blipFill>
        <p:spPr bwMode="auto">
          <a:xfrm>
            <a:off x="5105400" y="5765800"/>
            <a:ext cx="4038600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55" r="51101" b="7871"/>
          <a:stretch/>
        </p:blipFill>
        <p:spPr bwMode="auto">
          <a:xfrm>
            <a:off x="4965700" y="3347547"/>
            <a:ext cx="3949700" cy="24182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9" r="38050" b="90058"/>
          <a:stretch/>
        </p:blipFill>
        <p:spPr bwMode="auto">
          <a:xfrm>
            <a:off x="4940300" y="2992875"/>
            <a:ext cx="4038600" cy="253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29" r="22008"/>
          <a:stretch/>
        </p:blipFill>
        <p:spPr bwMode="auto">
          <a:xfrm>
            <a:off x="533400" y="2133600"/>
            <a:ext cx="3400425" cy="266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9571"/>
          <a:stretch/>
        </p:blipFill>
        <p:spPr bwMode="auto">
          <a:xfrm>
            <a:off x="28575" y="1822941"/>
            <a:ext cx="4359925" cy="310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36914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19200" y="4038600"/>
            <a:ext cx="57912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by </a:t>
            </a:r>
          </a:p>
          <a:p>
            <a:pPr algn="ctr"/>
            <a:r>
              <a:rPr lang="en-US" sz="2400" b="1" dirty="0" smtClean="0">
                <a:solidFill>
                  <a:schemeClr val="tx2">
                    <a:lumMod val="75000"/>
                  </a:schemeClr>
                </a:solidFill>
              </a:rPr>
              <a:t>Oliver </a:t>
            </a:r>
            <a:r>
              <a:rPr lang="en-US" sz="2400" b="1" dirty="0" err="1" smtClean="0">
                <a:solidFill>
                  <a:schemeClr val="tx2">
                    <a:lumMod val="75000"/>
                  </a:schemeClr>
                </a:solidFill>
              </a:rPr>
              <a:t>Laasch</a:t>
            </a:r>
            <a:r>
              <a:rPr lang="en-US" dirty="0" smtClean="0"/>
              <a:t>,</a:t>
            </a:r>
          </a:p>
          <a:p>
            <a:pPr algn="ctr"/>
            <a:r>
              <a:rPr lang="de-DE" i="1" dirty="0" smtClean="0"/>
              <a:t>Center for Responsible Management Education (CRME) </a:t>
            </a:r>
          </a:p>
          <a:p>
            <a:pPr algn="ctr"/>
            <a:r>
              <a:rPr lang="en-US" dirty="0" smtClean="0"/>
              <a:t>and</a:t>
            </a:r>
          </a:p>
          <a:p>
            <a:pPr algn="ctr"/>
            <a:r>
              <a:rPr lang="en-US" sz="2400" b="1" dirty="0" smtClean="0">
                <a:solidFill>
                  <a:schemeClr val="tx2">
                    <a:lumMod val="75000"/>
                  </a:schemeClr>
                </a:solidFill>
              </a:rPr>
              <a:t>Roger N. Conaway</a:t>
            </a:r>
            <a:r>
              <a:rPr lang="en-US" dirty="0" smtClean="0"/>
              <a:t>,</a:t>
            </a:r>
          </a:p>
          <a:p>
            <a:pPr algn="ctr"/>
            <a:r>
              <a:rPr lang="en-US" i="1" dirty="0" err="1" smtClean="0"/>
              <a:t>Tecnol</a:t>
            </a:r>
            <a:r>
              <a:rPr lang="es-MX" i="1" dirty="0" err="1" smtClean="0"/>
              <a:t>ó</a:t>
            </a:r>
            <a:r>
              <a:rPr lang="en-US" i="1" dirty="0" err="1" smtClean="0"/>
              <a:t>gico</a:t>
            </a:r>
            <a:r>
              <a:rPr lang="en-US" i="1" dirty="0" smtClean="0"/>
              <a:t> </a:t>
            </a:r>
            <a:r>
              <a:rPr lang="en-US" i="1" dirty="0"/>
              <a:t>de </a:t>
            </a:r>
            <a:r>
              <a:rPr lang="en-US" i="1" dirty="0" smtClean="0"/>
              <a:t>Monterrey </a:t>
            </a:r>
            <a:r>
              <a:rPr lang="en-US" i="1" dirty="0"/>
              <a:t>(ITESM</a:t>
            </a:r>
            <a:r>
              <a:rPr lang="en-US" i="1" dirty="0" smtClean="0"/>
              <a:t>)</a:t>
            </a:r>
            <a:endParaRPr lang="en-US" dirty="0" smtClean="0"/>
          </a:p>
          <a:p>
            <a:pPr algn="ct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6F1D5-399F-4C96-B137-0556938C3B35}" type="slidenum">
              <a:rPr lang="en-US" smtClean="0"/>
              <a:pPr/>
              <a:t>40</a:t>
            </a:fld>
            <a:endParaRPr lang="en-US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/>
          <a:srcRect l="973"/>
          <a:stretch/>
        </p:blipFill>
        <p:spPr bwMode="auto">
          <a:xfrm>
            <a:off x="0" y="0"/>
            <a:ext cx="9144000" cy="3774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73383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10</TotalTime>
  <Words>1498</Words>
  <Application>Microsoft Office PowerPoint</Application>
  <PresentationFormat>On-screen Show (4:3)</PresentationFormat>
  <Paragraphs>167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PowerPoint Presentation</vt:lpstr>
      <vt:lpstr>PowerPoint Presentation</vt:lpstr>
      <vt:lpstr>PowerPoint Presentation</vt:lpstr>
      <vt:lpstr>TETRA PAK: Supply Chain Excellence in China</vt:lpstr>
      <vt:lpstr>THE GOAL: RESPONSIBLE SUPPLY AND DEMAND </vt:lpstr>
      <vt:lpstr>Three Tasks for Responsible Supply Chain Management</vt:lpstr>
      <vt:lpstr>Understanding the Supply Chain</vt:lpstr>
      <vt:lpstr>Food for Thought</vt:lpstr>
      <vt:lpstr>Supply Chain Structures and Elements</vt:lpstr>
      <vt:lpstr>Supply Chain Characteristics</vt:lpstr>
      <vt:lpstr>Figure 10.2 Mapping the Supply-and-Demand System</vt:lpstr>
      <vt:lpstr>Table 10.1 Prominent Types of Sustainability-Related Economic Sub-Systems</vt:lpstr>
      <vt:lpstr>Figure 10.3 Mapping an Industrial Ecosystem (1)</vt:lpstr>
      <vt:lpstr>Figure 10.3 Mapping an Industrial Ecosystem (2)</vt:lpstr>
      <vt:lpstr>Managing inside the Supply Chain</vt:lpstr>
      <vt:lpstr>Food for Thought</vt:lpstr>
      <vt:lpstr>How Position Matters</vt:lpstr>
      <vt:lpstr>SMEs and The Six T's </vt:lpstr>
      <vt:lpstr>Four principles for greening a small business  </vt:lpstr>
      <vt:lpstr>Five “Rules” for Leaders in Responsible Supply Chain Management</vt:lpstr>
      <vt:lpstr>Figure 10.4 Engagement Practices That Can Improve Responsible Supply Chain Performance</vt:lpstr>
      <vt:lpstr>Table 10.3 Salient Standards and Certifications for Supply Chain Companies</vt:lpstr>
      <vt:lpstr>The Roles of Efficiency, Effectiveness and Logistics</vt:lpstr>
      <vt:lpstr>Logistics </vt:lpstr>
      <vt:lpstr>Efficient Logistics vs. Sustainable Development</vt:lpstr>
      <vt:lpstr>Mitigating the Impact of Logistics </vt:lpstr>
      <vt:lpstr>Closing the Loop</vt:lpstr>
      <vt:lpstr>Food for Thought</vt:lpstr>
      <vt:lpstr>Closed Loop Frameworks</vt:lpstr>
      <vt:lpstr>Figure 10.5 Closed Loops and Circular Economies in Industrial Ecology</vt:lpstr>
      <vt:lpstr>Circular Economy Methodologies </vt:lpstr>
      <vt:lpstr>Exending the Useful Life through Revalorization</vt:lpstr>
      <vt:lpstr>Figure 10.6 Closed-Loop Supply Chain</vt:lpstr>
      <vt:lpstr>End-of-Life (EOL) Design </vt:lpstr>
      <vt:lpstr>Table 10.4 Comparison of Natural and Technological Systems</vt:lpstr>
      <vt:lpstr>Principles of Supply Chain: Responsible Supply and Demand </vt:lpstr>
      <vt:lpstr>Principles of Supply Chain: Responsible Supply and Demand </vt:lpstr>
      <vt:lpstr>Responsible Supply Chain Checklist</vt:lpstr>
      <vt:lpstr>People in Supply Chain, Responsible Supply and Demand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susan</dc:creator>
  <cp:lastModifiedBy>Irina Neaga</cp:lastModifiedBy>
  <cp:revision>259</cp:revision>
  <dcterms:created xsi:type="dcterms:W3CDTF">2013-02-25T19:59:30Z</dcterms:created>
  <dcterms:modified xsi:type="dcterms:W3CDTF">2019-10-26T10:16:00Z</dcterms:modified>
</cp:coreProperties>
</file>