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30"/>
  </p:notesMasterIdLst>
  <p:handoutMasterIdLst>
    <p:handoutMasterId r:id="rId31"/>
  </p:handoutMasterIdLst>
  <p:sldIdLst>
    <p:sldId id="256" r:id="rId2"/>
    <p:sldId id="257" r:id="rId3"/>
    <p:sldId id="258" r:id="rId4"/>
    <p:sldId id="286" r:id="rId5"/>
    <p:sldId id="259" r:id="rId6"/>
    <p:sldId id="260" r:id="rId7"/>
    <p:sldId id="261" r:id="rId8"/>
    <p:sldId id="262" r:id="rId9"/>
    <p:sldId id="264" r:id="rId10"/>
    <p:sldId id="290" r:id="rId11"/>
    <p:sldId id="266" r:id="rId12"/>
    <p:sldId id="267" r:id="rId13"/>
    <p:sldId id="270" r:id="rId14"/>
    <p:sldId id="295" r:id="rId15"/>
    <p:sldId id="292" r:id="rId16"/>
    <p:sldId id="293" r:id="rId17"/>
    <p:sldId id="294" r:id="rId18"/>
    <p:sldId id="276" r:id="rId19"/>
    <p:sldId id="277" r:id="rId20"/>
    <p:sldId id="278" r:id="rId21"/>
    <p:sldId id="280" r:id="rId22"/>
    <p:sldId id="281" r:id="rId23"/>
    <p:sldId id="282" r:id="rId24"/>
    <p:sldId id="284" r:id="rId25"/>
    <p:sldId id="285" r:id="rId26"/>
    <p:sldId id="287" r:id="rId27"/>
    <p:sldId id="288" r:id="rId28"/>
    <p:sldId id="289"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859"/>
    <p:restoredTop sz="91408"/>
  </p:normalViewPr>
  <p:slideViewPr>
    <p:cSldViewPr snapToGrid="0">
      <p:cViewPr varScale="1">
        <p:scale>
          <a:sx n="85" d="100"/>
          <a:sy n="85" d="100"/>
        </p:scale>
        <p:origin x="4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B5362B-2903-4E7C-8CA5-013EF0E8F771}" type="doc">
      <dgm:prSet loTypeId="urn:microsoft.com/office/officeart/2005/8/layout/equation1" loCatId="process" qsTypeId="urn:microsoft.com/office/officeart/2005/8/quickstyle/simple4" qsCatId="simple" csTypeId="urn:microsoft.com/office/officeart/2005/8/colors/colorful2" csCatId="colorful" phldr="1"/>
      <dgm:spPr/>
      <dgm:t>
        <a:bodyPr/>
        <a:lstStyle/>
        <a:p>
          <a:endParaRPr lang="en-US"/>
        </a:p>
      </dgm:t>
    </dgm:pt>
    <dgm:pt modelId="{EDFF89E7-FEDF-4C5E-B616-FA6359BF43F2}">
      <dgm:prSet phldrT="[Text]" phldr="0"/>
      <dgm:spPr/>
      <dgm:t>
        <a:bodyPr/>
        <a:lstStyle/>
        <a:p>
          <a:r>
            <a:rPr lang="en-US" dirty="0"/>
            <a:t>Language barriers, cultural mix, no training, noise, limited feedback</a:t>
          </a:r>
        </a:p>
      </dgm:t>
    </dgm:pt>
    <dgm:pt modelId="{0E8ED6C9-0C24-4436-BCF5-1A708A452C13}" type="parTrans" cxnId="{4974E0FE-8F74-403D-9B3F-153801605FF7}">
      <dgm:prSet/>
      <dgm:spPr/>
      <dgm:t>
        <a:bodyPr/>
        <a:lstStyle/>
        <a:p>
          <a:endParaRPr lang="en-US"/>
        </a:p>
      </dgm:t>
    </dgm:pt>
    <dgm:pt modelId="{32F8EDE0-70A8-4CDD-8470-BDC4298C0B06}" type="sibTrans" cxnId="{4974E0FE-8F74-403D-9B3F-153801605FF7}">
      <dgm:prSet/>
      <dgm:spPr/>
      <dgm:t>
        <a:bodyPr/>
        <a:lstStyle/>
        <a:p>
          <a:endParaRPr lang="en-US" dirty="0"/>
        </a:p>
      </dgm:t>
    </dgm:pt>
    <dgm:pt modelId="{C104F75B-9F3B-4C9B-B78D-54F15C033F96}">
      <dgm:prSet phldrT="[Text]" phldr="0"/>
      <dgm:spPr/>
      <dgm:t>
        <a:bodyPr/>
        <a:lstStyle/>
        <a:p>
          <a:r>
            <a:rPr lang="en-US" dirty="0"/>
            <a:t>Communication breakdowns</a:t>
          </a:r>
        </a:p>
      </dgm:t>
    </dgm:pt>
    <dgm:pt modelId="{913CB75C-A954-44DC-AC32-9EF04607BA6B}" type="parTrans" cxnId="{F6410CB5-E7C8-44FB-B87D-2EA03CFEF20A}">
      <dgm:prSet/>
      <dgm:spPr/>
      <dgm:t>
        <a:bodyPr/>
        <a:lstStyle/>
        <a:p>
          <a:endParaRPr lang="en-US"/>
        </a:p>
      </dgm:t>
    </dgm:pt>
    <dgm:pt modelId="{BD7C0C88-7A84-40D4-A7D5-B334D2682FAC}" type="sibTrans" cxnId="{F6410CB5-E7C8-44FB-B87D-2EA03CFEF20A}">
      <dgm:prSet/>
      <dgm:spPr/>
      <dgm:t>
        <a:bodyPr/>
        <a:lstStyle/>
        <a:p>
          <a:endParaRPr lang="en-US" dirty="0"/>
        </a:p>
      </dgm:t>
    </dgm:pt>
    <dgm:pt modelId="{2CA060BD-F40F-4CA9-A4DB-2E8E375D938E}">
      <dgm:prSet phldrT="[Text]" phldr="0"/>
      <dgm:spPr/>
      <dgm:t>
        <a:bodyPr/>
        <a:lstStyle/>
        <a:p>
          <a:r>
            <a:rPr lang="en-US" dirty="0"/>
            <a:t>Poor hygiene, quality decline, complaints, loss of business</a:t>
          </a:r>
        </a:p>
      </dgm:t>
    </dgm:pt>
    <dgm:pt modelId="{B40489EC-ACC3-4E66-AD09-A95FD482CA55}" type="parTrans" cxnId="{F86B3C5C-02E7-4A70-9014-B4BC446AEC13}">
      <dgm:prSet/>
      <dgm:spPr/>
      <dgm:t>
        <a:bodyPr/>
        <a:lstStyle/>
        <a:p>
          <a:endParaRPr lang="en-US"/>
        </a:p>
      </dgm:t>
    </dgm:pt>
    <dgm:pt modelId="{627F8AF1-7013-4D65-B851-264F8527B42A}" type="sibTrans" cxnId="{F86B3C5C-02E7-4A70-9014-B4BC446AEC13}">
      <dgm:prSet/>
      <dgm:spPr/>
      <dgm:t>
        <a:bodyPr/>
        <a:lstStyle/>
        <a:p>
          <a:endParaRPr lang="en-US"/>
        </a:p>
      </dgm:t>
    </dgm:pt>
    <dgm:pt modelId="{FBD05BD6-F102-4621-BF07-3A659BD8A8C9}" type="pres">
      <dgm:prSet presAssocID="{C6B5362B-2903-4E7C-8CA5-013EF0E8F771}" presName="linearFlow" presStyleCnt="0">
        <dgm:presLayoutVars>
          <dgm:dir/>
          <dgm:resizeHandles val="exact"/>
        </dgm:presLayoutVars>
      </dgm:prSet>
      <dgm:spPr/>
    </dgm:pt>
    <dgm:pt modelId="{B29B44C9-9DE6-4302-83E9-41584FF49B0A}" type="pres">
      <dgm:prSet presAssocID="{EDFF89E7-FEDF-4C5E-B616-FA6359BF43F2}" presName="node" presStyleLbl="node1" presStyleIdx="0" presStyleCnt="3">
        <dgm:presLayoutVars>
          <dgm:bulletEnabled val="1"/>
        </dgm:presLayoutVars>
      </dgm:prSet>
      <dgm:spPr/>
    </dgm:pt>
    <dgm:pt modelId="{AB7E688E-38DE-4372-BB3E-0D0FB4B55FC5}" type="pres">
      <dgm:prSet presAssocID="{32F8EDE0-70A8-4CDD-8470-BDC4298C0B06}" presName="spacerL" presStyleCnt="0"/>
      <dgm:spPr/>
    </dgm:pt>
    <dgm:pt modelId="{2CA41FDB-DC7F-471C-97C5-6A93C1B959CA}" type="pres">
      <dgm:prSet presAssocID="{32F8EDE0-70A8-4CDD-8470-BDC4298C0B06}" presName="sibTrans" presStyleLbl="sibTrans2D1" presStyleIdx="0" presStyleCnt="2"/>
      <dgm:spPr/>
    </dgm:pt>
    <dgm:pt modelId="{3461A3AF-D45A-493F-8716-78676A89C2F8}" type="pres">
      <dgm:prSet presAssocID="{32F8EDE0-70A8-4CDD-8470-BDC4298C0B06}" presName="spacerR" presStyleCnt="0"/>
      <dgm:spPr/>
    </dgm:pt>
    <dgm:pt modelId="{0687870D-F958-4461-8FE0-5A0DA30124C8}" type="pres">
      <dgm:prSet presAssocID="{C104F75B-9F3B-4C9B-B78D-54F15C033F96}" presName="node" presStyleLbl="node1" presStyleIdx="1" presStyleCnt="3">
        <dgm:presLayoutVars>
          <dgm:bulletEnabled val="1"/>
        </dgm:presLayoutVars>
      </dgm:prSet>
      <dgm:spPr/>
    </dgm:pt>
    <dgm:pt modelId="{BA801B54-4644-4142-B65E-F1605F667EE2}" type="pres">
      <dgm:prSet presAssocID="{BD7C0C88-7A84-40D4-A7D5-B334D2682FAC}" presName="spacerL" presStyleCnt="0"/>
      <dgm:spPr/>
    </dgm:pt>
    <dgm:pt modelId="{C747504D-A80E-4AC7-B298-D82863A625B4}" type="pres">
      <dgm:prSet presAssocID="{BD7C0C88-7A84-40D4-A7D5-B334D2682FAC}" presName="sibTrans" presStyleLbl="sibTrans2D1" presStyleIdx="1" presStyleCnt="2"/>
      <dgm:spPr/>
    </dgm:pt>
    <dgm:pt modelId="{819C3E71-3781-493F-935C-C4A63A92A000}" type="pres">
      <dgm:prSet presAssocID="{BD7C0C88-7A84-40D4-A7D5-B334D2682FAC}" presName="spacerR" presStyleCnt="0"/>
      <dgm:spPr/>
    </dgm:pt>
    <dgm:pt modelId="{419F4913-909A-46EB-A0B0-32B443157820}" type="pres">
      <dgm:prSet presAssocID="{2CA060BD-F40F-4CA9-A4DB-2E8E375D938E}" presName="node" presStyleLbl="node1" presStyleIdx="2" presStyleCnt="3" custLinFactNeighborX="-8435" custLinFactNeighborY="-260">
        <dgm:presLayoutVars>
          <dgm:bulletEnabled val="1"/>
        </dgm:presLayoutVars>
      </dgm:prSet>
      <dgm:spPr/>
    </dgm:pt>
  </dgm:ptLst>
  <dgm:cxnLst>
    <dgm:cxn modelId="{959D8E1C-3126-41DB-BE51-2EA80793ECC9}" type="presOf" srcId="{2CA060BD-F40F-4CA9-A4DB-2E8E375D938E}" destId="{419F4913-909A-46EB-A0B0-32B443157820}" srcOrd="0" destOrd="0" presId="urn:microsoft.com/office/officeart/2005/8/layout/equation1"/>
    <dgm:cxn modelId="{DE613322-B49B-4E96-9412-FD09E0AC4D1A}" type="presOf" srcId="{BD7C0C88-7A84-40D4-A7D5-B334D2682FAC}" destId="{C747504D-A80E-4AC7-B298-D82863A625B4}" srcOrd="0" destOrd="0" presId="urn:microsoft.com/office/officeart/2005/8/layout/equation1"/>
    <dgm:cxn modelId="{7764083A-609B-427A-8896-1F11E79B8326}" type="presOf" srcId="{C104F75B-9F3B-4C9B-B78D-54F15C033F96}" destId="{0687870D-F958-4461-8FE0-5A0DA30124C8}" srcOrd="0" destOrd="0" presId="urn:microsoft.com/office/officeart/2005/8/layout/equation1"/>
    <dgm:cxn modelId="{F86B3C5C-02E7-4A70-9014-B4BC446AEC13}" srcId="{C6B5362B-2903-4E7C-8CA5-013EF0E8F771}" destId="{2CA060BD-F40F-4CA9-A4DB-2E8E375D938E}" srcOrd="2" destOrd="0" parTransId="{B40489EC-ACC3-4E66-AD09-A95FD482CA55}" sibTransId="{627F8AF1-7013-4D65-B851-264F8527B42A}"/>
    <dgm:cxn modelId="{9F89F082-7793-46B6-897E-4F42D204BD4C}" type="presOf" srcId="{C6B5362B-2903-4E7C-8CA5-013EF0E8F771}" destId="{FBD05BD6-F102-4621-BF07-3A659BD8A8C9}" srcOrd="0" destOrd="0" presId="urn:microsoft.com/office/officeart/2005/8/layout/equation1"/>
    <dgm:cxn modelId="{F6410CB5-E7C8-44FB-B87D-2EA03CFEF20A}" srcId="{C6B5362B-2903-4E7C-8CA5-013EF0E8F771}" destId="{C104F75B-9F3B-4C9B-B78D-54F15C033F96}" srcOrd="1" destOrd="0" parTransId="{913CB75C-A954-44DC-AC32-9EF04607BA6B}" sibTransId="{BD7C0C88-7A84-40D4-A7D5-B334D2682FAC}"/>
    <dgm:cxn modelId="{F4A1BAB6-742F-49E5-AB79-04F0A4B912F7}" type="presOf" srcId="{EDFF89E7-FEDF-4C5E-B616-FA6359BF43F2}" destId="{B29B44C9-9DE6-4302-83E9-41584FF49B0A}" srcOrd="0" destOrd="0" presId="urn:microsoft.com/office/officeart/2005/8/layout/equation1"/>
    <dgm:cxn modelId="{6AABD7C3-A5E9-4EDD-942B-9849B4D69AB8}" type="presOf" srcId="{32F8EDE0-70A8-4CDD-8470-BDC4298C0B06}" destId="{2CA41FDB-DC7F-471C-97C5-6A93C1B959CA}" srcOrd="0" destOrd="0" presId="urn:microsoft.com/office/officeart/2005/8/layout/equation1"/>
    <dgm:cxn modelId="{4974E0FE-8F74-403D-9B3F-153801605FF7}" srcId="{C6B5362B-2903-4E7C-8CA5-013EF0E8F771}" destId="{EDFF89E7-FEDF-4C5E-B616-FA6359BF43F2}" srcOrd="0" destOrd="0" parTransId="{0E8ED6C9-0C24-4436-BCF5-1A708A452C13}" sibTransId="{32F8EDE0-70A8-4CDD-8470-BDC4298C0B06}"/>
    <dgm:cxn modelId="{664DEC73-1BE3-4C79-B70B-35F4CB375274}" type="presParOf" srcId="{FBD05BD6-F102-4621-BF07-3A659BD8A8C9}" destId="{B29B44C9-9DE6-4302-83E9-41584FF49B0A}" srcOrd="0" destOrd="0" presId="urn:microsoft.com/office/officeart/2005/8/layout/equation1"/>
    <dgm:cxn modelId="{723C304F-FB07-451F-AB9D-27CEE1A48204}" type="presParOf" srcId="{FBD05BD6-F102-4621-BF07-3A659BD8A8C9}" destId="{AB7E688E-38DE-4372-BB3E-0D0FB4B55FC5}" srcOrd="1" destOrd="0" presId="urn:microsoft.com/office/officeart/2005/8/layout/equation1"/>
    <dgm:cxn modelId="{A7AE417A-AD36-47A0-A52F-44C25F282D05}" type="presParOf" srcId="{FBD05BD6-F102-4621-BF07-3A659BD8A8C9}" destId="{2CA41FDB-DC7F-471C-97C5-6A93C1B959CA}" srcOrd="2" destOrd="0" presId="urn:microsoft.com/office/officeart/2005/8/layout/equation1"/>
    <dgm:cxn modelId="{4B016D9D-9DB7-4EB2-A87B-300A47A10F55}" type="presParOf" srcId="{FBD05BD6-F102-4621-BF07-3A659BD8A8C9}" destId="{3461A3AF-D45A-493F-8716-78676A89C2F8}" srcOrd="3" destOrd="0" presId="urn:microsoft.com/office/officeart/2005/8/layout/equation1"/>
    <dgm:cxn modelId="{AFEE79F5-0117-4BF2-A87F-466D928C9F9E}" type="presParOf" srcId="{FBD05BD6-F102-4621-BF07-3A659BD8A8C9}" destId="{0687870D-F958-4461-8FE0-5A0DA30124C8}" srcOrd="4" destOrd="0" presId="urn:microsoft.com/office/officeart/2005/8/layout/equation1"/>
    <dgm:cxn modelId="{0734BDE9-7E21-4C96-8EBB-4178E6E03278}" type="presParOf" srcId="{FBD05BD6-F102-4621-BF07-3A659BD8A8C9}" destId="{BA801B54-4644-4142-B65E-F1605F667EE2}" srcOrd="5" destOrd="0" presId="urn:microsoft.com/office/officeart/2005/8/layout/equation1"/>
    <dgm:cxn modelId="{D48959AD-32AE-45C8-BED6-B0953D3BCA0F}" type="presParOf" srcId="{FBD05BD6-F102-4621-BF07-3A659BD8A8C9}" destId="{C747504D-A80E-4AC7-B298-D82863A625B4}" srcOrd="6" destOrd="0" presId="urn:microsoft.com/office/officeart/2005/8/layout/equation1"/>
    <dgm:cxn modelId="{1A11B902-9BB2-401C-BFC9-135D2BC5E789}" type="presParOf" srcId="{FBD05BD6-F102-4621-BF07-3A659BD8A8C9}" destId="{819C3E71-3781-493F-935C-C4A63A92A000}" srcOrd="7" destOrd="0" presId="urn:microsoft.com/office/officeart/2005/8/layout/equation1"/>
    <dgm:cxn modelId="{741F63AC-A9EF-4A05-845A-91FF8B572FE0}" type="presParOf" srcId="{FBD05BD6-F102-4621-BF07-3A659BD8A8C9}" destId="{419F4913-909A-46EB-A0B0-32B443157820}" srcOrd="8" destOrd="0" presId="urn:microsoft.com/office/officeart/2005/8/layout/equati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3B37D6-7494-46AF-BF45-8E0E4C955E4F}" type="doc">
      <dgm:prSet loTypeId="urn:microsoft.com/office/officeart/2005/8/layout/process1" loCatId="process" qsTypeId="urn:microsoft.com/office/officeart/2005/8/quickstyle/simple1" qsCatId="simple" csTypeId="urn:microsoft.com/office/officeart/2005/8/colors/accent2_1" csCatId="accent2" phldr="1"/>
      <dgm:spPr/>
      <dgm:t>
        <a:bodyPr/>
        <a:lstStyle/>
        <a:p>
          <a:endParaRPr lang="en-US"/>
        </a:p>
      </dgm:t>
    </dgm:pt>
    <dgm:pt modelId="{40E35DA2-AA99-4E89-BE6F-5F6862D68854}">
      <dgm:prSet phldrT="[Text]" phldr="0"/>
      <dgm:spPr/>
      <dgm:t>
        <a:bodyPr/>
        <a:lstStyle/>
        <a:p>
          <a:r>
            <a:rPr lang="en-US" dirty="0">
              <a:latin typeface="Arial" panose="020B0604020202020204" pitchFamily="34" charset="0"/>
              <a:cs typeface="Arial" panose="020B0604020202020204" pitchFamily="34" charset="0"/>
            </a:rPr>
            <a:t>Source (Gary, the manager)</a:t>
          </a:r>
        </a:p>
      </dgm:t>
    </dgm:pt>
    <dgm:pt modelId="{B873C904-2296-4846-8CC2-32155912AB62}" type="parTrans" cxnId="{B37410F3-B0ED-451A-BA53-57AF5EB7A5BC}">
      <dgm:prSet/>
      <dgm:spPr/>
      <dgm:t>
        <a:bodyPr/>
        <a:lstStyle/>
        <a:p>
          <a:endParaRPr lang="en-US"/>
        </a:p>
      </dgm:t>
    </dgm:pt>
    <dgm:pt modelId="{E56226B9-279C-4D23-80C1-FACA676D56CA}" type="sibTrans" cxnId="{B37410F3-B0ED-451A-BA53-57AF5EB7A5BC}">
      <dgm:prSet/>
      <dgm:spPr/>
      <dgm:t>
        <a:bodyPr/>
        <a:lstStyle/>
        <a:p>
          <a:endParaRPr lang="en-US" dirty="0"/>
        </a:p>
      </dgm:t>
    </dgm:pt>
    <dgm:pt modelId="{BAC124E2-1FEC-47A0-8A2E-20FA09468F6D}">
      <dgm:prSet phldrT="[Text]" phldr="0"/>
      <dgm:spPr/>
      <dgm:t>
        <a:bodyPr/>
        <a:lstStyle/>
        <a:p>
          <a:r>
            <a:rPr lang="en-US" dirty="0">
              <a:latin typeface="Arial" panose="020B0604020202020204" pitchFamily="34" charset="0"/>
              <a:cs typeface="Arial" panose="020B0604020202020204" pitchFamily="34" charset="0"/>
            </a:rPr>
            <a:t>Message (Hygiene Instructions)</a:t>
          </a:r>
        </a:p>
      </dgm:t>
    </dgm:pt>
    <dgm:pt modelId="{D9039A0A-D8C8-4485-A050-18963A2FACBD}" type="parTrans" cxnId="{F1AD8835-23AA-4F31-BC86-05A39F55B6A8}">
      <dgm:prSet/>
      <dgm:spPr/>
      <dgm:t>
        <a:bodyPr/>
        <a:lstStyle/>
        <a:p>
          <a:endParaRPr lang="en-US"/>
        </a:p>
      </dgm:t>
    </dgm:pt>
    <dgm:pt modelId="{79FB1EF4-E377-4EB4-B653-7C521BD797C2}" type="sibTrans" cxnId="{F1AD8835-23AA-4F31-BC86-05A39F55B6A8}">
      <dgm:prSet/>
      <dgm:spPr/>
      <dgm:t>
        <a:bodyPr/>
        <a:lstStyle/>
        <a:p>
          <a:endParaRPr lang="en-US" dirty="0"/>
        </a:p>
      </dgm:t>
    </dgm:pt>
    <dgm:pt modelId="{99CFF1D2-BE8F-4C28-A30D-BD0E5043A04D}">
      <dgm:prSet phldrT="[Text]" phldr="0"/>
      <dgm:spPr/>
      <dgm:t>
        <a:bodyPr/>
        <a:lstStyle/>
        <a:p>
          <a:r>
            <a:rPr lang="en-US" dirty="0">
              <a:latin typeface="Arial" panose="020B0604020202020204" pitchFamily="34" charset="0"/>
              <a:cs typeface="Arial" panose="020B0604020202020204" pitchFamily="34" charset="0"/>
            </a:rPr>
            <a:t>Channel (Verbal Explanation)</a:t>
          </a:r>
        </a:p>
      </dgm:t>
    </dgm:pt>
    <dgm:pt modelId="{90F866E8-8FBF-4934-8CEC-AC4022935C3C}" type="parTrans" cxnId="{B1143D4C-771C-4230-990A-D0B778BEFF70}">
      <dgm:prSet/>
      <dgm:spPr/>
      <dgm:t>
        <a:bodyPr/>
        <a:lstStyle/>
        <a:p>
          <a:endParaRPr lang="en-US"/>
        </a:p>
      </dgm:t>
    </dgm:pt>
    <dgm:pt modelId="{3CDEA456-D1EB-4B56-B2C1-F64D5629E7A6}" type="sibTrans" cxnId="{B1143D4C-771C-4230-990A-D0B778BEFF70}">
      <dgm:prSet/>
      <dgm:spPr/>
      <dgm:t>
        <a:bodyPr/>
        <a:lstStyle/>
        <a:p>
          <a:endParaRPr lang="en-US" dirty="0"/>
        </a:p>
      </dgm:t>
    </dgm:pt>
    <dgm:pt modelId="{F6D556F5-6C66-4E99-98B1-5189588DDB6E}">
      <dgm:prSet/>
      <dgm:spPr/>
      <dgm:t>
        <a:bodyPr/>
        <a:lstStyle/>
        <a:p>
          <a:r>
            <a:rPr lang="en-US" dirty="0">
              <a:latin typeface="Arial" panose="020B0604020202020204" pitchFamily="34" charset="0"/>
              <a:cs typeface="Arial" panose="020B0604020202020204" pitchFamily="34" charset="0"/>
            </a:rPr>
            <a:t>Receiver</a:t>
          </a:r>
          <a:r>
            <a:rPr lang="en-US" dirty="0"/>
            <a:t> </a:t>
          </a:r>
        </a:p>
      </dgm:t>
    </dgm:pt>
    <dgm:pt modelId="{74329CC7-EC6C-4FD6-B869-2396D2D62A7B}" type="parTrans" cxnId="{8073300B-5AB8-48AF-9F6E-D88524A93875}">
      <dgm:prSet/>
      <dgm:spPr/>
      <dgm:t>
        <a:bodyPr/>
        <a:lstStyle/>
        <a:p>
          <a:endParaRPr lang="en-US"/>
        </a:p>
      </dgm:t>
    </dgm:pt>
    <dgm:pt modelId="{C403BE32-5AE5-4326-AB02-213536D0328D}" type="sibTrans" cxnId="{8073300B-5AB8-48AF-9F6E-D88524A93875}">
      <dgm:prSet/>
      <dgm:spPr/>
      <dgm:t>
        <a:bodyPr/>
        <a:lstStyle/>
        <a:p>
          <a:endParaRPr lang="en-US"/>
        </a:p>
      </dgm:t>
    </dgm:pt>
    <dgm:pt modelId="{2DE83A20-6551-41E0-BE86-99EE2F9D5B0F}" type="pres">
      <dgm:prSet presAssocID="{3F3B37D6-7494-46AF-BF45-8E0E4C955E4F}" presName="Name0" presStyleCnt="0">
        <dgm:presLayoutVars>
          <dgm:dir/>
          <dgm:resizeHandles val="exact"/>
        </dgm:presLayoutVars>
      </dgm:prSet>
      <dgm:spPr/>
    </dgm:pt>
    <dgm:pt modelId="{9018980F-0384-41FC-BE26-5EDD3FC2D593}" type="pres">
      <dgm:prSet presAssocID="{40E35DA2-AA99-4E89-BE6F-5F6862D68854}" presName="node" presStyleLbl="node1" presStyleIdx="0" presStyleCnt="4">
        <dgm:presLayoutVars>
          <dgm:bulletEnabled val="1"/>
        </dgm:presLayoutVars>
      </dgm:prSet>
      <dgm:spPr/>
    </dgm:pt>
    <dgm:pt modelId="{F2D99661-89CA-4A00-B8DB-6FF72834EBA3}" type="pres">
      <dgm:prSet presAssocID="{E56226B9-279C-4D23-80C1-FACA676D56CA}" presName="sibTrans" presStyleLbl="sibTrans2D1" presStyleIdx="0" presStyleCnt="3"/>
      <dgm:spPr/>
    </dgm:pt>
    <dgm:pt modelId="{5A5903C7-0853-4253-BAE3-3D763D350FC6}" type="pres">
      <dgm:prSet presAssocID="{E56226B9-279C-4D23-80C1-FACA676D56CA}" presName="connectorText" presStyleLbl="sibTrans2D1" presStyleIdx="0" presStyleCnt="3"/>
      <dgm:spPr/>
    </dgm:pt>
    <dgm:pt modelId="{019BFA4E-6187-4F49-871C-1113FBF0DCBD}" type="pres">
      <dgm:prSet presAssocID="{BAC124E2-1FEC-47A0-8A2E-20FA09468F6D}" presName="node" presStyleLbl="node1" presStyleIdx="1" presStyleCnt="4">
        <dgm:presLayoutVars>
          <dgm:bulletEnabled val="1"/>
        </dgm:presLayoutVars>
      </dgm:prSet>
      <dgm:spPr/>
    </dgm:pt>
    <dgm:pt modelId="{8D65FF9B-1BB8-40B9-BA0A-A23F511F01EC}" type="pres">
      <dgm:prSet presAssocID="{79FB1EF4-E377-4EB4-B653-7C521BD797C2}" presName="sibTrans" presStyleLbl="sibTrans2D1" presStyleIdx="1" presStyleCnt="3"/>
      <dgm:spPr/>
    </dgm:pt>
    <dgm:pt modelId="{3285A9FE-BDEC-4CD6-9CF2-0AA8602C539E}" type="pres">
      <dgm:prSet presAssocID="{79FB1EF4-E377-4EB4-B653-7C521BD797C2}" presName="connectorText" presStyleLbl="sibTrans2D1" presStyleIdx="1" presStyleCnt="3"/>
      <dgm:spPr/>
    </dgm:pt>
    <dgm:pt modelId="{DFE796E5-8F7B-4FC6-94EA-47EBFD6D7790}" type="pres">
      <dgm:prSet presAssocID="{99CFF1D2-BE8F-4C28-A30D-BD0E5043A04D}" presName="node" presStyleLbl="node1" presStyleIdx="2" presStyleCnt="4">
        <dgm:presLayoutVars>
          <dgm:bulletEnabled val="1"/>
        </dgm:presLayoutVars>
      </dgm:prSet>
      <dgm:spPr/>
    </dgm:pt>
    <dgm:pt modelId="{6FB80FD5-E651-4D96-A4C0-C65819A57B87}" type="pres">
      <dgm:prSet presAssocID="{3CDEA456-D1EB-4B56-B2C1-F64D5629E7A6}" presName="sibTrans" presStyleLbl="sibTrans2D1" presStyleIdx="2" presStyleCnt="3"/>
      <dgm:spPr/>
    </dgm:pt>
    <dgm:pt modelId="{29CCB691-3F69-4F80-A79F-EC7ABE5F1C2B}" type="pres">
      <dgm:prSet presAssocID="{3CDEA456-D1EB-4B56-B2C1-F64D5629E7A6}" presName="connectorText" presStyleLbl="sibTrans2D1" presStyleIdx="2" presStyleCnt="3"/>
      <dgm:spPr/>
    </dgm:pt>
    <dgm:pt modelId="{AC21ED73-1544-4A3A-8ACF-0FA0B284A59B}" type="pres">
      <dgm:prSet presAssocID="{F6D556F5-6C66-4E99-98B1-5189588DDB6E}" presName="node" presStyleLbl="node1" presStyleIdx="3" presStyleCnt="4">
        <dgm:presLayoutVars>
          <dgm:bulletEnabled val="1"/>
        </dgm:presLayoutVars>
      </dgm:prSet>
      <dgm:spPr/>
    </dgm:pt>
  </dgm:ptLst>
  <dgm:cxnLst>
    <dgm:cxn modelId="{8073300B-5AB8-48AF-9F6E-D88524A93875}" srcId="{3F3B37D6-7494-46AF-BF45-8E0E4C955E4F}" destId="{F6D556F5-6C66-4E99-98B1-5189588DDB6E}" srcOrd="3" destOrd="0" parTransId="{74329CC7-EC6C-4FD6-B869-2396D2D62A7B}" sibTransId="{C403BE32-5AE5-4326-AB02-213536D0328D}"/>
    <dgm:cxn modelId="{F1AD8835-23AA-4F31-BC86-05A39F55B6A8}" srcId="{3F3B37D6-7494-46AF-BF45-8E0E4C955E4F}" destId="{BAC124E2-1FEC-47A0-8A2E-20FA09468F6D}" srcOrd="1" destOrd="0" parTransId="{D9039A0A-D8C8-4485-A050-18963A2FACBD}" sibTransId="{79FB1EF4-E377-4EB4-B653-7C521BD797C2}"/>
    <dgm:cxn modelId="{C1A3A537-F827-4979-A88B-C07602605111}" type="presOf" srcId="{3CDEA456-D1EB-4B56-B2C1-F64D5629E7A6}" destId="{6FB80FD5-E651-4D96-A4C0-C65819A57B87}" srcOrd="0" destOrd="0" presId="urn:microsoft.com/office/officeart/2005/8/layout/process1"/>
    <dgm:cxn modelId="{C8CFF637-CEA6-45CE-8816-BD0625BB81BB}" type="presOf" srcId="{79FB1EF4-E377-4EB4-B653-7C521BD797C2}" destId="{8D65FF9B-1BB8-40B9-BA0A-A23F511F01EC}" srcOrd="0" destOrd="0" presId="urn:microsoft.com/office/officeart/2005/8/layout/process1"/>
    <dgm:cxn modelId="{B1143D4C-771C-4230-990A-D0B778BEFF70}" srcId="{3F3B37D6-7494-46AF-BF45-8E0E4C955E4F}" destId="{99CFF1D2-BE8F-4C28-A30D-BD0E5043A04D}" srcOrd="2" destOrd="0" parTransId="{90F866E8-8FBF-4934-8CEC-AC4022935C3C}" sibTransId="{3CDEA456-D1EB-4B56-B2C1-F64D5629E7A6}"/>
    <dgm:cxn modelId="{AC192D50-2824-4542-BC18-F9B8B6069FCE}" type="presOf" srcId="{3CDEA456-D1EB-4B56-B2C1-F64D5629E7A6}" destId="{29CCB691-3F69-4F80-A79F-EC7ABE5F1C2B}" srcOrd="1" destOrd="0" presId="urn:microsoft.com/office/officeart/2005/8/layout/process1"/>
    <dgm:cxn modelId="{6D8CBB67-72BC-4F3C-8B39-C894BFEE3AB7}" type="presOf" srcId="{E56226B9-279C-4D23-80C1-FACA676D56CA}" destId="{5A5903C7-0853-4253-BAE3-3D763D350FC6}" srcOrd="1" destOrd="0" presId="urn:microsoft.com/office/officeart/2005/8/layout/process1"/>
    <dgm:cxn modelId="{DEE3C56F-77F0-4AAA-863F-8873C4E46643}" type="presOf" srcId="{BAC124E2-1FEC-47A0-8A2E-20FA09468F6D}" destId="{019BFA4E-6187-4F49-871C-1113FBF0DCBD}" srcOrd="0" destOrd="0" presId="urn:microsoft.com/office/officeart/2005/8/layout/process1"/>
    <dgm:cxn modelId="{6CF150AD-69C2-4828-9E8C-315B2EA561CF}" type="presOf" srcId="{99CFF1D2-BE8F-4C28-A30D-BD0E5043A04D}" destId="{DFE796E5-8F7B-4FC6-94EA-47EBFD6D7790}" srcOrd="0" destOrd="0" presId="urn:microsoft.com/office/officeart/2005/8/layout/process1"/>
    <dgm:cxn modelId="{D1C29CB0-8C94-4650-8DFD-270DC02BFB4B}" type="presOf" srcId="{79FB1EF4-E377-4EB4-B653-7C521BD797C2}" destId="{3285A9FE-BDEC-4CD6-9CF2-0AA8602C539E}" srcOrd="1" destOrd="0" presId="urn:microsoft.com/office/officeart/2005/8/layout/process1"/>
    <dgm:cxn modelId="{5A6C9EC9-813A-4189-933B-EDA04E889D8F}" type="presOf" srcId="{E56226B9-279C-4D23-80C1-FACA676D56CA}" destId="{F2D99661-89CA-4A00-B8DB-6FF72834EBA3}" srcOrd="0" destOrd="0" presId="urn:microsoft.com/office/officeart/2005/8/layout/process1"/>
    <dgm:cxn modelId="{62DEFBD0-105F-4423-A747-5695F53672A8}" type="presOf" srcId="{3F3B37D6-7494-46AF-BF45-8E0E4C955E4F}" destId="{2DE83A20-6551-41E0-BE86-99EE2F9D5B0F}" srcOrd="0" destOrd="0" presId="urn:microsoft.com/office/officeart/2005/8/layout/process1"/>
    <dgm:cxn modelId="{82158BE2-EFB7-4299-B90A-0672EE2069D8}" type="presOf" srcId="{40E35DA2-AA99-4E89-BE6F-5F6862D68854}" destId="{9018980F-0384-41FC-BE26-5EDD3FC2D593}" srcOrd="0" destOrd="0" presId="urn:microsoft.com/office/officeart/2005/8/layout/process1"/>
    <dgm:cxn modelId="{B37410F3-B0ED-451A-BA53-57AF5EB7A5BC}" srcId="{3F3B37D6-7494-46AF-BF45-8E0E4C955E4F}" destId="{40E35DA2-AA99-4E89-BE6F-5F6862D68854}" srcOrd="0" destOrd="0" parTransId="{B873C904-2296-4846-8CC2-32155912AB62}" sibTransId="{E56226B9-279C-4D23-80C1-FACA676D56CA}"/>
    <dgm:cxn modelId="{2D28BCFB-C2E2-4E57-AA76-B2DA62CB1D2B}" type="presOf" srcId="{F6D556F5-6C66-4E99-98B1-5189588DDB6E}" destId="{AC21ED73-1544-4A3A-8ACF-0FA0B284A59B}" srcOrd="0" destOrd="0" presId="urn:microsoft.com/office/officeart/2005/8/layout/process1"/>
    <dgm:cxn modelId="{109015DA-02E8-4B2F-B1D0-8BD9CE431069}" type="presParOf" srcId="{2DE83A20-6551-41E0-BE86-99EE2F9D5B0F}" destId="{9018980F-0384-41FC-BE26-5EDD3FC2D593}" srcOrd="0" destOrd="0" presId="urn:microsoft.com/office/officeart/2005/8/layout/process1"/>
    <dgm:cxn modelId="{F2FDE47B-BCFB-4262-B900-6EF7B98F5723}" type="presParOf" srcId="{2DE83A20-6551-41E0-BE86-99EE2F9D5B0F}" destId="{F2D99661-89CA-4A00-B8DB-6FF72834EBA3}" srcOrd="1" destOrd="0" presId="urn:microsoft.com/office/officeart/2005/8/layout/process1"/>
    <dgm:cxn modelId="{285CFCCB-21D5-41F9-96F8-25F727993DCF}" type="presParOf" srcId="{F2D99661-89CA-4A00-B8DB-6FF72834EBA3}" destId="{5A5903C7-0853-4253-BAE3-3D763D350FC6}" srcOrd="0" destOrd="0" presId="urn:microsoft.com/office/officeart/2005/8/layout/process1"/>
    <dgm:cxn modelId="{1ACC9215-BA05-41CD-B441-E2D780F12BEB}" type="presParOf" srcId="{2DE83A20-6551-41E0-BE86-99EE2F9D5B0F}" destId="{019BFA4E-6187-4F49-871C-1113FBF0DCBD}" srcOrd="2" destOrd="0" presId="urn:microsoft.com/office/officeart/2005/8/layout/process1"/>
    <dgm:cxn modelId="{9BF54CF1-6FD3-414A-81B9-0F271DD84949}" type="presParOf" srcId="{2DE83A20-6551-41E0-BE86-99EE2F9D5B0F}" destId="{8D65FF9B-1BB8-40B9-BA0A-A23F511F01EC}" srcOrd="3" destOrd="0" presId="urn:microsoft.com/office/officeart/2005/8/layout/process1"/>
    <dgm:cxn modelId="{F41C11F7-5197-49A7-BF81-6484D7225BBE}" type="presParOf" srcId="{8D65FF9B-1BB8-40B9-BA0A-A23F511F01EC}" destId="{3285A9FE-BDEC-4CD6-9CF2-0AA8602C539E}" srcOrd="0" destOrd="0" presId="urn:microsoft.com/office/officeart/2005/8/layout/process1"/>
    <dgm:cxn modelId="{ED62975F-F299-4C15-9FED-6894C2461BF7}" type="presParOf" srcId="{2DE83A20-6551-41E0-BE86-99EE2F9D5B0F}" destId="{DFE796E5-8F7B-4FC6-94EA-47EBFD6D7790}" srcOrd="4" destOrd="0" presId="urn:microsoft.com/office/officeart/2005/8/layout/process1"/>
    <dgm:cxn modelId="{347940E6-9890-4E03-9819-F8FC190CA75C}" type="presParOf" srcId="{2DE83A20-6551-41E0-BE86-99EE2F9D5B0F}" destId="{6FB80FD5-E651-4D96-A4C0-C65819A57B87}" srcOrd="5" destOrd="0" presId="urn:microsoft.com/office/officeart/2005/8/layout/process1"/>
    <dgm:cxn modelId="{7D4A7362-C215-4747-9EA2-FDFD17E7839B}" type="presParOf" srcId="{6FB80FD5-E651-4D96-A4C0-C65819A57B87}" destId="{29CCB691-3F69-4F80-A79F-EC7ABE5F1C2B}" srcOrd="0" destOrd="0" presId="urn:microsoft.com/office/officeart/2005/8/layout/process1"/>
    <dgm:cxn modelId="{B2305BFE-1701-4859-B880-A40A2F66F546}" type="presParOf" srcId="{2DE83A20-6551-41E0-BE86-99EE2F9D5B0F}" destId="{AC21ED73-1544-4A3A-8ACF-0FA0B284A59B}" srcOrd="6"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469B0A-7842-4B62-B9B0-842F4387B472}"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US"/>
        </a:p>
      </dgm:t>
    </dgm:pt>
    <dgm:pt modelId="{0B497FB1-254F-4C94-B0D1-1B6FCEE3F7FC}">
      <dgm:prSet phldrT="[Text]" phldr="0"/>
      <dgm:spPr/>
      <dgm:t>
        <a:bodyPr/>
        <a:lstStyle/>
        <a:p>
          <a:r>
            <a:rPr lang="en-US" dirty="0">
              <a:latin typeface="Arial" panose="020B0604020202020204" pitchFamily="34" charset="0"/>
              <a:cs typeface="Arial" panose="020B0604020202020204" pitchFamily="34" charset="0"/>
            </a:rPr>
            <a:t>Factory Staff</a:t>
          </a:r>
        </a:p>
      </dgm:t>
    </dgm:pt>
    <dgm:pt modelId="{2F134988-BD3E-4671-82B8-135EB86785F2}" type="parTrans" cxnId="{C90FFC95-6DEF-46B1-BAC8-AD385F1DD797}">
      <dgm:prSet/>
      <dgm:spPr/>
      <dgm:t>
        <a:bodyPr/>
        <a:lstStyle/>
        <a:p>
          <a:endParaRPr lang="en-US"/>
        </a:p>
      </dgm:t>
    </dgm:pt>
    <dgm:pt modelId="{FFC496AD-9DD6-4070-9371-A67872E03331}" type="sibTrans" cxnId="{C90FFC95-6DEF-46B1-BAC8-AD385F1DD797}">
      <dgm:prSet/>
      <dgm:spPr/>
      <dgm:t>
        <a:bodyPr/>
        <a:lstStyle/>
        <a:p>
          <a:endParaRPr lang="en-US"/>
        </a:p>
      </dgm:t>
    </dgm:pt>
    <dgm:pt modelId="{C3914311-2A51-4556-9B57-37FA34B8F591}">
      <dgm:prSet phldrT="[Text]" phldr="0"/>
      <dgm:spPr/>
      <dgm:t>
        <a:bodyPr/>
        <a:lstStyle/>
        <a:p>
          <a:r>
            <a:rPr lang="en-US" dirty="0">
              <a:latin typeface="Arial" panose="020B0604020202020204" pitchFamily="34" charset="0"/>
              <a:cs typeface="Arial" panose="020B0604020202020204" pitchFamily="34" charset="0"/>
            </a:rPr>
            <a:t>Gary (Manager)</a:t>
          </a:r>
        </a:p>
      </dgm:t>
    </dgm:pt>
    <dgm:pt modelId="{84401908-BA1B-4093-9C83-4D2403EE2AB0}" type="parTrans" cxnId="{17E93F9A-E466-4C3E-8F7A-88349D515CF9}">
      <dgm:prSet/>
      <dgm:spPr/>
      <dgm:t>
        <a:bodyPr/>
        <a:lstStyle/>
        <a:p>
          <a:endParaRPr lang="en-US"/>
        </a:p>
      </dgm:t>
    </dgm:pt>
    <dgm:pt modelId="{3F24AD9E-9BA5-4F16-93BB-B6F2FF54793F}" type="sibTrans" cxnId="{17E93F9A-E466-4C3E-8F7A-88349D515CF9}">
      <dgm:prSet/>
      <dgm:spPr/>
      <dgm:t>
        <a:bodyPr/>
        <a:lstStyle/>
        <a:p>
          <a:endParaRPr lang="en-US"/>
        </a:p>
      </dgm:t>
    </dgm:pt>
    <dgm:pt modelId="{92781658-FE15-4E93-A219-0EBCF69E0853}" type="pres">
      <dgm:prSet presAssocID="{EF469B0A-7842-4B62-B9B0-842F4387B472}" presName="Name0" presStyleCnt="0">
        <dgm:presLayoutVars>
          <dgm:dir/>
          <dgm:resizeHandles val="exact"/>
        </dgm:presLayoutVars>
      </dgm:prSet>
      <dgm:spPr/>
    </dgm:pt>
    <dgm:pt modelId="{DE9A172A-264F-4B92-9C72-962E1FE28ECE}" type="pres">
      <dgm:prSet presAssocID="{EF469B0A-7842-4B62-B9B0-842F4387B472}" presName="node1" presStyleLbl="node1" presStyleIdx="0" presStyleCnt="2" custLinFactNeighborX="2636" custLinFactNeighborY="3189">
        <dgm:presLayoutVars>
          <dgm:bulletEnabled val="1"/>
        </dgm:presLayoutVars>
      </dgm:prSet>
      <dgm:spPr/>
    </dgm:pt>
    <dgm:pt modelId="{BA036CF9-DFC4-4A73-B91A-D2E4459DD296}" type="pres">
      <dgm:prSet presAssocID="{EF469B0A-7842-4B62-B9B0-842F4387B472}" presName="sibTrans" presStyleLbl="bgShp" presStyleIdx="0" presStyleCnt="1" custLinFactNeighborX="2455" custLinFactNeighborY="23"/>
      <dgm:spPr/>
    </dgm:pt>
    <dgm:pt modelId="{F62CDAF2-576F-43CD-9029-6C0B1AF7816A}" type="pres">
      <dgm:prSet presAssocID="{EF469B0A-7842-4B62-B9B0-842F4387B472}" presName="node2" presStyleLbl="node1" presStyleIdx="1" presStyleCnt="2">
        <dgm:presLayoutVars>
          <dgm:bulletEnabled val="1"/>
        </dgm:presLayoutVars>
      </dgm:prSet>
      <dgm:spPr/>
    </dgm:pt>
    <dgm:pt modelId="{C8E34347-B11E-414D-8EDE-6474CE187C88}" type="pres">
      <dgm:prSet presAssocID="{EF469B0A-7842-4B62-B9B0-842F4387B472}" presName="sp1" presStyleCnt="0"/>
      <dgm:spPr/>
    </dgm:pt>
    <dgm:pt modelId="{96C0ADC8-8666-414A-AABD-AFC1D78CCF54}" type="pres">
      <dgm:prSet presAssocID="{EF469B0A-7842-4B62-B9B0-842F4387B472}" presName="sp2" presStyleCnt="0"/>
      <dgm:spPr/>
    </dgm:pt>
  </dgm:ptLst>
  <dgm:cxnLst>
    <dgm:cxn modelId="{C90FFC95-6DEF-46B1-BAC8-AD385F1DD797}" srcId="{EF469B0A-7842-4B62-B9B0-842F4387B472}" destId="{0B497FB1-254F-4C94-B0D1-1B6FCEE3F7FC}" srcOrd="0" destOrd="0" parTransId="{2F134988-BD3E-4671-82B8-135EB86785F2}" sibTransId="{FFC496AD-9DD6-4070-9371-A67872E03331}"/>
    <dgm:cxn modelId="{17E93F9A-E466-4C3E-8F7A-88349D515CF9}" srcId="{EF469B0A-7842-4B62-B9B0-842F4387B472}" destId="{C3914311-2A51-4556-9B57-37FA34B8F591}" srcOrd="1" destOrd="0" parTransId="{84401908-BA1B-4093-9C83-4D2403EE2AB0}" sibTransId="{3F24AD9E-9BA5-4F16-93BB-B6F2FF54793F}"/>
    <dgm:cxn modelId="{F66CC19A-7066-40A6-B8B9-5319A0B6DBA2}" type="presOf" srcId="{C3914311-2A51-4556-9B57-37FA34B8F591}" destId="{F62CDAF2-576F-43CD-9029-6C0B1AF7816A}" srcOrd="0" destOrd="0" presId="urn:microsoft.com/office/officeart/2005/8/layout/cycle3"/>
    <dgm:cxn modelId="{C1C07EB9-A902-4751-B5DD-99EB9CF38029}" type="presOf" srcId="{0B497FB1-254F-4C94-B0D1-1B6FCEE3F7FC}" destId="{DE9A172A-264F-4B92-9C72-962E1FE28ECE}" srcOrd="0" destOrd="0" presId="urn:microsoft.com/office/officeart/2005/8/layout/cycle3"/>
    <dgm:cxn modelId="{D7DA8CBC-FAF4-4163-B947-102C97371857}" type="presOf" srcId="{EF469B0A-7842-4B62-B9B0-842F4387B472}" destId="{92781658-FE15-4E93-A219-0EBCF69E0853}" srcOrd="0" destOrd="0" presId="urn:microsoft.com/office/officeart/2005/8/layout/cycle3"/>
    <dgm:cxn modelId="{748BCEE8-0460-484D-9A3A-A1FF100F7C61}" type="presOf" srcId="{FFC496AD-9DD6-4070-9371-A67872E03331}" destId="{BA036CF9-DFC4-4A73-B91A-D2E4459DD296}" srcOrd="0" destOrd="0" presId="urn:microsoft.com/office/officeart/2005/8/layout/cycle3"/>
    <dgm:cxn modelId="{0227A506-E758-4A67-926E-685CD97AC564}" type="presParOf" srcId="{92781658-FE15-4E93-A219-0EBCF69E0853}" destId="{DE9A172A-264F-4B92-9C72-962E1FE28ECE}" srcOrd="0" destOrd="0" presId="urn:microsoft.com/office/officeart/2005/8/layout/cycle3"/>
    <dgm:cxn modelId="{4382376D-996D-43F0-9A00-EAD48584A67A}" type="presParOf" srcId="{92781658-FE15-4E93-A219-0EBCF69E0853}" destId="{BA036CF9-DFC4-4A73-B91A-D2E4459DD296}" srcOrd="1" destOrd="0" presId="urn:microsoft.com/office/officeart/2005/8/layout/cycle3"/>
    <dgm:cxn modelId="{D635337C-CF14-42D8-B62A-545DE4EC71AD}" type="presParOf" srcId="{92781658-FE15-4E93-A219-0EBCF69E0853}" destId="{F62CDAF2-576F-43CD-9029-6C0B1AF7816A}" srcOrd="2" destOrd="0" presId="urn:microsoft.com/office/officeart/2005/8/layout/cycle3"/>
    <dgm:cxn modelId="{819ABE3B-3130-48A2-A607-2B29F4D117B5}" type="presParOf" srcId="{92781658-FE15-4E93-A219-0EBCF69E0853}" destId="{C8E34347-B11E-414D-8EDE-6474CE187C88}" srcOrd="3" destOrd="0" presId="urn:microsoft.com/office/officeart/2005/8/layout/cycle3"/>
    <dgm:cxn modelId="{0193E707-008C-4A1A-84F7-534465D1CF11}" type="presParOf" srcId="{92781658-FE15-4E93-A219-0EBCF69E0853}" destId="{96C0ADC8-8666-414A-AABD-AFC1D78CCF54}"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9B44C9-9DE6-4302-83E9-41584FF49B0A}">
      <dsp:nvSpPr>
        <dsp:cNvPr id="0" name=""/>
        <dsp:cNvSpPr/>
      </dsp:nvSpPr>
      <dsp:spPr>
        <a:xfrm>
          <a:off x="807" y="420456"/>
          <a:ext cx="1070333" cy="1070333"/>
        </a:xfrm>
        <a:prstGeom prst="ellips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dirty="0"/>
            <a:t>Language barriers, cultural mix, no training, noise, limited feedback</a:t>
          </a:r>
        </a:p>
      </dsp:txBody>
      <dsp:txXfrm>
        <a:off x="157554" y="577203"/>
        <a:ext cx="756839" cy="756839"/>
      </dsp:txXfrm>
    </dsp:sp>
    <dsp:sp modelId="{2CA41FDB-DC7F-471C-97C5-6A93C1B959CA}">
      <dsp:nvSpPr>
        <dsp:cNvPr id="0" name=""/>
        <dsp:cNvSpPr/>
      </dsp:nvSpPr>
      <dsp:spPr>
        <a:xfrm>
          <a:off x="1158052" y="645226"/>
          <a:ext cx="620793" cy="620793"/>
        </a:xfrm>
        <a:prstGeom prst="mathPlus">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dirty="0"/>
        </a:p>
      </dsp:txBody>
      <dsp:txXfrm>
        <a:off x="1240338" y="882617"/>
        <a:ext cx="456221" cy="146011"/>
      </dsp:txXfrm>
    </dsp:sp>
    <dsp:sp modelId="{0687870D-F958-4461-8FE0-5A0DA30124C8}">
      <dsp:nvSpPr>
        <dsp:cNvPr id="0" name=""/>
        <dsp:cNvSpPr/>
      </dsp:nvSpPr>
      <dsp:spPr>
        <a:xfrm>
          <a:off x="1865757" y="420456"/>
          <a:ext cx="1070333" cy="1070333"/>
        </a:xfrm>
        <a:prstGeom prst="ellipse">
          <a:avLst/>
        </a:prstGeom>
        <a:gradFill rotWithShape="0">
          <a:gsLst>
            <a:gs pos="0">
              <a:schemeClr val="accent2">
                <a:hueOff val="-82826"/>
                <a:satOff val="-27168"/>
                <a:lumOff val="-9901"/>
                <a:alphaOff val="0"/>
                <a:tint val="94000"/>
                <a:satMod val="103000"/>
                <a:lumMod val="102000"/>
              </a:schemeClr>
            </a:gs>
            <a:gs pos="50000">
              <a:schemeClr val="accent2">
                <a:hueOff val="-82826"/>
                <a:satOff val="-27168"/>
                <a:lumOff val="-9901"/>
                <a:alphaOff val="0"/>
                <a:shade val="100000"/>
                <a:satMod val="110000"/>
                <a:lumMod val="100000"/>
              </a:schemeClr>
            </a:gs>
            <a:gs pos="100000">
              <a:schemeClr val="accent2">
                <a:hueOff val="-82826"/>
                <a:satOff val="-27168"/>
                <a:lumOff val="-9901"/>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dirty="0"/>
            <a:t>Communication breakdowns</a:t>
          </a:r>
        </a:p>
      </dsp:txBody>
      <dsp:txXfrm>
        <a:off x="2022504" y="577203"/>
        <a:ext cx="756839" cy="756839"/>
      </dsp:txXfrm>
    </dsp:sp>
    <dsp:sp modelId="{C747504D-A80E-4AC7-B298-D82863A625B4}">
      <dsp:nvSpPr>
        <dsp:cNvPr id="0" name=""/>
        <dsp:cNvSpPr/>
      </dsp:nvSpPr>
      <dsp:spPr>
        <a:xfrm>
          <a:off x="3023002" y="645226"/>
          <a:ext cx="620793" cy="620793"/>
        </a:xfrm>
        <a:prstGeom prst="mathEqual">
          <a:avLst/>
        </a:prstGeom>
        <a:gradFill rotWithShape="0">
          <a:gsLst>
            <a:gs pos="0">
              <a:schemeClr val="accent2">
                <a:hueOff val="-165653"/>
                <a:satOff val="-54335"/>
                <a:lumOff val="-19803"/>
                <a:alphaOff val="0"/>
                <a:tint val="94000"/>
                <a:satMod val="103000"/>
                <a:lumMod val="102000"/>
              </a:schemeClr>
            </a:gs>
            <a:gs pos="50000">
              <a:schemeClr val="accent2">
                <a:hueOff val="-165653"/>
                <a:satOff val="-54335"/>
                <a:lumOff val="-19803"/>
                <a:alphaOff val="0"/>
                <a:shade val="100000"/>
                <a:satMod val="110000"/>
                <a:lumMod val="100000"/>
              </a:schemeClr>
            </a:gs>
            <a:gs pos="100000">
              <a:schemeClr val="accent2">
                <a:hueOff val="-165653"/>
                <a:satOff val="-54335"/>
                <a:lumOff val="-19803"/>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dirty="0"/>
        </a:p>
      </dsp:txBody>
      <dsp:txXfrm>
        <a:off x="3105288" y="773109"/>
        <a:ext cx="456221" cy="365027"/>
      </dsp:txXfrm>
    </dsp:sp>
    <dsp:sp modelId="{419F4913-909A-46EB-A0B0-32B443157820}">
      <dsp:nvSpPr>
        <dsp:cNvPr id="0" name=""/>
        <dsp:cNvSpPr/>
      </dsp:nvSpPr>
      <dsp:spPr>
        <a:xfrm>
          <a:off x="3723375" y="417673"/>
          <a:ext cx="1070333" cy="1070333"/>
        </a:xfrm>
        <a:prstGeom prst="ellipse">
          <a:avLst/>
        </a:prstGeom>
        <a:gradFill rotWithShape="0">
          <a:gsLst>
            <a:gs pos="0">
              <a:schemeClr val="accent2">
                <a:hueOff val="-165653"/>
                <a:satOff val="-54335"/>
                <a:lumOff val="-19803"/>
                <a:alphaOff val="0"/>
                <a:tint val="94000"/>
                <a:satMod val="103000"/>
                <a:lumMod val="102000"/>
              </a:schemeClr>
            </a:gs>
            <a:gs pos="50000">
              <a:schemeClr val="accent2">
                <a:hueOff val="-165653"/>
                <a:satOff val="-54335"/>
                <a:lumOff val="-19803"/>
                <a:alphaOff val="0"/>
                <a:shade val="100000"/>
                <a:satMod val="110000"/>
                <a:lumMod val="100000"/>
              </a:schemeClr>
            </a:gs>
            <a:gs pos="100000">
              <a:schemeClr val="accent2">
                <a:hueOff val="-165653"/>
                <a:satOff val="-54335"/>
                <a:lumOff val="-19803"/>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dirty="0"/>
            <a:t>Poor hygiene, quality decline, complaints, loss of business</a:t>
          </a:r>
        </a:p>
      </dsp:txBody>
      <dsp:txXfrm>
        <a:off x="3880122" y="574420"/>
        <a:ext cx="756839" cy="7568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18980F-0384-41FC-BE26-5EDD3FC2D593}">
      <dsp:nvSpPr>
        <dsp:cNvPr id="0" name=""/>
        <dsp:cNvSpPr/>
      </dsp:nvSpPr>
      <dsp:spPr>
        <a:xfrm>
          <a:off x="1649" y="741839"/>
          <a:ext cx="721052" cy="432631"/>
        </a:xfrm>
        <a:prstGeom prst="roundRect">
          <a:avLst>
            <a:gd name="adj" fmla="val 10000"/>
          </a:avLst>
        </a:prstGeom>
        <a:solidFill>
          <a:schemeClr val="lt1">
            <a:hueOff val="0"/>
            <a:satOff val="0"/>
            <a:lumOff val="0"/>
            <a:alphaOff val="0"/>
          </a:schemeClr>
        </a:solidFill>
        <a:ln w="34925" cap="flat" cmpd="sng" algn="in">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Source (Gary, the manager)</a:t>
          </a:r>
        </a:p>
      </dsp:txBody>
      <dsp:txXfrm>
        <a:off x="14320" y="754510"/>
        <a:ext cx="695710" cy="407289"/>
      </dsp:txXfrm>
    </dsp:sp>
    <dsp:sp modelId="{F2D99661-89CA-4A00-B8DB-6FF72834EBA3}">
      <dsp:nvSpPr>
        <dsp:cNvPr id="0" name=""/>
        <dsp:cNvSpPr/>
      </dsp:nvSpPr>
      <dsp:spPr>
        <a:xfrm>
          <a:off x="794806" y="868744"/>
          <a:ext cx="152863" cy="17882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dirty="0"/>
        </a:p>
      </dsp:txBody>
      <dsp:txXfrm>
        <a:off x="794806" y="904508"/>
        <a:ext cx="107004" cy="107292"/>
      </dsp:txXfrm>
    </dsp:sp>
    <dsp:sp modelId="{019BFA4E-6187-4F49-871C-1113FBF0DCBD}">
      <dsp:nvSpPr>
        <dsp:cNvPr id="0" name=""/>
        <dsp:cNvSpPr/>
      </dsp:nvSpPr>
      <dsp:spPr>
        <a:xfrm>
          <a:off x="1011122" y="741839"/>
          <a:ext cx="721052" cy="432631"/>
        </a:xfrm>
        <a:prstGeom prst="roundRect">
          <a:avLst>
            <a:gd name="adj" fmla="val 10000"/>
          </a:avLst>
        </a:prstGeom>
        <a:solidFill>
          <a:schemeClr val="lt1">
            <a:hueOff val="0"/>
            <a:satOff val="0"/>
            <a:lumOff val="0"/>
            <a:alphaOff val="0"/>
          </a:schemeClr>
        </a:solidFill>
        <a:ln w="34925" cap="flat" cmpd="sng" algn="in">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Message (Hygiene Instructions)</a:t>
          </a:r>
        </a:p>
      </dsp:txBody>
      <dsp:txXfrm>
        <a:off x="1023793" y="754510"/>
        <a:ext cx="695710" cy="407289"/>
      </dsp:txXfrm>
    </dsp:sp>
    <dsp:sp modelId="{8D65FF9B-1BB8-40B9-BA0A-A23F511F01EC}">
      <dsp:nvSpPr>
        <dsp:cNvPr id="0" name=""/>
        <dsp:cNvSpPr/>
      </dsp:nvSpPr>
      <dsp:spPr>
        <a:xfrm>
          <a:off x="1804279" y="868744"/>
          <a:ext cx="152863" cy="17882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dirty="0"/>
        </a:p>
      </dsp:txBody>
      <dsp:txXfrm>
        <a:off x="1804279" y="904508"/>
        <a:ext cx="107004" cy="107292"/>
      </dsp:txXfrm>
    </dsp:sp>
    <dsp:sp modelId="{DFE796E5-8F7B-4FC6-94EA-47EBFD6D7790}">
      <dsp:nvSpPr>
        <dsp:cNvPr id="0" name=""/>
        <dsp:cNvSpPr/>
      </dsp:nvSpPr>
      <dsp:spPr>
        <a:xfrm>
          <a:off x="2020595" y="741839"/>
          <a:ext cx="721052" cy="432631"/>
        </a:xfrm>
        <a:prstGeom prst="roundRect">
          <a:avLst>
            <a:gd name="adj" fmla="val 10000"/>
          </a:avLst>
        </a:prstGeom>
        <a:solidFill>
          <a:schemeClr val="lt1">
            <a:hueOff val="0"/>
            <a:satOff val="0"/>
            <a:lumOff val="0"/>
            <a:alphaOff val="0"/>
          </a:schemeClr>
        </a:solidFill>
        <a:ln w="34925" cap="flat" cmpd="sng" algn="in">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Channel (Verbal Explanation)</a:t>
          </a:r>
        </a:p>
      </dsp:txBody>
      <dsp:txXfrm>
        <a:off x="2033266" y="754510"/>
        <a:ext cx="695710" cy="407289"/>
      </dsp:txXfrm>
    </dsp:sp>
    <dsp:sp modelId="{6FB80FD5-E651-4D96-A4C0-C65819A57B87}">
      <dsp:nvSpPr>
        <dsp:cNvPr id="0" name=""/>
        <dsp:cNvSpPr/>
      </dsp:nvSpPr>
      <dsp:spPr>
        <a:xfrm>
          <a:off x="2813752" y="868744"/>
          <a:ext cx="152863" cy="178820"/>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266700">
            <a:lnSpc>
              <a:spcPct val="90000"/>
            </a:lnSpc>
            <a:spcBef>
              <a:spcPct val="0"/>
            </a:spcBef>
            <a:spcAft>
              <a:spcPct val="35000"/>
            </a:spcAft>
            <a:buNone/>
          </a:pPr>
          <a:endParaRPr lang="en-US" sz="600" kern="1200" dirty="0"/>
        </a:p>
      </dsp:txBody>
      <dsp:txXfrm>
        <a:off x="2813752" y="904508"/>
        <a:ext cx="107004" cy="107292"/>
      </dsp:txXfrm>
    </dsp:sp>
    <dsp:sp modelId="{AC21ED73-1544-4A3A-8ACF-0FA0B284A59B}">
      <dsp:nvSpPr>
        <dsp:cNvPr id="0" name=""/>
        <dsp:cNvSpPr/>
      </dsp:nvSpPr>
      <dsp:spPr>
        <a:xfrm>
          <a:off x="3030068" y="741839"/>
          <a:ext cx="721052" cy="432631"/>
        </a:xfrm>
        <a:prstGeom prst="roundRect">
          <a:avLst>
            <a:gd name="adj" fmla="val 10000"/>
          </a:avLst>
        </a:prstGeom>
        <a:solidFill>
          <a:schemeClr val="lt1">
            <a:hueOff val="0"/>
            <a:satOff val="0"/>
            <a:lumOff val="0"/>
            <a:alphaOff val="0"/>
          </a:schemeClr>
        </a:solidFill>
        <a:ln w="34925" cap="flat" cmpd="sng" algn="in">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Arial" panose="020B0604020202020204" pitchFamily="34" charset="0"/>
              <a:cs typeface="Arial" panose="020B0604020202020204" pitchFamily="34" charset="0"/>
            </a:rPr>
            <a:t>Receiver</a:t>
          </a:r>
          <a:r>
            <a:rPr lang="en-US" sz="800" kern="1200" dirty="0"/>
            <a:t> </a:t>
          </a:r>
        </a:p>
      </dsp:txBody>
      <dsp:txXfrm>
        <a:off x="3042739" y="754510"/>
        <a:ext cx="695710" cy="4072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036CF9-DFC4-4A73-B91A-D2E4459DD296}">
      <dsp:nvSpPr>
        <dsp:cNvPr id="0" name=""/>
        <dsp:cNvSpPr/>
      </dsp:nvSpPr>
      <dsp:spPr>
        <a:xfrm>
          <a:off x="-94252" y="1318122"/>
          <a:ext cx="2119069" cy="2119069"/>
        </a:xfrm>
        <a:prstGeom prst="circularArrow">
          <a:avLst>
            <a:gd name="adj1" fmla="val 5310"/>
            <a:gd name="adj2" fmla="val 343918"/>
            <a:gd name="adj3" fmla="val 12695751"/>
            <a:gd name="adj4" fmla="val 18075192"/>
            <a:gd name="adj5" fmla="val 6195"/>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9A172A-264F-4B92-9C72-962E1FE28ECE}">
      <dsp:nvSpPr>
        <dsp:cNvPr id="0" name=""/>
        <dsp:cNvSpPr/>
      </dsp:nvSpPr>
      <dsp:spPr>
        <a:xfrm>
          <a:off x="212218" y="1403982"/>
          <a:ext cx="1402080" cy="701040"/>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Factory Staff</a:t>
          </a:r>
        </a:p>
      </dsp:txBody>
      <dsp:txXfrm>
        <a:off x="246440" y="1438204"/>
        <a:ext cx="1333636" cy="632596"/>
      </dsp:txXfrm>
    </dsp:sp>
    <dsp:sp modelId="{F62CDAF2-576F-43CD-9029-6C0B1AF7816A}">
      <dsp:nvSpPr>
        <dsp:cNvPr id="0" name=""/>
        <dsp:cNvSpPr/>
      </dsp:nvSpPr>
      <dsp:spPr>
        <a:xfrm>
          <a:off x="175260" y="2627920"/>
          <a:ext cx="1402080" cy="701040"/>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Gary (Manager)</a:t>
          </a:r>
        </a:p>
      </dsp:txBody>
      <dsp:txXfrm>
        <a:off x="209482" y="2662142"/>
        <a:ext cx="1333636" cy="632596"/>
      </dsp:txXfrm>
    </dsp:sp>
  </dsp:spTree>
</dsp:drawing>
</file>

<file path=ppt/diagrams/layout1.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9BED17-2A3D-92FD-F5A4-D1D32C63F60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8C25FDF-754C-521D-D54D-B31A4528DD6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06BE008-310E-E24E-99C6-341032E64552}" type="datetimeFigureOut">
              <a:rPr lang="en-US" smtClean="0"/>
              <a:t>12/11/25</a:t>
            </a:fld>
            <a:endParaRPr lang="en-US" dirty="0"/>
          </a:p>
        </p:txBody>
      </p:sp>
      <p:sp>
        <p:nvSpPr>
          <p:cNvPr id="4" name="Footer Placeholder 3">
            <a:extLst>
              <a:ext uri="{FF2B5EF4-FFF2-40B4-BE49-F238E27FC236}">
                <a16:creationId xmlns:a16="http://schemas.microsoft.com/office/drawing/2014/main" id="{F103F4BA-077E-BCDE-304E-20E8EBCAE0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CCC50B2-25C5-8C44-F5EF-E3B03E6F4C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A8D442B-C3F0-454C-B528-E5E6D1328E40}" type="slidenum">
              <a:rPr lang="en-US" smtClean="0"/>
              <a:t>‹#›</a:t>
            </a:fld>
            <a:endParaRPr lang="en-US" dirty="0"/>
          </a:p>
        </p:txBody>
      </p:sp>
    </p:spTree>
    <p:extLst>
      <p:ext uri="{BB962C8B-B14F-4D97-AF65-F5344CB8AC3E}">
        <p14:creationId xmlns:p14="http://schemas.microsoft.com/office/powerpoint/2010/main" val="4122348413"/>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33CAD4-E77D-6148-888E-CABFB6A81D9E}" type="datetimeFigureOut">
              <a:rPr lang="en-US" smtClean="0"/>
              <a:t>12/11/25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7A4DB4-3E96-6240-B8B8-EECBAEC0942B}" type="slidenum">
              <a:rPr lang="en-US" smtClean="0"/>
              <a:t>‹#›</a:t>
            </a:fld>
            <a:endParaRPr lang="en-US" dirty="0"/>
          </a:p>
        </p:txBody>
      </p:sp>
    </p:spTree>
    <p:extLst>
      <p:ext uri="{BB962C8B-B14F-4D97-AF65-F5344CB8AC3E}">
        <p14:creationId xmlns:p14="http://schemas.microsoft.com/office/powerpoint/2010/main" val="304845422"/>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851823E-4D61-D846-BFD5-C05C4C566AAB}" type="datetime1">
              <a:rPr lang="en-GB" smtClean="0"/>
              <a:t>11/12/2025</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dirty="0"/>
            </a:p>
          </p:txBody>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txBody>
            <a:bodyPr/>
            <a:lstStyle/>
            <a:p>
              <a:endParaRPr lang="en-US" dirty="0"/>
            </a:p>
          </p:txBody>
        </p:sp>
      </p:grpSp>
    </p:spTree>
    <p:extLst>
      <p:ext uri="{BB962C8B-B14F-4D97-AF65-F5344CB8AC3E}">
        <p14:creationId xmlns:p14="http://schemas.microsoft.com/office/powerpoint/2010/main" val="1584743996"/>
      </p:ext>
    </p:extLst>
  </p:cSld>
  <p:clrMapOvr>
    <a:overrideClrMapping bg1="lt1" tx1="dk1" bg2="lt2" tx2="dk2" accent1="accent1" accent2="accent2" accent3="accent3" accent4="accent4" accent5="accent5" accent6="accent6" hlink="hlink" folHlink="folHlink"/>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2AA9CA0-E7A1-C34D-A473-A06FAAC7B8CD}" type="datetime1">
              <a:rPr lang="en-GB"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722813845"/>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28E374AE-C068-9D49-AF64-1F18C1F8B7B3}" type="datetime1">
              <a:rPr lang="en-GB" smtClean="0"/>
              <a:t>11/12/2025</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txBody>
          <a:bodyPr/>
          <a:lstStyle/>
          <a:p>
            <a:endParaRPr lang="en-US" dirty="0"/>
          </a:p>
        </p:txBody>
      </p:sp>
    </p:spTree>
    <p:extLst>
      <p:ext uri="{BB962C8B-B14F-4D97-AF65-F5344CB8AC3E}">
        <p14:creationId xmlns:p14="http://schemas.microsoft.com/office/powerpoint/2010/main" val="3787330184"/>
      </p:ext>
    </p:extLst>
  </p:cSld>
  <p:clrMapOvr>
    <a:overrideClrMapping bg1="dk1" tx1="lt1" bg2="dk2" tx2="lt2" accent1="accent1" accent2="accent2" accent3="accent3" accent4="accent4" accent5="accent5" accent6="accent6" hlink="hlink" folHlink="folHlink"/>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0AB3032-9AD7-0843-A7D3-CD82A9D18B45}" type="datetime1">
              <a:rPr lang="en-GB" smtClean="0"/>
              <a:t>11/12/2025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790454082"/>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E444A69-B4D7-254F-BC49-E43B1DE9B39D}" type="datetime1">
              <a:rPr lang="en-GB" smtClean="0"/>
              <a:t>11/12/2025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03087969"/>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569D3D5-4FBF-DA43-BA6E-5C765A9C29C1}" type="datetime1">
              <a:rPr lang="en-GB" smtClean="0"/>
              <a:t>11/12/2025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115393957"/>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2BFC60-735D-1A4A-A8BC-74A346096273}" type="datetime1">
              <a:rPr lang="en-GB" smtClean="0"/>
              <a:t>11/12/2025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719605438"/>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2A71FF67-B0A2-BF44-929F-84C611135FAD}" type="datetime1">
              <a:rPr lang="en-GB" smtClean="0"/>
              <a:t>11/12/2025</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449520802"/>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DE2F2FE-E2F9-8E46-8860-B4097E84CE3E}" type="datetime1">
              <a:rPr lang="en-GB" smtClean="0"/>
              <a:t>11/12/2025</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569942336"/>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6059F51-4B16-9943-8D48-94E2DC13DDC8}" type="datetime1">
              <a:rPr lang="en-GB"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986792058"/>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99E0449-A7F2-EA45-B025-76EED3EB3BB5}" type="datetime1">
              <a:rPr lang="en-GB" smtClean="0"/>
              <a:t>11/12/2025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989927256"/>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994A19AF-D25C-FE43-8182-DC5D773B382B}" type="datetime1">
              <a:rPr lang="en-GB" smtClean="0"/>
              <a:t>11/12/2025</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04805502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spd="slow">
    <p:push dir="u"/>
  </p:transition>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hyperlink" Target="https://www.rawpixel.com/search/trust" TargetMode="External"/><Relationship Id="rId5" Type="http://schemas.openxmlformats.org/officeDocument/2006/relationships/image" Target="../media/image10.jpeg"/><Relationship Id="rId4" Type="http://schemas.openxmlformats.org/officeDocument/2006/relationships/hyperlink" Target="https://kpu.pressbooks.pub/introconsumerbehaviour/chapter/understanding-attitude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hyperlink" Target="https://researchoutreach.org/articles/gendered-digital-divides-enhancing-inclusivity/" TargetMode="External"/><Relationship Id="rId7" Type="http://schemas.openxmlformats.org/officeDocument/2006/relationships/hyperlink" Target="https://creativecommons.org/licenses/by-nd/3.0/" TargetMode="External"/><Relationship Id="rId2" Type="http://schemas.openxmlformats.org/officeDocument/2006/relationships/image" Target="../media/image17.jp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www.ednc.org/bilingual-instruction-refugee-north-carolina/" TargetMode="External"/><Relationship Id="rId4" Type="http://schemas.openxmlformats.org/officeDocument/2006/relationships/image" Target="../media/image18.jpeg"/></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communicationtheory.org/cultural-barriers/#commentform" TargetMode="External"/><Relationship Id="rId2" Type="http://schemas.openxmlformats.org/officeDocument/2006/relationships/hyperlink" Target="https://doi.org/10.1177/01492063241281457" TargetMode="External"/><Relationship Id="rId1" Type="http://schemas.openxmlformats.org/officeDocument/2006/relationships/slideLayout" Target="../slideLayouts/slideLayout2.xml"/><Relationship Id="rId5" Type="http://schemas.openxmlformats.org/officeDocument/2006/relationships/hyperlink" Target="https://doi.org/10.1108/JMD-03-2019-0073" TargetMode="External"/><Relationship Id="rId4" Type="http://schemas.openxmlformats.org/officeDocument/2006/relationships/hyperlink" Target="https://d1wqtxts1xzle7.cloudfront.net/40875757/CROSS_CULTURAL_COMMUNICATION_BARRIERS_IN_WORKPLACE-2-libre.pdf?1451180266=&amp;response-content-disposition=inline%3B+filename%3DCROSS_CULTURAL_COMMUNICATION_BARRIERS_IN.pdf&amp;Expires=1765086727&amp;Signature=dULUxrnsQr6~j6mu7ESoDTDSyo0TCi2Dgbf9LBEm2WZgxKTRgnuCtiVzqpq10aqkvVJR6ceDZLdfwt~-t3DpG69sHAPye75XopKAqaRWysTzDPULIFZHbBvz5H3Abr6A5RTsmxB5H9W4rrLp6x~i9hdlfAs0NSg-H0L8GlSX5bHDAZEmxMcRl1TCqLrAiam0g32azEvhHCSSPhbfyZeYR9DR59aVBXoKf86uZhYhIbU~HnuYn-HyxJ0nD7qiEccRi1fSHAnS49aB76Ev5iOCzukf-vJ08b~aOJqRUAZjUYR-Gv-~hosTa9Vc4RnwtnpxoDkMcmSmmqSQrsAyBJ7kdw__&amp;Key-Pair-Id=APKAJLOHF5GGSLRBV4ZA"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everyonesocial.com/blog/communication-barriers/" TargetMode="External"/><Relationship Id="rId2" Type="http://schemas.openxmlformats.org/officeDocument/2006/relationships/hyperlink" Target="https://kwpublications.com/papers_submitted/7564/communication-barriers-in-work-environment-understanding-impact-and-challenges.pdf" TargetMode="External"/><Relationship Id="rId1" Type="http://schemas.openxmlformats.org/officeDocument/2006/relationships/slideLayout" Target="../slideLayouts/slideLayout2.xml"/><Relationship Id="rId5" Type="http://schemas.openxmlformats.org/officeDocument/2006/relationships/hyperlink" Target="https://barrierstocommunication.net/organisational-barriers-to-communication/" TargetMode="External"/><Relationship Id="rId4" Type="http://schemas.openxmlformats.org/officeDocument/2006/relationships/hyperlink" Target="https://www.theknowledgeacademy.com/blog/communication-barriers/"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clearinfo.in/blog/psychological-barriers-to-communication/" TargetMode="External"/><Relationship Id="rId2" Type="http://schemas.openxmlformats.org/officeDocument/2006/relationships/hyperlink" Target="https://drive.google.com/file/d/0B9uTlbkjBK6EY3J1X0NEQlpmWE0/preview?resourcekey=0-MDDLBqgq1A-zFUIeh-LDiA"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392135971_COMMUNICATION_BARRIERS_IN_INTERCULTURAL_COMMUNICATION_AND_WAYS_TO_OVERCOME_THEM" TargetMode="External"/><Relationship Id="rId5" Type="http://schemas.openxmlformats.org/officeDocument/2006/relationships/hyperlink" Target="https://www.google.co.uk/books/edition/An_Introduction_to_Communication_Studies/g8GRgXYeo_kC?hl=en&amp;gbpv=1&amp;dq=SCHRAMM+1954&amp;pg=PA55&amp;printsec=frontcover" TargetMode="External"/><Relationship Id="rId4" Type="http://schemas.openxmlformats.org/officeDocument/2006/relationships/hyperlink" Target="https://books.google.co.uk/books?hl=en&amp;lr=&amp;id=_ptGEAAAQBAJ&amp;oi=fnd&amp;pg=PP1&amp;dq=Mastering+Communication+Stanton+2009&amp;ots=EZIg4QJsj4&amp;sig=uf-f3FWD1kfWKYhe4szQoZ-tb1k&amp;redir_esc=y#v=onepage&amp;q&amp;f=fal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934E0-0304-5B69-9D28-8E40EDCCD360}"/>
              </a:ext>
            </a:extLst>
          </p:cNvPr>
          <p:cNvSpPr>
            <a:spLocks noGrp="1"/>
          </p:cNvSpPr>
          <p:nvPr>
            <p:ph type="ctrTitle"/>
          </p:nvPr>
        </p:nvSpPr>
        <p:spPr>
          <a:xfrm>
            <a:off x="1237958" y="1181686"/>
            <a:ext cx="9748910" cy="1789634"/>
          </a:xfrm>
        </p:spPr>
        <p:txBody>
          <a:bodyPr/>
          <a:lstStyle/>
          <a:p>
            <a:pPr>
              <a:lnSpc>
                <a:spcPct val="150000"/>
              </a:lnSpc>
            </a:pPr>
            <a:r>
              <a:rPr lang="en-US" sz="4000" b="1" cap="none" dirty="0">
                <a:latin typeface="Arial" panose="020B0604020202020204" pitchFamily="34" charset="0"/>
                <a:cs typeface="Arial" panose="020B0604020202020204" pitchFamily="34" charset="0"/>
              </a:rPr>
              <a:t>Group Presentation: Case-Study Flight Foods Ltd. Communication Barries</a:t>
            </a:r>
          </a:p>
        </p:txBody>
      </p:sp>
      <p:sp>
        <p:nvSpPr>
          <p:cNvPr id="3" name="Subtitle 2">
            <a:extLst>
              <a:ext uri="{FF2B5EF4-FFF2-40B4-BE49-F238E27FC236}">
                <a16:creationId xmlns:a16="http://schemas.microsoft.com/office/drawing/2014/main" id="{06750ACE-8CE8-C2C4-50AC-9BF794BE4D57}"/>
              </a:ext>
            </a:extLst>
          </p:cNvPr>
          <p:cNvSpPr>
            <a:spLocks noGrp="1"/>
          </p:cNvSpPr>
          <p:nvPr>
            <p:ph type="subTitle" idx="1"/>
          </p:nvPr>
        </p:nvSpPr>
        <p:spPr>
          <a:xfrm>
            <a:off x="1237958" y="2971320"/>
            <a:ext cx="9716084" cy="2704994"/>
          </a:xfrm>
        </p:spPr>
        <p:txBody>
          <a:bodyPr>
            <a:normAutofit/>
          </a:bodyPr>
          <a:lstStyle/>
          <a:p>
            <a:pPr marL="342900" indent="-342900" algn="l">
              <a:lnSpc>
                <a:spcPct val="150000"/>
              </a:lnSpc>
              <a:buFont typeface="Arial" panose="020B0604020202020204" pitchFamily="34" charset="0"/>
              <a:buChar char="•"/>
            </a:pPr>
            <a:r>
              <a:rPr lang="en-US" sz="1600" b="1" dirty="0">
                <a:latin typeface="Arial" panose="020B0604020202020204" pitchFamily="34" charset="0"/>
                <a:cs typeface="Arial" panose="020B0604020202020204" pitchFamily="34" charset="0"/>
              </a:rPr>
              <a:t>Student</a:t>
            </a:r>
            <a:r>
              <a:rPr lang="en-US" sz="1600" dirty="0">
                <a:latin typeface="Arial" panose="020B0604020202020204" pitchFamily="34" charset="0"/>
                <a:cs typeface="Arial" panose="020B0604020202020204" pitchFamily="34" charset="0"/>
              </a:rPr>
              <a:t>: Dignora Espinal 2441693</a:t>
            </a:r>
          </a:p>
          <a:p>
            <a:pPr marL="342900" indent="-342900" algn="l">
              <a:lnSpc>
                <a:spcPct val="150000"/>
              </a:lnSpc>
              <a:buFont typeface="Arial" panose="020B0604020202020204" pitchFamily="34" charset="0"/>
              <a:buChar char="•"/>
            </a:pPr>
            <a:r>
              <a:rPr lang="en-US" sz="1600" b="1" dirty="0">
                <a:latin typeface="Arial" panose="020B0604020202020204" pitchFamily="34" charset="0"/>
                <a:cs typeface="Arial" panose="020B0604020202020204" pitchFamily="34" charset="0"/>
              </a:rPr>
              <a:t>Student</a:t>
            </a:r>
            <a:r>
              <a:rPr lang="en-US" sz="1600" dirty="0">
                <a:latin typeface="Arial" panose="020B0604020202020204" pitchFamily="34" charset="0"/>
                <a:cs typeface="Arial" panose="020B0604020202020204" pitchFamily="34" charset="0"/>
              </a:rPr>
              <a:t> :Eduard Trancã 2440181</a:t>
            </a:r>
          </a:p>
          <a:p>
            <a:pPr marL="342900" indent="-342900" algn="l">
              <a:lnSpc>
                <a:spcPct val="150000"/>
              </a:lnSpc>
              <a:buFont typeface="Arial" panose="020B0604020202020204" pitchFamily="34" charset="0"/>
              <a:buChar char="•"/>
            </a:pPr>
            <a:r>
              <a:rPr lang="en-US" sz="1600" b="1" dirty="0">
                <a:latin typeface="Arial" panose="020B0604020202020204" pitchFamily="34" charset="0"/>
                <a:cs typeface="Arial" panose="020B0604020202020204" pitchFamily="34" charset="0"/>
              </a:rPr>
              <a:t>Student</a:t>
            </a:r>
            <a:r>
              <a:rPr lang="en-US" sz="1600" dirty="0">
                <a:latin typeface="Arial" panose="020B0604020202020204" pitchFamily="34" charset="0"/>
                <a:cs typeface="Arial" panose="020B0604020202020204" pitchFamily="34" charset="0"/>
              </a:rPr>
              <a:t>: Giulia Florenta Ichim 2437831</a:t>
            </a:r>
          </a:p>
          <a:p>
            <a:pPr marL="342900" indent="-342900" algn="l">
              <a:lnSpc>
                <a:spcPct val="150000"/>
              </a:lnSpc>
              <a:buFont typeface="Arial" panose="020B0604020202020204" pitchFamily="34" charset="0"/>
              <a:buChar char="•"/>
            </a:pPr>
            <a:r>
              <a:rPr lang="en-US" sz="1600" b="1" dirty="0">
                <a:latin typeface="Arial" panose="020B0604020202020204" pitchFamily="34" charset="0"/>
                <a:cs typeface="Arial" panose="020B0604020202020204" pitchFamily="34" charset="0"/>
              </a:rPr>
              <a:t>Student</a:t>
            </a:r>
            <a:r>
              <a:rPr lang="en-US" sz="1600" dirty="0">
                <a:latin typeface="Arial" panose="020B0604020202020204" pitchFamily="34" charset="0"/>
                <a:cs typeface="Arial" panose="020B0604020202020204" pitchFamily="34" charset="0"/>
              </a:rPr>
              <a:t>: Festus Ssebunya 2442547</a:t>
            </a:r>
          </a:p>
          <a:p>
            <a:pPr marL="342900" indent="-342900" algn="l">
              <a:lnSpc>
                <a:spcPct val="150000"/>
              </a:lnSpc>
              <a:buFont typeface="Arial" panose="020B0604020202020204" pitchFamily="34" charset="0"/>
              <a:buChar char="•"/>
            </a:pPr>
            <a:r>
              <a:rPr lang="en-US" sz="1600" b="1" dirty="0">
                <a:latin typeface="Arial" panose="020B0604020202020204" pitchFamily="34" charset="0"/>
                <a:cs typeface="Arial" panose="020B0604020202020204" pitchFamily="34" charset="0"/>
              </a:rPr>
              <a:t>Student</a:t>
            </a:r>
            <a:r>
              <a:rPr lang="en-US" sz="1600" dirty="0">
                <a:latin typeface="Arial" panose="020B0604020202020204" pitchFamily="34" charset="0"/>
                <a:cs typeface="Arial" panose="020B0604020202020204" pitchFamily="34" charset="0"/>
              </a:rPr>
              <a:t>: Johnson Anene 2442832</a:t>
            </a:r>
          </a:p>
          <a:p>
            <a:pPr marL="342900" indent="-342900" algn="l">
              <a:lnSpc>
                <a:spcPct val="150000"/>
              </a:lnSpc>
              <a:buFont typeface="Arial" panose="020B0604020202020204" pitchFamily="34" charset="0"/>
              <a:buChar char="•"/>
            </a:pPr>
            <a:r>
              <a:rPr lang="en-US" sz="1600" b="1" dirty="0">
                <a:latin typeface="Arial" panose="020B0604020202020204" pitchFamily="34" charset="0"/>
                <a:cs typeface="Arial" panose="020B0604020202020204" pitchFamily="34" charset="0"/>
              </a:rPr>
              <a:t>Lecturer</a:t>
            </a:r>
            <a:r>
              <a:rPr lang="en-US" sz="1600" dirty="0">
                <a:latin typeface="Arial" panose="020B0604020202020204" pitchFamily="34" charset="0"/>
                <a:cs typeface="Arial" panose="020B0604020202020204" pitchFamily="34" charset="0"/>
              </a:rPr>
              <a:t>: Xavier Matieni</a:t>
            </a:r>
          </a:p>
          <a:p>
            <a:pPr marL="342900" indent="-342900" algn="l">
              <a:lnSpc>
                <a:spcPct val="150000"/>
              </a:lnSpc>
              <a:buFont typeface="Arial" panose="020B0604020202020204" pitchFamily="34" charset="0"/>
              <a:buChar char="•"/>
            </a:pPr>
            <a:r>
              <a:rPr lang="en-US" sz="1600" b="1" dirty="0">
                <a:latin typeface="Arial" panose="020B0604020202020204" pitchFamily="34" charset="0"/>
                <a:cs typeface="Arial" panose="020B0604020202020204" pitchFamily="34" charset="0"/>
              </a:rPr>
              <a:t>Date</a:t>
            </a:r>
            <a:r>
              <a:rPr lang="en-US" sz="1600" dirty="0">
                <a:latin typeface="Arial" panose="020B0604020202020204" pitchFamily="34" charset="0"/>
                <a:cs typeface="Arial" panose="020B0604020202020204" pitchFamily="34" charset="0"/>
              </a:rPr>
              <a:t>: 08/12/2025</a:t>
            </a:r>
          </a:p>
        </p:txBody>
      </p:sp>
    </p:spTree>
    <p:extLst>
      <p:ext uri="{BB962C8B-B14F-4D97-AF65-F5344CB8AC3E}">
        <p14:creationId xmlns:p14="http://schemas.microsoft.com/office/powerpoint/2010/main" val="4040411666"/>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0E2206-E8AA-4BAF-B011-EDB32E45D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6236DE-8944-98EB-0DF7-607D5CFACEEC}"/>
              </a:ext>
            </a:extLst>
          </p:cNvPr>
          <p:cNvSpPr>
            <a:spLocks noGrp="1"/>
          </p:cNvSpPr>
          <p:nvPr>
            <p:ph type="title"/>
          </p:nvPr>
        </p:nvSpPr>
        <p:spPr>
          <a:xfrm>
            <a:off x="643466" y="2323475"/>
            <a:ext cx="6772401" cy="3180874"/>
          </a:xfrm>
        </p:spPr>
        <p:txBody>
          <a:bodyPr anchor="t">
            <a:normAutofit/>
          </a:bodyPr>
          <a:lstStyle/>
          <a:p>
            <a:pPr algn="ctr">
              <a:lnSpc>
                <a:spcPct val="150000"/>
              </a:lnSpc>
            </a:pPr>
            <a:r>
              <a:rPr lang="en-US" sz="7200" b="1" dirty="0">
                <a:latin typeface="Arial" panose="020B0604020202020204" pitchFamily="34" charset="0"/>
                <a:cs typeface="Arial" panose="020B0604020202020204" pitchFamily="34" charset="0"/>
              </a:rPr>
              <a:t>Overview</a:t>
            </a:r>
          </a:p>
        </p:txBody>
      </p:sp>
      <p:sp>
        <p:nvSpPr>
          <p:cNvPr id="17" name="Freeform 6">
            <a:extLst>
              <a:ext uri="{FF2B5EF4-FFF2-40B4-BE49-F238E27FC236}">
                <a16:creationId xmlns:a16="http://schemas.microsoft.com/office/drawing/2014/main" id="{7E0CB0BD-5B6D-409A-BAF7-F97D58CB1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66318" y="1806045"/>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txBody>
          <a:bodyPr/>
          <a:lstStyle/>
          <a:p>
            <a:endParaRPr lang="en-US" dirty="0"/>
          </a:p>
        </p:txBody>
      </p:sp>
      <p:sp>
        <p:nvSpPr>
          <p:cNvPr id="3" name="Content Placeholder 2">
            <a:extLst>
              <a:ext uri="{FF2B5EF4-FFF2-40B4-BE49-F238E27FC236}">
                <a16:creationId xmlns:a16="http://schemas.microsoft.com/office/drawing/2014/main" id="{E6DF631D-6B28-CC22-6A8C-DAF0825B3063}"/>
              </a:ext>
            </a:extLst>
          </p:cNvPr>
          <p:cNvSpPr>
            <a:spLocks noGrp="1"/>
          </p:cNvSpPr>
          <p:nvPr>
            <p:ph idx="1"/>
          </p:nvPr>
        </p:nvSpPr>
        <p:spPr>
          <a:xfrm>
            <a:off x="8273521" y="209862"/>
            <a:ext cx="3918479" cy="6214532"/>
          </a:xfrm>
        </p:spPr>
        <p:txBody>
          <a:bodyPr anchor="t">
            <a:normAutofit fontScale="92500" lnSpcReduction="20000"/>
          </a:bodyPr>
          <a:lstStyle/>
          <a:p>
            <a:pPr>
              <a:lnSpc>
                <a:spcPct val="150000"/>
              </a:lnSpc>
            </a:pPr>
            <a:r>
              <a:rPr lang="en-US" sz="1800" dirty="0">
                <a:latin typeface="Arial" panose="020B0604020202020204" pitchFamily="34" charset="0"/>
                <a:cs typeface="Arial" panose="020B0604020202020204" pitchFamily="34" charset="0"/>
              </a:rPr>
              <a:t>Introduction</a:t>
            </a:r>
          </a:p>
          <a:p>
            <a:pPr>
              <a:lnSpc>
                <a:spcPct val="150000"/>
              </a:lnSpc>
            </a:pPr>
            <a:r>
              <a:rPr lang="en-US" sz="1800" dirty="0">
                <a:latin typeface="Arial" panose="020B0604020202020204" pitchFamily="34" charset="0"/>
                <a:cs typeface="Arial" panose="020B0604020202020204" pitchFamily="34" charset="0"/>
              </a:rPr>
              <a:t>Communicational Barriers</a:t>
            </a:r>
          </a:p>
          <a:p>
            <a:pPr>
              <a:lnSpc>
                <a:spcPct val="150000"/>
              </a:lnSpc>
            </a:pPr>
            <a:r>
              <a:rPr lang="en-US" sz="1800" dirty="0">
                <a:latin typeface="Arial" panose="020B0604020202020204" pitchFamily="34" charset="0"/>
                <a:cs typeface="Arial" panose="020B0604020202020204" pitchFamily="34" charset="0"/>
              </a:rPr>
              <a:t>Barriers 1: Psychological Barriers.                      -Edward Trancã </a:t>
            </a:r>
          </a:p>
          <a:p>
            <a:pPr>
              <a:lnSpc>
                <a:spcPct val="150000"/>
              </a:lnSpc>
            </a:pPr>
            <a:r>
              <a:rPr lang="en-US" sz="1800" dirty="0">
                <a:latin typeface="Arial" panose="020B0604020202020204" pitchFamily="34" charset="0"/>
                <a:cs typeface="Arial" panose="020B0604020202020204" pitchFamily="34" charset="0"/>
              </a:rPr>
              <a:t>Barriers 2: Organizational Barriers.                                    - Giulia Florenta Ichim </a:t>
            </a:r>
          </a:p>
          <a:p>
            <a:pPr>
              <a:lnSpc>
                <a:spcPct val="150000"/>
              </a:lnSpc>
            </a:pPr>
            <a:r>
              <a:rPr lang="en-US" sz="1800" dirty="0">
                <a:latin typeface="Arial" panose="020B0604020202020204" pitchFamily="34" charset="0"/>
                <a:cs typeface="Arial" panose="020B0604020202020204" pitchFamily="34" charset="0"/>
              </a:rPr>
              <a:t>Barriers 3: Attitude Barriers.                                -Festus Ssebunya                   </a:t>
            </a:r>
          </a:p>
          <a:p>
            <a:pPr>
              <a:lnSpc>
                <a:spcPct val="150000"/>
              </a:lnSpc>
            </a:pPr>
            <a:r>
              <a:rPr lang="en-US" sz="1800" dirty="0">
                <a:latin typeface="Arial" panose="020B0604020202020204" pitchFamily="34" charset="0"/>
                <a:cs typeface="Arial" panose="020B0604020202020204" pitchFamily="34" charset="0"/>
              </a:rPr>
              <a:t>Barriers 4: Language Barriers.                            - Johnson Anene                    </a:t>
            </a:r>
          </a:p>
          <a:p>
            <a:pPr>
              <a:lnSpc>
                <a:spcPct val="150000"/>
              </a:lnSpc>
            </a:pPr>
            <a:r>
              <a:rPr lang="en-US" sz="1800" dirty="0">
                <a:latin typeface="Arial" panose="020B0604020202020204" pitchFamily="34" charset="0"/>
                <a:cs typeface="Arial" panose="020B0604020202020204" pitchFamily="34" charset="0"/>
              </a:rPr>
              <a:t>Barriers 5: Cultural Barriers.                                  - Dignora Espinal</a:t>
            </a:r>
          </a:p>
          <a:p>
            <a:pPr>
              <a:lnSpc>
                <a:spcPct val="150000"/>
              </a:lnSpc>
            </a:pPr>
            <a:r>
              <a:rPr lang="en-US" sz="1800" dirty="0">
                <a:latin typeface="Arial" panose="020B0604020202020204" pitchFamily="34" charset="0"/>
                <a:cs typeface="Arial" panose="020B0604020202020204" pitchFamily="34" charset="0"/>
              </a:rPr>
              <a:t>Conclusion</a:t>
            </a:r>
          </a:p>
          <a:p>
            <a:pPr>
              <a:lnSpc>
                <a:spcPct val="150000"/>
              </a:lnSpc>
            </a:pPr>
            <a:r>
              <a:rPr lang="en-US" sz="1800" dirty="0">
                <a:latin typeface="Arial" panose="020B0604020202020204" pitchFamily="34" charset="0"/>
                <a:cs typeface="Arial" panose="020B0604020202020204" pitchFamily="34" charset="0"/>
              </a:rPr>
              <a:t>Reference</a:t>
            </a:r>
          </a:p>
        </p:txBody>
      </p:sp>
    </p:spTree>
    <p:extLst>
      <p:ext uri="{BB962C8B-B14F-4D97-AF65-F5344CB8AC3E}">
        <p14:creationId xmlns:p14="http://schemas.microsoft.com/office/powerpoint/2010/main" val="1578348524"/>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E030D-DC72-AD2F-1E40-80D1B43990A7}"/>
              </a:ext>
            </a:extLst>
          </p:cNvPr>
          <p:cNvSpPr>
            <a:spLocks noGrp="1"/>
          </p:cNvSpPr>
          <p:nvPr>
            <p:ph type="title"/>
          </p:nvPr>
        </p:nvSpPr>
        <p:spPr>
          <a:xfrm>
            <a:off x="4954181" y="685800"/>
            <a:ext cx="6562905" cy="1485900"/>
          </a:xfrm>
        </p:spPr>
        <p:txBody>
          <a:bodyPr>
            <a:normAutofit/>
          </a:bodyPr>
          <a:lstStyle/>
          <a:p>
            <a:r>
              <a:rPr lang="en-US" b="1" dirty="0">
                <a:latin typeface="Arial" panose="020B0604020202020204" pitchFamily="34" charset="0"/>
                <a:cs typeface="Arial" panose="020B0604020202020204" pitchFamily="34" charset="0"/>
              </a:rPr>
              <a:t>Introduction</a:t>
            </a:r>
          </a:p>
        </p:txBody>
      </p:sp>
      <p:sp>
        <p:nvSpPr>
          <p:cNvPr id="24" name="Rectangle 23">
            <a:extLst>
              <a:ext uri="{FF2B5EF4-FFF2-40B4-BE49-F238E27FC236}">
                <a16:creationId xmlns:a16="http://schemas.microsoft.com/office/drawing/2014/main" id="{6B205BC3-0B06-4EA6-9066-1A0BEC22C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pic>
        <p:nvPicPr>
          <p:cNvPr id="21" name="Graphic 20" descr="Chat Bubble">
            <a:extLst>
              <a:ext uri="{FF2B5EF4-FFF2-40B4-BE49-F238E27FC236}">
                <a16:creationId xmlns:a16="http://schemas.microsoft.com/office/drawing/2014/main" id="{52EE7735-B56C-AC81-315B-37A1AB15D4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3562" y="1462103"/>
            <a:ext cx="3613752" cy="3613752"/>
          </a:xfrm>
          <a:prstGeom prst="rect">
            <a:avLst/>
          </a:prstGeom>
        </p:spPr>
      </p:pic>
      <p:sp>
        <p:nvSpPr>
          <p:cNvPr id="3" name="Content Placeholder 2">
            <a:extLst>
              <a:ext uri="{FF2B5EF4-FFF2-40B4-BE49-F238E27FC236}">
                <a16:creationId xmlns:a16="http://schemas.microsoft.com/office/drawing/2014/main" id="{037FF23C-2360-4690-1B95-839002E9268F}"/>
              </a:ext>
            </a:extLst>
          </p:cNvPr>
          <p:cNvSpPr>
            <a:spLocks noGrp="1"/>
          </p:cNvSpPr>
          <p:nvPr>
            <p:ph idx="1"/>
          </p:nvPr>
        </p:nvSpPr>
        <p:spPr>
          <a:xfrm>
            <a:off x="4954181" y="2286000"/>
            <a:ext cx="6562905" cy="3581400"/>
          </a:xfrm>
        </p:spPr>
        <p:txBody>
          <a:bodyPr>
            <a:normAutofit/>
          </a:bodyPr>
          <a:lstStyle/>
          <a:p>
            <a:pPr marL="0" indent="0">
              <a:buNone/>
            </a:pPr>
            <a:r>
              <a:rPr lang="en-US" sz="1900" dirty="0">
                <a:latin typeface="Arial" panose="020B0604020202020204" pitchFamily="34" charset="0"/>
                <a:cs typeface="Arial" panose="020B0604020202020204" pitchFamily="34" charset="0"/>
              </a:rPr>
              <a:t>In this presentation we will talking about the Communication Barriers that can occur during the process of communication. We use the case study of Flight Food Ltd. that is a medium company that are presenting problem in the standard of their product causing loss of business opportunities and their position in the market.</a:t>
            </a:r>
          </a:p>
          <a:p>
            <a:pPr marL="0" indent="0">
              <a:buNone/>
            </a:pPr>
            <a:r>
              <a:rPr lang="en-US" sz="1900" dirty="0">
                <a:latin typeface="Arial" panose="020B0604020202020204" pitchFamily="34" charset="0"/>
                <a:cs typeface="Arial" panose="020B0604020202020204" pitchFamily="34" charset="0"/>
              </a:rPr>
              <a:t> We will use 5 of the barriers that are causing problem in the workplace affecting the productivity and the communication levels in the company. To develop the barriers that we identify, we will use an introduction, the disadvantages and advantages of each one and  suggest examples of how overcome these barriers in a company.</a:t>
            </a:r>
          </a:p>
        </p:txBody>
      </p:sp>
    </p:spTree>
    <p:extLst>
      <p:ext uri="{BB962C8B-B14F-4D97-AF65-F5344CB8AC3E}">
        <p14:creationId xmlns:p14="http://schemas.microsoft.com/office/powerpoint/2010/main" val="379582436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1C0AD-847D-25D9-821F-E5176C9E10A9}"/>
              </a:ext>
            </a:extLst>
          </p:cNvPr>
          <p:cNvSpPr>
            <a:spLocks noGrp="1"/>
          </p:cNvSpPr>
          <p:nvPr>
            <p:ph type="title"/>
          </p:nvPr>
        </p:nvSpPr>
        <p:spPr>
          <a:xfrm>
            <a:off x="4373545" y="381630"/>
            <a:ext cx="7818456" cy="990600"/>
          </a:xfrm>
        </p:spPr>
        <p:txBody>
          <a:bodyPr>
            <a:normAutofit/>
          </a:bodyPr>
          <a:lstStyle/>
          <a:p>
            <a:pPr algn="ctr">
              <a:lnSpc>
                <a:spcPct val="150000"/>
              </a:lnSpc>
            </a:pPr>
            <a:r>
              <a:rPr lang="en-US" sz="4000" b="1" dirty="0">
                <a:latin typeface="Arial" panose="020B0604020202020204" pitchFamily="34" charset="0"/>
                <a:cs typeface="Arial" panose="020B0604020202020204" pitchFamily="34" charset="0"/>
              </a:rPr>
              <a:t>Communicational Barries</a:t>
            </a:r>
          </a:p>
        </p:txBody>
      </p:sp>
      <p:sp>
        <p:nvSpPr>
          <p:cNvPr id="3" name="Content Placeholder 2">
            <a:extLst>
              <a:ext uri="{FF2B5EF4-FFF2-40B4-BE49-F238E27FC236}">
                <a16:creationId xmlns:a16="http://schemas.microsoft.com/office/drawing/2014/main" id="{BC76A4B2-54A3-8616-4761-1657179E9205}"/>
              </a:ext>
            </a:extLst>
          </p:cNvPr>
          <p:cNvSpPr>
            <a:spLocks noGrp="1"/>
          </p:cNvSpPr>
          <p:nvPr>
            <p:ph idx="1"/>
          </p:nvPr>
        </p:nvSpPr>
        <p:spPr>
          <a:xfrm>
            <a:off x="4373545" y="1578035"/>
            <a:ext cx="7818455" cy="5074159"/>
          </a:xfrm>
        </p:spPr>
        <p:txBody>
          <a:bodyPr>
            <a:noAutofit/>
          </a:bodyPr>
          <a:lstStyle/>
          <a:p>
            <a:pPr marL="0" indent="0">
              <a:lnSpc>
                <a:spcPct val="150000"/>
              </a:lnSpc>
              <a:buNone/>
            </a:pPr>
            <a:r>
              <a:rPr lang="en-US" sz="1800" dirty="0">
                <a:latin typeface="Arial" panose="020B0604020202020204" pitchFamily="34" charset="0"/>
                <a:cs typeface="Arial" panose="020B0604020202020204" pitchFamily="34" charset="0"/>
              </a:rPr>
              <a:t>Communication is essential for human interaction, a powerful tools that cuts across culture, language, boundaries and time. Effective communication is an important part of our live and it is not only sharing words, but this is also more than this for example it is express emotion, have no-verbal understanding and comprehension. </a:t>
            </a:r>
          </a:p>
          <a:p>
            <a:pPr marL="0" indent="0">
              <a:lnSpc>
                <a:spcPct val="150000"/>
              </a:lnSpc>
              <a:buNone/>
            </a:pPr>
            <a:r>
              <a:rPr lang="en-US" sz="1800" dirty="0">
                <a:latin typeface="Arial" panose="020B0604020202020204" pitchFamily="34" charset="0"/>
                <a:cs typeface="Arial" panose="020B0604020202020204" pitchFamily="34" charset="0"/>
              </a:rPr>
              <a:t>In the workplace, effective communication is essential to be success avoiding management problems, loss in productivity and issues between employees. Those issues are the start of the communication barriers that are one of more frequent problem in companies being more intense since COVID-19 that was a problem that affected all type of communication and interaction in the workplace and normal live.</a:t>
            </a:r>
          </a:p>
        </p:txBody>
      </p:sp>
      <p:pic>
        <p:nvPicPr>
          <p:cNvPr id="5" name="Picture 4" descr="Multi-coloured dialogue boxes">
            <a:extLst>
              <a:ext uri="{FF2B5EF4-FFF2-40B4-BE49-F238E27FC236}">
                <a16:creationId xmlns:a16="http://schemas.microsoft.com/office/drawing/2014/main" id="{11E31168-0EC1-28BA-73E4-47B43FFD37FA}"/>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a:xfrm>
            <a:off x="-1" y="10"/>
            <a:ext cx="4373546" cy="6857990"/>
          </a:xfrm>
          <a:prstGeom prst="rect">
            <a:avLst/>
          </a:prstGeom>
        </p:spPr>
      </p:pic>
    </p:spTree>
    <p:extLst>
      <p:ext uri="{BB962C8B-B14F-4D97-AF65-F5344CB8AC3E}">
        <p14:creationId xmlns:p14="http://schemas.microsoft.com/office/powerpoint/2010/main" val="3745307041"/>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FEF553-D37D-CC13-83B3-67F11CCBD2EA}"/>
              </a:ext>
            </a:extLst>
          </p:cNvPr>
          <p:cNvSpPr>
            <a:spLocks noGrp="1"/>
          </p:cNvSpPr>
          <p:nvPr>
            <p:ph type="title"/>
          </p:nvPr>
        </p:nvSpPr>
        <p:spPr>
          <a:xfrm>
            <a:off x="706696" y="704538"/>
            <a:ext cx="3970236" cy="5509995"/>
          </a:xfrm>
        </p:spPr>
        <p:txBody>
          <a:bodyPr>
            <a:normAutofit/>
          </a:bodyPr>
          <a:lstStyle/>
          <a:p>
            <a:pPr algn="ctr">
              <a:lnSpc>
                <a:spcPct val="150000"/>
              </a:lnSpc>
            </a:pPr>
            <a:br>
              <a:rPr lang="en-US" sz="4000" b="1" dirty="0">
                <a:latin typeface="Arial" panose="020B0604020202020204" pitchFamily="34" charset="0"/>
                <a:cs typeface="Arial" panose="020B0604020202020204" pitchFamily="34" charset="0"/>
              </a:rPr>
            </a:br>
            <a:r>
              <a:rPr lang="en-US" sz="4000" b="1" dirty="0">
                <a:latin typeface="Arial" panose="020B0604020202020204" pitchFamily="34" charset="0"/>
                <a:cs typeface="Arial" panose="020B0604020202020204" pitchFamily="34" charset="0"/>
              </a:rPr>
              <a:t>Barriers 1: Psychological Barriers</a:t>
            </a:r>
          </a:p>
        </p:txBody>
      </p:sp>
      <p:sp>
        <p:nvSpPr>
          <p:cNvPr id="12" name="Rectangle 11">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 name="Content Placeholder 4">
            <a:extLst>
              <a:ext uri="{FF2B5EF4-FFF2-40B4-BE49-F238E27FC236}">
                <a16:creationId xmlns:a16="http://schemas.microsoft.com/office/drawing/2014/main" id="{415FA00B-BA25-E9D2-D80D-5DF7B28046A4}"/>
              </a:ext>
            </a:extLst>
          </p:cNvPr>
          <p:cNvSpPr>
            <a:spLocks noGrp="1"/>
          </p:cNvSpPr>
          <p:nvPr>
            <p:ph idx="1"/>
          </p:nvPr>
        </p:nvSpPr>
        <p:spPr>
          <a:xfrm>
            <a:off x="4676931" y="359765"/>
            <a:ext cx="7036973" cy="6026046"/>
          </a:xfrm>
        </p:spPr>
        <p:txBody>
          <a:bodyPr>
            <a:noAutofit/>
          </a:bodyPr>
          <a:lstStyle/>
          <a:p>
            <a:pPr marL="0" indent="0">
              <a:lnSpc>
                <a:spcPct val="150000"/>
              </a:lnSpc>
              <a:buNone/>
            </a:pPr>
            <a:r>
              <a:rPr lang="en-US" sz="1800" dirty="0">
                <a:latin typeface="Arial" panose="020B0604020202020204" pitchFamily="34" charset="0"/>
                <a:cs typeface="Arial" panose="020B0604020202020204" pitchFamily="34" charset="0"/>
              </a:rPr>
              <a:t>Psychological barriers to communication refer to internal mental and emotional factors that can create obstacles in the effective  exchange of information and emotions between individuals. According to Thomas(2025), </a:t>
            </a:r>
            <a:r>
              <a:rPr lang="en-GB" sz="1800" dirty="0">
                <a:latin typeface="Arial" panose="020B0604020202020204" pitchFamily="34" charset="0"/>
                <a:cs typeface="Arial" panose="020B0604020202020204" pitchFamily="34" charset="0"/>
              </a:rPr>
              <a:t>Psychological barriers to communication are internal mental or emotional conditions that prevent a message from being received and understood as intended. Unlike physical barriers(such as noise or distance) or organizational barriers(such as poor hierarchy or unclear roles), psychological barriers arise from an individual’s state of mind.</a:t>
            </a:r>
            <a:endParaRPr lang="en-US" sz="1800" dirty="0">
              <a:latin typeface="Arial" panose="020B0604020202020204" pitchFamily="34" charset="0"/>
              <a:cs typeface="Arial" panose="020B0604020202020204" pitchFamily="34" charset="0"/>
            </a:endParaRPr>
          </a:p>
          <a:p>
            <a:pPr marL="0" indent="0">
              <a:lnSpc>
                <a:spcPct val="150000"/>
              </a:lnSpc>
              <a:buNone/>
            </a:pPr>
            <a:r>
              <a:rPr lang="en-US" sz="1800" dirty="0">
                <a:latin typeface="Arial" panose="020B0604020202020204" pitchFamily="34" charset="0"/>
                <a:cs typeface="Arial" panose="020B0604020202020204" pitchFamily="34" charset="0"/>
              </a:rPr>
              <a:t>Theses barriers  can distort, block or limited communication, leading to misunderstanding and ineffective interaction, the often stem from personal experiences, emotional states, and cognitive biases that influence how massages are sent , received, and interpreted.</a:t>
            </a:r>
          </a:p>
        </p:txBody>
      </p:sp>
    </p:spTree>
    <p:extLst>
      <p:ext uri="{BB962C8B-B14F-4D97-AF65-F5344CB8AC3E}">
        <p14:creationId xmlns:p14="http://schemas.microsoft.com/office/powerpoint/2010/main" val="3272045914"/>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37E899-1A26-449D-9A99-B8D7B9564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38F3A4-D721-68E3-BA05-50F83C1A02BF}"/>
              </a:ext>
            </a:extLst>
          </p:cNvPr>
          <p:cNvSpPr>
            <a:spLocks noGrp="1"/>
          </p:cNvSpPr>
          <p:nvPr>
            <p:ph type="title"/>
          </p:nvPr>
        </p:nvSpPr>
        <p:spPr>
          <a:xfrm>
            <a:off x="706696" y="1"/>
            <a:ext cx="11485304" cy="1016000"/>
          </a:xfrm>
        </p:spPr>
        <p:txBody>
          <a:bodyPr>
            <a:normAutofit/>
          </a:bodyPr>
          <a:lstStyle/>
          <a:p>
            <a:pPr algn="ctr">
              <a:lnSpc>
                <a:spcPct val="150000"/>
              </a:lnSpc>
            </a:pPr>
            <a:r>
              <a:rPr lang="en-US" sz="4000" dirty="0">
                <a:latin typeface="Arial" panose="020B0604020202020204" pitchFamily="34" charset="0"/>
                <a:cs typeface="Arial" panose="020B0604020202020204" pitchFamily="34" charset="0"/>
              </a:rPr>
              <a:t>Psychological Barriers Disadvantages</a:t>
            </a:r>
          </a:p>
        </p:txBody>
      </p:sp>
      <p:sp>
        <p:nvSpPr>
          <p:cNvPr id="11" name="Rectangle 10">
            <a:extLst>
              <a:ext uri="{FF2B5EF4-FFF2-40B4-BE49-F238E27FC236}">
                <a16:creationId xmlns:a16="http://schemas.microsoft.com/office/drawing/2014/main" id="{A9023BA4-63D6-4B04-BC2C-6D126A23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8BEFA8C3-AEAF-8844-4CE5-224B95B060D6}"/>
              </a:ext>
            </a:extLst>
          </p:cNvPr>
          <p:cNvSpPr>
            <a:spLocks noGrp="1"/>
          </p:cNvSpPr>
          <p:nvPr>
            <p:ph idx="1"/>
          </p:nvPr>
        </p:nvSpPr>
        <p:spPr>
          <a:xfrm>
            <a:off x="706695" y="812801"/>
            <a:ext cx="11485303" cy="6045200"/>
          </a:xfrm>
        </p:spPr>
        <p:txBody>
          <a:bodyPr>
            <a:noAutofit/>
          </a:bodyPr>
          <a:lstStyle/>
          <a:p>
            <a:pPr>
              <a:lnSpc>
                <a:spcPct val="150000"/>
              </a:lnSpc>
            </a:pPr>
            <a:r>
              <a:rPr lang="en-US" sz="1800" dirty="0">
                <a:latin typeface="Arial" panose="020B0604020202020204" pitchFamily="34" charset="0"/>
                <a:cs typeface="Arial" panose="020B0604020202020204" pitchFamily="34" charset="0"/>
              </a:rPr>
              <a:t>Perception and Interpretation: refer of how individuals perceive and make sense of the information they receive. Every person have a unique perspective, experience, and filters through which they interpret messages.</a:t>
            </a:r>
          </a:p>
          <a:p>
            <a:pPr>
              <a:lnSpc>
                <a:spcPct val="150000"/>
              </a:lnSpc>
            </a:pPr>
            <a:r>
              <a:rPr lang="en-US" sz="1800" dirty="0">
                <a:latin typeface="Arial" panose="020B0604020202020204" pitchFamily="34" charset="0"/>
                <a:cs typeface="Arial" panose="020B0604020202020204" pitchFamily="34" charset="0"/>
              </a:rPr>
              <a:t>Emotional Barriers: our emotions influence in how we interpret the information such anger or hostility that involve aggressive or confrontational communication, fear and anxiety when individuals are afraid of judgment, criticism or negative outcome make them hesitate to express themselves honestly or openly, and stress and overwhelm that affect the ability if focus and engage fully compromising the communication.</a:t>
            </a:r>
          </a:p>
          <a:p>
            <a:pPr>
              <a:lnSpc>
                <a:spcPct val="150000"/>
              </a:lnSpc>
            </a:pPr>
            <a:r>
              <a:rPr lang="en-US" sz="1800" dirty="0">
                <a:latin typeface="Arial" panose="020B0604020202020204" pitchFamily="34" charset="0"/>
                <a:cs typeface="Arial" panose="020B0604020202020204" pitchFamily="34" charset="0"/>
              </a:rPr>
              <a:t>Stereotyping and prejudices: refer to cognitive biases and preconceived opinions in bases on characteristics as race, gender, age, religion, or social status creating misinterpretation and lack of understanding.</a:t>
            </a:r>
          </a:p>
          <a:p>
            <a:pPr>
              <a:lnSpc>
                <a:spcPct val="150000"/>
              </a:lnSpc>
            </a:pPr>
            <a:r>
              <a:rPr lang="en-US" sz="1800" dirty="0">
                <a:latin typeface="Arial" panose="020B0604020202020204" pitchFamily="34" charset="0"/>
                <a:cs typeface="Arial" panose="020B0604020202020204" pitchFamily="34" charset="0"/>
              </a:rPr>
              <a:t>Defensiveness: it arises when individuals feel that they need to protect themselves from perceived threats, criticism or attacks. </a:t>
            </a:r>
          </a:p>
          <a:p>
            <a:pPr>
              <a:lnSpc>
                <a:spcPct val="150000"/>
              </a:lnSpc>
            </a:pPr>
            <a:r>
              <a:rPr lang="en-US" sz="1800" dirty="0">
                <a:latin typeface="Arial" panose="020B0604020202020204" pitchFamily="34" charset="0"/>
                <a:cs typeface="Arial" panose="020B0604020202020204" pitchFamily="34" charset="0"/>
              </a:rPr>
              <a:t>Self- centered attitude:  individuals prioritize their own needs, interests and opinions, tending to lack of empathy, monopolizing conversations, and disregard others perspective.</a:t>
            </a:r>
          </a:p>
        </p:txBody>
      </p:sp>
    </p:spTree>
    <p:extLst>
      <p:ext uri="{BB962C8B-B14F-4D97-AF65-F5344CB8AC3E}">
        <p14:creationId xmlns:p14="http://schemas.microsoft.com/office/powerpoint/2010/main" val="516995817"/>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1C49F1-8242-83BE-0D0B-87CAA34E7BED}"/>
              </a:ext>
            </a:extLst>
          </p:cNvPr>
          <p:cNvSpPr>
            <a:spLocks noGrp="1"/>
          </p:cNvSpPr>
          <p:nvPr>
            <p:ph type="title"/>
          </p:nvPr>
        </p:nvSpPr>
        <p:spPr>
          <a:xfrm>
            <a:off x="711200" y="0"/>
            <a:ext cx="11480800" cy="990600"/>
          </a:xfrm>
        </p:spPr>
        <p:txBody>
          <a:bodyPr>
            <a:normAutofit/>
          </a:bodyPr>
          <a:lstStyle/>
          <a:p>
            <a:pPr algn="ctr">
              <a:lnSpc>
                <a:spcPct val="150000"/>
              </a:lnSpc>
            </a:pPr>
            <a:r>
              <a:rPr lang="en-US" sz="4000" dirty="0">
                <a:latin typeface="Arial" panose="020B0604020202020204" pitchFamily="34" charset="0"/>
                <a:cs typeface="Arial" panose="020B0604020202020204" pitchFamily="34" charset="0"/>
              </a:rPr>
              <a:t>Psychological Barriers Advantages </a:t>
            </a:r>
          </a:p>
        </p:txBody>
      </p:sp>
      <p:sp>
        <p:nvSpPr>
          <p:cNvPr id="4" name="Rectangle 1">
            <a:extLst>
              <a:ext uri="{FF2B5EF4-FFF2-40B4-BE49-F238E27FC236}">
                <a16:creationId xmlns:a16="http://schemas.microsoft.com/office/drawing/2014/main" id="{7E82A369-8F57-8602-3314-9BE9AF9D67AF}"/>
              </a:ext>
            </a:extLst>
          </p:cNvPr>
          <p:cNvSpPr>
            <a:spLocks noGrp="1" noChangeArrowheads="1"/>
          </p:cNvSpPr>
          <p:nvPr>
            <p:ph idx="1"/>
          </p:nvPr>
        </p:nvSpPr>
        <p:spPr bwMode="auto">
          <a:xfrm>
            <a:off x="711200" y="1159579"/>
            <a:ext cx="11480800" cy="5255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38050" rIns="0" bIns="7935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50000"/>
              </a:lnSpc>
              <a:spcBef>
                <a:spcPct val="0"/>
              </a:spcBef>
              <a:spcAft>
                <a:spcPct val="0"/>
              </a:spcAft>
              <a:buClrTx/>
              <a:buSzTx/>
              <a:buNone/>
              <a:tabLst/>
            </a:pPr>
            <a:r>
              <a:rPr kumimoji="0" lang="en-US" altLang="en-US" sz="1800" i="0" u="none" strike="noStrike" cap="none" normalizeH="0" baseline="0" dirty="0">
                <a:ln>
                  <a:noFill/>
                </a:ln>
                <a:solidFill>
                  <a:schemeClr val="tx1"/>
                </a:solidFill>
                <a:effectLst/>
                <a:cs typeface="Arial" panose="020B0604020202020204" pitchFamily="34" charset="0"/>
              </a:rPr>
              <a:t>In this barriers are many advantages that companies implement  such as:</a:t>
            </a:r>
          </a:p>
          <a:p>
            <a:pPr>
              <a:lnSpc>
                <a:spcPct val="150000"/>
              </a:lnSpc>
            </a:pPr>
            <a:r>
              <a:rPr lang="en-US" altLang="en-US" sz="1800" dirty="0">
                <a:cs typeface="Arial" panose="020B0604020202020204" pitchFamily="34" charset="0"/>
              </a:rPr>
              <a:t>Use tools to </a:t>
            </a:r>
            <a:r>
              <a:rPr kumimoji="0" lang="en-US" altLang="en-US" sz="1800" i="0" u="none" strike="noStrike" cap="none" normalizeH="0" baseline="0" dirty="0">
                <a:ln>
                  <a:noFill/>
                </a:ln>
                <a:solidFill>
                  <a:schemeClr val="tx1"/>
                </a:solidFill>
                <a:effectLst/>
                <a:cs typeface="Arial" panose="020B0604020202020204" pitchFamily="34" charset="0"/>
              </a:rPr>
              <a:t>Identify the Sources that cause  Stress</a:t>
            </a:r>
            <a:r>
              <a:rPr kumimoji="0" lang="en-US" altLang="en-US" sz="1800" i="0" u="none" strike="noStrike" cap="none" normalizeH="0" baseline="0" dirty="0">
                <a:ln>
                  <a:noFill/>
                </a:ln>
                <a:solidFill>
                  <a:srgbClr val="2D3748"/>
                </a:solidFill>
                <a:effectLst/>
                <a:cs typeface="Arial" panose="020B0604020202020204" pitchFamily="34" charset="0"/>
              </a:rPr>
              <a:t> and promote Trainings for Stress Management.</a:t>
            </a:r>
          </a:p>
          <a:p>
            <a:pPr>
              <a:lnSpc>
                <a:spcPct val="150000"/>
              </a:lnSpc>
            </a:pPr>
            <a:r>
              <a:rPr kumimoji="0" lang="en-US" altLang="en-US" sz="1800" i="0" u="none" strike="noStrike" cap="none" normalizeH="0" baseline="0" dirty="0">
                <a:ln>
                  <a:noFill/>
                </a:ln>
                <a:solidFill>
                  <a:schemeClr val="tx1"/>
                </a:solidFill>
                <a:effectLst/>
                <a:cs typeface="Arial" panose="020B0604020202020204" pitchFamily="34" charset="0"/>
              </a:rPr>
              <a:t>Practice Time Management  </a:t>
            </a:r>
            <a:r>
              <a:rPr kumimoji="0" lang="en-US" altLang="en-US" sz="1800" i="0" u="none" strike="noStrike" cap="none" normalizeH="0" baseline="0" dirty="0">
                <a:ln>
                  <a:noFill/>
                </a:ln>
                <a:solidFill>
                  <a:srgbClr val="2D3748"/>
                </a:solidFill>
                <a:effectLst/>
                <a:cs typeface="Arial" panose="020B0604020202020204" pitchFamily="34" charset="0"/>
              </a:rPr>
              <a:t>breaking tasks into smaller steps, prioritize urgent work, and avoid multitasking.</a:t>
            </a:r>
          </a:p>
          <a:p>
            <a:pPr>
              <a:lnSpc>
                <a:spcPct val="150000"/>
              </a:lnSpc>
            </a:pPr>
            <a:r>
              <a:rPr kumimoji="0" lang="en-US" altLang="en-US" sz="1800" i="0" u="none" strike="noStrike" cap="none" normalizeH="0" baseline="0" dirty="0">
                <a:ln>
                  <a:noFill/>
                </a:ln>
                <a:solidFill>
                  <a:schemeClr val="tx1"/>
                </a:solidFill>
                <a:effectLst/>
                <a:cs typeface="Arial" panose="020B0604020202020204" pitchFamily="34" charset="0"/>
              </a:rPr>
              <a:t>Encourage Open communication </a:t>
            </a:r>
            <a:r>
              <a:rPr lang="en-US" altLang="en-US" sz="1800" dirty="0">
                <a:solidFill>
                  <a:srgbClr val="2D3748"/>
                </a:solidFill>
                <a:cs typeface="Arial" panose="020B0604020202020204" pitchFamily="34" charset="0"/>
              </a:rPr>
              <a:t>cr</a:t>
            </a:r>
            <a:r>
              <a:rPr kumimoji="0" lang="en-US" altLang="en-US" sz="1800" i="0" u="none" strike="noStrike" cap="none" normalizeH="0" baseline="0" dirty="0">
                <a:ln>
                  <a:noFill/>
                </a:ln>
                <a:solidFill>
                  <a:srgbClr val="2D3748"/>
                </a:solidFill>
                <a:effectLst/>
                <a:cs typeface="Arial" panose="020B0604020202020204" pitchFamily="34" charset="0"/>
              </a:rPr>
              <a:t>eating a safe space for team members to share concerns without fear of criticism.</a:t>
            </a:r>
            <a:endParaRPr kumimoji="0" lang="en-US" altLang="en-US" sz="1800" i="0" u="none" strike="noStrike" cap="none" normalizeH="0" baseline="0" dirty="0">
              <a:ln>
                <a:noFill/>
              </a:ln>
              <a:solidFill>
                <a:schemeClr val="tx1"/>
              </a:solidFill>
              <a:effectLst/>
              <a:cs typeface="Arial" panose="020B0604020202020204" pitchFamily="34" charset="0"/>
            </a:endParaRPr>
          </a:p>
          <a:p>
            <a:pPr>
              <a:lnSpc>
                <a:spcPct val="150000"/>
              </a:lnSpc>
            </a:pPr>
            <a:r>
              <a:rPr kumimoji="0" lang="en-US" altLang="en-US" sz="1800" i="0" u="none" strike="noStrike" cap="none" normalizeH="0" baseline="0" dirty="0">
                <a:ln>
                  <a:noFill/>
                </a:ln>
                <a:solidFill>
                  <a:schemeClr val="tx1"/>
                </a:solidFill>
                <a:effectLst/>
                <a:cs typeface="Arial" panose="020B0604020202020204" pitchFamily="34" charset="0"/>
              </a:rPr>
              <a:t>Promote Work-Life Balance </a:t>
            </a:r>
            <a:r>
              <a:rPr kumimoji="0" lang="en-US" altLang="en-US" sz="1800" i="0" u="none" strike="noStrike" cap="none" normalizeH="0" baseline="0" dirty="0">
                <a:ln>
                  <a:noFill/>
                </a:ln>
                <a:solidFill>
                  <a:srgbClr val="2D3748"/>
                </a:solidFill>
                <a:effectLst/>
                <a:cs typeface="Arial" panose="020B0604020202020204" pitchFamily="34" charset="0"/>
              </a:rPr>
              <a:t>Encourage staff to take lunch breaks, use their vacation days, and disconnect from work emails after hours. </a:t>
            </a:r>
          </a:p>
          <a:p>
            <a:pPr>
              <a:lnSpc>
                <a:spcPct val="150000"/>
              </a:lnSpc>
            </a:pPr>
            <a:r>
              <a:rPr kumimoji="0" lang="en-US" altLang="en-US" sz="1800" i="0" u="none" strike="noStrike" cap="none" normalizeH="0" baseline="0" dirty="0">
                <a:ln>
                  <a:noFill/>
                </a:ln>
                <a:solidFill>
                  <a:schemeClr val="tx1"/>
                </a:solidFill>
                <a:effectLst/>
                <a:cs typeface="Arial" panose="020B0604020202020204" pitchFamily="34" charset="0"/>
              </a:rPr>
              <a:t>Introduce Wellness Programs </a:t>
            </a:r>
            <a:r>
              <a:rPr lang="en-US" altLang="en-US" sz="1800" dirty="0">
                <a:cs typeface="Arial" panose="020B0604020202020204" pitchFamily="34" charset="0"/>
              </a:rPr>
              <a:t>and Encourage Physical Activities creating </a:t>
            </a:r>
            <a:r>
              <a:rPr lang="en-US" altLang="en-US" sz="1800" dirty="0">
                <a:solidFill>
                  <a:srgbClr val="2D3748"/>
                </a:solidFill>
                <a:cs typeface="Arial" panose="020B0604020202020204" pitchFamily="34" charset="0"/>
              </a:rPr>
              <a:t>w</a:t>
            </a:r>
            <a:r>
              <a:rPr kumimoji="0" lang="en-US" altLang="en-US" sz="1800" i="0" u="none" strike="noStrike" cap="none" normalizeH="0" baseline="0" dirty="0">
                <a:ln>
                  <a:noFill/>
                </a:ln>
                <a:solidFill>
                  <a:srgbClr val="2D3748"/>
                </a:solidFill>
                <a:effectLst/>
                <a:cs typeface="Arial" panose="020B0604020202020204" pitchFamily="34" charset="0"/>
              </a:rPr>
              <a:t>orkplace wellness initiatives like mindfulness sessions, yoga classes, or access to mental health counselors and offering gym memberships</a:t>
            </a:r>
            <a:r>
              <a:rPr lang="en-US" altLang="en-US" sz="1800" dirty="0">
                <a:solidFill>
                  <a:srgbClr val="2D3748"/>
                </a:solidFill>
                <a:cs typeface="Arial" panose="020B0604020202020204" pitchFamily="34" charset="0"/>
              </a:rPr>
              <a:t>, breaks during the day or making sport days. </a:t>
            </a:r>
            <a:endParaRPr kumimoji="0" lang="en-US" altLang="en-US" sz="1800" i="0" u="none" strike="noStrike" cap="none" normalizeH="0" baseline="0" dirty="0">
              <a:ln>
                <a:noFill/>
              </a:ln>
              <a:solidFill>
                <a:srgbClr val="2D3748"/>
              </a:solidFill>
              <a:effectLst/>
              <a:cs typeface="Arial" panose="020B0604020202020204" pitchFamily="34" charset="0"/>
            </a:endParaRPr>
          </a:p>
          <a:p>
            <a:pPr>
              <a:lnSpc>
                <a:spcPct val="150000"/>
              </a:lnSpc>
            </a:pPr>
            <a:r>
              <a:rPr kumimoji="0" lang="en-US" altLang="en-US" sz="1800" i="0" u="none" strike="noStrike" cap="none" normalizeH="0" baseline="0" dirty="0">
                <a:ln>
                  <a:noFill/>
                </a:ln>
                <a:solidFill>
                  <a:schemeClr val="tx1"/>
                </a:solidFill>
                <a:effectLst/>
                <a:cs typeface="Arial" panose="020B0604020202020204" pitchFamily="34" charset="0"/>
              </a:rPr>
              <a:t>6. Build Supportive Relationships </a:t>
            </a:r>
            <a:r>
              <a:rPr kumimoji="0" lang="en-US" altLang="en-US" sz="1800" i="0" u="none" strike="noStrike" cap="none" normalizeH="0" baseline="0" dirty="0">
                <a:ln>
                  <a:noFill/>
                </a:ln>
                <a:solidFill>
                  <a:srgbClr val="2D3748"/>
                </a:solidFill>
                <a:effectLst/>
                <a:cs typeface="Arial" panose="020B0604020202020204" pitchFamily="34" charset="0"/>
              </a:rPr>
              <a:t>Promoting teamwork, peer support, and mentorship programs to create a sense of belonging.</a:t>
            </a:r>
            <a:endParaRPr kumimoji="0" lang="en-US" altLang="en-US" sz="1800" i="0" u="none" strike="noStrike" cap="none" normalizeH="0" baseline="0" dirty="0">
              <a:ln>
                <a:noFill/>
              </a:ln>
              <a:solidFill>
                <a:schemeClr val="tx1"/>
              </a:solidFill>
              <a:effectLst/>
              <a:cs typeface="Arial" panose="020B0604020202020204" pitchFamily="34" charset="0"/>
            </a:endParaRPr>
          </a:p>
        </p:txBody>
      </p:sp>
    </p:spTree>
    <p:extLst>
      <p:ext uri="{BB962C8B-B14F-4D97-AF65-F5344CB8AC3E}">
        <p14:creationId xmlns:p14="http://schemas.microsoft.com/office/powerpoint/2010/main" val="3833275790"/>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3B91B61-BFCA-4647-957E-A8269BE4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3D0AD4-013D-82C0-5313-4919E2F4618C}"/>
              </a:ext>
            </a:extLst>
          </p:cNvPr>
          <p:cNvSpPr>
            <a:spLocks noGrp="1"/>
          </p:cNvSpPr>
          <p:nvPr>
            <p:ph type="title"/>
          </p:nvPr>
        </p:nvSpPr>
        <p:spPr>
          <a:xfrm>
            <a:off x="4602145" y="0"/>
            <a:ext cx="7589855" cy="1706880"/>
          </a:xfrm>
        </p:spPr>
        <p:txBody>
          <a:bodyPr>
            <a:normAutofit fontScale="90000"/>
          </a:bodyPr>
          <a:lstStyle/>
          <a:p>
            <a:pPr algn="ctr">
              <a:lnSpc>
                <a:spcPct val="150000"/>
              </a:lnSpc>
            </a:pPr>
            <a:r>
              <a:rPr lang="en-US" dirty="0">
                <a:latin typeface="Arial" panose="020B0604020202020204" pitchFamily="34" charset="0"/>
                <a:cs typeface="Arial" panose="020B0604020202020204" pitchFamily="34" charset="0"/>
              </a:rPr>
              <a:t>How to Overcome Psychological Barriers</a:t>
            </a:r>
          </a:p>
        </p:txBody>
      </p:sp>
      <p:pic>
        <p:nvPicPr>
          <p:cNvPr id="6" name="Picture 5" descr="Wood human figure">
            <a:extLst>
              <a:ext uri="{FF2B5EF4-FFF2-40B4-BE49-F238E27FC236}">
                <a16:creationId xmlns:a16="http://schemas.microsoft.com/office/drawing/2014/main" id="{F481AA34-0783-AFEE-AD32-B56C4B76C328}"/>
              </a:ext>
            </a:extLst>
          </p:cNvPr>
          <p:cNvPicPr>
            <a:picLocks noChangeAspect="1"/>
          </p:cNvPicPr>
          <p:nvPr/>
        </p:nvPicPr>
        <p:blipFill>
          <a:blip r:embed="rId2"/>
          <a:srcRect l="3429" r="54002" b="-1"/>
          <a:stretch>
            <a:fillRect/>
          </a:stretch>
        </p:blipFill>
        <p:spPr>
          <a:xfrm>
            <a:off x="-1" y="10"/>
            <a:ext cx="4373546" cy="6857990"/>
          </a:xfrm>
          <a:prstGeom prst="rect">
            <a:avLst/>
          </a:prstGeom>
        </p:spPr>
      </p:pic>
      <p:sp>
        <p:nvSpPr>
          <p:cNvPr id="12" name="Rectangle 11">
            <a:extLst>
              <a:ext uri="{FF2B5EF4-FFF2-40B4-BE49-F238E27FC236}">
                <a16:creationId xmlns:a16="http://schemas.microsoft.com/office/drawing/2014/main" id="{92D1D7C6-1C89-420C-8D35-483654167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Rectangle 1">
            <a:extLst>
              <a:ext uri="{FF2B5EF4-FFF2-40B4-BE49-F238E27FC236}">
                <a16:creationId xmlns:a16="http://schemas.microsoft.com/office/drawing/2014/main" id="{FAF9B1D4-4533-2EF6-EB4C-4D43B9A32FD2}"/>
              </a:ext>
            </a:extLst>
          </p:cNvPr>
          <p:cNvSpPr>
            <a:spLocks noGrp="1" noChangeArrowheads="1"/>
          </p:cNvSpPr>
          <p:nvPr>
            <p:ph idx="1"/>
          </p:nvPr>
        </p:nvSpPr>
        <p:spPr bwMode="auto">
          <a:xfrm>
            <a:off x="4602145" y="1869440"/>
            <a:ext cx="7589855" cy="498818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238050" rIns="0" bIns="79350" numCol="1" anchorCtr="0" compatLnSpc="1">
            <a:prstTxWarp prst="textNoShape">
              <a:avLst/>
            </a:prstTxWarp>
            <a:normAutofit lnSpcReduction="1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nSpc>
                <a:spcPct val="150000"/>
              </a:lnSpc>
              <a:spcAft>
                <a:spcPts val="600"/>
              </a:spcAft>
            </a:pPr>
            <a:r>
              <a:rPr kumimoji="0" lang="en-US" altLang="en-US" sz="1800" i="0" u="none" strike="noStrike" cap="none" normalizeH="0" baseline="0" dirty="0">
                <a:ln>
                  <a:noFill/>
                </a:ln>
                <a:effectLst/>
                <a:cs typeface="Arial" panose="020B0604020202020204" pitchFamily="34" charset="0"/>
              </a:rPr>
              <a:t>Develop Emotional Intelligence learning to recognize and manage your emotions and understand others’ feelings. </a:t>
            </a:r>
          </a:p>
          <a:p>
            <a:pPr>
              <a:lnSpc>
                <a:spcPct val="150000"/>
              </a:lnSpc>
              <a:spcAft>
                <a:spcPts val="600"/>
              </a:spcAft>
            </a:pPr>
            <a:r>
              <a:rPr kumimoji="0" lang="en-US" altLang="en-US" sz="1800" i="0" u="none" strike="noStrike" cap="none" normalizeH="0" baseline="0" dirty="0">
                <a:ln>
                  <a:noFill/>
                </a:ln>
                <a:effectLst/>
                <a:cs typeface="Arial" panose="020B0604020202020204" pitchFamily="34" charset="0"/>
              </a:rPr>
              <a:t>Build Self-Confidence encouraging small wins, practice public speaking, and seek constructive feedback.</a:t>
            </a:r>
          </a:p>
          <a:p>
            <a:pPr>
              <a:lnSpc>
                <a:spcPct val="150000"/>
              </a:lnSpc>
              <a:spcAft>
                <a:spcPts val="600"/>
              </a:spcAft>
            </a:pPr>
            <a:r>
              <a:rPr kumimoji="0" lang="en-US" altLang="en-US" sz="1800" i="0" u="none" strike="noStrike" cap="none" normalizeH="0" baseline="0" dirty="0">
                <a:ln>
                  <a:noFill/>
                </a:ln>
                <a:effectLst/>
                <a:cs typeface="Arial" panose="020B0604020202020204" pitchFamily="34" charset="0"/>
              </a:rPr>
              <a:t>Encourage an Open-Minded Approach listening without interrupting or judging. This creates a safe space for others to share.</a:t>
            </a:r>
          </a:p>
          <a:p>
            <a:pPr>
              <a:lnSpc>
                <a:spcPct val="150000"/>
              </a:lnSpc>
              <a:spcAft>
                <a:spcPts val="600"/>
              </a:spcAft>
            </a:pPr>
            <a:r>
              <a:rPr kumimoji="0" lang="en-US" altLang="en-US" sz="1800" i="0" u="none" strike="noStrike" cap="none" normalizeH="0" baseline="0" dirty="0">
                <a:ln>
                  <a:noFill/>
                </a:ln>
                <a:effectLst/>
                <a:cs typeface="Arial" panose="020B0604020202020204" pitchFamily="34" charset="0"/>
              </a:rPr>
              <a:t>Reduce Stress Before Communication taking short breaks, practice deep breathing, or schedule conversations when stress levels are lower.</a:t>
            </a:r>
          </a:p>
          <a:p>
            <a:pPr>
              <a:lnSpc>
                <a:spcPct val="150000"/>
              </a:lnSpc>
              <a:spcAft>
                <a:spcPts val="600"/>
              </a:spcAft>
            </a:pPr>
            <a:r>
              <a:rPr kumimoji="0" lang="en-US" altLang="en-US" sz="1800" i="0" u="none" strike="noStrike" cap="none" normalizeH="0" baseline="0" dirty="0">
                <a:ln>
                  <a:noFill/>
                </a:ln>
                <a:effectLst/>
                <a:cs typeface="Arial" panose="020B0604020202020204" pitchFamily="34" charset="0"/>
              </a:rPr>
              <a:t>Create a Supportive Environment fostering mutual respect and understanding in workplaces, classrooms, and families.</a:t>
            </a:r>
          </a:p>
        </p:txBody>
      </p:sp>
    </p:spTree>
    <p:extLst>
      <p:ext uri="{BB962C8B-B14F-4D97-AF65-F5344CB8AC3E}">
        <p14:creationId xmlns:p14="http://schemas.microsoft.com/office/powerpoint/2010/main" val="3210405538"/>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7BFA0-CD4A-0715-0D84-F845BB125F0C}"/>
              </a:ext>
            </a:extLst>
          </p:cNvPr>
          <p:cNvSpPr>
            <a:spLocks noGrp="1"/>
          </p:cNvSpPr>
          <p:nvPr>
            <p:ph type="title"/>
          </p:nvPr>
        </p:nvSpPr>
        <p:spPr>
          <a:xfrm>
            <a:off x="849238" y="326036"/>
            <a:ext cx="10493524" cy="1485900"/>
          </a:xfrm>
        </p:spPr>
        <p:txBody>
          <a:bodyPr>
            <a:normAutofit/>
          </a:bodyPr>
          <a:lstStyle/>
          <a:p>
            <a:pPr algn="ctr">
              <a:lnSpc>
                <a:spcPct val="150000"/>
              </a:lnSpc>
            </a:pPr>
            <a:r>
              <a:rPr lang="en-US" sz="4000" b="1" dirty="0">
                <a:latin typeface="Arial" panose="020B0604020202020204" pitchFamily="34" charset="0"/>
                <a:cs typeface="Arial" panose="020B0604020202020204" pitchFamily="34" charset="0"/>
              </a:rPr>
              <a:t>Barriers 2: Organizational Barriers</a:t>
            </a:r>
          </a:p>
        </p:txBody>
      </p:sp>
      <p:sp>
        <p:nvSpPr>
          <p:cNvPr id="3" name="Content Placeholder 2">
            <a:extLst>
              <a:ext uri="{FF2B5EF4-FFF2-40B4-BE49-F238E27FC236}">
                <a16:creationId xmlns:a16="http://schemas.microsoft.com/office/drawing/2014/main" id="{C79C6E52-220C-BB36-150F-63067B43D9F0}"/>
              </a:ext>
            </a:extLst>
          </p:cNvPr>
          <p:cNvSpPr>
            <a:spLocks noGrp="1"/>
          </p:cNvSpPr>
          <p:nvPr>
            <p:ph idx="1"/>
          </p:nvPr>
        </p:nvSpPr>
        <p:spPr>
          <a:xfrm>
            <a:off x="849238" y="1887332"/>
            <a:ext cx="4256934" cy="3886200"/>
          </a:xfrm>
        </p:spPr>
        <p:txBody>
          <a:bodyPr>
            <a:normAutofit/>
          </a:bodyPr>
          <a:lstStyle/>
          <a:p>
            <a:pPr>
              <a:lnSpc>
                <a:spcPct val="150000"/>
              </a:lnSpc>
            </a:pPr>
            <a:r>
              <a:rPr lang="en-US" sz="1800" dirty="0">
                <a:latin typeface="Arial" panose="020B0604020202020204" pitchFamily="34" charset="0"/>
                <a:cs typeface="Arial" panose="020B0604020202020204" pitchFamily="34" charset="0"/>
              </a:rPr>
              <a:t>Organizational barrier to communication refers to obstacles that stop the communication from going around a company.</a:t>
            </a:r>
          </a:p>
          <a:p>
            <a:pPr>
              <a:lnSpc>
                <a:spcPct val="150000"/>
              </a:lnSpc>
            </a:pPr>
            <a:r>
              <a:rPr lang="en-US" sz="1800" dirty="0">
                <a:latin typeface="Arial" panose="020B0604020202020204" pitchFamily="34" charset="0"/>
                <a:cs typeface="Arial" panose="020B0604020202020204" pitchFamily="34" charset="0"/>
              </a:rPr>
              <a:t>These obstacles can appear in may forms for example poor listening, unclear speaking and different languages. </a:t>
            </a:r>
          </a:p>
        </p:txBody>
      </p:sp>
      <p:pic>
        <p:nvPicPr>
          <p:cNvPr id="6" name="Picture 5" descr="A diagram of a organizational structure">
            <a:extLst>
              <a:ext uri="{FF2B5EF4-FFF2-40B4-BE49-F238E27FC236}">
                <a16:creationId xmlns:a16="http://schemas.microsoft.com/office/drawing/2014/main" id="{8A6B05A7-7569-868A-0686-E7BA22FFF152}"/>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5106172" y="1469036"/>
            <a:ext cx="6869517" cy="4722793"/>
          </a:xfrm>
          <a:prstGeom prst="rect">
            <a:avLst/>
          </a:prstGeom>
        </p:spPr>
      </p:pic>
    </p:spTree>
    <p:extLst>
      <p:ext uri="{BB962C8B-B14F-4D97-AF65-F5344CB8AC3E}">
        <p14:creationId xmlns:p14="http://schemas.microsoft.com/office/powerpoint/2010/main" val="1170701202"/>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87B38-2884-4409-6AA5-41863082F7F8}"/>
              </a:ext>
            </a:extLst>
          </p:cNvPr>
          <p:cNvSpPr>
            <a:spLocks noGrp="1"/>
          </p:cNvSpPr>
          <p:nvPr>
            <p:ph type="title"/>
          </p:nvPr>
        </p:nvSpPr>
        <p:spPr>
          <a:xfrm>
            <a:off x="784743" y="685800"/>
            <a:ext cx="5793475" cy="1485900"/>
          </a:xfrm>
        </p:spPr>
        <p:txBody>
          <a:bodyPr>
            <a:normAutofit/>
          </a:bodyPr>
          <a:lstStyle/>
          <a:p>
            <a:r>
              <a:rPr lang="en-US" sz="3700" b="1">
                <a:latin typeface="Arial" panose="020B0604020202020204" pitchFamily="34" charset="0"/>
                <a:cs typeface="Arial" panose="020B0604020202020204" pitchFamily="34" charset="0"/>
              </a:rPr>
              <a:t>Organizational Barriers Disadvantages</a:t>
            </a:r>
            <a:endParaRPr lang="en-US" sz="3700"/>
          </a:p>
        </p:txBody>
      </p:sp>
      <p:sp>
        <p:nvSpPr>
          <p:cNvPr id="3" name="Content Placeholder 2">
            <a:extLst>
              <a:ext uri="{FF2B5EF4-FFF2-40B4-BE49-F238E27FC236}">
                <a16:creationId xmlns:a16="http://schemas.microsoft.com/office/drawing/2014/main" id="{37A828E2-2602-E483-D110-BE828B5213D8}"/>
              </a:ext>
            </a:extLst>
          </p:cNvPr>
          <p:cNvSpPr>
            <a:spLocks noGrp="1"/>
          </p:cNvSpPr>
          <p:nvPr>
            <p:ph idx="1"/>
          </p:nvPr>
        </p:nvSpPr>
        <p:spPr>
          <a:xfrm>
            <a:off x="784743" y="2286000"/>
            <a:ext cx="5793475" cy="3581400"/>
          </a:xfrm>
        </p:spPr>
        <p:txBody>
          <a:bodyPr>
            <a:normAutofit lnSpcReduction="10000"/>
          </a:bodyPr>
          <a:lstStyle/>
          <a:p>
            <a:pPr>
              <a:lnSpc>
                <a:spcPct val="150000"/>
              </a:lnSpc>
            </a:pPr>
            <a:r>
              <a:rPr lang="en-US" sz="1800" dirty="0">
                <a:latin typeface="Arial" panose="020B0604020202020204" pitchFamily="34" charset="0"/>
                <a:cs typeface="Arial" panose="020B0604020202020204" pitchFamily="34" charset="0"/>
              </a:rPr>
              <a:t>One disadvantage is missed of communication which can slow down work. </a:t>
            </a:r>
          </a:p>
          <a:p>
            <a:pPr>
              <a:lnSpc>
                <a:spcPct val="150000"/>
              </a:lnSpc>
            </a:pPr>
            <a:r>
              <a:rPr lang="en-US" sz="1800" dirty="0">
                <a:latin typeface="Arial" panose="020B0604020202020204" pitchFamily="34" charset="0"/>
                <a:cs typeface="Arial" panose="020B0604020202020204" pitchFamily="34" charset="0"/>
              </a:rPr>
              <a:t>Language difference can create confusion and can lower the performance of the company. </a:t>
            </a:r>
          </a:p>
          <a:p>
            <a:pPr>
              <a:lnSpc>
                <a:spcPct val="150000"/>
              </a:lnSpc>
            </a:pPr>
            <a:r>
              <a:rPr lang="en-US" sz="1800" dirty="0">
                <a:latin typeface="Arial" panose="020B0604020202020204" pitchFamily="34" charset="0"/>
                <a:cs typeface="Arial" panose="020B0604020202020204" pitchFamily="34" charset="0"/>
              </a:rPr>
              <a:t>Communication break down it can make employees feel disconnected and this can create errors and missed opportunities and important information</a:t>
            </a:r>
            <a:endParaRPr lang="en-GB" sz="1800" dirty="0">
              <a:latin typeface="Arial" panose="020B0604020202020204" pitchFamily="34" charset="0"/>
              <a:cs typeface="Arial" panose="020B0604020202020204" pitchFamily="34" charset="0"/>
            </a:endParaRPr>
          </a:p>
          <a:p>
            <a:endParaRPr lang="en-US" dirty="0"/>
          </a:p>
        </p:txBody>
      </p:sp>
      <p:sp>
        <p:nvSpPr>
          <p:cNvPr id="11" name="Rectangle 10">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 name="Picture 4" descr="A 3D pattern of ring shapes connected by lines">
            <a:extLst>
              <a:ext uri="{FF2B5EF4-FFF2-40B4-BE49-F238E27FC236}">
                <a16:creationId xmlns:a16="http://schemas.microsoft.com/office/drawing/2014/main" id="{D8261B66-09CC-6B64-4CEF-1EF4DA5173E8}"/>
              </a:ext>
            </a:extLst>
          </p:cNvPr>
          <p:cNvPicPr>
            <a:picLocks noChangeAspect="1"/>
          </p:cNvPicPr>
          <p:nvPr/>
        </p:nvPicPr>
        <p:blipFill>
          <a:blip r:embed="rId2"/>
          <a:srcRect l="14857" r="47580"/>
          <a:stretch>
            <a:fillRect/>
          </a:stretch>
        </p:blipFill>
        <p:spPr>
          <a:xfrm>
            <a:off x="7612260" y="10"/>
            <a:ext cx="4579739" cy="6857990"/>
          </a:xfrm>
          <a:prstGeom prst="rect">
            <a:avLst/>
          </a:prstGeom>
        </p:spPr>
      </p:pic>
    </p:spTree>
    <p:extLst>
      <p:ext uri="{BB962C8B-B14F-4D97-AF65-F5344CB8AC3E}">
        <p14:creationId xmlns:p14="http://schemas.microsoft.com/office/powerpoint/2010/main" val="899886092"/>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91A80-9EF1-F077-6FA3-12050827098E}"/>
              </a:ext>
            </a:extLst>
          </p:cNvPr>
          <p:cNvSpPr>
            <a:spLocks noGrp="1"/>
          </p:cNvSpPr>
          <p:nvPr>
            <p:ph type="title"/>
          </p:nvPr>
        </p:nvSpPr>
        <p:spPr>
          <a:xfrm>
            <a:off x="1023562" y="685800"/>
            <a:ext cx="10493524" cy="1485900"/>
          </a:xfrm>
        </p:spPr>
        <p:txBody>
          <a:bodyPr>
            <a:normAutofit/>
          </a:bodyPr>
          <a:lstStyle/>
          <a:p>
            <a:pPr algn="ctr">
              <a:lnSpc>
                <a:spcPct val="150000"/>
              </a:lnSpc>
            </a:pPr>
            <a:r>
              <a:rPr lang="en-US" sz="4000" b="1" dirty="0">
                <a:latin typeface="Arial" panose="020B0604020202020204" pitchFamily="34" charset="0"/>
                <a:cs typeface="Arial" panose="020B0604020202020204" pitchFamily="34" charset="0"/>
              </a:rPr>
              <a:t>Organizational</a:t>
            </a:r>
            <a:r>
              <a:rPr lang="en-US" b="1" dirty="0"/>
              <a:t> Barriers Advantages</a:t>
            </a:r>
          </a:p>
        </p:txBody>
      </p:sp>
      <p:sp>
        <p:nvSpPr>
          <p:cNvPr id="3" name="Content Placeholder 2">
            <a:extLst>
              <a:ext uri="{FF2B5EF4-FFF2-40B4-BE49-F238E27FC236}">
                <a16:creationId xmlns:a16="http://schemas.microsoft.com/office/drawing/2014/main" id="{5A3F63EC-FB9C-3BB9-6737-DB093A1B6A86}"/>
              </a:ext>
            </a:extLst>
          </p:cNvPr>
          <p:cNvSpPr>
            <a:spLocks noGrp="1"/>
          </p:cNvSpPr>
          <p:nvPr>
            <p:ph idx="1"/>
          </p:nvPr>
        </p:nvSpPr>
        <p:spPr>
          <a:xfrm>
            <a:off x="1023562" y="2286000"/>
            <a:ext cx="5072437" cy="3581400"/>
          </a:xfrm>
        </p:spPr>
        <p:txBody>
          <a:bodyPr>
            <a:normAutofit fontScale="92500" lnSpcReduction="20000"/>
          </a:bodyPr>
          <a:lstStyle/>
          <a:p>
            <a:pPr marL="0" indent="0">
              <a:lnSpc>
                <a:spcPct val="150000"/>
              </a:lnSpc>
              <a:buNone/>
            </a:pPr>
            <a:r>
              <a:rPr lang="en-US" sz="1800" dirty="0">
                <a:latin typeface="Arial" panose="020B0604020202020204" pitchFamily="34" charset="0"/>
                <a:cs typeface="Arial" panose="020B0604020202020204" pitchFamily="34" charset="0"/>
              </a:rPr>
              <a:t>There are different structures under the Organizational barriers for example:</a:t>
            </a:r>
          </a:p>
          <a:p>
            <a:pPr>
              <a:lnSpc>
                <a:spcPct val="150000"/>
              </a:lnSpc>
              <a:buFont typeface="Wingdings" pitchFamily="2" charset="2"/>
              <a:buChar char="§"/>
            </a:pPr>
            <a:r>
              <a:rPr lang="en-US" sz="1800" dirty="0">
                <a:latin typeface="Arial" panose="020B0604020202020204" pitchFamily="34" charset="0"/>
                <a:cs typeface="Arial" panose="020B0604020202020204" pitchFamily="34" charset="0"/>
              </a:rPr>
              <a:t>Hierarchical structure by understanding this structure you can have  better team working.</a:t>
            </a:r>
          </a:p>
          <a:p>
            <a:pPr>
              <a:lnSpc>
                <a:spcPct val="150000"/>
              </a:lnSpc>
              <a:buFont typeface="Wingdings" pitchFamily="2" charset="2"/>
              <a:buChar char="§"/>
            </a:pPr>
            <a:r>
              <a:rPr lang="en-US" sz="1800" dirty="0">
                <a:latin typeface="Arial" panose="020B0604020202020204" pitchFamily="34" charset="0"/>
                <a:cs typeface="Arial" panose="020B0604020202020204" pitchFamily="34" charset="0"/>
              </a:rPr>
              <a:t>Functional structure that help to have a clearly definition of the roles and expectation that the company have.</a:t>
            </a:r>
          </a:p>
          <a:p>
            <a:pPr>
              <a:lnSpc>
                <a:spcPct val="150000"/>
              </a:lnSpc>
              <a:buFont typeface="Wingdings" pitchFamily="2" charset="2"/>
              <a:buChar char="§"/>
            </a:pPr>
            <a:r>
              <a:rPr lang="en-US" sz="1800" dirty="0">
                <a:latin typeface="Arial" panose="020B0604020202020204" pitchFamily="34" charset="0"/>
                <a:cs typeface="Arial" panose="020B0604020202020204" pitchFamily="34" charset="0"/>
              </a:rPr>
              <a:t>Matrix structure is a more flexible and responsive workforce.</a:t>
            </a:r>
          </a:p>
        </p:txBody>
      </p:sp>
      <p:pic>
        <p:nvPicPr>
          <p:cNvPr id="4" name="Picture 3">
            <a:extLst>
              <a:ext uri="{FF2B5EF4-FFF2-40B4-BE49-F238E27FC236}">
                <a16:creationId xmlns:a16="http://schemas.microsoft.com/office/drawing/2014/main" id="{D0236D40-7F06-AA5B-4476-6A4940B5F25F}"/>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a:ext>
            </a:extLst>
          </a:blip>
          <a:srcRect b="-1"/>
          <a:stretch>
            <a:fillRect/>
          </a:stretch>
        </p:blipFill>
        <p:spPr>
          <a:xfrm>
            <a:off x="7137098" y="2350235"/>
            <a:ext cx="3654530" cy="3542618"/>
          </a:xfrm>
          <a:prstGeom prst="rect">
            <a:avLst/>
          </a:prstGeom>
        </p:spPr>
      </p:pic>
    </p:spTree>
    <p:extLst>
      <p:ext uri="{BB962C8B-B14F-4D97-AF65-F5344CB8AC3E}">
        <p14:creationId xmlns:p14="http://schemas.microsoft.com/office/powerpoint/2010/main" val="1473534869"/>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E352B-B324-435B-FBA8-8B4445F840F7}"/>
              </a:ext>
            </a:extLst>
          </p:cNvPr>
          <p:cNvSpPr>
            <a:spLocks noGrp="1"/>
          </p:cNvSpPr>
          <p:nvPr>
            <p:ph type="title"/>
          </p:nvPr>
        </p:nvSpPr>
        <p:spPr>
          <a:xfrm>
            <a:off x="784743" y="-1"/>
            <a:ext cx="6827517" cy="1888761"/>
          </a:xfrm>
        </p:spPr>
        <p:txBody>
          <a:bodyPr>
            <a:noAutofit/>
          </a:bodyPr>
          <a:lstStyle/>
          <a:p>
            <a:pPr algn="ctr">
              <a:lnSpc>
                <a:spcPct val="150000"/>
              </a:lnSpc>
            </a:pPr>
            <a:r>
              <a:rPr lang="en-US" sz="4000" b="1" dirty="0">
                <a:latin typeface="Arial" panose="020B0604020202020204" pitchFamily="34" charset="0"/>
                <a:cs typeface="Arial" panose="020B0604020202020204" pitchFamily="34" charset="0"/>
              </a:rPr>
              <a:t>How</a:t>
            </a:r>
            <a:r>
              <a:rPr lang="en-US" sz="4000" dirty="0">
                <a:latin typeface="Arial" panose="020B0604020202020204" pitchFamily="34" charset="0"/>
                <a:cs typeface="Arial" panose="020B0604020202020204" pitchFamily="34" charset="0"/>
              </a:rPr>
              <a:t> </a:t>
            </a:r>
            <a:r>
              <a:rPr lang="en-US" sz="4000" b="1" dirty="0">
                <a:latin typeface="Arial" panose="020B0604020202020204" pitchFamily="34" charset="0"/>
                <a:cs typeface="Arial" panose="020B0604020202020204" pitchFamily="34" charset="0"/>
              </a:rPr>
              <a:t>to</a:t>
            </a:r>
            <a:r>
              <a:rPr lang="en-US" sz="4000" dirty="0">
                <a:latin typeface="Arial" panose="020B0604020202020204" pitchFamily="34" charset="0"/>
                <a:cs typeface="Arial" panose="020B0604020202020204" pitchFamily="34" charset="0"/>
              </a:rPr>
              <a:t> </a:t>
            </a:r>
            <a:r>
              <a:rPr lang="en-US" sz="4000" b="1" dirty="0">
                <a:latin typeface="Arial" panose="020B0604020202020204" pitchFamily="34" charset="0"/>
                <a:cs typeface="Arial" panose="020B0604020202020204" pitchFamily="34" charset="0"/>
              </a:rPr>
              <a:t>Overcome</a:t>
            </a:r>
            <a:r>
              <a:rPr lang="en-US" sz="4000" dirty="0">
                <a:latin typeface="Arial" panose="020B0604020202020204" pitchFamily="34" charset="0"/>
                <a:cs typeface="Arial" panose="020B0604020202020204" pitchFamily="34" charset="0"/>
              </a:rPr>
              <a:t> </a:t>
            </a:r>
            <a:r>
              <a:rPr lang="en-US" sz="4000" b="1" dirty="0">
                <a:latin typeface="Arial" panose="020B0604020202020204" pitchFamily="34" charset="0"/>
                <a:cs typeface="Arial" panose="020B0604020202020204" pitchFamily="34" charset="0"/>
              </a:rPr>
              <a:t>Organizational</a:t>
            </a:r>
            <a:r>
              <a:rPr lang="en-US" sz="4000" dirty="0">
                <a:latin typeface="Arial" panose="020B0604020202020204" pitchFamily="34" charset="0"/>
                <a:cs typeface="Arial" panose="020B0604020202020204" pitchFamily="34" charset="0"/>
              </a:rPr>
              <a:t> </a:t>
            </a:r>
            <a:r>
              <a:rPr lang="en-US" sz="4000" b="1" dirty="0">
                <a:latin typeface="Arial" panose="020B0604020202020204" pitchFamily="34" charset="0"/>
                <a:cs typeface="Arial" panose="020B0604020202020204" pitchFamily="34" charset="0"/>
              </a:rPr>
              <a:t>Barriers</a:t>
            </a:r>
          </a:p>
        </p:txBody>
      </p:sp>
      <p:sp>
        <p:nvSpPr>
          <p:cNvPr id="3" name="Content Placeholder 2">
            <a:extLst>
              <a:ext uri="{FF2B5EF4-FFF2-40B4-BE49-F238E27FC236}">
                <a16:creationId xmlns:a16="http://schemas.microsoft.com/office/drawing/2014/main" id="{47AC2962-0B0E-09B3-461C-4B235D8EFEE2}"/>
              </a:ext>
            </a:extLst>
          </p:cNvPr>
          <p:cNvSpPr>
            <a:spLocks noGrp="1"/>
          </p:cNvSpPr>
          <p:nvPr>
            <p:ph idx="1"/>
          </p:nvPr>
        </p:nvSpPr>
        <p:spPr>
          <a:xfrm>
            <a:off x="784743" y="2285999"/>
            <a:ext cx="5793475" cy="4174761"/>
          </a:xfrm>
        </p:spPr>
        <p:txBody>
          <a:bodyPr>
            <a:normAutofit/>
          </a:bodyPr>
          <a:lstStyle/>
          <a:p>
            <a:pPr marL="0" indent="0">
              <a:lnSpc>
                <a:spcPct val="150000"/>
              </a:lnSpc>
              <a:buNone/>
            </a:pPr>
            <a:r>
              <a:rPr lang="en-US" sz="1800" dirty="0">
                <a:latin typeface="Arial" panose="020B0604020202020204" pitchFamily="34" charset="0"/>
                <a:cs typeface="Arial" panose="020B0604020202020204" pitchFamily="34" charset="0"/>
              </a:rPr>
              <a:t>To overcome organizational barriers within a company everyone needs:</a:t>
            </a:r>
          </a:p>
          <a:p>
            <a:pPr>
              <a:lnSpc>
                <a:spcPct val="150000"/>
              </a:lnSpc>
            </a:pPr>
            <a:r>
              <a:rPr lang="en-US" sz="1800" dirty="0">
                <a:latin typeface="Arial" panose="020B0604020202020204" pitchFamily="34" charset="0"/>
                <a:cs typeface="Arial" panose="020B0604020202020204" pitchFamily="34" charset="0"/>
              </a:rPr>
              <a:t>Be clear and concise (get straight to the point).</a:t>
            </a:r>
          </a:p>
          <a:p>
            <a:pPr>
              <a:lnSpc>
                <a:spcPct val="150000"/>
              </a:lnSpc>
            </a:pPr>
            <a:r>
              <a:rPr lang="en-US" sz="1800" dirty="0">
                <a:latin typeface="Arial" panose="020B0604020202020204" pitchFamily="34" charset="0"/>
                <a:cs typeface="Arial" panose="020B0604020202020204" pitchFamily="34" charset="0"/>
              </a:rPr>
              <a:t>Use active listening (focus on understanding).</a:t>
            </a:r>
          </a:p>
          <a:p>
            <a:pPr>
              <a:lnSpc>
                <a:spcPct val="150000"/>
              </a:lnSpc>
            </a:pPr>
            <a:r>
              <a:rPr lang="en-US" sz="1800" dirty="0">
                <a:latin typeface="Arial" panose="020B0604020202020204" pitchFamily="34" charset="0"/>
                <a:cs typeface="Arial" panose="020B0604020202020204" pitchFamily="34" charset="0"/>
              </a:rPr>
              <a:t>Be patient ( wait for other to finish speak).</a:t>
            </a:r>
          </a:p>
          <a:p>
            <a:pPr>
              <a:lnSpc>
                <a:spcPct val="150000"/>
              </a:lnSpc>
            </a:pPr>
            <a:r>
              <a:rPr lang="en-US" sz="1800" dirty="0">
                <a:latin typeface="Arial" panose="020B0604020202020204" pitchFamily="34" charset="0"/>
                <a:cs typeface="Arial" panose="020B0604020202020204" pitchFamily="34" charset="0"/>
              </a:rPr>
              <a:t>Pay attention to No-Verbal cues (Body Language).</a:t>
            </a:r>
          </a:p>
        </p:txBody>
      </p:sp>
      <p:pic>
        <p:nvPicPr>
          <p:cNvPr id="5" name="Picture 4" descr="One in a crowd">
            <a:extLst>
              <a:ext uri="{FF2B5EF4-FFF2-40B4-BE49-F238E27FC236}">
                <a16:creationId xmlns:a16="http://schemas.microsoft.com/office/drawing/2014/main" id="{EF53D5E4-70E0-2954-3651-3A7AF70B75B8}"/>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a:xfrm>
            <a:off x="7612260" y="10"/>
            <a:ext cx="4579739" cy="6857990"/>
          </a:xfrm>
          <a:prstGeom prst="rect">
            <a:avLst/>
          </a:prstGeom>
        </p:spPr>
      </p:pic>
    </p:spTree>
    <p:extLst>
      <p:ext uri="{BB962C8B-B14F-4D97-AF65-F5344CB8AC3E}">
        <p14:creationId xmlns:p14="http://schemas.microsoft.com/office/powerpoint/2010/main" val="1894917536"/>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14F3C-13B9-C83A-CAD7-6657B35E602F}"/>
              </a:ext>
            </a:extLst>
          </p:cNvPr>
          <p:cNvSpPr>
            <a:spLocks noGrp="1"/>
          </p:cNvSpPr>
          <p:nvPr>
            <p:ph type="title"/>
          </p:nvPr>
        </p:nvSpPr>
        <p:spPr>
          <a:xfrm>
            <a:off x="1390650" y="685800"/>
            <a:ext cx="9886950" cy="1485900"/>
          </a:xfrm>
        </p:spPr>
        <p:txBody>
          <a:bodyPr>
            <a:normAutofit/>
          </a:bodyPr>
          <a:lstStyle/>
          <a:p>
            <a:r>
              <a:rPr lang="en-US" dirty="0">
                <a:latin typeface="Arial" panose="020B0604020202020204" pitchFamily="34" charset="0"/>
                <a:cs typeface="Arial" panose="020B0604020202020204" pitchFamily="34" charset="0"/>
              </a:rPr>
              <a:t>Barriers 3: Attitude Barrie</a:t>
            </a:r>
          </a:p>
        </p:txBody>
      </p:sp>
      <p:sp>
        <p:nvSpPr>
          <p:cNvPr id="3" name="Content Placeholder 2">
            <a:extLst>
              <a:ext uri="{FF2B5EF4-FFF2-40B4-BE49-F238E27FC236}">
                <a16:creationId xmlns:a16="http://schemas.microsoft.com/office/drawing/2014/main" id="{B65BCBAB-C3B8-40F7-DDC6-5C0F6B666BB5}"/>
              </a:ext>
            </a:extLst>
          </p:cNvPr>
          <p:cNvSpPr>
            <a:spLocks noGrp="1"/>
          </p:cNvSpPr>
          <p:nvPr>
            <p:ph idx="1"/>
          </p:nvPr>
        </p:nvSpPr>
        <p:spPr>
          <a:xfrm>
            <a:off x="914400" y="1705610"/>
            <a:ext cx="6176776" cy="4362450"/>
          </a:xfrm>
        </p:spPr>
        <p:txBody>
          <a:bodyPr>
            <a:noAutofit/>
          </a:bodyPr>
          <a:lstStyle/>
          <a:p>
            <a:pPr marL="0" indent="0">
              <a:lnSpc>
                <a:spcPct val="150000"/>
              </a:lnSpc>
              <a:buNone/>
            </a:pPr>
            <a:r>
              <a:rPr lang="en-US" sz="1800" dirty="0">
                <a:latin typeface="Arial" panose="020B0604020202020204" pitchFamily="34" charset="0"/>
                <a:cs typeface="Arial" panose="020B0604020202020204" pitchFamily="34" charset="0"/>
              </a:rPr>
              <a:t>Attitude is the way someone feels and thinks about somebody else, or something. This can have a  positively or negatively impact communicational between individual.</a:t>
            </a:r>
          </a:p>
          <a:p>
            <a:pPr marL="0" indent="0">
              <a:lnSpc>
                <a:spcPct val="150000"/>
              </a:lnSpc>
              <a:buNone/>
            </a:pPr>
            <a:r>
              <a:rPr lang="en-US" sz="1800" dirty="0">
                <a:latin typeface="Arial" panose="020B0604020202020204" pitchFamily="34" charset="0"/>
                <a:cs typeface="Arial" panose="020B0604020202020204" pitchFamily="34" charset="0"/>
              </a:rPr>
              <a:t>Attitude Communication Barriers are something that can affect the effective communication between sender and receiver that will happen because the massager that the sender want to transmit is not receive correctly. Massager is not always understood as intended by the sender, for example can be misunderstand due to environmental factors, such as noise (Shannon and Weaver, 2024).</a:t>
            </a:r>
          </a:p>
          <a:p>
            <a:pPr marL="0" indent="0">
              <a:lnSpc>
                <a:spcPct val="150000"/>
              </a:lnSpc>
              <a:buNone/>
            </a:pPr>
            <a:endParaRPr lang="en-US" sz="1800" dirty="0">
              <a:latin typeface="Arial" panose="020B0604020202020204" pitchFamily="34" charset="0"/>
              <a:cs typeface="Arial" panose="020B0604020202020204" pitchFamily="34" charset="0"/>
            </a:endParaRPr>
          </a:p>
          <a:p>
            <a:pPr marL="0" indent="0">
              <a:lnSpc>
                <a:spcPct val="150000"/>
              </a:lnSpc>
              <a:buNone/>
            </a:pPr>
            <a:endParaRPr lang="en-US" sz="1800" dirty="0">
              <a:latin typeface="Arial" panose="020B0604020202020204" pitchFamily="34" charset="0"/>
              <a:cs typeface="Arial" panose="020B0604020202020204" pitchFamily="34" charset="0"/>
            </a:endParaRPr>
          </a:p>
          <a:p>
            <a:pPr marL="0" indent="0">
              <a:lnSpc>
                <a:spcPct val="150000"/>
              </a:lnSpc>
              <a:buNone/>
            </a:pPr>
            <a:endParaRPr lang="en-US" sz="1800" dirty="0">
              <a:latin typeface="Arial" panose="020B0604020202020204" pitchFamily="34" charset="0"/>
              <a:cs typeface="Arial" panose="020B0604020202020204" pitchFamily="34" charset="0"/>
            </a:endParaRPr>
          </a:p>
        </p:txBody>
      </p:sp>
      <p:pic>
        <p:nvPicPr>
          <p:cNvPr id="7" name="Picture 6" descr="A diagram of attitude and behavior">
            <a:extLst>
              <a:ext uri="{FF2B5EF4-FFF2-40B4-BE49-F238E27FC236}">
                <a16:creationId xmlns:a16="http://schemas.microsoft.com/office/drawing/2014/main" id="{34C3653F-0F89-1D44-2791-3385F62B09D6}"/>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13000"/>
                    </a14:imgEffect>
                  </a14:imgLayer>
                </a14:imgProps>
              </a:ext>
              <a:ext uri="{28A0092B-C50C-407E-A947-70E740481C1C}">
                <a14:useLocalDpi xmlns:a14="http://schemas.microsoft.com/office/drawing/2010/main"/>
              </a:ext>
              <a:ext uri="{837473B0-CC2E-450A-ABE3-18F120FF3D39}">
                <a1611:picAttrSrcUrl xmlns:a1611="http://schemas.microsoft.com/office/drawing/2016/11/main" r:id="rId4"/>
              </a:ext>
            </a:extLst>
          </a:blip>
          <a:srcRect r="3" b="8504"/>
          <a:stretch>
            <a:fillRect/>
          </a:stretch>
        </p:blipFill>
        <p:spPr>
          <a:xfrm>
            <a:off x="7567425" y="3851287"/>
            <a:ext cx="4624575" cy="2797163"/>
          </a:xfrm>
          <a:prstGeom prst="rect">
            <a:avLst/>
          </a:prstGeom>
        </p:spPr>
      </p:pic>
      <p:pic>
        <p:nvPicPr>
          <p:cNvPr id="5" name="Picture 4">
            <a:extLst>
              <a:ext uri="{FF2B5EF4-FFF2-40B4-BE49-F238E27FC236}">
                <a16:creationId xmlns:a16="http://schemas.microsoft.com/office/drawing/2014/main" id="{F07C4066-EDA0-A42D-2D68-A83FF65F0920}"/>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a:ext>
              <a:ext uri="{837473B0-CC2E-450A-ABE3-18F120FF3D39}">
                <a1611:picAttrSrcUrl xmlns:a1611="http://schemas.microsoft.com/office/drawing/2016/11/main" r:id="rId6"/>
              </a:ext>
            </a:extLst>
          </a:blip>
          <a:srcRect/>
          <a:stretch>
            <a:fillRect/>
          </a:stretch>
        </p:blipFill>
        <p:spPr>
          <a:xfrm>
            <a:off x="7671669" y="1644674"/>
            <a:ext cx="4287311" cy="2206613"/>
          </a:xfrm>
          <a:prstGeom prst="rect">
            <a:avLst/>
          </a:prstGeom>
        </p:spPr>
      </p:pic>
    </p:spTree>
    <p:extLst>
      <p:ext uri="{BB962C8B-B14F-4D97-AF65-F5344CB8AC3E}">
        <p14:creationId xmlns:p14="http://schemas.microsoft.com/office/powerpoint/2010/main" val="1135351227"/>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5C1957-501B-8AE9-7EBF-71058329BF4B}"/>
              </a:ext>
            </a:extLst>
          </p:cNvPr>
          <p:cNvSpPr>
            <a:spLocks noGrp="1"/>
          </p:cNvSpPr>
          <p:nvPr>
            <p:ph type="title"/>
          </p:nvPr>
        </p:nvSpPr>
        <p:spPr>
          <a:xfrm>
            <a:off x="1020612" y="489642"/>
            <a:ext cx="3694040" cy="5020353"/>
          </a:xfrm>
        </p:spPr>
        <p:txBody>
          <a:bodyPr>
            <a:normAutofit/>
          </a:bodyPr>
          <a:lstStyle/>
          <a:p>
            <a:pPr algn="ctr">
              <a:lnSpc>
                <a:spcPct val="150000"/>
              </a:lnSpc>
            </a:pP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Attitude Barriers Disadvantages </a:t>
            </a:r>
          </a:p>
        </p:txBody>
      </p:sp>
      <p:sp>
        <p:nvSpPr>
          <p:cNvPr id="10" name="Rectangle 9">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AED49E0-3F5B-A773-8270-D4CCB8136D88}"/>
              </a:ext>
            </a:extLst>
          </p:cNvPr>
          <p:cNvSpPr>
            <a:spLocks noGrp="1"/>
          </p:cNvSpPr>
          <p:nvPr>
            <p:ph idx="1"/>
          </p:nvPr>
        </p:nvSpPr>
        <p:spPr>
          <a:xfrm>
            <a:off x="5056541" y="1194180"/>
            <a:ext cx="6114847" cy="3482752"/>
          </a:xfrm>
        </p:spPr>
        <p:txBody>
          <a:bodyPr>
            <a:normAutofit fontScale="92500"/>
          </a:bodyPr>
          <a:lstStyle/>
          <a:p>
            <a:pPr>
              <a:lnSpc>
                <a:spcPct val="150000"/>
              </a:lnSpc>
              <a:buFont typeface="Wingdings" pitchFamily="2" charset="2"/>
              <a:buChar char="§"/>
            </a:pPr>
            <a:r>
              <a:rPr lang="en-GB" sz="1800" dirty="0">
                <a:latin typeface="Arial" panose="020B0604020202020204" pitchFamily="34" charset="0"/>
                <a:ea typeface="Calibri" panose="020F0502020204030204" pitchFamily="34" charset="0"/>
                <a:cs typeface="Arial" panose="020B0604020202020204" pitchFamily="34" charset="0"/>
              </a:rPr>
              <a:t>Manager’s attitude towards staff (speak their own language with a few English words thrown in).</a:t>
            </a:r>
          </a:p>
          <a:p>
            <a:pPr>
              <a:lnSpc>
                <a:spcPct val="150000"/>
              </a:lnSpc>
              <a:buFont typeface="Wingdings" pitchFamily="2" charset="2"/>
              <a:buChar char="§"/>
            </a:pPr>
            <a:r>
              <a:rPr lang="en-GB" sz="1800" dirty="0">
                <a:latin typeface="Arial" panose="020B0604020202020204" pitchFamily="34" charset="0"/>
                <a:ea typeface="Calibri" panose="020F0502020204030204" pitchFamily="34" charset="0"/>
                <a:cs typeface="Arial" panose="020B0604020202020204" pitchFamily="34" charset="0"/>
              </a:rPr>
              <a:t>Use of colloquial language (madhouse, they are not a bad lot really).</a:t>
            </a:r>
          </a:p>
          <a:p>
            <a:pPr>
              <a:lnSpc>
                <a:spcPct val="150000"/>
              </a:lnSpc>
              <a:buFont typeface="Wingdings" pitchFamily="2" charset="2"/>
              <a:buChar char="§"/>
            </a:pPr>
            <a:r>
              <a:rPr lang="en-GB" sz="1800" dirty="0">
                <a:latin typeface="Arial" panose="020B0604020202020204" pitchFamily="34" charset="0"/>
                <a:ea typeface="Calibri" panose="020F0502020204030204" pitchFamily="34" charset="0"/>
                <a:cs typeface="Arial" panose="020B0604020202020204" pitchFamily="34" charset="0"/>
              </a:rPr>
              <a:t>Problem with younger ones (they seem to do somethings else)</a:t>
            </a:r>
          </a:p>
          <a:p>
            <a:pPr>
              <a:lnSpc>
                <a:spcPct val="150000"/>
              </a:lnSpc>
              <a:buFont typeface="Wingdings" pitchFamily="2" charset="2"/>
              <a:buChar char="§"/>
            </a:pPr>
            <a:r>
              <a:rPr lang="en-GB" sz="1800" dirty="0">
                <a:latin typeface="Arial" panose="020B0604020202020204" pitchFamily="34" charset="0"/>
                <a:ea typeface="Calibri" panose="020F0502020204030204" pitchFamily="34" charset="0"/>
                <a:cs typeface="Arial" panose="020B0604020202020204" pitchFamily="34" charset="0"/>
              </a:rPr>
              <a:t>Staff bad attitude to food hygiene and safety standards. </a:t>
            </a:r>
          </a:p>
        </p:txBody>
      </p:sp>
    </p:spTree>
    <p:extLst>
      <p:ext uri="{BB962C8B-B14F-4D97-AF65-F5344CB8AC3E}">
        <p14:creationId xmlns:p14="http://schemas.microsoft.com/office/powerpoint/2010/main" val="125561396"/>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37E899-1A26-449D-9A99-B8D7B9564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1E38E286-B644-E1B6-1623-54DC01F23591}"/>
              </a:ext>
            </a:extLst>
          </p:cNvPr>
          <p:cNvSpPr>
            <a:spLocks noGrp="1"/>
          </p:cNvSpPr>
          <p:nvPr>
            <p:ph type="title"/>
          </p:nvPr>
        </p:nvSpPr>
        <p:spPr>
          <a:xfrm>
            <a:off x="5100824" y="685800"/>
            <a:ext cx="6176776" cy="1485900"/>
          </a:xfrm>
        </p:spPr>
        <p:txBody>
          <a:bodyPr>
            <a:normAutofit/>
          </a:bodyPr>
          <a:lstStyle/>
          <a:p>
            <a:pPr algn="ctr"/>
            <a:r>
              <a:rPr lang="en-US" b="1" dirty="0">
                <a:latin typeface="Arial" panose="020B0604020202020204" pitchFamily="34" charset="0"/>
                <a:cs typeface="Arial" panose="020B0604020202020204" pitchFamily="34" charset="0"/>
              </a:rPr>
              <a:t>Attitude Barriers Advantages </a:t>
            </a:r>
          </a:p>
        </p:txBody>
      </p:sp>
      <p:pic>
        <p:nvPicPr>
          <p:cNvPr id="6" name="Picture 5" descr="Domino effect white cut-outs and one blue cutout">
            <a:extLst>
              <a:ext uri="{FF2B5EF4-FFF2-40B4-BE49-F238E27FC236}">
                <a16:creationId xmlns:a16="http://schemas.microsoft.com/office/drawing/2014/main" id="{30C148A5-E705-9DAE-C8E0-D86C1FDBA33E}"/>
              </a:ext>
            </a:extLst>
          </p:cNvPr>
          <p:cNvPicPr>
            <a:picLocks noChangeAspect="1"/>
          </p:cNvPicPr>
          <p:nvPr/>
        </p:nvPicPr>
        <p:blipFill>
          <a:blip r:embed="rId2"/>
          <a:srcRect l="45779" r="9427" b="-1"/>
          <a:stretch>
            <a:fillRect/>
          </a:stretch>
        </p:blipFill>
        <p:spPr>
          <a:xfrm>
            <a:off x="-1" y="10"/>
            <a:ext cx="4602146" cy="6857990"/>
          </a:xfrm>
          <a:prstGeom prst="rect">
            <a:avLst/>
          </a:prstGeom>
        </p:spPr>
      </p:pic>
      <p:sp>
        <p:nvSpPr>
          <p:cNvPr id="12" name="Rectangle 11">
            <a:extLst>
              <a:ext uri="{FF2B5EF4-FFF2-40B4-BE49-F238E27FC236}">
                <a16:creationId xmlns:a16="http://schemas.microsoft.com/office/drawing/2014/main" id="{A9023BA4-63D6-4B04-BC2C-6D126A23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604FA60F-7B07-F561-59CE-946BE4F914D2}"/>
              </a:ext>
            </a:extLst>
          </p:cNvPr>
          <p:cNvSpPr>
            <a:spLocks noGrp="1"/>
          </p:cNvSpPr>
          <p:nvPr>
            <p:ph idx="1"/>
          </p:nvPr>
        </p:nvSpPr>
        <p:spPr>
          <a:xfrm>
            <a:off x="5100824" y="2286000"/>
            <a:ext cx="6176776" cy="3581400"/>
          </a:xfrm>
        </p:spPr>
        <p:txBody>
          <a:bodyPr>
            <a:normAutofit/>
          </a:bodyPr>
          <a:lstStyle/>
          <a:p>
            <a:r>
              <a:rPr lang="en-US" dirty="0">
                <a:latin typeface="Arial" panose="020B0604020202020204" pitchFamily="34" charset="0"/>
                <a:cs typeface="Arial" panose="020B0604020202020204" pitchFamily="34" charset="0"/>
              </a:rPr>
              <a:t>Promoting Empathy and Understanding. </a:t>
            </a:r>
          </a:p>
          <a:p>
            <a:r>
              <a:rPr lang="en-US" dirty="0">
                <a:latin typeface="Arial" panose="020B0604020202020204" pitchFamily="34" charset="0"/>
                <a:cs typeface="Arial" panose="020B0604020202020204" pitchFamily="34" charset="0"/>
              </a:rPr>
              <a:t>Develop an effective communication in workplace.</a:t>
            </a:r>
          </a:p>
          <a:p>
            <a:r>
              <a:rPr lang="en-US" dirty="0">
                <a:latin typeface="Arial" panose="020B0604020202020204" pitchFamily="34" charset="0"/>
                <a:cs typeface="Arial" panose="020B0604020202020204" pitchFamily="34" charset="0"/>
              </a:rPr>
              <a:t>Individuals can identify common attitudes barriers such indifference, negativity and lack of empathy.</a:t>
            </a:r>
          </a:p>
          <a:p>
            <a:pPr>
              <a:lnSpc>
                <a:spcPct val="150000"/>
              </a:lnSpc>
            </a:pPr>
            <a:r>
              <a:rPr lang="en-US" sz="1800" dirty="0">
                <a:latin typeface="Arial" panose="020B0604020202020204" pitchFamily="34" charset="0"/>
                <a:cs typeface="Arial" panose="020B0604020202020204" pitchFamily="34" charset="0"/>
              </a:rPr>
              <a:t>Encouraging</a:t>
            </a:r>
            <a:r>
              <a:rPr lang="en-US" dirty="0">
                <a:latin typeface="Arial" panose="020B0604020202020204" pitchFamily="34" charset="0"/>
                <a:cs typeface="Arial" panose="020B0604020202020204" pitchFamily="34" charset="0"/>
              </a:rPr>
              <a:t> open-mind attitude.</a:t>
            </a:r>
          </a:p>
          <a:p>
            <a:endParaRPr lang="en-US" dirty="0"/>
          </a:p>
        </p:txBody>
      </p:sp>
    </p:spTree>
    <p:extLst>
      <p:ext uri="{BB962C8B-B14F-4D97-AF65-F5344CB8AC3E}">
        <p14:creationId xmlns:p14="http://schemas.microsoft.com/office/powerpoint/2010/main" val="1273184386"/>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5E83580-1382-E1CC-C4DB-6C935843E96D}"/>
              </a:ext>
            </a:extLst>
          </p:cNvPr>
          <p:cNvSpPr>
            <a:spLocks noGrp="1"/>
          </p:cNvSpPr>
          <p:nvPr>
            <p:ph type="title"/>
          </p:nvPr>
        </p:nvSpPr>
        <p:spPr>
          <a:xfrm>
            <a:off x="4954181" y="0"/>
            <a:ext cx="6562905" cy="1813810"/>
          </a:xfrm>
        </p:spPr>
        <p:txBody>
          <a:bodyPr>
            <a:normAutofit fontScale="90000"/>
          </a:bodyPr>
          <a:lstStyle/>
          <a:p>
            <a:pPr algn="ctr">
              <a:lnSpc>
                <a:spcPct val="150000"/>
              </a:lnSpc>
            </a:pPr>
            <a:r>
              <a:rPr lang="en-US" b="1" dirty="0">
                <a:latin typeface="Arial" panose="020B0604020202020204" pitchFamily="34" charset="0"/>
                <a:cs typeface="Arial" panose="020B0604020202020204" pitchFamily="34" charset="0"/>
              </a:rPr>
              <a:t>How to Overcome Attitude Barriers</a:t>
            </a:r>
          </a:p>
        </p:txBody>
      </p:sp>
      <p:sp>
        <p:nvSpPr>
          <p:cNvPr id="11" name="Rectangle 10">
            <a:extLst>
              <a:ext uri="{FF2B5EF4-FFF2-40B4-BE49-F238E27FC236}">
                <a16:creationId xmlns:a16="http://schemas.microsoft.com/office/drawing/2014/main" id="{6B205BC3-0B06-4EA6-9066-1A0BEC22C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8" name="Graphic 7" descr="Board Room">
            <a:extLst>
              <a:ext uri="{FF2B5EF4-FFF2-40B4-BE49-F238E27FC236}">
                <a16:creationId xmlns:a16="http://schemas.microsoft.com/office/drawing/2014/main" id="{6737ED3A-BCD8-84FA-32C8-FA413BA904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3562" y="1462103"/>
            <a:ext cx="3613752" cy="3613752"/>
          </a:xfrm>
          <a:prstGeom prst="rect">
            <a:avLst/>
          </a:prstGeom>
        </p:spPr>
      </p:pic>
      <p:sp>
        <p:nvSpPr>
          <p:cNvPr id="3" name="Content Placeholder 2">
            <a:extLst>
              <a:ext uri="{FF2B5EF4-FFF2-40B4-BE49-F238E27FC236}">
                <a16:creationId xmlns:a16="http://schemas.microsoft.com/office/drawing/2014/main" id="{A7A4E0C2-079F-16AA-00C2-776A6C8C620E}"/>
              </a:ext>
            </a:extLst>
          </p:cNvPr>
          <p:cNvSpPr>
            <a:spLocks noGrp="1"/>
          </p:cNvSpPr>
          <p:nvPr>
            <p:ph idx="1"/>
          </p:nvPr>
        </p:nvSpPr>
        <p:spPr>
          <a:xfrm>
            <a:off x="4954181" y="2286000"/>
            <a:ext cx="6562905" cy="4572000"/>
          </a:xfrm>
        </p:spPr>
        <p:txBody>
          <a:bodyPr>
            <a:normAutofit lnSpcReduction="10000"/>
          </a:bodyPr>
          <a:lstStyle/>
          <a:p>
            <a:pPr>
              <a:lnSpc>
                <a:spcPct val="150000"/>
              </a:lnSpc>
            </a:pPr>
            <a:r>
              <a:rPr lang="en-US" sz="1700" dirty="0">
                <a:latin typeface="Arial" panose="020B0604020202020204" pitchFamily="34" charset="0"/>
                <a:cs typeface="Arial" panose="020B0604020202020204" pitchFamily="34" charset="0"/>
              </a:rPr>
              <a:t>Learn more about each other and find more effective ways to communication.</a:t>
            </a:r>
          </a:p>
          <a:p>
            <a:pPr>
              <a:lnSpc>
                <a:spcPct val="150000"/>
              </a:lnSpc>
            </a:pPr>
            <a:r>
              <a:rPr lang="en-US" sz="1700" dirty="0">
                <a:latin typeface="Arial" panose="020B0604020202020204" pitchFamily="34" charset="0"/>
                <a:cs typeface="Arial" panose="020B0604020202020204" pitchFamily="34" charset="0"/>
              </a:rPr>
              <a:t>Establish a respectful way of working together in other to mitigate misunderstanding between them.</a:t>
            </a:r>
          </a:p>
          <a:p>
            <a:pPr>
              <a:lnSpc>
                <a:spcPct val="150000"/>
              </a:lnSpc>
            </a:pPr>
            <a:r>
              <a:rPr lang="en-US" sz="1700" dirty="0">
                <a:latin typeface="Arial" panose="020B0604020202020204" pitchFamily="34" charset="0"/>
                <a:cs typeface="Arial" panose="020B0604020202020204" pitchFamily="34" charset="0"/>
              </a:rPr>
              <a:t>Minimize negative effects of internal noise due to differences between them as suggested by Berlo (1961).</a:t>
            </a:r>
          </a:p>
          <a:p>
            <a:pPr>
              <a:lnSpc>
                <a:spcPct val="150000"/>
              </a:lnSpc>
            </a:pPr>
            <a:r>
              <a:rPr lang="en-US" sz="1700" dirty="0">
                <a:latin typeface="Arial" panose="020B0604020202020204" pitchFamily="34" charset="0"/>
                <a:cs typeface="Arial" panose="020B0604020202020204" pitchFamily="34" charset="0"/>
              </a:rPr>
              <a:t>Remember the objectives of communication, for example, to get action, be understood. (Stanton, 2009)</a:t>
            </a:r>
          </a:p>
          <a:p>
            <a:pPr>
              <a:lnSpc>
                <a:spcPct val="150000"/>
              </a:lnSpc>
            </a:pPr>
            <a:r>
              <a:rPr lang="en-US" sz="1700" dirty="0">
                <a:latin typeface="Arial" panose="020B0604020202020204" pitchFamily="34" charset="0"/>
                <a:cs typeface="Arial" panose="020B0604020202020204" pitchFamily="34" charset="0"/>
              </a:rPr>
              <a:t>Know that communication is not complete without a feedback as according Schramm 1954.</a:t>
            </a:r>
          </a:p>
          <a:p>
            <a:pPr>
              <a:lnSpc>
                <a:spcPct val="150000"/>
              </a:lnSpc>
            </a:pPr>
            <a:endParaRPr lang="en-US" sz="1700" dirty="0"/>
          </a:p>
        </p:txBody>
      </p:sp>
    </p:spTree>
    <p:extLst>
      <p:ext uri="{BB962C8B-B14F-4D97-AF65-F5344CB8AC3E}">
        <p14:creationId xmlns:p14="http://schemas.microsoft.com/office/powerpoint/2010/main" val="1228402973"/>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D931112-D589-50D2-EDFE-758A8DD1755B}"/>
              </a:ext>
            </a:extLst>
          </p:cNvPr>
          <p:cNvSpPr>
            <a:spLocks noGrp="1"/>
          </p:cNvSpPr>
          <p:nvPr>
            <p:ph type="title"/>
          </p:nvPr>
        </p:nvSpPr>
        <p:spPr>
          <a:xfrm>
            <a:off x="1023562" y="0"/>
            <a:ext cx="10493524" cy="1064302"/>
          </a:xfrm>
        </p:spPr>
        <p:txBody>
          <a:bodyPr>
            <a:normAutofit/>
          </a:bodyPr>
          <a:lstStyle/>
          <a:p>
            <a:pPr algn="ctr">
              <a:lnSpc>
                <a:spcPct val="150000"/>
              </a:lnSpc>
            </a:pPr>
            <a:r>
              <a:rPr lang="en-US" sz="4000" b="1" dirty="0">
                <a:latin typeface="Arial" panose="020B0604020202020204" pitchFamily="34" charset="0"/>
                <a:cs typeface="Arial" panose="020B0604020202020204" pitchFamily="34" charset="0"/>
              </a:rPr>
              <a:t>Barriers 4: Language Barriers</a:t>
            </a:r>
          </a:p>
        </p:txBody>
      </p:sp>
      <p:sp>
        <p:nvSpPr>
          <p:cNvPr id="10" name="Rectangle 9">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D3CB9E3C-514D-9C9D-BF35-1AF8A4C6D066}"/>
              </a:ext>
            </a:extLst>
          </p:cNvPr>
          <p:cNvSpPr>
            <a:spLocks noGrp="1"/>
          </p:cNvSpPr>
          <p:nvPr>
            <p:ph idx="1"/>
          </p:nvPr>
        </p:nvSpPr>
        <p:spPr>
          <a:xfrm>
            <a:off x="706694" y="908401"/>
            <a:ext cx="8152493" cy="5949599"/>
          </a:xfrm>
        </p:spPr>
        <p:txBody>
          <a:bodyPr>
            <a:noAutofit/>
          </a:bodyPr>
          <a:lstStyle/>
          <a:p>
            <a:pPr>
              <a:lnSpc>
                <a:spcPct val="150000"/>
              </a:lnSpc>
            </a:pPr>
            <a:r>
              <a:rPr lang="en-US" sz="1800" dirty="0">
                <a:latin typeface="Arial" panose="020B0604020202020204" pitchFamily="34" charset="0"/>
                <a:cs typeface="Arial" panose="020B0604020202020204" pitchFamily="34" charset="0"/>
              </a:rPr>
              <a:t>Effective communication improves operational processes, quality, teamwork, and strengthens the company’s reputation (Dwyer, Adler and Elmhorst, 2019). </a:t>
            </a:r>
          </a:p>
          <a:p>
            <a:pPr>
              <a:lnSpc>
                <a:spcPct val="150000"/>
              </a:lnSpc>
            </a:pPr>
            <a:r>
              <a:rPr lang="en-US" sz="1800" dirty="0">
                <a:latin typeface="Arial" panose="020B0604020202020204" pitchFamily="34" charset="0"/>
                <a:cs typeface="Arial" panose="020B0604020202020204" pitchFamily="34" charset="0"/>
              </a:rPr>
              <a:t>Multilingual workforce creates room for semantic noise and blocks message clarity (Shannon &amp; Weaver, 1949). Encoding errors: Gary’s single‑language messaging limits comprehension (Hanson et al., 2018). </a:t>
            </a:r>
          </a:p>
          <a:p>
            <a:pPr>
              <a:lnSpc>
                <a:spcPct val="150000"/>
              </a:lnSpc>
            </a:pPr>
            <a:r>
              <a:rPr lang="en-US" sz="1800" dirty="0">
                <a:latin typeface="Arial" panose="020B0604020202020204" pitchFamily="34" charset="0"/>
                <a:cs typeface="Arial" panose="020B0604020202020204" pitchFamily="34" charset="0"/>
              </a:rPr>
              <a:t>Language diversity complicates communication dilemma. Most employees rely on their native tongues, causing semantic noise in the channel (Shannon &amp; Weaver, 1949).</a:t>
            </a:r>
          </a:p>
          <a:p>
            <a:pPr>
              <a:lnSpc>
                <a:spcPct val="150000"/>
              </a:lnSpc>
            </a:pPr>
            <a:r>
              <a:rPr lang="en-US" sz="1800" b="1" dirty="0">
                <a:latin typeface="Arial" panose="020B0604020202020204" pitchFamily="34" charset="0"/>
                <a:cs typeface="Arial" panose="020B0604020202020204" pitchFamily="34" charset="0"/>
              </a:rPr>
              <a:t>Result: </a:t>
            </a:r>
            <a:r>
              <a:rPr lang="en-US" sz="1800" dirty="0">
                <a:latin typeface="Arial" panose="020B0604020202020204" pitchFamily="34" charset="0"/>
                <a:cs typeface="Arial" panose="020B0604020202020204" pitchFamily="34" charset="0"/>
              </a:rPr>
              <a:t>Together with other barriers such as cultural mix, lack of training and limited feedback this leads to hygiene violations, quality control failures, and declining customer satisfaction causing a visible breakdown in the organizational communication.</a:t>
            </a:r>
          </a:p>
          <a:p>
            <a:pPr>
              <a:lnSpc>
                <a:spcPct val="150000"/>
              </a:lnSpc>
            </a:pPr>
            <a:endParaRPr lang="en-US" sz="1800" dirty="0">
              <a:latin typeface="Arial" panose="020B0604020202020204" pitchFamily="34" charset="0"/>
              <a:cs typeface="Arial" panose="020B0604020202020204" pitchFamily="34" charset="0"/>
            </a:endParaRPr>
          </a:p>
        </p:txBody>
      </p:sp>
      <p:pic>
        <p:nvPicPr>
          <p:cNvPr id="5" name="Picture 4" descr="A diagram of a communication process">
            <a:extLst>
              <a:ext uri="{FF2B5EF4-FFF2-40B4-BE49-F238E27FC236}">
                <a16:creationId xmlns:a16="http://schemas.microsoft.com/office/drawing/2014/main" id="{488A9699-81BC-82CB-43FB-AC50623DF3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54256" y="2173574"/>
            <a:ext cx="3437744" cy="3038883"/>
          </a:xfrm>
          <a:prstGeom prst="rect">
            <a:avLst/>
          </a:prstGeom>
        </p:spPr>
      </p:pic>
    </p:spTree>
    <p:extLst>
      <p:ext uri="{BB962C8B-B14F-4D97-AF65-F5344CB8AC3E}">
        <p14:creationId xmlns:p14="http://schemas.microsoft.com/office/powerpoint/2010/main" val="778456999"/>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075D2-28AB-1075-5A36-8660C2DE838C}"/>
              </a:ext>
            </a:extLst>
          </p:cNvPr>
          <p:cNvSpPr>
            <a:spLocks noGrp="1"/>
          </p:cNvSpPr>
          <p:nvPr>
            <p:ph type="title"/>
          </p:nvPr>
        </p:nvSpPr>
        <p:spPr>
          <a:xfrm>
            <a:off x="674557" y="0"/>
            <a:ext cx="11517443" cy="990600"/>
          </a:xfrm>
        </p:spPr>
        <p:txBody>
          <a:bodyPr>
            <a:normAutofit/>
          </a:bodyPr>
          <a:lstStyle/>
          <a:p>
            <a:pPr algn="ctr">
              <a:lnSpc>
                <a:spcPct val="150000"/>
              </a:lnSpc>
            </a:pPr>
            <a:r>
              <a:rPr lang="en-US" sz="4000" b="1" dirty="0">
                <a:latin typeface="Arial" panose="020B0604020202020204" pitchFamily="34" charset="0"/>
                <a:cs typeface="Arial" panose="020B0604020202020204" pitchFamily="34" charset="0"/>
              </a:rPr>
              <a:t>Language Barriers Disadvantages</a:t>
            </a:r>
          </a:p>
        </p:txBody>
      </p:sp>
      <p:graphicFrame>
        <p:nvGraphicFramePr>
          <p:cNvPr id="4" name="Content Placeholder 3" descr="Diagram of Language communication barriers">
            <a:extLst>
              <a:ext uri="{FF2B5EF4-FFF2-40B4-BE49-F238E27FC236}">
                <a16:creationId xmlns:a16="http://schemas.microsoft.com/office/drawing/2014/main" id="{BF7564BF-D097-F38F-A6CD-89D25B8996AD}"/>
              </a:ext>
            </a:extLst>
          </p:cNvPr>
          <p:cNvGraphicFramePr>
            <a:graphicFrameLocks noGrp="1"/>
          </p:cNvGraphicFramePr>
          <p:nvPr>
            <p:ph idx="1"/>
            <p:extLst>
              <p:ext uri="{D42A27DB-BD31-4B8C-83A1-F6EECF244321}">
                <p14:modId xmlns:p14="http://schemas.microsoft.com/office/powerpoint/2010/main" val="2913619306"/>
              </p:ext>
            </p:extLst>
          </p:nvPr>
        </p:nvGraphicFramePr>
        <p:xfrm>
          <a:off x="7390151" y="4946754"/>
          <a:ext cx="4801848" cy="19112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a:extLst>
              <a:ext uri="{FF2B5EF4-FFF2-40B4-BE49-F238E27FC236}">
                <a16:creationId xmlns:a16="http://schemas.microsoft.com/office/drawing/2014/main" id="{FA06FCA8-6437-00EC-F32F-0922A79DE6B2}"/>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717335331"/>
              </p:ext>
            </p:extLst>
          </p:nvPr>
        </p:nvGraphicFramePr>
        <p:xfrm>
          <a:off x="6945758" y="2807117"/>
          <a:ext cx="3752770" cy="191631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Rectangle: Rounded Corners 9">
            <a:extLst>
              <a:ext uri="{FF2B5EF4-FFF2-40B4-BE49-F238E27FC236}">
                <a16:creationId xmlns:a16="http://schemas.microsoft.com/office/drawing/2014/main" id="{45CB197F-E7D8-31CF-B8E8-8513952FAD5E}"/>
              </a:ext>
            </a:extLst>
          </p:cNvPr>
          <p:cNvSpPr/>
          <p:nvPr/>
        </p:nvSpPr>
        <p:spPr>
          <a:xfrm>
            <a:off x="8784236" y="4302071"/>
            <a:ext cx="3551419" cy="102359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Arial" panose="020B0604020202020204" pitchFamily="34" charset="0"/>
              <a:cs typeface="Arial" panose="020B0604020202020204" pitchFamily="34" charset="0"/>
            </a:endParaRPr>
          </a:p>
          <a:p>
            <a:pPr algn="ctr"/>
            <a:r>
              <a:rPr lang="en-US" dirty="0">
                <a:latin typeface="Arial" panose="020B0604020202020204" pitchFamily="34" charset="0"/>
                <a:cs typeface="Arial" panose="020B0604020202020204" pitchFamily="34" charset="0"/>
              </a:rPr>
              <a:t>Second language speaker (struggles to understand native accent)</a:t>
            </a:r>
          </a:p>
          <a:p>
            <a:pPr algn="ctr"/>
            <a:endParaRPr lang="en-US" dirty="0"/>
          </a:p>
        </p:txBody>
      </p:sp>
      <p:sp>
        <p:nvSpPr>
          <p:cNvPr id="7" name="Arrow: Left-Right-Up 7">
            <a:extLst>
              <a:ext uri="{FF2B5EF4-FFF2-40B4-BE49-F238E27FC236}">
                <a16:creationId xmlns:a16="http://schemas.microsoft.com/office/drawing/2014/main" id="{60D671BA-09DF-34D9-8A48-7AB0465F5460}"/>
              </a:ext>
              <a:ext uri="{C183D7F6-B498-43B3-948B-1728B52AA6E4}">
                <adec:decorative xmlns:adec="http://schemas.microsoft.com/office/drawing/2017/decorative" val="1"/>
              </a:ext>
            </a:extLst>
          </p:cNvPr>
          <p:cNvSpPr/>
          <p:nvPr/>
        </p:nvSpPr>
        <p:spPr>
          <a:xfrm rot="16200000">
            <a:off x="10457590" y="3469412"/>
            <a:ext cx="1023589" cy="541712"/>
          </a:xfrm>
          <a:prstGeom prst="leftRightUpArrow">
            <a:avLst>
              <a:gd name="adj1" fmla="val 25000"/>
              <a:gd name="adj2" fmla="val 25000"/>
              <a:gd name="adj3" fmla="val 25000"/>
            </a:avLst>
          </a:prstGeom>
          <a:solidFill>
            <a:srgbClr val="B2C1D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Rounded Corners 8">
            <a:extLst>
              <a:ext uri="{FF2B5EF4-FFF2-40B4-BE49-F238E27FC236}">
                <a16:creationId xmlns:a16="http://schemas.microsoft.com/office/drawing/2014/main" id="{007A1B71-967C-6767-F886-F3577C4EC8ED}"/>
              </a:ext>
            </a:extLst>
          </p:cNvPr>
          <p:cNvSpPr/>
          <p:nvPr/>
        </p:nvSpPr>
        <p:spPr>
          <a:xfrm>
            <a:off x="10006493" y="1915084"/>
            <a:ext cx="1925782" cy="131339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First language speaker (understands message clearly)</a:t>
            </a:r>
          </a:p>
        </p:txBody>
      </p:sp>
      <p:sp>
        <p:nvSpPr>
          <p:cNvPr id="9" name="TextBox 21">
            <a:extLst>
              <a:ext uri="{FF2B5EF4-FFF2-40B4-BE49-F238E27FC236}">
                <a16:creationId xmlns:a16="http://schemas.microsoft.com/office/drawing/2014/main" id="{014E786D-AE0C-BFC5-8A42-1949F402AFBE}"/>
              </a:ext>
            </a:extLst>
          </p:cNvPr>
          <p:cNvSpPr txBox="1"/>
          <p:nvPr/>
        </p:nvSpPr>
        <p:spPr>
          <a:xfrm>
            <a:off x="6945757" y="1291903"/>
            <a:ext cx="5246241" cy="399853"/>
          </a:xfrm>
          <a:prstGeom prst="rect">
            <a:avLst/>
          </a:prstGeom>
        </p:spPr>
        <p:txBody>
          <a:bodyPr wrap="square" lIns="0" tIns="0" rIns="0" bIns="0" rtlCol="0" anchor="t">
            <a:spAutoFit/>
          </a:bodyPr>
          <a:lstStyle/>
          <a:p>
            <a:pPr marL="0" lvl="0" indent="0" algn="ctr">
              <a:lnSpc>
                <a:spcPts val="3410"/>
              </a:lnSpc>
            </a:pPr>
            <a:r>
              <a:rPr lang="en-US" sz="2200" b="1" dirty="0">
                <a:latin typeface="Arial" panose="020B0604020202020204" pitchFamily="34" charset="0"/>
                <a:ea typeface="Open Sans"/>
                <a:cs typeface="Arial" panose="020B0604020202020204" pitchFamily="34" charset="0"/>
                <a:sym typeface="Open Sans"/>
              </a:rPr>
              <a:t>One message, two interpretations </a:t>
            </a:r>
            <a:r>
              <a:rPr lang="en-US" sz="2200" b="1" dirty="0">
                <a:solidFill>
                  <a:srgbClr val="FFFFFF"/>
                </a:solidFill>
                <a:latin typeface="Open Sans"/>
                <a:ea typeface="Open Sans"/>
                <a:cs typeface="Open Sans"/>
                <a:sym typeface="Open Sans"/>
              </a:rPr>
              <a:t>.</a:t>
            </a:r>
          </a:p>
        </p:txBody>
      </p:sp>
      <p:sp>
        <p:nvSpPr>
          <p:cNvPr id="10" name="TextBox 9">
            <a:extLst>
              <a:ext uri="{FF2B5EF4-FFF2-40B4-BE49-F238E27FC236}">
                <a16:creationId xmlns:a16="http://schemas.microsoft.com/office/drawing/2014/main" id="{1372B74A-5CA4-3F34-27FC-8D7C87846954}"/>
              </a:ext>
            </a:extLst>
          </p:cNvPr>
          <p:cNvSpPr txBox="1"/>
          <p:nvPr/>
        </p:nvSpPr>
        <p:spPr>
          <a:xfrm>
            <a:off x="674556" y="1000050"/>
            <a:ext cx="6127545" cy="5857950"/>
          </a:xfrm>
          <a:prstGeom prst="rect">
            <a:avLst/>
          </a:prstGeom>
          <a:noFill/>
        </p:spPr>
        <p:txBody>
          <a:bodyPr wrap="square" rtlCol="0">
            <a:spAutoFit/>
          </a:bodyPr>
          <a:lstStyle/>
          <a:p>
            <a:pPr marL="285750" indent="-285750">
              <a:lnSpc>
                <a:spcPct val="150000"/>
              </a:lnSpc>
              <a:buFont typeface="Wingdings" pitchFamily="2" charset="2"/>
              <a:buChar char="§"/>
            </a:pPr>
            <a:r>
              <a:rPr lang="en-US" dirty="0">
                <a:latin typeface="Arial" panose="020B0604020202020204" pitchFamily="34" charset="0"/>
                <a:cs typeface="Arial" panose="020B0604020202020204" pitchFamily="34" charset="0"/>
              </a:rPr>
              <a:t>Accent or Fast Speech: receiver may not understand or misconstrue the message and confuse the information or instructions provided.</a:t>
            </a:r>
          </a:p>
          <a:p>
            <a:pPr marL="285750" indent="-285750">
              <a:lnSpc>
                <a:spcPct val="150000"/>
              </a:lnSpc>
              <a:buFont typeface="Wingdings" pitchFamily="2" charset="2"/>
              <a:buChar char="§"/>
            </a:pPr>
            <a:r>
              <a:rPr lang="en-US" dirty="0">
                <a:latin typeface="Arial" panose="020B0604020202020204" pitchFamily="34" charset="0"/>
                <a:cs typeface="Arial" panose="020B0604020202020204" pitchFamily="34" charset="0"/>
              </a:rPr>
              <a:t>Mixing up Vocabulary: English has similar soundings words with different meaning. Foreign-speaker may confuse words or use similar words of their won language with opposite meaning.</a:t>
            </a:r>
          </a:p>
          <a:p>
            <a:pPr marL="285750" indent="-285750">
              <a:lnSpc>
                <a:spcPct val="150000"/>
              </a:lnSpc>
              <a:buFont typeface="Wingdings" pitchFamily="2" charset="2"/>
              <a:buChar char="§"/>
            </a:pPr>
            <a:r>
              <a:rPr lang="en-US" dirty="0">
                <a:latin typeface="Arial" panose="020B0604020202020204" pitchFamily="34" charset="0"/>
                <a:cs typeface="Arial" panose="020B0604020202020204" pitchFamily="34" charset="0"/>
              </a:rPr>
              <a:t>Distrust or annoyance among colleagues when non-native English speaker speak in their own language: When two no-native speaker speak in their own language this could lead to resentment or distrust (Lising,2023).</a:t>
            </a:r>
          </a:p>
          <a:p>
            <a:pPr marL="285750" indent="-285750">
              <a:lnSpc>
                <a:spcPct val="150000"/>
              </a:lnSpc>
              <a:buFont typeface="Wingdings" pitchFamily="2" charset="2"/>
              <a:buChar char="§"/>
            </a:pPr>
            <a:r>
              <a:rPr lang="en-US" dirty="0">
                <a:latin typeface="Arial" panose="020B0604020202020204" pitchFamily="34" charset="0"/>
                <a:cs typeface="Arial" panose="020B0604020202020204" pitchFamily="34" charset="0"/>
              </a:rPr>
              <a:t>Figures of speech (metaphor, simile, hyperbole…)</a:t>
            </a:r>
          </a:p>
          <a:p>
            <a:pPr marL="285750" indent="-285750">
              <a:lnSpc>
                <a:spcPct val="150000"/>
              </a:lnSpc>
              <a:buFont typeface="Wingdings" pitchFamily="2" charset="2"/>
              <a:buChar char="§"/>
            </a:pPr>
            <a:r>
              <a:rPr lang="en-US" dirty="0">
                <a:latin typeface="Arial" panose="020B0604020202020204" pitchFamily="34" charset="0"/>
                <a:cs typeface="Arial" panose="020B0604020202020204" pitchFamily="34" charset="0"/>
              </a:rPr>
              <a:t>Shame: Higher possibility of wrong execution of tasks.</a:t>
            </a:r>
          </a:p>
        </p:txBody>
      </p:sp>
    </p:spTree>
    <p:extLst>
      <p:ext uri="{BB962C8B-B14F-4D97-AF65-F5344CB8AC3E}">
        <p14:creationId xmlns:p14="http://schemas.microsoft.com/office/powerpoint/2010/main" val="420567700"/>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98CA5AE-F2E4-4A6F-B986-89804B1EC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207A0C-ADD5-F469-64EF-FE8FF327A9BD}"/>
              </a:ext>
            </a:extLst>
          </p:cNvPr>
          <p:cNvSpPr>
            <a:spLocks noGrp="1"/>
          </p:cNvSpPr>
          <p:nvPr>
            <p:ph type="title"/>
          </p:nvPr>
        </p:nvSpPr>
        <p:spPr>
          <a:xfrm>
            <a:off x="0" y="-9457"/>
            <a:ext cx="7383659" cy="1118729"/>
          </a:xfrm>
        </p:spPr>
        <p:txBody>
          <a:bodyPr>
            <a:normAutofit fontScale="90000"/>
          </a:bodyPr>
          <a:lstStyle/>
          <a:p>
            <a:pPr algn="ctr">
              <a:lnSpc>
                <a:spcPct val="150000"/>
              </a:lnSpc>
            </a:pPr>
            <a:r>
              <a:rPr lang="en-US" sz="4000" b="1" dirty="0">
                <a:latin typeface="Arial" panose="020B0604020202020204" pitchFamily="34" charset="0"/>
                <a:cs typeface="Arial" panose="020B0604020202020204" pitchFamily="34" charset="0"/>
              </a:rPr>
              <a:t>Language Barriers Advantages</a:t>
            </a:r>
          </a:p>
        </p:txBody>
      </p:sp>
      <p:sp>
        <p:nvSpPr>
          <p:cNvPr id="7" name="Content Placeholder 6">
            <a:extLst>
              <a:ext uri="{FF2B5EF4-FFF2-40B4-BE49-F238E27FC236}">
                <a16:creationId xmlns:a16="http://schemas.microsoft.com/office/drawing/2014/main" id="{A7E7E3CB-B548-935A-BF35-1F48D4308AB4}"/>
              </a:ext>
            </a:extLst>
          </p:cNvPr>
          <p:cNvSpPr>
            <a:spLocks noGrp="1"/>
          </p:cNvSpPr>
          <p:nvPr>
            <p:ph idx="1"/>
          </p:nvPr>
        </p:nvSpPr>
        <p:spPr>
          <a:xfrm>
            <a:off x="1" y="1499015"/>
            <a:ext cx="7383658" cy="5021705"/>
          </a:xfrm>
        </p:spPr>
        <p:txBody>
          <a:bodyPr>
            <a:normAutofit/>
          </a:bodyPr>
          <a:lstStyle/>
          <a:p>
            <a:pPr>
              <a:lnSpc>
                <a:spcPct val="150000"/>
              </a:lnSpc>
            </a:pPr>
            <a:r>
              <a:rPr lang="en-US" sz="1800" dirty="0">
                <a:latin typeface="Arial" panose="020B0604020202020204" pitchFamily="34" charset="0"/>
                <a:cs typeface="Arial" panose="020B0604020202020204" pitchFamily="34" charset="0"/>
              </a:rPr>
              <a:t>Less need for Interpreters in Business matters</a:t>
            </a:r>
          </a:p>
          <a:p>
            <a:pPr>
              <a:lnSpc>
                <a:spcPct val="150000"/>
              </a:lnSpc>
            </a:pPr>
            <a:r>
              <a:rPr lang="en-US" sz="1800" dirty="0">
                <a:latin typeface="Arial" panose="020B0604020202020204" pitchFamily="34" charset="0"/>
                <a:cs typeface="Arial" panose="020B0604020202020204" pitchFamily="34" charset="0"/>
              </a:rPr>
              <a:t>Ability to read and assess vital foreign-language information</a:t>
            </a:r>
          </a:p>
          <a:p>
            <a:pPr>
              <a:lnSpc>
                <a:spcPct val="150000"/>
              </a:lnSpc>
            </a:pPr>
            <a:r>
              <a:rPr lang="en-US" sz="1800" dirty="0">
                <a:latin typeface="Arial" panose="020B0604020202020204" pitchFamily="34" charset="0"/>
                <a:cs typeface="Arial" panose="020B0604020202020204" pitchFamily="34" charset="0"/>
              </a:rPr>
              <a:t>Higher Creativity: Language diversity is associate with higher levels of organizational learning and creativity(Fürst and Grin, 2021).</a:t>
            </a:r>
          </a:p>
          <a:p>
            <a:pPr>
              <a:lnSpc>
                <a:spcPct val="150000"/>
              </a:lnSpc>
            </a:pPr>
            <a:r>
              <a:rPr lang="en-US" sz="1800" dirty="0">
                <a:latin typeface="Arial" panose="020B0604020202020204" pitchFamily="34" charset="0"/>
                <a:cs typeface="Arial" panose="020B0604020202020204" pitchFamily="34" charset="0"/>
              </a:rPr>
              <a:t>Richer talent pool: people from different background can bring together and complement diversity of talents and abilities.</a:t>
            </a:r>
          </a:p>
          <a:p>
            <a:pPr>
              <a:lnSpc>
                <a:spcPct val="150000"/>
              </a:lnSpc>
            </a:pPr>
            <a:r>
              <a:rPr lang="en-US" sz="1800" dirty="0">
                <a:latin typeface="Arial" panose="020B0604020202020204" pitchFamily="34" charset="0"/>
                <a:cs typeface="Arial" panose="020B0604020202020204" pitchFamily="34" charset="0"/>
              </a:rPr>
              <a:t>Help to interact with and capture foreign markets: </a:t>
            </a:r>
            <a:r>
              <a:rPr lang="en-US" sz="1800" dirty="0">
                <a:latin typeface="Arial" panose="020B0604020202020204" pitchFamily="34" charset="0"/>
                <a:ea typeface="Open Sans"/>
                <a:cs typeface="Arial" panose="020B0604020202020204" pitchFamily="34" charset="0"/>
                <a:sym typeface="Open Sans"/>
              </a:rPr>
              <a:t>Foreign language speakers may be able to help the company to grow and expand into the markets where they are native (Elo, Kothari and Gogne, 2022). </a:t>
            </a:r>
          </a:p>
          <a:p>
            <a:endParaRPr lang="en-US" sz="1400" dirty="0">
              <a:latin typeface="Arial" panose="020B0604020202020204" pitchFamily="34" charset="0"/>
              <a:cs typeface="Arial" panose="020B0604020202020204" pitchFamily="34" charset="0"/>
            </a:endParaRPr>
          </a:p>
          <a:p>
            <a:endParaRPr lang="en-US" sz="1400" dirty="0">
              <a:latin typeface="Arial" panose="020B0604020202020204" pitchFamily="34" charset="0"/>
              <a:cs typeface="Arial" panose="020B0604020202020204" pitchFamily="34" charset="0"/>
            </a:endParaRPr>
          </a:p>
        </p:txBody>
      </p:sp>
      <p:pic>
        <p:nvPicPr>
          <p:cNvPr id="8" name="Picture 2" descr="Language, inclusion, and diversity in the workplace">
            <a:extLst>
              <a:ext uri="{FF2B5EF4-FFF2-40B4-BE49-F238E27FC236}">
                <a16:creationId xmlns:a16="http://schemas.microsoft.com/office/drawing/2014/main" id="{4128F36F-74A8-89C7-38E2-F929D5BEDD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9536" r="-2" b="15383"/>
          <a:stretch>
            <a:fillRect/>
          </a:stretch>
        </p:blipFill>
        <p:spPr bwMode="auto">
          <a:xfrm>
            <a:off x="7612260" y="-1"/>
            <a:ext cx="4579739" cy="3438457"/>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E67E3959-D0D8-49DB-A48B-CE4FC3687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pic>
        <p:nvPicPr>
          <p:cNvPr id="9" name="Picture 2" descr="The Role of Language and Communication in Promoting Diversity and Inclusion in  the Workplace">
            <a:extLst>
              <a:ext uri="{FF2B5EF4-FFF2-40B4-BE49-F238E27FC236}">
                <a16:creationId xmlns:a16="http://schemas.microsoft.com/office/drawing/2014/main" id="{798FECF8-79A6-E1A7-A936-CF969267D8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5208" b="1"/>
          <a:stretch>
            <a:fillRect/>
          </a:stretch>
        </p:blipFill>
        <p:spPr bwMode="auto">
          <a:xfrm>
            <a:off x="7612260" y="3438457"/>
            <a:ext cx="4579739"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22892"/>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F576D-F81F-BA40-8F8A-CD9B0C588C8A}"/>
              </a:ext>
            </a:extLst>
          </p:cNvPr>
          <p:cNvSpPr>
            <a:spLocks noGrp="1"/>
          </p:cNvSpPr>
          <p:nvPr>
            <p:ph type="title"/>
          </p:nvPr>
        </p:nvSpPr>
        <p:spPr>
          <a:xfrm>
            <a:off x="719528" y="0"/>
            <a:ext cx="11472472" cy="990600"/>
          </a:xfrm>
        </p:spPr>
        <p:txBody>
          <a:bodyPr>
            <a:normAutofit/>
          </a:bodyPr>
          <a:lstStyle/>
          <a:p>
            <a:pPr algn="ctr">
              <a:lnSpc>
                <a:spcPct val="150000"/>
              </a:lnSpc>
            </a:pPr>
            <a:r>
              <a:rPr lang="en-US" sz="4000" b="1" dirty="0">
                <a:latin typeface="Arial" panose="020B0604020202020204" pitchFamily="34" charset="0"/>
                <a:cs typeface="Arial" panose="020B0604020202020204" pitchFamily="34" charset="0"/>
              </a:rPr>
              <a:t>How to Overcome Language Barriers</a:t>
            </a:r>
          </a:p>
        </p:txBody>
      </p:sp>
      <p:sp>
        <p:nvSpPr>
          <p:cNvPr id="4" name="TextBox 21">
            <a:extLst>
              <a:ext uri="{FF2B5EF4-FFF2-40B4-BE49-F238E27FC236}">
                <a16:creationId xmlns:a16="http://schemas.microsoft.com/office/drawing/2014/main" id="{C3C9F9A1-B920-F9DD-D64B-C477C61D168F}"/>
              </a:ext>
            </a:extLst>
          </p:cNvPr>
          <p:cNvSpPr txBox="1">
            <a:spLocks noGrp="1"/>
          </p:cNvSpPr>
          <p:nvPr>
            <p:ph idx="1"/>
          </p:nvPr>
        </p:nvSpPr>
        <p:spPr>
          <a:xfrm>
            <a:off x="791571" y="1389281"/>
            <a:ext cx="7525452" cy="5442452"/>
          </a:xfrm>
          <a:prstGeom prst="rect">
            <a:avLst/>
          </a:prstGeom>
        </p:spPr>
        <p:txBody>
          <a:bodyPr wrap="square" lIns="0" tIns="0" rIns="0" bIns="0" rtlCol="0" anchor="t">
            <a:spAutoFit/>
          </a:bodyPr>
          <a:lstStyle/>
          <a:p>
            <a:pPr lvl="0" algn="just">
              <a:lnSpc>
                <a:spcPct val="150000"/>
              </a:lnSpc>
              <a:buFont typeface="Wingdings" pitchFamily="2" charset="2"/>
              <a:buChar char="§"/>
            </a:pPr>
            <a:r>
              <a:rPr lang="en-US" sz="1800" dirty="0">
                <a:latin typeface="Arial" panose="020B0604020202020204" pitchFamily="34" charset="0"/>
                <a:ea typeface="Open Sans"/>
                <a:cs typeface="Arial" panose="020B0604020202020204" pitchFamily="34" charset="0"/>
                <a:sym typeface="Open Sans"/>
              </a:rPr>
              <a:t>Use clear language that is easy to understand</a:t>
            </a:r>
          </a:p>
          <a:p>
            <a:pPr lvl="0" algn="just">
              <a:lnSpc>
                <a:spcPct val="150000"/>
              </a:lnSpc>
              <a:buFont typeface="Wingdings" pitchFamily="2" charset="2"/>
              <a:buChar char="§"/>
            </a:pPr>
            <a:r>
              <a:rPr lang="en-US" sz="1800" dirty="0">
                <a:latin typeface="Arial" panose="020B0604020202020204" pitchFamily="34" charset="0"/>
                <a:ea typeface="Open Sans"/>
                <a:cs typeface="Arial" panose="020B0604020202020204" pitchFamily="34" charset="0"/>
                <a:sym typeface="Open Sans"/>
              </a:rPr>
              <a:t>Elicit and encourage subordinates to give feedback to check whether the receiver has understood</a:t>
            </a:r>
          </a:p>
          <a:p>
            <a:pPr lvl="0" algn="just">
              <a:lnSpc>
                <a:spcPct val="150000"/>
              </a:lnSpc>
              <a:buFont typeface="Wingdings" pitchFamily="2" charset="2"/>
              <a:buChar char="§"/>
            </a:pPr>
            <a:r>
              <a:rPr lang="en-US" sz="1800" dirty="0">
                <a:latin typeface="Arial" panose="020B0604020202020204" pitchFamily="34" charset="0"/>
                <a:ea typeface="Open Sans"/>
                <a:cs typeface="Arial" panose="020B0604020202020204" pitchFamily="34" charset="0"/>
                <a:sym typeface="Open Sans"/>
              </a:rPr>
              <a:t>Use different channels of communication such visuals, demonstrating</a:t>
            </a:r>
          </a:p>
          <a:p>
            <a:pPr lvl="0" algn="just">
              <a:lnSpc>
                <a:spcPct val="150000"/>
              </a:lnSpc>
              <a:buFont typeface="Wingdings" pitchFamily="2" charset="2"/>
              <a:buChar char="§"/>
            </a:pPr>
            <a:r>
              <a:rPr lang="en-US" sz="1800" dirty="0">
                <a:latin typeface="Arial" panose="020B0604020202020204" pitchFamily="34" charset="0"/>
                <a:ea typeface="Open Sans"/>
                <a:cs typeface="Arial" panose="020B0604020202020204" pitchFamily="34" charset="0"/>
                <a:sym typeface="Open Sans"/>
              </a:rPr>
              <a:t>Refer to language learning programmed</a:t>
            </a:r>
          </a:p>
          <a:p>
            <a:pPr lvl="0" algn="just">
              <a:lnSpc>
                <a:spcPct val="150000"/>
              </a:lnSpc>
              <a:buFont typeface="Wingdings" pitchFamily="2" charset="2"/>
              <a:buChar char="§"/>
            </a:pPr>
            <a:r>
              <a:rPr lang="en-US" sz="1800" dirty="0">
                <a:latin typeface="Arial" panose="020B0604020202020204" pitchFamily="34" charset="0"/>
                <a:ea typeface="Open Sans"/>
                <a:cs typeface="Arial" panose="020B0604020202020204" pitchFamily="34" charset="0"/>
                <a:sym typeface="Open Sans"/>
              </a:rPr>
              <a:t>Appoint bilingual floor liaisons and redesign signage using clear symbols (Dwyer, 2019).</a:t>
            </a:r>
          </a:p>
          <a:p>
            <a:pPr lvl="0" algn="just">
              <a:lnSpc>
                <a:spcPct val="150000"/>
              </a:lnSpc>
              <a:buFont typeface="Wingdings" pitchFamily="2" charset="2"/>
              <a:buChar char="§"/>
            </a:pPr>
            <a:r>
              <a:rPr lang="en-US" sz="1800" dirty="0">
                <a:latin typeface="Arial" panose="020B0604020202020204" pitchFamily="34" charset="0"/>
                <a:ea typeface="Open Sans"/>
                <a:cs typeface="Arial" panose="020B0604020202020204" pitchFamily="34" charset="0"/>
                <a:sym typeface="Open Sans"/>
              </a:rPr>
              <a:t>Introduce daily micro-meetings to improve feedback flow (Robbins and Judge, 2018).</a:t>
            </a:r>
          </a:p>
          <a:p>
            <a:pPr algn="just">
              <a:lnSpc>
                <a:spcPct val="150000"/>
              </a:lnSpc>
              <a:buFont typeface="Wingdings" pitchFamily="2" charset="2"/>
              <a:buChar char="§"/>
            </a:pPr>
            <a:r>
              <a:rPr lang="en-US" sz="1800" dirty="0">
                <a:latin typeface="Arial" panose="020B0604020202020204" pitchFamily="34" charset="0"/>
                <a:ea typeface="Open Sans"/>
                <a:cs typeface="Arial" panose="020B0604020202020204" pitchFamily="34" charset="0"/>
                <a:sym typeface="Open Sans"/>
              </a:rPr>
              <a:t>Hold team briefings that celebrate diversity to strengthen shared understanding (Samovar et al., 2017).</a:t>
            </a:r>
          </a:p>
        </p:txBody>
      </p:sp>
      <p:graphicFrame>
        <p:nvGraphicFramePr>
          <p:cNvPr id="5" name="Diagram 4">
            <a:extLst>
              <a:ext uri="{FF2B5EF4-FFF2-40B4-BE49-F238E27FC236}">
                <a16:creationId xmlns:a16="http://schemas.microsoft.com/office/drawing/2014/main" id="{F301FC11-95C4-7A19-0088-0747F089911C}"/>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016490862"/>
              </p:ext>
            </p:extLst>
          </p:nvPr>
        </p:nvGraphicFramePr>
        <p:xfrm>
          <a:off x="9878271" y="1601324"/>
          <a:ext cx="1752601" cy="4710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18241642-02AC-3566-C654-5410D6D18232}"/>
              </a:ext>
            </a:extLst>
          </p:cNvPr>
          <p:cNvSpPr txBox="1"/>
          <p:nvPr/>
        </p:nvSpPr>
        <p:spPr>
          <a:xfrm>
            <a:off x="8837439" y="3731386"/>
            <a:ext cx="1752600" cy="523220"/>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Clear and simple language </a:t>
            </a:r>
          </a:p>
        </p:txBody>
      </p:sp>
      <p:sp>
        <p:nvSpPr>
          <p:cNvPr id="7" name="TextBox 6">
            <a:extLst>
              <a:ext uri="{FF2B5EF4-FFF2-40B4-BE49-F238E27FC236}">
                <a16:creationId xmlns:a16="http://schemas.microsoft.com/office/drawing/2014/main" id="{E96EBEC6-F7BD-277A-62E4-DF662BE30CD8}"/>
              </a:ext>
            </a:extLst>
          </p:cNvPr>
          <p:cNvSpPr txBox="1"/>
          <p:nvPr/>
        </p:nvSpPr>
        <p:spPr>
          <a:xfrm>
            <a:off x="10590039" y="3802730"/>
            <a:ext cx="1752600" cy="307777"/>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Feedback is given</a:t>
            </a:r>
          </a:p>
        </p:txBody>
      </p:sp>
    </p:spTree>
    <p:extLst>
      <p:ext uri="{BB962C8B-B14F-4D97-AF65-F5344CB8AC3E}">
        <p14:creationId xmlns:p14="http://schemas.microsoft.com/office/powerpoint/2010/main" val="2772059281"/>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5E9E9-6DB4-215D-B585-32A70F1D381E}"/>
              </a:ext>
            </a:extLst>
          </p:cNvPr>
          <p:cNvSpPr>
            <a:spLocks noGrp="1"/>
          </p:cNvSpPr>
          <p:nvPr>
            <p:ph type="title"/>
          </p:nvPr>
        </p:nvSpPr>
        <p:spPr>
          <a:xfrm>
            <a:off x="784743" y="389744"/>
            <a:ext cx="6725329" cy="1004341"/>
          </a:xfrm>
        </p:spPr>
        <p:txBody>
          <a:bodyPr>
            <a:normAutofit/>
          </a:bodyPr>
          <a:lstStyle/>
          <a:p>
            <a:pPr algn="ctr">
              <a:lnSpc>
                <a:spcPct val="150000"/>
              </a:lnSpc>
            </a:pPr>
            <a:r>
              <a:rPr lang="en-US" sz="4000" b="1" dirty="0">
                <a:latin typeface="Arial" panose="020B0604020202020204" pitchFamily="34" charset="0"/>
                <a:cs typeface="Arial" panose="020B0604020202020204" pitchFamily="34" charset="0"/>
              </a:rPr>
              <a:t>Barriers</a:t>
            </a:r>
            <a:r>
              <a:rPr lang="en-US" sz="4000" dirty="0">
                <a:latin typeface="Arial" panose="020B0604020202020204" pitchFamily="34" charset="0"/>
                <a:cs typeface="Arial" panose="020B0604020202020204" pitchFamily="34" charset="0"/>
              </a:rPr>
              <a:t> </a:t>
            </a:r>
            <a:r>
              <a:rPr lang="en-US" sz="4000" b="1" dirty="0">
                <a:latin typeface="Arial" panose="020B0604020202020204" pitchFamily="34" charset="0"/>
                <a:cs typeface="Arial" panose="020B0604020202020204" pitchFamily="34" charset="0"/>
              </a:rPr>
              <a:t>5: Cultural</a:t>
            </a:r>
            <a:r>
              <a:rPr lang="en-US" sz="4000" dirty="0">
                <a:latin typeface="Arial" panose="020B0604020202020204" pitchFamily="34" charset="0"/>
                <a:cs typeface="Arial" panose="020B0604020202020204" pitchFamily="34" charset="0"/>
              </a:rPr>
              <a:t> </a:t>
            </a:r>
            <a:r>
              <a:rPr lang="en-US" sz="4000" b="1" dirty="0">
                <a:latin typeface="Arial" panose="020B0604020202020204" pitchFamily="34" charset="0"/>
                <a:cs typeface="Arial" panose="020B0604020202020204" pitchFamily="34" charset="0"/>
              </a:rPr>
              <a:t>Barries</a:t>
            </a:r>
          </a:p>
        </p:txBody>
      </p:sp>
      <p:sp>
        <p:nvSpPr>
          <p:cNvPr id="3" name="Content Placeholder 2">
            <a:extLst>
              <a:ext uri="{FF2B5EF4-FFF2-40B4-BE49-F238E27FC236}">
                <a16:creationId xmlns:a16="http://schemas.microsoft.com/office/drawing/2014/main" id="{B6635E63-F54C-E5C6-AE9D-2C91D72A965E}"/>
              </a:ext>
            </a:extLst>
          </p:cNvPr>
          <p:cNvSpPr>
            <a:spLocks noGrp="1"/>
          </p:cNvSpPr>
          <p:nvPr>
            <p:ph idx="1"/>
          </p:nvPr>
        </p:nvSpPr>
        <p:spPr>
          <a:xfrm>
            <a:off x="784743" y="1873770"/>
            <a:ext cx="6259401" cy="4004923"/>
          </a:xfrm>
        </p:spPr>
        <p:txBody>
          <a:bodyPr>
            <a:noAutofit/>
          </a:bodyPr>
          <a:lstStyle/>
          <a:p>
            <a:pPr>
              <a:lnSpc>
                <a:spcPct val="150000"/>
              </a:lnSpc>
            </a:pPr>
            <a:r>
              <a:rPr lang="en-US" sz="1800" dirty="0">
                <a:latin typeface="Arial" panose="020B0604020202020204" pitchFamily="34" charset="0"/>
                <a:cs typeface="Arial" panose="020B0604020202020204" pitchFamily="34" charset="0"/>
              </a:rPr>
              <a:t>This is an invisible barrier that a high impact in a company and can affect the environment in the workplace because it can cause different challenges, disagreement and conflicts.</a:t>
            </a:r>
          </a:p>
          <a:p>
            <a:pPr>
              <a:lnSpc>
                <a:spcPct val="150000"/>
              </a:lnSpc>
            </a:pPr>
            <a:r>
              <a:rPr lang="en-US" sz="1800" dirty="0">
                <a:latin typeface="Arial" panose="020B0604020202020204" pitchFamily="34" charset="0"/>
                <a:cs typeface="Arial" panose="020B0604020202020204" pitchFamily="34" charset="0"/>
              </a:rPr>
              <a:t>According to Yuldasheva (2024) cultural barrier is associated with differences in cultural, values, customs and traditions, also emphasis that is important investigate the culture and traditions of the partner countries to well showing respect for them.</a:t>
            </a:r>
          </a:p>
        </p:txBody>
      </p:sp>
      <p:pic>
        <p:nvPicPr>
          <p:cNvPr id="5" name="Picture 4">
            <a:extLst>
              <a:ext uri="{FF2B5EF4-FFF2-40B4-BE49-F238E27FC236}">
                <a16:creationId xmlns:a16="http://schemas.microsoft.com/office/drawing/2014/main" id="{A33C92BE-7B00-FB65-72BE-12C8EB07BC64}"/>
              </a:ext>
              <a:ext uri="{C183D7F6-B498-43B3-948B-1728B52AA6E4}">
                <adec:decorative xmlns:adec="http://schemas.microsoft.com/office/drawing/2017/decorative" val="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37090" y="1063497"/>
            <a:ext cx="3730079" cy="1865039"/>
          </a:xfrm>
          <a:prstGeom prst="rect">
            <a:avLst/>
          </a:prstGeom>
          <a:ln>
            <a:noFill/>
          </a:ln>
          <a:effectLst/>
        </p:spPr>
      </p:pic>
      <p:pic>
        <p:nvPicPr>
          <p:cNvPr id="8" name="Picture 7">
            <a:extLst>
              <a:ext uri="{FF2B5EF4-FFF2-40B4-BE49-F238E27FC236}">
                <a16:creationId xmlns:a16="http://schemas.microsoft.com/office/drawing/2014/main" id="{93023D86-D639-26B8-BE14-887CE182078B}"/>
              </a:ext>
              <a:ext uri="{C183D7F6-B498-43B3-948B-1728B52AA6E4}">
                <adec:decorative xmlns:adec="http://schemas.microsoft.com/office/drawing/2017/decorative" val="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037090" y="4087993"/>
            <a:ext cx="3730079" cy="1547982"/>
          </a:xfrm>
          <a:prstGeom prst="rect">
            <a:avLst/>
          </a:prstGeom>
          <a:ln>
            <a:noFill/>
          </a:ln>
          <a:effectLst/>
        </p:spPr>
      </p:pic>
      <p:sp>
        <p:nvSpPr>
          <p:cNvPr id="6" name="TextBox 5">
            <a:extLst>
              <a:ext uri="{FF2B5EF4-FFF2-40B4-BE49-F238E27FC236}">
                <a16:creationId xmlns:a16="http://schemas.microsoft.com/office/drawing/2014/main" id="{8C2DF93F-DA40-09AB-B0CD-24E9B14CF542}"/>
              </a:ext>
            </a:extLst>
          </p:cNvPr>
          <p:cNvSpPr txBox="1"/>
          <p:nvPr/>
        </p:nvSpPr>
        <p:spPr>
          <a:xfrm>
            <a:off x="9254943" y="2728481"/>
            <a:ext cx="251222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3" tooltip="https://researchoutreach.org/articles/gendered-digital-divides-enhancing-inclusivity/">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US" sz="700" dirty="0">
              <a:solidFill>
                <a:srgbClr val="FFFFFF"/>
              </a:solidFill>
            </a:endParaRPr>
          </a:p>
        </p:txBody>
      </p:sp>
      <p:sp>
        <p:nvSpPr>
          <p:cNvPr id="9" name="TextBox 8">
            <a:extLst>
              <a:ext uri="{FF2B5EF4-FFF2-40B4-BE49-F238E27FC236}">
                <a16:creationId xmlns:a16="http://schemas.microsoft.com/office/drawing/2014/main" id="{CBDA9822-5412-913D-C080-CE2031BD94B1}"/>
              </a:ext>
            </a:extLst>
          </p:cNvPr>
          <p:cNvSpPr txBox="1"/>
          <p:nvPr/>
        </p:nvSpPr>
        <p:spPr>
          <a:xfrm>
            <a:off x="9387993" y="5435920"/>
            <a:ext cx="2379176"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5" tooltip="https://www.ednc.org/bilingual-instruction-refugee-north-carolina/">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7" tooltip="https://creativecommons.org/licenses/by-nd/3.0/">
                  <a:extLst>
                    <a:ext uri="{A12FA001-AC4F-418D-AE19-62706E023703}">
                      <ahyp:hlinkClr xmlns:ahyp="http://schemas.microsoft.com/office/drawing/2018/hyperlinkcolor" val="tx"/>
                    </a:ext>
                  </a:extLst>
                </a:hlinkClick>
              </a:rPr>
              <a:t>CC BY-ND</a:t>
            </a:r>
            <a:endParaRPr lang="en-US" sz="700" dirty="0">
              <a:solidFill>
                <a:srgbClr val="FFFFFF"/>
              </a:solidFill>
            </a:endParaRPr>
          </a:p>
        </p:txBody>
      </p:sp>
    </p:spTree>
    <p:extLst>
      <p:ext uri="{BB962C8B-B14F-4D97-AF65-F5344CB8AC3E}">
        <p14:creationId xmlns:p14="http://schemas.microsoft.com/office/powerpoint/2010/main" val="1205736590"/>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1E5FA-1FD6-78AC-6400-77CEE3D55401}"/>
              </a:ext>
            </a:extLst>
          </p:cNvPr>
          <p:cNvSpPr>
            <a:spLocks noGrp="1"/>
          </p:cNvSpPr>
          <p:nvPr>
            <p:ph type="title"/>
          </p:nvPr>
        </p:nvSpPr>
        <p:spPr>
          <a:xfrm>
            <a:off x="4602145" y="0"/>
            <a:ext cx="7589855" cy="1813810"/>
          </a:xfrm>
        </p:spPr>
        <p:txBody>
          <a:bodyPr>
            <a:normAutofit fontScale="90000"/>
          </a:bodyPr>
          <a:lstStyle/>
          <a:p>
            <a:pPr algn="ctr">
              <a:lnSpc>
                <a:spcPct val="150000"/>
              </a:lnSpc>
            </a:pPr>
            <a:r>
              <a:rPr lang="en-US" b="1" dirty="0">
                <a:latin typeface="Arial" panose="020B0604020202020204" pitchFamily="34" charset="0"/>
                <a:cs typeface="Arial" panose="020B0604020202020204" pitchFamily="34" charset="0"/>
              </a:rPr>
              <a:t>Cultural</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Barriers</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Disadvantages</a:t>
            </a:r>
          </a:p>
        </p:txBody>
      </p:sp>
      <p:sp>
        <p:nvSpPr>
          <p:cNvPr id="3" name="Content Placeholder 2">
            <a:extLst>
              <a:ext uri="{FF2B5EF4-FFF2-40B4-BE49-F238E27FC236}">
                <a16:creationId xmlns:a16="http://schemas.microsoft.com/office/drawing/2014/main" id="{85E3FD55-E9C3-80AE-C570-F78450EDEA85}"/>
              </a:ext>
            </a:extLst>
          </p:cNvPr>
          <p:cNvSpPr>
            <a:spLocks noGrp="1"/>
          </p:cNvSpPr>
          <p:nvPr>
            <p:ph idx="1"/>
          </p:nvPr>
        </p:nvSpPr>
        <p:spPr>
          <a:xfrm>
            <a:off x="4602145" y="1633929"/>
            <a:ext cx="7589855" cy="5224072"/>
          </a:xfrm>
        </p:spPr>
        <p:txBody>
          <a:bodyPr>
            <a:normAutofit/>
          </a:bodyPr>
          <a:lstStyle/>
          <a:p>
            <a:pPr marL="0" indent="0">
              <a:lnSpc>
                <a:spcPct val="150000"/>
              </a:lnSpc>
              <a:buNone/>
            </a:pPr>
            <a:r>
              <a:rPr lang="en-US" sz="1800" dirty="0">
                <a:latin typeface="Arial" panose="020B0604020202020204" pitchFamily="34" charset="0"/>
                <a:cs typeface="Arial" panose="020B0604020202020204" pitchFamily="34" charset="0"/>
              </a:rPr>
              <a:t>There are many problems that can be cause by cultural barriers no only in Workplace, but it will affect you live in general. Some of this barriers are:</a:t>
            </a:r>
          </a:p>
          <a:p>
            <a:pPr>
              <a:lnSpc>
                <a:spcPct val="150000"/>
              </a:lnSpc>
            </a:pPr>
            <a:r>
              <a:rPr lang="en-US" sz="1800" dirty="0">
                <a:latin typeface="Arial" panose="020B0604020202020204" pitchFamily="34" charset="0"/>
                <a:cs typeface="Arial" panose="020B0604020202020204" pitchFamily="34" charset="0"/>
              </a:rPr>
              <a:t>The main problem is the Language (different languages) </a:t>
            </a:r>
          </a:p>
          <a:p>
            <a:pPr>
              <a:lnSpc>
                <a:spcPct val="150000"/>
              </a:lnSpc>
            </a:pPr>
            <a:r>
              <a:rPr lang="en-US" sz="1800" dirty="0">
                <a:latin typeface="Arial" panose="020B0604020202020204" pitchFamily="34" charset="0"/>
                <a:cs typeface="Arial" panose="020B0604020202020204" pitchFamily="34" charset="0"/>
              </a:rPr>
              <a:t>The different cultures (example: some culture customary  be direct and frankly and other be evasive and  unobtrusive )</a:t>
            </a:r>
          </a:p>
          <a:p>
            <a:pPr>
              <a:lnSpc>
                <a:spcPct val="150000"/>
              </a:lnSpc>
            </a:pPr>
            <a:r>
              <a:rPr lang="en-US" sz="1800" dirty="0">
                <a:latin typeface="Arial" panose="020B0604020202020204" pitchFamily="34" charset="0"/>
                <a:cs typeface="Arial" panose="020B0604020202020204" pitchFamily="34" charset="0"/>
              </a:rPr>
              <a:t>Values and Beliefs (the county where are you from? have a strong influence in the way that to take decision and how you interact with others)</a:t>
            </a:r>
          </a:p>
          <a:p>
            <a:pPr>
              <a:lnSpc>
                <a:spcPct val="150000"/>
              </a:lnSpc>
            </a:pPr>
            <a:r>
              <a:rPr lang="en-US" sz="1800" dirty="0">
                <a:latin typeface="Arial" panose="020B0604020202020204" pitchFamily="34" charset="0"/>
                <a:cs typeface="Arial" panose="020B0604020202020204" pitchFamily="34" charset="0"/>
              </a:rPr>
              <a:t>Missed opportunities</a:t>
            </a:r>
          </a:p>
          <a:p>
            <a:endParaRPr lang="en-US" sz="1700" dirty="0"/>
          </a:p>
        </p:txBody>
      </p:sp>
      <p:pic>
        <p:nvPicPr>
          <p:cNvPr id="5" name="Picture 4" descr="Colourful carved figures of humans">
            <a:extLst>
              <a:ext uri="{FF2B5EF4-FFF2-40B4-BE49-F238E27FC236}">
                <a16:creationId xmlns:a16="http://schemas.microsoft.com/office/drawing/2014/main" id="{065DAE4F-5F0E-D60C-18F7-30DC35321069}"/>
              </a:ext>
            </a:extLst>
          </p:cNvPr>
          <p:cNvPicPr>
            <a:picLocks noChangeAspect="1"/>
          </p:cNvPicPr>
          <p:nvPr/>
        </p:nvPicPr>
        <p:blipFill>
          <a:blip r:embed="rId2">
            <a:extLst>
              <a:ext uri="{28A0092B-C50C-407E-A947-70E740481C1C}">
                <a14:useLocalDpi xmlns:a14="http://schemas.microsoft.com/office/drawing/2010/main"/>
              </a:ext>
            </a:extLst>
          </a:blip>
          <a:srcRect b="-1"/>
          <a:stretch>
            <a:fillRect/>
          </a:stretch>
        </p:blipFill>
        <p:spPr>
          <a:xfrm>
            <a:off x="-1" y="10"/>
            <a:ext cx="4602146" cy="6857990"/>
          </a:xfrm>
          <a:prstGeom prst="rect">
            <a:avLst/>
          </a:prstGeom>
        </p:spPr>
      </p:pic>
    </p:spTree>
    <p:extLst>
      <p:ext uri="{BB962C8B-B14F-4D97-AF65-F5344CB8AC3E}">
        <p14:creationId xmlns:p14="http://schemas.microsoft.com/office/powerpoint/2010/main" val="382578408"/>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D8AC0-221E-A3E0-8AE3-95BB5B95A997}"/>
              </a:ext>
            </a:extLst>
          </p:cNvPr>
          <p:cNvSpPr>
            <a:spLocks noGrp="1"/>
          </p:cNvSpPr>
          <p:nvPr>
            <p:ph type="title"/>
          </p:nvPr>
        </p:nvSpPr>
        <p:spPr>
          <a:xfrm>
            <a:off x="4602145" y="0"/>
            <a:ext cx="7589855" cy="1139252"/>
          </a:xfrm>
        </p:spPr>
        <p:txBody>
          <a:bodyPr>
            <a:normAutofit/>
          </a:bodyPr>
          <a:lstStyle/>
          <a:p>
            <a:pPr algn="ctr">
              <a:lnSpc>
                <a:spcPct val="150000"/>
              </a:lnSpc>
            </a:pPr>
            <a:r>
              <a:rPr lang="en-US" sz="4000" b="1" dirty="0">
                <a:latin typeface="Arial" panose="020B0604020202020204" pitchFamily="34" charset="0"/>
                <a:cs typeface="Arial" panose="020B0604020202020204" pitchFamily="34" charset="0"/>
              </a:rPr>
              <a:t>Cultural</a:t>
            </a:r>
            <a:r>
              <a:rPr lang="en-US" sz="4000" dirty="0">
                <a:latin typeface="Arial" panose="020B0604020202020204" pitchFamily="34" charset="0"/>
                <a:cs typeface="Arial" panose="020B0604020202020204" pitchFamily="34" charset="0"/>
              </a:rPr>
              <a:t> </a:t>
            </a:r>
            <a:r>
              <a:rPr lang="en-US" sz="4000" b="1" dirty="0">
                <a:latin typeface="Arial" panose="020B0604020202020204" pitchFamily="34" charset="0"/>
                <a:cs typeface="Arial" panose="020B0604020202020204" pitchFamily="34" charset="0"/>
              </a:rPr>
              <a:t>Barriers</a:t>
            </a:r>
            <a:r>
              <a:rPr lang="en-US" sz="4000" dirty="0">
                <a:latin typeface="Arial" panose="020B0604020202020204" pitchFamily="34" charset="0"/>
                <a:cs typeface="Arial" panose="020B0604020202020204" pitchFamily="34" charset="0"/>
              </a:rPr>
              <a:t> </a:t>
            </a:r>
            <a:r>
              <a:rPr lang="en-US" sz="4000" b="1" dirty="0">
                <a:latin typeface="Arial" panose="020B0604020202020204" pitchFamily="34" charset="0"/>
                <a:cs typeface="Arial" panose="020B0604020202020204" pitchFamily="34" charset="0"/>
              </a:rPr>
              <a:t>Advantages</a:t>
            </a:r>
          </a:p>
        </p:txBody>
      </p:sp>
      <p:sp>
        <p:nvSpPr>
          <p:cNvPr id="3" name="Content Placeholder 2">
            <a:extLst>
              <a:ext uri="{FF2B5EF4-FFF2-40B4-BE49-F238E27FC236}">
                <a16:creationId xmlns:a16="http://schemas.microsoft.com/office/drawing/2014/main" id="{703AAA62-4AA3-5357-C090-A8718CD6E8E7}"/>
              </a:ext>
            </a:extLst>
          </p:cNvPr>
          <p:cNvSpPr>
            <a:spLocks noGrp="1"/>
          </p:cNvSpPr>
          <p:nvPr>
            <p:ph idx="1"/>
          </p:nvPr>
        </p:nvSpPr>
        <p:spPr>
          <a:xfrm>
            <a:off x="4602145" y="1259174"/>
            <a:ext cx="7589855" cy="5598816"/>
          </a:xfrm>
        </p:spPr>
        <p:txBody>
          <a:bodyPr>
            <a:noAutofit/>
          </a:bodyPr>
          <a:lstStyle/>
          <a:p>
            <a:pPr>
              <a:lnSpc>
                <a:spcPct val="150000"/>
              </a:lnSpc>
            </a:pPr>
            <a:r>
              <a:rPr lang="en-US" sz="1800" dirty="0">
                <a:latin typeface="Arial" panose="020B0604020202020204" pitchFamily="34" charset="0"/>
                <a:cs typeface="Arial" panose="020B0604020202020204" pitchFamily="34" charset="0"/>
              </a:rPr>
              <a:t>Improved understanding forcing individuals to confront and navigate in other values, beliefs and community stiles.</a:t>
            </a:r>
          </a:p>
          <a:p>
            <a:pPr>
              <a:lnSpc>
                <a:spcPct val="150000"/>
              </a:lnSpc>
            </a:pPr>
            <a:r>
              <a:rPr lang="en-US" sz="1800" dirty="0">
                <a:latin typeface="Arial" panose="020B0604020202020204" pitchFamily="34" charset="0"/>
                <a:cs typeface="Arial" panose="020B0604020202020204" pitchFamily="34" charset="0"/>
              </a:rPr>
              <a:t>Enhanced Creativity and Innovation using different points of view and backgrounds collaborations.</a:t>
            </a:r>
          </a:p>
          <a:p>
            <a:pPr>
              <a:lnSpc>
                <a:spcPct val="150000"/>
              </a:lnSpc>
            </a:pPr>
            <a:r>
              <a:rPr lang="en-US" sz="1800" dirty="0">
                <a:latin typeface="Arial" panose="020B0604020202020204" pitchFamily="34" charset="0"/>
                <a:cs typeface="Arial" panose="020B0604020202020204" pitchFamily="34" charset="0"/>
              </a:rPr>
              <a:t>Better Collaboration and Problem-Solving. Adaptability and emphatic are essential for this point because un a teamwork accept every one opinion and find a common option is important in have a great performance.</a:t>
            </a:r>
          </a:p>
          <a:p>
            <a:pPr>
              <a:lnSpc>
                <a:spcPct val="150000"/>
              </a:lnSpc>
            </a:pPr>
            <a:r>
              <a:rPr lang="en-US" sz="1800" dirty="0">
                <a:latin typeface="Arial" panose="020B0604020202020204" pitchFamily="34" charset="0"/>
                <a:cs typeface="Arial" panose="020B0604020202020204" pitchFamily="34" charset="0"/>
              </a:rPr>
              <a:t>Greater Acceptance of cultural diversity making individuals more open-minded and accepted others to lead a harmonious and inclusive environment.</a:t>
            </a:r>
          </a:p>
          <a:p>
            <a:pPr>
              <a:lnSpc>
                <a:spcPct val="150000"/>
              </a:lnSpc>
            </a:pPr>
            <a:r>
              <a:rPr lang="en-US" sz="1800" dirty="0">
                <a:latin typeface="Arial" panose="020B0604020202020204" pitchFamily="34" charset="0"/>
                <a:cs typeface="Arial" panose="020B0604020202020204" pitchFamily="34" charset="0"/>
              </a:rPr>
              <a:t>Better opportunities for personal and professional growth</a:t>
            </a:r>
          </a:p>
          <a:p>
            <a:pPr marL="0" indent="0">
              <a:lnSpc>
                <a:spcPct val="150000"/>
              </a:lnSpc>
              <a:buNone/>
            </a:pPr>
            <a:endParaRPr lang="en-US" sz="1800" dirty="0">
              <a:latin typeface="Arial" panose="020B0604020202020204" pitchFamily="34" charset="0"/>
              <a:cs typeface="Arial" panose="020B0604020202020204" pitchFamily="34" charset="0"/>
            </a:endParaRPr>
          </a:p>
        </p:txBody>
      </p:sp>
      <p:pic>
        <p:nvPicPr>
          <p:cNvPr id="5" name="Picture 4" descr="3D spheres connected with a red line">
            <a:extLst>
              <a:ext uri="{FF2B5EF4-FFF2-40B4-BE49-F238E27FC236}">
                <a16:creationId xmlns:a16="http://schemas.microsoft.com/office/drawing/2014/main" id="{B413AA80-1977-CEC3-1695-1D2C13DD6511}"/>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a:xfrm>
            <a:off x="-1" y="10"/>
            <a:ext cx="4602146" cy="6857990"/>
          </a:xfrm>
          <a:prstGeom prst="rect">
            <a:avLst/>
          </a:prstGeom>
        </p:spPr>
      </p:pic>
    </p:spTree>
    <p:extLst>
      <p:ext uri="{BB962C8B-B14F-4D97-AF65-F5344CB8AC3E}">
        <p14:creationId xmlns:p14="http://schemas.microsoft.com/office/powerpoint/2010/main" val="2002105993"/>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3B91B61-BFCA-4647-957E-A8269BE4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4FB213-CD2F-1EE0-7E15-D47A0B0C714B}"/>
              </a:ext>
            </a:extLst>
          </p:cNvPr>
          <p:cNvSpPr>
            <a:spLocks noGrp="1"/>
          </p:cNvSpPr>
          <p:nvPr>
            <p:ph type="title"/>
          </p:nvPr>
        </p:nvSpPr>
        <p:spPr>
          <a:xfrm>
            <a:off x="4602145" y="-376"/>
            <a:ext cx="7589855" cy="1724245"/>
          </a:xfrm>
        </p:spPr>
        <p:txBody>
          <a:bodyPr>
            <a:normAutofit fontScale="90000"/>
          </a:bodyPr>
          <a:lstStyle/>
          <a:p>
            <a:pPr algn="ctr">
              <a:lnSpc>
                <a:spcPct val="150000"/>
              </a:lnSpc>
            </a:pPr>
            <a:r>
              <a:rPr lang="en-US" b="1" dirty="0">
                <a:latin typeface="Arial" panose="020B0604020202020204" pitchFamily="34" charset="0"/>
                <a:cs typeface="Arial" panose="020B0604020202020204" pitchFamily="34" charset="0"/>
              </a:rPr>
              <a:t>How</a:t>
            </a:r>
            <a:r>
              <a:rPr lang="en-US" sz="4000"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to</a:t>
            </a:r>
            <a:r>
              <a:rPr lang="en-US" sz="4000" dirty="0">
                <a:latin typeface="Arial" panose="020B0604020202020204" pitchFamily="34" charset="0"/>
                <a:cs typeface="Arial" panose="020B0604020202020204" pitchFamily="34" charset="0"/>
              </a:rPr>
              <a:t> </a:t>
            </a:r>
            <a:r>
              <a:rPr lang="en-US" sz="4000" b="1" dirty="0">
                <a:latin typeface="Arial" panose="020B0604020202020204" pitchFamily="34" charset="0"/>
                <a:cs typeface="Arial" panose="020B0604020202020204" pitchFamily="34" charset="0"/>
              </a:rPr>
              <a:t>O</a:t>
            </a:r>
            <a:r>
              <a:rPr lang="en-US" b="1" dirty="0">
                <a:latin typeface="Arial" panose="020B0604020202020204" pitchFamily="34" charset="0"/>
                <a:cs typeface="Arial" panose="020B0604020202020204" pitchFamily="34" charset="0"/>
              </a:rPr>
              <a:t>vercome</a:t>
            </a:r>
            <a:r>
              <a:rPr lang="en-US" sz="4000"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Cultural</a:t>
            </a:r>
            <a:r>
              <a:rPr lang="en-US" sz="4000"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Barriers</a:t>
            </a:r>
          </a:p>
        </p:txBody>
      </p:sp>
      <p:pic>
        <p:nvPicPr>
          <p:cNvPr id="18" name="Picture 17" descr="Red toy person in front of two lines of white figures">
            <a:extLst>
              <a:ext uri="{FF2B5EF4-FFF2-40B4-BE49-F238E27FC236}">
                <a16:creationId xmlns:a16="http://schemas.microsoft.com/office/drawing/2014/main" id="{F2D359BB-07B6-6530-E59A-9845ABE4AC2E}"/>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a:xfrm>
            <a:off x="-1" y="10"/>
            <a:ext cx="4373546" cy="6857990"/>
          </a:xfrm>
          <a:prstGeom prst="rect">
            <a:avLst/>
          </a:prstGeom>
        </p:spPr>
      </p:pic>
      <p:sp>
        <p:nvSpPr>
          <p:cNvPr id="27" name="Rectangle 26">
            <a:extLst>
              <a:ext uri="{FF2B5EF4-FFF2-40B4-BE49-F238E27FC236}">
                <a16:creationId xmlns:a16="http://schemas.microsoft.com/office/drawing/2014/main" id="{92D1D7C6-1C89-420C-8D35-483654167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0" name="Content Placeholder 2">
            <a:extLst>
              <a:ext uri="{FF2B5EF4-FFF2-40B4-BE49-F238E27FC236}">
                <a16:creationId xmlns:a16="http://schemas.microsoft.com/office/drawing/2014/main" id="{876E8436-B62D-60E6-04DA-F0A97CBA115B}"/>
              </a:ext>
            </a:extLst>
          </p:cNvPr>
          <p:cNvSpPr>
            <a:spLocks noGrp="1"/>
          </p:cNvSpPr>
          <p:nvPr>
            <p:ph idx="1"/>
          </p:nvPr>
        </p:nvSpPr>
        <p:spPr>
          <a:xfrm>
            <a:off x="4602145" y="1618938"/>
            <a:ext cx="7589855" cy="5238686"/>
          </a:xfrm>
        </p:spPr>
        <p:txBody>
          <a:bodyPr>
            <a:noAutofit/>
          </a:bodyPr>
          <a:lstStyle/>
          <a:p>
            <a:pPr marL="0" indent="0">
              <a:lnSpc>
                <a:spcPct val="150000"/>
              </a:lnSpc>
              <a:buNone/>
            </a:pPr>
            <a:r>
              <a:rPr lang="en-US" sz="1800" dirty="0">
                <a:latin typeface="Arial" panose="020B0604020202020204" pitchFamily="34" charset="0"/>
                <a:cs typeface="Arial" panose="020B0604020202020204" pitchFamily="34" charset="0"/>
              </a:rPr>
              <a:t>It is important to avoid and overcome any barriers across cultural problems to be success in effective communication. Those are some point to take in count to avoid cultural barriers in communication:</a:t>
            </a:r>
          </a:p>
          <a:p>
            <a:pPr>
              <a:lnSpc>
                <a:spcPct val="150000"/>
              </a:lnSpc>
            </a:pPr>
            <a:r>
              <a:rPr lang="en-US" sz="1800" dirty="0">
                <a:latin typeface="Arial" panose="020B0604020202020204" pitchFamily="34" charset="0"/>
                <a:cs typeface="Arial" panose="020B0604020202020204" pitchFamily="34" charset="0"/>
              </a:rPr>
              <a:t>Use a common language or signs</a:t>
            </a:r>
          </a:p>
          <a:p>
            <a:pPr>
              <a:lnSpc>
                <a:spcPct val="150000"/>
              </a:lnSpc>
            </a:pPr>
            <a:r>
              <a:rPr lang="en-US" sz="1800" dirty="0">
                <a:latin typeface="Arial" panose="020B0604020202020204" pitchFamily="34" charset="0"/>
                <a:cs typeface="Arial" panose="020B0604020202020204" pitchFamily="34" charset="0"/>
              </a:rPr>
              <a:t>Ask question when in doubt</a:t>
            </a:r>
          </a:p>
          <a:p>
            <a:pPr>
              <a:lnSpc>
                <a:spcPct val="150000"/>
              </a:lnSpc>
            </a:pPr>
            <a:r>
              <a:rPr lang="en-US" sz="1800" dirty="0">
                <a:latin typeface="Arial" panose="020B0604020202020204" pitchFamily="34" charset="0"/>
                <a:cs typeface="Arial" panose="020B0604020202020204" pitchFamily="34" charset="0"/>
              </a:rPr>
              <a:t>Provide space for mutual respect</a:t>
            </a:r>
          </a:p>
          <a:p>
            <a:pPr>
              <a:lnSpc>
                <a:spcPct val="150000"/>
              </a:lnSpc>
            </a:pPr>
            <a:r>
              <a:rPr lang="en-US" sz="1800" dirty="0">
                <a:latin typeface="Arial" panose="020B0604020202020204" pitchFamily="34" charset="0"/>
                <a:cs typeface="Arial" panose="020B0604020202020204" pitchFamily="34" charset="0"/>
              </a:rPr>
              <a:t>Be open to new ideas</a:t>
            </a:r>
          </a:p>
          <a:p>
            <a:pPr>
              <a:lnSpc>
                <a:spcPct val="150000"/>
              </a:lnSpc>
            </a:pPr>
            <a:r>
              <a:rPr lang="en-US" sz="1800" dirty="0">
                <a:latin typeface="Arial" panose="020B0604020202020204" pitchFamily="34" charset="0"/>
                <a:cs typeface="Arial" panose="020B0604020202020204" pitchFamily="34" charset="0"/>
              </a:rPr>
              <a:t>Accepting and adapting the different cultures </a:t>
            </a:r>
          </a:p>
          <a:p>
            <a:pPr>
              <a:lnSpc>
                <a:spcPct val="150000"/>
              </a:lnSpc>
            </a:pPr>
            <a:r>
              <a:rPr lang="en-US" sz="1800" dirty="0">
                <a:latin typeface="Arial" panose="020B0604020202020204" pitchFamily="34" charset="0"/>
                <a:cs typeface="Arial" panose="020B0604020202020204" pitchFamily="34" charset="0"/>
              </a:rPr>
              <a:t>Avoid Stereotyped notions</a:t>
            </a:r>
          </a:p>
          <a:p>
            <a:pPr>
              <a:lnSpc>
                <a:spcPct val="150000"/>
              </a:lnSpc>
            </a:pPr>
            <a:r>
              <a:rPr lang="en-US" sz="1800" dirty="0">
                <a:latin typeface="Arial" panose="020B0604020202020204" pitchFamily="34" charset="0"/>
                <a:cs typeface="Arial" panose="020B0604020202020204" pitchFamily="34" charset="0"/>
              </a:rPr>
              <a:t>Learn about other cultures and their norms </a:t>
            </a:r>
          </a:p>
        </p:txBody>
      </p:sp>
    </p:spTree>
    <p:extLst>
      <p:ext uri="{BB962C8B-B14F-4D97-AF65-F5344CB8AC3E}">
        <p14:creationId xmlns:p14="http://schemas.microsoft.com/office/powerpoint/2010/main" val="3248619255"/>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700CE-1FA1-30A5-82E2-EB479BC2A43C}"/>
              </a:ext>
            </a:extLst>
          </p:cNvPr>
          <p:cNvSpPr>
            <a:spLocks noGrp="1"/>
          </p:cNvSpPr>
          <p:nvPr>
            <p:ph type="title"/>
          </p:nvPr>
        </p:nvSpPr>
        <p:spPr>
          <a:xfrm>
            <a:off x="1023562" y="0"/>
            <a:ext cx="10493524" cy="1169233"/>
          </a:xfrm>
        </p:spPr>
        <p:txBody>
          <a:bodyPr>
            <a:normAutofit/>
          </a:bodyPr>
          <a:lstStyle/>
          <a:p>
            <a:pPr algn="ctr">
              <a:lnSpc>
                <a:spcPct val="150000"/>
              </a:lnSpc>
            </a:pPr>
            <a:r>
              <a:rPr lang="en-US" sz="4000" b="1" dirty="0">
                <a:latin typeface="Arial" panose="020B0604020202020204" pitchFamily="34" charset="0"/>
                <a:cs typeface="Arial" panose="020B0604020202020204" pitchFamily="34" charset="0"/>
              </a:rPr>
              <a:t>Conclusion</a:t>
            </a:r>
          </a:p>
        </p:txBody>
      </p:sp>
      <p:sp>
        <p:nvSpPr>
          <p:cNvPr id="19" name="Content Placeholder 2">
            <a:extLst>
              <a:ext uri="{FF2B5EF4-FFF2-40B4-BE49-F238E27FC236}">
                <a16:creationId xmlns:a16="http://schemas.microsoft.com/office/drawing/2014/main" id="{3C9CE0F8-29FD-8EBA-1BDA-C1F4DC8DB847}"/>
              </a:ext>
            </a:extLst>
          </p:cNvPr>
          <p:cNvSpPr>
            <a:spLocks noGrp="1"/>
          </p:cNvSpPr>
          <p:nvPr>
            <p:ph idx="1"/>
          </p:nvPr>
        </p:nvSpPr>
        <p:spPr>
          <a:xfrm>
            <a:off x="1023562" y="1169232"/>
            <a:ext cx="5512149" cy="5688767"/>
          </a:xfrm>
        </p:spPr>
        <p:txBody>
          <a:bodyPr>
            <a:noAutofit/>
          </a:bodyPr>
          <a:lstStyle/>
          <a:p>
            <a:pPr marL="0" indent="0">
              <a:lnSpc>
                <a:spcPct val="150000"/>
              </a:lnSpc>
              <a:buNone/>
            </a:pPr>
            <a:r>
              <a:rPr lang="en-US" sz="1800" dirty="0">
                <a:latin typeface="Arial" panose="020B0604020202020204" pitchFamily="34" charset="0"/>
                <a:cs typeface="Arial" panose="020B0604020202020204" pitchFamily="34" charset="0"/>
              </a:rPr>
              <a:t>In conclusion have an effective communication skills is important in the process to avoid these barriers that can affect a company in different direction and can come from outside the business (External Barriers) such as Cultural Barries or inside of the business (Internal Barriers) such as Organizational Barriers.</a:t>
            </a:r>
          </a:p>
          <a:p>
            <a:pPr marL="0" indent="0">
              <a:buNone/>
            </a:pPr>
            <a:endParaRPr lang="en-US" sz="1800" dirty="0">
              <a:latin typeface="Arial" panose="020B0604020202020204" pitchFamily="34" charset="0"/>
              <a:cs typeface="Arial" panose="020B0604020202020204" pitchFamily="34" charset="0"/>
            </a:endParaRPr>
          </a:p>
          <a:p>
            <a:pPr marL="0" indent="0">
              <a:lnSpc>
                <a:spcPct val="150000"/>
              </a:lnSpc>
              <a:buNone/>
            </a:pPr>
            <a:r>
              <a:rPr lang="en-US" sz="1800" dirty="0">
                <a:latin typeface="Arial" panose="020B0604020202020204" pitchFamily="34" charset="0"/>
                <a:cs typeface="Arial" panose="020B0604020202020204" pitchFamily="34" charset="0"/>
              </a:rPr>
              <a:t>There are many ways to avoid those barriers but the most important is active listening and found different ways to implement form of communication where take in count the factors that are affecting your company.</a:t>
            </a:r>
          </a:p>
        </p:txBody>
      </p:sp>
      <p:pic>
        <p:nvPicPr>
          <p:cNvPr id="7" name="Graphic 6" descr="Chat">
            <a:extLst>
              <a:ext uri="{FF2B5EF4-FFF2-40B4-BE49-F238E27FC236}">
                <a16:creationId xmlns:a16="http://schemas.microsoft.com/office/drawing/2014/main" id="{E9019E7B-BB2D-6002-2D0B-EF6F59D0911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93054" y="2350235"/>
            <a:ext cx="3542618" cy="3542618"/>
          </a:xfrm>
          <a:prstGeom prst="rect">
            <a:avLst/>
          </a:prstGeom>
        </p:spPr>
      </p:pic>
    </p:spTree>
    <p:extLst>
      <p:ext uri="{BB962C8B-B14F-4D97-AF65-F5344CB8AC3E}">
        <p14:creationId xmlns:p14="http://schemas.microsoft.com/office/powerpoint/2010/main" val="4147754199"/>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D47D5-C2D5-68B4-2F36-8471CFBC3A26}"/>
              </a:ext>
            </a:extLst>
          </p:cNvPr>
          <p:cNvSpPr>
            <a:spLocks noGrp="1"/>
          </p:cNvSpPr>
          <p:nvPr>
            <p:ph type="title"/>
          </p:nvPr>
        </p:nvSpPr>
        <p:spPr>
          <a:xfrm>
            <a:off x="689548" y="-254832"/>
            <a:ext cx="11502452" cy="884419"/>
          </a:xfrm>
        </p:spPr>
        <p:txBody>
          <a:bodyPr>
            <a:noAutofit/>
          </a:bodyPr>
          <a:lstStyle/>
          <a:p>
            <a:pPr algn="ctr">
              <a:lnSpc>
                <a:spcPct val="150000"/>
              </a:lnSpc>
            </a:pPr>
            <a:r>
              <a:rPr lang="en-US" sz="4000"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561BF420-D054-BF74-4E12-380AD1FDB24D}"/>
              </a:ext>
            </a:extLst>
          </p:cNvPr>
          <p:cNvSpPr>
            <a:spLocks noGrp="1"/>
          </p:cNvSpPr>
          <p:nvPr>
            <p:ph idx="1"/>
          </p:nvPr>
        </p:nvSpPr>
        <p:spPr>
          <a:xfrm>
            <a:off x="689548" y="629587"/>
            <a:ext cx="11502452" cy="6228413"/>
          </a:xfrm>
        </p:spPr>
        <p:txBody>
          <a:bodyPr>
            <a:noAutofit/>
          </a:bodyPr>
          <a:lstStyle/>
          <a:p>
            <a:pPr>
              <a:lnSpc>
                <a:spcPct val="150000"/>
              </a:lnSpc>
            </a:pPr>
            <a:r>
              <a:rPr lang="en-US" sz="1300" dirty="0">
                <a:latin typeface="Arial" panose="020B0604020202020204" pitchFamily="34" charset="0"/>
                <a:cs typeface="Arial" panose="020B0604020202020204" pitchFamily="34" charset="0"/>
              </a:rPr>
              <a:t>Adler, R.B. &amp; Elmhorst, J.M. (2008) </a:t>
            </a:r>
            <a:r>
              <a:rPr lang="en-US" sz="1300" i="1" dirty="0">
                <a:latin typeface="Arial" panose="020B0604020202020204" pitchFamily="34" charset="0"/>
                <a:cs typeface="Arial" panose="020B0604020202020204" pitchFamily="34" charset="0"/>
              </a:rPr>
              <a:t>Communicating at work: Principles and practices for business and the professions</a:t>
            </a:r>
            <a:r>
              <a:rPr lang="en-US" sz="1300" dirty="0">
                <a:latin typeface="Arial" panose="020B0604020202020204" pitchFamily="34" charset="0"/>
                <a:cs typeface="Arial" panose="020B0604020202020204" pitchFamily="34" charset="0"/>
              </a:rPr>
              <a:t>. McGraw-Hill, New York.</a:t>
            </a:r>
          </a:p>
          <a:p>
            <a:pPr>
              <a:lnSpc>
                <a:spcPct val="150000"/>
              </a:lnSpc>
            </a:pPr>
            <a:r>
              <a:rPr lang="en-GB" sz="1300" dirty="0">
                <a:latin typeface="Arial" panose="020B0604020202020204" pitchFamily="34" charset="0"/>
                <a:cs typeface="Arial" panose="020B0604020202020204" pitchFamily="34" charset="0"/>
              </a:rPr>
              <a:t>Augustin, T. J., Pudelko, M., &amp; Kirkman, B. (2024). Examining Multiculturals’ and Multilinguals’ Paradoxical Bridging Behaviours in Overcoming Cultural and Language Barriers in Organizations. </a:t>
            </a:r>
            <a:r>
              <a:rPr lang="en-GB" sz="1300" i="1" dirty="0">
                <a:latin typeface="Arial" panose="020B0604020202020204" pitchFamily="34" charset="0"/>
                <a:cs typeface="Arial" panose="020B0604020202020204" pitchFamily="34" charset="0"/>
              </a:rPr>
              <a:t>Journal of Management</a:t>
            </a:r>
            <a:r>
              <a:rPr lang="en-GB" sz="1300" dirty="0">
                <a:latin typeface="Arial" panose="020B0604020202020204" pitchFamily="34" charset="0"/>
                <a:cs typeface="Arial" panose="020B0604020202020204" pitchFamily="34" charset="0"/>
              </a:rPr>
              <a:t>, </a:t>
            </a:r>
            <a:r>
              <a:rPr lang="en-GB" sz="1300" i="1" dirty="0">
                <a:latin typeface="Arial" panose="020B0604020202020204" pitchFamily="34" charset="0"/>
                <a:cs typeface="Arial" panose="020B0604020202020204" pitchFamily="34" charset="0"/>
              </a:rPr>
              <a:t>51</a:t>
            </a:r>
            <a:r>
              <a:rPr lang="en-GB" sz="1300" dirty="0">
                <a:latin typeface="Arial" panose="020B0604020202020204" pitchFamily="34" charset="0"/>
                <a:cs typeface="Arial" panose="020B0604020202020204" pitchFamily="34" charset="0"/>
              </a:rPr>
              <a:t>(8), 3490-3525. </a:t>
            </a:r>
            <a:r>
              <a:rPr lang="en-GB" sz="1300" dirty="0">
                <a:latin typeface="Arial" panose="020B0604020202020204" pitchFamily="34" charset="0"/>
                <a:cs typeface="Arial" panose="020B0604020202020204" pitchFamily="34" charset="0"/>
                <a:hlinkClick r:id="rId2"/>
              </a:rPr>
              <a:t>https://doi.org/10.1177/01492063241281457</a:t>
            </a:r>
            <a:r>
              <a:rPr lang="en-GB" sz="1300" dirty="0">
                <a:latin typeface="Arial" panose="020B0604020202020204" pitchFamily="34" charset="0"/>
                <a:cs typeface="Arial" panose="020B0604020202020204" pitchFamily="34" charset="0"/>
              </a:rPr>
              <a:t> </a:t>
            </a:r>
            <a:endParaRPr lang="en-GB" sz="1300" i="1" dirty="0">
              <a:latin typeface="Arial" panose="020B0604020202020204" pitchFamily="34" charset="0"/>
              <a:cs typeface="Arial" panose="020B0604020202020204" pitchFamily="34" charset="0"/>
            </a:endParaRPr>
          </a:p>
          <a:p>
            <a:pPr>
              <a:lnSpc>
                <a:spcPct val="150000"/>
              </a:lnSpc>
            </a:pPr>
            <a:r>
              <a:rPr lang="en-GB" sz="1300" i="1" dirty="0">
                <a:latin typeface="Arial" panose="020B0604020202020204" pitchFamily="34" charset="0"/>
                <a:cs typeface="Arial" panose="020B0604020202020204" pitchFamily="34" charset="0"/>
              </a:rPr>
              <a:t>Communication Theory</a:t>
            </a:r>
            <a:r>
              <a:rPr lang="en-GB" sz="1300" dirty="0">
                <a:latin typeface="Arial" panose="020B0604020202020204" pitchFamily="34" charset="0"/>
                <a:cs typeface="Arial" panose="020B0604020202020204" pitchFamily="34" charset="0"/>
              </a:rPr>
              <a:t> (2019) Available at: </a:t>
            </a:r>
            <a:r>
              <a:rPr lang="en-GB" sz="1300" dirty="0">
                <a:latin typeface="Arial" panose="020B0604020202020204" pitchFamily="34" charset="0"/>
                <a:cs typeface="Arial" panose="020B0604020202020204" pitchFamily="34" charset="0"/>
                <a:hlinkClick r:id="rId3"/>
              </a:rPr>
              <a:t>https://www.communicationtheory.org/cultural-barriers/#commentform</a:t>
            </a:r>
            <a:r>
              <a:rPr lang="en-GB" sz="1300" dirty="0">
                <a:latin typeface="Arial" panose="020B0604020202020204" pitchFamily="34" charset="0"/>
                <a:cs typeface="Arial" panose="020B0604020202020204" pitchFamily="34" charset="0"/>
              </a:rPr>
              <a:t>. (Accessed: 25/11/2025).</a:t>
            </a:r>
          </a:p>
          <a:p>
            <a:pPr>
              <a:lnSpc>
                <a:spcPct val="150000"/>
              </a:lnSpc>
            </a:pPr>
            <a:r>
              <a:rPr lang="en-GB" sz="1300" dirty="0">
                <a:latin typeface="Arial" panose="020B0604020202020204" pitchFamily="34" charset="0"/>
                <a:cs typeface="Arial" panose="020B0604020202020204" pitchFamily="34" charset="0"/>
              </a:rPr>
              <a:t>Delecta, J., Raman, G. (2015) 'Cross Cultural Communication Barriers in Workplace', </a:t>
            </a:r>
            <a:r>
              <a:rPr lang="en-GB" sz="1300" i="1" dirty="0">
                <a:latin typeface="Arial" panose="020B0604020202020204" pitchFamily="34" charset="0"/>
                <a:cs typeface="Arial" panose="020B0604020202020204" pitchFamily="34" charset="0"/>
              </a:rPr>
              <a:t>International Journal of Management (IJM)</a:t>
            </a:r>
            <a:r>
              <a:rPr lang="en-GB" sz="1300" dirty="0">
                <a:latin typeface="Arial" panose="020B0604020202020204" pitchFamily="34" charset="0"/>
                <a:cs typeface="Arial" panose="020B0604020202020204" pitchFamily="34" charset="0"/>
              </a:rPr>
              <a:t>, 6(1), pp. 348-351. Available at: </a:t>
            </a:r>
            <a:r>
              <a:rPr lang="en-GB" sz="1300" dirty="0">
                <a:latin typeface="Arial" panose="020B0604020202020204" pitchFamily="34" charset="0"/>
                <a:cs typeface="Arial" panose="020B0604020202020204" pitchFamily="34" charset="0"/>
                <a:hlinkClick r:id="rId4"/>
              </a:rPr>
              <a:t>https://d1wqtxts1xzle7.cloudfront.net/40875757/CROSS_CULTURAL_COMMUNICATION_BARRIERS_IN_WORKPLACE-2-libre.pdf?1451180266=&amp;response-content-disposition=inline%3B+filename%3DCROSS_CULTURAL_COMMUNICATION_BARRIERS_IN.pdf&amp;Expires=1765086727&amp;Signature=dULUxrnsQr6~j6mu7ESoDTDSyo0TCi2Dgbf9LBEm2WZgxKTRgnuCtiVzqpq10aqkvVJR6ceDZLdfwt~-t3DpG69sHAPye75XopKAqaRWysTzDPULIFZHbBvz5H3Abr6A5RTsmxB5H9W4rrLp6x~i9hdlfAs0NSg-H0L8GlSX5bHDAZEmxMcRl1TCqLrAiam0g32azEvhHCSSPhbfyZeYR9DR59aVBXoKf86uZhYhIbU~HnuYn-HyxJ0nD7qiEccRi1fSHAnS49aB76Ev5iOCzukf-vJ08b~aOJqRUAZjUYR-Gv-~hosTa9Vc4RnwtnpxoDkMcmSmmqSQrsAyBJ7kdw__&amp;Key-Pair-Id=APKAJLOHF5GGSLRBV4ZA</a:t>
            </a:r>
            <a:r>
              <a:rPr lang="en-GB" sz="1300" dirty="0">
                <a:latin typeface="Arial" panose="020B0604020202020204" pitchFamily="34" charset="0"/>
                <a:cs typeface="Arial" panose="020B0604020202020204" pitchFamily="34" charset="0"/>
              </a:rPr>
              <a:t>. (Acceded:30/11/2025)</a:t>
            </a:r>
          </a:p>
          <a:p>
            <a:pPr>
              <a:lnSpc>
                <a:spcPct val="150000"/>
              </a:lnSpc>
            </a:pPr>
            <a:r>
              <a:rPr lang="en-US" sz="1300" dirty="0">
                <a:latin typeface="Arial" panose="020B0604020202020204" pitchFamily="34" charset="0"/>
                <a:cs typeface="Arial" panose="020B0604020202020204" pitchFamily="34" charset="0"/>
              </a:rPr>
              <a:t>Dwyer, L.P. (2019) ‘Leadership self-efficacy: Review and leader development implications’, </a:t>
            </a:r>
            <a:r>
              <a:rPr lang="en-US" sz="1300" i="1" dirty="0">
                <a:latin typeface="Arial" panose="020B0604020202020204" pitchFamily="34" charset="0"/>
                <a:cs typeface="Arial" panose="020B0604020202020204" pitchFamily="34" charset="0"/>
              </a:rPr>
              <a:t>Journal of Management Development</a:t>
            </a:r>
            <a:r>
              <a:rPr lang="en-US" sz="1300" dirty="0">
                <a:latin typeface="Arial" panose="020B0604020202020204" pitchFamily="34" charset="0"/>
                <a:cs typeface="Arial" panose="020B0604020202020204" pitchFamily="34" charset="0"/>
              </a:rPr>
              <a:t>, 38, pp.637–650. </a:t>
            </a:r>
            <a:r>
              <a:rPr lang="en-US" sz="1300" dirty="0">
                <a:latin typeface="Arial" panose="020B0604020202020204" pitchFamily="34" charset="0"/>
                <a:cs typeface="Arial" panose="020B0604020202020204" pitchFamily="34" charset="0"/>
                <a:hlinkClick r:id="rId5"/>
              </a:rPr>
              <a:t>https://doi.org/10.1108/JMD-03-2019-0073</a:t>
            </a:r>
            <a:endParaRPr lang="en-US" sz="1300" dirty="0">
              <a:latin typeface="Arial" panose="020B0604020202020204" pitchFamily="34" charset="0"/>
              <a:cs typeface="Arial" panose="020B0604020202020204" pitchFamily="34" charset="0"/>
            </a:endParaRPr>
          </a:p>
          <a:p>
            <a:pPr>
              <a:lnSpc>
                <a:spcPct val="150000"/>
              </a:lnSpc>
            </a:pPr>
            <a:r>
              <a:rPr lang="de-DE" sz="1300" dirty="0">
                <a:latin typeface="Arial" panose="020B0604020202020204" pitchFamily="34" charset="0"/>
                <a:cs typeface="Arial" panose="020B0604020202020204" pitchFamily="34" charset="0"/>
              </a:rPr>
              <a:t>Elo, M., Kothari, T. and Ivanova-Gongne, M., 2022. Language Diversity–multi-Ethnic Migrant and Diaspora Resources for international Business and Entrepreneurship. In </a:t>
            </a:r>
            <a:r>
              <a:rPr lang="de-DE" sz="1300" i="1" dirty="0">
                <a:latin typeface="Arial" panose="020B0604020202020204" pitchFamily="34" charset="0"/>
                <a:cs typeface="Arial" panose="020B0604020202020204" pitchFamily="34" charset="0"/>
              </a:rPr>
              <a:t>Diversity in Action: Managing Diverse Talent in a Global Economy</a:t>
            </a:r>
            <a:r>
              <a:rPr lang="de-DE" sz="1300" dirty="0">
                <a:latin typeface="Arial" panose="020B0604020202020204" pitchFamily="34" charset="0"/>
                <a:cs typeface="Arial" panose="020B0604020202020204" pitchFamily="34" charset="0"/>
              </a:rPr>
              <a:t> (pp. 123-150). London: Emerald Publishing Limited.</a:t>
            </a: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3825907"/>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FDC0CF-E1E6-7C37-C236-DF47561F4F3B}"/>
              </a:ext>
            </a:extLst>
          </p:cNvPr>
          <p:cNvSpPr>
            <a:spLocks noGrp="1"/>
          </p:cNvSpPr>
          <p:nvPr>
            <p:ph idx="1"/>
          </p:nvPr>
        </p:nvSpPr>
        <p:spPr>
          <a:xfrm>
            <a:off x="719528" y="0"/>
            <a:ext cx="11472472" cy="6858000"/>
          </a:xfrm>
        </p:spPr>
        <p:txBody>
          <a:bodyPr>
            <a:normAutofit fontScale="92500" lnSpcReduction="20000"/>
          </a:bodyPr>
          <a:lstStyle/>
          <a:p>
            <a:pPr>
              <a:lnSpc>
                <a:spcPct val="150000"/>
              </a:lnSpc>
            </a:pPr>
            <a:r>
              <a:rPr lang="en-GB" sz="1400" dirty="0">
                <a:latin typeface="Arial" panose="020B0604020202020204" pitchFamily="34" charset="0"/>
                <a:cs typeface="Arial" panose="020B0604020202020204" pitchFamily="34" charset="0"/>
              </a:rPr>
              <a:t>Fürst, G., &amp; Grin, F. (2021). Multicultural experience and multilingualism as predictors of creativity. </a:t>
            </a:r>
            <a:r>
              <a:rPr lang="en-GB" sz="1400" i="1" dirty="0">
                <a:latin typeface="Arial" panose="020B0604020202020204" pitchFamily="34" charset="0"/>
                <a:cs typeface="Arial" panose="020B0604020202020204" pitchFamily="34" charset="0"/>
              </a:rPr>
              <a:t>International Journal of Bilingualism</a:t>
            </a:r>
            <a:r>
              <a:rPr lang="en-GB" sz="1400" dirty="0">
                <a:latin typeface="Arial" panose="020B0604020202020204" pitchFamily="34" charset="0"/>
                <a:cs typeface="Arial" panose="020B0604020202020204" pitchFamily="34" charset="0"/>
              </a:rPr>
              <a:t>, 25(5), 1486-1494. https://doi.org/10.1177/13670069211019468</a:t>
            </a:r>
            <a:endParaRPr lang="en-US" sz="1400" dirty="0">
              <a:latin typeface="Arial" panose="020B0604020202020204" pitchFamily="34" charset="0"/>
              <a:cs typeface="Arial" panose="020B0604020202020204" pitchFamily="34" charset="0"/>
            </a:endParaRPr>
          </a:p>
          <a:p>
            <a:pPr>
              <a:lnSpc>
                <a:spcPct val="150000"/>
              </a:lnSpc>
            </a:pPr>
            <a:r>
              <a:rPr lang="en-US" sz="1400" dirty="0">
                <a:latin typeface="Arial" panose="020B0604020202020204" pitchFamily="34" charset="0"/>
                <a:cs typeface="Arial" panose="020B0604020202020204" pitchFamily="34" charset="0"/>
              </a:rPr>
              <a:t>Hasson, U., Egidi, G., Marelli, M. &amp; Willems, R.M. (2018) ‘Grounding the neurobiology of language in first principles: The necessity of non-language-centric explanations for language comprehension’, </a:t>
            </a:r>
            <a:r>
              <a:rPr lang="en-US" sz="1400" i="1" dirty="0">
                <a:latin typeface="Arial" panose="020B0604020202020204" pitchFamily="34" charset="0"/>
                <a:cs typeface="Arial" panose="020B0604020202020204" pitchFamily="34" charset="0"/>
              </a:rPr>
              <a:t>Cognition</a:t>
            </a:r>
            <a:r>
              <a:rPr lang="en-US" sz="1400" dirty="0">
                <a:latin typeface="Arial" panose="020B0604020202020204" pitchFamily="34" charset="0"/>
                <a:cs typeface="Arial" panose="020B0604020202020204" pitchFamily="34" charset="0"/>
              </a:rPr>
              <a:t>, 180,</a:t>
            </a: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Kamal, N., Raihan, S., Maidin, A. (2023) 'Communication Barriers in Work Environment: Understanding Impact and Challenges ', </a:t>
            </a:r>
            <a:r>
              <a:rPr lang="en-GB" sz="1400" i="1" dirty="0">
                <a:latin typeface="Arial" panose="020B0604020202020204" pitchFamily="34" charset="0"/>
                <a:cs typeface="Arial" panose="020B0604020202020204" pitchFamily="34" charset="0"/>
              </a:rPr>
              <a:t>Internacional Journal of Academic Research in Business and Social Sciences </a:t>
            </a:r>
            <a:r>
              <a:rPr lang="en-GB" sz="1400" dirty="0">
                <a:latin typeface="Arial" panose="020B0604020202020204" pitchFamily="34" charset="0"/>
                <a:cs typeface="Arial" panose="020B0604020202020204" pitchFamily="34" charset="0"/>
              </a:rPr>
              <a:t>, 13(11), pp.1477-1480. Available at: </a:t>
            </a:r>
            <a:r>
              <a:rPr lang="en-GB" sz="1400" dirty="0">
                <a:latin typeface="Arial" panose="020B0604020202020204" pitchFamily="34" charset="0"/>
                <a:cs typeface="Arial" panose="020B0604020202020204" pitchFamily="34" charset="0"/>
                <a:hlinkClick r:id="rId2"/>
              </a:rPr>
              <a:t>https://kwpublications.com/papers_submitted/7564/communication-barriers-in-work-environment-understanding-impact-and-challenges.pdf</a:t>
            </a:r>
            <a:r>
              <a:rPr lang="en-GB" sz="1400" dirty="0">
                <a:latin typeface="Arial" panose="020B0604020202020204" pitchFamily="34" charset="0"/>
                <a:cs typeface="Arial" panose="020B0604020202020204" pitchFamily="34" charset="0"/>
              </a:rPr>
              <a:t>. (Acceded:29/11/2025)</a:t>
            </a:r>
            <a:endParaRPr lang="en-GB" sz="1400" dirty="0">
              <a:solidFill>
                <a:srgbClr val="000000"/>
              </a:solidFill>
              <a:latin typeface="Arial" panose="020B0604020202020204" pitchFamily="34" charset="0"/>
              <a:cs typeface="Arial" panose="020B0604020202020204" pitchFamily="34" charset="0"/>
            </a:endParaRPr>
          </a:p>
          <a:p>
            <a:pPr>
              <a:lnSpc>
                <a:spcPct val="150000"/>
              </a:lnSpc>
            </a:pPr>
            <a:r>
              <a:rPr lang="en-GB" sz="1400" dirty="0">
                <a:solidFill>
                  <a:srgbClr val="000000"/>
                </a:solidFill>
                <a:latin typeface="Arial" panose="020B0604020202020204" pitchFamily="34" charset="0"/>
                <a:cs typeface="Arial" panose="020B0604020202020204" pitchFamily="34" charset="0"/>
              </a:rPr>
              <a:t>‌Kunsman, T. (2021). </a:t>
            </a:r>
            <a:r>
              <a:rPr lang="en-GB" sz="1400" i="1" dirty="0">
                <a:solidFill>
                  <a:srgbClr val="000000"/>
                </a:solidFill>
                <a:latin typeface="Arial" panose="020B0604020202020204" pitchFamily="34" charset="0"/>
                <a:cs typeface="Arial" panose="020B0604020202020204" pitchFamily="34" charset="0"/>
              </a:rPr>
              <a:t>15 Communication Barriers: How to Overcome Them This Year</a:t>
            </a:r>
            <a:r>
              <a:rPr lang="en-GB" sz="1400" dirty="0">
                <a:solidFill>
                  <a:srgbClr val="000000"/>
                </a:solidFill>
                <a:latin typeface="Arial" panose="020B0604020202020204" pitchFamily="34" charset="0"/>
                <a:cs typeface="Arial" panose="020B0604020202020204" pitchFamily="34" charset="0"/>
              </a:rPr>
              <a:t>. Available at: </a:t>
            </a:r>
            <a:r>
              <a:rPr lang="en-GB" sz="1400" dirty="0">
                <a:solidFill>
                  <a:srgbClr val="000000"/>
                </a:solidFill>
                <a:latin typeface="Arial" panose="020B0604020202020204" pitchFamily="34" charset="0"/>
                <a:cs typeface="Arial" panose="020B0604020202020204" pitchFamily="34" charset="0"/>
                <a:hlinkClick r:id="rId3"/>
              </a:rPr>
              <a:t>https://everyonesocial.com/blog/communication-barriers/</a:t>
            </a:r>
            <a:r>
              <a:rPr lang="en-GB" sz="1400" dirty="0">
                <a:solidFill>
                  <a:srgbClr val="000000"/>
                </a:solidFill>
                <a:latin typeface="Arial" panose="020B0604020202020204" pitchFamily="34" charset="0"/>
                <a:cs typeface="Arial" panose="020B0604020202020204" pitchFamily="34" charset="0"/>
              </a:rPr>
              <a:t>.</a:t>
            </a:r>
          </a:p>
          <a:p>
            <a:pPr>
              <a:lnSpc>
                <a:spcPct val="150000"/>
              </a:lnSpc>
            </a:pPr>
            <a:r>
              <a:rPr lang="en-GB" sz="1400" dirty="0">
                <a:solidFill>
                  <a:srgbClr val="000000"/>
                </a:solidFill>
                <a:latin typeface="Arial" panose="020B0604020202020204" pitchFamily="34" charset="0"/>
                <a:cs typeface="Arial" panose="020B0604020202020204" pitchFamily="34" charset="0"/>
              </a:rPr>
              <a:t>‌The Knowledge Academy (n.d.). </a:t>
            </a:r>
            <a:r>
              <a:rPr lang="en-GB" sz="1400" i="1" dirty="0">
                <a:solidFill>
                  <a:srgbClr val="000000"/>
                </a:solidFill>
                <a:latin typeface="Arial" panose="020B0604020202020204" pitchFamily="34" charset="0"/>
                <a:cs typeface="Arial" panose="020B0604020202020204" pitchFamily="34" charset="0"/>
              </a:rPr>
              <a:t>Communication Barriers: Explained in Detail</a:t>
            </a:r>
            <a:r>
              <a:rPr lang="en-GB" sz="1400" dirty="0">
                <a:solidFill>
                  <a:srgbClr val="000000"/>
                </a:solidFill>
                <a:latin typeface="Arial" panose="020B0604020202020204" pitchFamily="34" charset="0"/>
                <a:cs typeface="Arial" panose="020B0604020202020204" pitchFamily="34" charset="0"/>
              </a:rPr>
              <a:t>.  Available at: </a:t>
            </a:r>
            <a:r>
              <a:rPr lang="en-GB" sz="1400" dirty="0">
                <a:solidFill>
                  <a:srgbClr val="000000"/>
                </a:solidFill>
                <a:latin typeface="Arial" panose="020B0604020202020204" pitchFamily="34" charset="0"/>
                <a:cs typeface="Arial" panose="020B0604020202020204" pitchFamily="34" charset="0"/>
                <a:hlinkClick r:id="rId4"/>
              </a:rPr>
              <a:t>https://www.theknowledgeacademy.com/blog/communication-barriers/</a:t>
            </a:r>
            <a:r>
              <a:rPr lang="en-GB" sz="1400" dirty="0">
                <a:solidFill>
                  <a:srgbClr val="000000"/>
                </a:solidFill>
                <a:latin typeface="Arial" panose="020B0604020202020204" pitchFamily="34" charset="0"/>
                <a:cs typeface="Arial" panose="020B0604020202020204" pitchFamily="34" charset="0"/>
              </a:rPr>
              <a:t>.</a:t>
            </a:r>
          </a:p>
          <a:p>
            <a:pPr>
              <a:lnSpc>
                <a:spcPct val="150000"/>
              </a:lnSpc>
            </a:pPr>
            <a:r>
              <a:rPr lang="en-GB" sz="1400" dirty="0">
                <a:latin typeface="Arial" panose="020B0604020202020204" pitchFamily="34" charset="0"/>
                <a:cs typeface="Arial" panose="020B0604020202020204" pitchFamily="34" charset="0"/>
              </a:rPr>
              <a:t>Lising, L. (2023). ‘Speak English!’: social acceleration and language learning in the workplace. </a:t>
            </a:r>
            <a:r>
              <a:rPr lang="en-GB" sz="1400" i="1" dirty="0">
                <a:latin typeface="Arial" panose="020B0604020202020204" pitchFamily="34" charset="0"/>
                <a:cs typeface="Arial" panose="020B0604020202020204" pitchFamily="34" charset="0"/>
              </a:rPr>
              <a:t>International Journal of Bilingual Education and Bilingualism</a:t>
            </a:r>
            <a:r>
              <a:rPr lang="en-GB" sz="1400" dirty="0">
                <a:latin typeface="Arial" panose="020B0604020202020204" pitchFamily="34" charset="0"/>
                <a:cs typeface="Arial" panose="020B0604020202020204" pitchFamily="34" charset="0"/>
              </a:rPr>
              <a:t>, </a:t>
            </a:r>
            <a:r>
              <a:rPr lang="en-GB" sz="1400" i="1" dirty="0">
                <a:latin typeface="Arial" panose="020B0604020202020204" pitchFamily="34" charset="0"/>
                <a:cs typeface="Arial" panose="020B0604020202020204" pitchFamily="34" charset="0"/>
              </a:rPr>
              <a:t>26</a:t>
            </a:r>
            <a:r>
              <a:rPr lang="en-GB" sz="1400" dirty="0">
                <a:latin typeface="Arial" panose="020B0604020202020204" pitchFamily="34" charset="0"/>
                <a:cs typeface="Arial" panose="020B0604020202020204" pitchFamily="34" charset="0"/>
              </a:rPr>
              <a:t>(10), pp.1183-1196.</a:t>
            </a:r>
          </a:p>
          <a:p>
            <a:pPr>
              <a:lnSpc>
                <a:spcPct val="150000"/>
              </a:lnSpc>
            </a:pPr>
            <a:r>
              <a:rPr lang="en-GB" sz="1400" dirty="0">
                <a:solidFill>
                  <a:srgbClr val="000000"/>
                </a:solidFill>
                <a:latin typeface="Arial" panose="020B0604020202020204" pitchFamily="34" charset="0"/>
                <a:cs typeface="Arial" panose="020B0604020202020204" pitchFamily="34" charset="0"/>
              </a:rPr>
              <a:t>My Blog. (2025). </a:t>
            </a:r>
            <a:r>
              <a:rPr lang="en-GB" sz="1400" i="1" dirty="0">
                <a:solidFill>
                  <a:srgbClr val="000000"/>
                </a:solidFill>
                <a:latin typeface="Arial" panose="020B0604020202020204" pitchFamily="34" charset="0"/>
                <a:cs typeface="Arial" panose="020B0604020202020204" pitchFamily="34" charset="0"/>
              </a:rPr>
              <a:t>Organisational barriers to communication</a:t>
            </a:r>
            <a:r>
              <a:rPr lang="en-GB" sz="1400" dirty="0">
                <a:solidFill>
                  <a:srgbClr val="000000"/>
                </a:solidFill>
                <a:latin typeface="Arial" panose="020B0604020202020204" pitchFamily="34" charset="0"/>
                <a:cs typeface="Arial" panose="020B0604020202020204" pitchFamily="34" charset="0"/>
              </a:rPr>
              <a:t>. [online] Available at: </a:t>
            </a:r>
            <a:r>
              <a:rPr lang="en-GB" sz="1400" dirty="0">
                <a:solidFill>
                  <a:srgbClr val="000000"/>
                </a:solidFill>
                <a:latin typeface="Arial" panose="020B0604020202020204" pitchFamily="34" charset="0"/>
                <a:cs typeface="Arial" panose="020B0604020202020204" pitchFamily="34" charset="0"/>
                <a:hlinkClick r:id="rId5"/>
              </a:rPr>
              <a:t>https://barrierstocommunication.net/organisational-barriers-to-communication/</a:t>
            </a:r>
            <a:r>
              <a:rPr lang="en-GB" sz="1400" dirty="0">
                <a:solidFill>
                  <a:srgbClr val="000000"/>
                </a:solidFill>
                <a:latin typeface="Arial" panose="020B0604020202020204" pitchFamily="34" charset="0"/>
                <a:cs typeface="Arial" panose="020B0604020202020204" pitchFamily="34" charset="0"/>
              </a:rPr>
              <a:t>.</a:t>
            </a:r>
          </a:p>
          <a:p>
            <a:pPr>
              <a:lnSpc>
                <a:spcPct val="150000"/>
              </a:lnSpc>
            </a:pPr>
            <a:r>
              <a:rPr lang="en-GB" sz="1400" dirty="0">
                <a:solidFill>
                  <a:srgbClr val="000000"/>
                </a:solidFill>
                <a:latin typeface="Arial" panose="020B0604020202020204" pitchFamily="34" charset="0"/>
                <a:cs typeface="Arial" panose="020B0604020202020204" pitchFamily="34" charset="0"/>
              </a:rPr>
              <a:t>My Blog. (2025). </a:t>
            </a:r>
            <a:r>
              <a:rPr lang="en-GB" sz="1400" i="1" dirty="0">
                <a:solidFill>
                  <a:srgbClr val="000000"/>
                </a:solidFill>
                <a:latin typeface="Arial" panose="020B0604020202020204" pitchFamily="34" charset="0"/>
                <a:cs typeface="Arial" panose="020B0604020202020204" pitchFamily="34" charset="0"/>
              </a:rPr>
              <a:t>Organisational barriers to communication</a:t>
            </a:r>
            <a:r>
              <a:rPr lang="en-GB" sz="1400" dirty="0">
                <a:solidFill>
                  <a:srgbClr val="000000"/>
                </a:solidFill>
                <a:latin typeface="Arial" panose="020B0604020202020204" pitchFamily="34" charset="0"/>
                <a:cs typeface="Arial" panose="020B0604020202020204" pitchFamily="34" charset="0"/>
              </a:rPr>
              <a:t>. Available at: </a:t>
            </a:r>
            <a:r>
              <a:rPr lang="en-GB" sz="1400" dirty="0">
                <a:solidFill>
                  <a:srgbClr val="000000"/>
                </a:solidFill>
                <a:latin typeface="Arial" panose="020B0604020202020204" pitchFamily="34" charset="0"/>
                <a:cs typeface="Arial" panose="020B0604020202020204" pitchFamily="34" charset="0"/>
                <a:hlinkClick r:id="rId5"/>
              </a:rPr>
              <a:t>https://barrierstocommunication.net/organisational-barriers-to-communication/</a:t>
            </a:r>
            <a:r>
              <a:rPr lang="en-GB" sz="1400" dirty="0">
                <a:solidFill>
                  <a:srgbClr val="000000"/>
                </a:solidFill>
                <a:latin typeface="Arial" panose="020B0604020202020204" pitchFamily="34" charset="0"/>
                <a:cs typeface="Arial" panose="020B0604020202020204" pitchFamily="34" charset="0"/>
              </a:rPr>
              <a:t>.</a:t>
            </a:r>
          </a:p>
          <a:p>
            <a:pPr>
              <a:lnSpc>
                <a:spcPct val="150000"/>
              </a:lnSpc>
            </a:pPr>
            <a:r>
              <a:rPr lang="en-US" sz="1400" dirty="0">
                <a:latin typeface="Arial" panose="020B0604020202020204" pitchFamily="34" charset="0"/>
                <a:cs typeface="Arial" panose="020B0604020202020204" pitchFamily="34" charset="0"/>
              </a:rPr>
              <a:t>Robbins, S.P. &amp; Judge, T.A. (2018) </a:t>
            </a:r>
            <a:r>
              <a:rPr lang="en-US" sz="1400" i="1" dirty="0">
                <a:latin typeface="Arial" panose="020B0604020202020204" pitchFamily="34" charset="0"/>
                <a:cs typeface="Arial" panose="020B0604020202020204" pitchFamily="34" charset="0"/>
              </a:rPr>
              <a:t>Essentials of organizational behavior</a:t>
            </a:r>
            <a:r>
              <a:rPr lang="en-US" sz="1400" dirty="0">
                <a:latin typeface="Arial" panose="020B0604020202020204" pitchFamily="34" charset="0"/>
                <a:cs typeface="Arial" panose="020B0604020202020204" pitchFamily="34" charset="0"/>
              </a:rPr>
              <a:t>. 14th edn. Pearson Education, London.</a:t>
            </a:r>
            <a:endParaRPr lang="en-GB" sz="1400" dirty="0">
              <a:solidFill>
                <a:srgbClr val="000000"/>
              </a:solidFill>
              <a:latin typeface="Arial" panose="020B0604020202020204" pitchFamily="34" charset="0"/>
              <a:cs typeface="Arial" panose="020B0604020202020204" pitchFamily="34" charset="0"/>
            </a:endParaRPr>
          </a:p>
          <a:p>
            <a:pPr>
              <a:lnSpc>
                <a:spcPct val="150000"/>
              </a:lnSpc>
            </a:pPr>
            <a:r>
              <a:rPr lang="en-US" sz="1400" dirty="0">
                <a:latin typeface="Arial" panose="020B0604020202020204" pitchFamily="34" charset="0"/>
                <a:cs typeface="Arial" panose="020B0604020202020204" pitchFamily="34" charset="0"/>
              </a:rPr>
              <a:t>Samovar, L.A., Porter, R.E., McDaniel, E.R. &amp; Roy, C.S. (2017) </a:t>
            </a:r>
            <a:r>
              <a:rPr lang="en-US" sz="1400" i="1" dirty="0">
                <a:latin typeface="Arial" panose="020B0604020202020204" pitchFamily="34" charset="0"/>
                <a:cs typeface="Arial" panose="020B0604020202020204" pitchFamily="34" charset="0"/>
              </a:rPr>
              <a:t>Communication between cultures</a:t>
            </a:r>
            <a:r>
              <a:rPr lang="en-US" sz="1400" dirty="0">
                <a:latin typeface="Arial" panose="020B0604020202020204" pitchFamily="34" charset="0"/>
                <a:cs typeface="Arial" panose="020B0604020202020204" pitchFamily="34" charset="0"/>
              </a:rPr>
              <a:t>. 9th edn. Cengage Learning, Boston.</a:t>
            </a:r>
          </a:p>
          <a:p>
            <a:endParaRPr lang="en-US" sz="1200" dirty="0"/>
          </a:p>
        </p:txBody>
      </p:sp>
      <p:sp>
        <p:nvSpPr>
          <p:cNvPr id="2" name="Title 1">
            <a:extLst>
              <a:ext uri="{FF2B5EF4-FFF2-40B4-BE49-F238E27FC236}">
                <a16:creationId xmlns:a16="http://schemas.microsoft.com/office/drawing/2014/main" id="{4022B61C-6E57-9F3F-0A87-64196D4B2458}"/>
              </a:ext>
            </a:extLst>
          </p:cNvPr>
          <p:cNvSpPr>
            <a:spLocks noGrp="1"/>
          </p:cNvSpPr>
          <p:nvPr>
            <p:ph type="title"/>
          </p:nvPr>
        </p:nvSpPr>
        <p:spPr>
          <a:xfrm>
            <a:off x="1371600" y="-1485900"/>
            <a:ext cx="9601200" cy="1485900"/>
          </a:xfrm>
        </p:spPr>
        <p:txBody>
          <a:bodyPr vert="horz" lIns="91440" tIns="45720" rIns="91440" bIns="45720" rtlCol="0" anchor="b">
            <a:normAutofit/>
          </a:bodyPr>
          <a:lstStyle/>
          <a:p>
            <a:r>
              <a:rPr lang="en-US" dirty="0"/>
              <a:t>Reference List Continuation 1</a:t>
            </a:r>
          </a:p>
        </p:txBody>
      </p:sp>
    </p:spTree>
    <p:extLst>
      <p:ext uri="{BB962C8B-B14F-4D97-AF65-F5344CB8AC3E}">
        <p14:creationId xmlns:p14="http://schemas.microsoft.com/office/powerpoint/2010/main" val="354780132"/>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6AFD36-8C38-CEF3-4C8C-0A7CB0E71085}"/>
              </a:ext>
            </a:extLst>
          </p:cNvPr>
          <p:cNvSpPr>
            <a:spLocks noGrp="1"/>
          </p:cNvSpPr>
          <p:nvPr>
            <p:ph idx="1"/>
          </p:nvPr>
        </p:nvSpPr>
        <p:spPr>
          <a:xfrm>
            <a:off x="749508" y="0"/>
            <a:ext cx="11442492" cy="6858000"/>
          </a:xfrm>
        </p:spPr>
        <p:txBody>
          <a:bodyPr>
            <a:normAutofit/>
          </a:bodyPr>
          <a:lstStyle/>
          <a:p>
            <a:pPr>
              <a:lnSpc>
                <a:spcPct val="150000"/>
              </a:lnSpc>
            </a:pPr>
            <a:r>
              <a:rPr lang="en-US" sz="1300" dirty="0">
                <a:latin typeface="Arial" panose="020B0604020202020204" pitchFamily="34" charset="0"/>
                <a:cs typeface="Arial" panose="020B0604020202020204" pitchFamily="34" charset="0"/>
              </a:rPr>
              <a:t>Shannon, C.E. &amp; Weaver, W. (1949) </a:t>
            </a:r>
            <a:r>
              <a:rPr lang="en-US" sz="1300" i="1" dirty="0">
                <a:latin typeface="Arial" panose="020B0604020202020204" pitchFamily="34" charset="0"/>
                <a:cs typeface="Arial" panose="020B0604020202020204" pitchFamily="34" charset="0"/>
              </a:rPr>
              <a:t>The mathematical theory of communication</a:t>
            </a:r>
            <a:r>
              <a:rPr lang="en-US" sz="1300" dirty="0">
                <a:latin typeface="Arial" panose="020B0604020202020204" pitchFamily="34" charset="0"/>
                <a:cs typeface="Arial" panose="020B0604020202020204" pitchFamily="34" charset="0"/>
              </a:rPr>
              <a:t>. University of Illinois Press, </a:t>
            </a:r>
            <a:endParaRPr lang="en-GB" sz="1300" dirty="0">
              <a:solidFill>
                <a:srgbClr val="000000"/>
              </a:solidFill>
              <a:latin typeface="Arial" panose="020B0604020202020204" pitchFamily="34" charset="0"/>
              <a:cs typeface="Arial" panose="020B0604020202020204" pitchFamily="34" charset="0"/>
            </a:endParaRPr>
          </a:p>
          <a:p>
            <a:pPr>
              <a:lnSpc>
                <a:spcPct val="150000"/>
              </a:lnSpc>
            </a:pPr>
            <a:r>
              <a:rPr lang="en-GB" sz="1300" dirty="0">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Shannon and Weaver Model of Communication (1948.pdf - Google Drive Available at: https://drive.google.com/file/d/0B9uTlbkjBK6EY3J1X0NEQlpmWE0/preview?resourcekey=0-MDDLBqgq1A-zFUIeh-LDiA </a:t>
            </a:r>
            <a:r>
              <a:rPr lang="en-GB" sz="1300" dirty="0">
                <a:latin typeface="Arial" panose="020B0604020202020204" pitchFamily="34" charset="0"/>
                <a:ea typeface="Calibri" panose="020F0502020204030204" pitchFamily="34" charset="0"/>
                <a:cs typeface="Arial" panose="020B0604020202020204" pitchFamily="34" charset="0"/>
              </a:rPr>
              <a:t>.(Accessed 6 December 2025)</a:t>
            </a:r>
          </a:p>
          <a:p>
            <a:pPr>
              <a:lnSpc>
                <a:spcPct val="150000"/>
              </a:lnSpc>
            </a:pPr>
            <a:r>
              <a:rPr lang="en-GB" sz="1300" dirty="0">
                <a:latin typeface="Arial" panose="020B0604020202020204" pitchFamily="34" charset="0"/>
                <a:ea typeface="Calibri" panose="020F0502020204030204" pitchFamily="34" charset="0"/>
                <a:cs typeface="Arial" panose="020B0604020202020204" pitchFamily="34" charset="0"/>
              </a:rPr>
              <a:t>Soni, A. (ND) Psychological Barriers to Communication: Examples and How to Overcome.  Available at: </a:t>
            </a:r>
            <a:r>
              <a:rPr lang="en-GB" sz="1300" dirty="0">
                <a:latin typeface="Arial" panose="020B0604020202020204" pitchFamily="34" charset="0"/>
                <a:ea typeface="Calibri" panose="020F0502020204030204" pitchFamily="34" charset="0"/>
                <a:cs typeface="Arial" panose="020B0604020202020204" pitchFamily="34" charset="0"/>
                <a:hlinkClick r:id="rId3"/>
              </a:rPr>
              <a:t>https://clearinfo.in/blog/psychological-barriers-to-communication/</a:t>
            </a:r>
            <a:r>
              <a:rPr lang="en-GB" sz="1300" dirty="0">
                <a:latin typeface="Arial" panose="020B0604020202020204" pitchFamily="34" charset="0"/>
                <a:ea typeface="Calibri" panose="020F0502020204030204" pitchFamily="34" charset="0"/>
                <a:cs typeface="Arial" panose="020B0604020202020204" pitchFamily="34" charset="0"/>
              </a:rPr>
              <a:t>. ( Acceded: 11/12/2025)</a:t>
            </a:r>
          </a:p>
          <a:p>
            <a:pPr>
              <a:lnSpc>
                <a:spcPct val="150000"/>
              </a:lnSpc>
            </a:pPr>
            <a:r>
              <a:rPr lang="en-GB" sz="1300" dirty="0">
                <a:latin typeface="Arial" panose="020B0604020202020204" pitchFamily="34" charset="0"/>
                <a:ea typeface="Calibri" panose="020F0502020204030204" pitchFamily="34" charset="0"/>
                <a:cs typeface="Arial" panose="020B0604020202020204" pitchFamily="34" charset="0"/>
              </a:rPr>
              <a:t>Stanton, N. (2009) Mastering Communication, 5</a:t>
            </a:r>
            <a:r>
              <a:rPr lang="en-GB" sz="1300" baseline="30000" dirty="0">
                <a:latin typeface="Arial" panose="020B0604020202020204" pitchFamily="34" charset="0"/>
                <a:ea typeface="Calibri" panose="020F0502020204030204" pitchFamily="34" charset="0"/>
                <a:cs typeface="Arial" panose="020B0604020202020204" pitchFamily="34" charset="0"/>
              </a:rPr>
              <a:t>th</a:t>
            </a:r>
            <a:r>
              <a:rPr lang="en-GB" sz="1300" dirty="0">
                <a:latin typeface="Arial" panose="020B0604020202020204" pitchFamily="34" charset="0"/>
                <a:ea typeface="Calibri" panose="020F0502020204030204" pitchFamily="34" charset="0"/>
                <a:cs typeface="Arial" panose="020B0604020202020204" pitchFamily="34" charset="0"/>
              </a:rPr>
              <a:t> Ed. Broomsbury Publishing. Available at: </a:t>
            </a:r>
            <a:r>
              <a:rPr lang="en-GB" sz="1300" dirty="0">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https://books.google.co.uk/books?hl=en&amp;lr=&amp;id=_ptGEAAAQBAJ&amp;oi=fnd&amp;pg=PP1&amp;dq=Mastering+Communication+Stanton+2009&amp;ots=EZIg4QJsj4&amp;sig=uf-f3FWD1kfWKYhe4szQoZ-tb1k&amp;redir_esc=y#v=onepage&amp;q&amp;f=false</a:t>
            </a:r>
            <a:r>
              <a:rPr lang="en-GB" sz="1300" dirty="0">
                <a:latin typeface="Arial" panose="020B0604020202020204" pitchFamily="34" charset="0"/>
                <a:ea typeface="Calibri" panose="020F0502020204030204" pitchFamily="34" charset="0"/>
                <a:cs typeface="Arial" panose="020B0604020202020204" pitchFamily="34" charset="0"/>
              </a:rPr>
              <a:t> . (Accessed 6 December 2025).</a:t>
            </a:r>
          </a:p>
          <a:p>
            <a:pPr>
              <a:lnSpc>
                <a:spcPct val="150000"/>
              </a:lnSpc>
            </a:pPr>
            <a:r>
              <a:rPr lang="en-GB" sz="1300" dirty="0">
                <a:latin typeface="Arial" panose="020B0604020202020204" pitchFamily="34" charset="0"/>
                <a:ea typeface="Calibri" panose="020F0502020204030204" pitchFamily="34" charset="0"/>
                <a:cs typeface="Arial" panose="020B0604020202020204" pitchFamily="34" charset="0"/>
              </a:rPr>
              <a:t>Steinberg, S. (2007) An Introduction to Communication Studies. Juta and Company Limited. Available at: </a:t>
            </a:r>
            <a:r>
              <a:rPr lang="en-GB" sz="1300" dirty="0">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https://www.google.co.uk/books/edition/An_Introduction_to_Communication_Studies/g8GRgXYeo_kC?hl=en&amp;gbpv=1&amp;dq=SCHRAMM+1954&amp;pg=PA55&amp;printsec=frontcover</a:t>
            </a:r>
            <a:r>
              <a:rPr lang="en-GB" sz="1300" dirty="0">
                <a:latin typeface="Arial" panose="020B0604020202020204" pitchFamily="34" charset="0"/>
                <a:ea typeface="Calibri" panose="020F0502020204030204" pitchFamily="34" charset="0"/>
                <a:cs typeface="Arial" panose="020B0604020202020204" pitchFamily="34" charset="0"/>
              </a:rPr>
              <a:t>. (Accessed 6 December 2025)</a:t>
            </a:r>
          </a:p>
          <a:p>
            <a:pPr>
              <a:lnSpc>
                <a:spcPct val="150000"/>
              </a:lnSpc>
            </a:pPr>
            <a:r>
              <a:rPr lang="en-GB" sz="1300" dirty="0">
                <a:latin typeface="Arial" panose="020B0604020202020204" pitchFamily="34" charset="0"/>
                <a:ea typeface="Calibri" panose="020F0502020204030204" pitchFamily="34" charset="0"/>
                <a:cs typeface="Arial" panose="020B0604020202020204" pitchFamily="34" charset="0"/>
              </a:rPr>
              <a:t>Thomas, C. (2025)</a:t>
            </a:r>
            <a:r>
              <a:rPr lang="en-GB" sz="1300" i="1" dirty="0">
                <a:latin typeface="Arial" panose="020B0604020202020204" pitchFamily="34" charset="0"/>
                <a:ea typeface="Calibri" panose="020F0502020204030204" pitchFamily="34" charset="0"/>
                <a:cs typeface="Arial" panose="020B0604020202020204" pitchFamily="34" charset="0"/>
              </a:rPr>
              <a:t> Types of Communication Barriers: Psychological Barriers of Communication. </a:t>
            </a:r>
            <a:r>
              <a:rPr lang="en-GB" sz="1300" dirty="0">
                <a:latin typeface="Arial" panose="020B0604020202020204" pitchFamily="34" charset="0"/>
                <a:ea typeface="Calibri" panose="020F0502020204030204" pitchFamily="34" charset="0"/>
                <a:cs typeface="Arial" panose="020B0604020202020204" pitchFamily="34" charset="0"/>
              </a:rPr>
              <a:t>Available at: https://barrierstocommunication.net/psychological-barriers-to-communication/. (Acceded: 11/12.2025)</a:t>
            </a:r>
          </a:p>
          <a:p>
            <a:pPr>
              <a:lnSpc>
                <a:spcPct val="150000"/>
              </a:lnSpc>
            </a:pPr>
            <a:r>
              <a:rPr lang="en-GB" sz="1300" dirty="0">
                <a:latin typeface="Arial" panose="020B0604020202020204" pitchFamily="34" charset="0"/>
                <a:ea typeface="Calibri" panose="020F0502020204030204" pitchFamily="34" charset="0"/>
                <a:cs typeface="Arial" panose="020B0604020202020204" pitchFamily="34" charset="0"/>
              </a:rPr>
              <a:t>Wehmeier, S. and Ashby, M. (2000) Oxford Advanced Learner’s Dictionary of current English, Oxford University Press.</a:t>
            </a:r>
            <a:endParaRPr lang="en-GB" sz="1300" dirty="0">
              <a:latin typeface="Arial" panose="020B0604020202020204" pitchFamily="34" charset="0"/>
              <a:cs typeface="Arial" panose="020B0604020202020204" pitchFamily="34" charset="0"/>
            </a:endParaRPr>
          </a:p>
          <a:p>
            <a:pPr>
              <a:lnSpc>
                <a:spcPct val="150000"/>
              </a:lnSpc>
            </a:pPr>
            <a:r>
              <a:rPr lang="en-GB" sz="1300" dirty="0">
                <a:latin typeface="Arial" panose="020B0604020202020204" pitchFamily="34" charset="0"/>
                <a:cs typeface="Arial" panose="020B0604020202020204" pitchFamily="34" charset="0"/>
              </a:rPr>
              <a:t>Yuldasheva, T. (2024) 'Communication Barriers in Intercultural Communication and Ways to Overcome Them', </a:t>
            </a:r>
            <a:r>
              <a:rPr lang="en-GB" sz="1300" i="1" dirty="0">
                <a:latin typeface="Arial" panose="020B0604020202020204" pitchFamily="34" charset="0"/>
                <a:cs typeface="Arial" panose="020B0604020202020204" pitchFamily="34" charset="0"/>
              </a:rPr>
              <a:t>European Science Methodical Journal</a:t>
            </a:r>
            <a:r>
              <a:rPr lang="en-GB" sz="1300" dirty="0">
                <a:latin typeface="Arial" panose="020B0604020202020204" pitchFamily="34" charset="0"/>
                <a:cs typeface="Arial" panose="020B0604020202020204" pitchFamily="34" charset="0"/>
              </a:rPr>
              <a:t>, 2(8), pp. 67-72. Available at: </a:t>
            </a:r>
            <a:r>
              <a:rPr lang="en-GB" sz="1300" dirty="0">
                <a:latin typeface="Arial" panose="020B0604020202020204" pitchFamily="34" charset="0"/>
                <a:cs typeface="Arial" panose="020B0604020202020204" pitchFamily="34" charset="0"/>
                <a:hlinkClick r:id="rId6"/>
              </a:rPr>
              <a:t>https://www.researchgate.net/publication/392135971_COMMUNICATION_BARRIERS_IN_INTERCULTURAL_COMMUNICATION_AND_WAYS_TO_OVERCOME_THEM</a:t>
            </a:r>
            <a:r>
              <a:rPr lang="en-GB" sz="1300" dirty="0">
                <a:latin typeface="Arial" panose="020B0604020202020204" pitchFamily="34" charset="0"/>
                <a:cs typeface="Arial" panose="020B0604020202020204" pitchFamily="34" charset="0"/>
              </a:rPr>
              <a:t>. (Acceded: 25/11/2025)</a:t>
            </a:r>
            <a:endParaRPr lang="en-US" sz="1300" dirty="0">
              <a:latin typeface="Arial" panose="020B0604020202020204" pitchFamily="34" charset="0"/>
              <a:cs typeface="Arial" panose="020B0604020202020204" pitchFamily="34" charset="0"/>
            </a:endParaRPr>
          </a:p>
          <a:p>
            <a:endParaRPr lang="en-US" dirty="0"/>
          </a:p>
        </p:txBody>
      </p:sp>
      <p:sp>
        <p:nvSpPr>
          <p:cNvPr id="2" name="Title 1">
            <a:extLst>
              <a:ext uri="{FF2B5EF4-FFF2-40B4-BE49-F238E27FC236}">
                <a16:creationId xmlns:a16="http://schemas.microsoft.com/office/drawing/2014/main" id="{2CFB516A-A6D0-8AFB-6A84-99DE508534FC}"/>
              </a:ext>
            </a:extLst>
          </p:cNvPr>
          <p:cNvSpPr>
            <a:spLocks noGrp="1"/>
          </p:cNvSpPr>
          <p:nvPr>
            <p:ph type="title"/>
          </p:nvPr>
        </p:nvSpPr>
        <p:spPr>
          <a:xfrm>
            <a:off x="1371600" y="-1485900"/>
            <a:ext cx="9601200" cy="1485900"/>
          </a:xfrm>
        </p:spPr>
        <p:txBody>
          <a:bodyPr vert="horz" lIns="91440" tIns="45720" rIns="91440" bIns="45720" rtlCol="0" anchor="b">
            <a:normAutofit/>
          </a:bodyPr>
          <a:lstStyle/>
          <a:p>
            <a:r>
              <a:rPr lang="en-US" dirty="0"/>
              <a:t>Reference List Continuation 2</a:t>
            </a:r>
          </a:p>
        </p:txBody>
      </p:sp>
    </p:spTree>
    <p:extLst>
      <p:ext uri="{BB962C8B-B14F-4D97-AF65-F5344CB8AC3E}">
        <p14:creationId xmlns:p14="http://schemas.microsoft.com/office/powerpoint/2010/main" val="3496725345"/>
      </p:ext>
    </p:extLst>
  </p:cSld>
  <p:clrMapOvr>
    <a:masterClrMapping/>
  </p:clrMapOvr>
  <p:transition spd="slow">
    <p:push dir="u"/>
  </p:transition>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25870</TotalTime>
  <Words>3399</Words>
  <Application>Microsoft Macintosh PowerPoint</Application>
  <PresentationFormat>Widescreen</PresentationFormat>
  <Paragraphs>182</Paragraphs>
  <Slides>28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Aptos</vt:lpstr>
      <vt:lpstr>Arial</vt:lpstr>
      <vt:lpstr>Franklin Gothic Book</vt:lpstr>
      <vt:lpstr>Open Sans</vt:lpstr>
      <vt:lpstr>Wingdings</vt:lpstr>
      <vt:lpstr>Crop</vt:lpstr>
      <vt:lpstr>Group Presentation: Case-Study Flight Foods Ltd. Communication Barries</vt:lpstr>
      <vt:lpstr>Overview</vt:lpstr>
      <vt:lpstr>Introduction</vt:lpstr>
      <vt:lpstr>Communicational Barries</vt:lpstr>
      <vt:lpstr> Barriers 1: Psychological Barriers</vt:lpstr>
      <vt:lpstr>Psychological Barriers Disadvantages</vt:lpstr>
      <vt:lpstr>Psychological Barriers Advantages </vt:lpstr>
      <vt:lpstr>How to Overcome Psychological Barriers</vt:lpstr>
      <vt:lpstr>Barriers 2: Organizational Barriers</vt:lpstr>
      <vt:lpstr>Organizational Barriers Disadvantages</vt:lpstr>
      <vt:lpstr>Organizational Barriers Advantages</vt:lpstr>
      <vt:lpstr>How to Overcome Organizational Barriers</vt:lpstr>
      <vt:lpstr>Barriers 3: Attitude Barrie</vt:lpstr>
      <vt:lpstr> Attitude Barriers Disadvantages </vt:lpstr>
      <vt:lpstr>Attitude Barriers Advantages </vt:lpstr>
      <vt:lpstr>How to Overcome Attitude Barriers</vt:lpstr>
      <vt:lpstr>Barriers 4: Language Barriers</vt:lpstr>
      <vt:lpstr>Language Barriers Disadvantages</vt:lpstr>
      <vt:lpstr>Language Barriers Advantages</vt:lpstr>
      <vt:lpstr>How to Overcome Language Barriers</vt:lpstr>
      <vt:lpstr>Barriers 5: Cultural Barries</vt:lpstr>
      <vt:lpstr>Cultural Barriers Disadvantages</vt:lpstr>
      <vt:lpstr>Cultural Barriers Advantages</vt:lpstr>
      <vt:lpstr>How to Overcome Cultural Barriers</vt:lpstr>
      <vt:lpstr>Conclusion</vt:lpstr>
      <vt:lpstr>Reference List</vt:lpstr>
      <vt:lpstr>Reference List Continuation 1</vt:lpstr>
      <vt:lpstr>Reference List Continuation 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Dignora Estephany Espinal Angomas (2441693)</dc:creator>
  <cp:lastModifiedBy>Dignora Estephany Espinal Angomas (2441693)</cp:lastModifiedBy>
  <cp:revision>4</cp:revision>
  <dcterms:created xsi:type="dcterms:W3CDTF">2025-11-23T16:38:07Z</dcterms:created>
  <dcterms:modified xsi:type="dcterms:W3CDTF">2025-12-12T00:05:12Z</dcterms:modified>
</cp:coreProperties>
</file>