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4"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1" r:id="rId46"/>
    <p:sldId id="302" r:id="rId47"/>
    <p:sldId id="300" r:id="rId4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13" autoAdjust="0"/>
    <p:restoredTop sz="94660"/>
  </p:normalViewPr>
  <p:slideViewPr>
    <p:cSldViewPr snapToGrid="0">
      <p:cViewPr varScale="1">
        <p:scale>
          <a:sx n="60" d="100"/>
          <a:sy n="60" d="100"/>
        </p:scale>
        <p:origin x="89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0" name="Google Shape;18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4" name="Google Shape;19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1" name="Google Shape;20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5" name="Google Shape;21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2" name="Google Shape;222;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8" name="Google Shape;228;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9" name="Google Shape;249;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5" name="Google Shape;255;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1" name="Google Shape;261;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7" name="Google Shape;267;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5" name="Google Shape;275;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1" name="Google Shape;281;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7" name="Google Shape;287;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3" name="Google Shape;293;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0" name="Google Shape;300;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7" name="Google Shape;307;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4" name="Google Shape;314;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1" name="Google Shape;321;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8" name="Google Shape;328;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5" name="Google Shape;335;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2" name="Google Shape;342;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9" name="Google Shape;349;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56" name="Google Shape;356;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3" name="Google Shape;363;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p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0" name="Google Shape;370;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7" name="Google Shape;377;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p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84" name="Google Shape;384;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9"/>
        <p:cNvGrpSpPr/>
        <p:nvPr/>
      </p:nvGrpSpPr>
      <p:grpSpPr>
        <a:xfrm>
          <a:off x="0" y="0"/>
          <a:ext cx="0" cy="0"/>
          <a:chOff x="0" y="0"/>
          <a:chExt cx="0" cy="0"/>
        </a:xfrm>
      </p:grpSpPr>
      <p:sp>
        <p:nvSpPr>
          <p:cNvPr id="390" name="Google Shape;390;p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91" name="Google Shape;391;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98" name="Google Shape;398;p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p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05" name="Google Shape;405;p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2" name="Google Shape;412;p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p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19" name="Google Shape;419;p4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p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5" name="Google Shape;425;p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p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31" name="Google Shape;431;p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p:cNvGrpSpPr/>
        <p:nvPr/>
      </p:nvGrpSpPr>
      <p:grpSpPr>
        <a:xfrm>
          <a:off x="0" y="0"/>
          <a:ext cx="0" cy="0"/>
          <a:chOff x="0" y="0"/>
          <a:chExt cx="0" cy="0"/>
        </a:xfrm>
      </p:grpSpPr>
      <p:sp>
        <p:nvSpPr>
          <p:cNvPr id="436" name="Google Shape;436;p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37" name="Google Shape;437;p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2"/>
          <p:cNvGrpSpPr/>
          <p:nvPr/>
        </p:nvGrpSpPr>
        <p:grpSpPr>
          <a:xfrm>
            <a:off x="0" y="-8467"/>
            <a:ext cx="12192000" cy="6866467"/>
            <a:chOff x="0" y="-8467"/>
            <a:chExt cx="12192000" cy="6866467"/>
          </a:xfrm>
        </p:grpSpPr>
        <p:cxnSp>
          <p:nvCxnSpPr>
            <p:cNvPr id="24" name="Google Shape;24;p2"/>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5" name="Google Shape;25;p2"/>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6" name="Google Shape;26;p2"/>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lstStyle/>
            <a:p>
              <a:endParaRPr lang="en-US"/>
            </a:p>
          </p:txBody>
        </p:sp>
        <p:sp>
          <p:nvSpPr>
            <p:cNvPr id="27" name="Google Shape;27;p2"/>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lstStyle/>
            <a:p>
              <a:endParaRPr lang="en-US"/>
            </a:p>
          </p:txBody>
        </p:sp>
        <p:sp>
          <p:nvSpPr>
            <p:cNvPr id="28" name="Google Shape;28;p2"/>
            <p:cNvSpPr/>
            <p:nvPr/>
          </p:nvSpPr>
          <p:spPr>
            <a:xfrm>
              <a:off x="8932333" y="3048000"/>
              <a:ext cx="3259667" cy="3810000"/>
            </a:xfrm>
            <a:prstGeom prst="triangle">
              <a:avLst>
                <a:gd name="adj" fmla="val 100000"/>
              </a:avLst>
            </a:prstGeom>
            <a:solidFill>
              <a:schemeClr val="accent2">
                <a:alpha val="7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a:lstStyle/>
            <a:p>
              <a:endParaRPr lang="en-US"/>
            </a:p>
          </p:txBody>
        </p:sp>
        <p:sp>
          <p:nvSpPr>
            <p:cNvPr id="30" name="Google Shape;30;p2"/>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lstStyle/>
            <a:p>
              <a:endParaRPr lang="en-US"/>
            </a:p>
          </p:txBody>
        </p:sp>
        <p:sp>
          <p:nvSpPr>
            <p:cNvPr id="31" name="Google Shape;31;p2"/>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lstStyle/>
            <a:p>
              <a:endParaRPr lang="en-US"/>
            </a:p>
          </p:txBody>
        </p:sp>
        <p:sp>
          <p:nvSpPr>
            <p:cNvPr id="32" name="Google Shape;32;p2"/>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a:endParaRPr/>
          </a:p>
        </p:txBody>
      </p:sp>
      <p:sp>
        <p:nvSpPr>
          <p:cNvPr id="36" name="Google Shape;36;p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
        <p:cNvGrpSpPr/>
        <p:nvPr/>
      </p:nvGrpSpPr>
      <p:grpSpPr>
        <a:xfrm>
          <a:off x="0" y="0"/>
          <a:ext cx="0" cy="0"/>
          <a:chOff x="0" y="0"/>
          <a:chExt cx="0" cy="0"/>
        </a:xfrm>
      </p:grpSpPr>
      <p:sp>
        <p:nvSpPr>
          <p:cNvPr id="40" name="Google Shape;40;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2" name="Google Shape;42;p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4"/>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4"/>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48" name="Google Shape;48;p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4" name="Google Shape;54;p5"/>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5" name="Google Shape;55;p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6"/>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1" name="Google Shape;61;p6"/>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2" name="Google Shape;62;p6"/>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3" name="Google Shape;63;p6"/>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4" name="Google Shape;64;p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6"/>
        <p:cNvGrpSpPr/>
        <p:nvPr/>
      </p:nvGrpSpPr>
      <p:grpSpPr>
        <a:xfrm>
          <a:off x="0" y="0"/>
          <a:ext cx="0" cy="0"/>
          <a:chOff x="0" y="0"/>
          <a:chExt cx="0" cy="0"/>
        </a:xfrm>
      </p:grpSpPr>
      <p:sp>
        <p:nvSpPr>
          <p:cNvPr id="77" name="Google Shape;77;p9"/>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9"/>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79" name="Google Shape;79;p9"/>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80" name="Google Shape;80;p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3"/>
        <p:cNvGrpSpPr/>
        <p:nvPr/>
      </p:nvGrpSpPr>
      <p:grpSpPr>
        <a:xfrm>
          <a:off x="0" y="0"/>
          <a:ext cx="0" cy="0"/>
          <a:chOff x="0" y="0"/>
          <a:chExt cx="0" cy="0"/>
        </a:xfrm>
      </p:grpSpPr>
      <p:sp>
        <p:nvSpPr>
          <p:cNvPr id="84" name="Google Shape;84;p10"/>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0"/>
          <p:cNvSpPr>
            <a:spLocks noGrp="1"/>
          </p:cNvSpPr>
          <p:nvPr>
            <p:ph type="pic" idx="2"/>
          </p:nvPr>
        </p:nvSpPr>
        <p:spPr>
          <a:xfrm>
            <a:off x="677334" y="609600"/>
            <a:ext cx="8596668" cy="3845718"/>
          </a:xfrm>
          <a:prstGeom prst="rect">
            <a:avLst/>
          </a:prstGeom>
          <a:noFill/>
          <a:ln>
            <a:noFill/>
          </a:ln>
        </p:spPr>
      </p:sp>
      <p:sp>
        <p:nvSpPr>
          <p:cNvPr id="86" name="Google Shape;86;p10"/>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7" name="Google Shape;87;p1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1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0"/>
        <p:cNvGrpSpPr/>
        <p:nvPr/>
      </p:nvGrpSpPr>
      <p:grpSpPr>
        <a:xfrm>
          <a:off x="0" y="0"/>
          <a:ext cx="0" cy="0"/>
          <a:chOff x="0" y="0"/>
          <a:chExt cx="0" cy="0"/>
        </a:xfrm>
      </p:grpSpPr>
      <p:sp>
        <p:nvSpPr>
          <p:cNvPr id="91" name="Google Shape;91;p11"/>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1"/>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93" name="Google Shape;93;p1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1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6"/>
        <p:cNvGrpSpPr/>
        <p:nvPr/>
      </p:nvGrpSpPr>
      <p:grpSpPr>
        <a:xfrm>
          <a:off x="0" y="0"/>
          <a:ext cx="0" cy="0"/>
          <a:chOff x="0" y="0"/>
          <a:chExt cx="0" cy="0"/>
        </a:xfrm>
      </p:grpSpPr>
      <p:sp>
        <p:nvSpPr>
          <p:cNvPr id="97" name="Google Shape;97;p12"/>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2"/>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99" name="Google Shape;99;p12"/>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0" name="Google Shape;100;p1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1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03" name="Google Shape;103;p12"/>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04" name="Google Shape;104;p12"/>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sz="1800" b="0" i="0" u="none" strike="noStrike" cap="non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5"/>
        <p:cNvGrpSpPr/>
        <p:nvPr/>
      </p:nvGrpSpPr>
      <p:grpSpPr>
        <a:xfrm>
          <a:off x="0" y="0"/>
          <a:ext cx="0" cy="0"/>
          <a:chOff x="0" y="0"/>
          <a:chExt cx="0" cy="0"/>
        </a:xfrm>
      </p:grpSpPr>
      <p:sp>
        <p:nvSpPr>
          <p:cNvPr id="106" name="Google Shape;106;p13"/>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13"/>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8" name="Google Shape;108;p1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1"/>
        <p:cNvGrpSpPr/>
        <p:nvPr/>
      </p:nvGrpSpPr>
      <p:grpSpPr>
        <a:xfrm>
          <a:off x="0" y="0"/>
          <a:ext cx="0" cy="0"/>
          <a:chOff x="0" y="0"/>
          <a:chExt cx="0" cy="0"/>
        </a:xfrm>
      </p:grpSpPr>
      <p:sp>
        <p:nvSpPr>
          <p:cNvPr id="112" name="Google Shape;112;p14"/>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4"/>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4" name="Google Shape;114;p14"/>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5" name="Google Shape;115;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18" name="Google Shape;118;p14"/>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19" name="Google Shape;119;p14"/>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0"/>
        <p:cNvGrpSpPr/>
        <p:nvPr/>
      </p:nvGrpSpPr>
      <p:grpSpPr>
        <a:xfrm>
          <a:off x="0" y="0"/>
          <a:ext cx="0" cy="0"/>
          <a:chOff x="0" y="0"/>
          <a:chExt cx="0" cy="0"/>
        </a:xfrm>
      </p:grpSpPr>
      <p:sp>
        <p:nvSpPr>
          <p:cNvPr id="121" name="Google Shape;121;p15"/>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15"/>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3" name="Google Shape;123;p15"/>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4" name="Google Shape;124;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16"/>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0" name="Google Shape;130;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17"/>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17"/>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40" algn="l">
              <a:spcBef>
                <a:spcPts val="1000"/>
              </a:spcBef>
              <a:spcAft>
                <a:spcPts val="0"/>
              </a:spcAft>
              <a:buSzPts val="1440"/>
              <a:buChar char="►"/>
              <a:defRPr/>
            </a:lvl3pPr>
            <a:lvl4pPr marL="1828800" lvl="3" indent="-320040" algn="l">
              <a:spcBef>
                <a:spcPts val="1000"/>
              </a:spcBef>
              <a:spcAft>
                <a:spcPts val="0"/>
              </a:spcAft>
              <a:buSzPts val="1440"/>
              <a:buChar char="►"/>
              <a:defRPr/>
            </a:lvl4pPr>
            <a:lvl5pPr marL="2286000" lvl="4" indent="-320040" algn="l">
              <a:spcBef>
                <a:spcPts val="1000"/>
              </a:spcBef>
              <a:spcAft>
                <a:spcPts val="0"/>
              </a:spcAft>
              <a:buSzPts val="1440"/>
              <a:buChar char="►"/>
              <a:defRPr/>
            </a:lvl5pPr>
            <a:lvl6pPr marL="2743200" lvl="5" indent="-320040" algn="l">
              <a:spcBef>
                <a:spcPts val="1000"/>
              </a:spcBef>
              <a:spcAft>
                <a:spcPts val="0"/>
              </a:spcAft>
              <a:buSzPts val="1440"/>
              <a:buChar char="►"/>
              <a:defRPr/>
            </a:lvl6pPr>
            <a:lvl7pPr marL="3200400" lvl="6" indent="-320040"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6" name="Google Shape;136;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pSp>
        <p:nvGrpSpPr>
          <p:cNvPr id="6" name="Google Shape;6;p1"/>
          <p:cNvGrpSpPr/>
          <p:nvPr/>
        </p:nvGrpSpPr>
        <p:grpSpPr>
          <a:xfrm>
            <a:off x="0" y="-8467"/>
            <a:ext cx="12192000" cy="6866467"/>
            <a:chOff x="0" y="-8467"/>
            <a:chExt cx="12192000" cy="6866467"/>
          </a:xfrm>
        </p:grpSpPr>
        <p:cxnSp>
          <p:nvCxnSpPr>
            <p:cNvPr id="7" name="Google Shape;7;p1"/>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8" name="Google Shape;8;p1"/>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9" name="Google Shape;9;p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a:lstStyle/>
            <a:p>
              <a:endParaRPr lang="en-US"/>
            </a:p>
          </p:txBody>
        </p:sp>
        <p:sp>
          <p:nvSpPr>
            <p:cNvPr id="10" name="Google Shape;10;p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a:lstStyle/>
            <a:p>
              <a:endParaRPr lang="en-US"/>
            </a:p>
          </p:txBody>
        </p:sp>
        <p:sp>
          <p:nvSpPr>
            <p:cNvPr id="11" name="Google Shape;11;p1"/>
            <p:cNvSpPr/>
            <p:nvPr/>
          </p:nvSpPr>
          <p:spPr>
            <a:xfrm>
              <a:off x="8932333" y="3048000"/>
              <a:ext cx="3259667" cy="3810000"/>
            </a:xfrm>
            <a:prstGeom prst="triangle">
              <a:avLst>
                <a:gd name="adj" fmla="val 100000"/>
              </a:avLst>
            </a:prstGeom>
            <a:solidFill>
              <a:schemeClr val="accent2">
                <a:alpha val="7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a:lstStyle/>
            <a:p>
              <a:endParaRPr lang="en-US"/>
            </a:p>
          </p:txBody>
        </p:sp>
        <p:sp>
          <p:nvSpPr>
            <p:cNvPr id="13" name="Google Shape;13;p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a:lstStyle/>
            <a:p>
              <a:endParaRPr lang="en-US"/>
            </a:p>
          </p:txBody>
        </p:sp>
        <p:sp>
          <p:nvSpPr>
            <p:cNvPr id="14" name="Google Shape;14;p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a:lstStyle/>
            <a:p>
              <a:endParaRPr lang="en-US"/>
            </a:p>
          </p:txBody>
        </p:sp>
        <p:sp>
          <p:nvSpPr>
            <p:cNvPr id="15" name="Google Shape;15;p1"/>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Google Shape;17;p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20"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19" name="Google Shape;19;p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0" name="Google Shape;20;p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1" name="Google Shape;21;p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1"/>
                </a:solidFill>
                <a:latin typeface="Trebuchet MS"/>
                <a:ea typeface="Trebuchet MS"/>
                <a:cs typeface="Trebuchet MS"/>
                <a:sym typeface="Trebuchet MS"/>
              </a:defRPr>
            </a:lvl1pPr>
            <a:lvl2pPr marL="0" marR="0" lvl="1" indent="0" algn="r" rtl="0">
              <a:spcBef>
                <a:spcPts val="0"/>
              </a:spcBef>
              <a:buNone/>
              <a:defRPr sz="900" b="0" i="0" u="none" strike="noStrike" cap="none">
                <a:solidFill>
                  <a:schemeClr val="accent1"/>
                </a:solidFill>
                <a:latin typeface="Trebuchet MS"/>
                <a:ea typeface="Trebuchet MS"/>
                <a:cs typeface="Trebuchet MS"/>
                <a:sym typeface="Trebuchet MS"/>
              </a:defRPr>
            </a:lvl2pPr>
            <a:lvl3pPr marL="0" marR="0" lvl="2" indent="0" algn="r" rtl="0">
              <a:spcBef>
                <a:spcPts val="0"/>
              </a:spcBef>
              <a:buNone/>
              <a:defRPr sz="900" b="0" i="0" u="none" strike="noStrike" cap="none">
                <a:solidFill>
                  <a:schemeClr val="accent1"/>
                </a:solidFill>
                <a:latin typeface="Trebuchet MS"/>
                <a:ea typeface="Trebuchet MS"/>
                <a:cs typeface="Trebuchet MS"/>
                <a:sym typeface="Trebuchet MS"/>
              </a:defRPr>
            </a:lvl3pPr>
            <a:lvl4pPr marL="0" marR="0" lvl="3" indent="0" algn="r" rtl="0">
              <a:spcBef>
                <a:spcPts val="0"/>
              </a:spcBef>
              <a:buNone/>
              <a:defRPr sz="900" b="0" i="0" u="none" strike="noStrike" cap="none">
                <a:solidFill>
                  <a:schemeClr val="accent1"/>
                </a:solidFill>
                <a:latin typeface="Trebuchet MS"/>
                <a:ea typeface="Trebuchet MS"/>
                <a:cs typeface="Trebuchet MS"/>
                <a:sym typeface="Trebuchet MS"/>
              </a:defRPr>
            </a:lvl4pPr>
            <a:lvl5pPr marL="0" marR="0" lvl="4" indent="0" algn="r" rtl="0">
              <a:spcBef>
                <a:spcPts val="0"/>
              </a:spcBef>
              <a:buNone/>
              <a:defRPr sz="900" b="0" i="0" u="none" strike="noStrike" cap="none">
                <a:solidFill>
                  <a:schemeClr val="accent1"/>
                </a:solidFill>
                <a:latin typeface="Trebuchet MS"/>
                <a:ea typeface="Trebuchet MS"/>
                <a:cs typeface="Trebuchet MS"/>
                <a:sym typeface="Trebuchet MS"/>
              </a:defRPr>
            </a:lvl5pPr>
            <a:lvl6pPr marL="0" marR="0" lvl="5" indent="0" algn="r" rtl="0">
              <a:spcBef>
                <a:spcPts val="0"/>
              </a:spcBef>
              <a:buNone/>
              <a:defRPr sz="900" b="0" i="0" u="none" strike="noStrike" cap="none">
                <a:solidFill>
                  <a:schemeClr val="accent1"/>
                </a:solidFill>
                <a:latin typeface="Trebuchet MS"/>
                <a:ea typeface="Trebuchet MS"/>
                <a:cs typeface="Trebuchet MS"/>
                <a:sym typeface="Trebuchet MS"/>
              </a:defRPr>
            </a:lvl6pPr>
            <a:lvl7pPr marL="0" marR="0" lvl="6" indent="0" algn="r" rtl="0">
              <a:spcBef>
                <a:spcPts val="0"/>
              </a:spcBef>
              <a:buNone/>
              <a:defRPr sz="900" b="0" i="0" u="none" strike="noStrike" cap="none">
                <a:solidFill>
                  <a:schemeClr val="accent1"/>
                </a:solidFill>
                <a:latin typeface="Trebuchet MS"/>
                <a:ea typeface="Trebuchet MS"/>
                <a:cs typeface="Trebuchet MS"/>
                <a:sym typeface="Trebuchet MS"/>
              </a:defRPr>
            </a:lvl7pPr>
            <a:lvl8pPr marL="0" marR="0" lvl="7" indent="0" algn="r" rtl="0">
              <a:spcBef>
                <a:spcPts val="0"/>
              </a:spcBef>
              <a:buNone/>
              <a:defRPr sz="900" b="0" i="0" u="none" strike="noStrike" cap="none">
                <a:solidFill>
                  <a:schemeClr val="accent1"/>
                </a:solidFill>
                <a:latin typeface="Trebuchet MS"/>
                <a:ea typeface="Trebuchet MS"/>
                <a:cs typeface="Trebuchet MS"/>
                <a:sym typeface="Trebuchet MS"/>
              </a:defRPr>
            </a:lvl8pPr>
            <a:lvl9pPr marL="0" marR="0" lvl="8" indent="0" algn="r" rtl="0">
              <a:spcBef>
                <a:spcPts val="0"/>
              </a:spcBef>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backcareclinic.co.uk/back-pain-and-chiropractic-statistics/" TargetMode="External"/><Relationship Id="rId3" Type="http://schemas.openxmlformats.org/officeDocument/2006/relationships/hyperlink" Target="https://www.academia.edu/download/117505233/896.pdf" TargetMode="External"/><Relationship Id="rId7" Type="http://schemas.openxmlformats.org/officeDocument/2006/relationships/hyperlink" Target="https://www.researchgate.net/profile/Mostafa-Abotaleb-2/publication/382254421_Ensuring_Security_and_Privacy_in_Healthcare_Systems_A_Review_Exploring_Challenges_Solutions_Future_Trends_and_the_Practical_Applications_of_Artificial_Intelligence/links/6694f056b15ba55907582c90/Ensuring-Security-and-Privacy-in-Healthcare-Systems-A-Review-Exploring-Challenges-Solutions-Future-Trends-and-the-Practical-Applications-of-Artificial-Intelligence.pdf"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ezovion.com/the-impact-of-ai-in-healthcare/" TargetMode="External"/><Relationship Id="rId5" Type="http://schemas.openxmlformats.org/officeDocument/2006/relationships/hyperlink" Target="https://doi.org/10.36348/sjmps.2025.v11i05.002" TargetMode="External"/><Relationship Id="rId10" Type="http://schemas.openxmlformats.org/officeDocument/2006/relationships/hyperlink" Target="https://journals.sagepub.com/doi/pdf/10.1177/21650799231193578" TargetMode="External"/><Relationship Id="rId4" Type="http://schemas.openxmlformats.org/officeDocument/2006/relationships/hyperlink" Target="https://doi.org/10.1002/hbe2.195" TargetMode="External"/><Relationship Id="rId9" Type="http://schemas.openxmlformats.org/officeDocument/2006/relationships/hyperlink" Target="https://beyondlimits-uk.org/staff/why-the-cqc-is-important-for-everyon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frontiersin.org/journals/surgery/articles/10.3389/fsurg.2022.862322/full" TargetMode="External"/><Relationship Id="rId3" Type="http://schemas.openxmlformats.org/officeDocument/2006/relationships/hyperlink" Target="https://www.frontiersin.org/journals/digital-health/articles/10.3389/fdgth.2023.1242896/pdf" TargetMode="External"/><Relationship Id="rId7" Type="http://schemas.openxmlformats.org/officeDocument/2006/relationships/hyperlink" Target="https://ehsleaders.org/2023/09/ergonomics-controlling-the-costs-of-musculoskeletal-disorders/"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doi.org/10.30476/ijcbnm.2024.103566.2562" TargetMode="External"/><Relationship Id="rId11" Type="http://schemas.openxmlformats.org/officeDocument/2006/relationships/hyperlink" Target="https://assets.publishing.service.gov.uk/media/5fc8c6b78fa8f547585ed7f3/Chronic_Pain_Report.pdf" TargetMode="External"/><Relationship Id="rId5" Type="http://schemas.openxmlformats.org/officeDocument/2006/relationships/hyperlink" Target="https://www.mdpi.com/2673-6373/3/2/14" TargetMode="External"/><Relationship Id="rId10" Type="http://schemas.openxmlformats.org/officeDocument/2006/relationships/hyperlink" Target="https://www.wiley.com/en-us/Health+Behavior%3A+Theory%2C+Research+and+Practice%2C+6th+Edition-p-9781394211319" TargetMode="External"/><Relationship Id="rId4" Type="http://schemas.openxmlformats.org/officeDocument/2006/relationships/hyperlink" Target="https://www.passfisma.com/evolution-continuous-monitoring/" TargetMode="External"/><Relationship Id="rId9" Type="http://schemas.openxmlformats.org/officeDocument/2006/relationships/hyperlink" Target="https://www.sesamehr.com/blog/internal-communication/transparency-in-communication-the-key-to-good-leadership/"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manualhandlingtraining.org.uk/blog/back-pain-statistics-uk" TargetMode="External"/><Relationship Id="rId3" Type="http://schemas.openxmlformats.org/officeDocument/2006/relationships/hyperlink" Target="https://healthcare-in-europe.com/en/news/wearable-spare-surgeon-back-pain-posture.html" TargetMode="External"/><Relationship Id="rId7" Type="http://schemas.openxmlformats.org/officeDocument/2006/relationships/hyperlink" Target="https://assets.cureus.com/uploads/review_article/pdf/290934/20241008-794732-v1hocu.pdf" TargetMode="External"/><Relationship Id="rId2" Type="http://schemas.openxmlformats.org/officeDocument/2006/relationships/hyperlink" Target="https://doi.org/10.1007/978-981-13-6671-0_8" TargetMode="External"/><Relationship Id="rId1" Type="http://schemas.openxmlformats.org/officeDocument/2006/relationships/slideLayout" Target="../slideLayouts/slideLayout2.xml"/><Relationship Id="rId6" Type="http://schemas.openxmlformats.org/officeDocument/2006/relationships/hyperlink" Target="https://www.researchgate.net/profile/D-Barani/publication/389809394_Transforming_HR_in_Finance_by_Leveraging_IoT_and_AI_for_Strategic_Talent_Management/links/68aed82c6327cf7b63d9a026/Transforming-HR-in-Finance-by-Leveraging-IoT-and-AI-for-Strategic-Talent-Management.pdf" TargetMode="External"/><Relationship Id="rId5" Type="http://schemas.openxmlformats.org/officeDocument/2006/relationships/hyperlink" Target="https://indodax.com/academy/en/stakeholder-definition/" TargetMode="External"/><Relationship Id="rId10" Type="http://schemas.openxmlformats.org/officeDocument/2006/relationships/hyperlink" Target="https://www.mdpi.com/1424-8220/19/5/1208" TargetMode="External"/><Relationship Id="rId4" Type="http://schemas.openxmlformats.org/officeDocument/2006/relationships/hyperlink" Target="https://www.hcghospitals.in/blog/world-spine-day-awareness-the-complete-guide-to-spine-health/" TargetMode="External"/><Relationship Id="rId9" Type="http://schemas.openxmlformats.org/officeDocument/2006/relationships/hyperlink" Target="https://www.mdpi.com/2076-3387/14/2/25"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doi.org/10.1186/s12912-025-02753-2" TargetMode="External"/><Relationship Id="rId3" Type="http://schemas.openxmlformats.org/officeDocument/2006/relationships/hyperlink" Target="https://www.mdpi.com/1424-8220/25/5/1526" TargetMode="External"/><Relationship Id="rId7" Type="http://schemas.openxmlformats.org/officeDocument/2006/relationships/hyperlink" Target="https://rihsedu.com/digital-transformation-healthcare-education/" TargetMode="External"/><Relationship Id="rId2" Type="http://schemas.openxmlformats.org/officeDocument/2006/relationships/hyperlink" Target="https://medium.com/@Mushtaque1503/what-is-computer-science-and-important-of-computer-science-technology-f2a1fb2794eb" TargetMode="External"/><Relationship Id="rId1" Type="http://schemas.openxmlformats.org/officeDocument/2006/relationships/slideLayout" Target="../slideLayouts/slideLayout2.xml"/><Relationship Id="rId6" Type="http://schemas.openxmlformats.org/officeDocument/2006/relationships/hyperlink" Target="https://www.resilientedu.com/blog/the-root-cause-of-much-lower-back-pain-and-how-to-fix-it" TargetMode="External"/><Relationship Id="rId5" Type="http://schemas.openxmlformats.org/officeDocument/2006/relationships/hyperlink" Target="https://www.techfinitive.com/opinions/why-digital-transformation-in-the-nhs-is-more-than-going-paperless/" TargetMode="External"/><Relationship Id="rId10" Type="http://schemas.openxmlformats.org/officeDocument/2006/relationships/hyperlink" Target="https://www.scienceopen.com/document_file/d4ffb8bb-22ec-475b-8519-a60d1bf6570e/PubMedCentral/d4ffb8bb-22ec-475b-8519-a60d1bf6570e.pdf" TargetMode="External"/><Relationship Id="rId4" Type="http://schemas.openxmlformats.org/officeDocument/2006/relationships/hyperlink" Target="https://www.england.nhs.uk/long-read/data-protection-policy/" TargetMode="External"/><Relationship Id="rId9" Type="http://schemas.openxmlformats.org/officeDocument/2006/relationships/hyperlink" Target="https://www.superior-healthcare.co.uk/services/"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researchgate.net/profile/Kassaye-Yitbarek-Yigzaw/publication/358710325_Health_data_security_and_privacy_Challenges_and_solutions_for_the_future/links/66c3105b5f116e7c5304576a/Health-data-security-and-privacy-Challenges-and-solutions-for-the-future.pdf" TargetMode="External"/><Relationship Id="rId3" Type="http://schemas.openxmlformats.org/officeDocument/2006/relationships/hyperlink" Target="https://journals.plos.org/plosone/article/file?id=10.1371/journal.pone.0317582&amp;type=printable" TargetMode="External"/><Relationship Id="rId7" Type="http://schemas.openxmlformats.org/officeDocument/2006/relationships/hyperlink" Target="https://ir.canterbury.ac.nz/server/api/core/bitstreams/a5d51a58-eff7-4e30-ad62-f530fdb6a768/content"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truesportcare.com/lower-back-pain-treatment/" TargetMode="External"/><Relationship Id="rId5" Type="http://schemas.openxmlformats.org/officeDocument/2006/relationships/hyperlink" Target="https://www.sundaytimes.lk/240728/education/managing-workload-stress-strategies-for-coping-and-thriving-565153.html" TargetMode="External"/><Relationship Id="rId4" Type="http://schemas.openxmlformats.org/officeDocument/2006/relationships/hyperlink" Target="https://www.thelancet.com/journals/lanam/article/PIIS2667-193X%2824%2900267-9/fulltext" TargetMode="External"/><Relationship Id="rId9" Type="http://schemas.openxmlformats.org/officeDocument/2006/relationships/hyperlink" Target="https://www.igi-global.com/gateway/article/full-text-pdf/386841&amp;riu=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8"/>
          <p:cNvSpPr txBox="1">
            <a:spLocks noGrp="1"/>
          </p:cNvSpPr>
          <p:nvPr>
            <p:ph type="subTitle" idx="1"/>
          </p:nvPr>
        </p:nvSpPr>
        <p:spPr>
          <a:xfrm>
            <a:off x="457200" y="1412967"/>
            <a:ext cx="9792585" cy="3121037"/>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SzPts val="1440"/>
              <a:buNone/>
            </a:pPr>
            <a:r>
              <a:rPr lang="en-US" sz="2000" b="1" dirty="0" err="1">
                <a:solidFill>
                  <a:schemeClr val="dk1"/>
                </a:solidFill>
                <a:latin typeface="Arial"/>
                <a:ea typeface="Arial"/>
                <a:cs typeface="Arial"/>
                <a:sym typeface="Arial"/>
              </a:rPr>
              <a:t>Programme</a:t>
            </a:r>
            <a:r>
              <a:rPr lang="en-US" sz="2000" b="1" dirty="0">
                <a:solidFill>
                  <a:schemeClr val="dk1"/>
                </a:solidFill>
                <a:latin typeface="Arial"/>
                <a:ea typeface="Arial"/>
                <a:cs typeface="Arial"/>
                <a:sym typeface="Arial"/>
              </a:rPr>
              <a:t>: MSc Public Health and Social Care in Practice</a:t>
            </a:r>
            <a:endParaRPr sz="2000" dirty="0"/>
          </a:p>
          <a:p>
            <a:pPr marL="0" lvl="0" indent="0" algn="ctr" rtl="0">
              <a:lnSpc>
                <a:spcPct val="150000"/>
              </a:lnSpc>
              <a:spcBef>
                <a:spcPts val="1000"/>
              </a:spcBef>
              <a:spcAft>
                <a:spcPts val="0"/>
              </a:spcAft>
              <a:buSzPts val="1440"/>
              <a:buNone/>
            </a:pPr>
            <a:r>
              <a:rPr lang="en-US" sz="2000" b="1" dirty="0">
                <a:solidFill>
                  <a:schemeClr val="dk1"/>
                </a:solidFill>
                <a:latin typeface="Arial"/>
                <a:ea typeface="Arial"/>
                <a:cs typeface="Arial"/>
                <a:sym typeface="Arial"/>
              </a:rPr>
              <a:t>Module: Population Health and Digital Health Promotion </a:t>
            </a:r>
            <a:endParaRPr sz="2000" dirty="0"/>
          </a:p>
          <a:p>
            <a:pPr marL="0" lvl="0" indent="0" algn="ctr" rtl="0">
              <a:lnSpc>
                <a:spcPct val="150000"/>
              </a:lnSpc>
              <a:spcBef>
                <a:spcPts val="1000"/>
              </a:spcBef>
              <a:spcAft>
                <a:spcPts val="0"/>
              </a:spcAft>
              <a:buSzPts val="1440"/>
              <a:buNone/>
            </a:pPr>
            <a:r>
              <a:rPr lang="en-US" sz="2000" b="1" dirty="0">
                <a:solidFill>
                  <a:schemeClr val="dk1"/>
                </a:solidFill>
                <a:latin typeface="Arial"/>
                <a:ea typeface="Arial"/>
                <a:cs typeface="Arial"/>
                <a:sym typeface="Arial"/>
              </a:rPr>
              <a:t>Module code: LCHS7009</a:t>
            </a:r>
            <a:endParaRPr sz="2000" dirty="0"/>
          </a:p>
          <a:p>
            <a:pPr marL="0" lvl="0" indent="0" algn="ctr" rtl="0">
              <a:lnSpc>
                <a:spcPct val="150000"/>
              </a:lnSpc>
              <a:spcBef>
                <a:spcPts val="1000"/>
              </a:spcBef>
              <a:spcAft>
                <a:spcPts val="0"/>
              </a:spcAft>
              <a:buSzPts val="1440"/>
              <a:buNone/>
            </a:pPr>
            <a:r>
              <a:rPr lang="en-US" sz="2000" b="1" dirty="0">
                <a:solidFill>
                  <a:schemeClr val="dk1"/>
                </a:solidFill>
                <a:latin typeface="Arial"/>
                <a:ea typeface="Arial"/>
                <a:cs typeface="Arial"/>
                <a:sym typeface="Arial"/>
              </a:rPr>
              <a:t>Lecturer: Diola </a:t>
            </a:r>
            <a:r>
              <a:rPr lang="en-US" sz="2000" b="1" dirty="0" err="1">
                <a:solidFill>
                  <a:schemeClr val="dk1"/>
                </a:solidFill>
                <a:latin typeface="Arial"/>
                <a:ea typeface="Arial"/>
                <a:cs typeface="Arial"/>
                <a:sym typeface="Arial"/>
              </a:rPr>
              <a:t>Bijlhout</a:t>
            </a:r>
            <a:r>
              <a:rPr lang="en-US" sz="2000" b="1" dirty="0">
                <a:solidFill>
                  <a:schemeClr val="dk1"/>
                </a:solidFill>
                <a:latin typeface="Arial"/>
                <a:ea typeface="Arial"/>
                <a:cs typeface="Arial"/>
                <a:sym typeface="Arial"/>
              </a:rPr>
              <a:t> </a:t>
            </a:r>
            <a:endParaRPr sz="2000" dirty="0"/>
          </a:p>
          <a:p>
            <a:pPr marL="0" lvl="0" indent="0" algn="ctr" rtl="0">
              <a:lnSpc>
                <a:spcPct val="150000"/>
              </a:lnSpc>
              <a:spcBef>
                <a:spcPts val="1000"/>
              </a:spcBef>
              <a:spcAft>
                <a:spcPts val="0"/>
              </a:spcAft>
              <a:buSzPts val="1440"/>
              <a:buNone/>
            </a:pPr>
            <a:r>
              <a:rPr lang="en-US" sz="2000" b="1" dirty="0">
                <a:solidFill>
                  <a:schemeClr val="dk1"/>
                </a:solidFill>
                <a:latin typeface="Arial"/>
                <a:ea typeface="Arial"/>
                <a:cs typeface="Arial"/>
                <a:sym typeface="Arial"/>
              </a:rPr>
              <a:t>Title: Health Care Workers in the UK with back pain – Wearables</a:t>
            </a:r>
            <a:endParaRPr sz="2000" dirty="0"/>
          </a:p>
          <a:p>
            <a:pPr marL="0" lvl="0" indent="0" algn="ctr" rtl="0">
              <a:lnSpc>
                <a:spcPct val="150000"/>
              </a:lnSpc>
              <a:spcBef>
                <a:spcPts val="1000"/>
              </a:spcBef>
              <a:spcAft>
                <a:spcPts val="0"/>
              </a:spcAft>
              <a:buSzPts val="1440"/>
              <a:buNone/>
            </a:pPr>
            <a:r>
              <a:rPr lang="en-US" sz="2000" b="1" dirty="0">
                <a:solidFill>
                  <a:schemeClr val="dk1"/>
                </a:solidFill>
                <a:latin typeface="Arial"/>
                <a:ea typeface="Arial"/>
                <a:cs typeface="Arial"/>
                <a:sym typeface="Arial"/>
              </a:rPr>
              <a:t>Group Number: 3</a:t>
            </a:r>
          </a:p>
        </p:txBody>
      </p:sp>
      <p:pic>
        <p:nvPicPr>
          <p:cNvPr id="144" name="Google Shape;144;p18"/>
          <p:cNvPicPr preferRelativeResize="0"/>
          <p:nvPr/>
        </p:nvPicPr>
        <p:blipFill rotWithShape="1">
          <a:blip r:embed="rId3">
            <a:alphaModFix/>
          </a:blip>
          <a:srcRect/>
          <a:stretch/>
        </p:blipFill>
        <p:spPr>
          <a:xfrm>
            <a:off x="6620607" y="450280"/>
            <a:ext cx="2807087" cy="962687"/>
          </a:xfrm>
          <a:prstGeom prst="rect">
            <a:avLst/>
          </a:prstGeom>
          <a:noFill/>
          <a:ln>
            <a:noFill/>
          </a:ln>
        </p:spPr>
      </p:pic>
      <p:sp>
        <p:nvSpPr>
          <p:cNvPr id="2" name="TextBox 1">
            <a:extLst>
              <a:ext uri="{FF2B5EF4-FFF2-40B4-BE49-F238E27FC236}">
                <a16:creationId xmlns:a16="http://schemas.microsoft.com/office/drawing/2014/main" id="{790CBFF4-E296-40C6-52B1-0BCFB84E0DA7}"/>
              </a:ext>
            </a:extLst>
          </p:cNvPr>
          <p:cNvSpPr txBox="1"/>
          <p:nvPr/>
        </p:nvSpPr>
        <p:spPr>
          <a:xfrm>
            <a:off x="4391246" y="5084281"/>
            <a:ext cx="6464596" cy="1323439"/>
          </a:xfrm>
          <a:prstGeom prst="rect">
            <a:avLst/>
          </a:prstGeom>
          <a:noFill/>
        </p:spPr>
        <p:txBody>
          <a:bodyPr wrap="square" rtlCol="0">
            <a:spAutoFit/>
          </a:bodyPr>
          <a:lstStyle/>
          <a:p>
            <a:r>
              <a:rPr lang="en-US" sz="2000" b="1" dirty="0">
                <a:solidFill>
                  <a:schemeClr val="dk1"/>
                </a:solidFill>
              </a:rPr>
              <a:t>Ripon ()</a:t>
            </a:r>
          </a:p>
          <a:p>
            <a:r>
              <a:rPr lang="en-US" sz="2000" b="1" dirty="0" err="1">
                <a:solidFill>
                  <a:schemeClr val="dk1"/>
                </a:solidFill>
              </a:rPr>
              <a:t>Mst</a:t>
            </a:r>
            <a:r>
              <a:rPr lang="en-US" sz="2000" b="1" dirty="0">
                <a:solidFill>
                  <a:schemeClr val="dk1"/>
                </a:solidFill>
              </a:rPr>
              <a:t> Rahima </a:t>
            </a:r>
            <a:r>
              <a:rPr lang="en-US" sz="2000" b="1" dirty="0" err="1">
                <a:solidFill>
                  <a:schemeClr val="dk1"/>
                </a:solidFill>
              </a:rPr>
              <a:t>Arobe</a:t>
            </a:r>
            <a:r>
              <a:rPr lang="en-US" sz="2000" b="1" dirty="0">
                <a:solidFill>
                  <a:schemeClr val="dk1"/>
                </a:solidFill>
              </a:rPr>
              <a:t> Akhi (2524399)</a:t>
            </a:r>
          </a:p>
          <a:p>
            <a:r>
              <a:rPr lang="en-US" sz="2000" b="1" dirty="0">
                <a:solidFill>
                  <a:schemeClr val="dk1"/>
                </a:solidFill>
              </a:rPr>
              <a:t>Mitesh</a:t>
            </a:r>
          </a:p>
          <a:p>
            <a:r>
              <a:rPr lang="en-US" sz="2000" b="1" dirty="0">
                <a:solidFill>
                  <a:schemeClr val="dk1"/>
                </a:solidFill>
              </a:rPr>
              <a:t>Dhruv</a:t>
            </a:r>
            <a:endParaRPr lang="en-US" sz="2000" dirty="0"/>
          </a:p>
        </p:txBody>
      </p:sp>
      <p:sp>
        <p:nvSpPr>
          <p:cNvPr id="3" name="TextBox 2">
            <a:extLst>
              <a:ext uri="{FF2B5EF4-FFF2-40B4-BE49-F238E27FC236}">
                <a16:creationId xmlns:a16="http://schemas.microsoft.com/office/drawing/2014/main" id="{2DB74B3E-57EA-F36A-03CD-72B15DE2528A}"/>
              </a:ext>
            </a:extLst>
          </p:cNvPr>
          <p:cNvSpPr txBox="1"/>
          <p:nvPr/>
        </p:nvSpPr>
        <p:spPr>
          <a:xfrm>
            <a:off x="1336158" y="5445033"/>
            <a:ext cx="3232298" cy="461665"/>
          </a:xfrm>
          <a:prstGeom prst="rect">
            <a:avLst/>
          </a:prstGeom>
          <a:noFill/>
        </p:spPr>
        <p:txBody>
          <a:bodyPr wrap="square" rtlCol="0">
            <a:spAutoFit/>
          </a:bodyPr>
          <a:lstStyle/>
          <a:p>
            <a:r>
              <a:rPr lang="en-US" sz="2400" b="1" dirty="0"/>
              <a:t>Student Name &amp; 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9"/>
          <p:cNvSpPr/>
          <p:nvPr/>
        </p:nvSpPr>
        <p:spPr>
          <a:xfrm>
            <a:off x="653143" y="1305342"/>
            <a:ext cx="7868005" cy="4247317"/>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b="1" i="0" u="none" strike="noStrike" cap="none" dirty="0">
                <a:solidFill>
                  <a:schemeClr val="dk1"/>
                </a:solidFill>
                <a:latin typeface="Arial"/>
                <a:ea typeface="Arial"/>
                <a:cs typeface="Arial"/>
                <a:sym typeface="Arial"/>
              </a:rPr>
              <a:t>AIM: </a:t>
            </a:r>
            <a:r>
              <a:rPr lang="en-US" sz="1800" b="0" i="0" u="none" strike="noStrike" cap="none" dirty="0">
                <a:solidFill>
                  <a:schemeClr val="dk1"/>
                </a:solidFill>
                <a:latin typeface="Arial"/>
                <a:ea typeface="Arial"/>
                <a:cs typeface="Arial"/>
                <a:sym typeface="Arial"/>
              </a:rPr>
              <a:t>To eliminate the burden of back pain among the healthcare employees through the IOT-based digital wearable intervention and improve access to psychological support, promote early identification and enhance self-management.</a:t>
            </a:r>
            <a:endParaRPr sz="18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None/>
            </a:pPr>
            <a:r>
              <a:rPr lang="en-US" sz="1800" b="1" i="0" u="none" strike="noStrike" cap="none" dirty="0">
                <a:solidFill>
                  <a:schemeClr val="dk1"/>
                </a:solidFill>
                <a:latin typeface="Arial"/>
                <a:ea typeface="Arial"/>
                <a:cs typeface="Arial"/>
                <a:sym typeface="Arial"/>
              </a:rPr>
              <a:t>Content of Activity</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Mental health, employee wellbeing and self-assessment</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Information regarding the Back pain issues</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Heavy Work Load and Stress</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IoT driven technology in wearable intervention</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Back pain consultation and support from colleagues</a:t>
            </a:r>
            <a:endParaRPr sz="1800" b="0" i="0" u="none" strike="noStrike" cap="none" dirty="0">
              <a:solidFill>
                <a:schemeClr val="dk1"/>
              </a:solidFill>
              <a:latin typeface="Arial"/>
              <a:ea typeface="Arial"/>
              <a:cs typeface="Arial"/>
              <a:sym typeface="Arial"/>
            </a:endParaRPr>
          </a:p>
        </p:txBody>
      </p:sp>
      <p:sp>
        <p:nvSpPr>
          <p:cNvPr id="150" name="Google Shape;150;p19"/>
          <p:cNvSpPr txBox="1"/>
          <p:nvPr/>
        </p:nvSpPr>
        <p:spPr>
          <a:xfrm>
            <a:off x="3042139" y="606670"/>
            <a:ext cx="4294326" cy="46162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b="1" i="0" u="none" strike="noStrike" cap="none" dirty="0">
                <a:solidFill>
                  <a:schemeClr val="dk1"/>
                </a:solidFill>
                <a:latin typeface="Arial"/>
                <a:ea typeface="Arial"/>
                <a:cs typeface="Arial"/>
                <a:sym typeface="Arial"/>
              </a:rPr>
              <a:t>Aim of the Presentation</a:t>
            </a:r>
            <a:endParaRPr sz="2400" b="1" i="0" u="none" strike="noStrike" cap="none" dirty="0">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0"/>
          <p:cNvSpPr txBox="1">
            <a:spLocks noGrp="1"/>
          </p:cNvSpPr>
          <p:nvPr>
            <p:ph type="title"/>
          </p:nvPr>
        </p:nvSpPr>
        <p:spPr>
          <a:xfrm>
            <a:off x="226636" y="1159014"/>
            <a:ext cx="9875520" cy="549965"/>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Digital Health Technology</a:t>
            </a:r>
            <a:br>
              <a:rPr lang="en-US" sz="1800" dirty="0"/>
            </a:br>
            <a:endParaRPr sz="1800" dirty="0"/>
          </a:p>
        </p:txBody>
      </p:sp>
      <p:sp>
        <p:nvSpPr>
          <p:cNvPr id="156" name="Google Shape;156;p20"/>
          <p:cNvSpPr txBox="1">
            <a:spLocks noGrp="1"/>
          </p:cNvSpPr>
          <p:nvPr>
            <p:ph type="body" idx="1"/>
          </p:nvPr>
        </p:nvSpPr>
        <p:spPr>
          <a:xfrm>
            <a:off x="1489592" y="2286000"/>
            <a:ext cx="7349608" cy="3690730"/>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solidFill>
                  <a:schemeClr val="dk1"/>
                </a:solidFill>
                <a:latin typeface="Arial"/>
                <a:ea typeface="Arial"/>
                <a:cs typeface="Arial"/>
                <a:sym typeface="Arial"/>
              </a:rPr>
              <a:t>IoT based wearable devices will help clinical staff to eliminate back pain by providing real-time posture tracking and movement analysis.</a:t>
            </a:r>
            <a:endParaRPr dirty="0"/>
          </a:p>
          <a:p>
            <a:pPr marL="342900" lvl="0" indent="-342900" algn="just" rtl="0">
              <a:lnSpc>
                <a:spcPct val="150000"/>
              </a:lnSpc>
              <a:spcBef>
                <a:spcPts val="1000"/>
              </a:spcBef>
              <a:spcAft>
                <a:spcPts val="0"/>
              </a:spcAft>
              <a:buSzPts val="1440"/>
              <a:buChar char="►"/>
            </a:pPr>
            <a:r>
              <a:rPr lang="en-US" dirty="0">
                <a:solidFill>
                  <a:schemeClr val="dk1"/>
                </a:solidFill>
                <a:latin typeface="Arial"/>
                <a:ea typeface="Arial"/>
                <a:cs typeface="Arial"/>
                <a:sym typeface="Arial"/>
              </a:rPr>
              <a:t>Its intervention will guide physical therapy experiences and share continuous health data with doctors to prevent chronic injury and enhance spine health.</a:t>
            </a:r>
            <a:endParaRPr dirty="0"/>
          </a:p>
          <a:p>
            <a:pPr marL="342900" lvl="0" indent="-342900" algn="just" rtl="0">
              <a:lnSpc>
                <a:spcPct val="150000"/>
              </a:lnSpc>
              <a:spcBef>
                <a:spcPts val="1000"/>
              </a:spcBef>
              <a:spcAft>
                <a:spcPts val="0"/>
              </a:spcAft>
              <a:buSzPts val="1440"/>
              <a:buChar char="►"/>
            </a:pPr>
            <a:r>
              <a:rPr lang="en-US" dirty="0">
                <a:solidFill>
                  <a:schemeClr val="dk1"/>
                </a:solidFill>
                <a:latin typeface="Arial"/>
                <a:ea typeface="Arial"/>
                <a:cs typeface="Arial"/>
                <a:sym typeface="Arial"/>
              </a:rPr>
              <a:t>IoT enabled </a:t>
            </a:r>
            <a:r>
              <a:rPr lang="en-US" dirty="0" err="1">
                <a:solidFill>
                  <a:schemeClr val="dk1"/>
                </a:solidFill>
                <a:latin typeface="Arial"/>
                <a:ea typeface="Arial"/>
                <a:cs typeface="Arial"/>
                <a:sym typeface="Arial"/>
              </a:rPr>
              <a:t>BackSmart</a:t>
            </a:r>
            <a:r>
              <a:rPr lang="en-US" dirty="0">
                <a:solidFill>
                  <a:schemeClr val="dk1"/>
                </a:solidFill>
                <a:latin typeface="Arial"/>
                <a:ea typeface="Arial"/>
                <a:cs typeface="Arial"/>
                <a:sym typeface="Arial"/>
              </a:rPr>
              <a:t> will strengthen back support by providing effective insights and providing a healthy lifestyle.</a:t>
            </a:r>
            <a:endParaRPr dirty="0"/>
          </a:p>
          <a:p>
            <a:pPr marL="45720" lvl="0" indent="0" algn="just" rtl="0">
              <a:lnSpc>
                <a:spcPct val="150000"/>
              </a:lnSpc>
              <a:spcBef>
                <a:spcPts val="1000"/>
              </a:spcBef>
              <a:spcAft>
                <a:spcPts val="0"/>
              </a:spcAft>
              <a:buSzPts val="1440"/>
              <a:buNone/>
            </a:pPr>
            <a:endParaRPr dirty="0">
              <a:latin typeface="Arial"/>
              <a:ea typeface="Arial"/>
              <a:cs typeface="Arial"/>
              <a:sym typeface="Arial"/>
            </a:endParaRPr>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1"/>
          <p:cNvSpPr txBox="1">
            <a:spLocks noGrp="1"/>
          </p:cNvSpPr>
          <p:nvPr>
            <p:ph type="title"/>
          </p:nvPr>
        </p:nvSpPr>
        <p:spPr>
          <a:xfrm>
            <a:off x="-237106" y="652910"/>
            <a:ext cx="9875520" cy="70236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2000"/>
              <a:buFont typeface="Arial"/>
              <a:buNone/>
            </a:pPr>
            <a:r>
              <a:rPr lang="en-US" sz="1800" b="1" dirty="0">
                <a:solidFill>
                  <a:schemeClr val="dk1"/>
                </a:solidFill>
                <a:latin typeface="Arial"/>
                <a:ea typeface="Arial"/>
                <a:cs typeface="Arial"/>
                <a:sym typeface="Arial"/>
              </a:rPr>
              <a:t>Background of Work-related Back pain</a:t>
            </a:r>
            <a:endParaRPr sz="1800" dirty="0">
              <a:solidFill>
                <a:schemeClr val="dk1"/>
              </a:solidFill>
              <a:latin typeface="Arial"/>
              <a:ea typeface="Arial"/>
              <a:cs typeface="Arial"/>
              <a:sym typeface="Arial"/>
            </a:endParaRPr>
          </a:p>
        </p:txBody>
      </p:sp>
      <p:sp>
        <p:nvSpPr>
          <p:cNvPr id="162" name="Google Shape;162;p21"/>
          <p:cNvSpPr txBox="1">
            <a:spLocks noGrp="1"/>
          </p:cNvSpPr>
          <p:nvPr>
            <p:ph type="body" idx="1"/>
          </p:nvPr>
        </p:nvSpPr>
        <p:spPr>
          <a:xfrm>
            <a:off x="930965" y="1527313"/>
            <a:ext cx="6037785" cy="4820478"/>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Across the UK healthcare sector, work-related back pain negatively impacts their quality of life by raising physical disability and high absenteeism (Straub et al., 2025).</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More than 70% of health workers have a high intensity of back pain in the pre-intervention stage, which indicates an increasing burden of the disease (Sabola et al., 2025).</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As per the national guidelines, around 40% of UK adults suffer back pain due to heavy workload, high stress and heavy patient lifting (GOV.UK, 2017). </a:t>
            </a:r>
            <a:endParaRPr dirty="0"/>
          </a:p>
          <a:p>
            <a:pPr marL="342900" lvl="0" indent="-251460" algn="l" rtl="0">
              <a:spcBef>
                <a:spcPts val="1000"/>
              </a:spcBef>
              <a:spcAft>
                <a:spcPts val="0"/>
              </a:spcAft>
              <a:buSzPts val="1440"/>
              <a:buNone/>
            </a:pPr>
            <a:endParaRPr dirty="0"/>
          </a:p>
        </p:txBody>
      </p:sp>
      <p:pic>
        <p:nvPicPr>
          <p:cNvPr id="163" name="Google Shape;163;p21"/>
          <p:cNvPicPr preferRelativeResize="0"/>
          <p:nvPr/>
        </p:nvPicPr>
        <p:blipFill rotWithShape="1">
          <a:blip r:embed="rId3">
            <a:alphaModFix/>
          </a:blip>
          <a:srcRect b="16599"/>
          <a:stretch>
            <a:fillRect/>
          </a:stretch>
        </p:blipFill>
        <p:spPr>
          <a:xfrm>
            <a:off x="7325833" y="2307265"/>
            <a:ext cx="4423144" cy="2190307"/>
          </a:xfrm>
          <a:prstGeom prst="rect">
            <a:avLst/>
          </a:prstGeom>
          <a:noFill/>
          <a:ln>
            <a:noFill/>
          </a:ln>
        </p:spPr>
      </p:pic>
      <p:sp>
        <p:nvSpPr>
          <p:cNvPr id="2" name="TextBox 1">
            <a:extLst>
              <a:ext uri="{FF2B5EF4-FFF2-40B4-BE49-F238E27FC236}">
                <a16:creationId xmlns:a16="http://schemas.microsoft.com/office/drawing/2014/main" id="{5C6E030A-5E7C-7EB8-4226-7D02A97406D3}"/>
              </a:ext>
            </a:extLst>
          </p:cNvPr>
          <p:cNvSpPr txBox="1"/>
          <p:nvPr/>
        </p:nvSpPr>
        <p:spPr>
          <a:xfrm>
            <a:off x="8059480" y="4497572"/>
            <a:ext cx="3157869" cy="523220"/>
          </a:xfrm>
          <a:prstGeom prst="rect">
            <a:avLst/>
          </a:prstGeom>
          <a:noFill/>
        </p:spPr>
        <p:txBody>
          <a:bodyPr wrap="square" rtlCol="0">
            <a:spAutoFit/>
          </a:bodyPr>
          <a:lstStyle/>
          <a:p>
            <a:r>
              <a:rPr lang="en-US" b="1" dirty="0"/>
              <a:t>Figure 1: Back pain statistics in UK (McShane,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2"/>
          <p:cNvSpPr txBox="1">
            <a:spLocks noGrp="1"/>
          </p:cNvSpPr>
          <p:nvPr>
            <p:ph type="title"/>
          </p:nvPr>
        </p:nvSpPr>
        <p:spPr>
          <a:xfrm>
            <a:off x="1339702" y="816912"/>
            <a:ext cx="7623545"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000"/>
              <a:buFont typeface="Arial"/>
              <a:buNone/>
            </a:pPr>
            <a:r>
              <a:rPr lang="en-US" sz="1800" b="1" dirty="0">
                <a:solidFill>
                  <a:schemeClr val="dk1"/>
                </a:solidFill>
                <a:latin typeface="Arial"/>
                <a:ea typeface="Arial"/>
                <a:cs typeface="Arial"/>
                <a:sym typeface="Arial"/>
              </a:rPr>
              <a:t>Public health significance of occupational Musculoskeletal disorder</a:t>
            </a:r>
            <a:br>
              <a:rPr lang="en-US" sz="1800" dirty="0"/>
            </a:br>
            <a:endParaRPr sz="1800" dirty="0"/>
          </a:p>
        </p:txBody>
      </p:sp>
      <p:sp>
        <p:nvSpPr>
          <p:cNvPr id="169" name="Google Shape;169;p22"/>
          <p:cNvSpPr txBox="1">
            <a:spLocks noGrp="1"/>
          </p:cNvSpPr>
          <p:nvPr>
            <p:ph type="body" idx="1"/>
          </p:nvPr>
        </p:nvSpPr>
        <p:spPr>
          <a:xfrm>
            <a:off x="1143000" y="1965960"/>
            <a:ext cx="6317974" cy="3891501"/>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Musculoskeletal disorder is a leading occupational health concern among the UK healthcare settings (Bezzina et al., 2023).</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It enhances healthcare costs via rehabilitation, treatment and sickness absence that enhance financial strain of the patients.</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Its prevention strengthens healthcare workforce and healthier workplaces </a:t>
            </a:r>
            <a:endParaRPr dirty="0"/>
          </a:p>
          <a:p>
            <a:pPr marL="342900" lvl="0" indent="-251460" algn="just" rtl="0">
              <a:lnSpc>
                <a:spcPct val="150000"/>
              </a:lnSpc>
              <a:spcBef>
                <a:spcPts val="1000"/>
              </a:spcBef>
              <a:spcAft>
                <a:spcPts val="0"/>
              </a:spcAft>
              <a:buSzPts val="1440"/>
              <a:buNone/>
            </a:pPr>
            <a:endParaRPr dirty="0"/>
          </a:p>
        </p:txBody>
      </p:sp>
      <p:pic>
        <p:nvPicPr>
          <p:cNvPr id="170" name="Google Shape;170;p22"/>
          <p:cNvPicPr preferRelativeResize="0"/>
          <p:nvPr/>
        </p:nvPicPr>
        <p:blipFill rotWithShape="1">
          <a:blip r:embed="rId3">
            <a:alphaModFix/>
          </a:blip>
          <a:srcRect b="19895"/>
          <a:stretch>
            <a:fillRect/>
          </a:stretch>
        </p:blipFill>
        <p:spPr>
          <a:xfrm>
            <a:off x="7793666" y="2445489"/>
            <a:ext cx="4093534" cy="1988288"/>
          </a:xfrm>
          <a:prstGeom prst="rect">
            <a:avLst/>
          </a:prstGeom>
          <a:noFill/>
          <a:ln>
            <a:noFill/>
          </a:ln>
        </p:spPr>
      </p:pic>
      <p:sp>
        <p:nvSpPr>
          <p:cNvPr id="2" name="TextBox 1">
            <a:extLst>
              <a:ext uri="{FF2B5EF4-FFF2-40B4-BE49-F238E27FC236}">
                <a16:creationId xmlns:a16="http://schemas.microsoft.com/office/drawing/2014/main" id="{8FF317E0-FF84-7F47-7B95-C20A10290F58}"/>
              </a:ext>
            </a:extLst>
          </p:cNvPr>
          <p:cNvSpPr txBox="1"/>
          <p:nvPr/>
        </p:nvSpPr>
        <p:spPr>
          <a:xfrm>
            <a:off x="7843282" y="4433777"/>
            <a:ext cx="4295553" cy="307777"/>
          </a:xfrm>
          <a:prstGeom prst="rect">
            <a:avLst/>
          </a:prstGeom>
          <a:noFill/>
        </p:spPr>
        <p:txBody>
          <a:bodyPr wrap="square" rtlCol="0">
            <a:spAutoFit/>
          </a:bodyPr>
          <a:lstStyle/>
          <a:p>
            <a:r>
              <a:rPr lang="en-US" b="1" dirty="0"/>
              <a:t>Figure 2: Musculoskeletal Disorder (CHI,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3"/>
          <p:cNvSpPr txBox="1">
            <a:spLocks noGrp="1"/>
          </p:cNvSpPr>
          <p:nvPr>
            <p:ph type="title"/>
          </p:nvPr>
        </p:nvSpPr>
        <p:spPr>
          <a:xfrm>
            <a:off x="1471814" y="364435"/>
            <a:ext cx="6640829" cy="821635"/>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Burden of back pain on Healthcare workforce productivity</a:t>
            </a:r>
            <a:endParaRPr sz="1800" dirty="0">
              <a:solidFill>
                <a:schemeClr val="dk1"/>
              </a:solidFill>
              <a:latin typeface="Arial"/>
              <a:ea typeface="Arial"/>
              <a:cs typeface="Arial"/>
              <a:sym typeface="Arial"/>
            </a:endParaRPr>
          </a:p>
        </p:txBody>
      </p:sp>
      <p:sp>
        <p:nvSpPr>
          <p:cNvPr id="176" name="Google Shape;176;p23"/>
          <p:cNvSpPr txBox="1">
            <a:spLocks noGrp="1"/>
          </p:cNvSpPr>
          <p:nvPr>
            <p:ph type="body" idx="1"/>
          </p:nvPr>
        </p:nvSpPr>
        <p:spPr>
          <a:xfrm>
            <a:off x="453888" y="1381538"/>
            <a:ext cx="7523922" cy="470120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Heavy lifting and poor shift ergonomics cause chronic spinal injuries that result in permanent job limitation that negatively affects the </a:t>
            </a:r>
            <a:r>
              <a:rPr lang="en-US" sz="1800" dirty="0" err="1">
                <a:solidFill>
                  <a:schemeClr val="dk1"/>
                </a:solidFill>
                <a:latin typeface="Arial"/>
                <a:ea typeface="Arial"/>
                <a:cs typeface="Arial"/>
                <a:sym typeface="Arial"/>
              </a:rPr>
              <a:t>organisation's</a:t>
            </a:r>
            <a:r>
              <a:rPr lang="en-US" sz="1800" dirty="0">
                <a:solidFill>
                  <a:schemeClr val="dk1"/>
                </a:solidFill>
                <a:latin typeface="Arial"/>
                <a:ea typeface="Arial"/>
                <a:cs typeface="Arial"/>
                <a:sym typeface="Arial"/>
              </a:rPr>
              <a:t> productivity level (</a:t>
            </a:r>
            <a:r>
              <a:rPr lang="en-US" sz="1800" dirty="0" err="1">
                <a:solidFill>
                  <a:schemeClr val="dk1"/>
                </a:solidFill>
                <a:latin typeface="Arial"/>
                <a:ea typeface="Arial"/>
                <a:cs typeface="Arial"/>
                <a:sym typeface="Arial"/>
              </a:rPr>
              <a:t>Alhashim</a:t>
            </a:r>
            <a:r>
              <a:rPr lang="en-US" sz="1800" dirty="0">
                <a:solidFill>
                  <a:schemeClr val="dk1"/>
                </a:solidFill>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Back pain drops the healthcare employees' daily energy that leads to slower patient care and higher rates of medical errors (</a:t>
            </a:r>
            <a:r>
              <a:rPr lang="en-US" sz="1800" dirty="0" err="1">
                <a:solidFill>
                  <a:schemeClr val="dk1"/>
                </a:solidFill>
                <a:latin typeface="Arial"/>
                <a:ea typeface="Arial"/>
                <a:cs typeface="Arial"/>
                <a:sym typeface="Arial"/>
              </a:rPr>
              <a:t>Alhashim</a:t>
            </a:r>
            <a:r>
              <a:rPr lang="en-US" sz="1800" dirty="0">
                <a:solidFill>
                  <a:schemeClr val="dk1"/>
                </a:solidFill>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Frequent and severe back pain forces clinical staff to take unexpected sick leave that leads to severe staff shortage, affects their performance level and impacts on firm annual revenue (Tawiah et al., 2025).</a:t>
            </a:r>
            <a:endParaRPr dirty="0"/>
          </a:p>
          <a:p>
            <a:pPr marL="342900" lvl="0" indent="-251460" algn="l" rtl="0">
              <a:spcBef>
                <a:spcPts val="1000"/>
              </a:spcBef>
              <a:spcAft>
                <a:spcPts val="0"/>
              </a:spcAft>
              <a:buSzPts val="1440"/>
              <a:buNone/>
            </a:pPr>
            <a:endParaRPr dirty="0"/>
          </a:p>
        </p:txBody>
      </p:sp>
      <p:pic>
        <p:nvPicPr>
          <p:cNvPr id="177" name="Google Shape;177;p23"/>
          <p:cNvPicPr preferRelativeResize="0"/>
          <p:nvPr/>
        </p:nvPicPr>
        <p:blipFill rotWithShape="1">
          <a:blip r:embed="rId3">
            <a:alphaModFix/>
          </a:blip>
          <a:srcRect b="20900"/>
          <a:stretch>
            <a:fillRect/>
          </a:stretch>
        </p:blipFill>
        <p:spPr>
          <a:xfrm>
            <a:off x="8112643" y="1679944"/>
            <a:ext cx="3709986" cy="2902689"/>
          </a:xfrm>
          <a:prstGeom prst="rect">
            <a:avLst/>
          </a:prstGeom>
          <a:noFill/>
          <a:ln>
            <a:noFill/>
          </a:ln>
        </p:spPr>
      </p:pic>
      <p:sp>
        <p:nvSpPr>
          <p:cNvPr id="2" name="TextBox 1">
            <a:extLst>
              <a:ext uri="{FF2B5EF4-FFF2-40B4-BE49-F238E27FC236}">
                <a16:creationId xmlns:a16="http://schemas.microsoft.com/office/drawing/2014/main" id="{69200573-7545-3D45-CB60-E89B0801D547}"/>
              </a:ext>
            </a:extLst>
          </p:cNvPr>
          <p:cNvSpPr txBox="1"/>
          <p:nvPr/>
        </p:nvSpPr>
        <p:spPr>
          <a:xfrm>
            <a:off x="8449246" y="4582633"/>
            <a:ext cx="3508216" cy="523220"/>
          </a:xfrm>
          <a:prstGeom prst="rect">
            <a:avLst/>
          </a:prstGeom>
          <a:noFill/>
        </p:spPr>
        <p:txBody>
          <a:bodyPr wrap="square" rtlCol="0">
            <a:spAutoFit/>
          </a:bodyPr>
          <a:lstStyle/>
          <a:p>
            <a:r>
              <a:rPr lang="en-US" b="1" dirty="0"/>
              <a:t>Figure 3: Heavy lifting enhance back pain (TSC,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4"/>
          <p:cNvSpPr txBox="1">
            <a:spLocks noGrp="1"/>
          </p:cNvSpPr>
          <p:nvPr>
            <p:ph type="title"/>
          </p:nvPr>
        </p:nvSpPr>
        <p:spPr>
          <a:xfrm>
            <a:off x="1094152" y="609600"/>
            <a:ext cx="7709607" cy="1356360"/>
          </a:xfrm>
          <a:prstGeom prst="rect">
            <a:avLst/>
          </a:prstGeom>
          <a:noFill/>
          <a:ln>
            <a:noFill/>
          </a:ln>
        </p:spPr>
        <p:txBody>
          <a:bodyPr spcFirstLastPara="1" wrap="square" lIns="91425" tIns="45700" rIns="91425" bIns="45700" anchor="t" anchorCtr="0">
            <a:normAutofit/>
          </a:bodyPr>
          <a:lstStyle/>
          <a:p>
            <a:pPr marL="0" lvl="0" indent="0"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Possible Consequences of not addressing this public health concern</a:t>
            </a:r>
            <a:br>
              <a:rPr lang="en-US" sz="1800" dirty="0">
                <a:latin typeface="Arial"/>
                <a:ea typeface="Arial"/>
                <a:cs typeface="Arial"/>
                <a:sym typeface="Arial"/>
              </a:rPr>
            </a:br>
            <a:endParaRPr sz="1800" dirty="0">
              <a:latin typeface="Arial"/>
              <a:ea typeface="Arial"/>
              <a:cs typeface="Arial"/>
              <a:sym typeface="Arial"/>
            </a:endParaRPr>
          </a:p>
        </p:txBody>
      </p:sp>
      <p:sp>
        <p:nvSpPr>
          <p:cNvPr id="183" name="Google Shape;183;p24"/>
          <p:cNvSpPr txBox="1">
            <a:spLocks noGrp="1"/>
          </p:cNvSpPr>
          <p:nvPr>
            <p:ph type="body" idx="1"/>
          </p:nvPr>
        </p:nvSpPr>
        <p:spPr>
          <a:xfrm>
            <a:off x="573157" y="1965960"/>
            <a:ext cx="7378148" cy="4038600"/>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Workplace back pain arises from long hours sitting, physical strain and high job stress (Bezzina et al., 2023).</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Repetitive movement and long shifts enhance the musculoskeletal fatigues that have negative effects on the employees’ daily lifestyle such as anxiety, productivity loss (Bezzina et al., 2023).</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Poor workplace ergonomics enhance chronic back pain development.</a:t>
            </a:r>
            <a:endParaRPr dirty="0"/>
          </a:p>
          <a:p>
            <a:pPr marL="342900" lvl="0" indent="-251460" algn="just" rtl="0">
              <a:lnSpc>
                <a:spcPct val="150000"/>
              </a:lnSpc>
              <a:spcBef>
                <a:spcPts val="1000"/>
              </a:spcBef>
              <a:spcAft>
                <a:spcPts val="0"/>
              </a:spcAft>
              <a:buSzPts val="1440"/>
              <a:buNone/>
            </a:pPr>
            <a:endParaRPr sz="1800" dirty="0">
              <a:latin typeface="Arial"/>
              <a:ea typeface="Arial"/>
              <a:cs typeface="Arial"/>
              <a:sym typeface="Arial"/>
            </a:endParaRPr>
          </a:p>
        </p:txBody>
      </p:sp>
      <p:pic>
        <p:nvPicPr>
          <p:cNvPr id="184" name="Google Shape;184;p24"/>
          <p:cNvPicPr preferRelativeResize="0"/>
          <p:nvPr/>
        </p:nvPicPr>
        <p:blipFill rotWithShape="1">
          <a:blip r:embed="rId3">
            <a:alphaModFix/>
          </a:blip>
          <a:srcRect b="15582"/>
          <a:stretch>
            <a:fillRect/>
          </a:stretch>
        </p:blipFill>
        <p:spPr>
          <a:xfrm>
            <a:off x="8176437" y="2154711"/>
            <a:ext cx="3718981" cy="2151475"/>
          </a:xfrm>
          <a:prstGeom prst="rect">
            <a:avLst/>
          </a:prstGeom>
          <a:noFill/>
          <a:ln>
            <a:noFill/>
          </a:ln>
        </p:spPr>
      </p:pic>
      <p:sp>
        <p:nvSpPr>
          <p:cNvPr id="2" name="TextBox 1">
            <a:extLst>
              <a:ext uri="{FF2B5EF4-FFF2-40B4-BE49-F238E27FC236}">
                <a16:creationId xmlns:a16="http://schemas.microsoft.com/office/drawing/2014/main" id="{0DA73EFA-8C91-8C6B-C0D5-3513A721399A}"/>
              </a:ext>
            </a:extLst>
          </p:cNvPr>
          <p:cNvSpPr txBox="1"/>
          <p:nvPr/>
        </p:nvSpPr>
        <p:spPr>
          <a:xfrm>
            <a:off x="8250865" y="4306186"/>
            <a:ext cx="3644553" cy="523220"/>
          </a:xfrm>
          <a:prstGeom prst="rect">
            <a:avLst/>
          </a:prstGeom>
          <a:noFill/>
        </p:spPr>
        <p:txBody>
          <a:bodyPr wrap="square" rtlCol="0">
            <a:spAutoFit/>
          </a:bodyPr>
          <a:lstStyle/>
          <a:p>
            <a:r>
              <a:rPr lang="en-US" b="1" dirty="0"/>
              <a:t>Figure 4: Long shift enhance back pain (Resilient, 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5"/>
          <p:cNvSpPr txBox="1">
            <a:spLocks noGrp="1"/>
          </p:cNvSpPr>
          <p:nvPr>
            <p:ph type="title"/>
          </p:nvPr>
        </p:nvSpPr>
        <p:spPr>
          <a:xfrm>
            <a:off x="1888045" y="361121"/>
            <a:ext cx="6043843" cy="1258957"/>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Target population and justification for Intervention</a:t>
            </a:r>
            <a:br>
              <a:rPr lang="en-US" sz="1800" dirty="0"/>
            </a:br>
            <a:endParaRPr sz="1800" dirty="0"/>
          </a:p>
        </p:txBody>
      </p:sp>
      <p:sp>
        <p:nvSpPr>
          <p:cNvPr id="190" name="Google Shape;190;p25"/>
          <p:cNvSpPr txBox="1">
            <a:spLocks noGrp="1"/>
          </p:cNvSpPr>
          <p:nvPr>
            <p:ph type="body" idx="1"/>
          </p:nvPr>
        </p:nvSpPr>
        <p:spPr>
          <a:xfrm>
            <a:off x="632790" y="1620078"/>
            <a:ext cx="6530009" cy="4038600"/>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In the UK, 33 to 35 healthcare workers faced back pain from their highly stressed job (BCC, 2026).</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Back Smart is a suitable and appropriate health promotion intervention for reducing back pain because it will use wearable technology for providing </a:t>
            </a:r>
            <a:r>
              <a:rPr lang="en-US" sz="1800" dirty="0" err="1">
                <a:solidFill>
                  <a:schemeClr val="dk1"/>
                </a:solidFill>
                <a:latin typeface="Arial"/>
                <a:ea typeface="Arial"/>
                <a:cs typeface="Arial"/>
                <a:sym typeface="Arial"/>
              </a:rPr>
              <a:t>personalised</a:t>
            </a:r>
            <a:r>
              <a:rPr lang="en-US" sz="1800" dirty="0">
                <a:solidFill>
                  <a:schemeClr val="dk1"/>
                </a:solidFill>
                <a:latin typeface="Arial"/>
                <a:ea typeface="Arial"/>
                <a:cs typeface="Arial"/>
                <a:sym typeface="Arial"/>
              </a:rPr>
              <a:t> movement prompts.</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This wearable technology will </a:t>
            </a:r>
            <a:r>
              <a:rPr lang="en-US" sz="1800" dirty="0" err="1">
                <a:solidFill>
                  <a:schemeClr val="dk1"/>
                </a:solidFill>
                <a:latin typeface="Arial"/>
                <a:ea typeface="Arial"/>
                <a:cs typeface="Arial"/>
                <a:sym typeface="Arial"/>
              </a:rPr>
              <a:t>recognise</a:t>
            </a:r>
            <a:r>
              <a:rPr lang="en-US" sz="1800" dirty="0">
                <a:solidFill>
                  <a:schemeClr val="dk1"/>
                </a:solidFill>
                <a:latin typeface="Arial"/>
                <a:ea typeface="Arial"/>
                <a:cs typeface="Arial"/>
                <a:sym typeface="Arial"/>
              </a:rPr>
              <a:t> risky behavior before pain and it will persist among the healthcare workers in the UK.</a:t>
            </a:r>
            <a:endParaRPr dirty="0"/>
          </a:p>
          <a:p>
            <a:pPr marL="342900" lvl="0" indent="-251460" algn="l" rtl="0">
              <a:spcBef>
                <a:spcPts val="1000"/>
              </a:spcBef>
              <a:spcAft>
                <a:spcPts val="0"/>
              </a:spcAft>
              <a:buSzPts val="1440"/>
              <a:buNone/>
            </a:pPr>
            <a:endParaRPr dirty="0"/>
          </a:p>
        </p:txBody>
      </p:sp>
      <p:pic>
        <p:nvPicPr>
          <p:cNvPr id="191" name="Google Shape;191;p25"/>
          <p:cNvPicPr preferRelativeResize="0"/>
          <p:nvPr/>
        </p:nvPicPr>
        <p:blipFill rotWithShape="1">
          <a:blip r:embed="rId3">
            <a:alphaModFix/>
          </a:blip>
          <a:srcRect b="25167"/>
          <a:stretch>
            <a:fillRect/>
          </a:stretch>
        </p:blipFill>
        <p:spPr>
          <a:xfrm>
            <a:off x="7655442" y="2006550"/>
            <a:ext cx="3903767" cy="2055087"/>
          </a:xfrm>
          <a:prstGeom prst="rect">
            <a:avLst/>
          </a:prstGeom>
          <a:noFill/>
          <a:ln>
            <a:noFill/>
          </a:ln>
        </p:spPr>
      </p:pic>
      <p:sp>
        <p:nvSpPr>
          <p:cNvPr id="2" name="TextBox 1">
            <a:extLst>
              <a:ext uri="{FF2B5EF4-FFF2-40B4-BE49-F238E27FC236}">
                <a16:creationId xmlns:a16="http://schemas.microsoft.com/office/drawing/2014/main" id="{2C7327F1-1676-4963-250E-0A0CCA3B631B}"/>
              </a:ext>
            </a:extLst>
          </p:cNvPr>
          <p:cNvSpPr txBox="1"/>
          <p:nvPr/>
        </p:nvSpPr>
        <p:spPr>
          <a:xfrm>
            <a:off x="8135525" y="4061637"/>
            <a:ext cx="3423684" cy="523220"/>
          </a:xfrm>
          <a:prstGeom prst="rect">
            <a:avLst/>
          </a:prstGeom>
          <a:noFill/>
        </p:spPr>
        <p:txBody>
          <a:bodyPr wrap="square" rtlCol="0">
            <a:spAutoFit/>
          </a:bodyPr>
          <a:lstStyle/>
          <a:p>
            <a:r>
              <a:rPr lang="en-US" b="1" dirty="0"/>
              <a:t>Figure 5: Continuous monitoring process (BSC,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6"/>
          <p:cNvSpPr txBox="1">
            <a:spLocks noGrp="1"/>
          </p:cNvSpPr>
          <p:nvPr>
            <p:ph type="title"/>
          </p:nvPr>
        </p:nvSpPr>
        <p:spPr>
          <a:xfrm>
            <a:off x="1496859" y="602335"/>
            <a:ext cx="6917380" cy="742122"/>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Digital health promotion and wearable Technology overview</a:t>
            </a:r>
            <a:br>
              <a:rPr lang="en-US" dirty="0"/>
            </a:br>
            <a:endParaRPr dirty="0"/>
          </a:p>
        </p:txBody>
      </p:sp>
      <p:sp>
        <p:nvSpPr>
          <p:cNvPr id="197" name="Google Shape;197;p26"/>
          <p:cNvSpPr txBox="1">
            <a:spLocks noGrp="1"/>
          </p:cNvSpPr>
          <p:nvPr>
            <p:ph type="body" idx="1"/>
          </p:nvPr>
        </p:nvSpPr>
        <p:spPr>
          <a:xfrm>
            <a:off x="520148" y="1669772"/>
            <a:ext cx="7590183" cy="4903305"/>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Back Smart wearable devices will support </a:t>
            </a:r>
            <a:r>
              <a:rPr lang="en-US" sz="1800" dirty="0" err="1">
                <a:solidFill>
                  <a:schemeClr val="dk1"/>
                </a:solidFill>
                <a:latin typeface="Arial"/>
                <a:ea typeface="Arial"/>
                <a:cs typeface="Arial"/>
                <a:sym typeface="Arial"/>
              </a:rPr>
              <a:t>personalised</a:t>
            </a:r>
            <a:r>
              <a:rPr lang="en-US" sz="1800" dirty="0">
                <a:solidFill>
                  <a:schemeClr val="dk1"/>
                </a:solidFill>
                <a:latin typeface="Arial"/>
                <a:ea typeface="Arial"/>
                <a:cs typeface="Arial"/>
                <a:sym typeface="Arial"/>
              </a:rPr>
              <a:t> prevention and self-management strategies through the IOT sensor.</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It will monitor the patient’s health data and suggest safer workplace behavior.</a:t>
            </a:r>
            <a:endParaRPr sz="1800" dirty="0">
              <a:solidFill>
                <a:schemeClr val="dk1"/>
              </a:solidFill>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Back Smart will continuously track the patient's movement and their physical activity through which patients address their improvement areas.</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As per </a:t>
            </a:r>
            <a:r>
              <a:rPr lang="en-US" sz="1800" dirty="0" err="1">
                <a:solidFill>
                  <a:schemeClr val="dk1"/>
                </a:solidFill>
                <a:latin typeface="Arial"/>
                <a:ea typeface="Arial"/>
                <a:cs typeface="Arial"/>
                <a:sym typeface="Arial"/>
              </a:rPr>
              <a:t>Ewles</a:t>
            </a:r>
            <a:r>
              <a:rPr lang="en-US" sz="1800" dirty="0">
                <a:solidFill>
                  <a:schemeClr val="dk1"/>
                </a:solidFill>
                <a:latin typeface="Arial"/>
                <a:ea typeface="Arial"/>
                <a:cs typeface="Arial"/>
                <a:sym typeface="Arial"/>
              </a:rPr>
              <a:t> and </a:t>
            </a:r>
            <a:r>
              <a:rPr lang="en-US" sz="1800" dirty="0" err="1">
                <a:solidFill>
                  <a:schemeClr val="dk1"/>
                </a:solidFill>
                <a:latin typeface="Arial"/>
                <a:ea typeface="Arial"/>
                <a:cs typeface="Arial"/>
                <a:sym typeface="Arial"/>
              </a:rPr>
              <a:t>Simnett</a:t>
            </a:r>
            <a:r>
              <a:rPr lang="en-US" sz="1800" dirty="0">
                <a:solidFill>
                  <a:schemeClr val="dk1"/>
                </a:solidFill>
                <a:latin typeface="Arial"/>
                <a:ea typeface="Arial"/>
                <a:cs typeface="Arial"/>
                <a:sym typeface="Arial"/>
              </a:rPr>
              <a:t> (2023), this intervention systematically assesses needs, plans resources, identifies determinants, implements Back smart wearable systems  and evaluates processes</a:t>
            </a:r>
            <a:r>
              <a:rPr lang="en-US" sz="1800" dirty="0">
                <a:latin typeface="Arial"/>
                <a:ea typeface="Arial"/>
                <a:cs typeface="Arial"/>
                <a:sym typeface="Arial"/>
              </a:rPr>
              <a:t>.</a:t>
            </a:r>
            <a:endParaRPr dirty="0"/>
          </a:p>
          <a:p>
            <a:pPr marL="342900" lvl="0" indent="-251460" algn="just" rtl="0">
              <a:lnSpc>
                <a:spcPct val="150000"/>
              </a:lnSpc>
              <a:spcBef>
                <a:spcPts val="1000"/>
              </a:spcBef>
              <a:spcAft>
                <a:spcPts val="0"/>
              </a:spcAft>
              <a:buSzPts val="1440"/>
              <a:buNone/>
            </a:pPr>
            <a:endParaRPr dirty="0"/>
          </a:p>
        </p:txBody>
      </p:sp>
      <p:pic>
        <p:nvPicPr>
          <p:cNvPr id="198" name="Google Shape;198;p26"/>
          <p:cNvPicPr preferRelativeResize="0"/>
          <p:nvPr/>
        </p:nvPicPr>
        <p:blipFill rotWithShape="1">
          <a:blip r:embed="rId3">
            <a:alphaModFix/>
          </a:blip>
          <a:srcRect b="15339"/>
          <a:stretch>
            <a:fillRect/>
          </a:stretch>
        </p:blipFill>
        <p:spPr>
          <a:xfrm>
            <a:off x="8187070" y="2371061"/>
            <a:ext cx="3762567" cy="2583712"/>
          </a:xfrm>
          <a:prstGeom prst="rect">
            <a:avLst/>
          </a:prstGeom>
          <a:noFill/>
          <a:ln>
            <a:noFill/>
          </a:ln>
        </p:spPr>
      </p:pic>
      <p:sp>
        <p:nvSpPr>
          <p:cNvPr id="2" name="TextBox 1">
            <a:extLst>
              <a:ext uri="{FF2B5EF4-FFF2-40B4-BE49-F238E27FC236}">
                <a16:creationId xmlns:a16="http://schemas.microsoft.com/office/drawing/2014/main" id="{E08B99FE-B658-9B0C-6F91-E5CF42886C8A}"/>
              </a:ext>
            </a:extLst>
          </p:cNvPr>
          <p:cNvSpPr txBox="1"/>
          <p:nvPr/>
        </p:nvSpPr>
        <p:spPr>
          <a:xfrm>
            <a:off x="8612372" y="4954773"/>
            <a:ext cx="3059480" cy="523220"/>
          </a:xfrm>
          <a:prstGeom prst="rect">
            <a:avLst/>
          </a:prstGeom>
          <a:noFill/>
        </p:spPr>
        <p:txBody>
          <a:bodyPr wrap="square" rtlCol="0">
            <a:spAutoFit/>
          </a:bodyPr>
          <a:lstStyle/>
          <a:p>
            <a:r>
              <a:rPr lang="en-US" b="1" dirty="0"/>
              <a:t>Figure 6: </a:t>
            </a:r>
            <a:r>
              <a:rPr lang="en-US" b="1" dirty="0" err="1"/>
              <a:t>Personalised</a:t>
            </a:r>
            <a:r>
              <a:rPr lang="en-US" b="1" dirty="0"/>
              <a:t> Treatment (MDN,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7"/>
          <p:cNvSpPr txBox="1">
            <a:spLocks noGrp="1"/>
          </p:cNvSpPr>
          <p:nvPr>
            <p:ph type="title"/>
          </p:nvPr>
        </p:nvSpPr>
        <p:spPr>
          <a:xfrm>
            <a:off x="4305937" y="333622"/>
            <a:ext cx="2541104" cy="1011804"/>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Problem statement </a:t>
            </a:r>
            <a:br>
              <a:rPr lang="en-US" dirty="0"/>
            </a:br>
            <a:endParaRPr dirty="0"/>
          </a:p>
        </p:txBody>
      </p:sp>
      <p:sp>
        <p:nvSpPr>
          <p:cNvPr id="204" name="Google Shape;204;p27"/>
          <p:cNvSpPr txBox="1">
            <a:spLocks noGrp="1"/>
          </p:cNvSpPr>
          <p:nvPr>
            <p:ph type="body" idx="1"/>
          </p:nvPr>
        </p:nvSpPr>
        <p:spPr>
          <a:xfrm>
            <a:off x="437322" y="1345426"/>
            <a:ext cx="5406887" cy="4038600"/>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Work-related back pain among the UK healthcare workers causes high sickness absence, staffing strains and physical exhaustion.</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Musculoskeletal issues and back pain drive up to 40% of all sickness absences in the NHS</a:t>
            </a:r>
            <a:r>
              <a:rPr lang="en-US" sz="1800" b="1" dirty="0">
                <a:solidFill>
                  <a:schemeClr val="dk1"/>
                </a:solidFill>
                <a:latin typeface="Arial"/>
                <a:ea typeface="Arial"/>
                <a:cs typeface="Arial"/>
                <a:sym typeface="Arial"/>
              </a:rPr>
              <a:t>.</a:t>
            </a:r>
            <a:endParaRPr sz="1800" dirty="0">
              <a:solidFill>
                <a:schemeClr val="dk1"/>
              </a:solidFill>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Staff often feel pressured to work through pain due to staff shortage, which negatively affects their career and productivity.</a:t>
            </a:r>
            <a:endParaRPr dirty="0"/>
          </a:p>
          <a:p>
            <a:pPr marL="342900" lvl="0" indent="-251460" algn="l" rtl="0">
              <a:spcBef>
                <a:spcPts val="1000"/>
              </a:spcBef>
              <a:spcAft>
                <a:spcPts val="0"/>
              </a:spcAft>
              <a:buSzPts val="1440"/>
              <a:buNone/>
            </a:pPr>
            <a:endParaRPr dirty="0"/>
          </a:p>
        </p:txBody>
      </p:sp>
      <p:pic>
        <p:nvPicPr>
          <p:cNvPr id="205" name="Google Shape;205;p27"/>
          <p:cNvPicPr preferRelativeResize="0"/>
          <p:nvPr/>
        </p:nvPicPr>
        <p:blipFill rotWithShape="1">
          <a:blip r:embed="rId3">
            <a:alphaModFix/>
          </a:blip>
          <a:srcRect b="26788"/>
          <a:stretch>
            <a:fillRect/>
          </a:stretch>
        </p:blipFill>
        <p:spPr>
          <a:xfrm>
            <a:off x="6847041" y="1956392"/>
            <a:ext cx="4785716" cy="2147776"/>
          </a:xfrm>
          <a:prstGeom prst="rect">
            <a:avLst/>
          </a:prstGeom>
          <a:noFill/>
          <a:ln>
            <a:noFill/>
          </a:ln>
        </p:spPr>
      </p:pic>
      <p:sp>
        <p:nvSpPr>
          <p:cNvPr id="2" name="TextBox 1">
            <a:extLst>
              <a:ext uri="{FF2B5EF4-FFF2-40B4-BE49-F238E27FC236}">
                <a16:creationId xmlns:a16="http://schemas.microsoft.com/office/drawing/2014/main" id="{19338D41-EA11-27FD-2A4B-A9D2A63C348B}"/>
              </a:ext>
            </a:extLst>
          </p:cNvPr>
          <p:cNvSpPr txBox="1"/>
          <p:nvPr/>
        </p:nvSpPr>
        <p:spPr>
          <a:xfrm>
            <a:off x="7205915" y="4104168"/>
            <a:ext cx="4426842" cy="307777"/>
          </a:xfrm>
          <a:prstGeom prst="rect">
            <a:avLst/>
          </a:prstGeom>
          <a:noFill/>
        </p:spPr>
        <p:txBody>
          <a:bodyPr wrap="square" rtlCol="0">
            <a:spAutoFit/>
          </a:bodyPr>
          <a:lstStyle/>
          <a:p>
            <a:r>
              <a:rPr lang="en-US" b="1" dirty="0"/>
              <a:t>Figure 7: Musculoskeletal Disorder (MNT, 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8"/>
          <p:cNvSpPr txBox="1">
            <a:spLocks noGrp="1"/>
          </p:cNvSpPr>
          <p:nvPr>
            <p:ph type="title"/>
          </p:nvPr>
        </p:nvSpPr>
        <p:spPr>
          <a:xfrm>
            <a:off x="1784710" y="633047"/>
            <a:ext cx="6848061" cy="874643"/>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Evidence Supporting technology for Musculoskeletal Health</a:t>
            </a:r>
            <a:br>
              <a:rPr lang="en-US" dirty="0"/>
            </a:br>
            <a:endParaRPr dirty="0"/>
          </a:p>
        </p:txBody>
      </p:sp>
      <p:sp>
        <p:nvSpPr>
          <p:cNvPr id="211" name="Google Shape;211;p28"/>
          <p:cNvSpPr txBox="1">
            <a:spLocks noGrp="1"/>
          </p:cNvSpPr>
          <p:nvPr>
            <p:ph type="body" idx="1"/>
          </p:nvPr>
        </p:nvSpPr>
        <p:spPr>
          <a:xfrm>
            <a:off x="202095" y="1664624"/>
            <a:ext cx="6437243" cy="420955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Back Smart technology will enhance physical posture of the patients and movement habits which will provide a healthy lifestyle.</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This device will continuously monitor the physical condition of the patient and enable them for early identification of risky behaviors.</a:t>
            </a:r>
            <a:endParaRPr sz="1800" dirty="0">
              <a:solidFill>
                <a:schemeClr val="dk1"/>
              </a:solidFill>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It </a:t>
            </a:r>
            <a:r>
              <a:rPr lang="en-US" sz="1800" dirty="0" err="1">
                <a:solidFill>
                  <a:schemeClr val="dk1"/>
                </a:solidFill>
                <a:latin typeface="Arial"/>
                <a:ea typeface="Arial"/>
                <a:cs typeface="Arial"/>
                <a:sym typeface="Arial"/>
              </a:rPr>
              <a:t>personalised</a:t>
            </a:r>
            <a:r>
              <a:rPr lang="en-US" sz="1800" dirty="0">
                <a:solidFill>
                  <a:schemeClr val="dk1"/>
                </a:solidFill>
                <a:latin typeface="Arial"/>
                <a:ea typeface="Arial"/>
                <a:cs typeface="Arial"/>
                <a:sym typeface="Arial"/>
              </a:rPr>
              <a:t> feedback will encourage sustained behavior change and prevention.</a:t>
            </a:r>
            <a:endParaRPr dirty="0"/>
          </a:p>
          <a:p>
            <a:pPr marL="342900" lvl="0" indent="-251460" algn="l" rtl="0">
              <a:spcBef>
                <a:spcPts val="1000"/>
              </a:spcBef>
              <a:spcAft>
                <a:spcPts val="0"/>
              </a:spcAft>
              <a:buSzPts val="1440"/>
              <a:buNone/>
            </a:pPr>
            <a:endParaRPr dirty="0"/>
          </a:p>
        </p:txBody>
      </p:sp>
      <p:pic>
        <p:nvPicPr>
          <p:cNvPr id="212" name="Google Shape;212;p28"/>
          <p:cNvPicPr preferRelativeResize="0"/>
          <p:nvPr/>
        </p:nvPicPr>
        <p:blipFill rotWithShape="1">
          <a:blip r:embed="rId3">
            <a:alphaModFix/>
          </a:blip>
          <a:srcRect b="14642"/>
          <a:stretch>
            <a:fillRect/>
          </a:stretch>
        </p:blipFill>
        <p:spPr>
          <a:xfrm>
            <a:off x="6921795" y="2062717"/>
            <a:ext cx="4727059" cy="2594344"/>
          </a:xfrm>
          <a:prstGeom prst="rect">
            <a:avLst/>
          </a:prstGeom>
          <a:noFill/>
          <a:ln>
            <a:noFill/>
          </a:ln>
        </p:spPr>
      </p:pic>
      <p:sp>
        <p:nvSpPr>
          <p:cNvPr id="2" name="TextBox 1">
            <a:extLst>
              <a:ext uri="{FF2B5EF4-FFF2-40B4-BE49-F238E27FC236}">
                <a16:creationId xmlns:a16="http://schemas.microsoft.com/office/drawing/2014/main" id="{4DA5B6F8-3433-EAE5-5422-DFF05A5D97A6}"/>
              </a:ext>
            </a:extLst>
          </p:cNvPr>
          <p:cNvSpPr txBox="1"/>
          <p:nvPr/>
        </p:nvSpPr>
        <p:spPr>
          <a:xfrm>
            <a:off x="7644809" y="4688868"/>
            <a:ext cx="3721397" cy="523220"/>
          </a:xfrm>
          <a:prstGeom prst="rect">
            <a:avLst/>
          </a:prstGeom>
          <a:noFill/>
        </p:spPr>
        <p:txBody>
          <a:bodyPr wrap="square" rtlCol="0">
            <a:spAutoFit/>
          </a:bodyPr>
          <a:lstStyle/>
          <a:p>
            <a:r>
              <a:rPr lang="en-US" b="1" dirty="0"/>
              <a:t>Figure 8: Wearable back pain technology (CORDIS,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9"/>
          <p:cNvSpPr txBox="1">
            <a:spLocks noGrp="1"/>
          </p:cNvSpPr>
          <p:nvPr>
            <p:ph type="title"/>
          </p:nvPr>
        </p:nvSpPr>
        <p:spPr>
          <a:xfrm>
            <a:off x="2520025" y="346341"/>
            <a:ext cx="5721626" cy="135636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Expected Public Health Impact of the Intervention</a:t>
            </a:r>
            <a:endParaRPr sz="1800" dirty="0">
              <a:solidFill>
                <a:schemeClr val="dk1"/>
              </a:solidFill>
              <a:latin typeface="Arial"/>
              <a:ea typeface="Arial"/>
              <a:cs typeface="Arial"/>
              <a:sym typeface="Arial"/>
            </a:endParaRPr>
          </a:p>
        </p:txBody>
      </p:sp>
      <p:sp>
        <p:nvSpPr>
          <p:cNvPr id="218" name="Google Shape;218;p29"/>
          <p:cNvSpPr txBox="1">
            <a:spLocks noGrp="1"/>
          </p:cNvSpPr>
          <p:nvPr>
            <p:ph type="body" idx="1"/>
          </p:nvPr>
        </p:nvSpPr>
        <p:spPr>
          <a:xfrm>
            <a:off x="745435" y="1580322"/>
            <a:ext cx="6145696" cy="4038600"/>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It will enhance workforce wellbeing across the NHS settings.</a:t>
            </a:r>
            <a:endParaRPr dirty="0"/>
          </a:p>
          <a:p>
            <a:pPr marL="342900" lvl="0" indent="-342900" algn="just" rtl="0">
              <a:lnSpc>
                <a:spcPct val="150000"/>
              </a:lnSpc>
              <a:spcBef>
                <a:spcPts val="1000"/>
              </a:spcBef>
              <a:spcAft>
                <a:spcPts val="0"/>
              </a:spcAft>
              <a:buSzPts val="1440"/>
              <a:buChar char="►"/>
            </a:pPr>
            <a:r>
              <a:rPr lang="en-US" sz="1800" dirty="0" err="1">
                <a:solidFill>
                  <a:schemeClr val="dk1"/>
                </a:solidFill>
                <a:latin typeface="Arial"/>
                <a:ea typeface="Arial"/>
                <a:cs typeface="Arial"/>
                <a:sym typeface="Arial"/>
              </a:rPr>
              <a:t>BackSmart</a:t>
            </a:r>
            <a:r>
              <a:rPr lang="en-US" sz="1800" dirty="0">
                <a:solidFill>
                  <a:schemeClr val="dk1"/>
                </a:solidFill>
                <a:latin typeface="Arial"/>
                <a:ea typeface="Arial"/>
                <a:cs typeface="Arial"/>
                <a:sym typeface="Arial"/>
              </a:rPr>
              <a:t> will eliminate back pain and reduce the delay time on the treatment and provide a healthy lifestyle to the patients.</a:t>
            </a:r>
            <a:endParaRPr dirty="0"/>
          </a:p>
          <a:p>
            <a:pPr marL="342900" lvl="0" indent="-342900" algn="just" rtl="0">
              <a:lnSpc>
                <a:spcPct val="150000"/>
              </a:lnSpc>
              <a:spcBef>
                <a:spcPts val="1000"/>
              </a:spcBef>
              <a:spcAft>
                <a:spcPts val="0"/>
              </a:spcAft>
              <a:buSzPts val="1440"/>
              <a:buChar char="►"/>
            </a:pPr>
            <a:r>
              <a:rPr lang="en-US" sz="1800" dirty="0">
                <a:solidFill>
                  <a:schemeClr val="dk1"/>
                </a:solidFill>
                <a:latin typeface="Arial"/>
                <a:ea typeface="Arial"/>
                <a:cs typeface="Arial"/>
                <a:sym typeface="Arial"/>
              </a:rPr>
              <a:t>It will support a healthier workplace through sustainable digital health promotion</a:t>
            </a:r>
            <a:endParaRPr sz="1800" dirty="0">
              <a:solidFill>
                <a:schemeClr val="dk1"/>
              </a:solidFill>
              <a:latin typeface="Arial"/>
              <a:ea typeface="Arial"/>
              <a:cs typeface="Arial"/>
              <a:sym typeface="Arial"/>
            </a:endParaRPr>
          </a:p>
        </p:txBody>
      </p:sp>
      <p:pic>
        <p:nvPicPr>
          <p:cNvPr id="219" name="Google Shape;219;p29"/>
          <p:cNvPicPr preferRelativeResize="0"/>
          <p:nvPr/>
        </p:nvPicPr>
        <p:blipFill rotWithShape="1">
          <a:blip r:embed="rId3">
            <a:alphaModFix/>
          </a:blip>
          <a:srcRect b="15958"/>
          <a:stretch>
            <a:fillRect/>
          </a:stretch>
        </p:blipFill>
        <p:spPr>
          <a:xfrm>
            <a:off x="6998095" y="1580322"/>
            <a:ext cx="4572638" cy="3002311"/>
          </a:xfrm>
          <a:prstGeom prst="rect">
            <a:avLst/>
          </a:prstGeom>
          <a:noFill/>
          <a:ln>
            <a:noFill/>
          </a:ln>
        </p:spPr>
      </p:pic>
      <p:sp>
        <p:nvSpPr>
          <p:cNvPr id="2" name="TextBox 1">
            <a:extLst>
              <a:ext uri="{FF2B5EF4-FFF2-40B4-BE49-F238E27FC236}">
                <a16:creationId xmlns:a16="http://schemas.microsoft.com/office/drawing/2014/main" id="{6D373089-63BA-B500-3751-AFAF12C7EDA2}"/>
              </a:ext>
            </a:extLst>
          </p:cNvPr>
          <p:cNvSpPr txBox="1"/>
          <p:nvPr/>
        </p:nvSpPr>
        <p:spPr>
          <a:xfrm>
            <a:off x="7868093" y="4582633"/>
            <a:ext cx="3349255" cy="307777"/>
          </a:xfrm>
          <a:prstGeom prst="rect">
            <a:avLst/>
          </a:prstGeom>
          <a:noFill/>
        </p:spPr>
        <p:txBody>
          <a:bodyPr wrap="square" rtlCol="0">
            <a:spAutoFit/>
          </a:bodyPr>
          <a:lstStyle/>
          <a:p>
            <a:r>
              <a:rPr lang="en-US" b="1" dirty="0"/>
              <a:t>Figure 9: NHS settings (NHS, 2026)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30"/>
          <p:cNvSpPr txBox="1">
            <a:spLocks noGrp="1"/>
          </p:cNvSpPr>
          <p:nvPr>
            <p:ph type="title"/>
          </p:nvPr>
        </p:nvSpPr>
        <p:spPr>
          <a:xfrm>
            <a:off x="973230" y="316447"/>
            <a:ext cx="8153086" cy="7993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Application: What the Planning Model Must Achieve</a:t>
            </a:r>
            <a:endParaRPr sz="1800" dirty="0">
              <a:solidFill>
                <a:schemeClr val="dk1"/>
              </a:solidFill>
              <a:latin typeface="Arial"/>
              <a:ea typeface="Arial"/>
              <a:cs typeface="Arial"/>
              <a:sym typeface="Arial"/>
            </a:endParaRPr>
          </a:p>
        </p:txBody>
      </p:sp>
      <p:sp>
        <p:nvSpPr>
          <p:cNvPr id="225" name="Google Shape;225;p30"/>
          <p:cNvSpPr txBox="1">
            <a:spLocks noGrp="1"/>
          </p:cNvSpPr>
          <p:nvPr>
            <p:ph type="body" idx="1"/>
          </p:nvPr>
        </p:nvSpPr>
        <p:spPr>
          <a:xfrm>
            <a:off x="177908" y="1051843"/>
            <a:ext cx="9734189" cy="3159715"/>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The model is not a checklist:</a:t>
            </a:r>
            <a:r>
              <a:rPr lang="en-US" dirty="0">
                <a:latin typeface="Arial"/>
                <a:ea typeface="Arial"/>
                <a:cs typeface="Arial"/>
                <a:sym typeface="Arial"/>
              </a:rPr>
              <a:t> it must connect need, determinants, intervention design, implementation and evaluation into one coherent pathway (Rouleau et al., 2024).</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1 | Diagnose the system:</a:t>
            </a:r>
            <a:r>
              <a:rPr lang="en-US" dirty="0">
                <a:latin typeface="Arial"/>
                <a:ea typeface="Arial"/>
                <a:cs typeface="Arial"/>
                <a:sym typeface="Arial"/>
              </a:rPr>
              <a:t> identify the social, epidemiological, </a:t>
            </a:r>
            <a:r>
              <a:rPr lang="en-US" dirty="0" err="1">
                <a:latin typeface="Arial"/>
                <a:ea typeface="Arial"/>
                <a:cs typeface="Arial"/>
                <a:sym typeface="Arial"/>
              </a:rPr>
              <a:t>behavioural</a:t>
            </a:r>
            <a:r>
              <a:rPr lang="en-US" dirty="0">
                <a:latin typeface="Arial"/>
                <a:ea typeface="Arial"/>
                <a:cs typeface="Arial"/>
                <a:sym typeface="Arial"/>
              </a:rPr>
              <a:t>, environmental, educational and </a:t>
            </a:r>
            <a:r>
              <a:rPr lang="en-US" dirty="0" err="1">
                <a:latin typeface="Arial"/>
                <a:ea typeface="Arial"/>
                <a:cs typeface="Arial"/>
                <a:sym typeface="Arial"/>
              </a:rPr>
              <a:t>organisational</a:t>
            </a:r>
            <a:r>
              <a:rPr lang="en-US" dirty="0">
                <a:latin typeface="Arial"/>
                <a:ea typeface="Arial"/>
                <a:cs typeface="Arial"/>
                <a:sym typeface="Arial"/>
              </a:rPr>
              <a:t> determinants that shape work-related back pain among healthcare staff.</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2 | Design for context:</a:t>
            </a:r>
            <a:r>
              <a:rPr lang="en-US" dirty="0">
                <a:latin typeface="Arial"/>
                <a:ea typeface="Arial"/>
                <a:cs typeface="Arial"/>
                <a:sym typeface="Arial"/>
              </a:rPr>
              <a:t> translate those determinants into a targeted digital intervention rather than assuming a wearable device alone will change </a:t>
            </a:r>
            <a:r>
              <a:rPr lang="en-US" dirty="0" err="1">
                <a:latin typeface="Arial"/>
                <a:ea typeface="Arial"/>
                <a:cs typeface="Arial"/>
                <a:sym typeface="Arial"/>
              </a:rPr>
              <a:t>behaviour</a:t>
            </a:r>
            <a:r>
              <a:rPr lang="en-US" dirty="0">
                <a:latin typeface="Arial"/>
                <a:ea typeface="Arial"/>
                <a:cs typeface="Arial"/>
                <a:sym typeface="Arial"/>
              </a:rPr>
              <a:t>.</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3 | Test and adapt:</a:t>
            </a:r>
            <a:r>
              <a:rPr lang="en-US" dirty="0">
                <a:latin typeface="Arial"/>
                <a:ea typeface="Arial"/>
                <a:cs typeface="Arial"/>
                <a:sym typeface="Arial"/>
              </a:rPr>
              <a:t> use implementation, process, impact and outcome evaluation to determine whether </a:t>
            </a:r>
            <a:r>
              <a:rPr lang="en-US" dirty="0" err="1">
                <a:latin typeface="Arial"/>
                <a:ea typeface="Arial"/>
                <a:cs typeface="Arial"/>
                <a:sym typeface="Arial"/>
              </a:rPr>
              <a:t>BackSmart</a:t>
            </a:r>
            <a:r>
              <a:rPr lang="en-US" dirty="0">
                <a:latin typeface="Arial"/>
                <a:ea typeface="Arial"/>
                <a:cs typeface="Arial"/>
                <a:sym typeface="Arial"/>
              </a:rPr>
              <a:t> is feasible, acceptable and effective in practice.</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Critical position:</a:t>
            </a:r>
            <a:r>
              <a:rPr lang="en-US" dirty="0">
                <a:latin typeface="Arial"/>
                <a:ea typeface="Arial"/>
                <a:cs typeface="Arial"/>
                <a:sym typeface="Arial"/>
              </a:rPr>
              <a:t> back pain is a complex occupational problem; a technology-first solution therefore risks addressing symptoms without addressing workplace determinants (Bezzina et al., 2023).</a:t>
            </a:r>
            <a:endParaRPr dirty="0"/>
          </a:p>
          <a:p>
            <a:pPr marL="342900" lvl="0" indent="-342900" algn="just" rtl="0">
              <a:lnSpc>
                <a:spcPct val="150000"/>
              </a:lnSpc>
              <a:spcBef>
                <a:spcPts val="1000"/>
              </a:spcBef>
              <a:spcAft>
                <a:spcPts val="0"/>
              </a:spcAft>
              <a:buSzPts val="1440"/>
              <a:buChar char="►"/>
            </a:pPr>
            <a:endParaRPr dirty="0">
              <a:latin typeface="Arial"/>
              <a:ea typeface="Arial"/>
              <a:cs typeface="Arial"/>
              <a:sym typeface="Arial"/>
            </a:endParaRPr>
          </a:p>
          <a:p>
            <a:pPr marL="342900" lvl="0" indent="-342900" algn="just" rtl="0">
              <a:lnSpc>
                <a:spcPct val="150000"/>
              </a:lnSpc>
              <a:spcBef>
                <a:spcPts val="1000"/>
              </a:spcBef>
              <a:spcAft>
                <a:spcPts val="0"/>
              </a:spcAft>
              <a:buSzPts val="1440"/>
              <a:buChar char="►"/>
            </a:pPr>
            <a:endParaRPr dirty="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31"/>
          <p:cNvSpPr txBox="1">
            <a:spLocks noGrp="1"/>
          </p:cNvSpPr>
          <p:nvPr>
            <p:ph type="title"/>
          </p:nvPr>
        </p:nvSpPr>
        <p:spPr>
          <a:xfrm>
            <a:off x="1622450" y="446645"/>
            <a:ext cx="6624600" cy="7992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Why PRECEDE-PROCEED for </a:t>
            </a:r>
            <a:r>
              <a:rPr lang="en-US" sz="2400" b="1" dirty="0" err="1">
                <a:solidFill>
                  <a:schemeClr val="dk1"/>
                </a:solidFill>
                <a:latin typeface="Arial"/>
                <a:ea typeface="Arial"/>
                <a:cs typeface="Arial"/>
                <a:sym typeface="Arial"/>
              </a:rPr>
              <a:t>BackSmart</a:t>
            </a:r>
            <a:r>
              <a:rPr lang="en-US" sz="2400" b="1" dirty="0">
                <a:solidFill>
                  <a:schemeClr val="dk1"/>
                </a:solidFill>
                <a:latin typeface="Arial"/>
                <a:ea typeface="Arial"/>
                <a:cs typeface="Arial"/>
                <a:sym typeface="Arial"/>
              </a:rPr>
              <a:t>?</a:t>
            </a:r>
            <a:endParaRPr sz="1800" dirty="0">
              <a:solidFill>
                <a:schemeClr val="dk1"/>
              </a:solidFill>
              <a:latin typeface="Arial"/>
              <a:ea typeface="Arial"/>
              <a:cs typeface="Arial"/>
              <a:sym typeface="Arial"/>
            </a:endParaRPr>
          </a:p>
        </p:txBody>
      </p:sp>
      <p:sp>
        <p:nvSpPr>
          <p:cNvPr id="231" name="Google Shape;231;p31"/>
          <p:cNvSpPr txBox="1">
            <a:spLocks noGrp="1"/>
          </p:cNvSpPr>
          <p:nvPr>
            <p:ph type="body" idx="1"/>
          </p:nvPr>
        </p:nvSpPr>
        <p:spPr>
          <a:xfrm>
            <a:off x="255475" y="1453428"/>
            <a:ext cx="9510600" cy="3159600"/>
          </a:xfrm>
          <a:prstGeom prst="rect">
            <a:avLst/>
          </a:prstGeom>
          <a:noFill/>
          <a:ln>
            <a:noFill/>
          </a:ln>
        </p:spPr>
        <p:txBody>
          <a:bodyPr spcFirstLastPara="1" wrap="square" lIns="91425" tIns="45700" rIns="91425" bIns="45700" anchor="t" anchorCtr="0">
            <a:noAutofit/>
          </a:bodyPr>
          <a:lstStyle/>
          <a:p>
            <a:pPr marL="342900" lvl="0" indent="-365760" algn="just" rtl="0">
              <a:lnSpc>
                <a:spcPct val="150000"/>
              </a:lnSpc>
              <a:spcBef>
                <a:spcPts val="0"/>
              </a:spcBef>
              <a:spcAft>
                <a:spcPts val="0"/>
              </a:spcAft>
              <a:buSzPts val="1800"/>
              <a:buChar char="►"/>
            </a:pPr>
            <a:r>
              <a:rPr lang="en-US" dirty="0">
                <a:latin typeface="Arial"/>
                <a:ea typeface="Arial"/>
                <a:cs typeface="Arial"/>
                <a:sym typeface="Arial"/>
              </a:rPr>
              <a:t>A systems-oriented framework: </a:t>
            </a:r>
            <a:r>
              <a:rPr lang="en-US" b="1" dirty="0">
                <a:latin typeface="Arial"/>
                <a:ea typeface="Arial"/>
                <a:cs typeface="Arial"/>
                <a:sym typeface="Arial"/>
              </a:rPr>
              <a:t>PRECEDE-PROCEED</a:t>
            </a:r>
            <a:r>
              <a:rPr lang="en-US" dirty="0">
                <a:latin typeface="Arial"/>
                <a:ea typeface="Arial"/>
                <a:cs typeface="Arial"/>
                <a:sym typeface="Arial"/>
              </a:rPr>
              <a:t> aligns assessment with intervention delivery and evaluation, rather than treating design and evaluation as separate stages (Green et al., 2022).</a:t>
            </a:r>
            <a:endParaRPr dirty="0">
              <a:latin typeface="Arial"/>
              <a:ea typeface="Arial"/>
              <a:cs typeface="Arial"/>
              <a:sym typeface="Arial"/>
            </a:endParaRPr>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PRECEDE</a:t>
            </a:r>
            <a:r>
              <a:rPr lang="en-US" dirty="0">
                <a:latin typeface="Arial"/>
                <a:ea typeface="Arial"/>
                <a:cs typeface="Arial"/>
                <a:sym typeface="Arial"/>
              </a:rPr>
              <a:t> supports a diagnosis of why the problem persists before resources are committed to a solution.</a:t>
            </a:r>
            <a:endParaRPr dirty="0">
              <a:latin typeface="Arial"/>
              <a:ea typeface="Arial"/>
              <a:cs typeface="Arial"/>
              <a:sym typeface="Arial"/>
            </a:endParaRPr>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PROCEED </a:t>
            </a:r>
            <a:r>
              <a:rPr lang="en-US" dirty="0">
                <a:latin typeface="Arial"/>
                <a:ea typeface="Arial"/>
                <a:cs typeface="Arial"/>
                <a:sym typeface="Arial"/>
              </a:rPr>
              <a:t>creates a route from implementation to measurable outcomes, allowing the intervention to be refined rather than judged only at the end.</a:t>
            </a:r>
            <a:endParaRPr dirty="0">
              <a:latin typeface="Arial"/>
              <a:ea typeface="Arial"/>
              <a:cs typeface="Arial"/>
              <a:sym typeface="Arial"/>
            </a:endParaRPr>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Critical appraisal: </a:t>
            </a:r>
            <a:r>
              <a:rPr lang="en-US" dirty="0">
                <a:latin typeface="Arial"/>
                <a:ea typeface="Arial"/>
                <a:cs typeface="Arial"/>
                <a:sym typeface="Arial"/>
              </a:rPr>
              <a:t>the framework is comprehensive, but its breadth can increase data and implementation demands; </a:t>
            </a:r>
            <a:r>
              <a:rPr lang="en-US" dirty="0" err="1">
                <a:latin typeface="Arial"/>
                <a:ea typeface="Arial"/>
                <a:cs typeface="Arial"/>
                <a:sym typeface="Arial"/>
              </a:rPr>
              <a:t>BackSmart</a:t>
            </a:r>
            <a:r>
              <a:rPr lang="en-US" dirty="0">
                <a:latin typeface="Arial"/>
                <a:ea typeface="Arial"/>
                <a:cs typeface="Arial"/>
                <a:sym typeface="Arial"/>
              </a:rPr>
              <a:t> therefore </a:t>
            </a:r>
            <a:r>
              <a:rPr lang="en-US" dirty="0" err="1">
                <a:latin typeface="Arial"/>
                <a:ea typeface="Arial"/>
                <a:cs typeface="Arial"/>
                <a:sym typeface="Arial"/>
              </a:rPr>
              <a:t>prioritises</a:t>
            </a:r>
            <a:r>
              <a:rPr lang="en-US" dirty="0">
                <a:latin typeface="Arial"/>
                <a:ea typeface="Arial"/>
                <a:cs typeface="Arial"/>
                <a:sym typeface="Arial"/>
              </a:rPr>
              <a:t> determinants that are modifiable within the NHS workplace (Rouleau et al., 2024).</a:t>
            </a:r>
            <a:endParaRPr dirty="0">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2"/>
          <p:cNvSpPr txBox="1">
            <a:spLocks noGrp="1"/>
          </p:cNvSpPr>
          <p:nvPr>
            <p:ph type="title"/>
          </p:nvPr>
        </p:nvSpPr>
        <p:spPr>
          <a:xfrm>
            <a:off x="1214876" y="278332"/>
            <a:ext cx="7351833" cy="785627"/>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Phase 1: Social and Epidemiological Assessment</a:t>
            </a:r>
            <a:endParaRPr sz="1800" dirty="0">
              <a:solidFill>
                <a:schemeClr val="dk1"/>
              </a:solidFill>
              <a:latin typeface="Arial"/>
              <a:ea typeface="Arial"/>
              <a:cs typeface="Arial"/>
              <a:sym typeface="Arial"/>
            </a:endParaRPr>
          </a:p>
        </p:txBody>
      </p:sp>
      <p:sp>
        <p:nvSpPr>
          <p:cNvPr id="237" name="Google Shape;237;p32"/>
          <p:cNvSpPr txBox="1">
            <a:spLocks noGrp="1"/>
          </p:cNvSpPr>
          <p:nvPr>
            <p:ph type="body" idx="1"/>
          </p:nvPr>
        </p:nvSpPr>
        <p:spPr>
          <a:xfrm>
            <a:off x="296971" y="983795"/>
            <a:ext cx="7827853" cy="5532026"/>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Social assessment:</a:t>
            </a:r>
            <a:r>
              <a:rPr lang="en-US" dirty="0">
                <a:latin typeface="Arial"/>
                <a:ea typeface="Arial"/>
                <a:cs typeface="Arial"/>
                <a:sym typeface="Arial"/>
              </a:rPr>
              <a:t> </a:t>
            </a:r>
            <a:r>
              <a:rPr lang="en-US" dirty="0" err="1">
                <a:latin typeface="Arial"/>
                <a:ea typeface="Arial"/>
                <a:cs typeface="Arial"/>
                <a:sym typeface="Arial"/>
              </a:rPr>
              <a:t>BackSmart</a:t>
            </a:r>
            <a:r>
              <a:rPr lang="en-US" dirty="0">
                <a:latin typeface="Arial"/>
                <a:ea typeface="Arial"/>
                <a:cs typeface="Arial"/>
                <a:sym typeface="Arial"/>
              </a:rPr>
              <a:t> should begin with staff experience — pain-related limitations, fatigue, confidence at work and perceived quality of working life — rather than defining the problem through clinical metrics alone.</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Epidemiological assessment: </a:t>
            </a:r>
            <a:r>
              <a:rPr lang="en-US" dirty="0">
                <a:latin typeface="Arial"/>
                <a:ea typeface="Arial"/>
                <a:cs typeface="Arial"/>
                <a:sym typeface="Arial"/>
              </a:rPr>
              <a:t>local occupational-health data, sickness absence, injury reports and workforce surveys identify high-risk roles, tasks and patterns, supporting targeted deployment rather than universal monitoring.</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Critical synthesis: </a:t>
            </a:r>
            <a:r>
              <a:rPr lang="en-US" dirty="0">
                <a:latin typeface="Arial"/>
                <a:ea typeface="Arial"/>
                <a:cs typeface="Arial"/>
                <a:sym typeface="Arial"/>
              </a:rPr>
              <a:t>evidence links psychosocial workplace factors with musculoskeletal disorders, showing back pain cannot be reduced to lifting technique alone (Bezzina et al., 2023); </a:t>
            </a:r>
            <a:r>
              <a:rPr lang="en-US" dirty="0" err="1">
                <a:latin typeface="Arial"/>
                <a:ea typeface="Arial"/>
                <a:cs typeface="Arial"/>
                <a:sym typeface="Arial"/>
              </a:rPr>
              <a:t>BackSmart</a:t>
            </a:r>
            <a:r>
              <a:rPr lang="en-US" dirty="0">
                <a:latin typeface="Arial"/>
                <a:ea typeface="Arial"/>
                <a:cs typeface="Arial"/>
                <a:sym typeface="Arial"/>
              </a:rPr>
              <a:t> should therefore combine movement feedback with </a:t>
            </a:r>
            <a:r>
              <a:rPr lang="en-US" dirty="0" err="1">
                <a:latin typeface="Arial"/>
                <a:ea typeface="Arial"/>
                <a:cs typeface="Arial"/>
                <a:sym typeface="Arial"/>
              </a:rPr>
              <a:t>organisational</a:t>
            </a:r>
            <a:r>
              <a:rPr lang="en-US" dirty="0">
                <a:latin typeface="Arial"/>
                <a:ea typeface="Arial"/>
                <a:cs typeface="Arial"/>
                <a:sym typeface="Arial"/>
              </a:rPr>
              <a:t> and </a:t>
            </a:r>
            <a:r>
              <a:rPr lang="en-US" dirty="0" err="1">
                <a:latin typeface="Arial"/>
                <a:ea typeface="Arial"/>
                <a:cs typeface="Arial"/>
                <a:sym typeface="Arial"/>
              </a:rPr>
              <a:t>behavioural</a:t>
            </a:r>
            <a:r>
              <a:rPr lang="en-US" dirty="0">
                <a:latin typeface="Arial"/>
                <a:ea typeface="Arial"/>
                <a:cs typeface="Arial"/>
                <a:sym typeface="Arial"/>
              </a:rPr>
              <a:t> assessment.</a:t>
            </a:r>
            <a:endParaRPr dirty="0"/>
          </a:p>
        </p:txBody>
      </p:sp>
      <p:pic>
        <p:nvPicPr>
          <p:cNvPr id="238" name="Google Shape;238;p32"/>
          <p:cNvPicPr preferRelativeResize="0"/>
          <p:nvPr/>
        </p:nvPicPr>
        <p:blipFill rotWithShape="1">
          <a:blip r:embed="rId3">
            <a:alphaModFix/>
          </a:blip>
          <a:srcRect b="13292"/>
          <a:stretch/>
        </p:blipFill>
        <p:spPr>
          <a:xfrm>
            <a:off x="8190950" y="1459876"/>
            <a:ext cx="4001050" cy="3692125"/>
          </a:xfrm>
          <a:prstGeom prst="rect">
            <a:avLst/>
          </a:prstGeom>
          <a:noFill/>
          <a:ln>
            <a:noFill/>
          </a:ln>
        </p:spPr>
      </p:pic>
      <p:sp>
        <p:nvSpPr>
          <p:cNvPr id="239" name="Google Shape;239;p32"/>
          <p:cNvSpPr txBox="1"/>
          <p:nvPr/>
        </p:nvSpPr>
        <p:spPr>
          <a:xfrm>
            <a:off x="9041828" y="5130974"/>
            <a:ext cx="2853201" cy="534300"/>
          </a:xfrm>
          <a:prstGeom prst="rect">
            <a:avLst/>
          </a:prstGeom>
          <a:noFill/>
          <a:ln>
            <a:noFill/>
          </a:ln>
        </p:spPr>
        <p:txBody>
          <a:bodyPr spcFirstLastPara="1" wrap="square" lIns="91425" tIns="91425" rIns="91425" bIns="91425" anchor="t" anchorCtr="0">
            <a:noAutofit/>
          </a:bodyPr>
          <a:lstStyle/>
          <a:p>
            <a:pPr lvl="0"/>
            <a:r>
              <a:rPr lang="en-US" b="1" dirty="0"/>
              <a:t>Figure 10: PRECEDE Phase (The Lancet, 2019</a:t>
            </a:r>
            <a:endParaRPr b="1" dirty="0">
              <a:solidFill>
                <a:srgbClr val="3F3F3F"/>
              </a:solidFill>
              <a:latin typeface="+mj-lt"/>
              <a:ea typeface="Trebuchet MS"/>
              <a:cs typeface="Trebuchet MS"/>
              <a:sym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33"/>
          <p:cNvSpPr txBox="1">
            <a:spLocks noGrp="1"/>
          </p:cNvSpPr>
          <p:nvPr>
            <p:ph type="title"/>
          </p:nvPr>
        </p:nvSpPr>
        <p:spPr>
          <a:xfrm>
            <a:off x="1186663" y="225602"/>
            <a:ext cx="7964072" cy="1008497"/>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Phase 2: </a:t>
            </a:r>
            <a:r>
              <a:rPr lang="en-US" sz="2400" b="1" dirty="0" err="1">
                <a:solidFill>
                  <a:schemeClr val="dk1"/>
                </a:solidFill>
                <a:latin typeface="Arial"/>
                <a:ea typeface="Arial"/>
                <a:cs typeface="Arial"/>
                <a:sym typeface="Arial"/>
              </a:rPr>
              <a:t>Behavioural</a:t>
            </a:r>
            <a:r>
              <a:rPr lang="en-US" sz="2400" b="1" dirty="0">
                <a:solidFill>
                  <a:schemeClr val="dk1"/>
                </a:solidFill>
                <a:latin typeface="Arial"/>
                <a:ea typeface="Arial"/>
                <a:cs typeface="Arial"/>
                <a:sym typeface="Arial"/>
              </a:rPr>
              <a:t> and Environmental Diagnosis</a:t>
            </a:r>
            <a:br>
              <a:rPr lang="en-US" dirty="0"/>
            </a:br>
            <a:endParaRPr dirty="0"/>
          </a:p>
        </p:txBody>
      </p:sp>
      <p:sp>
        <p:nvSpPr>
          <p:cNvPr id="245" name="Google Shape;245;p33"/>
          <p:cNvSpPr txBox="1">
            <a:spLocks noGrp="1"/>
          </p:cNvSpPr>
          <p:nvPr>
            <p:ph type="body" idx="1"/>
          </p:nvPr>
        </p:nvSpPr>
        <p:spPr>
          <a:xfrm>
            <a:off x="108099" y="951604"/>
            <a:ext cx="10120421" cy="3801000"/>
          </a:xfrm>
          <a:prstGeom prst="rect">
            <a:avLst/>
          </a:prstGeom>
          <a:noFill/>
          <a:ln>
            <a:noFill/>
          </a:ln>
        </p:spPr>
        <p:txBody>
          <a:bodyPr spcFirstLastPara="1" wrap="square" lIns="91425" tIns="45700" rIns="91425" bIns="45700" anchor="t" anchorCtr="0">
            <a:noAutofit/>
          </a:bodyPr>
          <a:lstStyle/>
          <a:p>
            <a:pPr marL="342900" lvl="0" indent="-365760" algn="just" rtl="0">
              <a:lnSpc>
                <a:spcPct val="150000"/>
              </a:lnSpc>
              <a:spcBef>
                <a:spcPts val="0"/>
              </a:spcBef>
              <a:spcAft>
                <a:spcPts val="0"/>
              </a:spcAft>
              <a:buSzPts val="1800"/>
              <a:buChar char="►"/>
            </a:pPr>
            <a:r>
              <a:rPr lang="en-US" b="1" dirty="0" err="1">
                <a:latin typeface="Arial"/>
                <a:ea typeface="Arial"/>
                <a:cs typeface="Arial"/>
                <a:sym typeface="Arial"/>
              </a:rPr>
              <a:t>Behavioural</a:t>
            </a:r>
            <a:r>
              <a:rPr lang="en-US" b="1" dirty="0">
                <a:latin typeface="Arial"/>
                <a:ea typeface="Arial"/>
                <a:cs typeface="Arial"/>
                <a:sym typeface="Arial"/>
              </a:rPr>
              <a:t> determinants:</a:t>
            </a:r>
            <a:r>
              <a:rPr lang="en-US" dirty="0">
                <a:latin typeface="Arial"/>
                <a:ea typeface="Arial"/>
                <a:cs typeface="Arial"/>
                <a:sym typeface="Arial"/>
              </a:rPr>
              <a:t> risky lifting, prolonged static postures, insufficient movement breaks and inconsistent self-management may contribute to musculoskeletal strain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Environmental determinants: </a:t>
            </a:r>
            <a:r>
              <a:rPr lang="en-US" dirty="0">
                <a:latin typeface="Arial"/>
                <a:ea typeface="Arial"/>
                <a:cs typeface="Arial"/>
                <a:sym typeface="Arial"/>
              </a:rPr>
              <a:t>shift intensity, staffing pressures, patient-handling demands, workspace design and limited recovery time can constrain individual </a:t>
            </a:r>
            <a:r>
              <a:rPr lang="en-US" dirty="0" err="1">
                <a:latin typeface="Arial"/>
                <a:ea typeface="Arial"/>
                <a:cs typeface="Arial"/>
                <a:sym typeface="Arial"/>
              </a:rPr>
              <a:t>behaviour</a:t>
            </a:r>
            <a:r>
              <a:rPr lang="en-US" dirty="0">
                <a:latin typeface="Arial"/>
                <a:ea typeface="Arial"/>
                <a:cs typeface="Arial"/>
                <a:sym typeface="Arial"/>
              </a:rPr>
              <a:t>, regardless of intention (Bezzina et al., 2023).</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Implication for </a:t>
            </a:r>
            <a:r>
              <a:rPr lang="en-US" b="1" dirty="0" err="1">
                <a:latin typeface="Arial"/>
                <a:ea typeface="Arial"/>
                <a:cs typeface="Arial"/>
                <a:sym typeface="Arial"/>
              </a:rPr>
              <a:t>BackSmart</a:t>
            </a:r>
            <a:r>
              <a:rPr lang="en-US" b="1" dirty="0">
                <a:latin typeface="Arial"/>
                <a:ea typeface="Arial"/>
                <a:cs typeface="Arial"/>
                <a:sym typeface="Arial"/>
              </a:rPr>
              <a:t>: </a:t>
            </a:r>
            <a:r>
              <a:rPr lang="en-US" dirty="0">
                <a:latin typeface="Arial"/>
                <a:ea typeface="Arial"/>
                <a:cs typeface="Arial"/>
                <a:sym typeface="Arial"/>
              </a:rPr>
              <a:t>wearable prompts should be </a:t>
            </a:r>
            <a:r>
              <a:rPr lang="en-US" dirty="0" err="1">
                <a:latin typeface="Arial"/>
                <a:ea typeface="Arial"/>
                <a:cs typeface="Arial"/>
                <a:sym typeface="Arial"/>
              </a:rPr>
              <a:t>personalised</a:t>
            </a:r>
            <a:r>
              <a:rPr lang="en-US" dirty="0">
                <a:latin typeface="Arial"/>
                <a:ea typeface="Arial"/>
                <a:cs typeface="Arial"/>
                <a:sym typeface="Arial"/>
              </a:rPr>
              <a:t> and timed to the work context, so alerts support </a:t>
            </a:r>
            <a:r>
              <a:rPr lang="en-US" dirty="0" err="1">
                <a:latin typeface="Arial"/>
                <a:ea typeface="Arial"/>
                <a:cs typeface="Arial"/>
                <a:sym typeface="Arial"/>
              </a:rPr>
              <a:t>behaviour</a:t>
            </a:r>
            <a:r>
              <a:rPr lang="en-US" dirty="0">
                <a:latin typeface="Arial"/>
                <a:ea typeface="Arial"/>
                <a:cs typeface="Arial"/>
                <a:sym typeface="Arial"/>
              </a:rPr>
              <a:t> rather than becoming another workload demand (Naranjo et al., 2025).</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Critical judgement:</a:t>
            </a:r>
            <a:r>
              <a:rPr lang="en-US" dirty="0">
                <a:latin typeface="Arial"/>
                <a:ea typeface="Arial"/>
                <a:cs typeface="Arial"/>
                <a:sym typeface="Arial"/>
              </a:rPr>
              <a:t> an intervention focused only on individual </a:t>
            </a:r>
            <a:r>
              <a:rPr lang="en-US" dirty="0" err="1">
                <a:latin typeface="Arial"/>
                <a:ea typeface="Arial"/>
                <a:cs typeface="Arial"/>
                <a:sym typeface="Arial"/>
              </a:rPr>
              <a:t>behaviour</a:t>
            </a:r>
            <a:r>
              <a:rPr lang="en-US" dirty="0">
                <a:latin typeface="Arial"/>
                <a:ea typeface="Arial"/>
                <a:cs typeface="Arial"/>
                <a:sym typeface="Arial"/>
              </a:rPr>
              <a:t> risks shifting responsibility from the </a:t>
            </a:r>
            <a:r>
              <a:rPr lang="en-US" dirty="0" err="1">
                <a:latin typeface="Arial"/>
                <a:ea typeface="Arial"/>
                <a:cs typeface="Arial"/>
                <a:sym typeface="Arial"/>
              </a:rPr>
              <a:t>organisation</a:t>
            </a:r>
            <a:r>
              <a:rPr lang="en-US" dirty="0">
                <a:latin typeface="Arial"/>
                <a:ea typeface="Arial"/>
                <a:cs typeface="Arial"/>
                <a:sym typeface="Arial"/>
              </a:rPr>
              <a:t> to the worker; </a:t>
            </a:r>
            <a:r>
              <a:rPr lang="en-US" dirty="0" err="1">
                <a:latin typeface="Arial"/>
                <a:ea typeface="Arial"/>
                <a:cs typeface="Arial"/>
                <a:sym typeface="Arial"/>
              </a:rPr>
              <a:t>BackSmart</a:t>
            </a:r>
            <a:r>
              <a:rPr lang="en-US" dirty="0">
                <a:latin typeface="Arial"/>
                <a:ea typeface="Arial"/>
                <a:cs typeface="Arial"/>
                <a:sym typeface="Arial"/>
              </a:rPr>
              <a:t> should therefore be embedded within occupational-health and ergonomic improvement processes (</a:t>
            </a:r>
            <a:r>
              <a:rPr lang="en-US" dirty="0" err="1">
                <a:latin typeface="Arial"/>
                <a:ea typeface="Arial"/>
                <a:cs typeface="Arial"/>
                <a:sym typeface="Arial"/>
              </a:rPr>
              <a:t>Alhashim</a:t>
            </a:r>
            <a:r>
              <a:rPr lang="en-US" dirty="0">
                <a:latin typeface="Arial"/>
                <a:ea typeface="Arial"/>
                <a:cs typeface="Arial"/>
                <a:sym typeface="Arial"/>
              </a:rPr>
              <a:t> et al., 2025).</a:t>
            </a:r>
            <a:endParaRPr dirty="0">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34"/>
          <p:cNvSpPr txBox="1">
            <a:spLocks noGrp="1"/>
          </p:cNvSpPr>
          <p:nvPr>
            <p:ph type="title"/>
          </p:nvPr>
        </p:nvSpPr>
        <p:spPr>
          <a:xfrm>
            <a:off x="2529039" y="42473"/>
            <a:ext cx="5870682" cy="946362"/>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ct val="100000"/>
              <a:buFont typeface="Arial"/>
              <a:buNone/>
            </a:pPr>
            <a:r>
              <a:rPr lang="en-US" sz="2400" b="1" dirty="0">
                <a:solidFill>
                  <a:schemeClr val="dk1"/>
                </a:solidFill>
                <a:latin typeface="Arial"/>
                <a:ea typeface="Arial"/>
                <a:cs typeface="Arial"/>
                <a:sym typeface="Arial"/>
              </a:rPr>
              <a:t>Phase 3: Educational, Ecological, and Administrative Assessment</a:t>
            </a:r>
            <a:endParaRPr sz="2400" dirty="0"/>
          </a:p>
        </p:txBody>
      </p:sp>
      <p:sp>
        <p:nvSpPr>
          <p:cNvPr id="252" name="Google Shape;252;p34"/>
          <p:cNvSpPr txBox="1">
            <a:spLocks noGrp="1"/>
          </p:cNvSpPr>
          <p:nvPr>
            <p:ph type="body" idx="1"/>
          </p:nvPr>
        </p:nvSpPr>
        <p:spPr>
          <a:xfrm>
            <a:off x="102871" y="1298380"/>
            <a:ext cx="8466971" cy="5160245"/>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Educational:</a:t>
            </a:r>
            <a:r>
              <a:rPr lang="en-US" dirty="0">
                <a:latin typeface="Arial"/>
                <a:ea typeface="Arial"/>
                <a:cs typeface="Arial"/>
                <a:sym typeface="Arial"/>
              </a:rPr>
              <a:t> assess digital literacy, confidence using wearables and understanding of musculoskeletal prevention; training should be role-specific and practical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Ecological: </a:t>
            </a:r>
            <a:r>
              <a:rPr lang="en-US" dirty="0">
                <a:latin typeface="Arial"/>
                <a:ea typeface="Arial"/>
                <a:cs typeface="Arial"/>
                <a:sym typeface="Arial"/>
              </a:rPr>
              <a:t>map influences across worker, team, occupational-health and </a:t>
            </a:r>
            <a:r>
              <a:rPr lang="en-US" dirty="0" err="1">
                <a:latin typeface="Arial"/>
                <a:ea typeface="Arial"/>
                <a:cs typeface="Arial"/>
                <a:sym typeface="Arial"/>
              </a:rPr>
              <a:t>organisational</a:t>
            </a:r>
            <a:r>
              <a:rPr lang="en-US" dirty="0">
                <a:latin typeface="Arial"/>
                <a:ea typeface="Arial"/>
                <a:cs typeface="Arial"/>
                <a:sym typeface="Arial"/>
              </a:rPr>
              <a:t> levels — a useful intervention must fit existing workflows rather than create a parallel system (Green et al., 2022).</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Administrative and policy: </a:t>
            </a:r>
            <a:r>
              <a:rPr lang="en-US" dirty="0">
                <a:latin typeface="Arial"/>
                <a:ea typeface="Arial"/>
                <a:cs typeface="Arial"/>
                <a:sym typeface="Arial"/>
              </a:rPr>
              <a:t>assess governance, procurement, data protection, clinical responsibility and alignment with NHS digital and occupational-health processes (NHS England, 2025).</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Decision rule:</a:t>
            </a:r>
            <a:r>
              <a:rPr lang="en-US" dirty="0">
                <a:latin typeface="Arial"/>
                <a:ea typeface="Arial"/>
                <a:cs typeface="Arial"/>
                <a:sym typeface="Arial"/>
              </a:rPr>
              <a:t> implementation should proceed only where the </a:t>
            </a:r>
            <a:r>
              <a:rPr lang="en-US" dirty="0" err="1">
                <a:latin typeface="Arial"/>
                <a:ea typeface="Arial"/>
                <a:cs typeface="Arial"/>
                <a:sym typeface="Arial"/>
              </a:rPr>
              <a:t>organisation</a:t>
            </a:r>
            <a:r>
              <a:rPr lang="en-US" dirty="0">
                <a:latin typeface="Arial"/>
                <a:ea typeface="Arial"/>
                <a:cs typeface="Arial"/>
                <a:sym typeface="Arial"/>
              </a:rPr>
              <a:t> can provide training, governance, technical support and protected time for engagement (Rouleau et al., 2024).</a:t>
            </a:r>
            <a:endParaRPr dirty="0"/>
          </a:p>
        </p:txBody>
      </p:sp>
      <p:pic>
        <p:nvPicPr>
          <p:cNvPr id="3" name="Picture 2">
            <a:extLst>
              <a:ext uri="{FF2B5EF4-FFF2-40B4-BE49-F238E27FC236}">
                <a16:creationId xmlns:a16="http://schemas.microsoft.com/office/drawing/2014/main" id="{BD9BD451-6AA8-6C81-1632-658AEC732CD3}"/>
              </a:ext>
            </a:extLst>
          </p:cNvPr>
          <p:cNvPicPr>
            <a:picLocks noChangeAspect="1"/>
          </p:cNvPicPr>
          <p:nvPr/>
        </p:nvPicPr>
        <p:blipFill>
          <a:blip r:embed="rId3"/>
          <a:stretch>
            <a:fillRect/>
          </a:stretch>
        </p:blipFill>
        <p:spPr>
          <a:xfrm>
            <a:off x="8641576" y="2133243"/>
            <a:ext cx="3447553" cy="2321800"/>
          </a:xfrm>
          <a:prstGeom prst="rect">
            <a:avLst/>
          </a:prstGeom>
        </p:spPr>
      </p:pic>
      <p:sp>
        <p:nvSpPr>
          <p:cNvPr id="2" name="TextBox 1">
            <a:extLst>
              <a:ext uri="{FF2B5EF4-FFF2-40B4-BE49-F238E27FC236}">
                <a16:creationId xmlns:a16="http://schemas.microsoft.com/office/drawing/2014/main" id="{9529E155-8BCF-2C8B-6A94-6B16D6302843}"/>
              </a:ext>
            </a:extLst>
          </p:cNvPr>
          <p:cNvSpPr txBox="1"/>
          <p:nvPr/>
        </p:nvSpPr>
        <p:spPr>
          <a:xfrm>
            <a:off x="8641576" y="4476305"/>
            <a:ext cx="3447553" cy="523220"/>
          </a:xfrm>
          <a:prstGeom prst="rect">
            <a:avLst/>
          </a:prstGeom>
          <a:noFill/>
        </p:spPr>
        <p:txBody>
          <a:bodyPr wrap="square" rtlCol="0">
            <a:spAutoFit/>
          </a:bodyPr>
          <a:lstStyle/>
          <a:p>
            <a:r>
              <a:rPr lang="en-US" b="1" dirty="0"/>
              <a:t>Figure 11: Hybrid Digital Healthcare Education (RIHS Editorial Team, 2025)</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35"/>
          <p:cNvSpPr txBox="1">
            <a:spLocks noGrp="1"/>
          </p:cNvSpPr>
          <p:nvPr>
            <p:ph type="title"/>
          </p:nvPr>
        </p:nvSpPr>
        <p:spPr>
          <a:xfrm>
            <a:off x="1679943" y="186415"/>
            <a:ext cx="6879267" cy="1055284"/>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Translating Diagnosis into Back smart Design</a:t>
            </a:r>
            <a:endParaRPr sz="1800" dirty="0"/>
          </a:p>
        </p:txBody>
      </p:sp>
      <p:sp>
        <p:nvSpPr>
          <p:cNvPr id="258" name="Google Shape;258;p35"/>
          <p:cNvSpPr txBox="1">
            <a:spLocks noGrp="1"/>
          </p:cNvSpPr>
          <p:nvPr>
            <p:ph type="body" idx="1"/>
          </p:nvPr>
        </p:nvSpPr>
        <p:spPr>
          <a:xfrm>
            <a:off x="236030" y="714057"/>
            <a:ext cx="8833544" cy="476659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Unsafe movement or posture →</a:t>
            </a:r>
            <a:r>
              <a:rPr lang="en-US" dirty="0">
                <a:latin typeface="Arial"/>
                <a:ea typeface="Arial"/>
                <a:cs typeface="Arial"/>
                <a:sym typeface="Arial"/>
              </a:rPr>
              <a:t> real-time movement and posture feedback → raises awareness and prompts safer </a:t>
            </a:r>
            <a:r>
              <a:rPr lang="en-US" dirty="0" err="1">
                <a:latin typeface="Arial"/>
                <a:ea typeface="Arial"/>
                <a:cs typeface="Arial"/>
                <a:sym typeface="Arial"/>
              </a:rPr>
              <a:t>behaviour</a:t>
            </a:r>
            <a:r>
              <a:rPr lang="en-US" dirty="0">
                <a:latin typeface="Arial"/>
                <a:ea typeface="Arial"/>
                <a:cs typeface="Arial"/>
                <a:sym typeface="Arial"/>
              </a:rPr>
              <a:t>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Low opportunity for prevention →</a:t>
            </a:r>
            <a:r>
              <a:rPr lang="en-US" dirty="0">
                <a:latin typeface="Arial"/>
                <a:ea typeface="Arial"/>
                <a:cs typeface="Arial"/>
                <a:sym typeface="Arial"/>
              </a:rPr>
              <a:t> context-sensitive micro-break and movement prompts → makes prevention feasible within shifts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Limited self-management → </a:t>
            </a:r>
            <a:r>
              <a:rPr lang="en-US" dirty="0">
                <a:latin typeface="Arial"/>
                <a:ea typeface="Arial"/>
                <a:cs typeface="Arial"/>
                <a:sym typeface="Arial"/>
              </a:rPr>
              <a:t>app-based </a:t>
            </a:r>
            <a:r>
              <a:rPr lang="en-US" dirty="0" err="1">
                <a:latin typeface="Arial"/>
                <a:ea typeface="Arial"/>
                <a:cs typeface="Arial"/>
                <a:sym typeface="Arial"/>
              </a:rPr>
              <a:t>personalised</a:t>
            </a:r>
            <a:r>
              <a:rPr lang="en-US" dirty="0">
                <a:latin typeface="Arial"/>
                <a:ea typeface="Arial"/>
                <a:cs typeface="Arial"/>
                <a:sym typeface="Arial"/>
              </a:rPr>
              <a:t> feedback and progress tracking → supports self-monitoring and </a:t>
            </a:r>
            <a:r>
              <a:rPr lang="en-US" dirty="0" err="1">
                <a:latin typeface="Arial"/>
                <a:ea typeface="Arial"/>
                <a:cs typeface="Arial"/>
                <a:sym typeface="Arial"/>
              </a:rPr>
              <a:t>behaviour</a:t>
            </a:r>
            <a:r>
              <a:rPr lang="en-US" dirty="0">
                <a:latin typeface="Arial"/>
                <a:ea typeface="Arial"/>
                <a:cs typeface="Arial"/>
                <a:sym typeface="Arial"/>
              </a:rPr>
              <a:t> maintenance (Rouleau et al., 2024).</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Weak </a:t>
            </a:r>
            <a:r>
              <a:rPr lang="en-US" b="1" dirty="0" err="1">
                <a:latin typeface="Arial"/>
                <a:ea typeface="Arial"/>
                <a:cs typeface="Arial"/>
                <a:sym typeface="Arial"/>
              </a:rPr>
              <a:t>organisational</a:t>
            </a:r>
            <a:r>
              <a:rPr lang="en-US" b="1" dirty="0">
                <a:latin typeface="Arial"/>
                <a:ea typeface="Arial"/>
                <a:cs typeface="Arial"/>
                <a:sym typeface="Arial"/>
              </a:rPr>
              <a:t> feedback loop →</a:t>
            </a:r>
            <a:r>
              <a:rPr lang="en-US" dirty="0">
                <a:latin typeface="Arial"/>
                <a:ea typeface="Arial"/>
                <a:cs typeface="Arial"/>
                <a:sym typeface="Arial"/>
              </a:rPr>
              <a:t> aggregated, de-identified occupational-health insights → identifies recurring workplace risks for system-level action (Green et al., 2022).</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Critical note: </a:t>
            </a:r>
            <a:r>
              <a:rPr lang="en-US" dirty="0">
                <a:latin typeface="Arial"/>
                <a:ea typeface="Arial"/>
                <a:cs typeface="Arial"/>
                <a:sym typeface="Arial"/>
              </a:rPr>
              <a:t>this logic avoids technological determinism — the wearable is a delivery mechanism, while </a:t>
            </a:r>
            <a:r>
              <a:rPr lang="en-US" dirty="0" err="1">
                <a:latin typeface="Arial"/>
                <a:ea typeface="Arial"/>
                <a:cs typeface="Arial"/>
                <a:sym typeface="Arial"/>
              </a:rPr>
              <a:t>behaviour</a:t>
            </a:r>
            <a:r>
              <a:rPr lang="en-US" dirty="0">
                <a:latin typeface="Arial"/>
                <a:ea typeface="Arial"/>
                <a:cs typeface="Arial"/>
                <a:sym typeface="Arial"/>
              </a:rPr>
              <a:t> change depends on feedback, capability, opportunity and </a:t>
            </a:r>
            <a:r>
              <a:rPr lang="en-US" dirty="0" err="1">
                <a:latin typeface="Arial"/>
                <a:ea typeface="Arial"/>
                <a:cs typeface="Arial"/>
                <a:sym typeface="Arial"/>
              </a:rPr>
              <a:t>organisational</a:t>
            </a:r>
            <a:r>
              <a:rPr lang="en-US" dirty="0">
                <a:latin typeface="Arial"/>
                <a:ea typeface="Arial"/>
                <a:cs typeface="Arial"/>
                <a:sym typeface="Arial"/>
              </a:rPr>
              <a:t> conditions (Naranjo et al., 2025).</a:t>
            </a:r>
            <a:endParaRPr dirty="0"/>
          </a:p>
        </p:txBody>
      </p:sp>
      <p:pic>
        <p:nvPicPr>
          <p:cNvPr id="3" name="Picture 2">
            <a:extLst>
              <a:ext uri="{FF2B5EF4-FFF2-40B4-BE49-F238E27FC236}">
                <a16:creationId xmlns:a16="http://schemas.microsoft.com/office/drawing/2014/main" id="{95C8E2E2-A67E-69A4-91B8-05C52389EFC0}"/>
              </a:ext>
            </a:extLst>
          </p:cNvPr>
          <p:cNvPicPr>
            <a:picLocks noChangeAspect="1"/>
          </p:cNvPicPr>
          <p:nvPr/>
        </p:nvPicPr>
        <p:blipFill>
          <a:blip r:embed="rId3"/>
          <a:stretch>
            <a:fillRect/>
          </a:stretch>
        </p:blipFill>
        <p:spPr>
          <a:xfrm>
            <a:off x="9069575" y="1794216"/>
            <a:ext cx="3122426" cy="1925794"/>
          </a:xfrm>
          <a:prstGeom prst="rect">
            <a:avLst/>
          </a:prstGeom>
        </p:spPr>
      </p:pic>
      <p:sp>
        <p:nvSpPr>
          <p:cNvPr id="4" name="TextBox 3">
            <a:extLst>
              <a:ext uri="{FF2B5EF4-FFF2-40B4-BE49-F238E27FC236}">
                <a16:creationId xmlns:a16="http://schemas.microsoft.com/office/drawing/2014/main" id="{CF19543E-D5B7-6499-C7C1-BA08F6111A26}"/>
              </a:ext>
            </a:extLst>
          </p:cNvPr>
          <p:cNvSpPr txBox="1"/>
          <p:nvPr/>
        </p:nvSpPr>
        <p:spPr>
          <a:xfrm>
            <a:off x="9367286" y="3707992"/>
            <a:ext cx="3122426" cy="738664"/>
          </a:xfrm>
          <a:prstGeom prst="rect">
            <a:avLst/>
          </a:prstGeom>
          <a:noFill/>
        </p:spPr>
        <p:txBody>
          <a:bodyPr wrap="square" rtlCol="0">
            <a:spAutoFit/>
          </a:bodyPr>
          <a:lstStyle/>
          <a:p>
            <a:r>
              <a:rPr lang="en-US" b="1" dirty="0"/>
              <a:t>Figure 12: Wearable posture-monitoring sensor system (</a:t>
            </a:r>
            <a:r>
              <a:rPr lang="en-US" b="1" dirty="0" err="1"/>
              <a:t>Vermander</a:t>
            </a:r>
            <a:r>
              <a:rPr lang="en-US" b="1" dirty="0"/>
              <a:t> et al., 2024)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36"/>
          <p:cNvSpPr txBox="1">
            <a:spLocks noGrp="1"/>
          </p:cNvSpPr>
          <p:nvPr>
            <p:ph type="title"/>
          </p:nvPr>
        </p:nvSpPr>
        <p:spPr>
          <a:xfrm>
            <a:off x="1051693" y="634170"/>
            <a:ext cx="7937097" cy="105500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From Planning to Implementation: A Staged Pathway</a:t>
            </a:r>
            <a:br>
              <a:rPr lang="en-US" sz="1800" dirty="0">
                <a:latin typeface="Arial"/>
                <a:ea typeface="Arial"/>
                <a:cs typeface="Arial"/>
                <a:sym typeface="Arial"/>
              </a:rPr>
            </a:br>
            <a:endParaRPr sz="1800" dirty="0">
              <a:latin typeface="Arial"/>
              <a:ea typeface="Arial"/>
              <a:cs typeface="Arial"/>
              <a:sym typeface="Arial"/>
            </a:endParaRPr>
          </a:p>
        </p:txBody>
      </p:sp>
      <p:sp>
        <p:nvSpPr>
          <p:cNvPr id="264" name="Google Shape;264;p36"/>
          <p:cNvSpPr txBox="1">
            <a:spLocks noGrp="1"/>
          </p:cNvSpPr>
          <p:nvPr>
            <p:ph type="body" idx="1"/>
          </p:nvPr>
        </p:nvSpPr>
        <p:spPr>
          <a:xfrm>
            <a:off x="323992" y="1514805"/>
            <a:ext cx="9692100" cy="4963200"/>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1 | Prepare: </a:t>
            </a:r>
            <a:r>
              <a:rPr lang="en-US" dirty="0">
                <a:latin typeface="Arial"/>
                <a:ea typeface="Arial"/>
                <a:cs typeface="Arial"/>
                <a:sym typeface="Arial"/>
              </a:rPr>
              <a:t>co-design with staff, baseline assessment, governance and technical testing Green et al., 2022).</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2 | Pilot:</a:t>
            </a:r>
            <a:r>
              <a:rPr lang="en-US" dirty="0">
                <a:latin typeface="Arial"/>
                <a:ea typeface="Arial"/>
                <a:cs typeface="Arial"/>
                <a:sym typeface="Arial"/>
              </a:rPr>
              <a:t> small group across selected roles, with training and usability/acceptability monitoring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3 | Refine:</a:t>
            </a:r>
            <a:r>
              <a:rPr lang="en-US" dirty="0">
                <a:latin typeface="Arial"/>
                <a:ea typeface="Arial"/>
                <a:cs typeface="Arial"/>
                <a:sym typeface="Arial"/>
              </a:rPr>
              <a:t> </a:t>
            </a:r>
            <a:r>
              <a:rPr lang="en-US" dirty="0" err="1">
                <a:latin typeface="Arial"/>
                <a:ea typeface="Arial"/>
                <a:cs typeface="Arial"/>
                <a:sym typeface="Arial"/>
              </a:rPr>
              <a:t>analyse</a:t>
            </a:r>
            <a:r>
              <a:rPr lang="en-US" dirty="0">
                <a:latin typeface="Arial"/>
                <a:ea typeface="Arial"/>
                <a:cs typeface="Arial"/>
                <a:sym typeface="Arial"/>
              </a:rPr>
              <a:t> process data and staff feedback; adjust alerts, workflow and training (Rouleau et al., 2024).</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4 | Scale:</a:t>
            </a:r>
            <a:r>
              <a:rPr lang="en-US" dirty="0">
                <a:latin typeface="Arial"/>
                <a:ea typeface="Arial"/>
                <a:cs typeface="Arial"/>
                <a:sym typeface="Arial"/>
              </a:rPr>
              <a:t> expand only where feasibility, safety and engagement thresholds are met (NHS England, 2025).</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Why staged implementation?</a:t>
            </a:r>
            <a:r>
              <a:rPr lang="en-US" dirty="0">
                <a:latin typeface="Arial"/>
                <a:ea typeface="Arial"/>
                <a:cs typeface="Arial"/>
                <a:sym typeface="Arial"/>
              </a:rPr>
              <a:t> a technically functional intervention can still fail through poor fit, low adherence or workflow disruption; pilot evidence becomes a decision point rather than a formality (</a:t>
            </a:r>
            <a:r>
              <a:rPr lang="en-US" dirty="0" err="1">
                <a:latin typeface="Arial"/>
                <a:ea typeface="Arial"/>
                <a:cs typeface="Arial"/>
                <a:sym typeface="Arial"/>
              </a:rPr>
              <a:t>Jafleh</a:t>
            </a:r>
            <a:r>
              <a:rPr lang="en-US" dirty="0">
                <a:latin typeface="Arial"/>
                <a:ea typeface="Arial"/>
                <a:cs typeface="Arial"/>
                <a:sym typeface="Arial"/>
              </a:rPr>
              <a:t> et al., 2024).</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7"/>
          <p:cNvSpPr txBox="1">
            <a:spLocks noGrp="1"/>
          </p:cNvSpPr>
          <p:nvPr>
            <p:ph type="title"/>
          </p:nvPr>
        </p:nvSpPr>
        <p:spPr>
          <a:xfrm>
            <a:off x="647936" y="-49047"/>
            <a:ext cx="8854500" cy="7422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Evaluation Must Test Implementation as well as Outcomes</a:t>
            </a:r>
            <a:endParaRPr sz="1800" dirty="0">
              <a:solidFill>
                <a:schemeClr val="dk1"/>
              </a:solidFill>
              <a:latin typeface="Arial"/>
              <a:ea typeface="Arial"/>
              <a:cs typeface="Arial"/>
              <a:sym typeface="Arial"/>
            </a:endParaRPr>
          </a:p>
        </p:txBody>
      </p:sp>
      <p:sp>
        <p:nvSpPr>
          <p:cNvPr id="270" name="Google Shape;270;p37"/>
          <p:cNvSpPr txBox="1">
            <a:spLocks noGrp="1"/>
          </p:cNvSpPr>
          <p:nvPr>
            <p:ph type="body" idx="1"/>
          </p:nvPr>
        </p:nvSpPr>
        <p:spPr>
          <a:xfrm>
            <a:off x="171375" y="462827"/>
            <a:ext cx="8222532" cy="5103000"/>
          </a:xfrm>
          <a:prstGeom prst="rect">
            <a:avLst/>
          </a:prstGeom>
          <a:noFill/>
          <a:ln>
            <a:noFill/>
          </a:ln>
        </p:spPr>
        <p:txBody>
          <a:bodyPr spcFirstLastPara="1" wrap="square" lIns="91425" tIns="45700" rIns="91425" bIns="45700" anchor="t" anchorCtr="0">
            <a:noAutofit/>
          </a:bodyPr>
          <a:lstStyle/>
          <a:p>
            <a:pPr marL="342900" lvl="0" indent="-365760" algn="just" rtl="0">
              <a:lnSpc>
                <a:spcPct val="150000"/>
              </a:lnSpc>
              <a:spcBef>
                <a:spcPts val="0"/>
              </a:spcBef>
              <a:spcAft>
                <a:spcPts val="0"/>
              </a:spcAft>
              <a:buSzPts val="1800"/>
              <a:buChar char="►"/>
            </a:pPr>
            <a:r>
              <a:rPr lang="en-US" b="1" dirty="0">
                <a:latin typeface="Arial"/>
                <a:ea typeface="Arial"/>
                <a:cs typeface="Arial"/>
                <a:sym typeface="Arial"/>
              </a:rPr>
              <a:t>Process:</a:t>
            </a:r>
            <a:r>
              <a:rPr lang="en-US" dirty="0">
                <a:latin typeface="Arial"/>
                <a:ea typeface="Arial"/>
                <a:cs typeface="Arial"/>
                <a:sym typeface="Arial"/>
              </a:rPr>
              <a:t> reach, adherence, training completion and fidelity — was </a:t>
            </a:r>
            <a:r>
              <a:rPr lang="en-US" dirty="0" err="1">
                <a:latin typeface="Arial"/>
                <a:ea typeface="Arial"/>
                <a:cs typeface="Arial"/>
                <a:sym typeface="Arial"/>
              </a:rPr>
              <a:t>BackSmart</a:t>
            </a:r>
            <a:r>
              <a:rPr lang="en-US" dirty="0">
                <a:latin typeface="Arial"/>
                <a:ea typeface="Arial"/>
                <a:cs typeface="Arial"/>
                <a:sym typeface="Arial"/>
              </a:rPr>
              <a:t> delivered as intended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Impact:</a:t>
            </a:r>
            <a:r>
              <a:rPr lang="en-US" dirty="0">
                <a:latin typeface="Arial"/>
                <a:ea typeface="Arial"/>
                <a:cs typeface="Arial"/>
                <a:sym typeface="Arial"/>
              </a:rPr>
              <a:t> movement and posture </a:t>
            </a:r>
            <a:r>
              <a:rPr lang="en-US" dirty="0" err="1">
                <a:latin typeface="Arial"/>
                <a:ea typeface="Arial"/>
                <a:cs typeface="Arial"/>
                <a:sym typeface="Arial"/>
              </a:rPr>
              <a:t>behaviour</a:t>
            </a:r>
            <a:r>
              <a:rPr lang="en-US" dirty="0">
                <a:latin typeface="Arial"/>
                <a:ea typeface="Arial"/>
                <a:cs typeface="Arial"/>
                <a:sym typeface="Arial"/>
              </a:rPr>
              <a:t>, self-management confidence and musculoskeletal symptoms — did proximal </a:t>
            </a:r>
            <a:r>
              <a:rPr lang="en-US" dirty="0" err="1">
                <a:latin typeface="Arial"/>
                <a:ea typeface="Arial"/>
                <a:cs typeface="Arial"/>
                <a:sym typeface="Arial"/>
              </a:rPr>
              <a:t>behaviours</a:t>
            </a:r>
            <a:r>
              <a:rPr lang="en-US" dirty="0">
                <a:latin typeface="Arial"/>
                <a:ea typeface="Arial"/>
                <a:cs typeface="Arial"/>
                <a:sym typeface="Arial"/>
              </a:rPr>
              <a:t> change (Naranjo et al., 2025)?</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Outcome:</a:t>
            </a:r>
            <a:r>
              <a:rPr lang="en-US" dirty="0">
                <a:latin typeface="Arial"/>
                <a:ea typeface="Arial"/>
                <a:cs typeface="Arial"/>
                <a:sym typeface="Arial"/>
              </a:rPr>
              <a:t> pain and function, sickness absence, quality of working life and workforce wellbeing — did meaningful health outcomes improve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Equity and safety:</a:t>
            </a:r>
            <a:r>
              <a:rPr lang="en-US" dirty="0">
                <a:latin typeface="Arial"/>
                <a:ea typeface="Arial"/>
                <a:cs typeface="Arial"/>
                <a:sym typeface="Arial"/>
              </a:rPr>
              <a:t> digital exclusion, privacy concerns, unequal adherence and adverse effects — who benefits, and who may be disadvantaged (NHS England, 2025)?</a:t>
            </a:r>
            <a:endParaRPr dirty="0"/>
          </a:p>
          <a:p>
            <a:pPr marL="342900" lvl="0" indent="-365760" algn="just" rtl="0">
              <a:lnSpc>
                <a:spcPct val="150000"/>
              </a:lnSpc>
              <a:spcBef>
                <a:spcPts val="1000"/>
              </a:spcBef>
              <a:spcAft>
                <a:spcPts val="0"/>
              </a:spcAft>
              <a:buSzPts val="1800"/>
              <a:buChar char="►"/>
            </a:pPr>
            <a:r>
              <a:rPr lang="en-US" b="1" dirty="0">
                <a:latin typeface="Arial"/>
                <a:ea typeface="Arial"/>
                <a:cs typeface="Arial"/>
                <a:sym typeface="Arial"/>
              </a:rPr>
              <a:t>Critical judgement: </a:t>
            </a:r>
            <a:r>
              <a:rPr lang="en-US" dirty="0">
                <a:latin typeface="Arial"/>
                <a:ea typeface="Arial"/>
                <a:cs typeface="Arial"/>
                <a:sym typeface="Arial"/>
              </a:rPr>
              <a:t>a mixed evaluation is preferable to a single endpoint, because wearable adherence and </a:t>
            </a:r>
            <a:r>
              <a:rPr lang="en-US" dirty="0" err="1">
                <a:latin typeface="Arial"/>
                <a:ea typeface="Arial"/>
                <a:cs typeface="Arial"/>
                <a:sym typeface="Arial"/>
              </a:rPr>
              <a:t>organisational</a:t>
            </a:r>
            <a:r>
              <a:rPr lang="en-US" dirty="0">
                <a:latin typeface="Arial"/>
                <a:ea typeface="Arial"/>
                <a:cs typeface="Arial"/>
                <a:sym typeface="Arial"/>
              </a:rPr>
              <a:t> context can mediate effectiveness (Rouleau et al., 2024).</a:t>
            </a:r>
            <a:endParaRPr dirty="0"/>
          </a:p>
        </p:txBody>
      </p:sp>
      <p:pic>
        <p:nvPicPr>
          <p:cNvPr id="271" name="Google Shape;271;p37"/>
          <p:cNvPicPr preferRelativeResize="0"/>
          <p:nvPr/>
        </p:nvPicPr>
        <p:blipFill rotWithShape="1">
          <a:blip r:embed="rId3">
            <a:alphaModFix/>
          </a:blip>
          <a:srcRect b="13927"/>
          <a:stretch/>
        </p:blipFill>
        <p:spPr>
          <a:xfrm>
            <a:off x="8465101" y="1527475"/>
            <a:ext cx="3591600" cy="2741725"/>
          </a:xfrm>
          <a:prstGeom prst="rect">
            <a:avLst/>
          </a:prstGeom>
          <a:noFill/>
          <a:ln>
            <a:noFill/>
          </a:ln>
        </p:spPr>
      </p:pic>
      <p:sp>
        <p:nvSpPr>
          <p:cNvPr id="272" name="Google Shape;272;p37"/>
          <p:cNvSpPr txBox="1"/>
          <p:nvPr/>
        </p:nvSpPr>
        <p:spPr>
          <a:xfrm>
            <a:off x="8904270" y="4129810"/>
            <a:ext cx="3591600" cy="859500"/>
          </a:xfrm>
          <a:prstGeom prst="rect">
            <a:avLst/>
          </a:prstGeom>
          <a:noFill/>
          <a:ln>
            <a:noFill/>
          </a:ln>
        </p:spPr>
        <p:txBody>
          <a:bodyPr spcFirstLastPara="1" wrap="square" lIns="91425" tIns="91425" rIns="91425" bIns="91425" anchor="t" anchorCtr="0">
            <a:noAutofit/>
          </a:bodyPr>
          <a:lstStyle/>
          <a:p>
            <a:pPr lvl="0"/>
            <a:r>
              <a:rPr lang="en-US" b="1" dirty="0"/>
              <a:t>Figure 13: Wearable Technology Reduces Back </a:t>
            </a:r>
            <a:r>
              <a:rPr lang="en-US" b="1" dirty="0" err="1"/>
              <a:t>paing</a:t>
            </a:r>
            <a:r>
              <a:rPr lang="en-US" b="1" dirty="0"/>
              <a:t> (HIE, 2026)</a:t>
            </a:r>
            <a:endParaRPr dirty="0">
              <a:solidFill>
                <a:srgbClr val="3F3F3F"/>
              </a:solidFill>
              <a:latin typeface="+mj-lt"/>
              <a:ea typeface="Trebuchet MS"/>
              <a:cs typeface="Trebuchet MS"/>
              <a:sym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8"/>
          <p:cNvSpPr txBox="1">
            <a:spLocks noGrp="1"/>
          </p:cNvSpPr>
          <p:nvPr>
            <p:ph type="title"/>
          </p:nvPr>
        </p:nvSpPr>
        <p:spPr>
          <a:xfrm>
            <a:off x="1964713" y="-45680"/>
            <a:ext cx="6296786" cy="77772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2400"/>
              <a:buFont typeface="Arial"/>
              <a:buNone/>
            </a:pPr>
            <a:r>
              <a:rPr lang="en-US" sz="2000" b="1" dirty="0">
                <a:solidFill>
                  <a:schemeClr val="dk1"/>
                </a:solidFill>
                <a:latin typeface="Arial"/>
                <a:ea typeface="Arial"/>
                <a:cs typeface="Arial"/>
                <a:sym typeface="Arial"/>
              </a:rPr>
              <a:t>Critical Appraisal: Strengths and Limitations of PRECEDE-PROCEED</a:t>
            </a:r>
            <a:endParaRPr sz="2000" dirty="0">
              <a:solidFill>
                <a:schemeClr val="dk1"/>
              </a:solidFill>
              <a:latin typeface="Arial"/>
              <a:ea typeface="Arial"/>
              <a:cs typeface="Arial"/>
              <a:sym typeface="Arial"/>
            </a:endParaRPr>
          </a:p>
        </p:txBody>
      </p:sp>
      <p:sp>
        <p:nvSpPr>
          <p:cNvPr id="278" name="Google Shape;278;p38"/>
          <p:cNvSpPr txBox="1">
            <a:spLocks noGrp="1"/>
          </p:cNvSpPr>
          <p:nvPr>
            <p:ph type="body" idx="1"/>
          </p:nvPr>
        </p:nvSpPr>
        <p:spPr>
          <a:xfrm>
            <a:off x="78705" y="955342"/>
            <a:ext cx="10126218" cy="5209918"/>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latin typeface="+mj-lt"/>
                <a:ea typeface="Arial"/>
                <a:cs typeface="Arial"/>
                <a:sym typeface="Arial"/>
              </a:rPr>
              <a:t>Strengths: </a:t>
            </a:r>
            <a:r>
              <a:rPr lang="en-US" dirty="0">
                <a:latin typeface="+mj-lt"/>
                <a:ea typeface="Arial"/>
                <a:cs typeface="Arial"/>
                <a:sym typeface="Arial"/>
              </a:rPr>
              <a:t>systematically links determinants to intervention design, keeps </a:t>
            </a:r>
            <a:r>
              <a:rPr lang="en-US" dirty="0" err="1">
                <a:latin typeface="+mj-lt"/>
                <a:ea typeface="Arial"/>
                <a:cs typeface="Arial"/>
                <a:sym typeface="Arial"/>
              </a:rPr>
              <a:t>organisational</a:t>
            </a:r>
            <a:r>
              <a:rPr lang="en-US" dirty="0">
                <a:latin typeface="+mj-lt"/>
                <a:ea typeface="Arial"/>
                <a:cs typeface="Arial"/>
                <a:sym typeface="Arial"/>
              </a:rPr>
              <a:t> context visible, supports stakeholder-informed implementation and builds evaluation into </a:t>
            </a:r>
            <a:r>
              <a:rPr lang="en-US" dirty="0" err="1">
                <a:latin typeface="+mj-lt"/>
                <a:ea typeface="Arial"/>
                <a:cs typeface="Arial"/>
                <a:sym typeface="Arial"/>
              </a:rPr>
              <a:t>programme</a:t>
            </a:r>
            <a:r>
              <a:rPr lang="en-US" dirty="0">
                <a:latin typeface="+mj-lt"/>
                <a:ea typeface="Arial"/>
                <a:cs typeface="Arial"/>
                <a:sym typeface="Arial"/>
              </a:rPr>
              <a:t> planning.</a:t>
            </a:r>
            <a:endParaRPr dirty="0">
              <a:latin typeface="+mj-lt"/>
            </a:endParaRPr>
          </a:p>
          <a:p>
            <a:pPr marL="342900" lvl="0" indent="-342900" algn="just" rtl="0">
              <a:lnSpc>
                <a:spcPct val="150000"/>
              </a:lnSpc>
              <a:spcBef>
                <a:spcPts val="1000"/>
              </a:spcBef>
              <a:spcAft>
                <a:spcPts val="0"/>
              </a:spcAft>
              <a:buSzPts val="1440"/>
              <a:buChar char="►"/>
            </a:pPr>
            <a:r>
              <a:rPr lang="en-US" b="1" dirty="0">
                <a:latin typeface="+mj-lt"/>
                <a:ea typeface="Arial"/>
                <a:cs typeface="Arial"/>
                <a:sym typeface="Arial"/>
              </a:rPr>
              <a:t>Limitations:</a:t>
            </a:r>
            <a:r>
              <a:rPr lang="en-US" dirty="0">
                <a:latin typeface="+mj-lt"/>
                <a:ea typeface="Arial"/>
                <a:cs typeface="Arial"/>
                <a:sym typeface="Arial"/>
              </a:rPr>
              <a:t> broad assessment can be resource-intensive; its largely linear presentation can understate feedback loops; it does not itself guarantee </a:t>
            </a:r>
            <a:r>
              <a:rPr lang="en-US" dirty="0" err="1">
                <a:latin typeface="+mj-lt"/>
                <a:ea typeface="Arial"/>
                <a:cs typeface="Arial"/>
                <a:sym typeface="Arial"/>
              </a:rPr>
              <a:t>behaviour</a:t>
            </a:r>
            <a:r>
              <a:rPr lang="en-US" dirty="0">
                <a:latin typeface="+mj-lt"/>
                <a:ea typeface="Arial"/>
                <a:cs typeface="Arial"/>
                <a:sym typeface="Arial"/>
              </a:rPr>
              <a:t> change; a digital intervention can widen inequalities if access is not assessed.</a:t>
            </a:r>
            <a:endParaRPr dirty="0">
              <a:latin typeface="+mj-lt"/>
            </a:endParaRPr>
          </a:p>
          <a:p>
            <a:pPr marL="342900" lvl="0" indent="-342900" algn="just" rtl="0">
              <a:lnSpc>
                <a:spcPct val="150000"/>
              </a:lnSpc>
              <a:spcBef>
                <a:spcPts val="1000"/>
              </a:spcBef>
              <a:spcAft>
                <a:spcPts val="0"/>
              </a:spcAft>
              <a:buSzPts val="1440"/>
              <a:buChar char="►"/>
            </a:pPr>
            <a:r>
              <a:rPr lang="en-US" b="1" dirty="0">
                <a:latin typeface="+mj-lt"/>
                <a:ea typeface="Arial"/>
                <a:cs typeface="Arial"/>
                <a:sym typeface="Arial"/>
              </a:rPr>
              <a:t>Response: </a:t>
            </a:r>
            <a:r>
              <a:rPr lang="en-US" dirty="0" err="1">
                <a:latin typeface="+mj-lt"/>
                <a:ea typeface="Arial"/>
                <a:cs typeface="Arial"/>
                <a:sym typeface="Arial"/>
              </a:rPr>
              <a:t>BackSmart</a:t>
            </a:r>
            <a:r>
              <a:rPr lang="en-US" dirty="0">
                <a:latin typeface="+mj-lt"/>
                <a:ea typeface="Arial"/>
                <a:cs typeface="Arial"/>
                <a:sym typeface="Arial"/>
              </a:rPr>
              <a:t> addresses this by </a:t>
            </a:r>
            <a:r>
              <a:rPr lang="en-US" dirty="0" err="1">
                <a:latin typeface="+mj-lt"/>
                <a:ea typeface="Arial"/>
                <a:cs typeface="Arial"/>
                <a:sym typeface="Arial"/>
              </a:rPr>
              <a:t>prioritising</a:t>
            </a:r>
            <a:r>
              <a:rPr lang="en-US" dirty="0">
                <a:latin typeface="+mj-lt"/>
                <a:ea typeface="Arial"/>
                <a:cs typeface="Arial"/>
                <a:sym typeface="Arial"/>
              </a:rPr>
              <a:t> modifiable determinants, using iterative pilot-and-refine cycles, integrating </a:t>
            </a:r>
            <a:r>
              <a:rPr lang="en-US" dirty="0" err="1">
                <a:latin typeface="+mj-lt"/>
                <a:ea typeface="Arial"/>
                <a:cs typeface="Arial"/>
                <a:sym typeface="Arial"/>
              </a:rPr>
              <a:t>behavioural</a:t>
            </a:r>
            <a:r>
              <a:rPr lang="en-US" dirty="0">
                <a:latin typeface="+mj-lt"/>
                <a:ea typeface="Arial"/>
                <a:cs typeface="Arial"/>
                <a:sym typeface="Arial"/>
              </a:rPr>
              <a:t> mechanisms through co-design, and assessing digital capability and accessibility from the outset.</a:t>
            </a:r>
            <a:endParaRPr dirty="0">
              <a:latin typeface="+mj-lt"/>
            </a:endParaRPr>
          </a:p>
          <a:p>
            <a:pPr marL="342900" lvl="0" indent="-342900" algn="just" rtl="0">
              <a:lnSpc>
                <a:spcPct val="150000"/>
              </a:lnSpc>
              <a:spcBef>
                <a:spcPts val="1000"/>
              </a:spcBef>
              <a:spcAft>
                <a:spcPts val="0"/>
              </a:spcAft>
              <a:buSzPts val="1440"/>
              <a:buChar char="►"/>
            </a:pPr>
            <a:r>
              <a:rPr lang="en-US" b="1" dirty="0">
                <a:latin typeface="+mj-lt"/>
                <a:ea typeface="Arial"/>
                <a:cs typeface="Arial"/>
                <a:sym typeface="Arial"/>
              </a:rPr>
              <a:t>Overall judgement:</a:t>
            </a:r>
            <a:r>
              <a:rPr lang="en-US" dirty="0">
                <a:latin typeface="+mj-lt"/>
                <a:ea typeface="Arial"/>
                <a:cs typeface="Arial"/>
                <a:sym typeface="Arial"/>
              </a:rPr>
              <a:t> PRECEDE-PROCEED is appropriate for </a:t>
            </a:r>
            <a:r>
              <a:rPr lang="en-US" dirty="0" err="1">
                <a:latin typeface="+mj-lt"/>
                <a:ea typeface="Arial"/>
                <a:cs typeface="Arial"/>
                <a:sym typeface="Arial"/>
              </a:rPr>
              <a:t>BackSmart</a:t>
            </a:r>
            <a:r>
              <a:rPr lang="en-US" dirty="0">
                <a:latin typeface="+mj-lt"/>
                <a:ea typeface="Arial"/>
                <a:cs typeface="Arial"/>
                <a:sym typeface="Arial"/>
              </a:rPr>
              <a:t> because the intervention is a system-level workplace health-promotion strategy, not simply a wearable device; its value depends on how well it is </a:t>
            </a:r>
            <a:r>
              <a:rPr lang="en-US" dirty="0" err="1">
                <a:latin typeface="+mj-lt"/>
                <a:ea typeface="Arial"/>
                <a:cs typeface="Arial"/>
                <a:sym typeface="Arial"/>
              </a:rPr>
              <a:t>operationalised</a:t>
            </a:r>
            <a:r>
              <a:rPr lang="en-US" dirty="0">
                <a:latin typeface="+mj-lt"/>
                <a:ea typeface="Arial"/>
                <a:cs typeface="Arial"/>
                <a:sym typeface="Arial"/>
              </a:rPr>
              <a:t> and adapted to the NHS context (Green et al., 2022).</a:t>
            </a:r>
            <a:endParaRPr dirty="0">
              <a:latin typeface="+mj-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9"/>
          <p:cNvSpPr txBox="1">
            <a:spLocks noGrp="1"/>
          </p:cNvSpPr>
          <p:nvPr>
            <p:ph type="title"/>
          </p:nvPr>
        </p:nvSpPr>
        <p:spPr>
          <a:xfrm>
            <a:off x="788139" y="-24371"/>
            <a:ext cx="8326193" cy="848972"/>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Justification for Model Selection: Why not Alternatives?</a:t>
            </a:r>
            <a:endParaRPr sz="1800" dirty="0">
              <a:solidFill>
                <a:schemeClr val="dk1"/>
              </a:solidFill>
              <a:latin typeface="Arial"/>
              <a:ea typeface="Arial"/>
              <a:cs typeface="Arial"/>
              <a:sym typeface="Arial"/>
            </a:endParaRPr>
          </a:p>
        </p:txBody>
      </p:sp>
      <p:sp>
        <p:nvSpPr>
          <p:cNvPr id="284" name="Google Shape;284;p39"/>
          <p:cNvSpPr txBox="1">
            <a:spLocks noGrp="1"/>
          </p:cNvSpPr>
          <p:nvPr>
            <p:ph type="body" idx="1"/>
          </p:nvPr>
        </p:nvSpPr>
        <p:spPr>
          <a:xfrm>
            <a:off x="78704" y="530047"/>
            <a:ext cx="10553853" cy="5209918"/>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120"/>
              <a:buChar char="►"/>
            </a:pPr>
            <a:r>
              <a:rPr lang="en-US" b="1" dirty="0">
                <a:latin typeface="Arial"/>
                <a:ea typeface="Arial"/>
                <a:cs typeface="Arial"/>
                <a:sym typeface="Arial"/>
              </a:rPr>
              <a:t>Health Belief Model (HBM):</a:t>
            </a:r>
            <a:r>
              <a:rPr lang="en-US" dirty="0">
                <a:latin typeface="Arial"/>
                <a:ea typeface="Arial"/>
                <a:cs typeface="Arial"/>
                <a:sym typeface="Arial"/>
              </a:rPr>
              <a:t> While effective for individual </a:t>
            </a:r>
            <a:r>
              <a:rPr lang="en-US" dirty="0" err="1">
                <a:latin typeface="Arial"/>
                <a:ea typeface="Arial"/>
                <a:cs typeface="Arial"/>
                <a:sym typeface="Arial"/>
              </a:rPr>
              <a:t>behaviour</a:t>
            </a:r>
            <a:r>
              <a:rPr lang="en-US" dirty="0">
                <a:latin typeface="Arial"/>
                <a:ea typeface="Arial"/>
                <a:cs typeface="Arial"/>
                <a:sym typeface="Arial"/>
              </a:rPr>
              <a:t> change (e.g., beliefs about susceptibility and benefits), HBM does not adequately address the complex, multi-level </a:t>
            </a:r>
            <a:r>
              <a:rPr lang="en-US" b="1" dirty="0">
                <a:latin typeface="Arial"/>
                <a:ea typeface="Arial"/>
                <a:cs typeface="Arial"/>
                <a:sym typeface="Arial"/>
              </a:rPr>
              <a:t>occupational determinants </a:t>
            </a:r>
            <a:r>
              <a:rPr lang="en-US" dirty="0">
                <a:latin typeface="Arial"/>
                <a:ea typeface="Arial"/>
                <a:cs typeface="Arial"/>
                <a:sym typeface="Arial"/>
              </a:rPr>
              <a:t>(e.g., ergonomic design, shift intensity, organizational culture) that shape healthcare workers' back pain (Glanz, Rimer &amp; Viswanath, 2024).</a:t>
            </a:r>
            <a:endParaRPr dirty="0"/>
          </a:p>
          <a:p>
            <a:pPr marL="342900" lvl="0" indent="-342900" algn="just" rtl="0">
              <a:lnSpc>
                <a:spcPct val="150000"/>
              </a:lnSpc>
              <a:spcBef>
                <a:spcPts val="1000"/>
              </a:spcBef>
              <a:spcAft>
                <a:spcPts val="0"/>
              </a:spcAft>
              <a:buSzPts val="1120"/>
              <a:buChar char="►"/>
            </a:pPr>
            <a:r>
              <a:rPr lang="en-US" b="1" dirty="0">
                <a:latin typeface="Arial"/>
                <a:ea typeface="Arial"/>
                <a:cs typeface="Arial"/>
                <a:sym typeface="Arial"/>
              </a:rPr>
              <a:t>Theory of Planned </a:t>
            </a:r>
            <a:r>
              <a:rPr lang="en-US" b="1" dirty="0" err="1">
                <a:latin typeface="Arial"/>
                <a:ea typeface="Arial"/>
                <a:cs typeface="Arial"/>
                <a:sym typeface="Arial"/>
              </a:rPr>
              <a:t>Behaviour</a:t>
            </a:r>
            <a:r>
              <a:rPr lang="en-US" b="1" dirty="0">
                <a:latin typeface="Arial"/>
                <a:ea typeface="Arial"/>
                <a:cs typeface="Arial"/>
                <a:sym typeface="Arial"/>
              </a:rPr>
              <a:t> (TPB):</a:t>
            </a:r>
            <a:r>
              <a:rPr lang="en-US" dirty="0">
                <a:latin typeface="Arial"/>
                <a:ea typeface="Arial"/>
                <a:cs typeface="Arial"/>
                <a:sym typeface="Arial"/>
              </a:rPr>
              <a:t> TPB focuses on intention as a predictor of </a:t>
            </a:r>
            <a:r>
              <a:rPr lang="en-US" dirty="0" err="1">
                <a:latin typeface="Arial"/>
                <a:ea typeface="Arial"/>
                <a:cs typeface="Arial"/>
                <a:sym typeface="Arial"/>
              </a:rPr>
              <a:t>Behaviour</a:t>
            </a:r>
            <a:r>
              <a:rPr lang="en-US" dirty="0">
                <a:latin typeface="Arial"/>
                <a:ea typeface="Arial"/>
                <a:cs typeface="Arial"/>
                <a:sym typeface="Arial"/>
              </a:rPr>
              <a:t>, but for a systemic issue like work-related back pain, changing individual intention alone is insufficient; the model fails to capture the </a:t>
            </a:r>
            <a:r>
              <a:rPr lang="en-US" b="1" dirty="0">
                <a:latin typeface="Arial"/>
                <a:ea typeface="Arial"/>
                <a:cs typeface="Arial"/>
                <a:sym typeface="Arial"/>
              </a:rPr>
              <a:t>environmental and structural constraints</a:t>
            </a:r>
            <a:r>
              <a:rPr lang="en-US" dirty="0">
                <a:latin typeface="Arial"/>
                <a:ea typeface="Arial"/>
                <a:cs typeface="Arial"/>
                <a:sym typeface="Arial"/>
              </a:rPr>
              <a:t> within the NHS workplace (Ajzen, 2020).</a:t>
            </a:r>
            <a:endParaRPr dirty="0"/>
          </a:p>
          <a:p>
            <a:pPr marL="342900" lvl="0" indent="-342900" algn="just" rtl="0">
              <a:lnSpc>
                <a:spcPct val="150000"/>
              </a:lnSpc>
              <a:spcBef>
                <a:spcPts val="1000"/>
              </a:spcBef>
              <a:spcAft>
                <a:spcPts val="0"/>
              </a:spcAft>
              <a:buSzPts val="1120"/>
              <a:buChar char="►"/>
            </a:pPr>
            <a:r>
              <a:rPr lang="en-US" b="1" dirty="0">
                <a:latin typeface="Arial"/>
                <a:ea typeface="Arial"/>
                <a:cs typeface="Arial"/>
                <a:sym typeface="Arial"/>
              </a:rPr>
              <a:t>Why PRECEDE-PROCEED: </a:t>
            </a:r>
            <a:r>
              <a:rPr lang="en-US" dirty="0">
                <a:latin typeface="Arial"/>
                <a:ea typeface="Arial"/>
                <a:cs typeface="Arial"/>
                <a:sym typeface="Arial"/>
              </a:rPr>
              <a:t>PRECEDE-PROCEED was selected because it is the only framework that provides a robust, comprehensive diagnostic structure encompassing social, epidemiological, behavioral, environmental, and </a:t>
            </a:r>
            <a:r>
              <a:rPr lang="en-US" b="1" dirty="0">
                <a:latin typeface="Arial"/>
                <a:ea typeface="Arial"/>
                <a:cs typeface="Arial"/>
                <a:sym typeface="Arial"/>
              </a:rPr>
              <a:t>administrative/policy factors </a:t>
            </a:r>
            <a:r>
              <a:rPr lang="en-US" dirty="0">
                <a:latin typeface="Arial"/>
                <a:ea typeface="Arial"/>
                <a:cs typeface="Arial"/>
                <a:sym typeface="Arial"/>
              </a:rPr>
              <a:t>(Green et al., 2022).</a:t>
            </a:r>
            <a:endParaRPr dirty="0"/>
          </a:p>
          <a:p>
            <a:pPr marL="342900" lvl="0" indent="-342900" algn="just" rtl="0">
              <a:lnSpc>
                <a:spcPct val="150000"/>
              </a:lnSpc>
              <a:spcBef>
                <a:spcPts val="1000"/>
              </a:spcBef>
              <a:spcAft>
                <a:spcPts val="0"/>
              </a:spcAft>
              <a:buSzPts val="1120"/>
              <a:buChar char="►"/>
            </a:pPr>
            <a:r>
              <a:rPr lang="en-US" b="1" dirty="0">
                <a:latin typeface="Arial"/>
                <a:ea typeface="Arial"/>
                <a:cs typeface="Arial"/>
                <a:sym typeface="Arial"/>
              </a:rPr>
              <a:t>PRECEDE-PROCEED Strength:</a:t>
            </a:r>
            <a:r>
              <a:rPr lang="en-US" dirty="0">
                <a:latin typeface="Arial"/>
                <a:ea typeface="Arial"/>
                <a:cs typeface="Arial"/>
                <a:sym typeface="Arial"/>
              </a:rPr>
              <a:t> Unlike models that begin with the intervention, this framework ensures the </a:t>
            </a:r>
            <a:r>
              <a:rPr lang="en-US" dirty="0" err="1">
                <a:latin typeface="Arial"/>
                <a:ea typeface="Arial"/>
                <a:cs typeface="Arial"/>
                <a:sym typeface="Arial"/>
              </a:rPr>
              <a:t>BackSmart</a:t>
            </a:r>
            <a:r>
              <a:rPr lang="en-US" dirty="0">
                <a:latin typeface="Arial"/>
                <a:ea typeface="Arial"/>
                <a:cs typeface="Arial"/>
                <a:sym typeface="Arial"/>
              </a:rPr>
              <a:t> design is system-oriented and evidence-based, directly linking identified workplace needs to intervention strategies and evaluation.</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40"/>
          <p:cNvSpPr txBox="1">
            <a:spLocks noGrp="1"/>
          </p:cNvSpPr>
          <p:nvPr>
            <p:ph type="title"/>
          </p:nvPr>
        </p:nvSpPr>
        <p:spPr>
          <a:xfrm>
            <a:off x="3420837" y="140221"/>
            <a:ext cx="5235311" cy="883946"/>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chemeClr val="dk1"/>
                </a:solidFill>
                <a:latin typeface="Arial"/>
                <a:ea typeface="Arial"/>
                <a:cs typeface="Arial"/>
                <a:sym typeface="Arial"/>
              </a:rPr>
              <a:t>Application Conclusion</a:t>
            </a:r>
            <a:endParaRPr sz="1800" dirty="0">
              <a:solidFill>
                <a:schemeClr val="dk1"/>
              </a:solidFill>
              <a:latin typeface="Arial"/>
              <a:ea typeface="Arial"/>
              <a:cs typeface="Arial"/>
              <a:sym typeface="Arial"/>
            </a:endParaRPr>
          </a:p>
        </p:txBody>
      </p:sp>
      <p:sp>
        <p:nvSpPr>
          <p:cNvPr id="290" name="Google Shape;290;p40"/>
          <p:cNvSpPr txBox="1">
            <a:spLocks noGrp="1"/>
          </p:cNvSpPr>
          <p:nvPr>
            <p:ph type="body" idx="1"/>
          </p:nvPr>
        </p:nvSpPr>
        <p:spPr>
          <a:xfrm>
            <a:off x="78800" y="835620"/>
            <a:ext cx="9856184" cy="5245637"/>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latin typeface="Arial"/>
                <a:ea typeface="Arial"/>
                <a:cs typeface="Arial"/>
                <a:sym typeface="Arial"/>
              </a:rPr>
              <a:t>1 | Diagnose </a:t>
            </a:r>
            <a:r>
              <a:rPr lang="en-US" dirty="0">
                <a:latin typeface="Arial"/>
                <a:ea typeface="Arial"/>
                <a:cs typeface="Arial"/>
                <a:sym typeface="Arial"/>
              </a:rPr>
              <a:t>the problem at individual, </a:t>
            </a:r>
            <a:r>
              <a:rPr lang="en-US" dirty="0" err="1">
                <a:latin typeface="Arial"/>
                <a:ea typeface="Arial"/>
                <a:cs typeface="Arial"/>
                <a:sym typeface="Arial"/>
              </a:rPr>
              <a:t>behavioural</a:t>
            </a:r>
            <a:r>
              <a:rPr lang="en-US" dirty="0">
                <a:latin typeface="Arial"/>
                <a:ea typeface="Arial"/>
                <a:cs typeface="Arial"/>
                <a:sym typeface="Arial"/>
              </a:rPr>
              <a:t>, environmental and </a:t>
            </a:r>
            <a:r>
              <a:rPr lang="en-US" dirty="0" err="1">
                <a:latin typeface="Arial"/>
                <a:ea typeface="Arial"/>
                <a:cs typeface="Arial"/>
                <a:sym typeface="Arial"/>
              </a:rPr>
              <a:t>organisational</a:t>
            </a:r>
            <a:r>
              <a:rPr lang="en-US" dirty="0">
                <a:latin typeface="Arial"/>
                <a:ea typeface="Arial"/>
                <a:cs typeface="Arial"/>
                <a:sym typeface="Arial"/>
              </a:rPr>
              <a:t> levels.</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2 | Translate </a:t>
            </a:r>
            <a:r>
              <a:rPr lang="en-US" dirty="0">
                <a:latin typeface="Arial"/>
                <a:ea typeface="Arial"/>
                <a:cs typeface="Arial"/>
                <a:sym typeface="Arial"/>
              </a:rPr>
              <a:t>determinants into targeted digital functions and supportive workplace changes.</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3 | Pilot</a:t>
            </a:r>
            <a:r>
              <a:rPr lang="en-US" dirty="0">
                <a:latin typeface="Arial"/>
                <a:ea typeface="Arial"/>
                <a:cs typeface="Arial"/>
                <a:sym typeface="Arial"/>
              </a:rPr>
              <a:t> before scale-up, using staff feedback and implementation data to refine the intervention.</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4 | Evaluate</a:t>
            </a:r>
            <a:r>
              <a:rPr lang="en-US" dirty="0">
                <a:latin typeface="Arial"/>
                <a:ea typeface="Arial"/>
                <a:cs typeface="Arial"/>
                <a:sym typeface="Arial"/>
              </a:rPr>
              <a:t> reach, fidelity, </a:t>
            </a:r>
            <a:r>
              <a:rPr lang="en-US" dirty="0" err="1">
                <a:latin typeface="Arial"/>
                <a:ea typeface="Arial"/>
                <a:cs typeface="Arial"/>
                <a:sym typeface="Arial"/>
              </a:rPr>
              <a:t>behaviour</a:t>
            </a:r>
            <a:r>
              <a:rPr lang="en-US" dirty="0">
                <a:latin typeface="Arial"/>
                <a:ea typeface="Arial"/>
                <a:cs typeface="Arial"/>
                <a:sym typeface="Arial"/>
              </a:rPr>
              <a:t>, health outcomes and equity, rather than relying on pain scores alone.</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5 | Treat </a:t>
            </a:r>
            <a:r>
              <a:rPr lang="en-US" dirty="0">
                <a:latin typeface="Arial"/>
                <a:ea typeface="Arial"/>
                <a:cs typeface="Arial"/>
                <a:sym typeface="Arial"/>
              </a:rPr>
              <a:t>the wearable as one component of a wider occupational-health strategy, not a stand-alone solution.</a:t>
            </a:r>
            <a:endParaRPr dirty="0"/>
          </a:p>
          <a:p>
            <a:pPr marL="342900" lvl="0" indent="-342900" algn="just" rtl="0">
              <a:lnSpc>
                <a:spcPct val="150000"/>
              </a:lnSpc>
              <a:spcBef>
                <a:spcPts val="1000"/>
              </a:spcBef>
              <a:spcAft>
                <a:spcPts val="0"/>
              </a:spcAft>
              <a:buSzPts val="1440"/>
              <a:buChar char="►"/>
            </a:pPr>
            <a:r>
              <a:rPr lang="en-US" b="1" dirty="0">
                <a:latin typeface="Arial"/>
                <a:ea typeface="Arial"/>
                <a:cs typeface="Arial"/>
                <a:sym typeface="Arial"/>
              </a:rPr>
              <a:t>Key message: </a:t>
            </a:r>
            <a:r>
              <a:rPr lang="en-US" dirty="0">
                <a:latin typeface="Arial"/>
                <a:ea typeface="Arial"/>
                <a:cs typeface="Arial"/>
                <a:sym typeface="Arial"/>
              </a:rPr>
              <a:t>technology can enable prevention, but implementation determines whether it becomes effective public health practice.</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41"/>
          <p:cNvSpPr txBox="1">
            <a:spLocks noGrp="1"/>
          </p:cNvSpPr>
          <p:nvPr>
            <p:ph type="title"/>
          </p:nvPr>
        </p:nvSpPr>
        <p:spPr>
          <a:xfrm>
            <a:off x="917193" y="953199"/>
            <a:ext cx="7490790" cy="873171"/>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50000"/>
              </a:lnSpc>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Introduction: Why Implementation Success Depends on More Than Technology </a:t>
            </a:r>
            <a:br>
              <a:rPr lang="en-US" dirty="0"/>
            </a:br>
            <a:endParaRPr dirty="0"/>
          </a:p>
        </p:txBody>
      </p:sp>
      <p:sp>
        <p:nvSpPr>
          <p:cNvPr id="296" name="Google Shape;296;p41"/>
          <p:cNvSpPr txBox="1">
            <a:spLocks noGrp="1"/>
          </p:cNvSpPr>
          <p:nvPr>
            <p:ph type="body" idx="1"/>
          </p:nvPr>
        </p:nvSpPr>
        <p:spPr>
          <a:xfrm>
            <a:off x="653594" y="2149279"/>
            <a:ext cx="7490790" cy="331893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ct val="80000"/>
              <a:buChar char="►"/>
            </a:pPr>
            <a:r>
              <a:rPr lang="en-US" dirty="0">
                <a:latin typeface="Arial"/>
                <a:ea typeface="Arial"/>
                <a:cs typeface="Arial"/>
                <a:sym typeface="Arial"/>
              </a:rPr>
              <a:t>Successful implementation highly relies on the stakeholder collaboration, effective governance and </a:t>
            </a:r>
            <a:r>
              <a:rPr lang="en-US" dirty="0" err="1">
                <a:latin typeface="Arial"/>
                <a:ea typeface="Arial"/>
                <a:cs typeface="Arial"/>
                <a:sym typeface="Arial"/>
              </a:rPr>
              <a:t>organisational</a:t>
            </a:r>
            <a:r>
              <a:rPr lang="en-US" dirty="0">
                <a:latin typeface="Arial"/>
                <a:ea typeface="Arial"/>
                <a:cs typeface="Arial"/>
                <a:sym typeface="Arial"/>
              </a:rPr>
              <a:t> commitment beyond wearable technology adoption (Watson, 2024).</a:t>
            </a:r>
            <a:endParaRPr dirty="0"/>
          </a:p>
          <a:p>
            <a:pPr marL="342900" lvl="0" indent="-342900" algn="just" rtl="0">
              <a:lnSpc>
                <a:spcPct val="150000"/>
              </a:lnSpc>
              <a:spcBef>
                <a:spcPts val="1000"/>
              </a:spcBef>
              <a:spcAft>
                <a:spcPts val="0"/>
              </a:spcAft>
              <a:buSzPct val="80000"/>
              <a:buChar char="►"/>
            </a:pPr>
            <a:r>
              <a:rPr lang="en-US" dirty="0">
                <a:latin typeface="Arial"/>
                <a:ea typeface="Arial"/>
                <a:cs typeface="Arial"/>
                <a:sym typeface="Arial"/>
              </a:rPr>
              <a:t>Digital intervention (Back Smart) will be effective by proper employee training, policy alignment and rapid </a:t>
            </a:r>
            <a:r>
              <a:rPr lang="en-US" dirty="0" err="1">
                <a:latin typeface="Arial"/>
                <a:ea typeface="Arial"/>
                <a:cs typeface="Arial"/>
                <a:sym typeface="Arial"/>
              </a:rPr>
              <a:t>organisational</a:t>
            </a:r>
            <a:r>
              <a:rPr lang="en-US" dirty="0">
                <a:latin typeface="Arial"/>
                <a:ea typeface="Arial"/>
                <a:cs typeface="Arial"/>
                <a:sym typeface="Arial"/>
              </a:rPr>
              <a:t> evaluation.</a:t>
            </a:r>
            <a:endParaRPr dirty="0"/>
          </a:p>
          <a:p>
            <a:pPr marL="342900" lvl="0" indent="-342900" algn="just" rtl="0">
              <a:lnSpc>
                <a:spcPct val="150000"/>
              </a:lnSpc>
              <a:spcBef>
                <a:spcPts val="1000"/>
              </a:spcBef>
              <a:spcAft>
                <a:spcPts val="0"/>
              </a:spcAft>
              <a:buSzPct val="80000"/>
              <a:buChar char="►"/>
            </a:pPr>
            <a:r>
              <a:rPr lang="en-US" dirty="0">
                <a:latin typeface="Arial"/>
                <a:ea typeface="Arial"/>
                <a:cs typeface="Arial"/>
                <a:sym typeface="Arial"/>
              </a:rPr>
              <a:t>This section highlights operational barriers, key stakeholders and governance factors which lead to successful adoption of the Back Smart intervention within NHS settings.</a:t>
            </a:r>
            <a:endParaRPr dirty="0"/>
          </a:p>
          <a:p>
            <a:pPr marL="342900" lvl="0" indent="-265176" algn="l" rtl="0">
              <a:spcBef>
                <a:spcPts val="1000"/>
              </a:spcBef>
              <a:spcAft>
                <a:spcPts val="0"/>
              </a:spcAft>
              <a:buSzPct val="80000"/>
              <a:buNone/>
            </a:pPr>
            <a:endParaRPr dirty="0"/>
          </a:p>
        </p:txBody>
      </p:sp>
      <p:pic>
        <p:nvPicPr>
          <p:cNvPr id="297" name="Google Shape;297;p41"/>
          <p:cNvPicPr preferRelativeResize="0"/>
          <p:nvPr/>
        </p:nvPicPr>
        <p:blipFill rotWithShape="1">
          <a:blip r:embed="rId3">
            <a:alphaModFix/>
          </a:blip>
          <a:srcRect b="14185"/>
          <a:stretch>
            <a:fillRect/>
          </a:stretch>
        </p:blipFill>
        <p:spPr>
          <a:xfrm>
            <a:off x="8261498" y="2413591"/>
            <a:ext cx="3557695" cy="2392325"/>
          </a:xfrm>
          <a:prstGeom prst="rect">
            <a:avLst/>
          </a:prstGeom>
          <a:noFill/>
          <a:ln>
            <a:noFill/>
          </a:ln>
        </p:spPr>
      </p:pic>
      <p:sp>
        <p:nvSpPr>
          <p:cNvPr id="2" name="TextBox 1">
            <a:extLst>
              <a:ext uri="{FF2B5EF4-FFF2-40B4-BE49-F238E27FC236}">
                <a16:creationId xmlns:a16="http://schemas.microsoft.com/office/drawing/2014/main" id="{3E63BF9D-C7EB-6F6B-39E9-62B6E50C6364}"/>
              </a:ext>
            </a:extLst>
          </p:cNvPr>
          <p:cNvSpPr txBox="1"/>
          <p:nvPr/>
        </p:nvSpPr>
        <p:spPr>
          <a:xfrm>
            <a:off x="8764438" y="4805916"/>
            <a:ext cx="2773968" cy="523220"/>
          </a:xfrm>
          <a:prstGeom prst="rect">
            <a:avLst/>
          </a:prstGeom>
          <a:noFill/>
        </p:spPr>
        <p:txBody>
          <a:bodyPr wrap="square" rtlCol="0">
            <a:spAutoFit/>
          </a:bodyPr>
          <a:lstStyle/>
          <a:p>
            <a:r>
              <a:rPr lang="en-US" b="1" dirty="0"/>
              <a:t>Figure 14: Digital Intervention (The Lancet,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42"/>
          <p:cNvSpPr txBox="1">
            <a:spLocks noGrp="1"/>
          </p:cNvSpPr>
          <p:nvPr>
            <p:ph type="title"/>
          </p:nvPr>
        </p:nvSpPr>
        <p:spPr>
          <a:xfrm>
            <a:off x="1604916" y="836996"/>
            <a:ext cx="7424784" cy="1303867"/>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Key Stakeholders Supporting </a:t>
            </a:r>
            <a:r>
              <a:rPr lang="en-US" sz="1800" b="1" dirty="0" err="1">
                <a:solidFill>
                  <a:schemeClr val="dk1"/>
                </a:solidFill>
                <a:latin typeface="Arial"/>
                <a:ea typeface="Arial"/>
                <a:cs typeface="Arial"/>
                <a:sym typeface="Arial"/>
              </a:rPr>
              <a:t>BackSmart</a:t>
            </a:r>
            <a:r>
              <a:rPr lang="en-US" sz="1800" b="1" dirty="0">
                <a:solidFill>
                  <a:schemeClr val="dk1"/>
                </a:solidFill>
                <a:latin typeface="Arial"/>
                <a:ea typeface="Arial"/>
                <a:cs typeface="Arial"/>
                <a:sym typeface="Arial"/>
              </a:rPr>
              <a:t> Implementation </a:t>
            </a:r>
            <a:endParaRPr sz="1800" dirty="0">
              <a:solidFill>
                <a:schemeClr val="dk1"/>
              </a:solidFill>
              <a:latin typeface="Arial"/>
              <a:ea typeface="Arial"/>
              <a:cs typeface="Arial"/>
              <a:sym typeface="Arial"/>
            </a:endParaRPr>
          </a:p>
        </p:txBody>
      </p:sp>
      <p:sp>
        <p:nvSpPr>
          <p:cNvPr id="303" name="Google Shape;303;p42"/>
          <p:cNvSpPr txBox="1">
            <a:spLocks noGrp="1"/>
          </p:cNvSpPr>
          <p:nvPr>
            <p:ph type="body" idx="1"/>
          </p:nvPr>
        </p:nvSpPr>
        <p:spPr>
          <a:xfrm>
            <a:off x="500271" y="1914939"/>
            <a:ext cx="7066721" cy="390276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Healthcare staff predominantly use wearable devices to provide movement data while engaging with the </a:t>
            </a:r>
            <a:r>
              <a:rPr lang="en-US" dirty="0" err="1">
                <a:latin typeface="Arial"/>
                <a:ea typeface="Arial"/>
                <a:cs typeface="Arial"/>
                <a:sym typeface="Arial"/>
              </a:rPr>
              <a:t>personalised</a:t>
            </a:r>
            <a:r>
              <a:rPr lang="en-US" dirty="0">
                <a:latin typeface="Arial"/>
                <a:ea typeface="Arial"/>
                <a:cs typeface="Arial"/>
                <a:sym typeface="Arial"/>
              </a:rPr>
              <a:t> feedback to enhance musculoskeletal health behaviors (</a:t>
            </a:r>
            <a:r>
              <a:rPr lang="en-US" dirty="0" err="1">
                <a:latin typeface="Arial"/>
                <a:ea typeface="Arial"/>
                <a:cs typeface="Arial"/>
                <a:sym typeface="Arial"/>
              </a:rPr>
              <a:t>Jafleh</a:t>
            </a:r>
            <a:r>
              <a:rPr lang="en-US" dirty="0">
                <a:latin typeface="Arial"/>
                <a:ea typeface="Arial"/>
                <a:cs typeface="Arial"/>
                <a:sym typeface="Arial"/>
              </a:rPr>
              <a:t>, 2024).</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Physiotherapists, occupational health teams and NHS leaders will coordinate implementation and promote workplace wellbeing initiatives.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IT specialist, HR and Health and Safety Executive will ensure secure and sustainable digital intervention delivery to back pain workers.</a:t>
            </a:r>
            <a:endParaRPr dirty="0"/>
          </a:p>
          <a:p>
            <a:pPr marL="0" lvl="0" indent="0" algn="l" rtl="0">
              <a:spcBef>
                <a:spcPts val="1000"/>
              </a:spcBef>
              <a:spcAft>
                <a:spcPts val="0"/>
              </a:spcAft>
              <a:buSzPts val="1440"/>
              <a:buNone/>
            </a:pPr>
            <a:endParaRPr dirty="0"/>
          </a:p>
        </p:txBody>
      </p:sp>
      <p:pic>
        <p:nvPicPr>
          <p:cNvPr id="304" name="Google Shape;304;p42"/>
          <p:cNvPicPr preferRelativeResize="0"/>
          <p:nvPr/>
        </p:nvPicPr>
        <p:blipFill rotWithShape="1">
          <a:blip r:embed="rId3">
            <a:alphaModFix/>
          </a:blip>
          <a:srcRect b="18886"/>
          <a:stretch>
            <a:fillRect/>
          </a:stretch>
        </p:blipFill>
        <p:spPr>
          <a:xfrm>
            <a:off x="7600309" y="2356399"/>
            <a:ext cx="4591691" cy="2449517"/>
          </a:xfrm>
          <a:prstGeom prst="rect">
            <a:avLst/>
          </a:prstGeom>
          <a:noFill/>
          <a:ln>
            <a:noFill/>
          </a:ln>
        </p:spPr>
      </p:pic>
      <p:sp>
        <p:nvSpPr>
          <p:cNvPr id="2" name="TextBox 1">
            <a:extLst>
              <a:ext uri="{FF2B5EF4-FFF2-40B4-BE49-F238E27FC236}">
                <a16:creationId xmlns:a16="http://schemas.microsoft.com/office/drawing/2014/main" id="{D78E6DC2-CA4E-5196-1734-0253B3CDD481}"/>
              </a:ext>
            </a:extLst>
          </p:cNvPr>
          <p:cNvSpPr txBox="1"/>
          <p:nvPr/>
        </p:nvSpPr>
        <p:spPr>
          <a:xfrm>
            <a:off x="8295954" y="4805916"/>
            <a:ext cx="3200400" cy="523220"/>
          </a:xfrm>
          <a:prstGeom prst="rect">
            <a:avLst/>
          </a:prstGeom>
          <a:noFill/>
        </p:spPr>
        <p:txBody>
          <a:bodyPr wrap="square" rtlCol="0">
            <a:spAutoFit/>
          </a:bodyPr>
          <a:lstStyle/>
          <a:p>
            <a:r>
              <a:rPr lang="en-US" b="1" dirty="0"/>
              <a:t>Figure 15: Stakeholder engagement (</a:t>
            </a:r>
            <a:r>
              <a:rPr lang="en-US" b="1" dirty="0" err="1"/>
              <a:t>Indodax</a:t>
            </a:r>
            <a:r>
              <a:rPr lang="en-US" b="1" dirty="0"/>
              <a:t>, 2023)</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3"/>
          <p:cNvSpPr txBox="1">
            <a:spLocks noGrp="1"/>
          </p:cNvSpPr>
          <p:nvPr>
            <p:ph type="title"/>
          </p:nvPr>
        </p:nvSpPr>
        <p:spPr>
          <a:xfrm>
            <a:off x="2819735" y="8593"/>
            <a:ext cx="4432848" cy="1390008"/>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50000"/>
              </a:lnSpc>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Stakeholder and Partnership Working</a:t>
            </a:r>
            <a:br>
              <a:rPr lang="en-US" dirty="0"/>
            </a:br>
            <a:endParaRPr dirty="0"/>
          </a:p>
        </p:txBody>
      </p:sp>
      <p:sp>
        <p:nvSpPr>
          <p:cNvPr id="310" name="Google Shape;310;p43"/>
          <p:cNvSpPr txBox="1">
            <a:spLocks noGrp="1"/>
          </p:cNvSpPr>
          <p:nvPr>
            <p:ph type="body" idx="1"/>
          </p:nvPr>
        </p:nvSpPr>
        <p:spPr>
          <a:xfrm>
            <a:off x="635974" y="703597"/>
            <a:ext cx="7371521" cy="4943062"/>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ct val="80000"/>
              <a:buChar char="►"/>
            </a:pPr>
            <a:r>
              <a:rPr lang="en-US" b="1" dirty="0">
                <a:latin typeface="Arial"/>
                <a:ea typeface="Arial"/>
                <a:cs typeface="Arial"/>
                <a:sym typeface="Arial"/>
              </a:rPr>
              <a:t>Keep satisfied</a:t>
            </a:r>
            <a:endParaRPr dirty="0">
              <a:latin typeface="Arial"/>
              <a:ea typeface="Arial"/>
              <a:cs typeface="Arial"/>
              <a:sym typeface="Arial"/>
            </a:endParaRPr>
          </a:p>
          <a:p>
            <a:pPr marL="742950" lvl="1" indent="-285750" algn="l" rtl="0">
              <a:spcBef>
                <a:spcPts val="1000"/>
              </a:spcBef>
              <a:spcAft>
                <a:spcPts val="0"/>
              </a:spcAft>
              <a:buSzPct val="80000"/>
              <a:buChar char="►"/>
            </a:pPr>
            <a:r>
              <a:rPr lang="en-US" sz="1800" dirty="0">
                <a:latin typeface="Arial"/>
                <a:ea typeface="Arial"/>
                <a:cs typeface="Arial"/>
                <a:sym typeface="Arial"/>
              </a:rPr>
              <a:t>With high power and low interest, the UK government will facilitate </a:t>
            </a:r>
            <a:r>
              <a:rPr lang="en-US" sz="1800" dirty="0" err="1">
                <a:latin typeface="Arial"/>
                <a:ea typeface="Arial"/>
                <a:cs typeface="Arial"/>
                <a:sym typeface="Arial"/>
              </a:rPr>
              <a:t>BackSmart</a:t>
            </a:r>
            <a:r>
              <a:rPr lang="en-US" sz="1800" dirty="0">
                <a:latin typeface="Arial"/>
                <a:ea typeface="Arial"/>
                <a:cs typeface="Arial"/>
                <a:sym typeface="Arial"/>
              </a:rPr>
              <a:t> by developing national health policies and funding frameworks (Grover and Singh, 2019).  </a:t>
            </a:r>
            <a:endParaRPr sz="1800" dirty="0"/>
          </a:p>
          <a:p>
            <a:pPr marL="342900" lvl="0" indent="-342900" algn="l" rtl="0">
              <a:spcBef>
                <a:spcPts val="1000"/>
              </a:spcBef>
              <a:spcAft>
                <a:spcPts val="0"/>
              </a:spcAft>
              <a:buSzPct val="80000"/>
              <a:buChar char="►"/>
            </a:pPr>
            <a:r>
              <a:rPr lang="en-US" b="1" dirty="0">
                <a:latin typeface="Arial"/>
                <a:ea typeface="Arial"/>
                <a:cs typeface="Arial"/>
                <a:sym typeface="Arial"/>
              </a:rPr>
              <a:t>Manage closely</a:t>
            </a:r>
            <a:endParaRPr dirty="0">
              <a:latin typeface="Arial"/>
              <a:ea typeface="Arial"/>
              <a:cs typeface="Arial"/>
              <a:sym typeface="Arial"/>
            </a:endParaRPr>
          </a:p>
          <a:p>
            <a:pPr marL="742950" lvl="1" indent="-285750" algn="l" rtl="0">
              <a:spcBef>
                <a:spcPts val="1000"/>
              </a:spcBef>
              <a:spcAft>
                <a:spcPts val="0"/>
              </a:spcAft>
              <a:buSzPct val="80000"/>
              <a:buChar char="►"/>
            </a:pPr>
            <a:r>
              <a:rPr lang="en-US" sz="1800" dirty="0">
                <a:latin typeface="Arial"/>
                <a:ea typeface="Arial"/>
                <a:cs typeface="Arial"/>
                <a:sym typeface="Arial"/>
              </a:rPr>
              <a:t>With high interest and high power, the NHS trust and healthcare </a:t>
            </a:r>
            <a:r>
              <a:rPr lang="en-US" sz="1800" dirty="0" err="1">
                <a:latin typeface="Arial"/>
                <a:ea typeface="Arial"/>
                <a:cs typeface="Arial"/>
                <a:sym typeface="Arial"/>
              </a:rPr>
              <a:t>organisations</a:t>
            </a:r>
            <a:r>
              <a:rPr lang="en-US" sz="1800" dirty="0">
                <a:latin typeface="Arial"/>
                <a:ea typeface="Arial"/>
                <a:cs typeface="Arial"/>
                <a:sym typeface="Arial"/>
              </a:rPr>
              <a:t> will help by providing </a:t>
            </a:r>
            <a:r>
              <a:rPr lang="en-US" sz="1800" dirty="0" err="1">
                <a:latin typeface="Arial"/>
                <a:ea typeface="Arial"/>
                <a:cs typeface="Arial"/>
                <a:sym typeface="Arial"/>
              </a:rPr>
              <a:t>organisational</a:t>
            </a:r>
            <a:r>
              <a:rPr lang="en-US" sz="1800" dirty="0">
                <a:latin typeface="Arial"/>
                <a:ea typeface="Arial"/>
                <a:cs typeface="Arial"/>
                <a:sym typeface="Arial"/>
              </a:rPr>
              <a:t> infrastructure and leadership support.</a:t>
            </a:r>
            <a:endParaRPr sz="1800" dirty="0"/>
          </a:p>
          <a:p>
            <a:pPr marL="342900" lvl="0" indent="-342900" algn="l" rtl="0">
              <a:spcBef>
                <a:spcPts val="1000"/>
              </a:spcBef>
              <a:spcAft>
                <a:spcPts val="0"/>
              </a:spcAft>
              <a:buSzPct val="80000"/>
              <a:buChar char="►"/>
            </a:pPr>
            <a:r>
              <a:rPr lang="en-US" b="1" dirty="0">
                <a:latin typeface="Arial"/>
                <a:ea typeface="Arial"/>
                <a:cs typeface="Arial"/>
                <a:sym typeface="Arial"/>
              </a:rPr>
              <a:t>Minimal effort</a:t>
            </a:r>
            <a:endParaRPr dirty="0">
              <a:latin typeface="Arial"/>
              <a:ea typeface="Arial"/>
              <a:cs typeface="Arial"/>
              <a:sym typeface="Arial"/>
            </a:endParaRPr>
          </a:p>
          <a:p>
            <a:pPr marL="742950" lvl="1" indent="-285750" algn="l" rtl="0">
              <a:spcBef>
                <a:spcPts val="1000"/>
              </a:spcBef>
              <a:spcAft>
                <a:spcPts val="0"/>
              </a:spcAft>
              <a:buSzPct val="80000"/>
              <a:buChar char="►"/>
            </a:pPr>
            <a:r>
              <a:rPr lang="en-US" sz="1800" dirty="0">
                <a:latin typeface="Arial"/>
                <a:ea typeface="Arial"/>
                <a:cs typeface="Arial"/>
                <a:sym typeface="Arial"/>
              </a:rPr>
              <a:t>NGOs will have low power and low interest, which will facilitate the intervention by increasing awareness among the target groups while collaborating with healthcare </a:t>
            </a:r>
            <a:r>
              <a:rPr lang="en-US" sz="1800" dirty="0" err="1">
                <a:latin typeface="Arial"/>
                <a:ea typeface="Arial"/>
                <a:cs typeface="Arial"/>
                <a:sym typeface="Arial"/>
              </a:rPr>
              <a:t>organisations</a:t>
            </a:r>
            <a:r>
              <a:rPr lang="en-US" sz="1800" dirty="0">
                <a:latin typeface="Arial"/>
                <a:ea typeface="Arial"/>
                <a:cs typeface="Arial"/>
                <a:sym typeface="Arial"/>
              </a:rPr>
              <a:t> and support through providing funding (Ebrahimi, Rajabi and Aryankhesal, 2024).</a:t>
            </a:r>
            <a:endParaRPr sz="1800" dirty="0"/>
          </a:p>
          <a:p>
            <a:pPr marL="342900" lvl="0" indent="-342900" algn="l" rtl="0">
              <a:spcBef>
                <a:spcPts val="1000"/>
              </a:spcBef>
              <a:spcAft>
                <a:spcPts val="0"/>
              </a:spcAft>
              <a:buSzPct val="80000"/>
              <a:buChar char="►"/>
            </a:pPr>
            <a:r>
              <a:rPr lang="en-US" b="1" dirty="0">
                <a:latin typeface="Arial"/>
                <a:ea typeface="Arial"/>
                <a:cs typeface="Arial"/>
                <a:sym typeface="Arial"/>
              </a:rPr>
              <a:t>Keep informed</a:t>
            </a:r>
            <a:endParaRPr dirty="0">
              <a:latin typeface="Arial"/>
              <a:ea typeface="Arial"/>
              <a:cs typeface="Arial"/>
              <a:sym typeface="Arial"/>
            </a:endParaRPr>
          </a:p>
          <a:p>
            <a:pPr marL="742950" lvl="1" indent="-285750" algn="l" rtl="0">
              <a:spcBef>
                <a:spcPts val="1000"/>
              </a:spcBef>
              <a:spcAft>
                <a:spcPts val="0"/>
              </a:spcAft>
              <a:buSzPct val="80000"/>
              <a:buChar char="►"/>
            </a:pPr>
            <a:r>
              <a:rPr lang="en-US" sz="1800" dirty="0">
                <a:latin typeface="Arial"/>
                <a:ea typeface="Arial"/>
                <a:cs typeface="Arial"/>
                <a:sym typeface="Arial"/>
              </a:rPr>
              <a:t>Healthcare workers will participate to check up their lower back through which they will ensure the effectiveness of </a:t>
            </a:r>
            <a:r>
              <a:rPr lang="en-US" sz="1800" dirty="0" err="1">
                <a:latin typeface="Arial"/>
                <a:ea typeface="Arial"/>
                <a:cs typeface="Arial"/>
                <a:sym typeface="Arial"/>
              </a:rPr>
              <a:t>BackSmart</a:t>
            </a:r>
            <a:r>
              <a:rPr lang="en-US" sz="1800" dirty="0">
                <a:latin typeface="Arial"/>
                <a:ea typeface="Arial"/>
                <a:cs typeface="Arial"/>
                <a:sym typeface="Arial"/>
              </a:rPr>
              <a:t> and meet their satisfaction rate.</a:t>
            </a:r>
            <a:endParaRPr sz="1800" dirty="0"/>
          </a:p>
          <a:p>
            <a:pPr marL="0" lvl="0" indent="0" algn="l" rtl="0">
              <a:spcBef>
                <a:spcPts val="1000"/>
              </a:spcBef>
              <a:spcAft>
                <a:spcPts val="0"/>
              </a:spcAft>
              <a:buSzPct val="80000"/>
              <a:buNone/>
            </a:pPr>
            <a:endParaRPr dirty="0"/>
          </a:p>
        </p:txBody>
      </p:sp>
      <p:pic>
        <p:nvPicPr>
          <p:cNvPr id="311" name="Google Shape;311;p43"/>
          <p:cNvPicPr preferRelativeResize="0"/>
          <p:nvPr/>
        </p:nvPicPr>
        <p:blipFill rotWithShape="1">
          <a:blip r:embed="rId3">
            <a:alphaModFix/>
          </a:blip>
          <a:srcRect b="16300"/>
          <a:stretch>
            <a:fillRect/>
          </a:stretch>
        </p:blipFill>
        <p:spPr>
          <a:xfrm>
            <a:off x="8007495" y="1871330"/>
            <a:ext cx="3975398" cy="2796363"/>
          </a:xfrm>
          <a:prstGeom prst="rect">
            <a:avLst/>
          </a:prstGeom>
          <a:noFill/>
          <a:ln>
            <a:noFill/>
          </a:ln>
        </p:spPr>
      </p:pic>
      <p:sp>
        <p:nvSpPr>
          <p:cNvPr id="2" name="TextBox 1">
            <a:extLst>
              <a:ext uri="{FF2B5EF4-FFF2-40B4-BE49-F238E27FC236}">
                <a16:creationId xmlns:a16="http://schemas.microsoft.com/office/drawing/2014/main" id="{9E0AB5B8-01A7-2A92-5C7C-D765E4DCF0FF}"/>
              </a:ext>
            </a:extLst>
          </p:cNvPr>
          <p:cNvSpPr txBox="1"/>
          <p:nvPr/>
        </p:nvSpPr>
        <p:spPr>
          <a:xfrm>
            <a:off x="8741140" y="4667693"/>
            <a:ext cx="2933407" cy="523220"/>
          </a:xfrm>
          <a:prstGeom prst="rect">
            <a:avLst/>
          </a:prstGeom>
          <a:noFill/>
        </p:spPr>
        <p:txBody>
          <a:bodyPr wrap="square" rtlCol="0">
            <a:spAutoFit/>
          </a:bodyPr>
          <a:lstStyle/>
          <a:p>
            <a:r>
              <a:rPr lang="en-US" b="1" dirty="0"/>
              <a:t>Figure 16: Stakeholder Mapping (Self-Created)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44"/>
          <p:cNvSpPr txBox="1">
            <a:spLocks noGrp="1"/>
          </p:cNvSpPr>
          <p:nvPr>
            <p:ph type="title"/>
          </p:nvPr>
        </p:nvSpPr>
        <p:spPr>
          <a:xfrm>
            <a:off x="3203716" y="1045080"/>
            <a:ext cx="4747589" cy="899677"/>
          </a:xfrm>
          <a:prstGeom prst="rect">
            <a:avLst/>
          </a:prstGeom>
          <a:noFill/>
          <a:ln>
            <a:noFill/>
          </a:ln>
        </p:spPr>
        <p:txBody>
          <a:bodyPr spcFirstLastPara="1" wrap="square" lIns="91425" tIns="45700" rIns="91425" bIns="45700" anchor="t" anchorCtr="0">
            <a:normAutofit/>
          </a:bodyPr>
          <a:lstStyle/>
          <a:p>
            <a:pPr marL="0" lvl="0" indent="0" algn="just"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Stakeholder Roles and Responsibilities </a:t>
            </a:r>
            <a:endParaRPr sz="1800" dirty="0">
              <a:solidFill>
                <a:schemeClr val="dk1"/>
              </a:solidFill>
              <a:latin typeface="Arial"/>
              <a:ea typeface="Arial"/>
              <a:cs typeface="Arial"/>
              <a:sym typeface="Arial"/>
            </a:endParaRPr>
          </a:p>
        </p:txBody>
      </p:sp>
      <p:sp>
        <p:nvSpPr>
          <p:cNvPr id="317" name="Google Shape;317;p44"/>
          <p:cNvSpPr txBox="1">
            <a:spLocks noGrp="1"/>
          </p:cNvSpPr>
          <p:nvPr>
            <p:ph type="body" idx="1"/>
          </p:nvPr>
        </p:nvSpPr>
        <p:spPr>
          <a:xfrm>
            <a:off x="805071" y="1815548"/>
            <a:ext cx="7146234" cy="3821781"/>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latin typeface="Arial"/>
                <a:ea typeface="Arial"/>
                <a:cs typeface="Arial"/>
                <a:sym typeface="Arial"/>
              </a:rPr>
              <a:t>Occupational health professionals will </a:t>
            </a:r>
            <a:r>
              <a:rPr lang="en-US" sz="1800" dirty="0" err="1">
                <a:latin typeface="Arial"/>
                <a:ea typeface="Arial"/>
                <a:cs typeface="Arial"/>
                <a:sym typeface="Arial"/>
              </a:rPr>
              <a:t>recognise</a:t>
            </a:r>
            <a:r>
              <a:rPr lang="en-US" sz="1800" dirty="0">
                <a:latin typeface="Arial"/>
                <a:ea typeface="Arial"/>
                <a:cs typeface="Arial"/>
                <a:sym typeface="Arial"/>
              </a:rPr>
              <a:t> the high-risk staff through the </a:t>
            </a:r>
            <a:r>
              <a:rPr lang="en-US" sz="1800" dirty="0" err="1">
                <a:latin typeface="Arial"/>
                <a:ea typeface="Arial"/>
                <a:cs typeface="Arial"/>
                <a:sym typeface="Arial"/>
              </a:rPr>
              <a:t>BackSmart</a:t>
            </a:r>
            <a:r>
              <a:rPr lang="en-US" sz="1800" dirty="0">
                <a:latin typeface="Arial"/>
                <a:ea typeface="Arial"/>
                <a:cs typeface="Arial"/>
                <a:sym typeface="Arial"/>
              </a:rPr>
              <a:t> by eliminating work-related musculoskeletal injuries effectively.</a:t>
            </a:r>
            <a:endParaRPr dirty="0"/>
          </a:p>
          <a:p>
            <a:pPr marL="342900" lvl="0" indent="-342900" algn="just" rtl="0">
              <a:lnSpc>
                <a:spcPct val="150000"/>
              </a:lnSpc>
              <a:spcBef>
                <a:spcPts val="1000"/>
              </a:spcBef>
              <a:spcAft>
                <a:spcPts val="0"/>
              </a:spcAft>
              <a:buSzPts val="1440"/>
              <a:buChar char="►"/>
            </a:pPr>
            <a:r>
              <a:rPr lang="en-US" sz="1800" dirty="0">
                <a:latin typeface="Arial"/>
                <a:ea typeface="Arial"/>
                <a:cs typeface="Arial"/>
                <a:sym typeface="Arial"/>
              </a:rPr>
              <a:t>NHS managers will allocate resources, enhance </a:t>
            </a:r>
            <a:r>
              <a:rPr lang="en-US" sz="1800" dirty="0" err="1">
                <a:latin typeface="Arial"/>
                <a:ea typeface="Arial"/>
                <a:cs typeface="Arial"/>
                <a:sym typeface="Arial"/>
              </a:rPr>
              <a:t>organisational</a:t>
            </a:r>
            <a:r>
              <a:rPr lang="en-US" sz="1800" dirty="0">
                <a:latin typeface="Arial"/>
                <a:ea typeface="Arial"/>
                <a:cs typeface="Arial"/>
                <a:sym typeface="Arial"/>
              </a:rPr>
              <a:t> culture through providing proactive employee treatment (</a:t>
            </a:r>
            <a:r>
              <a:rPr lang="en-US" sz="1800" dirty="0" err="1">
                <a:latin typeface="Arial"/>
                <a:ea typeface="Arial"/>
                <a:cs typeface="Arial"/>
                <a:sym typeface="Arial"/>
              </a:rPr>
              <a:t>BackSmart</a:t>
            </a:r>
            <a:r>
              <a:rPr lang="en-US" sz="1800" dirty="0">
                <a:latin typeface="Arial"/>
                <a:ea typeface="Arial"/>
                <a:cs typeface="Arial"/>
                <a:sym typeface="Arial"/>
              </a:rPr>
              <a:t> wearable device) that enhances employee wellbeing.</a:t>
            </a:r>
            <a:endParaRPr dirty="0"/>
          </a:p>
          <a:p>
            <a:pPr marL="342900" lvl="0" indent="-342900" algn="just" rtl="0">
              <a:lnSpc>
                <a:spcPct val="150000"/>
              </a:lnSpc>
              <a:spcBef>
                <a:spcPts val="1000"/>
              </a:spcBef>
              <a:spcAft>
                <a:spcPts val="0"/>
              </a:spcAft>
              <a:buSzPts val="1440"/>
              <a:buChar char="►"/>
            </a:pPr>
            <a:r>
              <a:rPr lang="en-US" sz="1800" dirty="0">
                <a:latin typeface="Arial"/>
                <a:ea typeface="Arial"/>
                <a:cs typeface="Arial"/>
                <a:sym typeface="Arial"/>
              </a:rPr>
              <a:t>Technology developers will ensure cyber security compliance to prevent patient data to the third party.</a:t>
            </a:r>
            <a:endParaRPr dirty="0"/>
          </a:p>
          <a:p>
            <a:pPr marL="342900" lvl="0" indent="-251460" algn="l" rtl="0">
              <a:spcBef>
                <a:spcPts val="1000"/>
              </a:spcBef>
              <a:spcAft>
                <a:spcPts val="0"/>
              </a:spcAft>
              <a:buSzPts val="1440"/>
              <a:buNone/>
            </a:pPr>
            <a:endParaRPr dirty="0"/>
          </a:p>
        </p:txBody>
      </p:sp>
      <p:pic>
        <p:nvPicPr>
          <p:cNvPr id="318" name="Google Shape;318;p44"/>
          <p:cNvPicPr preferRelativeResize="0"/>
          <p:nvPr/>
        </p:nvPicPr>
        <p:blipFill rotWithShape="1">
          <a:blip r:embed="rId3">
            <a:alphaModFix/>
          </a:blip>
          <a:srcRect b="17445"/>
          <a:stretch>
            <a:fillRect/>
          </a:stretch>
        </p:blipFill>
        <p:spPr>
          <a:xfrm>
            <a:off x="8133908" y="2222205"/>
            <a:ext cx="3396532" cy="2349795"/>
          </a:xfrm>
          <a:prstGeom prst="rect">
            <a:avLst/>
          </a:prstGeom>
          <a:noFill/>
          <a:ln>
            <a:noFill/>
          </a:ln>
        </p:spPr>
      </p:pic>
      <p:sp>
        <p:nvSpPr>
          <p:cNvPr id="2" name="TextBox 1">
            <a:extLst>
              <a:ext uri="{FF2B5EF4-FFF2-40B4-BE49-F238E27FC236}">
                <a16:creationId xmlns:a16="http://schemas.microsoft.com/office/drawing/2014/main" id="{4620CCB0-DBA2-0386-0549-6D265DD4277E}"/>
              </a:ext>
            </a:extLst>
          </p:cNvPr>
          <p:cNvSpPr txBox="1"/>
          <p:nvPr/>
        </p:nvSpPr>
        <p:spPr>
          <a:xfrm>
            <a:off x="8206864" y="4572000"/>
            <a:ext cx="3250620" cy="523220"/>
          </a:xfrm>
          <a:prstGeom prst="rect">
            <a:avLst/>
          </a:prstGeom>
          <a:noFill/>
        </p:spPr>
        <p:txBody>
          <a:bodyPr wrap="square" rtlCol="0">
            <a:spAutoFit/>
          </a:bodyPr>
          <a:lstStyle/>
          <a:p>
            <a:r>
              <a:rPr lang="en-US" b="1" dirty="0"/>
              <a:t>Figure 17: Technology Development (Mushtaque, 2024)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45"/>
          <p:cNvSpPr txBox="1">
            <a:spLocks noGrp="1"/>
          </p:cNvSpPr>
          <p:nvPr>
            <p:ph type="title"/>
          </p:nvPr>
        </p:nvSpPr>
        <p:spPr>
          <a:xfrm>
            <a:off x="3551491" y="973653"/>
            <a:ext cx="4742805" cy="1320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err="1">
                <a:solidFill>
                  <a:schemeClr val="dk1"/>
                </a:solidFill>
                <a:latin typeface="Arial"/>
                <a:ea typeface="Arial"/>
                <a:cs typeface="Arial"/>
                <a:sym typeface="Arial"/>
              </a:rPr>
              <a:t>Organisational</a:t>
            </a:r>
            <a:r>
              <a:rPr lang="en-US" sz="1800" b="1" dirty="0">
                <a:solidFill>
                  <a:schemeClr val="dk1"/>
                </a:solidFill>
                <a:latin typeface="Arial"/>
                <a:ea typeface="Arial"/>
                <a:cs typeface="Arial"/>
                <a:sym typeface="Arial"/>
              </a:rPr>
              <a:t> and Operational Barriers</a:t>
            </a:r>
            <a:endParaRPr sz="1800" dirty="0">
              <a:solidFill>
                <a:schemeClr val="dk1"/>
              </a:solidFill>
              <a:latin typeface="Arial"/>
              <a:ea typeface="Arial"/>
              <a:cs typeface="Arial"/>
              <a:sym typeface="Arial"/>
            </a:endParaRPr>
          </a:p>
        </p:txBody>
      </p:sp>
      <p:sp>
        <p:nvSpPr>
          <p:cNvPr id="324" name="Google Shape;324;p45"/>
          <p:cNvSpPr txBox="1">
            <a:spLocks noGrp="1"/>
          </p:cNvSpPr>
          <p:nvPr>
            <p:ph type="body" idx="1"/>
          </p:nvPr>
        </p:nvSpPr>
        <p:spPr>
          <a:xfrm>
            <a:off x="914785" y="1852068"/>
            <a:ext cx="6987208" cy="3755520"/>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ct val="80000"/>
              <a:buChar char="►"/>
            </a:pPr>
            <a:r>
              <a:rPr lang="en-US" dirty="0">
                <a:latin typeface="Arial"/>
                <a:ea typeface="Arial"/>
                <a:cs typeface="Arial"/>
                <a:sym typeface="Arial"/>
              </a:rPr>
              <a:t>To implement </a:t>
            </a:r>
            <a:r>
              <a:rPr lang="en-US" dirty="0" err="1">
                <a:latin typeface="Arial"/>
                <a:ea typeface="Arial"/>
                <a:cs typeface="Arial"/>
                <a:sym typeface="Arial"/>
              </a:rPr>
              <a:t>BackSmart</a:t>
            </a:r>
            <a:r>
              <a:rPr lang="en-US" dirty="0">
                <a:latin typeface="Arial"/>
                <a:ea typeface="Arial"/>
                <a:cs typeface="Arial"/>
                <a:sym typeface="Arial"/>
              </a:rPr>
              <a:t> wearable technology, the healthcare </a:t>
            </a:r>
            <a:r>
              <a:rPr lang="en-US" dirty="0" err="1">
                <a:latin typeface="Arial"/>
                <a:ea typeface="Arial"/>
                <a:cs typeface="Arial"/>
                <a:sym typeface="Arial"/>
              </a:rPr>
              <a:t>organisation</a:t>
            </a:r>
            <a:r>
              <a:rPr lang="en-US" dirty="0">
                <a:latin typeface="Arial"/>
                <a:ea typeface="Arial"/>
                <a:cs typeface="Arial"/>
                <a:sym typeface="Arial"/>
              </a:rPr>
              <a:t> faces workforce shortage, limited financial resources.</a:t>
            </a:r>
            <a:endParaRPr dirty="0"/>
          </a:p>
          <a:p>
            <a:pPr marL="342900" lvl="0" indent="-342900" algn="just" rtl="0">
              <a:lnSpc>
                <a:spcPct val="150000"/>
              </a:lnSpc>
              <a:spcBef>
                <a:spcPts val="1000"/>
              </a:spcBef>
              <a:spcAft>
                <a:spcPts val="0"/>
              </a:spcAft>
              <a:buSzPct val="80000"/>
              <a:buChar char="►"/>
            </a:pPr>
            <a:r>
              <a:rPr lang="en-US" dirty="0">
                <a:latin typeface="Arial"/>
                <a:ea typeface="Arial"/>
                <a:cs typeface="Arial"/>
                <a:sym typeface="Arial"/>
              </a:rPr>
              <a:t>Resistance to technology adoption among the healthcare professionals will reduce intervention uptake without proper leadership training, support and </a:t>
            </a:r>
            <a:r>
              <a:rPr lang="en-US" dirty="0" err="1">
                <a:latin typeface="Arial"/>
                <a:ea typeface="Arial"/>
                <a:cs typeface="Arial"/>
                <a:sym typeface="Arial"/>
              </a:rPr>
              <a:t>organisational</a:t>
            </a:r>
            <a:r>
              <a:rPr lang="en-US" dirty="0">
                <a:latin typeface="Arial"/>
                <a:ea typeface="Arial"/>
                <a:cs typeface="Arial"/>
                <a:sym typeface="Arial"/>
              </a:rPr>
              <a:t> engagement strategies.</a:t>
            </a:r>
            <a:endParaRPr dirty="0"/>
          </a:p>
          <a:p>
            <a:pPr marL="342900" lvl="0" indent="-342900" algn="just" rtl="0">
              <a:lnSpc>
                <a:spcPct val="150000"/>
              </a:lnSpc>
              <a:spcBef>
                <a:spcPts val="1000"/>
              </a:spcBef>
              <a:spcAft>
                <a:spcPts val="0"/>
              </a:spcAft>
              <a:buSzPct val="80000"/>
              <a:buChar char="►"/>
            </a:pPr>
            <a:r>
              <a:rPr lang="en-US" dirty="0" err="1">
                <a:latin typeface="Arial"/>
                <a:ea typeface="Arial"/>
                <a:cs typeface="Arial"/>
                <a:sym typeface="Arial"/>
              </a:rPr>
              <a:t>BackSmart</a:t>
            </a:r>
            <a:r>
              <a:rPr lang="en-US" dirty="0">
                <a:latin typeface="Arial"/>
                <a:ea typeface="Arial"/>
                <a:cs typeface="Arial"/>
                <a:sym typeface="Arial"/>
              </a:rPr>
              <a:t> technology and existing NHS digital systems will restrict efficient clinical decision-making processes and data sharing.</a:t>
            </a:r>
            <a:endParaRPr dirty="0"/>
          </a:p>
          <a:p>
            <a:pPr marL="342900" lvl="0" indent="-258318" algn="l" rtl="0">
              <a:spcBef>
                <a:spcPts val="1000"/>
              </a:spcBef>
              <a:spcAft>
                <a:spcPts val="0"/>
              </a:spcAft>
              <a:buSzPct val="80000"/>
              <a:buNone/>
            </a:pPr>
            <a:endParaRPr dirty="0"/>
          </a:p>
        </p:txBody>
      </p:sp>
      <p:pic>
        <p:nvPicPr>
          <p:cNvPr id="325" name="Google Shape;325;p45"/>
          <p:cNvPicPr preferRelativeResize="0"/>
          <p:nvPr/>
        </p:nvPicPr>
        <p:blipFill rotWithShape="1">
          <a:blip r:embed="rId3">
            <a:alphaModFix/>
          </a:blip>
          <a:srcRect b="17054"/>
          <a:stretch>
            <a:fillRect/>
          </a:stretch>
        </p:blipFill>
        <p:spPr>
          <a:xfrm>
            <a:off x="8084443" y="2509284"/>
            <a:ext cx="3526167" cy="2054264"/>
          </a:xfrm>
          <a:prstGeom prst="rect">
            <a:avLst/>
          </a:prstGeom>
          <a:noFill/>
          <a:ln>
            <a:noFill/>
          </a:ln>
        </p:spPr>
      </p:pic>
      <p:sp>
        <p:nvSpPr>
          <p:cNvPr id="2" name="TextBox 1">
            <a:extLst>
              <a:ext uri="{FF2B5EF4-FFF2-40B4-BE49-F238E27FC236}">
                <a16:creationId xmlns:a16="http://schemas.microsoft.com/office/drawing/2014/main" id="{1873169B-FBA4-5777-55E6-52DBEEA76105}"/>
              </a:ext>
            </a:extLst>
          </p:cNvPr>
          <p:cNvSpPr txBox="1"/>
          <p:nvPr/>
        </p:nvSpPr>
        <p:spPr>
          <a:xfrm>
            <a:off x="8449344" y="4563548"/>
            <a:ext cx="3065716" cy="523220"/>
          </a:xfrm>
          <a:prstGeom prst="rect">
            <a:avLst/>
          </a:prstGeom>
          <a:noFill/>
        </p:spPr>
        <p:txBody>
          <a:bodyPr wrap="square" rtlCol="0">
            <a:spAutoFit/>
          </a:bodyPr>
          <a:lstStyle/>
          <a:p>
            <a:r>
              <a:rPr lang="en-US" b="1" dirty="0"/>
              <a:t>Figure 18: Digital transformation in the NHS (Pickering, 2026)</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46"/>
          <p:cNvSpPr txBox="1">
            <a:spLocks noGrp="1"/>
          </p:cNvSpPr>
          <p:nvPr>
            <p:ph type="title"/>
          </p:nvPr>
        </p:nvSpPr>
        <p:spPr>
          <a:xfrm>
            <a:off x="4107029" y="1100888"/>
            <a:ext cx="4164494" cy="1016302"/>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User and Workplace Barriers</a:t>
            </a:r>
            <a:br>
              <a:rPr lang="en-US" dirty="0"/>
            </a:br>
            <a:endParaRPr dirty="0"/>
          </a:p>
        </p:txBody>
      </p:sp>
      <p:sp>
        <p:nvSpPr>
          <p:cNvPr id="331" name="Google Shape;331;p46"/>
          <p:cNvSpPr txBox="1">
            <a:spLocks noGrp="1"/>
          </p:cNvSpPr>
          <p:nvPr>
            <p:ph type="body" idx="1"/>
          </p:nvPr>
        </p:nvSpPr>
        <p:spPr>
          <a:xfrm>
            <a:off x="1189384" y="2117190"/>
            <a:ext cx="7583555" cy="375110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Inconsistent wearable usage, limited digital literacy reduces intervention effectiveness across diverse healthcare professionals.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Workplace surveillance, privacy and continuous tracking might discourage staff participation despite potential  health and wellbeing benefits.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Workload pressures and physical discomfort wearing devices will negatively reduce long term adherence and  sustained behavioral change.</a:t>
            </a:r>
            <a:endParaRPr dirty="0"/>
          </a:p>
          <a:p>
            <a:pPr marL="342900" lvl="0" indent="-251460" algn="l" rtl="0">
              <a:spcBef>
                <a:spcPts val="1000"/>
              </a:spcBef>
              <a:spcAft>
                <a:spcPts val="0"/>
              </a:spcAft>
              <a:buSzPts val="1440"/>
              <a:buNone/>
            </a:pPr>
            <a:endParaRPr dirty="0"/>
          </a:p>
        </p:txBody>
      </p:sp>
      <p:pic>
        <p:nvPicPr>
          <p:cNvPr id="332" name="Google Shape;332;p46"/>
          <p:cNvPicPr preferRelativeResize="0"/>
          <p:nvPr/>
        </p:nvPicPr>
        <p:blipFill rotWithShape="1">
          <a:blip r:embed="rId3">
            <a:alphaModFix/>
          </a:blip>
          <a:srcRect b="18101"/>
          <a:stretch>
            <a:fillRect/>
          </a:stretch>
        </p:blipFill>
        <p:spPr>
          <a:xfrm>
            <a:off x="8772939" y="2541182"/>
            <a:ext cx="3295014" cy="2169042"/>
          </a:xfrm>
          <a:prstGeom prst="rect">
            <a:avLst/>
          </a:prstGeom>
          <a:noFill/>
          <a:ln>
            <a:noFill/>
          </a:ln>
        </p:spPr>
      </p:pic>
      <p:sp>
        <p:nvSpPr>
          <p:cNvPr id="2" name="TextBox 1">
            <a:extLst>
              <a:ext uri="{FF2B5EF4-FFF2-40B4-BE49-F238E27FC236}">
                <a16:creationId xmlns:a16="http://schemas.microsoft.com/office/drawing/2014/main" id="{4516F0C4-F634-09C4-7BA3-0BDA2CBC38C3}"/>
              </a:ext>
            </a:extLst>
          </p:cNvPr>
          <p:cNvSpPr txBox="1"/>
          <p:nvPr/>
        </p:nvSpPr>
        <p:spPr>
          <a:xfrm>
            <a:off x="9175897" y="4710224"/>
            <a:ext cx="2796363" cy="523220"/>
          </a:xfrm>
          <a:prstGeom prst="rect">
            <a:avLst/>
          </a:prstGeom>
          <a:noFill/>
        </p:spPr>
        <p:txBody>
          <a:bodyPr wrap="square" rtlCol="0">
            <a:spAutoFit/>
          </a:bodyPr>
          <a:lstStyle/>
          <a:p>
            <a:r>
              <a:rPr lang="en-US" b="1" dirty="0"/>
              <a:t>Figure 19: Workload pressure (The Sunday Times, 2024)</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47"/>
          <p:cNvSpPr txBox="1">
            <a:spLocks noGrp="1"/>
          </p:cNvSpPr>
          <p:nvPr>
            <p:ph type="title"/>
          </p:nvPr>
        </p:nvSpPr>
        <p:spPr>
          <a:xfrm>
            <a:off x="3925959" y="226018"/>
            <a:ext cx="2521224" cy="939434"/>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Technical Barriers</a:t>
            </a:r>
            <a:br>
              <a:rPr lang="en-US" dirty="0"/>
            </a:br>
            <a:endParaRPr dirty="0"/>
          </a:p>
        </p:txBody>
      </p:sp>
      <p:sp>
        <p:nvSpPr>
          <p:cNvPr id="338" name="Google Shape;338;p47"/>
          <p:cNvSpPr txBox="1">
            <a:spLocks noGrp="1"/>
          </p:cNvSpPr>
          <p:nvPr>
            <p:ph type="body" idx="1"/>
          </p:nvPr>
        </p:nvSpPr>
        <p:spPr>
          <a:xfrm>
            <a:off x="725559" y="1165452"/>
            <a:ext cx="6563137" cy="494379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wearable sensors will generate inaccurate movement as calibration errors, device malfunction and inconsistent usage which eliminates measurement accuracy and reliability (Zhang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Wearable devices like </a:t>
            </a:r>
            <a:r>
              <a:rPr lang="en-US" dirty="0" err="1">
                <a:latin typeface="Arial"/>
                <a:ea typeface="Arial"/>
                <a:cs typeface="Arial"/>
                <a:sym typeface="Arial"/>
              </a:rPr>
              <a:t>BackSmart</a:t>
            </a:r>
            <a:r>
              <a:rPr lang="en-US" dirty="0">
                <a:latin typeface="Arial"/>
                <a:ea typeface="Arial"/>
                <a:cs typeface="Arial"/>
                <a:sym typeface="Arial"/>
              </a:rPr>
              <a:t> and NHS electronic health records will restrict seamless data sharing and coordination occupational health management.</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Software failures, cybersecurity threats and algorithms limitation needs rapid system tracking to maintain secure and reliable digital healthcare delivery (Bala et al., 2024).</a:t>
            </a:r>
            <a:endParaRPr dirty="0"/>
          </a:p>
          <a:p>
            <a:pPr marL="342900" lvl="0" indent="-251460" algn="l" rtl="0">
              <a:spcBef>
                <a:spcPts val="1000"/>
              </a:spcBef>
              <a:spcAft>
                <a:spcPts val="0"/>
              </a:spcAft>
              <a:buSzPts val="1440"/>
              <a:buNone/>
            </a:pPr>
            <a:endParaRPr dirty="0"/>
          </a:p>
        </p:txBody>
      </p:sp>
      <p:pic>
        <p:nvPicPr>
          <p:cNvPr id="339" name="Google Shape;339;p47"/>
          <p:cNvPicPr preferRelativeResize="0"/>
          <p:nvPr/>
        </p:nvPicPr>
        <p:blipFill rotWithShape="1">
          <a:blip r:embed="rId3">
            <a:alphaModFix/>
          </a:blip>
          <a:srcRect b="15710"/>
          <a:stretch>
            <a:fillRect/>
          </a:stretch>
        </p:blipFill>
        <p:spPr>
          <a:xfrm>
            <a:off x="7634178" y="1901899"/>
            <a:ext cx="4095330" cy="2574408"/>
          </a:xfrm>
          <a:prstGeom prst="rect">
            <a:avLst/>
          </a:prstGeom>
          <a:noFill/>
          <a:ln>
            <a:noFill/>
          </a:ln>
        </p:spPr>
      </p:pic>
      <p:sp>
        <p:nvSpPr>
          <p:cNvPr id="2" name="TextBox 1">
            <a:extLst>
              <a:ext uri="{FF2B5EF4-FFF2-40B4-BE49-F238E27FC236}">
                <a16:creationId xmlns:a16="http://schemas.microsoft.com/office/drawing/2014/main" id="{85DB8CFC-62F6-896F-A6F9-541AC7A1485F}"/>
              </a:ext>
            </a:extLst>
          </p:cNvPr>
          <p:cNvSpPr txBox="1"/>
          <p:nvPr/>
        </p:nvSpPr>
        <p:spPr>
          <a:xfrm>
            <a:off x="7634178" y="4476307"/>
            <a:ext cx="4217273" cy="307777"/>
          </a:xfrm>
          <a:prstGeom prst="rect">
            <a:avLst/>
          </a:prstGeom>
          <a:noFill/>
        </p:spPr>
        <p:txBody>
          <a:bodyPr wrap="square" rtlCol="0">
            <a:spAutoFit/>
          </a:bodyPr>
          <a:lstStyle/>
          <a:p>
            <a:r>
              <a:rPr lang="en-US" b="1" dirty="0"/>
              <a:t>Figure 20: Cybersecurity Threats (Day, 2026)</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48"/>
          <p:cNvSpPr txBox="1">
            <a:spLocks noGrp="1"/>
          </p:cNvSpPr>
          <p:nvPr>
            <p:ph type="title"/>
          </p:nvPr>
        </p:nvSpPr>
        <p:spPr>
          <a:xfrm>
            <a:off x="3653778" y="315939"/>
            <a:ext cx="4204251" cy="943116"/>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Legal and Ethical aspect</a:t>
            </a:r>
            <a:br>
              <a:rPr lang="en-US" dirty="0"/>
            </a:br>
            <a:endParaRPr dirty="0"/>
          </a:p>
        </p:txBody>
      </p:sp>
      <p:sp>
        <p:nvSpPr>
          <p:cNvPr id="345" name="Google Shape;345;p48"/>
          <p:cNvSpPr txBox="1">
            <a:spLocks noGrp="1"/>
          </p:cNvSpPr>
          <p:nvPr>
            <p:ph type="body" idx="1"/>
          </p:nvPr>
        </p:nvSpPr>
        <p:spPr>
          <a:xfrm>
            <a:off x="512884" y="1127169"/>
            <a:ext cx="7825740" cy="5220877"/>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This new venture will incorporate the GDPR policy and Data protection Act 2018 which will ensure lawful processing, protection of staff health information (Di Fede et al., 2018).</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Confidentiality, informed consent and transparent data governance are essential for maintaining staff trust and protecting workplace privacy throughout the implementation.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Employees should balance workplace health monitoring with staff autonomy that will ensure wearable technological support without developing unnecessary surveillance concerns.</a:t>
            </a:r>
            <a:endParaRPr dirty="0"/>
          </a:p>
          <a:p>
            <a:pPr marL="342900" lvl="0" indent="-251460" algn="l" rtl="0">
              <a:lnSpc>
                <a:spcPct val="150000"/>
              </a:lnSpc>
              <a:spcBef>
                <a:spcPts val="1000"/>
              </a:spcBef>
              <a:spcAft>
                <a:spcPts val="0"/>
              </a:spcAft>
              <a:buSzPts val="1440"/>
              <a:buNone/>
            </a:pPr>
            <a:endParaRPr dirty="0"/>
          </a:p>
        </p:txBody>
      </p:sp>
      <p:pic>
        <p:nvPicPr>
          <p:cNvPr id="346" name="Google Shape;346;p48"/>
          <p:cNvPicPr preferRelativeResize="0"/>
          <p:nvPr/>
        </p:nvPicPr>
        <p:blipFill rotWithShape="1">
          <a:blip r:embed="rId3">
            <a:alphaModFix/>
          </a:blip>
          <a:srcRect b="14895"/>
          <a:stretch>
            <a:fillRect/>
          </a:stretch>
        </p:blipFill>
        <p:spPr>
          <a:xfrm>
            <a:off x="8548577" y="1786270"/>
            <a:ext cx="3457202" cy="1935125"/>
          </a:xfrm>
          <a:prstGeom prst="rect">
            <a:avLst/>
          </a:prstGeom>
          <a:noFill/>
          <a:ln>
            <a:noFill/>
          </a:ln>
        </p:spPr>
      </p:pic>
      <p:sp>
        <p:nvSpPr>
          <p:cNvPr id="2" name="TextBox 1">
            <a:extLst>
              <a:ext uri="{FF2B5EF4-FFF2-40B4-BE49-F238E27FC236}">
                <a16:creationId xmlns:a16="http://schemas.microsoft.com/office/drawing/2014/main" id="{7B24DEF5-DFA0-C8D1-206B-D6EA3D2EE011}"/>
              </a:ext>
            </a:extLst>
          </p:cNvPr>
          <p:cNvSpPr txBox="1"/>
          <p:nvPr/>
        </p:nvSpPr>
        <p:spPr>
          <a:xfrm>
            <a:off x="8820517" y="3721395"/>
            <a:ext cx="2913321" cy="523220"/>
          </a:xfrm>
          <a:prstGeom prst="rect">
            <a:avLst/>
          </a:prstGeom>
          <a:noFill/>
        </p:spPr>
        <p:txBody>
          <a:bodyPr wrap="square" rtlCol="0">
            <a:spAutoFit/>
          </a:bodyPr>
          <a:lstStyle/>
          <a:p>
            <a:r>
              <a:rPr lang="en-US" b="1" dirty="0"/>
              <a:t>Figure 21: Ethical and Legal consideration (Frontiers, 2022)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9"/>
          <p:cNvSpPr txBox="1">
            <a:spLocks noGrp="1"/>
          </p:cNvSpPr>
          <p:nvPr>
            <p:ph type="title"/>
          </p:nvPr>
        </p:nvSpPr>
        <p:spPr>
          <a:xfrm>
            <a:off x="2893562" y="315220"/>
            <a:ext cx="6654884" cy="1303867"/>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Strategies to Overcome Implementation Barriers</a:t>
            </a:r>
            <a:endParaRPr sz="1800" dirty="0">
              <a:solidFill>
                <a:schemeClr val="dk1"/>
              </a:solidFill>
              <a:latin typeface="Arial"/>
              <a:ea typeface="Arial"/>
              <a:cs typeface="Arial"/>
              <a:sym typeface="Arial"/>
            </a:endParaRPr>
          </a:p>
        </p:txBody>
      </p:sp>
      <p:sp>
        <p:nvSpPr>
          <p:cNvPr id="352" name="Google Shape;352;p49"/>
          <p:cNvSpPr txBox="1">
            <a:spLocks noGrp="1"/>
          </p:cNvSpPr>
          <p:nvPr>
            <p:ph type="body" idx="1"/>
          </p:nvPr>
        </p:nvSpPr>
        <p:spPr>
          <a:xfrm>
            <a:off x="871331" y="967154"/>
            <a:ext cx="6152321" cy="4908714"/>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Comprehensive digital literacy </a:t>
            </a:r>
            <a:r>
              <a:rPr lang="en-US" dirty="0" err="1">
                <a:latin typeface="Arial"/>
                <a:ea typeface="Arial"/>
                <a:cs typeface="Arial"/>
                <a:sym typeface="Arial"/>
              </a:rPr>
              <a:t>programmes</a:t>
            </a:r>
            <a:r>
              <a:rPr lang="en-US" dirty="0">
                <a:latin typeface="Arial"/>
                <a:ea typeface="Arial"/>
                <a:cs typeface="Arial"/>
                <a:sym typeface="Arial"/>
              </a:rPr>
              <a:t>, employee training and leadership engagement enhance technology acceptance and encourage participation across healthcare workers.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Transparent communication, continuous software updates and strong cybersecurity strengthen staff confidence while protecting sensitive occupational health information effectively (Abrahams et al., 2024).</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Continuous stakeholder feedback, ongoing evaluation enables timely improvement and eliminates risks while supporting long term intervention sustainability.</a:t>
            </a:r>
            <a:endParaRPr dirty="0"/>
          </a:p>
          <a:p>
            <a:pPr marL="342900" lvl="0" indent="-251460" algn="l" rtl="0">
              <a:lnSpc>
                <a:spcPct val="150000"/>
              </a:lnSpc>
              <a:spcBef>
                <a:spcPts val="1000"/>
              </a:spcBef>
              <a:spcAft>
                <a:spcPts val="0"/>
              </a:spcAft>
              <a:buSzPts val="1440"/>
              <a:buNone/>
            </a:pPr>
            <a:endParaRPr dirty="0"/>
          </a:p>
        </p:txBody>
      </p:sp>
      <p:pic>
        <p:nvPicPr>
          <p:cNvPr id="353" name="Google Shape;353;p49"/>
          <p:cNvPicPr preferRelativeResize="0"/>
          <p:nvPr/>
        </p:nvPicPr>
        <p:blipFill rotWithShape="1">
          <a:blip r:embed="rId3">
            <a:alphaModFix/>
          </a:blip>
          <a:srcRect b="16144"/>
          <a:stretch>
            <a:fillRect/>
          </a:stretch>
        </p:blipFill>
        <p:spPr>
          <a:xfrm>
            <a:off x="7438364" y="1416653"/>
            <a:ext cx="4220164" cy="3123450"/>
          </a:xfrm>
          <a:prstGeom prst="rect">
            <a:avLst/>
          </a:prstGeom>
          <a:noFill/>
          <a:ln>
            <a:noFill/>
          </a:ln>
        </p:spPr>
      </p:pic>
      <p:sp>
        <p:nvSpPr>
          <p:cNvPr id="2" name="TextBox 1">
            <a:extLst>
              <a:ext uri="{FF2B5EF4-FFF2-40B4-BE49-F238E27FC236}">
                <a16:creationId xmlns:a16="http://schemas.microsoft.com/office/drawing/2014/main" id="{D60378A4-9DA4-EAB1-A5E1-F2F1E24C8716}"/>
              </a:ext>
            </a:extLst>
          </p:cNvPr>
          <p:cNvSpPr txBox="1"/>
          <p:nvPr/>
        </p:nvSpPr>
        <p:spPr>
          <a:xfrm>
            <a:off x="7630632" y="4540103"/>
            <a:ext cx="4561368" cy="523220"/>
          </a:xfrm>
          <a:prstGeom prst="rect">
            <a:avLst/>
          </a:prstGeom>
          <a:noFill/>
        </p:spPr>
        <p:txBody>
          <a:bodyPr wrap="square" rtlCol="0">
            <a:spAutoFit/>
          </a:bodyPr>
          <a:lstStyle/>
          <a:p>
            <a:r>
              <a:rPr lang="en-US" b="1" dirty="0"/>
              <a:t>Figure 22: Transparent communication process (Garcia, 2026)</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50"/>
          <p:cNvSpPr txBox="1">
            <a:spLocks noGrp="1"/>
          </p:cNvSpPr>
          <p:nvPr>
            <p:ph type="title"/>
          </p:nvPr>
        </p:nvSpPr>
        <p:spPr>
          <a:xfrm>
            <a:off x="3495363" y="813549"/>
            <a:ext cx="4880111" cy="66113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Overcoming Barriers and Key Takeaways</a:t>
            </a:r>
            <a:endParaRPr sz="1800" dirty="0">
              <a:solidFill>
                <a:schemeClr val="dk1"/>
              </a:solidFill>
              <a:latin typeface="Arial"/>
              <a:ea typeface="Arial"/>
              <a:cs typeface="Arial"/>
              <a:sym typeface="Arial"/>
            </a:endParaRPr>
          </a:p>
        </p:txBody>
      </p:sp>
      <p:sp>
        <p:nvSpPr>
          <p:cNvPr id="359" name="Google Shape;359;p50"/>
          <p:cNvSpPr txBox="1">
            <a:spLocks noGrp="1"/>
          </p:cNvSpPr>
          <p:nvPr>
            <p:ph type="body" idx="1"/>
          </p:nvPr>
        </p:nvSpPr>
        <p:spPr>
          <a:xfrm>
            <a:off x="470810" y="1555093"/>
            <a:ext cx="7758790" cy="43513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Successful </a:t>
            </a:r>
            <a:r>
              <a:rPr lang="en-US" dirty="0" err="1">
                <a:latin typeface="Arial"/>
                <a:ea typeface="Arial"/>
                <a:cs typeface="Arial"/>
                <a:sym typeface="Arial"/>
              </a:rPr>
              <a:t>BackSmart</a:t>
            </a:r>
            <a:r>
              <a:rPr lang="en-US" dirty="0">
                <a:latin typeface="Arial"/>
                <a:ea typeface="Arial"/>
                <a:cs typeface="Arial"/>
                <a:sym typeface="Arial"/>
              </a:rPr>
              <a:t> implementation needs multidisciplinary collaboration, effective governance and </a:t>
            </a:r>
            <a:r>
              <a:rPr lang="en-US" dirty="0" err="1">
                <a:latin typeface="Arial"/>
                <a:ea typeface="Arial"/>
                <a:cs typeface="Arial"/>
                <a:sym typeface="Arial"/>
              </a:rPr>
              <a:t>organisational</a:t>
            </a:r>
            <a:r>
              <a:rPr lang="en-US" dirty="0">
                <a:latin typeface="Arial"/>
                <a:ea typeface="Arial"/>
                <a:cs typeface="Arial"/>
                <a:sym typeface="Arial"/>
              </a:rPr>
              <a:t> commitment that support healthcare </a:t>
            </a:r>
            <a:r>
              <a:rPr lang="en-US" dirty="0" err="1">
                <a:latin typeface="Arial"/>
                <a:ea typeface="Arial"/>
                <a:cs typeface="Arial"/>
                <a:sym typeface="Arial"/>
              </a:rPr>
              <a:t>organisations’</a:t>
            </a:r>
            <a:r>
              <a:rPr lang="en-US" dirty="0">
                <a:latin typeface="Arial"/>
                <a:ea typeface="Arial"/>
                <a:cs typeface="Arial"/>
                <a:sym typeface="Arial"/>
              </a:rPr>
              <a:t> health promotion and back injury prevention.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Technical, legal and ethical challenges reduce employee confidence and enhance their stress level and deliver heavy work loads.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presentation will highlight intervention benefits and discuss implications for healthcare policy, professional education and future research within the UK.  </a:t>
            </a:r>
            <a:endParaRPr dirty="0"/>
          </a:p>
          <a:p>
            <a:pPr marL="342900" lvl="0" indent="-251460" algn="l" rtl="0">
              <a:spcBef>
                <a:spcPts val="1000"/>
              </a:spcBef>
              <a:spcAft>
                <a:spcPts val="0"/>
              </a:spcAft>
              <a:buSzPts val="1440"/>
              <a:buNone/>
            </a:pPr>
            <a:endParaRPr dirty="0"/>
          </a:p>
        </p:txBody>
      </p:sp>
      <p:pic>
        <p:nvPicPr>
          <p:cNvPr id="360" name="Google Shape;360;p50"/>
          <p:cNvPicPr preferRelativeResize="0"/>
          <p:nvPr/>
        </p:nvPicPr>
        <p:blipFill rotWithShape="1">
          <a:blip r:embed="rId3">
            <a:alphaModFix/>
          </a:blip>
          <a:srcRect b="15849"/>
          <a:stretch>
            <a:fillRect/>
          </a:stretch>
        </p:blipFill>
        <p:spPr>
          <a:xfrm>
            <a:off x="8433780" y="2203372"/>
            <a:ext cx="3576650" cy="2251669"/>
          </a:xfrm>
          <a:prstGeom prst="rect">
            <a:avLst/>
          </a:prstGeom>
          <a:noFill/>
          <a:ln>
            <a:noFill/>
          </a:ln>
        </p:spPr>
      </p:pic>
      <p:sp>
        <p:nvSpPr>
          <p:cNvPr id="2" name="TextBox 1">
            <a:extLst>
              <a:ext uri="{FF2B5EF4-FFF2-40B4-BE49-F238E27FC236}">
                <a16:creationId xmlns:a16="http://schemas.microsoft.com/office/drawing/2014/main" id="{AAAE568B-69EB-1CEF-5A5E-23328F9D3054}"/>
              </a:ext>
            </a:extLst>
          </p:cNvPr>
          <p:cNvSpPr txBox="1"/>
          <p:nvPr/>
        </p:nvSpPr>
        <p:spPr>
          <a:xfrm>
            <a:off x="8433780" y="4455041"/>
            <a:ext cx="3681172" cy="523220"/>
          </a:xfrm>
          <a:prstGeom prst="rect">
            <a:avLst/>
          </a:prstGeom>
          <a:noFill/>
        </p:spPr>
        <p:txBody>
          <a:bodyPr wrap="square" rtlCol="0">
            <a:spAutoFit/>
          </a:bodyPr>
          <a:lstStyle/>
          <a:p>
            <a:r>
              <a:rPr lang="en-US" b="1" dirty="0"/>
              <a:t>Figure 23: Health promotion and back injury prevention (Cleveland Clinic, 2026)</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51"/>
          <p:cNvSpPr txBox="1">
            <a:spLocks noGrp="1"/>
          </p:cNvSpPr>
          <p:nvPr>
            <p:ph type="title"/>
          </p:nvPr>
        </p:nvSpPr>
        <p:spPr>
          <a:xfrm>
            <a:off x="2671077" y="495928"/>
            <a:ext cx="5824330" cy="58985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Introduction: Evaluating the Impact of </a:t>
            </a:r>
            <a:r>
              <a:rPr lang="en-US" sz="1800" b="1" dirty="0" err="1">
                <a:solidFill>
                  <a:schemeClr val="dk1"/>
                </a:solidFill>
                <a:latin typeface="Arial"/>
                <a:ea typeface="Arial"/>
                <a:cs typeface="Arial"/>
                <a:sym typeface="Arial"/>
              </a:rPr>
              <a:t>BackSmart</a:t>
            </a:r>
            <a:r>
              <a:rPr lang="en-US" sz="1800" b="1" dirty="0">
                <a:solidFill>
                  <a:schemeClr val="dk1"/>
                </a:solidFill>
                <a:latin typeface="Arial"/>
                <a:ea typeface="Arial"/>
                <a:cs typeface="Arial"/>
                <a:sym typeface="Arial"/>
              </a:rPr>
              <a:t> </a:t>
            </a:r>
            <a:endParaRPr sz="1800" dirty="0">
              <a:solidFill>
                <a:schemeClr val="dk1"/>
              </a:solidFill>
              <a:latin typeface="Arial"/>
              <a:ea typeface="Arial"/>
              <a:cs typeface="Arial"/>
              <a:sym typeface="Arial"/>
            </a:endParaRPr>
          </a:p>
        </p:txBody>
      </p:sp>
      <p:sp>
        <p:nvSpPr>
          <p:cNvPr id="366" name="Google Shape;366;p51"/>
          <p:cNvSpPr txBox="1">
            <a:spLocks noGrp="1"/>
          </p:cNvSpPr>
          <p:nvPr>
            <p:ph type="body" idx="1"/>
          </p:nvPr>
        </p:nvSpPr>
        <p:spPr>
          <a:xfrm>
            <a:off x="855785" y="1085785"/>
            <a:ext cx="5691809" cy="506882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This section will critically evaluate Back Smart’s benefits and broader implications for healthcare workers, public health practices and </a:t>
            </a:r>
            <a:r>
              <a:rPr lang="en-US" dirty="0" err="1">
                <a:latin typeface="Arial"/>
                <a:ea typeface="Arial"/>
                <a:cs typeface="Arial"/>
                <a:sym typeface="Arial"/>
              </a:rPr>
              <a:t>organisations</a:t>
            </a:r>
            <a:r>
              <a:rPr lang="en-US" dirty="0">
                <a:latin typeface="Arial"/>
                <a:ea typeface="Arial"/>
                <a:cs typeface="Arial"/>
                <a:sym typeface="Arial"/>
              </a:rPr>
              <a:t>.</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intervention will determine whether technology effectively enhances musculoskeletal health, sustainable occupational health management and workplace wellbeing.</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By </a:t>
            </a:r>
            <a:r>
              <a:rPr lang="en-US" dirty="0" err="1">
                <a:latin typeface="Arial"/>
                <a:ea typeface="Arial"/>
                <a:cs typeface="Arial"/>
                <a:sym typeface="Arial"/>
              </a:rPr>
              <a:t>recognising</a:t>
            </a:r>
            <a:r>
              <a:rPr lang="en-US" dirty="0">
                <a:latin typeface="Arial"/>
                <a:ea typeface="Arial"/>
                <a:cs typeface="Arial"/>
                <a:sym typeface="Arial"/>
              </a:rPr>
              <a:t> the impact of the Back Smart benefits will support evidence based decision regarding future investments, policy development across NHS healthcare settings.</a:t>
            </a:r>
            <a:endParaRPr dirty="0"/>
          </a:p>
          <a:p>
            <a:pPr marL="342900" lvl="0" indent="-251460" algn="l" rtl="0">
              <a:spcBef>
                <a:spcPts val="1000"/>
              </a:spcBef>
              <a:spcAft>
                <a:spcPts val="0"/>
              </a:spcAft>
              <a:buSzPts val="1440"/>
              <a:buNone/>
            </a:pPr>
            <a:endParaRPr dirty="0"/>
          </a:p>
        </p:txBody>
      </p:sp>
      <p:pic>
        <p:nvPicPr>
          <p:cNvPr id="367" name="Google Shape;367;p51"/>
          <p:cNvPicPr preferRelativeResize="0"/>
          <p:nvPr/>
        </p:nvPicPr>
        <p:blipFill rotWithShape="1">
          <a:blip r:embed="rId3">
            <a:alphaModFix/>
          </a:blip>
          <a:srcRect b="14114"/>
          <a:stretch>
            <a:fillRect/>
          </a:stretch>
        </p:blipFill>
        <p:spPr>
          <a:xfrm>
            <a:off x="7385431" y="1520619"/>
            <a:ext cx="4281432" cy="3178972"/>
          </a:xfrm>
          <a:prstGeom prst="rect">
            <a:avLst/>
          </a:prstGeom>
          <a:noFill/>
          <a:ln>
            <a:noFill/>
          </a:ln>
        </p:spPr>
      </p:pic>
      <p:sp>
        <p:nvSpPr>
          <p:cNvPr id="2" name="TextBox 1">
            <a:extLst>
              <a:ext uri="{FF2B5EF4-FFF2-40B4-BE49-F238E27FC236}">
                <a16:creationId xmlns:a16="http://schemas.microsoft.com/office/drawing/2014/main" id="{3D0E69CD-84CC-7350-B22F-B073677D1083}"/>
              </a:ext>
            </a:extLst>
          </p:cNvPr>
          <p:cNvSpPr txBox="1"/>
          <p:nvPr/>
        </p:nvSpPr>
        <p:spPr>
          <a:xfrm>
            <a:off x="7745193" y="4699591"/>
            <a:ext cx="3759235" cy="523220"/>
          </a:xfrm>
          <a:prstGeom prst="rect">
            <a:avLst/>
          </a:prstGeom>
          <a:noFill/>
        </p:spPr>
        <p:txBody>
          <a:bodyPr wrap="square" rtlCol="0">
            <a:spAutoFit/>
          </a:bodyPr>
          <a:lstStyle/>
          <a:p>
            <a:r>
              <a:rPr lang="en-US" b="1" dirty="0"/>
              <a:t>Figure 24: Healthcare policy development (Business Today, 2026)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52"/>
          <p:cNvSpPr txBox="1">
            <a:spLocks noGrp="1"/>
          </p:cNvSpPr>
          <p:nvPr>
            <p:ph type="title"/>
          </p:nvPr>
        </p:nvSpPr>
        <p:spPr>
          <a:xfrm>
            <a:off x="4041276" y="362261"/>
            <a:ext cx="4247322" cy="13716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Benefits for Healthcare Workers </a:t>
            </a:r>
            <a:br>
              <a:rPr lang="en-US" sz="1800" dirty="0"/>
            </a:br>
            <a:endParaRPr sz="1800" dirty="0"/>
          </a:p>
        </p:txBody>
      </p:sp>
      <p:sp>
        <p:nvSpPr>
          <p:cNvPr id="373" name="Google Shape;373;p52"/>
          <p:cNvSpPr txBox="1">
            <a:spLocks noGrp="1"/>
          </p:cNvSpPr>
          <p:nvPr>
            <p:ph type="body" idx="1"/>
          </p:nvPr>
        </p:nvSpPr>
        <p:spPr>
          <a:xfrm>
            <a:off x="490330" y="1619561"/>
            <a:ext cx="6977270" cy="4714977"/>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wearable devices will promote regular movement breaks, enhance posture awareness that will help patients to reduce their pain.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Back Smart will monitor the real-time lower back condition of the health workers which encourages healthier working practices and reduces the musculoskeletal strain.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Earlier recognition of harmful movement patterns will enable timely intervention, enhancing staff wellbeing and providing overall quality of working life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251460" algn="l" rtl="0">
              <a:spcBef>
                <a:spcPts val="1000"/>
              </a:spcBef>
              <a:spcAft>
                <a:spcPts val="0"/>
              </a:spcAft>
              <a:buSzPts val="1440"/>
              <a:buNone/>
            </a:pPr>
            <a:endParaRPr dirty="0"/>
          </a:p>
        </p:txBody>
      </p:sp>
      <p:pic>
        <p:nvPicPr>
          <p:cNvPr id="374" name="Google Shape;374;p52"/>
          <p:cNvPicPr preferRelativeResize="0"/>
          <p:nvPr/>
        </p:nvPicPr>
        <p:blipFill rotWithShape="1">
          <a:blip r:embed="rId3">
            <a:alphaModFix/>
          </a:blip>
          <a:srcRect b="13381"/>
          <a:stretch>
            <a:fillRect/>
          </a:stretch>
        </p:blipFill>
        <p:spPr>
          <a:xfrm>
            <a:off x="7581015" y="2115880"/>
            <a:ext cx="4382386" cy="2870790"/>
          </a:xfrm>
          <a:prstGeom prst="rect">
            <a:avLst/>
          </a:prstGeom>
          <a:noFill/>
          <a:ln>
            <a:noFill/>
          </a:ln>
        </p:spPr>
      </p:pic>
      <p:sp>
        <p:nvSpPr>
          <p:cNvPr id="2" name="TextBox 1">
            <a:extLst>
              <a:ext uri="{FF2B5EF4-FFF2-40B4-BE49-F238E27FC236}">
                <a16:creationId xmlns:a16="http://schemas.microsoft.com/office/drawing/2014/main" id="{51B69675-57DA-7B09-E744-7A9C0E720946}"/>
              </a:ext>
            </a:extLst>
          </p:cNvPr>
          <p:cNvSpPr txBox="1"/>
          <p:nvPr/>
        </p:nvSpPr>
        <p:spPr>
          <a:xfrm>
            <a:off x="7942521" y="4986670"/>
            <a:ext cx="4805916" cy="307777"/>
          </a:xfrm>
          <a:prstGeom prst="rect">
            <a:avLst/>
          </a:prstGeom>
          <a:noFill/>
        </p:spPr>
        <p:txBody>
          <a:bodyPr wrap="square" rtlCol="0">
            <a:spAutoFit/>
          </a:bodyPr>
          <a:lstStyle/>
          <a:p>
            <a:r>
              <a:rPr lang="en-US" b="1" dirty="0"/>
              <a:t>Figure 25: Real-time monitoring (MDPI, 2026)</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53"/>
          <p:cNvSpPr txBox="1">
            <a:spLocks noGrp="1"/>
          </p:cNvSpPr>
          <p:nvPr>
            <p:ph type="title"/>
          </p:nvPr>
        </p:nvSpPr>
        <p:spPr>
          <a:xfrm>
            <a:off x="3083170" y="351683"/>
            <a:ext cx="4631635" cy="137160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50000"/>
              </a:lnSpc>
              <a:spcBef>
                <a:spcPts val="0"/>
              </a:spcBef>
              <a:spcAft>
                <a:spcPts val="0"/>
              </a:spcAft>
              <a:buClr>
                <a:schemeClr val="dk1"/>
              </a:buClr>
              <a:buSzPct val="100000"/>
              <a:buFont typeface="Arial"/>
              <a:buNone/>
            </a:pPr>
            <a:r>
              <a:rPr lang="en-US" sz="2000" b="1" dirty="0">
                <a:solidFill>
                  <a:schemeClr val="dk1"/>
                </a:solidFill>
                <a:latin typeface="Arial"/>
                <a:ea typeface="Arial"/>
                <a:cs typeface="Arial"/>
                <a:sym typeface="Arial"/>
              </a:rPr>
              <a:t>Benefits for Healthcare </a:t>
            </a:r>
            <a:r>
              <a:rPr lang="en-US" sz="2000" b="1" dirty="0" err="1">
                <a:solidFill>
                  <a:schemeClr val="dk1"/>
                </a:solidFill>
                <a:latin typeface="Arial"/>
                <a:ea typeface="Arial"/>
                <a:cs typeface="Arial"/>
                <a:sym typeface="Arial"/>
              </a:rPr>
              <a:t>Organisations</a:t>
            </a:r>
            <a:r>
              <a:rPr lang="en-US" sz="2000" b="1" dirty="0">
                <a:solidFill>
                  <a:schemeClr val="dk1"/>
                </a:solidFill>
                <a:latin typeface="Arial"/>
                <a:ea typeface="Arial"/>
                <a:cs typeface="Arial"/>
                <a:sym typeface="Arial"/>
              </a:rPr>
              <a:t> </a:t>
            </a:r>
            <a:br>
              <a:rPr lang="en-US" dirty="0"/>
            </a:br>
            <a:endParaRPr dirty="0"/>
          </a:p>
        </p:txBody>
      </p:sp>
      <p:sp>
        <p:nvSpPr>
          <p:cNvPr id="380" name="Google Shape;380;p53"/>
          <p:cNvSpPr txBox="1">
            <a:spLocks noGrp="1"/>
          </p:cNvSpPr>
          <p:nvPr>
            <p:ph type="body" idx="1"/>
          </p:nvPr>
        </p:nvSpPr>
        <p:spPr>
          <a:xfrm>
            <a:off x="695395" y="1037482"/>
            <a:ext cx="5903843" cy="529297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will eliminate absence by preventing musculoskeletal disorders and maintaining consistent staffing across healthcare services.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wearable monitoring process will enable occupational health teams to </a:t>
            </a:r>
            <a:r>
              <a:rPr lang="en-US" dirty="0" err="1">
                <a:latin typeface="Arial"/>
                <a:ea typeface="Arial"/>
                <a:cs typeface="Arial"/>
                <a:sym typeface="Arial"/>
              </a:rPr>
              <a:t>recognise</a:t>
            </a:r>
            <a:r>
              <a:rPr lang="en-US" dirty="0">
                <a:latin typeface="Arial"/>
                <a:ea typeface="Arial"/>
                <a:cs typeface="Arial"/>
                <a:sym typeface="Arial"/>
              </a:rPr>
              <a:t> workplace risks proactively that </a:t>
            </a:r>
            <a:r>
              <a:rPr lang="en-US" dirty="0" err="1">
                <a:latin typeface="Arial"/>
                <a:ea typeface="Arial"/>
                <a:cs typeface="Arial"/>
                <a:sym typeface="Arial"/>
              </a:rPr>
              <a:t>minimise</a:t>
            </a:r>
            <a:r>
              <a:rPr lang="en-US" dirty="0">
                <a:latin typeface="Arial"/>
                <a:ea typeface="Arial"/>
                <a:cs typeface="Arial"/>
                <a:sym typeface="Arial"/>
              </a:rPr>
              <a:t> the back pain of the employees (Naranjo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Digital intervention (Back Smart) will reduce treatment costs, enhance operational efficiency and strengthen long term sustainability of NHS  occupational health </a:t>
            </a:r>
            <a:r>
              <a:rPr lang="en-US" dirty="0" err="1">
                <a:latin typeface="Arial"/>
                <a:ea typeface="Arial"/>
                <a:cs typeface="Arial"/>
                <a:sym typeface="Arial"/>
              </a:rPr>
              <a:t>programmes</a:t>
            </a:r>
            <a:r>
              <a:rPr lang="en-US" dirty="0">
                <a:latin typeface="Arial"/>
                <a:ea typeface="Arial"/>
                <a:cs typeface="Arial"/>
                <a:sym typeface="Arial"/>
              </a:rPr>
              <a:t> (Brown et al., 2023).</a:t>
            </a:r>
            <a:endParaRPr dirty="0"/>
          </a:p>
          <a:p>
            <a:pPr marL="342900" lvl="0" indent="-251460" algn="just" rtl="0">
              <a:lnSpc>
                <a:spcPct val="150000"/>
              </a:lnSpc>
              <a:spcBef>
                <a:spcPts val="1000"/>
              </a:spcBef>
              <a:spcAft>
                <a:spcPts val="0"/>
              </a:spcAft>
              <a:buSzPts val="1440"/>
              <a:buNone/>
            </a:pPr>
            <a:endParaRPr dirty="0"/>
          </a:p>
        </p:txBody>
      </p:sp>
      <p:pic>
        <p:nvPicPr>
          <p:cNvPr id="381" name="Google Shape;381;p53"/>
          <p:cNvPicPr preferRelativeResize="0"/>
          <p:nvPr/>
        </p:nvPicPr>
        <p:blipFill rotWithShape="1">
          <a:blip r:embed="rId3">
            <a:alphaModFix/>
          </a:blip>
          <a:srcRect b="15619"/>
          <a:stretch>
            <a:fillRect/>
          </a:stretch>
        </p:blipFill>
        <p:spPr>
          <a:xfrm>
            <a:off x="7212084" y="1723283"/>
            <a:ext cx="4284521" cy="3061368"/>
          </a:xfrm>
          <a:prstGeom prst="rect">
            <a:avLst/>
          </a:prstGeom>
          <a:noFill/>
          <a:ln>
            <a:noFill/>
          </a:ln>
        </p:spPr>
      </p:pic>
      <p:sp>
        <p:nvSpPr>
          <p:cNvPr id="2" name="TextBox 1">
            <a:extLst>
              <a:ext uri="{FF2B5EF4-FFF2-40B4-BE49-F238E27FC236}">
                <a16:creationId xmlns:a16="http://schemas.microsoft.com/office/drawing/2014/main" id="{BAD7D699-2331-7ED3-501D-20F87CA451CF}"/>
              </a:ext>
            </a:extLst>
          </p:cNvPr>
          <p:cNvSpPr txBox="1"/>
          <p:nvPr/>
        </p:nvSpPr>
        <p:spPr>
          <a:xfrm>
            <a:off x="7714805" y="4784651"/>
            <a:ext cx="3428116" cy="523220"/>
          </a:xfrm>
          <a:prstGeom prst="rect">
            <a:avLst/>
          </a:prstGeom>
          <a:noFill/>
        </p:spPr>
        <p:txBody>
          <a:bodyPr wrap="square" rtlCol="0">
            <a:spAutoFit/>
          </a:bodyPr>
          <a:lstStyle/>
          <a:p>
            <a:r>
              <a:rPr lang="en-US" b="1" dirty="0"/>
              <a:t>Figure 26: Musculoskeletal disorders (</a:t>
            </a:r>
            <a:r>
              <a:rPr lang="en-US" b="1" dirty="0" err="1"/>
              <a:t>ESHleaders</a:t>
            </a:r>
            <a:r>
              <a:rPr lang="en-US" b="1" dirty="0"/>
              <a:t>, 2026)</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54"/>
          <p:cNvSpPr txBox="1">
            <a:spLocks noGrp="1"/>
          </p:cNvSpPr>
          <p:nvPr>
            <p:ph type="title"/>
          </p:nvPr>
        </p:nvSpPr>
        <p:spPr>
          <a:xfrm>
            <a:off x="4203487" y="306304"/>
            <a:ext cx="2829339" cy="485004"/>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Public Health Benefits </a:t>
            </a:r>
            <a:endParaRPr sz="1800" dirty="0">
              <a:solidFill>
                <a:schemeClr val="dk1"/>
              </a:solidFill>
              <a:latin typeface="Arial"/>
              <a:ea typeface="Arial"/>
              <a:cs typeface="Arial"/>
              <a:sym typeface="Arial"/>
            </a:endParaRPr>
          </a:p>
        </p:txBody>
      </p:sp>
      <p:sp>
        <p:nvSpPr>
          <p:cNvPr id="387" name="Google Shape;387;p54"/>
          <p:cNvSpPr txBox="1">
            <a:spLocks noGrp="1"/>
          </p:cNvSpPr>
          <p:nvPr>
            <p:ph type="body" idx="1"/>
          </p:nvPr>
        </p:nvSpPr>
        <p:spPr>
          <a:xfrm>
            <a:off x="417698" y="1151792"/>
            <a:ext cx="6791994" cy="5495524"/>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will foster a healthy workplace by reducing injury risks through wearable technology and enhance occupational wellbeing across healthcare professionals world widely. </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intervention will reduce healthcare employees' back pain by providing clear guidance about the daily exercise, taking to low work stress, eliminating the heavy weight carry.</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will enable healthier choices and mediate </a:t>
            </a:r>
            <a:r>
              <a:rPr lang="en-US" dirty="0" err="1">
                <a:latin typeface="Arial"/>
                <a:ea typeface="Arial"/>
                <a:cs typeface="Arial"/>
                <a:sym typeface="Arial"/>
              </a:rPr>
              <a:t>organisational</a:t>
            </a:r>
            <a:r>
              <a:rPr lang="en-US" dirty="0">
                <a:latin typeface="Arial"/>
                <a:ea typeface="Arial"/>
                <a:cs typeface="Arial"/>
                <a:sym typeface="Arial"/>
              </a:rPr>
              <a:t> collaboration and it will advocate a supportive workplace and enhance the brand reputation across the people.</a:t>
            </a:r>
            <a:endParaRPr dirty="0"/>
          </a:p>
          <a:p>
            <a:pPr marL="342900" lvl="0" indent="-251460" algn="just" rtl="0">
              <a:lnSpc>
                <a:spcPct val="150000"/>
              </a:lnSpc>
              <a:spcBef>
                <a:spcPts val="1000"/>
              </a:spcBef>
              <a:spcAft>
                <a:spcPts val="0"/>
              </a:spcAft>
              <a:buSzPts val="1440"/>
              <a:buNone/>
            </a:pPr>
            <a:endParaRPr dirty="0"/>
          </a:p>
        </p:txBody>
      </p:sp>
      <p:pic>
        <p:nvPicPr>
          <p:cNvPr id="388" name="Google Shape;388;p54"/>
          <p:cNvPicPr preferRelativeResize="0"/>
          <p:nvPr/>
        </p:nvPicPr>
        <p:blipFill rotWithShape="1">
          <a:blip r:embed="rId3">
            <a:alphaModFix/>
          </a:blip>
          <a:srcRect b="15415"/>
          <a:stretch>
            <a:fillRect/>
          </a:stretch>
        </p:blipFill>
        <p:spPr>
          <a:xfrm>
            <a:off x="7400899" y="1595293"/>
            <a:ext cx="4373403" cy="2881014"/>
          </a:xfrm>
          <a:prstGeom prst="rect">
            <a:avLst/>
          </a:prstGeom>
          <a:noFill/>
          <a:ln>
            <a:noFill/>
          </a:ln>
        </p:spPr>
      </p:pic>
      <p:sp>
        <p:nvSpPr>
          <p:cNvPr id="2" name="TextBox 1">
            <a:extLst>
              <a:ext uri="{FF2B5EF4-FFF2-40B4-BE49-F238E27FC236}">
                <a16:creationId xmlns:a16="http://schemas.microsoft.com/office/drawing/2014/main" id="{9A60C8C3-ED67-7C5A-C83C-B5C3C34E4002}"/>
              </a:ext>
            </a:extLst>
          </p:cNvPr>
          <p:cNvSpPr txBox="1"/>
          <p:nvPr/>
        </p:nvSpPr>
        <p:spPr>
          <a:xfrm>
            <a:off x="8038214" y="4476307"/>
            <a:ext cx="3572540" cy="523220"/>
          </a:xfrm>
          <a:prstGeom prst="rect">
            <a:avLst/>
          </a:prstGeom>
          <a:noFill/>
        </p:spPr>
        <p:txBody>
          <a:bodyPr wrap="square" rtlCol="0">
            <a:spAutoFit/>
          </a:bodyPr>
          <a:lstStyle/>
          <a:p>
            <a:r>
              <a:rPr lang="en-US" b="1" dirty="0"/>
              <a:t>Figure 27: </a:t>
            </a:r>
            <a:r>
              <a:rPr lang="en-US" b="1" dirty="0" err="1"/>
              <a:t>Organisation</a:t>
            </a:r>
            <a:r>
              <a:rPr lang="en-US" b="1" dirty="0"/>
              <a:t> collaboration for better treatment (MDPI, 2026)</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92"/>
        <p:cNvGrpSpPr/>
        <p:nvPr/>
      </p:nvGrpSpPr>
      <p:grpSpPr>
        <a:xfrm>
          <a:off x="0" y="0"/>
          <a:ext cx="0" cy="0"/>
          <a:chOff x="0" y="0"/>
          <a:chExt cx="0" cy="0"/>
        </a:xfrm>
      </p:grpSpPr>
      <p:sp>
        <p:nvSpPr>
          <p:cNvPr id="393" name="Google Shape;393;p55"/>
          <p:cNvSpPr txBox="1">
            <a:spLocks noGrp="1"/>
          </p:cNvSpPr>
          <p:nvPr>
            <p:ph type="title"/>
          </p:nvPr>
        </p:nvSpPr>
        <p:spPr>
          <a:xfrm>
            <a:off x="3284500" y="212663"/>
            <a:ext cx="4366591" cy="102718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2000"/>
              <a:buFont typeface="Arial"/>
              <a:buNone/>
            </a:pPr>
            <a:r>
              <a:rPr lang="en-US" sz="2000" b="1" dirty="0">
                <a:solidFill>
                  <a:schemeClr val="dk1"/>
                </a:solidFill>
                <a:latin typeface="Arial"/>
                <a:ea typeface="Arial"/>
                <a:cs typeface="Arial"/>
                <a:sym typeface="Arial"/>
              </a:rPr>
              <a:t>Economic and Workforce Benefits </a:t>
            </a:r>
            <a:br>
              <a:rPr lang="en-US" dirty="0"/>
            </a:br>
            <a:endParaRPr dirty="0"/>
          </a:p>
        </p:txBody>
      </p:sp>
      <p:sp>
        <p:nvSpPr>
          <p:cNvPr id="394" name="Google Shape;394;p55"/>
          <p:cNvSpPr txBox="1">
            <a:spLocks noGrp="1"/>
          </p:cNvSpPr>
          <p:nvPr>
            <p:ph type="body" idx="1"/>
          </p:nvPr>
        </p:nvSpPr>
        <p:spPr>
          <a:xfrm>
            <a:off x="443948" y="1354015"/>
            <a:ext cx="6248400" cy="4649219"/>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will reduce compensation claims, healthcare expenditure and productivity loss which will be associated with musculoskeletal disorder across NHS </a:t>
            </a:r>
            <a:r>
              <a:rPr lang="en-US" dirty="0" err="1">
                <a:latin typeface="Arial"/>
                <a:ea typeface="Arial"/>
                <a:cs typeface="Arial"/>
                <a:sym typeface="Arial"/>
              </a:rPr>
              <a:t>organisations</a:t>
            </a:r>
            <a:r>
              <a:rPr lang="en-US" dirty="0">
                <a:latin typeface="Arial"/>
                <a:ea typeface="Arial"/>
                <a:cs typeface="Arial"/>
                <a:sym typeface="Arial"/>
              </a:rPr>
              <a:t>.</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Enhanced employee health through the Back Smart wearable devices will enhance workforce retention and superior healthcare delivery (Indoria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Long term investment in the Back Smart will offer greater economic value rather than treating preventable occupational musculoskeletal conditions after injuries arrive.</a:t>
            </a:r>
            <a:endParaRPr dirty="0"/>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p:txBody>
      </p:sp>
      <p:pic>
        <p:nvPicPr>
          <p:cNvPr id="395" name="Google Shape;395;p55"/>
          <p:cNvPicPr preferRelativeResize="0"/>
          <p:nvPr/>
        </p:nvPicPr>
        <p:blipFill rotWithShape="1">
          <a:blip r:embed="rId3">
            <a:alphaModFix/>
          </a:blip>
          <a:srcRect b="12914"/>
          <a:stretch>
            <a:fillRect/>
          </a:stretch>
        </p:blipFill>
        <p:spPr>
          <a:xfrm>
            <a:off x="6911162" y="1552353"/>
            <a:ext cx="4719931" cy="3625703"/>
          </a:xfrm>
          <a:prstGeom prst="rect">
            <a:avLst/>
          </a:prstGeom>
          <a:noFill/>
          <a:ln>
            <a:noFill/>
          </a:ln>
        </p:spPr>
      </p:pic>
      <p:sp>
        <p:nvSpPr>
          <p:cNvPr id="2" name="TextBox 1">
            <a:extLst>
              <a:ext uri="{FF2B5EF4-FFF2-40B4-BE49-F238E27FC236}">
                <a16:creationId xmlns:a16="http://schemas.microsoft.com/office/drawing/2014/main" id="{9CA5E8E2-D8E5-969B-1C18-174A6C24CCB8}"/>
              </a:ext>
            </a:extLst>
          </p:cNvPr>
          <p:cNvSpPr txBox="1"/>
          <p:nvPr/>
        </p:nvSpPr>
        <p:spPr>
          <a:xfrm>
            <a:off x="7271744" y="5178056"/>
            <a:ext cx="4476308" cy="523220"/>
          </a:xfrm>
          <a:prstGeom prst="rect">
            <a:avLst/>
          </a:prstGeom>
          <a:noFill/>
        </p:spPr>
        <p:txBody>
          <a:bodyPr wrap="square" rtlCol="0">
            <a:spAutoFit/>
          </a:bodyPr>
          <a:lstStyle/>
          <a:p>
            <a:r>
              <a:rPr lang="en-US" b="1" dirty="0"/>
              <a:t>Figure 28: Superior health delivery to the patients (SHC, 2026)</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56"/>
          <p:cNvSpPr txBox="1">
            <a:spLocks noGrp="1"/>
          </p:cNvSpPr>
          <p:nvPr>
            <p:ph type="title"/>
          </p:nvPr>
        </p:nvSpPr>
        <p:spPr>
          <a:xfrm>
            <a:off x="4141503" y="275493"/>
            <a:ext cx="2993518" cy="768626"/>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Policy Implications </a:t>
            </a:r>
            <a:endParaRPr sz="1800" dirty="0">
              <a:solidFill>
                <a:schemeClr val="dk1"/>
              </a:solidFill>
              <a:latin typeface="Arial"/>
              <a:ea typeface="Arial"/>
              <a:cs typeface="Arial"/>
              <a:sym typeface="Arial"/>
            </a:endParaRPr>
          </a:p>
        </p:txBody>
      </p:sp>
      <p:sp>
        <p:nvSpPr>
          <p:cNvPr id="401" name="Google Shape;401;p56"/>
          <p:cNvSpPr txBox="1">
            <a:spLocks noGrp="1"/>
          </p:cNvSpPr>
          <p:nvPr>
            <p:ph type="body" idx="1"/>
          </p:nvPr>
        </p:nvSpPr>
        <p:spPr>
          <a:xfrm>
            <a:off x="677334" y="914400"/>
            <a:ext cx="6143079" cy="55567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will focus on the NHS employee wellbeing policies by promoting preventative occupational health strategies and eliminating work-related musculoskeletal disorder prevalence in the UK.</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intervention will priorities digital infrastructure, sustainable funding, CQC policies and national implementation standards to support equitable adoption of wearable health technology.</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will monitor GDPR policy to protect the patients’ data from theft and strengthen risk assessment and early intervention across healthcare </a:t>
            </a:r>
            <a:r>
              <a:rPr lang="en-US" dirty="0" err="1">
                <a:latin typeface="Arial"/>
                <a:ea typeface="Arial"/>
                <a:cs typeface="Arial"/>
                <a:sym typeface="Arial"/>
              </a:rPr>
              <a:t>organisations</a:t>
            </a:r>
            <a:r>
              <a:rPr lang="en-US" dirty="0">
                <a:latin typeface="Arial"/>
                <a:ea typeface="Arial"/>
                <a:cs typeface="Arial"/>
                <a:sym typeface="Arial"/>
              </a:rPr>
              <a:t> (</a:t>
            </a:r>
            <a:r>
              <a:rPr lang="en-US" dirty="0" err="1">
                <a:latin typeface="Arial"/>
                <a:ea typeface="Arial"/>
                <a:cs typeface="Arial"/>
                <a:sym typeface="Arial"/>
              </a:rPr>
              <a:t>Yigzaw</a:t>
            </a:r>
            <a:r>
              <a:rPr lang="en-US" dirty="0">
                <a:latin typeface="Arial"/>
                <a:ea typeface="Arial"/>
                <a:cs typeface="Arial"/>
                <a:sym typeface="Arial"/>
              </a:rPr>
              <a:t> et al., 2026).</a:t>
            </a:r>
            <a:endParaRPr dirty="0"/>
          </a:p>
          <a:p>
            <a:pPr marL="342900" lvl="0" indent="-251460" algn="just" rtl="0">
              <a:lnSpc>
                <a:spcPct val="150000"/>
              </a:lnSpc>
              <a:spcBef>
                <a:spcPts val="1000"/>
              </a:spcBef>
              <a:spcAft>
                <a:spcPts val="0"/>
              </a:spcAft>
              <a:buSzPts val="1440"/>
              <a:buNone/>
            </a:pPr>
            <a:endParaRPr dirty="0"/>
          </a:p>
        </p:txBody>
      </p:sp>
      <p:pic>
        <p:nvPicPr>
          <p:cNvPr id="402" name="Google Shape;402;p56"/>
          <p:cNvPicPr preferRelativeResize="0"/>
          <p:nvPr/>
        </p:nvPicPr>
        <p:blipFill rotWithShape="1">
          <a:blip r:embed="rId3">
            <a:alphaModFix/>
          </a:blip>
          <a:srcRect b="20420"/>
          <a:stretch>
            <a:fillRect/>
          </a:stretch>
        </p:blipFill>
        <p:spPr>
          <a:xfrm>
            <a:off x="7135021" y="1796902"/>
            <a:ext cx="4379645" cy="2498651"/>
          </a:xfrm>
          <a:prstGeom prst="rect">
            <a:avLst/>
          </a:prstGeom>
          <a:noFill/>
          <a:ln>
            <a:noFill/>
          </a:ln>
        </p:spPr>
      </p:pic>
      <p:sp>
        <p:nvSpPr>
          <p:cNvPr id="2" name="TextBox 1">
            <a:extLst>
              <a:ext uri="{FF2B5EF4-FFF2-40B4-BE49-F238E27FC236}">
                <a16:creationId xmlns:a16="http://schemas.microsoft.com/office/drawing/2014/main" id="{A98B47DF-3171-4019-E95F-03EACD0F7EC2}"/>
              </a:ext>
            </a:extLst>
          </p:cNvPr>
          <p:cNvSpPr txBox="1"/>
          <p:nvPr/>
        </p:nvSpPr>
        <p:spPr>
          <a:xfrm>
            <a:off x="7325832" y="4295553"/>
            <a:ext cx="4369981" cy="523220"/>
          </a:xfrm>
          <a:prstGeom prst="rect">
            <a:avLst/>
          </a:prstGeom>
          <a:noFill/>
        </p:spPr>
        <p:txBody>
          <a:bodyPr wrap="square" rtlCol="0">
            <a:spAutoFit/>
          </a:bodyPr>
          <a:lstStyle/>
          <a:p>
            <a:r>
              <a:rPr lang="en-US" b="1" dirty="0"/>
              <a:t>Figure 29: CQC policy for better patient treatment (Beyond Limit, 2026)</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sp>
        <p:nvSpPr>
          <p:cNvPr id="407" name="Google Shape;407;p57"/>
          <p:cNvSpPr txBox="1">
            <a:spLocks noGrp="1"/>
          </p:cNvSpPr>
          <p:nvPr>
            <p:ph type="title"/>
          </p:nvPr>
        </p:nvSpPr>
        <p:spPr>
          <a:xfrm>
            <a:off x="677334" y="609600"/>
            <a:ext cx="8596668" cy="559777"/>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Research Implications </a:t>
            </a:r>
            <a:endParaRPr dirty="0"/>
          </a:p>
        </p:txBody>
      </p:sp>
      <p:sp>
        <p:nvSpPr>
          <p:cNvPr id="408" name="Google Shape;408;p57"/>
          <p:cNvSpPr txBox="1">
            <a:spLocks noGrp="1"/>
          </p:cNvSpPr>
          <p:nvPr>
            <p:ph type="body" idx="1"/>
          </p:nvPr>
        </p:nvSpPr>
        <p:spPr>
          <a:xfrm>
            <a:off x="390940" y="1336431"/>
            <a:ext cx="6354417" cy="460968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The future research will evaluate long term clinical effectiveness, staff adherences and behavioral outcomes.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future research will investigate wearable sensor accuracy, AI integration and intervention scalability across the numerous healthcare settings.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The future research on this intervention will </a:t>
            </a:r>
            <a:r>
              <a:rPr lang="en-US" dirty="0" err="1">
                <a:latin typeface="Arial"/>
                <a:ea typeface="Arial"/>
                <a:cs typeface="Arial"/>
                <a:sym typeface="Arial"/>
              </a:rPr>
              <a:t>recognise</a:t>
            </a:r>
            <a:r>
              <a:rPr lang="en-US" dirty="0">
                <a:latin typeface="Arial"/>
                <a:ea typeface="Arial"/>
                <a:cs typeface="Arial"/>
                <a:sym typeface="Arial"/>
              </a:rPr>
              <a:t> best implementation practices, supporting continuous innovation and evidence occupational health promotion strategies world widely.</a:t>
            </a:r>
            <a:endParaRPr dirty="0"/>
          </a:p>
          <a:p>
            <a:pPr marL="342900" lvl="0" indent="-251460" algn="l" rtl="0">
              <a:spcBef>
                <a:spcPts val="1000"/>
              </a:spcBef>
              <a:spcAft>
                <a:spcPts val="0"/>
              </a:spcAft>
              <a:buSzPts val="1440"/>
              <a:buNone/>
            </a:pPr>
            <a:endParaRPr dirty="0"/>
          </a:p>
        </p:txBody>
      </p:sp>
      <p:pic>
        <p:nvPicPr>
          <p:cNvPr id="409" name="Google Shape;409;p57"/>
          <p:cNvPicPr preferRelativeResize="0"/>
          <p:nvPr/>
        </p:nvPicPr>
        <p:blipFill rotWithShape="1">
          <a:blip r:embed="rId3">
            <a:alphaModFix/>
          </a:blip>
          <a:srcRect b="15224"/>
          <a:stretch>
            <a:fillRect/>
          </a:stretch>
        </p:blipFill>
        <p:spPr>
          <a:xfrm>
            <a:off x="6967147" y="1709180"/>
            <a:ext cx="4924115" cy="2915983"/>
          </a:xfrm>
          <a:prstGeom prst="rect">
            <a:avLst/>
          </a:prstGeom>
          <a:noFill/>
          <a:ln>
            <a:noFill/>
          </a:ln>
        </p:spPr>
      </p:pic>
      <p:sp>
        <p:nvSpPr>
          <p:cNvPr id="2" name="TextBox 1">
            <a:extLst>
              <a:ext uri="{FF2B5EF4-FFF2-40B4-BE49-F238E27FC236}">
                <a16:creationId xmlns:a16="http://schemas.microsoft.com/office/drawing/2014/main" id="{B0FA1F89-DC21-FAB2-4D93-5B7373FF1A26}"/>
              </a:ext>
            </a:extLst>
          </p:cNvPr>
          <p:cNvSpPr txBox="1"/>
          <p:nvPr/>
        </p:nvSpPr>
        <p:spPr>
          <a:xfrm>
            <a:off x="7304567" y="4641746"/>
            <a:ext cx="3990651" cy="523220"/>
          </a:xfrm>
          <a:prstGeom prst="rect">
            <a:avLst/>
          </a:prstGeom>
          <a:noFill/>
        </p:spPr>
        <p:txBody>
          <a:bodyPr wrap="square" rtlCol="0">
            <a:spAutoFit/>
          </a:bodyPr>
          <a:lstStyle/>
          <a:p>
            <a:r>
              <a:rPr lang="en-US" b="1" dirty="0"/>
              <a:t>Figure 30: AI integration in Healthcare sector (Aruna, 2023)</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14" name="Google Shape;414;p58"/>
          <p:cNvSpPr txBox="1">
            <a:spLocks noGrp="1"/>
          </p:cNvSpPr>
          <p:nvPr>
            <p:ph type="title"/>
          </p:nvPr>
        </p:nvSpPr>
        <p:spPr>
          <a:xfrm>
            <a:off x="2360926" y="490194"/>
            <a:ext cx="5763166" cy="1159702"/>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Education and Professional Development </a:t>
            </a:r>
            <a:endParaRPr sz="1800" dirty="0"/>
          </a:p>
        </p:txBody>
      </p:sp>
      <p:sp>
        <p:nvSpPr>
          <p:cNvPr id="415" name="Google Shape;415;p58"/>
          <p:cNvSpPr txBox="1">
            <a:spLocks noGrp="1"/>
          </p:cNvSpPr>
          <p:nvPr>
            <p:ph type="body" idx="1"/>
          </p:nvPr>
        </p:nvSpPr>
        <p:spPr>
          <a:xfrm>
            <a:off x="434773" y="1530616"/>
            <a:ext cx="6975383" cy="446611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This intervention (Back Smart) will continuously develop digital literacy to enhance confidence using wearable technologies within routine clinical practices safely.</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Through the intervention, Occupational health professionals will receive </a:t>
            </a:r>
            <a:r>
              <a:rPr lang="en-US" dirty="0" err="1">
                <a:latin typeface="Arial"/>
                <a:ea typeface="Arial"/>
                <a:cs typeface="Arial"/>
                <a:sym typeface="Arial"/>
              </a:rPr>
              <a:t>personalised</a:t>
            </a:r>
            <a:r>
              <a:rPr lang="en-US" dirty="0">
                <a:latin typeface="Arial"/>
                <a:ea typeface="Arial"/>
                <a:cs typeface="Arial"/>
                <a:sym typeface="Arial"/>
              </a:rPr>
              <a:t> intervention insights which enhance their digital competencies.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intervention will promote physical health, lowering fatigue and enhancing focus through ergonomic training, spinal health education and practical habits among the healthcare staff</a:t>
            </a:r>
            <a:endParaRPr dirty="0">
              <a:latin typeface="Arial"/>
              <a:ea typeface="Arial"/>
              <a:cs typeface="Arial"/>
              <a:sym typeface="Arial"/>
            </a:endParaRPr>
          </a:p>
        </p:txBody>
      </p:sp>
      <p:pic>
        <p:nvPicPr>
          <p:cNvPr id="416" name="Google Shape;416;p58"/>
          <p:cNvPicPr preferRelativeResize="0"/>
          <p:nvPr/>
        </p:nvPicPr>
        <p:blipFill rotWithShape="1">
          <a:blip r:embed="rId3">
            <a:alphaModFix/>
          </a:blip>
          <a:srcRect b="19178"/>
          <a:stretch>
            <a:fillRect/>
          </a:stretch>
        </p:blipFill>
        <p:spPr>
          <a:xfrm>
            <a:off x="7503594" y="2205348"/>
            <a:ext cx="4591691" cy="2356020"/>
          </a:xfrm>
          <a:prstGeom prst="rect">
            <a:avLst/>
          </a:prstGeom>
          <a:noFill/>
          <a:ln>
            <a:noFill/>
          </a:ln>
        </p:spPr>
      </p:pic>
      <p:sp>
        <p:nvSpPr>
          <p:cNvPr id="2" name="TextBox 1">
            <a:extLst>
              <a:ext uri="{FF2B5EF4-FFF2-40B4-BE49-F238E27FC236}">
                <a16:creationId xmlns:a16="http://schemas.microsoft.com/office/drawing/2014/main" id="{6E2EE34A-7A81-3E2D-D861-566AB84998CE}"/>
              </a:ext>
            </a:extLst>
          </p:cNvPr>
          <p:cNvSpPr txBox="1"/>
          <p:nvPr/>
        </p:nvSpPr>
        <p:spPr>
          <a:xfrm>
            <a:off x="7772401" y="4561368"/>
            <a:ext cx="4189228" cy="523220"/>
          </a:xfrm>
          <a:prstGeom prst="rect">
            <a:avLst/>
          </a:prstGeom>
          <a:noFill/>
        </p:spPr>
        <p:txBody>
          <a:bodyPr wrap="square" rtlCol="0">
            <a:spAutoFit/>
          </a:bodyPr>
          <a:lstStyle/>
          <a:p>
            <a:r>
              <a:rPr lang="en-US" b="1" dirty="0"/>
              <a:t>Figure 31: Spinal health awareness </a:t>
            </a:r>
            <a:r>
              <a:rPr lang="en-US" b="1" dirty="0" err="1"/>
              <a:t>programme</a:t>
            </a:r>
            <a:r>
              <a:rPr lang="en-US" b="1" dirty="0"/>
              <a:t> (HOG, 2025)</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59"/>
          <p:cNvSpPr txBox="1">
            <a:spLocks noGrp="1"/>
          </p:cNvSpPr>
          <p:nvPr>
            <p:ph type="title"/>
          </p:nvPr>
        </p:nvSpPr>
        <p:spPr>
          <a:xfrm>
            <a:off x="3112804" y="861638"/>
            <a:ext cx="4962939" cy="550102"/>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800"/>
              <a:buFont typeface="Arial"/>
              <a:buNone/>
            </a:pPr>
            <a:r>
              <a:rPr lang="en-US" sz="1800" b="1" dirty="0">
                <a:solidFill>
                  <a:schemeClr val="dk1"/>
                </a:solidFill>
                <a:latin typeface="Arial"/>
                <a:ea typeface="Arial"/>
                <a:cs typeface="Arial"/>
                <a:sym typeface="Arial"/>
              </a:rPr>
              <a:t>Conclusion and Future Recommendations </a:t>
            </a:r>
            <a:endParaRPr sz="1800" dirty="0">
              <a:solidFill>
                <a:schemeClr val="dk1"/>
              </a:solidFill>
              <a:latin typeface="Arial"/>
              <a:ea typeface="Arial"/>
              <a:cs typeface="Arial"/>
              <a:sym typeface="Arial"/>
            </a:endParaRPr>
          </a:p>
        </p:txBody>
      </p:sp>
      <p:sp>
        <p:nvSpPr>
          <p:cNvPr id="422" name="Google Shape;422;p59"/>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highlights potential enhancement of staff wellbeing, eliminating workplace back pain.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highlights an innovative digital health promotion strategy to support healthier healthcare workers and enhanced </a:t>
            </a:r>
            <a:r>
              <a:rPr lang="en-US" dirty="0" err="1">
                <a:latin typeface="Arial"/>
                <a:ea typeface="Arial"/>
                <a:cs typeface="Arial"/>
                <a:sym typeface="Arial"/>
              </a:rPr>
              <a:t>organisation</a:t>
            </a:r>
            <a:r>
              <a:rPr lang="en-US" dirty="0">
                <a:latin typeface="Arial"/>
                <a:ea typeface="Arial"/>
                <a:cs typeface="Arial"/>
                <a:sym typeface="Arial"/>
              </a:rPr>
              <a:t> performance and enhanced public health outcomes.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They should focus on the supportive policies that include CQC policies, multidisciplinary collaboration, and workplace education.</a:t>
            </a:r>
            <a:endParaRPr dirty="0"/>
          </a:p>
          <a:p>
            <a:pPr marL="342900" lvl="0" indent="-251460" algn="l" rtl="0">
              <a:spcBef>
                <a:spcPts val="1000"/>
              </a:spcBef>
              <a:spcAft>
                <a:spcPts val="0"/>
              </a:spcAft>
              <a:buSzPts val="1440"/>
              <a:buNone/>
            </a:pPr>
            <a:endParaRPr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60"/>
          <p:cNvSpPr txBox="1">
            <a:spLocks noGrp="1"/>
          </p:cNvSpPr>
          <p:nvPr>
            <p:ph type="title"/>
          </p:nvPr>
        </p:nvSpPr>
        <p:spPr>
          <a:xfrm>
            <a:off x="4629272" y="0"/>
            <a:ext cx="1586662" cy="691662"/>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800"/>
              <a:buFont typeface="Arial"/>
              <a:buNone/>
            </a:pPr>
            <a:r>
              <a:rPr lang="en-US" sz="2000" b="1" dirty="0">
                <a:solidFill>
                  <a:schemeClr val="dk1"/>
                </a:solidFill>
                <a:latin typeface="Arial"/>
                <a:ea typeface="Arial"/>
                <a:cs typeface="Arial"/>
                <a:sym typeface="Arial"/>
              </a:rPr>
              <a:t>References</a:t>
            </a:r>
            <a:endParaRPr sz="2000" b="1" dirty="0">
              <a:solidFill>
                <a:schemeClr val="dk1"/>
              </a:solidFill>
              <a:latin typeface="Arial"/>
              <a:ea typeface="Arial"/>
              <a:cs typeface="Arial"/>
              <a:sym typeface="Arial"/>
            </a:endParaRPr>
          </a:p>
        </p:txBody>
      </p:sp>
      <p:sp>
        <p:nvSpPr>
          <p:cNvPr id="428" name="Google Shape;428;p60"/>
          <p:cNvSpPr txBox="1">
            <a:spLocks noGrp="1"/>
          </p:cNvSpPr>
          <p:nvPr>
            <p:ph type="body" idx="1"/>
          </p:nvPr>
        </p:nvSpPr>
        <p:spPr>
          <a:xfrm>
            <a:off x="233915" y="414865"/>
            <a:ext cx="10377377" cy="5539154"/>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ct val="80000"/>
              <a:buChar char="►"/>
            </a:pPr>
            <a:r>
              <a:rPr lang="en-US" sz="1200" dirty="0">
                <a:latin typeface="Arial"/>
                <a:ea typeface="Arial"/>
                <a:cs typeface="Arial"/>
                <a:sym typeface="Arial"/>
              </a:rPr>
              <a:t>Abrahams, T.O., </a:t>
            </a:r>
            <a:r>
              <a:rPr lang="en-US" sz="1200" dirty="0" err="1">
                <a:latin typeface="Arial"/>
                <a:ea typeface="Arial"/>
                <a:cs typeface="Arial"/>
                <a:sym typeface="Arial"/>
              </a:rPr>
              <a:t>Farayola</a:t>
            </a:r>
            <a:r>
              <a:rPr lang="en-US" sz="1200" dirty="0">
                <a:latin typeface="Arial"/>
                <a:ea typeface="Arial"/>
                <a:cs typeface="Arial"/>
                <a:sym typeface="Arial"/>
              </a:rPr>
              <a:t>, O.A., Kaggwa, S., </a:t>
            </a:r>
            <a:r>
              <a:rPr lang="en-US" sz="1200" dirty="0" err="1">
                <a:latin typeface="Arial"/>
                <a:ea typeface="Arial"/>
                <a:cs typeface="Arial"/>
                <a:sym typeface="Arial"/>
              </a:rPr>
              <a:t>Uwaoma</a:t>
            </a:r>
            <a:r>
              <a:rPr lang="en-US" sz="1200" dirty="0">
                <a:latin typeface="Arial"/>
                <a:ea typeface="Arial"/>
                <a:cs typeface="Arial"/>
                <a:sym typeface="Arial"/>
              </a:rPr>
              <a:t>, P.U., Hassan, A.O. and Dawodu, S.O., (2024). Cybersecurity awareness and education programs: a review of employee engagement and accountability. Computer Science &amp; IT Research Journal, 5(1), pp.100-119. Available at: </a:t>
            </a:r>
            <a:r>
              <a:rPr lang="en-US" sz="1200" u="sng" dirty="0">
                <a:solidFill>
                  <a:schemeClr val="hlink"/>
                </a:solidFill>
                <a:latin typeface="Arial"/>
                <a:ea typeface="Arial"/>
                <a:cs typeface="Arial"/>
                <a:sym typeface="Arial"/>
                <a:hlinkClick r:id="rId3"/>
              </a:rPr>
              <a:t>https://www.academia.edu/download/117505233/896.pdf</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Ajzen, I. (2020). The theory of planned behavior: Frequently asked questions. Human Behavior and Emerging Technologies, 2(4), 314–324. </a:t>
            </a:r>
            <a:r>
              <a:rPr lang="en-US" sz="1200" dirty="0">
                <a:latin typeface="Arial"/>
                <a:ea typeface="Arial"/>
                <a:cs typeface="Arial"/>
                <a:sym typeface="Arial"/>
                <a:hlinkClick r:id="rId4"/>
              </a:rPr>
              <a:t>https://doi.org/10.1002/hbe2.195</a:t>
            </a:r>
            <a:endParaRPr lang="en-US" sz="1200" dirty="0">
              <a:latin typeface="Arial"/>
              <a:ea typeface="Arial"/>
              <a:cs typeface="Arial"/>
              <a:sym typeface="Arial"/>
            </a:endParaRPr>
          </a:p>
          <a:p>
            <a:pPr marL="342900" indent="-342900" algn="just">
              <a:lnSpc>
                <a:spcPct val="170000"/>
              </a:lnSpc>
              <a:spcBef>
                <a:spcPts val="0"/>
              </a:spcBef>
              <a:buSzPct val="80000"/>
            </a:pPr>
            <a:r>
              <a:rPr lang="en-US" sz="1200" dirty="0" err="1">
                <a:latin typeface="Arial"/>
                <a:ea typeface="Arial"/>
                <a:cs typeface="Arial"/>
                <a:sym typeface="Arial"/>
              </a:rPr>
              <a:t>Alhashim</a:t>
            </a:r>
            <a:r>
              <a:rPr lang="en-US" sz="1200" dirty="0">
                <a:latin typeface="Arial"/>
                <a:ea typeface="Arial"/>
                <a:cs typeface="Arial"/>
                <a:sym typeface="Arial"/>
              </a:rPr>
              <a:t>, A.A., </a:t>
            </a:r>
            <a:r>
              <a:rPr lang="en-US" sz="1200" dirty="0" err="1">
                <a:latin typeface="Arial"/>
                <a:ea typeface="Arial"/>
                <a:cs typeface="Arial"/>
                <a:sym typeface="Arial"/>
              </a:rPr>
              <a:t>Alyousof</a:t>
            </a:r>
            <a:r>
              <a:rPr lang="en-US" sz="1200" dirty="0">
                <a:latin typeface="Arial"/>
                <a:ea typeface="Arial"/>
                <a:cs typeface="Arial"/>
                <a:sym typeface="Arial"/>
              </a:rPr>
              <a:t>, A.A., </a:t>
            </a:r>
            <a:r>
              <a:rPr lang="en-US" sz="1200" dirty="0" err="1">
                <a:latin typeface="Arial"/>
                <a:ea typeface="Arial"/>
                <a:cs typeface="Arial"/>
                <a:sym typeface="Arial"/>
              </a:rPr>
              <a:t>Aldawsari</a:t>
            </a:r>
            <a:r>
              <a:rPr lang="en-US" sz="1200" dirty="0">
                <a:latin typeface="Arial"/>
                <a:ea typeface="Arial"/>
                <a:cs typeface="Arial"/>
                <a:sym typeface="Arial"/>
              </a:rPr>
              <a:t>, M.R., </a:t>
            </a:r>
            <a:r>
              <a:rPr lang="en-US" sz="1200" dirty="0" err="1">
                <a:latin typeface="Arial"/>
                <a:ea typeface="Arial"/>
                <a:cs typeface="Arial"/>
                <a:sym typeface="Arial"/>
              </a:rPr>
              <a:t>Alghannam</a:t>
            </a:r>
            <a:r>
              <a:rPr lang="en-US" sz="1200" dirty="0">
                <a:latin typeface="Arial"/>
                <a:ea typeface="Arial"/>
                <a:cs typeface="Arial"/>
                <a:sym typeface="Arial"/>
              </a:rPr>
              <a:t>, A.A., Alsayed, M.A., </a:t>
            </a:r>
            <a:r>
              <a:rPr lang="en-US" sz="1200" dirty="0" err="1">
                <a:latin typeface="Arial"/>
                <a:ea typeface="Arial"/>
                <a:cs typeface="Arial"/>
                <a:sym typeface="Arial"/>
              </a:rPr>
              <a:t>Alawadh</a:t>
            </a:r>
            <a:r>
              <a:rPr lang="en-US" sz="1200" dirty="0">
                <a:latin typeface="Arial"/>
                <a:ea typeface="Arial"/>
                <a:cs typeface="Arial"/>
                <a:sym typeface="Arial"/>
              </a:rPr>
              <a:t>, R.A., Alhussain, F.K., </a:t>
            </a:r>
            <a:r>
              <a:rPr lang="en-US" sz="1200" dirty="0" err="1">
                <a:latin typeface="Arial"/>
                <a:ea typeface="Arial"/>
                <a:cs typeface="Arial"/>
                <a:sym typeface="Arial"/>
              </a:rPr>
              <a:t>Alsuqair</a:t>
            </a:r>
            <a:r>
              <a:rPr lang="en-US" sz="1200" dirty="0">
                <a:latin typeface="Arial"/>
                <a:ea typeface="Arial"/>
                <a:cs typeface="Arial"/>
                <a:sym typeface="Arial"/>
              </a:rPr>
              <a:t>, H.M., </a:t>
            </a:r>
            <a:r>
              <a:rPr lang="en-US" sz="1200" dirty="0" err="1">
                <a:latin typeface="Arial"/>
                <a:ea typeface="Arial"/>
                <a:cs typeface="Arial"/>
                <a:sym typeface="Arial"/>
              </a:rPr>
              <a:t>AlJafari</a:t>
            </a:r>
            <a:r>
              <a:rPr lang="en-US" sz="1200" dirty="0">
                <a:latin typeface="Arial"/>
                <a:ea typeface="Arial"/>
                <a:cs typeface="Arial"/>
                <a:sym typeface="Arial"/>
              </a:rPr>
              <a:t>, L.A., </a:t>
            </a:r>
            <a:r>
              <a:rPr lang="en-US" sz="1200" dirty="0" err="1">
                <a:latin typeface="Arial"/>
                <a:ea typeface="Arial"/>
                <a:cs typeface="Arial"/>
                <a:sym typeface="Arial"/>
              </a:rPr>
              <a:t>Alhumaidy</a:t>
            </a:r>
            <a:r>
              <a:rPr lang="en-US" sz="1200" dirty="0">
                <a:latin typeface="Arial"/>
                <a:ea typeface="Arial"/>
                <a:cs typeface="Arial"/>
                <a:sym typeface="Arial"/>
              </a:rPr>
              <a:t>, M.S. and </a:t>
            </a:r>
            <a:r>
              <a:rPr lang="en-US" sz="1200" dirty="0" err="1">
                <a:latin typeface="Arial"/>
                <a:ea typeface="Arial"/>
                <a:cs typeface="Arial"/>
                <a:sym typeface="Arial"/>
              </a:rPr>
              <a:t>Almulhim</a:t>
            </a:r>
            <a:r>
              <a:rPr lang="en-US" sz="1200" dirty="0">
                <a:latin typeface="Arial"/>
                <a:ea typeface="Arial"/>
                <a:cs typeface="Arial"/>
                <a:sym typeface="Arial"/>
              </a:rPr>
              <a:t>, S.A. (2025) 'Work-related musculoskeletal disorders and their impact on quality of life: a comprehensive review', Saudi Journal of Medical and Pharmaceutical Sciences, 11(5), pp. 360–377. </a:t>
            </a:r>
            <a:r>
              <a:rPr lang="en-US" sz="1200" dirty="0">
                <a:latin typeface="Arial"/>
                <a:ea typeface="Arial"/>
                <a:cs typeface="Arial"/>
                <a:sym typeface="Arial"/>
                <a:hlinkClick r:id="rId5"/>
              </a:rPr>
              <a:t>https://doi.org/10.36348/sjmps.2025.v11i05.002</a:t>
            </a:r>
            <a:endParaRPr lang="en-US" sz="1200" dirty="0">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Aruna G, (2023), The impact of AI in healthcare, Available at: </a:t>
            </a:r>
            <a:r>
              <a:rPr lang="en-US" sz="1200" u="sng" dirty="0">
                <a:solidFill>
                  <a:schemeClr val="hlink"/>
                </a:solidFill>
                <a:latin typeface="Arial"/>
                <a:ea typeface="Arial"/>
                <a:cs typeface="Arial"/>
                <a:sym typeface="Arial"/>
                <a:hlinkClick r:id="rId6"/>
              </a:rPr>
              <a:t>https://ezovion.com/the-impact-of-ai-in-healthcare/</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Bala, I., </a:t>
            </a:r>
            <a:r>
              <a:rPr lang="en-US" sz="1200" dirty="0" err="1">
                <a:latin typeface="Arial"/>
                <a:ea typeface="Arial"/>
                <a:cs typeface="Arial"/>
                <a:sym typeface="Arial"/>
              </a:rPr>
              <a:t>Pindoo</a:t>
            </a:r>
            <a:r>
              <a:rPr lang="en-US" sz="1200" dirty="0">
                <a:latin typeface="Arial"/>
                <a:ea typeface="Arial"/>
                <a:cs typeface="Arial"/>
                <a:sym typeface="Arial"/>
              </a:rPr>
              <a:t>, I., </a:t>
            </a:r>
            <a:r>
              <a:rPr lang="en-US" sz="1200" dirty="0" err="1">
                <a:latin typeface="Arial"/>
                <a:ea typeface="Arial"/>
                <a:cs typeface="Arial"/>
                <a:sym typeface="Arial"/>
              </a:rPr>
              <a:t>Mijwil</a:t>
            </a:r>
            <a:r>
              <a:rPr lang="en-US" sz="1200" dirty="0">
                <a:latin typeface="Arial"/>
                <a:ea typeface="Arial"/>
                <a:cs typeface="Arial"/>
                <a:sym typeface="Arial"/>
              </a:rPr>
              <a:t>, M.M., </a:t>
            </a:r>
            <a:r>
              <a:rPr lang="en-US" sz="1200" dirty="0" err="1">
                <a:latin typeface="Arial"/>
                <a:ea typeface="Arial"/>
                <a:cs typeface="Arial"/>
                <a:sym typeface="Arial"/>
              </a:rPr>
              <a:t>Abotaleb</a:t>
            </a:r>
            <a:r>
              <a:rPr lang="en-US" sz="1200" dirty="0">
                <a:latin typeface="Arial"/>
                <a:ea typeface="Arial"/>
                <a:cs typeface="Arial"/>
                <a:sym typeface="Arial"/>
              </a:rPr>
              <a:t>, M. and </a:t>
            </a:r>
            <a:r>
              <a:rPr lang="en-US" sz="1200" dirty="0" err="1">
                <a:latin typeface="Arial"/>
                <a:ea typeface="Arial"/>
                <a:cs typeface="Arial"/>
                <a:sym typeface="Arial"/>
              </a:rPr>
              <a:t>Yundong</a:t>
            </a:r>
            <a:r>
              <a:rPr lang="en-US" sz="1200" dirty="0">
                <a:latin typeface="Arial"/>
                <a:ea typeface="Arial"/>
                <a:cs typeface="Arial"/>
                <a:sym typeface="Arial"/>
              </a:rPr>
              <a:t>, W., (2024). Ensuring security and privacy in healthcare systems: a review exploring challenges, solutions, future trends, and the practical applications of artificial intelligence. Jordan Medical Journal, 58(3), pp.201-223. Available at: </a:t>
            </a:r>
            <a:r>
              <a:rPr lang="en-US" sz="1200" u="sng" dirty="0">
                <a:solidFill>
                  <a:schemeClr val="hlink"/>
                </a:solidFill>
                <a:latin typeface="Arial"/>
                <a:ea typeface="Arial"/>
                <a:cs typeface="Arial"/>
                <a:sym typeface="Arial"/>
                <a:hlinkClick r:id="rId7"/>
              </a:rPr>
              <a:t>https://www.researchgate.net/profile/Mostafa-Abotaleb-2/publication/382254421_Ensuring_Security_and_Privacy_in_Healthcare_Systems_A_Review_Exploring_Challenges_Solutions_Future_Trends_and_the_Practical_Applications_of_Artificial_Intelligence/links/6694f056b15ba55907582c90/Ensuring-Security-and-Privacy-in-Healthcare-Systems-A-Review-Exploring-Challenges-Solutions-Future-Trends-and-the-Practical-Applications-of-Artificial-Intelligence.pdf</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BCC, 2026, Back Pain and Chiropractic Statistics, Available at: </a:t>
            </a:r>
            <a:r>
              <a:rPr lang="en-US" sz="1200" u="sng" dirty="0">
                <a:solidFill>
                  <a:schemeClr val="hlink"/>
                </a:solidFill>
                <a:latin typeface="Arial"/>
                <a:ea typeface="Arial"/>
                <a:cs typeface="Arial"/>
                <a:sym typeface="Arial"/>
                <a:hlinkClick r:id="rId8"/>
              </a:rPr>
              <a:t>https://backcareclinic.co.uk/back-pain-and-chiropractic-statistics/</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err="1">
                <a:latin typeface="Arial"/>
                <a:ea typeface="Arial"/>
                <a:cs typeface="Arial"/>
                <a:sym typeface="Arial"/>
              </a:rPr>
              <a:t>BeyondLimit</a:t>
            </a:r>
            <a:r>
              <a:rPr lang="en-US" sz="1200" dirty="0">
                <a:latin typeface="Arial"/>
                <a:ea typeface="Arial"/>
                <a:cs typeface="Arial"/>
                <a:sym typeface="Arial"/>
              </a:rPr>
              <a:t>, (2026), Why the CQC is important for everyone, Available at: </a:t>
            </a:r>
            <a:r>
              <a:rPr lang="en-US" sz="1200" dirty="0">
                <a:latin typeface="Arial"/>
                <a:ea typeface="Arial"/>
                <a:cs typeface="Arial"/>
                <a:sym typeface="Arial"/>
                <a:hlinkClick r:id="rId9"/>
              </a:rPr>
              <a:t>https://beyondlimits-uk.org/staff/why-the-cqc-is-important-for-everyone/</a:t>
            </a:r>
            <a:endParaRPr lang="en-US" sz="1200" dirty="0">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Bezzina, A., Austin, E., Nguyen, H. and James, C., (2023). Workplace psychosocial factors and their association with musculoskeletal disorders: a systematic review of longitudinal studies. Workplace health &amp; safety, 71(12), pp.578-588. Available at: </a:t>
            </a:r>
            <a:r>
              <a:rPr lang="en-US" sz="1200" u="sng" dirty="0">
                <a:solidFill>
                  <a:schemeClr val="hlink"/>
                </a:solidFill>
                <a:latin typeface="Arial"/>
                <a:ea typeface="Arial"/>
                <a:cs typeface="Arial"/>
                <a:sym typeface="Arial"/>
                <a:hlinkClick r:id="rId10"/>
              </a:rPr>
              <a:t>https://journals.sagepub.com/doi/pdf/10.1177/21650799231193578</a:t>
            </a:r>
            <a:endParaRPr lang="en-US" sz="1200" u="sng" dirty="0">
              <a:solidFill>
                <a:schemeClr val="hlink"/>
              </a:solidFill>
              <a:latin typeface="Arial"/>
              <a:ea typeface="Arial"/>
              <a:cs typeface="Arial"/>
              <a:sym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61"/>
          <p:cNvSpPr txBox="1">
            <a:spLocks noGrp="1"/>
          </p:cNvSpPr>
          <p:nvPr>
            <p:ph type="title"/>
          </p:nvPr>
        </p:nvSpPr>
        <p:spPr>
          <a:xfrm>
            <a:off x="3927729" y="-112388"/>
            <a:ext cx="2713305" cy="533400"/>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800"/>
              <a:buFont typeface="Arial"/>
              <a:buNone/>
            </a:pPr>
            <a:r>
              <a:rPr lang="en-US" sz="2000" b="1" dirty="0">
                <a:solidFill>
                  <a:schemeClr val="dk1"/>
                </a:solidFill>
                <a:latin typeface="Arial"/>
                <a:ea typeface="Arial"/>
                <a:cs typeface="Arial"/>
                <a:sym typeface="Arial"/>
              </a:rPr>
              <a:t>References (contd.)</a:t>
            </a:r>
            <a:endParaRPr sz="2000" b="1" dirty="0">
              <a:solidFill>
                <a:schemeClr val="dk1"/>
              </a:solidFill>
              <a:latin typeface="Arial"/>
              <a:ea typeface="Arial"/>
              <a:cs typeface="Arial"/>
              <a:sym typeface="Arial"/>
            </a:endParaRPr>
          </a:p>
        </p:txBody>
      </p:sp>
      <p:sp>
        <p:nvSpPr>
          <p:cNvPr id="434" name="Google Shape;434;p61"/>
          <p:cNvSpPr txBox="1">
            <a:spLocks noGrp="1"/>
          </p:cNvSpPr>
          <p:nvPr>
            <p:ph type="body" idx="1"/>
          </p:nvPr>
        </p:nvSpPr>
        <p:spPr>
          <a:xfrm>
            <a:off x="127592" y="335948"/>
            <a:ext cx="10313580" cy="5433612"/>
          </a:xfrm>
          <a:prstGeom prst="rect">
            <a:avLst/>
          </a:prstGeom>
          <a:noFill/>
          <a:ln>
            <a:noFill/>
          </a:ln>
        </p:spPr>
        <p:txBody>
          <a:bodyPr spcFirstLastPara="1" wrap="square" lIns="91425" tIns="45700" rIns="91425" bIns="45700" anchor="t" anchorCtr="0">
            <a:noAutofit/>
          </a:bodyPr>
          <a:lstStyle/>
          <a:p>
            <a:pPr marL="342900" indent="-342900" algn="just">
              <a:lnSpc>
                <a:spcPct val="170000"/>
              </a:lnSpc>
              <a:spcBef>
                <a:spcPts val="0"/>
              </a:spcBef>
              <a:buSzPct val="80000"/>
            </a:pPr>
            <a:r>
              <a:rPr lang="en-US" sz="1200" dirty="0">
                <a:latin typeface="Arial"/>
                <a:ea typeface="Arial"/>
                <a:cs typeface="Arial"/>
                <a:sym typeface="Arial"/>
              </a:rPr>
              <a:t>Brown, M.R., Knight, M., Peters, C.J., Maleki, S., </a:t>
            </a:r>
            <a:r>
              <a:rPr lang="en-US" sz="1200" dirty="0" err="1">
                <a:latin typeface="Arial"/>
                <a:ea typeface="Arial"/>
                <a:cs typeface="Arial"/>
                <a:sym typeface="Arial"/>
              </a:rPr>
              <a:t>Motavalli</a:t>
            </a:r>
            <a:r>
              <a:rPr lang="en-US" sz="1200" dirty="0">
                <a:latin typeface="Arial"/>
                <a:ea typeface="Arial"/>
                <a:cs typeface="Arial"/>
                <a:sym typeface="Arial"/>
              </a:rPr>
              <a:t>, A. and </a:t>
            </a:r>
            <a:r>
              <a:rPr lang="en-US" sz="1200" dirty="0" err="1">
                <a:latin typeface="Arial"/>
                <a:ea typeface="Arial"/>
                <a:cs typeface="Arial"/>
                <a:sym typeface="Arial"/>
              </a:rPr>
              <a:t>Nedjat</a:t>
            </a:r>
            <a:r>
              <a:rPr lang="en-US" sz="1200" dirty="0">
                <a:latin typeface="Arial"/>
                <a:ea typeface="Arial"/>
                <a:cs typeface="Arial"/>
                <a:sym typeface="Arial"/>
              </a:rPr>
              <a:t>-Shokouhi, B., (2023). Digital outpatient health solutions as a vehicle to improve healthcare sustainability—a United Kingdom focused policy and practice perspective. Frontiers in Digital Health, 5, p.1242896. Available at: </a:t>
            </a:r>
            <a:r>
              <a:rPr lang="en-US" sz="1200" u="sng" dirty="0">
                <a:solidFill>
                  <a:schemeClr val="hlink"/>
                </a:solidFill>
                <a:latin typeface="Arial"/>
                <a:ea typeface="Arial"/>
                <a:cs typeface="Arial"/>
                <a:sym typeface="Arial"/>
                <a:hlinkClick r:id="rId3"/>
              </a:rPr>
              <a:t>https://www.frontiersin.org/journals/digital-health/articles/10.3389/fdgth.2023.1242896/pdf</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BSC, (2026), The Evolution of Continuous Monitoring, Available at: </a:t>
            </a:r>
            <a:r>
              <a:rPr lang="en-US" sz="1200" u="sng" dirty="0">
                <a:solidFill>
                  <a:schemeClr val="hlink"/>
                </a:solidFill>
                <a:latin typeface="Arial"/>
                <a:ea typeface="Arial"/>
                <a:cs typeface="Arial"/>
                <a:sym typeface="Arial"/>
                <a:hlinkClick r:id="rId4"/>
              </a:rPr>
              <a:t>https://www.passfisma.com/evolution-continuous-monitoring/</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Di Fede, O., La Mantia, G., Cimino, M.G. and Campisi, G., (2023). Protection of patient data in digital Oral and general health care: A scoping review with respect to the current regulations. Oral, 3(2), pp.155-165. Available at: </a:t>
            </a:r>
            <a:r>
              <a:rPr lang="en-US" sz="1200" u="sng" dirty="0">
                <a:solidFill>
                  <a:schemeClr val="hlink"/>
                </a:solidFill>
                <a:latin typeface="Arial"/>
                <a:ea typeface="Arial"/>
                <a:cs typeface="Arial"/>
                <a:sym typeface="Arial"/>
                <a:hlinkClick r:id="rId5"/>
              </a:rPr>
              <a:t>https://www.mdpi.com/2673-6373/3/2/14</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Ebrahimi, P., Rajabi, M. and Aryankhesal, A. (2024) ‘The importance of nongovernmental organizations in patient and community education’, International Journal of Community Based Nursing and Midwifery, 12(4), p.289. </a:t>
            </a:r>
            <a:r>
              <a:rPr lang="en-US" sz="1200" u="sng" dirty="0">
                <a:solidFill>
                  <a:schemeClr val="hlink"/>
                </a:solidFill>
                <a:latin typeface="Arial"/>
                <a:ea typeface="Arial"/>
                <a:cs typeface="Arial"/>
                <a:sym typeface="Arial"/>
                <a:hlinkClick r:id="rId6"/>
              </a:rPr>
              <a:t>https://doi.org/10.30476/ijcbnm.2024.103566.2562</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err="1">
                <a:latin typeface="Arial"/>
                <a:ea typeface="Arial"/>
                <a:cs typeface="Arial"/>
                <a:sym typeface="Arial"/>
              </a:rPr>
              <a:t>ESHleaders</a:t>
            </a:r>
            <a:r>
              <a:rPr lang="en-US" sz="1200" dirty="0">
                <a:latin typeface="Arial"/>
                <a:ea typeface="Arial"/>
                <a:cs typeface="Arial"/>
                <a:sym typeface="Arial"/>
              </a:rPr>
              <a:t>, (2026), Ergonomics: Controlling the Costs of Musculoskeletal Disorders, Available </a:t>
            </a:r>
            <a:r>
              <a:rPr lang="en-US" sz="1200" dirty="0" err="1">
                <a:latin typeface="Arial"/>
                <a:ea typeface="Arial"/>
                <a:cs typeface="Arial"/>
                <a:sym typeface="Arial"/>
              </a:rPr>
              <a:t>at:</a:t>
            </a:r>
            <a:r>
              <a:rPr lang="en-US" sz="1200" u="sng" dirty="0" err="1">
                <a:solidFill>
                  <a:schemeClr val="hlink"/>
                </a:solidFill>
                <a:latin typeface="Arial"/>
                <a:ea typeface="Arial"/>
                <a:cs typeface="Arial"/>
                <a:sym typeface="Arial"/>
                <a:hlinkClick r:id="rId7"/>
              </a:rPr>
              <a:t>https</a:t>
            </a:r>
            <a:r>
              <a:rPr lang="en-US" sz="1200" u="sng" dirty="0">
                <a:solidFill>
                  <a:schemeClr val="hlink"/>
                </a:solidFill>
                <a:latin typeface="Arial"/>
                <a:ea typeface="Arial"/>
                <a:cs typeface="Arial"/>
                <a:sym typeface="Arial"/>
                <a:hlinkClick r:id="rId7"/>
              </a:rPr>
              <a:t>://ehsleaders.org/2023/09/ergonomics-controlling-the-costs-of-musculoskeletal-disorders/</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Frontiers, (2022), Legal and Ethical Consideration in Artificial Intelligence in Healthcare: Who Takes Responsibility?, Available at: </a:t>
            </a:r>
            <a:r>
              <a:rPr lang="en-US" sz="1200" u="sng" dirty="0">
                <a:solidFill>
                  <a:schemeClr val="hlink"/>
                </a:solidFill>
                <a:latin typeface="Arial"/>
                <a:ea typeface="Arial"/>
                <a:cs typeface="Arial"/>
                <a:sym typeface="Arial"/>
                <a:hlinkClick r:id="rId8"/>
              </a:rPr>
              <a:t>https://www.frontiersin.org/journals/surgery/articles/10.3389/fsurg.2022.862322/full</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Garcia, I., (2026), Transparency in communication: the key to good leadership, </a:t>
            </a:r>
            <a:r>
              <a:rPr lang="en-US" sz="1200" i="1" dirty="0" err="1">
                <a:latin typeface="Arial"/>
                <a:ea typeface="Arial"/>
                <a:cs typeface="Arial"/>
                <a:sym typeface="Arial"/>
              </a:rPr>
              <a:t>Sesame</a:t>
            </a:r>
            <a:r>
              <a:rPr lang="en-US" sz="1200" dirty="0" err="1">
                <a:latin typeface="Arial"/>
                <a:ea typeface="Arial"/>
                <a:cs typeface="Arial"/>
                <a:sym typeface="Arial"/>
              </a:rPr>
              <a:t>,Available</a:t>
            </a:r>
            <a:r>
              <a:rPr lang="en-US" sz="1200" dirty="0">
                <a:latin typeface="Arial"/>
                <a:ea typeface="Arial"/>
                <a:cs typeface="Arial"/>
                <a:sym typeface="Arial"/>
              </a:rPr>
              <a:t> at: </a:t>
            </a:r>
            <a:r>
              <a:rPr lang="en-US" sz="1200" u="sng" dirty="0">
                <a:solidFill>
                  <a:schemeClr val="hlink"/>
                </a:solidFill>
                <a:latin typeface="Arial"/>
                <a:ea typeface="Arial"/>
                <a:cs typeface="Arial"/>
                <a:sym typeface="Arial"/>
                <a:hlinkClick r:id="rId9"/>
              </a:rPr>
              <a:t>https://www.sesamehr.com/blog/internal-communication/transparency-in-communication-the-key-to-good-leadership/</a:t>
            </a:r>
            <a:endParaRPr lang="en-US" sz="1200" u="sng" dirty="0">
              <a:solidFill>
                <a:schemeClr val="hlink"/>
              </a:solidFill>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Glanz, K., Rimer, B. K., &amp; Viswanath, K. (Eds.). (2024). Health behavior: Theory, research, and practice (6th ed.). Jossey-Bass. </a:t>
            </a:r>
            <a:r>
              <a:rPr lang="en-US" sz="1200" dirty="0">
                <a:latin typeface="Arial"/>
                <a:ea typeface="Arial"/>
                <a:cs typeface="Arial"/>
                <a:sym typeface="Arial"/>
                <a:hlinkClick r:id="rId10"/>
              </a:rPr>
              <a:t>https://www.wiley.com/en-us/Health+Behavior%3A+Theory%2C+Research+and+Practice%2C+6th+Edition-p-9781394211319</a:t>
            </a:r>
            <a:endParaRPr lang="en-US" sz="1200" dirty="0">
              <a:latin typeface="Arial"/>
              <a:ea typeface="Arial"/>
              <a:cs typeface="Arial"/>
              <a:sym typeface="Arial"/>
            </a:endParaRPr>
          </a:p>
          <a:p>
            <a:pPr marL="342900" indent="-342900" algn="just">
              <a:lnSpc>
                <a:spcPct val="170000"/>
              </a:lnSpc>
              <a:spcBef>
                <a:spcPts val="0"/>
              </a:spcBef>
              <a:buSzPct val="80000"/>
            </a:pPr>
            <a:r>
              <a:rPr lang="en-US" sz="1200" dirty="0">
                <a:latin typeface="Arial"/>
                <a:ea typeface="Arial"/>
                <a:cs typeface="Arial"/>
                <a:sym typeface="Arial"/>
              </a:rPr>
              <a:t>GOV.UK (2017) </a:t>
            </a:r>
            <a:r>
              <a:rPr lang="en-US" sz="1200" i="1" dirty="0">
                <a:latin typeface="Arial"/>
                <a:ea typeface="Arial"/>
                <a:cs typeface="Arial"/>
                <a:sym typeface="Arial"/>
              </a:rPr>
              <a:t>Chronic pain in adults 2017</a:t>
            </a:r>
            <a:r>
              <a:rPr lang="en-US" sz="1200" dirty="0">
                <a:latin typeface="Arial"/>
                <a:ea typeface="Arial"/>
                <a:cs typeface="Arial"/>
                <a:sym typeface="Arial"/>
              </a:rPr>
              <a:t>. Available at:</a:t>
            </a:r>
            <a:r>
              <a:rPr lang="en-US" sz="1200" u="sng" dirty="0">
                <a:solidFill>
                  <a:schemeClr val="hlink"/>
                </a:solidFill>
                <a:latin typeface="Arial"/>
                <a:ea typeface="Arial"/>
                <a:cs typeface="Arial"/>
                <a:sym typeface="Arial"/>
                <a:hlinkClick r:id="rId11"/>
              </a:rPr>
              <a:t> https://assets.publishing.service.gov.uk/media/5fc8c6b78fa8f547585ed7f3/Chronic_Pain_Report.pdf</a:t>
            </a:r>
            <a:endParaRPr lang="en-US" sz="1200" u="sng" dirty="0">
              <a:solidFill>
                <a:schemeClr val="hlink"/>
              </a:solidFill>
              <a:ea typeface="Arial"/>
              <a:cs typeface="Arial"/>
            </a:endParaRPr>
          </a:p>
          <a:p>
            <a:pPr marL="342900" indent="-342900" algn="just">
              <a:lnSpc>
                <a:spcPct val="170000"/>
              </a:lnSpc>
              <a:spcBef>
                <a:spcPts val="0"/>
              </a:spcBef>
              <a:buSzPct val="80000"/>
            </a:pPr>
            <a:r>
              <a:rPr lang="en-US" sz="1200" dirty="0">
                <a:highlight>
                  <a:srgbClr val="FFFFFF"/>
                </a:highlight>
                <a:latin typeface="Arial"/>
                <a:ea typeface="Arial"/>
                <a:cs typeface="Arial"/>
                <a:sym typeface="Arial"/>
              </a:rPr>
              <a:t>Green, L.W., Gielen, A.C., Ottoson, J.M., Peterson, D.V. and Kreuter, M.W. (2022) Health program planning, implementation, and evaluation: creating behavioral, environmental, and policy change. Baltimore: Johns Hopkins University Press.</a:t>
            </a:r>
            <a:endParaRPr lang="en-US" sz="1200" dirty="0">
              <a:latin typeface="Arial"/>
              <a:ea typeface="Arial"/>
              <a:cs typeface="Arial"/>
              <a:sym typeface="Arial"/>
            </a:endParaRPr>
          </a:p>
          <a:p>
            <a:pPr marL="342900" indent="-342900" algn="just">
              <a:lnSpc>
                <a:spcPct val="170000"/>
              </a:lnSpc>
              <a:spcBef>
                <a:spcPts val="0"/>
              </a:spcBef>
              <a:buSzPct val="80000"/>
            </a:pPr>
            <a:endParaRPr lang="en-US" sz="1200" dirty="0">
              <a:latin typeface="Arial"/>
              <a:ea typeface="Arial"/>
              <a:cs typeface="Arial"/>
              <a:sym typeface="Arial"/>
            </a:endParaRPr>
          </a:p>
          <a:p>
            <a:pPr marL="0" lvl="0" indent="0" algn="just" rtl="0">
              <a:lnSpc>
                <a:spcPct val="170000"/>
              </a:lnSpc>
              <a:spcBef>
                <a:spcPts val="1000"/>
              </a:spcBef>
              <a:spcAft>
                <a:spcPts val="0"/>
              </a:spcAft>
              <a:buSzPct val="80000"/>
              <a:buNone/>
            </a:pPr>
            <a:endParaRPr sz="1200" dirty="0">
              <a:latin typeface="Arial"/>
              <a:ea typeface="Arial"/>
              <a:cs typeface="Arial"/>
              <a:sym typeface="Aria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AD8D-425A-586C-F419-A5A4E5F095F7}"/>
              </a:ext>
            </a:extLst>
          </p:cNvPr>
          <p:cNvSpPr>
            <a:spLocks noGrp="1"/>
          </p:cNvSpPr>
          <p:nvPr>
            <p:ph type="title"/>
          </p:nvPr>
        </p:nvSpPr>
        <p:spPr>
          <a:xfrm>
            <a:off x="4069489" y="-10633"/>
            <a:ext cx="2639285" cy="762000"/>
          </a:xfrm>
        </p:spPr>
        <p:txBody>
          <a:bodyPr>
            <a:normAutofit/>
          </a:bodyPr>
          <a:lstStyle/>
          <a:p>
            <a:r>
              <a:rPr lang="en-US" sz="2000" b="1" dirty="0">
                <a:solidFill>
                  <a:schemeClr val="dk1"/>
                </a:solidFill>
                <a:latin typeface="Arial"/>
                <a:ea typeface="Arial"/>
                <a:cs typeface="Arial"/>
                <a:sym typeface="Arial"/>
              </a:rPr>
              <a:t>References (contd.)</a:t>
            </a:r>
            <a:endParaRPr lang="en-US" sz="2000" dirty="0"/>
          </a:p>
        </p:txBody>
      </p:sp>
      <p:sp>
        <p:nvSpPr>
          <p:cNvPr id="3" name="Text Placeholder 2">
            <a:extLst>
              <a:ext uri="{FF2B5EF4-FFF2-40B4-BE49-F238E27FC236}">
                <a16:creationId xmlns:a16="http://schemas.microsoft.com/office/drawing/2014/main" id="{169CD4BC-0B05-BF8B-1178-1A19A7B03798}"/>
              </a:ext>
            </a:extLst>
          </p:cNvPr>
          <p:cNvSpPr>
            <a:spLocks noGrp="1"/>
          </p:cNvSpPr>
          <p:nvPr>
            <p:ph type="body" idx="1"/>
          </p:nvPr>
        </p:nvSpPr>
        <p:spPr>
          <a:xfrm>
            <a:off x="262664" y="244545"/>
            <a:ext cx="10252936" cy="5403409"/>
          </a:xfrm>
        </p:spPr>
        <p:txBody>
          <a:bodyPr>
            <a:noAutofit/>
          </a:bodyPr>
          <a:lstStyle/>
          <a:p>
            <a:pPr marL="342900" lvl="0" indent="-342900" algn="just">
              <a:lnSpc>
                <a:spcPct val="170000"/>
              </a:lnSpc>
              <a:spcBef>
                <a:spcPts val="0"/>
              </a:spcBef>
              <a:buSzPct val="80000"/>
            </a:pPr>
            <a:r>
              <a:rPr lang="en-US" sz="1200" dirty="0">
                <a:latin typeface="Arial"/>
                <a:ea typeface="Arial"/>
                <a:cs typeface="Arial"/>
                <a:sym typeface="Arial"/>
              </a:rPr>
              <a:t>Grover, A. and Singh, R.B. (2019) ‘Health policy, </a:t>
            </a:r>
            <a:r>
              <a:rPr lang="en-US" sz="1200" dirty="0" err="1">
                <a:latin typeface="Arial"/>
                <a:ea typeface="Arial"/>
                <a:cs typeface="Arial"/>
                <a:sym typeface="Arial"/>
              </a:rPr>
              <a:t>programmes</a:t>
            </a:r>
            <a:r>
              <a:rPr lang="en-US" sz="1200" dirty="0">
                <a:latin typeface="Arial"/>
                <a:ea typeface="Arial"/>
                <a:cs typeface="Arial"/>
                <a:sym typeface="Arial"/>
              </a:rPr>
              <a:t> and initiatives’, In Urban Health and Wellbeing: Indian Case Studies (pp. 251-266). Singapore: Springer Singapore. </a:t>
            </a:r>
            <a:r>
              <a:rPr lang="en-US" sz="1200" u="sng" dirty="0">
                <a:solidFill>
                  <a:schemeClr val="hlink"/>
                </a:solidFill>
                <a:latin typeface="Arial"/>
                <a:ea typeface="Arial"/>
                <a:cs typeface="Arial"/>
                <a:sym typeface="Arial"/>
                <a:hlinkClick r:id="rId2"/>
              </a:rPr>
              <a:t>https://doi.org/10.1007/978-981-13-6671-0_8</a:t>
            </a:r>
            <a:endParaRPr lang="en-US" sz="1200" u="sng" dirty="0">
              <a:solidFill>
                <a:schemeClr val="hlink"/>
              </a:solidFill>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HIE, (2026), Wearables to spare surgeons from back pain, Available at: </a:t>
            </a:r>
            <a:r>
              <a:rPr lang="en-US" sz="1200" u="sng" dirty="0">
                <a:solidFill>
                  <a:schemeClr val="hlink"/>
                </a:solidFill>
                <a:latin typeface="Arial"/>
                <a:ea typeface="Arial"/>
                <a:cs typeface="Arial"/>
                <a:sym typeface="Arial"/>
                <a:hlinkClick r:id="rId3"/>
              </a:rPr>
              <a:t>https://healthcare-in-europe.com/en/news/wearable-spare-surgeon-back-pain-posture.html</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HOG, (2025), World Spine Day Awareness: The Complete Guide to Spine Health, Available at: </a:t>
            </a:r>
            <a:r>
              <a:rPr lang="en-US" sz="1200" u="sng" dirty="0">
                <a:solidFill>
                  <a:schemeClr val="hlink"/>
                </a:solidFill>
                <a:latin typeface="Arial"/>
                <a:ea typeface="Arial"/>
                <a:cs typeface="Arial"/>
                <a:sym typeface="Arial"/>
                <a:hlinkClick r:id="rId4"/>
              </a:rPr>
              <a:t>https://www.hcghospitals.in/blog/world-spine-day-awareness-the-complete-guide-to-spine-health/</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err="1">
                <a:latin typeface="Arial"/>
                <a:ea typeface="Arial"/>
                <a:cs typeface="Arial"/>
                <a:sym typeface="Arial"/>
              </a:rPr>
              <a:t>Indodax</a:t>
            </a:r>
            <a:r>
              <a:rPr lang="en-US" sz="1200" dirty="0">
                <a:latin typeface="Arial"/>
                <a:ea typeface="Arial"/>
                <a:cs typeface="Arial"/>
                <a:sym typeface="Arial"/>
              </a:rPr>
              <a:t>, (2023), What is a Stakeholder? Types, Functions &amp; Roles, Available at: </a:t>
            </a:r>
            <a:r>
              <a:rPr lang="en-US" sz="1200" u="sng" dirty="0">
                <a:solidFill>
                  <a:schemeClr val="hlink"/>
                </a:solidFill>
                <a:latin typeface="Arial"/>
                <a:ea typeface="Arial"/>
                <a:cs typeface="Arial"/>
                <a:sym typeface="Arial"/>
                <a:hlinkClick r:id="rId5"/>
              </a:rPr>
              <a:t>https://indodax.com/academy/en/stakeholder-definition/</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Indoria, D., Dakshinamoorthy, B., Karthik, M., Sharma, M., Kaliappan, S. and Manikandan, G., (2024), December. Transforming HR in Finance by Leveraging IoT and AI for Strategic Talent Management. In 2024 International Conference on Innovative Computing, Intelligent Communication and Smart Electrical Systems (ICSES) (pp. 1-6). </a:t>
            </a:r>
            <a:r>
              <a:rPr lang="en-US" sz="1200" dirty="0" err="1">
                <a:latin typeface="Arial"/>
                <a:ea typeface="Arial"/>
                <a:cs typeface="Arial"/>
                <a:sym typeface="Arial"/>
              </a:rPr>
              <a:t>IEEE.Available</a:t>
            </a:r>
            <a:r>
              <a:rPr lang="en-US" sz="1200" dirty="0">
                <a:latin typeface="Arial"/>
                <a:ea typeface="Arial"/>
                <a:cs typeface="Arial"/>
                <a:sym typeface="Arial"/>
              </a:rPr>
              <a:t> at: </a:t>
            </a:r>
            <a:r>
              <a:rPr lang="en-US" sz="1200" u="sng" dirty="0">
                <a:solidFill>
                  <a:schemeClr val="hlink"/>
                </a:solidFill>
                <a:latin typeface="Arial"/>
                <a:ea typeface="Arial"/>
                <a:cs typeface="Arial"/>
                <a:sym typeface="Arial"/>
                <a:hlinkClick r:id="rId6"/>
              </a:rPr>
              <a:t>https://www.researchgate.net/profile/D-Barani/publication/389809394_Transforming_HR_in_Finance_by_Leveraging_IoT_and_AI_for_Strategic_Talent_Management/links/68aed82c6327cf7b63d9a026/Transforming-HR-in-Finance-by-Leveraging-IoT-and-AI-for-Strategic-Talent-Management.pdf</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err="1">
                <a:latin typeface="Arial"/>
                <a:ea typeface="Arial"/>
                <a:cs typeface="Arial"/>
                <a:sym typeface="Arial"/>
              </a:rPr>
              <a:t>Jafleh</a:t>
            </a:r>
            <a:r>
              <a:rPr lang="en-US" sz="1200" dirty="0">
                <a:latin typeface="Arial"/>
                <a:ea typeface="Arial"/>
                <a:cs typeface="Arial"/>
                <a:sym typeface="Arial"/>
              </a:rPr>
              <a:t>, E.A., </a:t>
            </a:r>
            <a:r>
              <a:rPr lang="en-US" sz="1200" dirty="0" err="1">
                <a:latin typeface="Arial"/>
                <a:ea typeface="Arial"/>
                <a:cs typeface="Arial"/>
                <a:sym typeface="Arial"/>
              </a:rPr>
              <a:t>Alnaqbi</a:t>
            </a:r>
            <a:r>
              <a:rPr lang="en-US" sz="1200" dirty="0">
                <a:latin typeface="Arial"/>
                <a:ea typeface="Arial"/>
                <a:cs typeface="Arial"/>
                <a:sym typeface="Arial"/>
              </a:rPr>
              <a:t>, F.A., </a:t>
            </a:r>
            <a:r>
              <a:rPr lang="en-US" sz="1200" dirty="0" err="1">
                <a:latin typeface="Arial"/>
                <a:ea typeface="Arial"/>
                <a:cs typeface="Arial"/>
                <a:sym typeface="Arial"/>
              </a:rPr>
              <a:t>Almaeeni</a:t>
            </a:r>
            <a:r>
              <a:rPr lang="en-US" sz="1200" dirty="0">
                <a:latin typeface="Arial"/>
                <a:ea typeface="Arial"/>
                <a:cs typeface="Arial"/>
                <a:sym typeface="Arial"/>
              </a:rPr>
              <a:t>, H.A., Faqeeh, S., </a:t>
            </a:r>
            <a:r>
              <a:rPr lang="en-US" sz="1200" dirty="0" err="1">
                <a:latin typeface="Arial"/>
                <a:ea typeface="Arial"/>
                <a:cs typeface="Arial"/>
                <a:sym typeface="Arial"/>
              </a:rPr>
              <a:t>Alzaabi</a:t>
            </a:r>
            <a:r>
              <a:rPr lang="en-US" sz="1200" dirty="0">
                <a:latin typeface="Arial"/>
                <a:ea typeface="Arial"/>
                <a:cs typeface="Arial"/>
                <a:sym typeface="Arial"/>
              </a:rPr>
              <a:t>, M.A., Al Zaman, K., </a:t>
            </a:r>
            <a:r>
              <a:rPr lang="en-US" sz="1200" dirty="0" err="1">
                <a:latin typeface="Arial"/>
                <a:ea typeface="Arial"/>
                <a:cs typeface="Arial"/>
                <a:sym typeface="Arial"/>
              </a:rPr>
              <a:t>Alnaqbi</a:t>
            </a:r>
            <a:r>
              <a:rPr lang="en-US" sz="1200" dirty="0">
                <a:latin typeface="Arial"/>
                <a:ea typeface="Arial"/>
                <a:cs typeface="Arial"/>
                <a:sym typeface="Arial"/>
              </a:rPr>
              <a:t>, F., </a:t>
            </a:r>
            <a:r>
              <a:rPr lang="en-US" sz="1200" dirty="0" err="1">
                <a:latin typeface="Arial"/>
                <a:ea typeface="Arial"/>
                <a:cs typeface="Arial"/>
                <a:sym typeface="Arial"/>
              </a:rPr>
              <a:t>Almaeeni</a:t>
            </a:r>
            <a:r>
              <a:rPr lang="en-US" sz="1200" dirty="0">
                <a:latin typeface="Arial"/>
                <a:ea typeface="Arial"/>
                <a:cs typeface="Arial"/>
                <a:sym typeface="Arial"/>
              </a:rPr>
              <a:t>, H. and </a:t>
            </a:r>
            <a:r>
              <a:rPr lang="en-US" sz="1200" dirty="0" err="1">
                <a:latin typeface="Arial"/>
                <a:ea typeface="Arial"/>
                <a:cs typeface="Arial"/>
                <a:sym typeface="Arial"/>
              </a:rPr>
              <a:t>Alzaabi</a:t>
            </a:r>
            <a:r>
              <a:rPr lang="en-US" sz="1200" dirty="0">
                <a:latin typeface="Arial"/>
                <a:ea typeface="Arial"/>
                <a:cs typeface="Arial"/>
                <a:sym typeface="Arial"/>
              </a:rPr>
              <a:t>, M., (2024). The role of wearable devices in chronic disease monitoring and patient care: a comprehensive review. </a:t>
            </a:r>
            <a:r>
              <a:rPr lang="en-US" sz="1200" i="1" dirty="0" err="1">
                <a:latin typeface="Arial"/>
                <a:ea typeface="Arial"/>
                <a:cs typeface="Arial"/>
                <a:sym typeface="Arial"/>
              </a:rPr>
              <a:t>Cureus</a:t>
            </a:r>
            <a:r>
              <a:rPr lang="en-US" sz="1200" dirty="0">
                <a:latin typeface="Arial"/>
                <a:ea typeface="Arial"/>
                <a:cs typeface="Arial"/>
                <a:sym typeface="Arial"/>
              </a:rPr>
              <a:t>, </a:t>
            </a:r>
            <a:r>
              <a:rPr lang="en-US" sz="1200" i="1" dirty="0">
                <a:latin typeface="Arial"/>
                <a:ea typeface="Arial"/>
                <a:cs typeface="Arial"/>
                <a:sym typeface="Arial"/>
              </a:rPr>
              <a:t>16</a:t>
            </a:r>
            <a:r>
              <a:rPr lang="en-US" sz="1200" dirty="0">
                <a:latin typeface="Arial"/>
                <a:ea typeface="Arial"/>
                <a:cs typeface="Arial"/>
                <a:sym typeface="Arial"/>
              </a:rPr>
              <a:t>(9). Available at: </a:t>
            </a:r>
            <a:r>
              <a:rPr lang="en-US" sz="1200" u="sng" dirty="0">
                <a:solidFill>
                  <a:schemeClr val="hlink"/>
                </a:solidFill>
                <a:latin typeface="Arial"/>
                <a:ea typeface="Arial"/>
                <a:cs typeface="Arial"/>
                <a:sym typeface="Arial"/>
                <a:hlinkClick r:id="rId7"/>
              </a:rPr>
              <a:t>https://assets.cureus.com/uploads/review_article/pdf/290934/20241008-794732-v1hocu.pdf</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McShane, Mark (2026), Back Pain Statistics UK: 2026 Facts, Data &amp; Key Insights, Available at: </a:t>
            </a:r>
            <a:r>
              <a:rPr lang="en-US" sz="1200" u="sng" dirty="0">
                <a:solidFill>
                  <a:schemeClr val="hlink"/>
                </a:solidFill>
                <a:latin typeface="Arial"/>
                <a:ea typeface="Arial"/>
                <a:cs typeface="Arial"/>
                <a:sym typeface="Arial"/>
                <a:hlinkClick r:id="rId8"/>
              </a:rPr>
              <a:t>https://www.manualhandlingtraining.org.uk/blog/back-pain-statistics-uk</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MDPI, (2026), Inter-</a:t>
            </a:r>
            <a:r>
              <a:rPr lang="en-US" sz="1200" dirty="0" err="1">
                <a:latin typeface="Arial"/>
                <a:ea typeface="Arial"/>
                <a:cs typeface="Arial"/>
                <a:sym typeface="Arial"/>
              </a:rPr>
              <a:t>Organisational</a:t>
            </a:r>
            <a:r>
              <a:rPr lang="en-US" sz="1200" dirty="0">
                <a:latin typeface="Arial"/>
                <a:ea typeface="Arial"/>
                <a:cs typeface="Arial"/>
                <a:sym typeface="Arial"/>
              </a:rPr>
              <a:t> Collaboration Structures and Features to Facilitate Stakeholder Collaboration, Available at: </a:t>
            </a:r>
            <a:r>
              <a:rPr lang="en-US" sz="1200" u="sng" dirty="0">
                <a:solidFill>
                  <a:schemeClr val="hlink"/>
                </a:solidFill>
                <a:latin typeface="Arial"/>
                <a:ea typeface="Arial"/>
                <a:cs typeface="Arial"/>
                <a:sym typeface="Arial"/>
                <a:hlinkClick r:id="rId9"/>
              </a:rPr>
              <a:t>https://www.mdpi.com/2076-3387/14/2/25</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MDPI, (2026), Real-Time Healthcare Data Transmission for Remote Patient Monitoring in Patch-Based Hybrid OCC/BLE Networks, Available at: </a:t>
            </a:r>
            <a:r>
              <a:rPr lang="en-US" sz="1200" u="sng" dirty="0">
                <a:solidFill>
                  <a:schemeClr val="hlink"/>
                </a:solidFill>
                <a:latin typeface="Arial"/>
                <a:ea typeface="Arial"/>
                <a:cs typeface="Arial"/>
                <a:sym typeface="Arial"/>
                <a:hlinkClick r:id="rId10"/>
              </a:rPr>
              <a:t>https://www.mdpi.com/1424-8220/19/5/1208</a:t>
            </a:r>
            <a:endParaRPr lang="en-US" sz="1200" dirty="0">
              <a:latin typeface="Arial"/>
              <a:ea typeface="Arial"/>
              <a:cs typeface="Arial"/>
              <a:sym typeface="Arial"/>
            </a:endParaRPr>
          </a:p>
          <a:p>
            <a:pPr>
              <a:spcBef>
                <a:spcPts val="0"/>
              </a:spcBef>
            </a:pPr>
            <a:endParaRPr lang="en-US" sz="1200" dirty="0"/>
          </a:p>
        </p:txBody>
      </p:sp>
    </p:spTree>
    <p:extLst>
      <p:ext uri="{BB962C8B-B14F-4D97-AF65-F5344CB8AC3E}">
        <p14:creationId xmlns:p14="http://schemas.microsoft.com/office/powerpoint/2010/main" val="14672755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42025-4157-9D3D-344B-2D6D3267AD29}"/>
              </a:ext>
            </a:extLst>
          </p:cNvPr>
          <p:cNvSpPr>
            <a:spLocks noGrp="1"/>
          </p:cNvSpPr>
          <p:nvPr>
            <p:ph type="title"/>
          </p:nvPr>
        </p:nvSpPr>
        <p:spPr>
          <a:xfrm>
            <a:off x="3830256" y="106322"/>
            <a:ext cx="2618020" cy="393405"/>
          </a:xfrm>
        </p:spPr>
        <p:txBody>
          <a:bodyPr>
            <a:noAutofit/>
          </a:bodyPr>
          <a:lstStyle/>
          <a:p>
            <a:r>
              <a:rPr lang="en-US" sz="2000" b="1" dirty="0">
                <a:solidFill>
                  <a:schemeClr val="dk1"/>
                </a:solidFill>
                <a:latin typeface="Arial"/>
                <a:ea typeface="Arial"/>
                <a:cs typeface="Arial"/>
                <a:sym typeface="Arial"/>
              </a:rPr>
              <a:t>References (contd.)</a:t>
            </a:r>
            <a:endParaRPr lang="en-US" sz="2000" dirty="0"/>
          </a:p>
        </p:txBody>
      </p:sp>
      <p:sp>
        <p:nvSpPr>
          <p:cNvPr id="3" name="Text Placeholder 2">
            <a:extLst>
              <a:ext uri="{FF2B5EF4-FFF2-40B4-BE49-F238E27FC236}">
                <a16:creationId xmlns:a16="http://schemas.microsoft.com/office/drawing/2014/main" id="{832845D6-6483-808F-2467-F76A666FE115}"/>
              </a:ext>
            </a:extLst>
          </p:cNvPr>
          <p:cNvSpPr>
            <a:spLocks noGrp="1"/>
          </p:cNvSpPr>
          <p:nvPr>
            <p:ph type="body" idx="1"/>
          </p:nvPr>
        </p:nvSpPr>
        <p:spPr>
          <a:xfrm>
            <a:off x="326459" y="510366"/>
            <a:ext cx="9625615" cy="5773479"/>
          </a:xfrm>
        </p:spPr>
        <p:txBody>
          <a:bodyPr>
            <a:noAutofit/>
          </a:bodyPr>
          <a:lstStyle/>
          <a:p>
            <a:pPr marL="342900" lvl="0" indent="-342900" algn="just">
              <a:lnSpc>
                <a:spcPct val="170000"/>
              </a:lnSpc>
              <a:spcBef>
                <a:spcPts val="0"/>
              </a:spcBef>
              <a:buSzPct val="80000"/>
            </a:pPr>
            <a:r>
              <a:rPr lang="en-US" sz="1200" dirty="0">
                <a:latin typeface="Arial"/>
                <a:ea typeface="Arial"/>
                <a:cs typeface="Arial"/>
                <a:sym typeface="Arial"/>
              </a:rPr>
              <a:t>Mushtaque, (2024), What is Computer Science Technology and The importance of Computers In the World, Available at: </a:t>
            </a:r>
            <a:r>
              <a:rPr lang="en-US" sz="1200" u="sng" dirty="0">
                <a:solidFill>
                  <a:schemeClr val="hlink"/>
                </a:solidFill>
                <a:latin typeface="Arial"/>
                <a:ea typeface="Arial"/>
                <a:cs typeface="Arial"/>
                <a:sym typeface="Arial"/>
                <a:hlinkClick r:id="rId2"/>
              </a:rPr>
              <a:t>https://medium.com/@Mushtaque1503/what-is-computer-science-and-important-of-computer-science-technology-f2a1fb2794eb</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Naranjo, J.E., Mora, C.A., Bustamante Villagómez, D.F., Mancheno Falconi, M.G. and Garcia, M.V., (2025). Wearable sensors in industrial ergonomics: enhancing safety and productivity in industry 4.0. Sensors, 25(5), p.1526. Available at: </a:t>
            </a:r>
            <a:r>
              <a:rPr lang="en-US" sz="1200" u="sng" dirty="0">
                <a:solidFill>
                  <a:schemeClr val="hlink"/>
                </a:solidFill>
                <a:latin typeface="Arial"/>
                <a:ea typeface="Arial"/>
                <a:cs typeface="Arial"/>
                <a:sym typeface="Arial"/>
                <a:hlinkClick r:id="rId3"/>
              </a:rPr>
              <a:t>https://www.mdpi.com/1424-8220/25/5/1526</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NHS, (2026), Print or save to PDF Data protection policy. Available at: </a:t>
            </a:r>
            <a:r>
              <a:rPr lang="en-US" sz="1200" dirty="0">
                <a:latin typeface="Arial"/>
                <a:ea typeface="Arial"/>
                <a:cs typeface="Arial"/>
                <a:sym typeface="Arial"/>
                <a:hlinkClick r:id="rId4"/>
              </a:rPr>
              <a:t>https://www.england.nhs.uk/long-read/data-protection-policy/</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Pickering, J., (2026), Why digital transformation in the NHS is more than going paperless, Available at: </a:t>
            </a:r>
            <a:r>
              <a:rPr lang="en-US" sz="1200" u="sng" dirty="0">
                <a:solidFill>
                  <a:schemeClr val="hlink"/>
                </a:solidFill>
                <a:latin typeface="Arial"/>
                <a:ea typeface="Arial"/>
                <a:cs typeface="Arial"/>
                <a:sym typeface="Arial"/>
                <a:hlinkClick r:id="rId5"/>
              </a:rPr>
              <a:t>https://www.techfinitive.com/opinions/why-digital-transformation-in-the-nhs-is-more-than-going-paperless/</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Resilient, 2026, The Root Cause of Lower Back Pain and How To Fix It, Available at: </a:t>
            </a:r>
            <a:r>
              <a:rPr lang="en-US" sz="1200" u="sng" dirty="0">
                <a:solidFill>
                  <a:schemeClr val="hlink"/>
                </a:solidFill>
                <a:latin typeface="Arial"/>
                <a:ea typeface="Arial"/>
                <a:cs typeface="Arial"/>
                <a:sym typeface="Arial"/>
                <a:hlinkClick r:id="rId6"/>
              </a:rPr>
              <a:t>https://www.resilientedu.com/blog/the-root-cause-of-much-lower-back-pain-and-how-to-fix-it</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mj-lt"/>
              </a:rPr>
              <a:t>RIHS Editorial Team (2025) Digital Transformation in Healthcare Education. </a:t>
            </a:r>
            <a:r>
              <a:rPr lang="en-US" sz="1200" dirty="0" err="1">
                <a:latin typeface="+mj-lt"/>
              </a:rPr>
              <a:t>Ramyanti</a:t>
            </a:r>
            <a:r>
              <a:rPr lang="en-US" sz="1200" dirty="0">
                <a:latin typeface="+mj-lt"/>
              </a:rPr>
              <a:t> Institute of Health Sciences. Available at: </a:t>
            </a:r>
            <a:r>
              <a:rPr lang="en-US" sz="1200" dirty="0">
                <a:latin typeface="+mj-lt"/>
                <a:hlinkClick r:id="rId7"/>
              </a:rPr>
              <a:t>https://rihsedu.com/digital-transformation-healthcare-education/</a:t>
            </a:r>
            <a:endParaRPr lang="en-US" sz="1200" dirty="0">
              <a:latin typeface="+mj-lt"/>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Sabola, N.E., Wifaq, K., </a:t>
            </a:r>
            <a:r>
              <a:rPr lang="en-US" sz="1200" dirty="0" err="1">
                <a:latin typeface="Arial"/>
                <a:ea typeface="Arial"/>
                <a:cs typeface="Arial"/>
                <a:sym typeface="Arial"/>
              </a:rPr>
              <a:t>Alruwaili</a:t>
            </a:r>
            <a:r>
              <a:rPr lang="en-US" sz="1200" dirty="0">
                <a:latin typeface="Arial"/>
                <a:ea typeface="Arial"/>
                <a:cs typeface="Arial"/>
                <a:sym typeface="Arial"/>
              </a:rPr>
              <a:t>, M.M., </a:t>
            </a:r>
            <a:r>
              <a:rPr lang="en-US" sz="1200" dirty="0" err="1">
                <a:latin typeface="Arial"/>
                <a:ea typeface="Arial"/>
                <a:cs typeface="Arial"/>
                <a:sym typeface="Arial"/>
              </a:rPr>
              <a:t>Sweelam</a:t>
            </a:r>
            <a:r>
              <a:rPr lang="en-US" sz="1200" dirty="0">
                <a:latin typeface="Arial"/>
                <a:ea typeface="Arial"/>
                <a:cs typeface="Arial"/>
                <a:sym typeface="Arial"/>
              </a:rPr>
              <a:t>, R.K.M., El-</a:t>
            </a:r>
            <a:r>
              <a:rPr lang="en-US" sz="1200" dirty="0" err="1">
                <a:latin typeface="Arial"/>
                <a:ea typeface="Arial"/>
                <a:cs typeface="Arial"/>
                <a:sym typeface="Arial"/>
              </a:rPr>
              <a:t>Amrosy</a:t>
            </a:r>
            <a:r>
              <a:rPr lang="en-US" sz="1200" dirty="0">
                <a:latin typeface="Arial"/>
                <a:ea typeface="Arial"/>
                <a:cs typeface="Arial"/>
                <a:sym typeface="Arial"/>
              </a:rPr>
              <a:t>, S.H. and Abdelwahed, A.Y. (2025) ‘Chronic lower back pain among occupational workers: effect of relaxation technique on quality of working life, pain and disability level with nurse-led intervention’, BMC nursing, 24(1), p.122. </a:t>
            </a:r>
            <a:r>
              <a:rPr lang="en-US" sz="1200" u="sng" dirty="0">
                <a:solidFill>
                  <a:schemeClr val="hlink"/>
                </a:solidFill>
                <a:latin typeface="Arial"/>
                <a:ea typeface="Arial"/>
                <a:cs typeface="Arial"/>
                <a:sym typeface="Arial"/>
                <a:hlinkClick r:id="rId8"/>
              </a:rPr>
              <a:t>https://doi.org/10.1186/s12912-025-02753-2</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SHC, (2026), Services, Available at: </a:t>
            </a:r>
            <a:r>
              <a:rPr lang="en-US" sz="1200" u="sng" dirty="0">
                <a:solidFill>
                  <a:schemeClr val="hlink"/>
                </a:solidFill>
                <a:latin typeface="Arial"/>
                <a:ea typeface="Arial"/>
                <a:cs typeface="Arial"/>
                <a:sym typeface="Arial"/>
                <a:hlinkClick r:id="rId9"/>
              </a:rPr>
              <a:t>https://www.superior-healthcare.co.uk/services/</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Straub, J., </a:t>
            </a:r>
            <a:r>
              <a:rPr lang="en-US" sz="1200" dirty="0" err="1">
                <a:latin typeface="Arial"/>
                <a:ea typeface="Arial"/>
                <a:cs typeface="Arial"/>
                <a:sym typeface="Arial"/>
              </a:rPr>
              <a:t>Ardelt</a:t>
            </a:r>
            <a:r>
              <a:rPr lang="en-US" sz="1200" dirty="0">
                <a:latin typeface="Arial"/>
                <a:ea typeface="Arial"/>
                <a:cs typeface="Arial"/>
                <a:sym typeface="Arial"/>
              </a:rPr>
              <a:t>, M., </a:t>
            </a:r>
            <a:r>
              <a:rPr lang="en-US" sz="1200" dirty="0" err="1">
                <a:latin typeface="Arial"/>
                <a:ea typeface="Arial"/>
                <a:cs typeface="Arial"/>
                <a:sym typeface="Arial"/>
              </a:rPr>
              <a:t>Gerhardinger</a:t>
            </a:r>
            <a:r>
              <a:rPr lang="en-US" sz="1200" dirty="0">
                <a:latin typeface="Arial"/>
                <a:ea typeface="Arial"/>
                <a:cs typeface="Arial"/>
                <a:sym typeface="Arial"/>
              </a:rPr>
              <a:t>, K., Klute, L., </a:t>
            </a:r>
            <a:r>
              <a:rPr lang="en-US" sz="1200" dirty="0" err="1">
                <a:latin typeface="Arial"/>
                <a:ea typeface="Arial"/>
                <a:cs typeface="Arial"/>
                <a:sym typeface="Arial"/>
              </a:rPr>
              <a:t>Krueckel</a:t>
            </a:r>
            <a:r>
              <a:rPr lang="en-US" sz="1200" dirty="0">
                <a:latin typeface="Arial"/>
                <a:ea typeface="Arial"/>
                <a:cs typeface="Arial"/>
                <a:sym typeface="Arial"/>
              </a:rPr>
              <a:t>, J., Rupp, M., Alt, V. and Lang, S. (2025) ‘The burden of back pain on hospital staff in a maximum care facility in Germany–a survey’, Brain and Spine, 5, p.104338. Available at: </a:t>
            </a:r>
            <a:r>
              <a:rPr lang="en-US" sz="1200" u="sng" dirty="0">
                <a:solidFill>
                  <a:schemeClr val="hlink"/>
                </a:solidFill>
                <a:latin typeface="Arial"/>
                <a:ea typeface="Arial"/>
                <a:cs typeface="Arial"/>
                <a:sym typeface="Arial"/>
                <a:hlinkClick r:id="rId10"/>
              </a:rPr>
              <a:t>https://www.scienceopen.com/document_file/d4ffb8bb-22ec-475b-8519-a60d1bf6570e/PubMedCentral/d4ffb8bb-22ec-475b-8519-a60d1bf6570e.pdf</a:t>
            </a:r>
            <a:endParaRPr lang="en-US" sz="1200" u="sng" dirty="0">
              <a:solidFill>
                <a:schemeClr val="hlink"/>
              </a:solidFill>
              <a:latin typeface="Arial"/>
              <a:ea typeface="Arial"/>
              <a:cs typeface="Arial"/>
              <a:sym typeface="Arial"/>
            </a:endParaRPr>
          </a:p>
        </p:txBody>
      </p:sp>
    </p:spTree>
    <p:extLst>
      <p:ext uri="{BB962C8B-B14F-4D97-AF65-F5344CB8AC3E}">
        <p14:creationId xmlns:p14="http://schemas.microsoft.com/office/powerpoint/2010/main" val="2344158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38"/>
        <p:cNvGrpSpPr/>
        <p:nvPr/>
      </p:nvGrpSpPr>
      <p:grpSpPr>
        <a:xfrm>
          <a:off x="0" y="0"/>
          <a:ext cx="0" cy="0"/>
          <a:chOff x="0" y="0"/>
          <a:chExt cx="0" cy="0"/>
        </a:xfrm>
      </p:grpSpPr>
      <p:sp>
        <p:nvSpPr>
          <p:cNvPr id="439" name="Google Shape;439;p62"/>
          <p:cNvSpPr txBox="1">
            <a:spLocks noGrp="1"/>
          </p:cNvSpPr>
          <p:nvPr>
            <p:ph type="title"/>
          </p:nvPr>
        </p:nvSpPr>
        <p:spPr>
          <a:xfrm>
            <a:off x="3823539" y="127031"/>
            <a:ext cx="2655870" cy="577362"/>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800"/>
              <a:buFont typeface="Arial"/>
              <a:buNone/>
            </a:pPr>
            <a:r>
              <a:rPr lang="en-US" sz="2000" b="1" dirty="0">
                <a:solidFill>
                  <a:schemeClr val="dk1"/>
                </a:solidFill>
                <a:latin typeface="Arial"/>
                <a:ea typeface="Arial"/>
                <a:cs typeface="Arial"/>
                <a:sym typeface="Arial"/>
              </a:rPr>
              <a:t>References (contd.)</a:t>
            </a:r>
            <a:endParaRPr sz="2000" b="1" dirty="0">
              <a:solidFill>
                <a:schemeClr val="dk1"/>
              </a:solidFill>
              <a:latin typeface="Arial"/>
              <a:ea typeface="Arial"/>
              <a:cs typeface="Arial"/>
              <a:sym typeface="Arial"/>
            </a:endParaRPr>
          </a:p>
        </p:txBody>
      </p:sp>
      <p:sp>
        <p:nvSpPr>
          <p:cNvPr id="440" name="Google Shape;440;p62"/>
          <p:cNvSpPr txBox="1">
            <a:spLocks noGrp="1"/>
          </p:cNvSpPr>
          <p:nvPr>
            <p:ph type="body" idx="1"/>
          </p:nvPr>
        </p:nvSpPr>
        <p:spPr>
          <a:xfrm>
            <a:off x="212651" y="704393"/>
            <a:ext cx="9877647" cy="5732585"/>
          </a:xfrm>
          <a:prstGeom prst="rect">
            <a:avLst/>
          </a:prstGeom>
          <a:noFill/>
          <a:ln>
            <a:noFill/>
          </a:ln>
        </p:spPr>
        <p:txBody>
          <a:bodyPr spcFirstLastPara="1" wrap="square" lIns="91425" tIns="45700" rIns="91425" bIns="45700" anchor="t" anchorCtr="0">
            <a:noAutofit/>
          </a:bodyPr>
          <a:lstStyle/>
          <a:p>
            <a:pPr marL="342900" indent="-342900" algn="just">
              <a:lnSpc>
                <a:spcPct val="170000"/>
              </a:lnSpc>
              <a:spcBef>
                <a:spcPts val="0"/>
              </a:spcBef>
              <a:buSzPct val="80000"/>
            </a:pPr>
            <a:r>
              <a:rPr lang="en-US" sz="1200" dirty="0">
                <a:latin typeface="Arial"/>
                <a:ea typeface="Arial"/>
                <a:cs typeface="Arial"/>
                <a:sym typeface="Arial"/>
              </a:rPr>
              <a:t>Tawiah, P.A., Appiah-</a:t>
            </a:r>
            <a:r>
              <a:rPr lang="en-US" sz="1200" dirty="0" err="1">
                <a:latin typeface="Arial"/>
                <a:ea typeface="Arial"/>
                <a:cs typeface="Arial"/>
                <a:sym typeface="Arial"/>
              </a:rPr>
              <a:t>Brempong</a:t>
            </a:r>
            <a:r>
              <a:rPr lang="en-US" sz="1200" dirty="0">
                <a:latin typeface="Arial"/>
                <a:ea typeface="Arial"/>
                <a:cs typeface="Arial"/>
                <a:sym typeface="Arial"/>
              </a:rPr>
              <a:t>, E., Okyere, P., Adu-Fosu, G. and </a:t>
            </a:r>
            <a:r>
              <a:rPr lang="en-US" sz="1200" dirty="0" err="1">
                <a:latin typeface="Arial"/>
                <a:ea typeface="Arial"/>
                <a:cs typeface="Arial"/>
                <a:sym typeface="Arial"/>
              </a:rPr>
              <a:t>Ashinyo</a:t>
            </a:r>
            <a:r>
              <a:rPr lang="en-US" sz="1200" dirty="0">
                <a:latin typeface="Arial"/>
                <a:ea typeface="Arial"/>
                <a:cs typeface="Arial"/>
                <a:sym typeface="Arial"/>
              </a:rPr>
              <a:t>, M.E., (2025). Prevalence, predisposing factors, and turnover intention related to low back pain among health workers in Accra, Ghana. </a:t>
            </a:r>
            <a:r>
              <a:rPr lang="en-US" sz="1200" dirty="0" err="1">
                <a:latin typeface="Arial"/>
                <a:ea typeface="Arial"/>
                <a:cs typeface="Arial"/>
                <a:sym typeface="Arial"/>
              </a:rPr>
              <a:t>PloS</a:t>
            </a:r>
            <a:r>
              <a:rPr lang="en-US" sz="1200" dirty="0">
                <a:latin typeface="Arial"/>
                <a:ea typeface="Arial"/>
                <a:cs typeface="Arial"/>
                <a:sym typeface="Arial"/>
              </a:rPr>
              <a:t> one, 20(1), p.e0317582. Available at: </a:t>
            </a:r>
            <a:r>
              <a:rPr lang="en-US" sz="1200" u="sng" dirty="0">
                <a:solidFill>
                  <a:schemeClr val="hlink"/>
                </a:solidFill>
                <a:latin typeface="Arial"/>
                <a:ea typeface="Arial"/>
                <a:cs typeface="Arial"/>
                <a:sym typeface="Arial"/>
                <a:hlinkClick r:id="rId3"/>
              </a:rPr>
              <a:t>https://journals.plos.org/plosone/article/file?id=10.1371/journal.pone.0317582&amp;type=printable</a:t>
            </a:r>
            <a:endParaRPr lang="en-US" sz="1200" dirty="0">
              <a:latin typeface="Arial"/>
              <a:ea typeface="Arial"/>
              <a:cs typeface="Arial"/>
              <a:sym typeface="Arial"/>
            </a:endParaRPr>
          </a:p>
          <a:p>
            <a:pPr marL="342900" lvl="0" indent="-342900" algn="just">
              <a:lnSpc>
                <a:spcPct val="170000"/>
              </a:lnSpc>
              <a:spcBef>
                <a:spcPts val="0"/>
              </a:spcBef>
              <a:buSzPct val="80000"/>
            </a:pPr>
            <a:r>
              <a:rPr lang="en-US" sz="1200" dirty="0">
                <a:latin typeface="Arial"/>
                <a:ea typeface="Arial"/>
                <a:cs typeface="Arial"/>
                <a:sym typeface="Arial"/>
              </a:rPr>
              <a:t>The Lancet, (2026), Digital mental health interventions: an opportunity to enhance care while preserving human connection, Available at: </a:t>
            </a:r>
            <a:r>
              <a:rPr lang="en-US" sz="1200" u="sng" dirty="0">
                <a:solidFill>
                  <a:schemeClr val="hlink"/>
                </a:solidFill>
                <a:latin typeface="Arial"/>
                <a:ea typeface="Arial"/>
                <a:cs typeface="Arial"/>
                <a:sym typeface="Arial"/>
                <a:hlinkClick r:id="rId4"/>
              </a:rPr>
              <a:t>https://www.thelancet.com/journals/lanam/article/PIIS2667-193X%2824%2900267-9/fulltext</a:t>
            </a:r>
            <a:endParaRPr lang="en-US" sz="1200" dirty="0">
              <a:latin typeface="Arial"/>
              <a:ea typeface="Arial"/>
              <a:cs typeface="Arial"/>
              <a:sym typeface="Arial"/>
            </a:endParaRPr>
          </a:p>
          <a:p>
            <a:pPr marL="342900" lvl="0" indent="-342900" algn="just" rtl="0">
              <a:lnSpc>
                <a:spcPct val="170000"/>
              </a:lnSpc>
              <a:spcBef>
                <a:spcPts val="0"/>
              </a:spcBef>
              <a:spcAft>
                <a:spcPts val="0"/>
              </a:spcAft>
              <a:buSzPct val="80000"/>
              <a:buChar char="►"/>
            </a:pPr>
            <a:r>
              <a:rPr lang="en-US" sz="1200" dirty="0">
                <a:latin typeface="Arial"/>
                <a:ea typeface="Arial"/>
                <a:cs typeface="Arial"/>
                <a:sym typeface="Arial"/>
              </a:rPr>
              <a:t>The Sunday Times, (2024), Managing Workload Stress: Strategies For Coping And Thriving, Available at: </a:t>
            </a:r>
            <a:r>
              <a:rPr lang="en-US" sz="1200" u="sng" dirty="0">
                <a:solidFill>
                  <a:schemeClr val="hlink"/>
                </a:solidFill>
                <a:latin typeface="Arial"/>
                <a:ea typeface="Arial"/>
                <a:cs typeface="Arial"/>
                <a:sym typeface="Arial"/>
                <a:hlinkClick r:id="rId5"/>
              </a:rPr>
              <a:t>https://www.sundaytimes.lk/240728/education/managing-workload-stress-strategies-for-coping-and-thriving-565153.html</a:t>
            </a:r>
            <a:endParaRPr sz="1200" dirty="0">
              <a:latin typeface="Arial"/>
              <a:ea typeface="Arial"/>
              <a:cs typeface="Arial"/>
              <a:sym typeface="Arial"/>
            </a:endParaRPr>
          </a:p>
          <a:p>
            <a:pPr marL="342900" lvl="0" indent="-342900" algn="just" rtl="0">
              <a:lnSpc>
                <a:spcPct val="170000"/>
              </a:lnSpc>
              <a:spcBef>
                <a:spcPts val="0"/>
              </a:spcBef>
              <a:spcAft>
                <a:spcPts val="0"/>
              </a:spcAft>
              <a:buSzPct val="80000"/>
              <a:buChar char="►"/>
            </a:pPr>
            <a:r>
              <a:rPr lang="en-US" sz="1200" dirty="0">
                <a:latin typeface="Arial"/>
                <a:ea typeface="Arial"/>
                <a:cs typeface="Arial"/>
                <a:sym typeface="Arial"/>
              </a:rPr>
              <a:t>TSC, (2024), Lower Back Pain Treatment and Prevention Guide: Learn What Works, Available at: </a:t>
            </a:r>
            <a:r>
              <a:rPr lang="en-US" sz="1200" u="sng" dirty="0">
                <a:solidFill>
                  <a:schemeClr val="hlink"/>
                </a:solidFill>
                <a:latin typeface="Arial"/>
                <a:ea typeface="Arial"/>
                <a:cs typeface="Arial"/>
                <a:sym typeface="Arial"/>
                <a:hlinkClick r:id="rId6"/>
              </a:rPr>
              <a:t>https://truesportcare.com/lower-back-pain-treatment/</a:t>
            </a:r>
            <a:endParaRPr sz="1200" dirty="0">
              <a:latin typeface="Arial"/>
              <a:ea typeface="Arial"/>
              <a:cs typeface="Arial"/>
              <a:sym typeface="Arial"/>
            </a:endParaRPr>
          </a:p>
          <a:p>
            <a:pPr marL="342900" lvl="0" indent="-342900" algn="just" rtl="0">
              <a:lnSpc>
                <a:spcPct val="170000"/>
              </a:lnSpc>
              <a:spcBef>
                <a:spcPts val="0"/>
              </a:spcBef>
              <a:spcAft>
                <a:spcPts val="0"/>
              </a:spcAft>
              <a:buSzPct val="80000"/>
              <a:buChar char="►"/>
            </a:pPr>
            <a:r>
              <a:rPr lang="en-US" sz="1200" dirty="0">
                <a:latin typeface="Arial"/>
                <a:ea typeface="Arial"/>
                <a:cs typeface="Arial"/>
                <a:sym typeface="Arial"/>
              </a:rPr>
              <a:t>Watson, J.M., (2024). Healthcare Technology Adoption: A Social-</a:t>
            </a:r>
            <a:r>
              <a:rPr lang="en-US" sz="1200" dirty="0" err="1">
                <a:latin typeface="Arial"/>
                <a:ea typeface="Arial"/>
                <a:cs typeface="Arial"/>
                <a:sym typeface="Arial"/>
              </a:rPr>
              <a:t>Organisational</a:t>
            </a:r>
            <a:r>
              <a:rPr lang="en-US" sz="1200" dirty="0">
                <a:latin typeface="Arial"/>
                <a:ea typeface="Arial"/>
                <a:cs typeface="Arial"/>
                <a:sym typeface="Arial"/>
              </a:rPr>
              <a:t> Perspective. </a:t>
            </a:r>
            <a:r>
              <a:rPr lang="en-US" sz="1200" i="1" dirty="0">
                <a:latin typeface="Arial"/>
                <a:ea typeface="Arial"/>
                <a:cs typeface="Arial"/>
                <a:sym typeface="Arial"/>
              </a:rPr>
              <a:t>University of Canterbury</a:t>
            </a:r>
            <a:r>
              <a:rPr lang="en-US" sz="1200" dirty="0">
                <a:latin typeface="Arial"/>
                <a:ea typeface="Arial"/>
                <a:cs typeface="Arial"/>
                <a:sym typeface="Arial"/>
              </a:rPr>
              <a:t>.</a:t>
            </a:r>
            <a:r>
              <a:rPr lang="en-US" sz="1200" b="1" dirty="0">
                <a:latin typeface="Arial"/>
                <a:ea typeface="Arial"/>
                <a:cs typeface="Arial"/>
                <a:sym typeface="Arial"/>
              </a:rPr>
              <a:t> </a:t>
            </a:r>
            <a:r>
              <a:rPr lang="en-US" sz="1200" dirty="0">
                <a:latin typeface="Arial"/>
                <a:ea typeface="Arial"/>
                <a:cs typeface="Arial"/>
                <a:sym typeface="Arial"/>
              </a:rPr>
              <a:t>Available at: </a:t>
            </a:r>
            <a:r>
              <a:rPr lang="en-US" sz="1200" u="sng" dirty="0">
                <a:solidFill>
                  <a:schemeClr val="hlink"/>
                </a:solidFill>
                <a:latin typeface="Arial"/>
                <a:ea typeface="Arial"/>
                <a:cs typeface="Arial"/>
                <a:sym typeface="Arial"/>
                <a:hlinkClick r:id="rId7"/>
              </a:rPr>
              <a:t>https://ir.canterbury.ac.nz/server/api/core/bitstreams/a5d51a58-eff7-4e30-ad62-f530fdb6a768/content</a:t>
            </a:r>
            <a:endParaRPr sz="1200" dirty="0">
              <a:latin typeface="Arial"/>
              <a:ea typeface="Arial"/>
              <a:cs typeface="Arial"/>
              <a:sym typeface="Arial"/>
            </a:endParaRPr>
          </a:p>
          <a:p>
            <a:pPr marL="342900" lvl="0" indent="-342900" algn="just" rtl="0">
              <a:lnSpc>
                <a:spcPct val="170000"/>
              </a:lnSpc>
              <a:spcBef>
                <a:spcPts val="0"/>
              </a:spcBef>
              <a:spcAft>
                <a:spcPts val="0"/>
              </a:spcAft>
              <a:buSzPct val="80000"/>
              <a:buChar char="►"/>
            </a:pPr>
            <a:r>
              <a:rPr lang="en-US" sz="1200" dirty="0" err="1">
                <a:latin typeface="Arial"/>
                <a:ea typeface="Arial"/>
                <a:cs typeface="Arial"/>
                <a:sym typeface="Arial"/>
              </a:rPr>
              <a:t>Yigzaw</a:t>
            </a:r>
            <a:r>
              <a:rPr lang="en-US" sz="1200" dirty="0">
                <a:latin typeface="Arial"/>
                <a:ea typeface="Arial"/>
                <a:cs typeface="Arial"/>
                <a:sym typeface="Arial"/>
              </a:rPr>
              <a:t>, K.Y., </a:t>
            </a:r>
            <a:r>
              <a:rPr lang="en-US" sz="1200" dirty="0" err="1">
                <a:latin typeface="Arial"/>
                <a:ea typeface="Arial"/>
                <a:cs typeface="Arial"/>
                <a:sym typeface="Arial"/>
              </a:rPr>
              <a:t>Michalas</a:t>
            </a:r>
            <a:r>
              <a:rPr lang="en-US" sz="1200" dirty="0">
                <a:latin typeface="Arial"/>
                <a:ea typeface="Arial"/>
                <a:cs typeface="Arial"/>
                <a:sym typeface="Arial"/>
              </a:rPr>
              <a:t>, A., Marco-Ruiz, L., de Oliveira, M.T., Krefting, D., Penzel, T., </a:t>
            </a:r>
            <a:r>
              <a:rPr lang="en-US" sz="1200" dirty="0" err="1">
                <a:latin typeface="Arial"/>
                <a:ea typeface="Arial"/>
                <a:cs typeface="Arial"/>
                <a:sym typeface="Arial"/>
              </a:rPr>
              <a:t>Bellika</a:t>
            </a:r>
            <a:r>
              <a:rPr lang="en-US" sz="1200" dirty="0">
                <a:latin typeface="Arial"/>
                <a:ea typeface="Arial"/>
                <a:cs typeface="Arial"/>
                <a:sym typeface="Arial"/>
              </a:rPr>
              <a:t>, J.G. and </a:t>
            </a:r>
            <a:r>
              <a:rPr lang="en-US" sz="1200" dirty="0" err="1">
                <a:latin typeface="Arial"/>
                <a:ea typeface="Arial"/>
                <a:cs typeface="Arial"/>
                <a:sym typeface="Arial"/>
              </a:rPr>
              <a:t>Olabarriaga</a:t>
            </a:r>
            <a:r>
              <a:rPr lang="en-US" sz="1200" dirty="0">
                <a:latin typeface="Arial"/>
                <a:ea typeface="Arial"/>
                <a:cs typeface="Arial"/>
                <a:sym typeface="Arial"/>
              </a:rPr>
              <a:t>, S.D., (2026). Health data security and privacy: Challenges and solutions for the future. Roadmap to successful digital health ecosystems, pp.433-470. Available at: </a:t>
            </a:r>
            <a:r>
              <a:rPr lang="en-US" sz="1200" u="sng" dirty="0">
                <a:solidFill>
                  <a:schemeClr val="hlink"/>
                </a:solidFill>
                <a:latin typeface="Arial"/>
                <a:ea typeface="Arial"/>
                <a:cs typeface="Arial"/>
                <a:sym typeface="Arial"/>
                <a:hlinkClick r:id="rId8"/>
              </a:rPr>
              <a:t>https://www.researchgate.net/profile/Kassaye-Yitbarek-Yigzaw/publication/358710325_Health_data_security_and_privacy_Challenges_and_solutions_for_the_future/links/66c3105b5f116e7c5304576a/Health-data-security-and-privacy-Challenges-and-solutions-for-the-future.pdf</a:t>
            </a:r>
            <a:endParaRPr sz="1200" u="sng" dirty="0">
              <a:latin typeface="Arial"/>
              <a:ea typeface="Arial"/>
              <a:cs typeface="Arial"/>
              <a:sym typeface="Arial"/>
            </a:endParaRPr>
          </a:p>
          <a:p>
            <a:pPr marL="342900" lvl="0" indent="-342900" algn="just" rtl="0">
              <a:lnSpc>
                <a:spcPct val="170000"/>
              </a:lnSpc>
              <a:spcBef>
                <a:spcPts val="0"/>
              </a:spcBef>
              <a:spcAft>
                <a:spcPts val="0"/>
              </a:spcAft>
              <a:buSzPct val="80000"/>
              <a:buChar char="►"/>
            </a:pPr>
            <a:r>
              <a:rPr lang="en-US" sz="1200" dirty="0">
                <a:latin typeface="Arial"/>
                <a:ea typeface="Arial"/>
                <a:cs typeface="Arial"/>
                <a:sym typeface="Arial"/>
              </a:rPr>
              <a:t>Zhang, Y., Fu, X. and Wu, Z., (2025). A Case Study of Big Data and Artificial Intelligence in Physical Education. Journal of Cases on Information Technology (JCIT), 27(1), pp.1-20.Available at: </a:t>
            </a:r>
            <a:r>
              <a:rPr lang="en-US" sz="1200" u="sng" dirty="0">
                <a:solidFill>
                  <a:schemeClr val="hlink"/>
                </a:solidFill>
                <a:latin typeface="Arial"/>
                <a:ea typeface="Arial"/>
                <a:cs typeface="Arial"/>
                <a:sym typeface="Arial"/>
                <a:hlinkClick r:id="rId9"/>
              </a:rPr>
              <a:t>https://www.igi-global.com/gateway/article/full-text-pdf/386841&amp;riu=true</a:t>
            </a:r>
            <a:endParaRPr sz="1200" dirty="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215</TotalTime>
  <Words>6472</Words>
  <Application>Microsoft Office PowerPoint</Application>
  <PresentationFormat>Widescreen</PresentationFormat>
  <Paragraphs>280</Paragraphs>
  <Slides>47</Slides>
  <Notes>45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Noto Sans Symbols</vt:lpstr>
      <vt:lpstr>Trebuchet MS</vt:lpstr>
      <vt:lpstr>Facet</vt:lpstr>
      <vt:lpstr>PowerPoint Presentation</vt:lpstr>
      <vt:lpstr>PowerPoint Presentation</vt:lpstr>
      <vt:lpstr>Digital Health Technology </vt:lpstr>
      <vt:lpstr>Background of Work-related Back pain</vt:lpstr>
      <vt:lpstr>Public health significance of occupational Musculoskeletal disorder </vt:lpstr>
      <vt:lpstr>Burden of back pain on Healthcare workforce productivity</vt:lpstr>
      <vt:lpstr>Possible Consequences of not addressing this public health concern </vt:lpstr>
      <vt:lpstr>Target population and justification for Intervention </vt:lpstr>
      <vt:lpstr>Digital health promotion and wearable Technology overview </vt:lpstr>
      <vt:lpstr>Problem statement  </vt:lpstr>
      <vt:lpstr>Evidence Supporting technology for Musculoskeletal Health </vt:lpstr>
      <vt:lpstr>Expected Public Health Impact of the Intervention</vt:lpstr>
      <vt:lpstr>Application: What the Planning Model Must Achieve</vt:lpstr>
      <vt:lpstr>Why PRECEDE-PROCEED for BackSmart?</vt:lpstr>
      <vt:lpstr>Phase 1: Social and Epidemiological Assessment</vt:lpstr>
      <vt:lpstr>Phase 2: Behavioural and Environmental Diagnosis </vt:lpstr>
      <vt:lpstr>Phase 3: Educational, Ecological, and Administrative Assessment</vt:lpstr>
      <vt:lpstr>Translating Diagnosis into Back smart Design</vt:lpstr>
      <vt:lpstr>From Planning to Implementation: A Staged Pathway </vt:lpstr>
      <vt:lpstr>Evaluation Must Test Implementation as well as Outcomes</vt:lpstr>
      <vt:lpstr>Critical Appraisal: Strengths and Limitations of PRECEDE-PROCEED</vt:lpstr>
      <vt:lpstr>Justification for Model Selection: Why not Alternatives?</vt:lpstr>
      <vt:lpstr>Application Conclusion</vt:lpstr>
      <vt:lpstr>Introduction: Why Implementation Success Depends on More Than Technology  </vt:lpstr>
      <vt:lpstr>Key Stakeholders Supporting BackSmart Implementation </vt:lpstr>
      <vt:lpstr>Stakeholder and Partnership Working </vt:lpstr>
      <vt:lpstr>Stakeholder Roles and Responsibilities </vt:lpstr>
      <vt:lpstr>Organisational and Operational Barriers</vt:lpstr>
      <vt:lpstr>User and Workplace Barriers </vt:lpstr>
      <vt:lpstr>Technical Barriers </vt:lpstr>
      <vt:lpstr>Legal and Ethical aspect </vt:lpstr>
      <vt:lpstr>Strategies to Overcome Implementation Barriers</vt:lpstr>
      <vt:lpstr>Overcoming Barriers and Key Takeaways</vt:lpstr>
      <vt:lpstr>Introduction: Evaluating the Impact of BackSmart </vt:lpstr>
      <vt:lpstr>Benefits for Healthcare Workers  </vt:lpstr>
      <vt:lpstr>Benefits for Healthcare Organisations  </vt:lpstr>
      <vt:lpstr>Public Health Benefits </vt:lpstr>
      <vt:lpstr>Economic and Workforce Benefits  </vt:lpstr>
      <vt:lpstr>Policy Implications </vt:lpstr>
      <vt:lpstr>Research Implications </vt:lpstr>
      <vt:lpstr>Education and Professional Development </vt:lpstr>
      <vt:lpstr>Conclusion and Future Recommendations </vt:lpstr>
      <vt:lpstr>References</vt:lpstr>
      <vt:lpstr>References (contd.)</vt:lpstr>
      <vt:lpstr>References (contd.)</vt:lpstr>
      <vt:lpstr>References (contd.)</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Barua, Shubha</cp:lastModifiedBy>
  <cp:revision>8</cp:revision>
  <dcterms:modified xsi:type="dcterms:W3CDTF">2026-08-11T05:39:28Z</dcterms:modified>
</cp:coreProperties>
</file>