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4"/>
  </p:notesMasterIdLst>
  <p:sldIdLst>
    <p:sldId id="278" r:id="rId2"/>
    <p:sldId id="27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4266"/>
  </p:normalViewPr>
  <p:slideViewPr>
    <p:cSldViewPr snapToGrid="0" snapToObjects="1">
      <p:cViewPr varScale="1">
        <p:scale>
          <a:sx n="95" d="100"/>
          <a:sy n="95" d="100"/>
        </p:scale>
        <p:origin x="121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61EB5D-6680-F04C-AA65-B50159F75D73}" type="datetimeFigureOut">
              <a:rPr lang="en-US" smtClean="0"/>
              <a:t>3/12/19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D9640D-95A5-A147-8A03-78381368B2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1372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A87F77-8281-B94B-8458-C4A0F4B2D2A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2271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704C65B-31AB-4B46-A7BD-EB20D1217D95}" type="datetimeFigureOut">
              <a:rPr lang="en-US" smtClean="0"/>
              <a:t>3/12/19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2D60C62-5A67-7E4C-B3F6-A924E6954D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0602103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4C65B-31AB-4B46-A7BD-EB20D1217D95}" type="datetimeFigureOut">
              <a:rPr lang="en-US" smtClean="0"/>
              <a:t>3/12/19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60C62-5A67-7E4C-B3F6-A924E6954D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813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704C65B-31AB-4B46-A7BD-EB20D1217D95}" type="datetimeFigureOut">
              <a:rPr lang="en-US" smtClean="0"/>
              <a:t>3/12/19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2D60C62-5A67-7E4C-B3F6-A924E6954D9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0366001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4C65B-31AB-4B46-A7BD-EB20D1217D95}" type="datetimeFigureOut">
              <a:rPr lang="en-US" smtClean="0"/>
              <a:t>3/12/19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60C62-5A67-7E4C-B3F6-A924E6954D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794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4C65B-31AB-4B46-A7BD-EB20D1217D95}" type="datetimeFigureOut">
              <a:rPr lang="en-US" smtClean="0"/>
              <a:t>3/12/19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60C62-5A67-7E4C-B3F6-A924E6954D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194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4C65B-31AB-4B46-A7BD-EB20D1217D95}" type="datetimeFigureOut">
              <a:rPr lang="en-US" smtClean="0"/>
              <a:t>3/12/19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60C62-5A67-7E4C-B3F6-A924E6954D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334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4C65B-31AB-4B46-A7BD-EB20D1217D95}" type="datetimeFigureOut">
              <a:rPr lang="en-US" smtClean="0"/>
              <a:t>3/12/19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60C62-5A67-7E4C-B3F6-A924E6954D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822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704C65B-31AB-4B46-A7BD-EB20D1217D95}" type="datetimeFigureOut">
              <a:rPr lang="en-US" smtClean="0"/>
              <a:t>3/12/19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2D60C62-5A67-7E4C-B3F6-A924E6954D9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8222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704C65B-31AB-4B46-A7BD-EB20D1217D95}" type="datetimeFigureOut">
              <a:rPr lang="en-US" smtClean="0"/>
              <a:t>3/12/19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2D60C62-5A67-7E4C-B3F6-A924E6954D9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94251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4C65B-31AB-4B46-A7BD-EB20D1217D95}" type="datetimeFigureOut">
              <a:rPr lang="en-US" smtClean="0"/>
              <a:t>3/12/19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60C62-5A67-7E4C-B3F6-A924E6954D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5708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4C65B-31AB-4B46-A7BD-EB20D1217D95}" type="datetimeFigureOut">
              <a:rPr lang="en-US" smtClean="0"/>
              <a:t>3/12/19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60C62-5A67-7E4C-B3F6-A924E6954D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5675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7704C65B-31AB-4B46-A7BD-EB20D1217D95}" type="datetimeFigureOut">
              <a:rPr lang="en-US" smtClean="0"/>
              <a:t>3/12/19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92D60C62-5A67-7E4C-B3F6-A924E6954D9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86673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93ECB-CB5E-2143-BAE2-CAF134DC434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/>
              <a:t>Self-led Tutorial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24D75C-507F-B94A-B38E-AAE24E2699E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i="1" dirty="0"/>
              <a:t>Session 8</a:t>
            </a:r>
          </a:p>
        </p:txBody>
      </p:sp>
    </p:spTree>
    <p:extLst>
      <p:ext uri="{BB962C8B-B14F-4D97-AF65-F5344CB8AC3E}">
        <p14:creationId xmlns:p14="http://schemas.microsoft.com/office/powerpoint/2010/main" val="33605405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92A90-1EE5-104F-914B-54F409995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82962"/>
            <a:ext cx="10703860" cy="1199949"/>
          </a:xfrm>
        </p:spPr>
        <p:txBody>
          <a:bodyPr>
            <a:normAutofit fontScale="90000"/>
          </a:bodyPr>
          <a:lstStyle/>
          <a:p>
            <a:r>
              <a:rPr lang="en-GB" sz="3800" b="1" dirty="0"/>
              <a:t>Extended Essay…</a:t>
            </a:r>
            <a:br>
              <a:rPr lang="en-GB" sz="3800" b="1" dirty="0"/>
            </a:br>
            <a:r>
              <a:rPr lang="en-GB" sz="3300" dirty="0"/>
              <a:t>Importance monitoring &amp; maintaining FW Biota and their value…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EDD57-BBBE-E44A-829F-498DDACF01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407322"/>
            <a:ext cx="9816354" cy="16182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/>
              <a:t>Discuss the importance and benefits of monitoring and maintaining freshwater biota, their habitats and the anthropogenic-influenced impacts upon them.</a:t>
            </a:r>
            <a:br>
              <a:rPr lang="en-GB" b="1" i="1" dirty="0"/>
            </a:br>
            <a:br>
              <a:rPr lang="en-GB" b="1" i="1" dirty="0"/>
            </a:br>
            <a:r>
              <a:rPr lang="en-GB" b="1" i="1" dirty="0"/>
              <a:t>Consider biota of all trophic levels, and the different ways in which freshwater fauna, flora and their related habitats are and/or should be valued.</a:t>
            </a:r>
            <a:endParaRPr lang="en-GB" b="1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FBDA5FEF-C604-7F45-BEC8-FA2F06FACE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218007"/>
            <a:ext cx="12192000" cy="4524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46B591A-A9DA-4B4A-8527-F5881CB6298E}"/>
              </a:ext>
            </a:extLst>
          </p:cNvPr>
          <p:cNvSpPr/>
          <p:nvPr/>
        </p:nvSpPr>
        <p:spPr>
          <a:xfrm>
            <a:off x="0" y="6488668"/>
            <a:ext cx="24929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s.pengelly@uwtsd.ac.uk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127FC72-80BD-F64A-8CC0-D37478B4A3AF}"/>
              </a:ext>
            </a:extLst>
          </p:cNvPr>
          <p:cNvSpPr/>
          <p:nvPr/>
        </p:nvSpPr>
        <p:spPr>
          <a:xfrm>
            <a:off x="1246495" y="3175080"/>
            <a:ext cx="1070386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228600"/>
            <a:r>
              <a:rPr lang="en-GB" dirty="0">
                <a:solidFill>
                  <a:srgbClr val="000000"/>
                </a:solidFill>
                <a:latin typeface="Symbol" pitchFamily="2" charset="2"/>
              </a:rPr>
              <a:t>·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</a:rPr>
              <a:t>      </a:t>
            </a:r>
            <a:r>
              <a:rPr lang="en-GB" dirty="0">
                <a:solidFill>
                  <a:srgbClr val="000000"/>
                </a:solidFill>
                <a:latin typeface="Helvetica" pitchFamily="2" charset="0"/>
              </a:rPr>
              <a:t>Water quality – human, ecological and wider benefits.</a:t>
            </a:r>
          </a:p>
          <a:p>
            <a:pPr indent="-228600"/>
            <a:r>
              <a:rPr lang="en-GB" dirty="0">
                <a:solidFill>
                  <a:srgbClr val="000000"/>
                </a:solidFill>
                <a:latin typeface="Symbol" pitchFamily="2" charset="2"/>
              </a:rPr>
              <a:t>·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</a:rPr>
              <a:t>      </a:t>
            </a:r>
            <a:r>
              <a:rPr lang="en-GB" dirty="0">
                <a:solidFill>
                  <a:srgbClr val="000000"/>
                </a:solidFill>
                <a:latin typeface="Helvetica" pitchFamily="2" charset="0"/>
              </a:rPr>
              <a:t>FW indicator species, their purposes/roles </a:t>
            </a:r>
          </a:p>
          <a:p>
            <a:pPr indent="-228600"/>
            <a:r>
              <a:rPr lang="en-GB" dirty="0">
                <a:solidFill>
                  <a:srgbClr val="000000"/>
                </a:solidFill>
                <a:latin typeface="Symbol" pitchFamily="2" charset="2"/>
              </a:rPr>
              <a:t>·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</a:rPr>
              <a:t>      </a:t>
            </a:r>
            <a:r>
              <a:rPr lang="en-GB" dirty="0">
                <a:solidFill>
                  <a:srgbClr val="000000"/>
                </a:solidFill>
                <a:latin typeface="Helvetica" pitchFamily="2" charset="0"/>
              </a:rPr>
              <a:t>Keystone species and purposes</a:t>
            </a:r>
          </a:p>
          <a:p>
            <a:pPr indent="-228600"/>
            <a:r>
              <a:rPr lang="en-GB" dirty="0">
                <a:solidFill>
                  <a:srgbClr val="000000"/>
                </a:solidFill>
                <a:latin typeface="Symbol" pitchFamily="2" charset="2"/>
              </a:rPr>
              <a:t>·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</a:rPr>
              <a:t>      </a:t>
            </a:r>
            <a:r>
              <a:rPr lang="en-GB" dirty="0">
                <a:solidFill>
                  <a:srgbClr val="000000"/>
                </a:solidFill>
                <a:latin typeface="Helvetica" pitchFamily="2" charset="0"/>
              </a:rPr>
              <a:t>Habitats produced by/in conjunction with/maintained by biota </a:t>
            </a:r>
          </a:p>
          <a:p>
            <a:pPr indent="-228600"/>
            <a:r>
              <a:rPr lang="en-GB" dirty="0">
                <a:solidFill>
                  <a:srgbClr val="000000"/>
                </a:solidFill>
                <a:latin typeface="Symbol" pitchFamily="2" charset="2"/>
              </a:rPr>
              <a:t>·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</a:rPr>
              <a:t>      </a:t>
            </a:r>
            <a:r>
              <a:rPr lang="en-GB" dirty="0">
                <a:solidFill>
                  <a:srgbClr val="000000"/>
                </a:solidFill>
                <a:latin typeface="Helvetica" pitchFamily="2" charset="0"/>
              </a:rPr>
              <a:t>Ecosystem services </a:t>
            </a:r>
          </a:p>
          <a:p>
            <a:pPr indent="-228600"/>
            <a:r>
              <a:rPr lang="en-GB" dirty="0">
                <a:solidFill>
                  <a:srgbClr val="000000"/>
                </a:solidFill>
                <a:latin typeface="Symbol" pitchFamily="2" charset="2"/>
              </a:rPr>
              <a:t>·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</a:rPr>
              <a:t>      </a:t>
            </a:r>
            <a:r>
              <a:rPr lang="en-GB" dirty="0">
                <a:solidFill>
                  <a:srgbClr val="000000"/>
                </a:solidFill>
                <a:latin typeface="Helvetica" pitchFamily="2" charset="0"/>
              </a:rPr>
              <a:t>The debated economic value of water and </a:t>
            </a:r>
            <a:r>
              <a:rPr lang="en-GB" dirty="0" err="1">
                <a:solidFill>
                  <a:srgbClr val="000000"/>
                </a:solidFill>
                <a:latin typeface="Helvetica" pitchFamily="2" charset="0"/>
              </a:rPr>
              <a:t>fw</a:t>
            </a:r>
            <a:r>
              <a:rPr lang="en-GB" dirty="0">
                <a:solidFill>
                  <a:srgbClr val="000000"/>
                </a:solidFill>
                <a:latin typeface="Helvetica" pitchFamily="2" charset="0"/>
              </a:rPr>
              <a:t> environments </a:t>
            </a:r>
          </a:p>
          <a:p>
            <a:pPr indent="-228600"/>
            <a:r>
              <a:rPr lang="en-GB" dirty="0">
                <a:solidFill>
                  <a:srgbClr val="000000"/>
                </a:solidFill>
                <a:latin typeface="Symbol" pitchFamily="2" charset="2"/>
              </a:rPr>
              <a:t>·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</a:rPr>
              <a:t>      </a:t>
            </a:r>
            <a:r>
              <a:rPr lang="en-GB" dirty="0">
                <a:solidFill>
                  <a:srgbClr val="000000"/>
                </a:solidFill>
                <a:latin typeface="Helvetica" pitchFamily="2" charset="0"/>
              </a:rPr>
              <a:t>Invasive species – monitoring impacts on native environments, native fauna &amp; flora, water quality, and anthropogenic &amp; economic impacts.</a:t>
            </a:r>
          </a:p>
          <a:p>
            <a:pPr indent="-228600"/>
            <a:r>
              <a:rPr lang="en-GB" dirty="0">
                <a:solidFill>
                  <a:srgbClr val="000000"/>
                </a:solidFill>
                <a:latin typeface="Symbol" pitchFamily="2" charset="2"/>
              </a:rPr>
              <a:t>·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</a:rPr>
              <a:t>      </a:t>
            </a:r>
            <a:r>
              <a:rPr lang="en-GB" dirty="0">
                <a:solidFill>
                  <a:srgbClr val="000000"/>
                </a:solidFill>
                <a:latin typeface="Helvetica" pitchFamily="2" charset="0"/>
              </a:rPr>
              <a:t>Anthropogenic infrastructure impacts on freshwater biota, the alteration of habitats and communities.</a:t>
            </a:r>
            <a:endParaRPr lang="en-GB" b="0" i="0" u="none" strike="noStrike" dirty="0">
              <a:solidFill>
                <a:srgbClr val="000000"/>
              </a:solidFill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5906382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{95B181F6-A54D-DB4A-8040-B196A9826A34}tf10001072</Template>
  <TotalTime>65</TotalTime>
  <Words>39</Words>
  <Application>Microsoft Macintosh PowerPoint</Application>
  <PresentationFormat>Widescreen</PresentationFormat>
  <Paragraphs>14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Calibri</vt:lpstr>
      <vt:lpstr>Franklin Gothic Book</vt:lpstr>
      <vt:lpstr>Helvetica</vt:lpstr>
      <vt:lpstr>Symbol</vt:lpstr>
      <vt:lpstr>Times New Roman</vt:lpstr>
      <vt:lpstr>Crop</vt:lpstr>
      <vt:lpstr>Self-led Tutorial</vt:lpstr>
      <vt:lpstr>Extended Essay… Importance monitoring &amp; maintaining FW Biota and their value…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Self-led Tutorial</dc:title>
  <dc:creator>Sam! Sam!</dc:creator>
  <cp:lastModifiedBy>Sam! Sam!</cp:lastModifiedBy>
  <cp:revision>9</cp:revision>
  <dcterms:created xsi:type="dcterms:W3CDTF">2019-02-27T19:50:58Z</dcterms:created>
  <dcterms:modified xsi:type="dcterms:W3CDTF">2019-03-12T23:22:28Z</dcterms:modified>
</cp:coreProperties>
</file>