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9877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0845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16895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2513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9849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4462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263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02788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58268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89709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76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10/23/2019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80234913"/>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naturalnews.com/" TargetMode="External"/><Relationship Id="rId2" Type="http://schemas.openxmlformats.org/officeDocument/2006/relationships/hyperlink" Target="http://scholarlyoa.com/individual-journal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psychology.ucdavis.edu/faculty_sites/sommerb/sommerdemo/stat_inf/null.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a:t>
            </a:r>
            <a:endParaRPr lang="en-GB" dirty="0"/>
          </a:p>
        </p:txBody>
      </p:sp>
      <p:sp>
        <p:nvSpPr>
          <p:cNvPr id="3" name="Subtitle 2"/>
          <p:cNvSpPr>
            <a:spLocks noGrp="1"/>
          </p:cNvSpPr>
          <p:nvPr>
            <p:ph type="subTitle" idx="1"/>
          </p:nvPr>
        </p:nvSpPr>
        <p:spPr/>
        <p:txBody>
          <a:bodyPr/>
          <a:lstStyle/>
          <a:p>
            <a:r>
              <a:rPr lang="en-GB" b="1" dirty="0"/>
              <a:t>How to Read and Understand a Scientific Paper: A Step-by-Step Guide</a:t>
            </a:r>
          </a:p>
          <a:p>
            <a:endParaRPr lang="en-GB" b="1" dirty="0"/>
          </a:p>
        </p:txBody>
      </p:sp>
    </p:spTree>
    <p:extLst>
      <p:ext uri="{BB962C8B-B14F-4D97-AF65-F5344CB8AC3E}">
        <p14:creationId xmlns:p14="http://schemas.microsoft.com/office/powerpoint/2010/main" val="3432769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you need to be able to understand research papers? </a:t>
            </a:r>
            <a:endParaRPr lang="en-GB" dirty="0"/>
          </a:p>
        </p:txBody>
      </p:sp>
      <p:sp>
        <p:nvSpPr>
          <p:cNvPr id="3" name="Content Placeholder 2"/>
          <p:cNvSpPr>
            <a:spLocks noGrp="1"/>
          </p:cNvSpPr>
          <p:nvPr>
            <p:ph idx="1"/>
          </p:nvPr>
        </p:nvSpPr>
        <p:spPr/>
        <p:txBody>
          <a:bodyPr>
            <a:normAutofit/>
          </a:bodyPr>
          <a:lstStyle/>
          <a:p>
            <a:r>
              <a:rPr lang="en-GB" dirty="0"/>
              <a:t>To form a truly educated opinion on a scientific subject, you need to become familiar with current research in that field. </a:t>
            </a:r>
            <a:endParaRPr lang="en-GB" dirty="0" smtClean="0"/>
          </a:p>
          <a:p>
            <a:r>
              <a:rPr lang="en-GB" dirty="0" smtClean="0"/>
              <a:t>To </a:t>
            </a:r>
            <a:r>
              <a:rPr lang="en-GB" dirty="0"/>
              <a:t>be able to distinguish between good and bad interpretations of research, you have to be willing and able to read the primary research literature for yourself. </a:t>
            </a:r>
            <a:endParaRPr lang="en-GB" dirty="0" smtClean="0"/>
          </a:p>
          <a:p>
            <a:r>
              <a:rPr lang="en-GB" dirty="0" smtClean="0"/>
              <a:t>Reading </a:t>
            </a:r>
            <a:r>
              <a:rPr lang="en-GB" dirty="0"/>
              <a:t>and understanding research papers is a skill that every </a:t>
            </a:r>
            <a:r>
              <a:rPr lang="en-GB" dirty="0" smtClean="0"/>
              <a:t>nurse needs to be able to but </a:t>
            </a:r>
            <a:r>
              <a:rPr lang="en-GB" dirty="0"/>
              <a:t>like any skill it takes patience and practice.</a:t>
            </a:r>
          </a:p>
        </p:txBody>
      </p:sp>
    </p:spTree>
    <p:extLst>
      <p:ext uri="{BB962C8B-B14F-4D97-AF65-F5344CB8AC3E}">
        <p14:creationId xmlns:p14="http://schemas.microsoft.com/office/powerpoint/2010/main" val="2401328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Sections of a paper </a:t>
            </a:r>
            <a:endParaRPr lang="en-GB" dirty="0"/>
          </a:p>
        </p:txBody>
      </p:sp>
      <p:sp>
        <p:nvSpPr>
          <p:cNvPr id="3" name="Content Placeholder 2"/>
          <p:cNvSpPr>
            <a:spLocks noGrp="1"/>
          </p:cNvSpPr>
          <p:nvPr>
            <p:ph idx="1"/>
          </p:nvPr>
        </p:nvSpPr>
        <p:spPr/>
        <p:txBody>
          <a:bodyPr/>
          <a:lstStyle/>
          <a:p>
            <a:r>
              <a:rPr lang="en-GB" dirty="0" smtClean="0"/>
              <a:t>Most </a:t>
            </a:r>
            <a:r>
              <a:rPr lang="en-GB" dirty="0"/>
              <a:t>articles will be divided into the following sections: abstract, introduction, methods, results, and conclusions/interpretations/discussion. </a:t>
            </a:r>
            <a:endParaRPr lang="en-GB" dirty="0" smtClean="0"/>
          </a:p>
          <a:p>
            <a:r>
              <a:rPr lang="en-GB" dirty="0" smtClean="0"/>
              <a:t>It is vital that you also check to see if the paper has ethical approval. </a:t>
            </a:r>
            <a:endParaRPr lang="en-GB" dirty="0"/>
          </a:p>
        </p:txBody>
      </p:sp>
    </p:spTree>
    <p:extLst>
      <p:ext uri="{BB962C8B-B14F-4D97-AF65-F5344CB8AC3E}">
        <p14:creationId xmlns:p14="http://schemas.microsoft.com/office/powerpoint/2010/main" val="4138725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Before you begin </a:t>
            </a:r>
            <a:endParaRPr lang="en-GB" dirty="0"/>
          </a:p>
        </p:txBody>
      </p:sp>
      <p:sp>
        <p:nvSpPr>
          <p:cNvPr id="3" name="Content Placeholder 2"/>
          <p:cNvSpPr>
            <a:spLocks noGrp="1"/>
          </p:cNvSpPr>
          <p:nvPr>
            <p:ph idx="1"/>
          </p:nvPr>
        </p:nvSpPr>
        <p:spPr/>
        <p:txBody>
          <a:bodyPr/>
          <a:lstStyle/>
          <a:p>
            <a:r>
              <a:rPr lang="en-GB" dirty="0" smtClean="0">
                <a:solidFill>
                  <a:schemeClr val="bg2">
                    <a:lumMod val="50000"/>
                  </a:schemeClr>
                </a:solidFill>
              </a:rPr>
              <a:t>Take </a:t>
            </a:r>
            <a:r>
              <a:rPr lang="en-GB" dirty="0">
                <a:solidFill>
                  <a:schemeClr val="bg2">
                    <a:lumMod val="50000"/>
                  </a:schemeClr>
                </a:solidFill>
              </a:rPr>
              <a:t>note of the authors and their institutional affiliations. Some institutions </a:t>
            </a:r>
            <a:r>
              <a:rPr lang="en-GB" dirty="0" smtClean="0">
                <a:solidFill>
                  <a:schemeClr val="bg2">
                    <a:lumMod val="50000"/>
                  </a:schemeClr>
                </a:solidFill>
              </a:rPr>
              <a:t>are </a:t>
            </a:r>
            <a:r>
              <a:rPr lang="en-GB" dirty="0">
                <a:solidFill>
                  <a:schemeClr val="bg2">
                    <a:lumMod val="50000"/>
                  </a:schemeClr>
                </a:solidFill>
              </a:rPr>
              <a:t>well-respected; others may appear to be legitimate research institutions but are actually agenda-driven. </a:t>
            </a:r>
            <a:endParaRPr lang="en-GB" dirty="0" smtClean="0">
              <a:solidFill>
                <a:schemeClr val="bg2">
                  <a:lumMod val="50000"/>
                </a:schemeClr>
              </a:solidFill>
            </a:endParaRPr>
          </a:p>
          <a:p>
            <a:r>
              <a:rPr lang="en-GB" dirty="0" smtClean="0">
                <a:solidFill>
                  <a:schemeClr val="bg2">
                    <a:lumMod val="50000"/>
                  </a:schemeClr>
                </a:solidFill>
              </a:rPr>
              <a:t>Also </a:t>
            </a:r>
            <a:r>
              <a:rPr lang="en-GB" dirty="0">
                <a:solidFill>
                  <a:schemeClr val="bg2">
                    <a:lumMod val="50000"/>
                  </a:schemeClr>
                </a:solidFill>
              </a:rPr>
              <a:t>take note of the journal in which it’s published. Be cautious of articles from </a:t>
            </a:r>
            <a:r>
              <a:rPr lang="en-GB" dirty="0">
                <a:solidFill>
                  <a:schemeClr val="bg2">
                    <a:lumMod val="50000"/>
                  </a:schemeClr>
                </a:solidFill>
                <a:hlinkClick r:id="rId2"/>
              </a:rPr>
              <a:t>questionable journals</a:t>
            </a:r>
            <a:r>
              <a:rPr lang="en-GB" dirty="0">
                <a:solidFill>
                  <a:schemeClr val="bg2">
                    <a:lumMod val="50000"/>
                  </a:schemeClr>
                </a:solidFill>
              </a:rPr>
              <a:t>, or sites like </a:t>
            </a:r>
            <a:r>
              <a:rPr lang="en-GB" dirty="0">
                <a:solidFill>
                  <a:schemeClr val="bg2">
                    <a:lumMod val="50000"/>
                  </a:schemeClr>
                </a:solidFill>
                <a:hlinkClick r:id="rId3"/>
              </a:rPr>
              <a:t>Natural News</a:t>
            </a:r>
            <a:r>
              <a:rPr lang="en-GB" dirty="0">
                <a:solidFill>
                  <a:schemeClr val="bg2">
                    <a:lumMod val="50000"/>
                  </a:schemeClr>
                </a:solidFill>
              </a:rPr>
              <a:t>, that might resemble peer-reviewed scientific journals but aren’t. </a:t>
            </a:r>
          </a:p>
        </p:txBody>
      </p:sp>
    </p:spTree>
    <p:extLst>
      <p:ext uri="{BB962C8B-B14F-4D97-AF65-F5344CB8AC3E}">
        <p14:creationId xmlns:p14="http://schemas.microsoft.com/office/powerpoint/2010/main" val="1574083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b="1" dirty="0" smtClean="0"/>
              <a:t>Begin </a:t>
            </a:r>
            <a:r>
              <a:rPr lang="en-GB" b="1" dirty="0"/>
              <a:t>by reading the introduction, not the abstract.</a:t>
            </a:r>
            <a:endParaRPr lang="en-GB" dirty="0"/>
          </a:p>
        </p:txBody>
      </p:sp>
      <p:sp>
        <p:nvSpPr>
          <p:cNvPr id="3" name="Content Placeholder 2"/>
          <p:cNvSpPr>
            <a:spLocks noGrp="1"/>
          </p:cNvSpPr>
          <p:nvPr>
            <p:ph idx="1"/>
          </p:nvPr>
        </p:nvSpPr>
        <p:spPr/>
        <p:txBody>
          <a:bodyPr/>
          <a:lstStyle/>
          <a:p>
            <a:r>
              <a:rPr lang="en-GB" dirty="0"/>
              <a:t>The abstract is that dense first paragraph at the very beginning of a paper. In fact, that’s often the </a:t>
            </a:r>
            <a:r>
              <a:rPr lang="en-GB" i="1" dirty="0"/>
              <a:t>only</a:t>
            </a:r>
            <a:r>
              <a:rPr lang="en-GB" dirty="0"/>
              <a:t> part of a paper that many non-scientists read when they’re trying to build a scientific argument. </a:t>
            </a:r>
            <a:r>
              <a:rPr lang="en-GB" dirty="0" smtClean="0"/>
              <a:t>I </a:t>
            </a:r>
            <a:r>
              <a:rPr lang="en-GB" dirty="0"/>
              <a:t>always read the abstract last, because it contains a succinct summary of the entire </a:t>
            </a:r>
            <a:r>
              <a:rPr lang="en-GB" dirty="0" smtClean="0"/>
              <a:t>paper </a:t>
            </a:r>
            <a:r>
              <a:rPr lang="en-GB" dirty="0"/>
              <a:t>and I’m concerned about inadvertently becoming biased by the authors’ interpretation of the results. </a:t>
            </a:r>
          </a:p>
        </p:txBody>
      </p:sp>
    </p:spTree>
    <p:extLst>
      <p:ext uri="{BB962C8B-B14F-4D97-AF65-F5344CB8AC3E}">
        <p14:creationId xmlns:p14="http://schemas.microsoft.com/office/powerpoint/2010/main" val="174882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Identify </a:t>
            </a:r>
            <a:r>
              <a:rPr lang="en-GB" b="1" dirty="0"/>
              <a:t>the </a:t>
            </a:r>
            <a:r>
              <a:rPr lang="en-GB" b="1" i="1" dirty="0"/>
              <a:t>big</a:t>
            </a:r>
            <a:r>
              <a:rPr lang="en-GB" b="1" dirty="0"/>
              <a:t> question.</a:t>
            </a:r>
            <a:endParaRPr lang="en-GB" dirty="0"/>
          </a:p>
        </p:txBody>
      </p:sp>
      <p:sp>
        <p:nvSpPr>
          <p:cNvPr id="3" name="Content Placeholder 2"/>
          <p:cNvSpPr>
            <a:spLocks noGrp="1"/>
          </p:cNvSpPr>
          <p:nvPr>
            <p:ph idx="1"/>
          </p:nvPr>
        </p:nvSpPr>
        <p:spPr/>
        <p:txBody>
          <a:bodyPr/>
          <a:lstStyle/>
          <a:p>
            <a:r>
              <a:rPr lang="en-GB" dirty="0"/>
              <a:t>Not “What is this paper about?” but “What problem is this entire field trying to solve?” This helps you focus on why this research is being done. Look closely for evidence of agenda-motivated research.</a:t>
            </a:r>
          </a:p>
        </p:txBody>
      </p:sp>
    </p:spTree>
    <p:extLst>
      <p:ext uri="{BB962C8B-B14F-4D97-AF65-F5344CB8AC3E}">
        <p14:creationId xmlns:p14="http://schemas.microsoft.com/office/powerpoint/2010/main" val="2337154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Summarize the background in five sentences or less.</a:t>
            </a:r>
            <a:endParaRPr lang="en-GB" dirty="0"/>
          </a:p>
        </p:txBody>
      </p:sp>
      <p:sp>
        <p:nvSpPr>
          <p:cNvPr id="3" name="Content Placeholder 2"/>
          <p:cNvSpPr>
            <a:spLocks noGrp="1"/>
          </p:cNvSpPr>
          <p:nvPr>
            <p:ph idx="1"/>
          </p:nvPr>
        </p:nvSpPr>
        <p:spPr/>
        <p:txBody>
          <a:bodyPr/>
          <a:lstStyle/>
          <a:p>
            <a:r>
              <a:rPr lang="en-GB" dirty="0"/>
              <a:t>What work has been done before in this field to answer the big question? What are the limitations of that work? What, according to the authors, needs to be done next? You need to be able to succinctly explain why this research has been done in order to understand it.</a:t>
            </a:r>
          </a:p>
        </p:txBody>
      </p:sp>
    </p:spTree>
    <p:extLst>
      <p:ext uri="{BB962C8B-B14F-4D97-AF65-F5344CB8AC3E}">
        <p14:creationId xmlns:p14="http://schemas.microsoft.com/office/powerpoint/2010/main" val="3244355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Identify </a:t>
            </a:r>
            <a:r>
              <a:rPr lang="en-GB" b="1" dirty="0"/>
              <a:t>the </a:t>
            </a:r>
            <a:r>
              <a:rPr lang="en-GB" b="1" i="1" dirty="0"/>
              <a:t>specific</a:t>
            </a:r>
            <a:r>
              <a:rPr lang="en-GB" b="1" dirty="0"/>
              <a:t> question(s).</a:t>
            </a:r>
            <a:endParaRPr lang="en-GB" dirty="0"/>
          </a:p>
        </p:txBody>
      </p:sp>
      <p:sp>
        <p:nvSpPr>
          <p:cNvPr id="3" name="Content Placeholder 2"/>
          <p:cNvSpPr>
            <a:spLocks noGrp="1"/>
          </p:cNvSpPr>
          <p:nvPr>
            <p:ph idx="1"/>
          </p:nvPr>
        </p:nvSpPr>
        <p:spPr/>
        <p:txBody>
          <a:bodyPr/>
          <a:lstStyle/>
          <a:p>
            <a:r>
              <a:rPr lang="en-GB" dirty="0"/>
              <a:t>What exactly are the authors trying to answer with their research? There may be multiple questions, or just one. Write them down. If it’s the kind of research that tests one or more </a:t>
            </a:r>
            <a:r>
              <a:rPr lang="en-GB" dirty="0">
                <a:hlinkClick r:id="rId2"/>
              </a:rPr>
              <a:t>null hypotheses</a:t>
            </a:r>
            <a:r>
              <a:rPr lang="en-GB" dirty="0"/>
              <a:t>, identify it/them.</a:t>
            </a:r>
          </a:p>
        </p:txBody>
      </p:sp>
    </p:spTree>
    <p:extLst>
      <p:ext uri="{BB962C8B-B14F-4D97-AF65-F5344CB8AC3E}">
        <p14:creationId xmlns:p14="http://schemas.microsoft.com/office/powerpoint/2010/main" val="4184173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Identify </a:t>
            </a:r>
            <a:r>
              <a:rPr lang="en-GB" b="1" dirty="0"/>
              <a:t>the approach.</a:t>
            </a:r>
            <a:endParaRPr lang="en-GB" dirty="0"/>
          </a:p>
        </p:txBody>
      </p:sp>
      <p:sp>
        <p:nvSpPr>
          <p:cNvPr id="3" name="Content Placeholder 2"/>
          <p:cNvSpPr>
            <a:spLocks noGrp="1"/>
          </p:cNvSpPr>
          <p:nvPr>
            <p:ph idx="1"/>
          </p:nvPr>
        </p:nvSpPr>
        <p:spPr/>
        <p:txBody>
          <a:bodyPr/>
          <a:lstStyle/>
          <a:p>
            <a:r>
              <a:rPr lang="en-GB" dirty="0"/>
              <a:t>What are the authors going to do to answer the specific question(s)?</a:t>
            </a:r>
          </a:p>
        </p:txBody>
      </p:sp>
    </p:spTree>
    <p:extLst>
      <p:ext uri="{BB962C8B-B14F-4D97-AF65-F5344CB8AC3E}">
        <p14:creationId xmlns:p14="http://schemas.microsoft.com/office/powerpoint/2010/main" val="1910567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Read the methods section.</a:t>
            </a:r>
            <a:endParaRPr lang="en-GB" dirty="0"/>
          </a:p>
        </p:txBody>
      </p:sp>
      <p:sp>
        <p:nvSpPr>
          <p:cNvPr id="3" name="Content Placeholder 2"/>
          <p:cNvSpPr>
            <a:spLocks noGrp="1"/>
          </p:cNvSpPr>
          <p:nvPr>
            <p:ph idx="1"/>
          </p:nvPr>
        </p:nvSpPr>
        <p:spPr/>
        <p:txBody>
          <a:bodyPr/>
          <a:lstStyle/>
          <a:p>
            <a:r>
              <a:rPr lang="en-GB" dirty="0"/>
              <a:t>Draw a diagram for each </a:t>
            </a:r>
            <a:r>
              <a:rPr lang="en-GB" dirty="0" smtClean="0"/>
              <a:t>experiment, </a:t>
            </a:r>
            <a:r>
              <a:rPr lang="en-GB" dirty="0"/>
              <a:t>showing exactly what the authors did. Include as much detail as you need to fully understand the work. </a:t>
            </a:r>
          </a:p>
        </p:txBody>
      </p:sp>
    </p:spTree>
    <p:extLst>
      <p:ext uri="{BB962C8B-B14F-4D97-AF65-F5344CB8AC3E}">
        <p14:creationId xmlns:p14="http://schemas.microsoft.com/office/powerpoint/2010/main" val="943635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Read the results section.</a:t>
            </a:r>
            <a:endParaRPr lang="en-GB" dirty="0"/>
          </a:p>
        </p:txBody>
      </p:sp>
      <p:sp>
        <p:nvSpPr>
          <p:cNvPr id="3" name="Content Placeholder 2"/>
          <p:cNvSpPr>
            <a:spLocks noGrp="1"/>
          </p:cNvSpPr>
          <p:nvPr>
            <p:ph idx="1"/>
          </p:nvPr>
        </p:nvSpPr>
        <p:spPr/>
        <p:txBody>
          <a:bodyPr/>
          <a:lstStyle/>
          <a:p>
            <a:r>
              <a:rPr lang="en-GB" dirty="0"/>
              <a:t>Write one or more paragraphs to summarize the </a:t>
            </a:r>
            <a:r>
              <a:rPr lang="en-GB" dirty="0" smtClean="0"/>
              <a:t>results</a:t>
            </a:r>
          </a:p>
          <a:p>
            <a:r>
              <a:rPr lang="en-GB" b="1" dirty="0"/>
              <a:t>Determine whether the results answer the specific </a:t>
            </a:r>
            <a:r>
              <a:rPr lang="en-GB" b="1" dirty="0" smtClean="0"/>
              <a:t>question</a:t>
            </a:r>
            <a:endParaRPr lang="en-GB" dirty="0"/>
          </a:p>
        </p:txBody>
      </p:sp>
    </p:spTree>
    <p:extLst>
      <p:ext uri="{BB962C8B-B14F-4D97-AF65-F5344CB8AC3E}">
        <p14:creationId xmlns:p14="http://schemas.microsoft.com/office/powerpoint/2010/main" val="3104031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Read the conclusion/discussion/interpretation section.</a:t>
            </a:r>
            <a:endParaRPr lang="en-GB" dirty="0"/>
          </a:p>
        </p:txBody>
      </p:sp>
      <p:sp>
        <p:nvSpPr>
          <p:cNvPr id="3" name="Content Placeholder 2"/>
          <p:cNvSpPr>
            <a:spLocks noGrp="1"/>
          </p:cNvSpPr>
          <p:nvPr>
            <p:ph idx="1"/>
          </p:nvPr>
        </p:nvSpPr>
        <p:spPr/>
        <p:txBody>
          <a:bodyPr/>
          <a:lstStyle/>
          <a:p>
            <a:r>
              <a:rPr lang="en-GB" dirty="0" smtClean="0"/>
              <a:t>What </a:t>
            </a:r>
            <a:r>
              <a:rPr lang="en-GB" dirty="0"/>
              <a:t>do the authors think the results mean? Do you agree with them? Can you come up with any alternative way of interpreting them? Do the authors identify any weaknesses in their own study? Do you see any that the authors missed? (Don’t assume they’re infallible!) What do they propose to do as a next step? Do you agree with that?</a:t>
            </a:r>
          </a:p>
        </p:txBody>
      </p:sp>
    </p:spTree>
    <p:extLst>
      <p:ext uri="{BB962C8B-B14F-4D97-AF65-F5344CB8AC3E}">
        <p14:creationId xmlns:p14="http://schemas.microsoft.com/office/powerpoint/2010/main" val="2054180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Go back to the beginning and read the abstract.</a:t>
            </a:r>
            <a:endParaRPr lang="en-GB" dirty="0"/>
          </a:p>
        </p:txBody>
      </p:sp>
      <p:sp>
        <p:nvSpPr>
          <p:cNvPr id="3" name="Content Placeholder 2"/>
          <p:cNvSpPr>
            <a:spLocks noGrp="1"/>
          </p:cNvSpPr>
          <p:nvPr>
            <p:ph idx="1"/>
          </p:nvPr>
        </p:nvSpPr>
        <p:spPr/>
        <p:txBody>
          <a:bodyPr/>
          <a:lstStyle/>
          <a:p>
            <a:r>
              <a:rPr lang="en-GB" dirty="0"/>
              <a:t>Does it match what the authors said in the paper? Does it fit with your interpretation of the paper?</a:t>
            </a:r>
          </a:p>
        </p:txBody>
      </p:sp>
    </p:spTree>
    <p:extLst>
      <p:ext uri="{BB962C8B-B14F-4D97-AF65-F5344CB8AC3E}">
        <p14:creationId xmlns:p14="http://schemas.microsoft.com/office/powerpoint/2010/main" val="2079662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Find out what other researchers say about the paper.</a:t>
            </a:r>
            <a:endParaRPr lang="en-GB" dirty="0"/>
          </a:p>
        </p:txBody>
      </p:sp>
      <p:sp>
        <p:nvSpPr>
          <p:cNvPr id="3" name="Content Placeholder 2"/>
          <p:cNvSpPr>
            <a:spLocks noGrp="1"/>
          </p:cNvSpPr>
          <p:nvPr>
            <p:ph idx="1"/>
          </p:nvPr>
        </p:nvSpPr>
        <p:spPr/>
        <p:txBody>
          <a:bodyPr/>
          <a:lstStyle/>
          <a:p>
            <a:r>
              <a:rPr lang="en-GB" dirty="0" smtClean="0"/>
              <a:t>Look on google scholar and look to see who the paper is cited by who </a:t>
            </a:r>
            <a:r>
              <a:rPr lang="en-GB" dirty="0"/>
              <a:t>are the (acknowledged or self-proclaimed) experts in this particular field? Do they have criticisms of the study that you haven’t thought of, or do they generally support it? </a:t>
            </a:r>
            <a:r>
              <a:rPr lang="en-GB" dirty="0" smtClean="0"/>
              <a:t>Do this </a:t>
            </a:r>
            <a:r>
              <a:rPr lang="en-GB" dirty="0"/>
              <a:t>last, so you are better prepared to think critically about what other people say.</a:t>
            </a:r>
          </a:p>
        </p:txBody>
      </p:sp>
    </p:spTree>
    <p:extLst>
      <p:ext uri="{BB962C8B-B14F-4D97-AF65-F5344CB8AC3E}">
        <p14:creationId xmlns:p14="http://schemas.microsoft.com/office/powerpoint/2010/main" val="4149235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TotalTime>
  <Words>692</Words>
  <Application>Microsoft Office PowerPoint</Application>
  <PresentationFormat>Widescreen</PresentationFormat>
  <Paragraphs>33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Research </vt:lpstr>
      <vt:lpstr>Why do you need to be able to understand research papers? </vt:lpstr>
      <vt:lpstr>Sections of a paper </vt:lpstr>
      <vt:lpstr>Before you begin </vt:lpstr>
      <vt:lpstr> Begin by reading the introduction, not the abstract.</vt:lpstr>
      <vt:lpstr>Identify the big question.</vt:lpstr>
      <vt:lpstr>Summarize the background in five sentences or less.</vt:lpstr>
      <vt:lpstr>Identify the specific question(s).</vt:lpstr>
      <vt:lpstr>Identify the approach.</vt:lpstr>
      <vt:lpstr>Read the methods section.</vt:lpstr>
      <vt:lpstr>Read the results section.</vt:lpstr>
      <vt:lpstr>Read the conclusion/discussion/interpretation section.</vt:lpstr>
      <vt:lpstr>Go back to the beginning and read the abstract.</vt:lpstr>
      <vt:lpstr>Find out what other researchers say about the paper.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dc:title>
  <dc:creator>Felicity Page</dc:creator>
  <cp:lastModifiedBy>Felicity Page</cp:lastModifiedBy>
  <cp:revision>2</cp:revision>
  <dcterms:created xsi:type="dcterms:W3CDTF">2019-10-23T15:28:09Z</dcterms:created>
  <dcterms:modified xsi:type="dcterms:W3CDTF">2019-10-23T15:44:58Z</dcterms:modified>
</cp:coreProperties>
</file>