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636" r:id="rId2"/>
    <p:sldId id="629" r:id="rId3"/>
    <p:sldId id="449" r:id="rId4"/>
    <p:sldId id="639" r:id="rId5"/>
    <p:sldId id="637" r:id="rId6"/>
    <p:sldId id="638" r:id="rId7"/>
    <p:sldId id="631" r:id="rId8"/>
    <p:sldId id="632" r:id="rId9"/>
    <p:sldId id="634" r:id="rId10"/>
    <p:sldId id="633" r:id="rId11"/>
    <p:sldId id="635" r:id="rId12"/>
    <p:sldId id="640" r:id="rId13"/>
    <p:sldId id="641" r:id="rId14"/>
    <p:sldId id="256" r:id="rId15"/>
    <p:sldId id="258" r:id="rId16"/>
    <p:sldId id="259" r:id="rId17"/>
    <p:sldId id="261" r:id="rId18"/>
    <p:sldId id="260" r:id="rId19"/>
    <p:sldId id="262" r:id="rId20"/>
    <p:sldId id="263" r:id="rId21"/>
    <p:sldId id="265" r:id="rId22"/>
    <p:sldId id="264" r:id="rId23"/>
    <p:sldId id="266" r:id="rId24"/>
    <p:sldId id="270" r:id="rId25"/>
    <p:sldId id="271" r:id="rId26"/>
    <p:sldId id="272" r:id="rId27"/>
    <p:sldId id="273" r:id="rId28"/>
    <p:sldId id="274" r:id="rId29"/>
    <p:sldId id="267" r:id="rId30"/>
    <p:sldId id="268" r:id="rId31"/>
    <p:sldId id="27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4" d="100"/>
          <a:sy n="94" d="100"/>
        </p:scale>
        <p:origin x="90"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B6201B-C95F-40EA-BCE9-72F5EC36ECB5}"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862B965E-66A1-456A-80CB-C3853E9DB475}">
      <dgm:prSet/>
      <dgm:spPr/>
      <dgm:t>
        <a:bodyPr/>
        <a:lstStyle/>
        <a:p>
          <a:r>
            <a:rPr lang="en-GB"/>
            <a:t>One model</a:t>
          </a:r>
          <a:endParaRPr lang="en-US"/>
        </a:p>
      </dgm:t>
    </dgm:pt>
    <dgm:pt modelId="{7307ACA5-B49F-4968-AB10-B1707C149CA6}" type="parTrans" cxnId="{E0846BBD-0291-490B-AEB4-CB75A8BD7436}">
      <dgm:prSet/>
      <dgm:spPr/>
      <dgm:t>
        <a:bodyPr/>
        <a:lstStyle/>
        <a:p>
          <a:endParaRPr lang="en-US"/>
        </a:p>
      </dgm:t>
    </dgm:pt>
    <dgm:pt modelId="{29709B9B-86E2-4BBE-8911-2EE7FB7273DE}" type="sibTrans" cxnId="{E0846BBD-0291-490B-AEB4-CB75A8BD7436}">
      <dgm:prSet/>
      <dgm:spPr/>
      <dgm:t>
        <a:bodyPr/>
        <a:lstStyle/>
        <a:p>
          <a:endParaRPr lang="en-US"/>
        </a:p>
      </dgm:t>
    </dgm:pt>
    <dgm:pt modelId="{1BD26660-E7BC-45CD-805C-A6E558157775}">
      <dgm:prSet/>
      <dgm:spPr/>
      <dgm:t>
        <a:bodyPr/>
        <a:lstStyle/>
        <a:p>
          <a:r>
            <a:rPr lang="en-GB"/>
            <a:t>43 police forces,</a:t>
          </a:r>
          <a:endParaRPr lang="en-US"/>
        </a:p>
      </dgm:t>
    </dgm:pt>
    <dgm:pt modelId="{C07ECE21-39CA-4617-8262-6E4F6CF1C064}" type="parTrans" cxnId="{498512D1-F1E6-4391-A7AC-AD0EE64BA260}">
      <dgm:prSet/>
      <dgm:spPr/>
      <dgm:t>
        <a:bodyPr/>
        <a:lstStyle/>
        <a:p>
          <a:endParaRPr lang="en-US"/>
        </a:p>
      </dgm:t>
    </dgm:pt>
    <dgm:pt modelId="{5C4FCF99-9A70-4A32-8812-4707A8975D25}" type="sibTrans" cxnId="{498512D1-F1E6-4391-A7AC-AD0EE64BA260}">
      <dgm:prSet/>
      <dgm:spPr/>
      <dgm:t>
        <a:bodyPr/>
        <a:lstStyle/>
        <a:p>
          <a:endParaRPr lang="en-US"/>
        </a:p>
      </dgm:t>
    </dgm:pt>
    <dgm:pt modelId="{2B15C5B0-595E-4347-BF36-2DE68C1A4683}">
      <dgm:prSet/>
      <dgm:spPr/>
      <dgm:t>
        <a:bodyPr/>
        <a:lstStyle/>
        <a:p>
          <a:r>
            <a:rPr lang="en-GB"/>
            <a:t>Govt departments and agencies</a:t>
          </a:r>
          <a:endParaRPr lang="en-US"/>
        </a:p>
      </dgm:t>
    </dgm:pt>
    <dgm:pt modelId="{13311E03-2CDE-4389-A651-F1E8430758BE}" type="parTrans" cxnId="{ACA60E14-CBF7-43E2-8A12-871FC66E4A6D}">
      <dgm:prSet/>
      <dgm:spPr/>
      <dgm:t>
        <a:bodyPr/>
        <a:lstStyle/>
        <a:p>
          <a:endParaRPr lang="en-US"/>
        </a:p>
      </dgm:t>
    </dgm:pt>
    <dgm:pt modelId="{687A220F-2C32-46BC-8E29-C6F9AD897293}" type="sibTrans" cxnId="{ACA60E14-CBF7-43E2-8A12-871FC66E4A6D}">
      <dgm:prSet/>
      <dgm:spPr/>
      <dgm:t>
        <a:bodyPr/>
        <a:lstStyle/>
        <a:p>
          <a:endParaRPr lang="en-US"/>
        </a:p>
      </dgm:t>
    </dgm:pt>
    <dgm:pt modelId="{0CE0A41A-5C06-419F-8788-0DDFE4E25F7D}" type="pres">
      <dgm:prSet presAssocID="{44B6201B-C95F-40EA-BCE9-72F5EC36ECB5}" presName="diagram" presStyleCnt="0">
        <dgm:presLayoutVars>
          <dgm:dir/>
          <dgm:resizeHandles val="exact"/>
        </dgm:presLayoutVars>
      </dgm:prSet>
      <dgm:spPr/>
    </dgm:pt>
    <dgm:pt modelId="{64142786-EE91-4545-AF2D-8545E91CD8A1}" type="pres">
      <dgm:prSet presAssocID="{862B965E-66A1-456A-80CB-C3853E9DB475}" presName="arrow" presStyleLbl="node1" presStyleIdx="0" presStyleCnt="3">
        <dgm:presLayoutVars>
          <dgm:bulletEnabled val="1"/>
        </dgm:presLayoutVars>
      </dgm:prSet>
      <dgm:spPr/>
    </dgm:pt>
    <dgm:pt modelId="{0A955F07-70AF-4FCF-A80F-E1428B7BD031}" type="pres">
      <dgm:prSet presAssocID="{1BD26660-E7BC-45CD-805C-A6E558157775}" presName="arrow" presStyleLbl="node1" presStyleIdx="1" presStyleCnt="3">
        <dgm:presLayoutVars>
          <dgm:bulletEnabled val="1"/>
        </dgm:presLayoutVars>
      </dgm:prSet>
      <dgm:spPr/>
    </dgm:pt>
    <dgm:pt modelId="{7C881235-E592-4085-A3BB-3AE6BD5CC4BB}" type="pres">
      <dgm:prSet presAssocID="{2B15C5B0-595E-4347-BF36-2DE68C1A4683}" presName="arrow" presStyleLbl="node1" presStyleIdx="2" presStyleCnt="3">
        <dgm:presLayoutVars>
          <dgm:bulletEnabled val="1"/>
        </dgm:presLayoutVars>
      </dgm:prSet>
      <dgm:spPr/>
    </dgm:pt>
  </dgm:ptLst>
  <dgm:cxnLst>
    <dgm:cxn modelId="{715B080D-A72F-477F-8226-ADBCC04F1B1C}" type="presOf" srcId="{1BD26660-E7BC-45CD-805C-A6E558157775}" destId="{0A955F07-70AF-4FCF-A80F-E1428B7BD031}" srcOrd="0" destOrd="0" presId="urn:microsoft.com/office/officeart/2005/8/layout/arrow5"/>
    <dgm:cxn modelId="{ACA60E14-CBF7-43E2-8A12-871FC66E4A6D}" srcId="{44B6201B-C95F-40EA-BCE9-72F5EC36ECB5}" destId="{2B15C5B0-595E-4347-BF36-2DE68C1A4683}" srcOrd="2" destOrd="0" parTransId="{13311E03-2CDE-4389-A651-F1E8430758BE}" sibTransId="{687A220F-2C32-46BC-8E29-C6F9AD897293}"/>
    <dgm:cxn modelId="{66E5A73F-C638-4652-8A72-33A1A62FC7AC}" type="presOf" srcId="{862B965E-66A1-456A-80CB-C3853E9DB475}" destId="{64142786-EE91-4545-AF2D-8545E91CD8A1}" srcOrd="0" destOrd="0" presId="urn:microsoft.com/office/officeart/2005/8/layout/arrow5"/>
    <dgm:cxn modelId="{7F074B57-F2CB-4B86-8B7D-3AAFE103B25A}" type="presOf" srcId="{44B6201B-C95F-40EA-BCE9-72F5EC36ECB5}" destId="{0CE0A41A-5C06-419F-8788-0DDFE4E25F7D}" srcOrd="0" destOrd="0" presId="urn:microsoft.com/office/officeart/2005/8/layout/arrow5"/>
    <dgm:cxn modelId="{37ECE377-1F03-4565-B37C-B3477EC6C6A8}" type="presOf" srcId="{2B15C5B0-595E-4347-BF36-2DE68C1A4683}" destId="{7C881235-E592-4085-A3BB-3AE6BD5CC4BB}" srcOrd="0" destOrd="0" presId="urn:microsoft.com/office/officeart/2005/8/layout/arrow5"/>
    <dgm:cxn modelId="{E0846BBD-0291-490B-AEB4-CB75A8BD7436}" srcId="{44B6201B-C95F-40EA-BCE9-72F5EC36ECB5}" destId="{862B965E-66A1-456A-80CB-C3853E9DB475}" srcOrd="0" destOrd="0" parTransId="{7307ACA5-B49F-4968-AB10-B1707C149CA6}" sibTransId="{29709B9B-86E2-4BBE-8911-2EE7FB7273DE}"/>
    <dgm:cxn modelId="{498512D1-F1E6-4391-A7AC-AD0EE64BA260}" srcId="{44B6201B-C95F-40EA-BCE9-72F5EC36ECB5}" destId="{1BD26660-E7BC-45CD-805C-A6E558157775}" srcOrd="1" destOrd="0" parTransId="{C07ECE21-39CA-4617-8262-6E4F6CF1C064}" sibTransId="{5C4FCF99-9A70-4A32-8812-4707A8975D25}"/>
    <dgm:cxn modelId="{8C7D919A-DC2A-488D-9343-2E839F2A6D90}" type="presParOf" srcId="{0CE0A41A-5C06-419F-8788-0DDFE4E25F7D}" destId="{64142786-EE91-4545-AF2D-8545E91CD8A1}" srcOrd="0" destOrd="0" presId="urn:microsoft.com/office/officeart/2005/8/layout/arrow5"/>
    <dgm:cxn modelId="{2B5BC393-E099-428C-9E11-F2FB4245B1C1}" type="presParOf" srcId="{0CE0A41A-5C06-419F-8788-0DDFE4E25F7D}" destId="{0A955F07-70AF-4FCF-A80F-E1428B7BD031}" srcOrd="1" destOrd="0" presId="urn:microsoft.com/office/officeart/2005/8/layout/arrow5"/>
    <dgm:cxn modelId="{D01412F6-87C8-42A7-A37B-A1EB30588E09}" type="presParOf" srcId="{0CE0A41A-5C06-419F-8788-0DDFE4E25F7D}" destId="{7C881235-E592-4085-A3BB-3AE6BD5CC4BB}"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42786-EE91-4545-AF2D-8545E91CD8A1}">
      <dsp:nvSpPr>
        <dsp:cNvPr id="0" name=""/>
        <dsp:cNvSpPr/>
      </dsp:nvSpPr>
      <dsp:spPr>
        <a:xfrm>
          <a:off x="4416753" y="371"/>
          <a:ext cx="2094322" cy="2094322"/>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One model</a:t>
          </a:r>
          <a:endParaRPr lang="en-US" sz="1800" kern="1200"/>
        </a:p>
      </dsp:txBody>
      <dsp:txXfrm>
        <a:off x="4940334" y="371"/>
        <a:ext cx="1047161" cy="1727816"/>
      </dsp:txXfrm>
    </dsp:sp>
    <dsp:sp modelId="{0A955F07-70AF-4FCF-A80F-E1428B7BD031}">
      <dsp:nvSpPr>
        <dsp:cNvPr id="0" name=""/>
        <dsp:cNvSpPr/>
      </dsp:nvSpPr>
      <dsp:spPr>
        <a:xfrm rot="7200000">
          <a:off x="5627883" y="2098110"/>
          <a:ext cx="2094322" cy="2094322"/>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43 police forces,</a:t>
          </a:r>
          <a:endParaRPr lang="en-US" sz="1800" kern="1200"/>
        </a:p>
      </dsp:txBody>
      <dsp:txXfrm rot="-5400000">
        <a:off x="5969838" y="2713317"/>
        <a:ext cx="1727816" cy="1047161"/>
      </dsp:txXfrm>
    </dsp:sp>
    <dsp:sp modelId="{7C881235-E592-4085-A3BB-3AE6BD5CC4BB}">
      <dsp:nvSpPr>
        <dsp:cNvPr id="0" name=""/>
        <dsp:cNvSpPr/>
      </dsp:nvSpPr>
      <dsp:spPr>
        <a:xfrm rot="14400000">
          <a:off x="3205622" y="2098110"/>
          <a:ext cx="2094322" cy="2094322"/>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Govt departments and agencies</a:t>
          </a:r>
          <a:endParaRPr lang="en-US" sz="1800" kern="1200"/>
        </a:p>
      </dsp:txBody>
      <dsp:txXfrm rot="5400000">
        <a:off x="3230173" y="2713316"/>
        <a:ext cx="1727816" cy="1047161"/>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0183A-0B03-452E-99BE-2025F87CCE5B}"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5DBE3-4F4A-454A-9D97-11809FA6BF44}" type="slidenum">
              <a:rPr lang="en-GB" smtClean="0"/>
              <a:t>‹#›</a:t>
            </a:fld>
            <a:endParaRPr lang="en-GB"/>
          </a:p>
        </p:txBody>
      </p:sp>
    </p:spTree>
    <p:extLst>
      <p:ext uri="{BB962C8B-B14F-4D97-AF65-F5344CB8AC3E}">
        <p14:creationId xmlns:p14="http://schemas.microsoft.com/office/powerpoint/2010/main" val="1199925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BF801-F359-73F1-45A9-5E7324C22A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ED30DB-4A0B-78D0-6FCA-356FECB8FF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78E8FA-5529-7973-5465-388D23A33022}"/>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3D1876F2-A3F8-58CE-F01C-958CF5B89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B875F4-9204-BFEE-3DBF-EB5ACEFEDAA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92990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EFC19-2800-64D5-99DA-B8F87B600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0326D4-6A63-7CDB-9E19-B4F0EA7AE4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9E620-3858-02F6-C200-815CA5B3AFFE}"/>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DDFFCF38-E1B1-3791-A1FE-D8932C078B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A7FC82-5035-91E0-75D8-F0C322414216}"/>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78339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1C3A-1119-2335-9038-9766DFA56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E370DF-7AA7-9D7C-897C-AFF9D5A584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B5D355-DAD0-75BA-E0D7-6F60D86DF641}"/>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BF0918F5-6DAE-F2A0-9E3B-5AD8E255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87DF6-1280-AABD-B745-D069534835A4}"/>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745080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F091-39D4-6692-1A93-116C2E77A3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8C5D6-99FD-8D4C-35AF-B609E02FD0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B201ED-EB6E-113D-7A1B-4D190191B1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D5AB0F-9391-0BDC-DF74-21F8A33211C1}"/>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6" name="Footer Placeholder 5">
            <a:extLst>
              <a:ext uri="{FF2B5EF4-FFF2-40B4-BE49-F238E27FC236}">
                <a16:creationId xmlns:a16="http://schemas.microsoft.com/office/drawing/2014/main" id="{7B531D58-8AE4-09FB-6F3D-9959866CD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49771F-6003-E90C-CF24-A3E0A225DB5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0236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BF140-975E-9E27-B01C-E78690D16A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4639AA-2237-D17C-D0A6-848CFE76B9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B6D2BA-73AA-C432-BD7B-0CD2F59A55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AC7A10-ED4B-5D6F-0B0A-6EF8C80FB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1F120E-046E-665A-CFC4-3DB1B874A1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169F47-D4D5-109A-9A93-DA44DD58C7A7}"/>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8" name="Footer Placeholder 7">
            <a:extLst>
              <a:ext uri="{FF2B5EF4-FFF2-40B4-BE49-F238E27FC236}">
                <a16:creationId xmlns:a16="http://schemas.microsoft.com/office/drawing/2014/main" id="{B7D8828D-5876-E33F-25BD-C3C4405467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B24807-86A9-97B0-336E-3F324AC33973}"/>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894016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34C4-8052-FA2A-F9A0-CCF06DBB7A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6B845F-5F1F-1CE2-50F9-FA40483EF2C0}"/>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4" name="Footer Placeholder 3">
            <a:extLst>
              <a:ext uri="{FF2B5EF4-FFF2-40B4-BE49-F238E27FC236}">
                <a16:creationId xmlns:a16="http://schemas.microsoft.com/office/drawing/2014/main" id="{B18406E1-30ED-9656-B72E-1AE08008DE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192E49-EE41-AE4D-F3F6-29BFCFE9EBB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6015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BF5D8-25D9-5835-F035-AF87DD9926B2}"/>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3" name="Footer Placeholder 2">
            <a:extLst>
              <a:ext uri="{FF2B5EF4-FFF2-40B4-BE49-F238E27FC236}">
                <a16:creationId xmlns:a16="http://schemas.microsoft.com/office/drawing/2014/main" id="{481B871B-71CB-D1F1-BA4A-E162632713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AA6D42-07AF-4A38-C9BE-E004C9EAE60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396442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ECDA-0169-2CD0-F33F-462060AB69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95F6BF-F9F1-30A7-4573-2F50C9337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6F26D-F7FB-B98E-DEF3-E2111EF4E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C7CF77-480C-3D82-20A3-8E9E099FF080}"/>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6" name="Footer Placeholder 5">
            <a:extLst>
              <a:ext uri="{FF2B5EF4-FFF2-40B4-BE49-F238E27FC236}">
                <a16:creationId xmlns:a16="http://schemas.microsoft.com/office/drawing/2014/main" id="{484A5EED-D54E-914B-54CD-494D7C821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29CA5-4719-C0A5-570D-7F370EA5A039}"/>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60884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BB141-2FBD-73EE-F9A4-4E65CB999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84BC70-56F7-BE29-509C-273AAAD354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0BB859-560D-9C1C-84CF-819CA44052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19A368-C575-4755-E452-0737CBE1D77A}"/>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6" name="Footer Placeholder 5">
            <a:extLst>
              <a:ext uri="{FF2B5EF4-FFF2-40B4-BE49-F238E27FC236}">
                <a16:creationId xmlns:a16="http://schemas.microsoft.com/office/drawing/2014/main" id="{4F173DCB-81FE-CDE3-AEC1-7E56C6AA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1A65BA-A636-2180-69C8-E11ABADBA8D0}"/>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73327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E0F6-C4E7-65DE-8414-2E75E5A79A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74762E-E8B4-20AA-3045-C84CA47A6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3930B-B137-46E8-384F-C94CBD73543B}"/>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3C458CF3-990E-C222-2EB9-D9D1C34807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841D2-688F-0DA6-7581-16FD221B62C8}"/>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15660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3C4EA0-BF94-6956-0BEB-72639D9EAE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A55689-7F23-0EAC-8744-FA378F2C24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5D175-1CCF-CA94-C6ED-09AF752235E5}"/>
              </a:ext>
            </a:extLst>
          </p:cNvPr>
          <p:cNvSpPr>
            <a:spLocks noGrp="1"/>
          </p:cNvSpPr>
          <p:nvPr>
            <p:ph type="dt" sz="half" idx="10"/>
          </p:nvPr>
        </p:nvSpPr>
        <p:spPr/>
        <p:txBody>
          <a:body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813B30D3-20BB-41A9-3193-FDF3E5A25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DAB95-1D59-BBE6-DDF1-E97A20EC9A9D}"/>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20244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2A695B-6EDE-FAE1-47EA-AD80D7A0A7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CB711-7B8F-BF53-F9AA-07C763E6B6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F8366D-C1DE-7588-EC4F-3386E12E1B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23E3C5-360E-404A-B21A-E2DC501541F2}" type="datetimeFigureOut">
              <a:rPr lang="en-GB" smtClean="0"/>
              <a:t>30/09/2025</a:t>
            </a:fld>
            <a:endParaRPr lang="en-GB"/>
          </a:p>
        </p:txBody>
      </p:sp>
      <p:sp>
        <p:nvSpPr>
          <p:cNvPr id="5" name="Footer Placeholder 4">
            <a:extLst>
              <a:ext uri="{FF2B5EF4-FFF2-40B4-BE49-F238E27FC236}">
                <a16:creationId xmlns:a16="http://schemas.microsoft.com/office/drawing/2014/main" id="{9831679A-9105-31F4-AA2F-8E51DA9D09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A232ED-BE6C-F383-F80E-B40C6177D7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3C01EB-6364-400B-9A57-A5D532A4ECEA}" type="slidenum">
              <a:rPr lang="en-GB" smtClean="0"/>
              <a:t>‹#›</a:t>
            </a:fld>
            <a:endParaRPr lang="en-GB"/>
          </a:p>
        </p:txBody>
      </p:sp>
    </p:spTree>
    <p:extLst>
      <p:ext uri="{BB962C8B-B14F-4D97-AF65-F5344CB8AC3E}">
        <p14:creationId xmlns:p14="http://schemas.microsoft.com/office/powerpoint/2010/main" val="569994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college.police.uk/app/national-decision-model/national-decision-model"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consultations/human-rights-act-reform-a-modern-bill-of-rights/human-rights-act-reform-a-modern-bill-of-rights-consultat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2000/23/contents"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b91a240f0b62826a046c0/Surveillance_Camera_Code_of_Practice_WEB.pdf"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ollege.police.uk/app/intelligence-management/intelligence-repor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7DC5C-76E7-B7FF-69AC-4DB9BA1CD238}"/>
              </a:ext>
            </a:extLst>
          </p:cNvPr>
          <p:cNvSpPr>
            <a:spLocks noGrp="1"/>
          </p:cNvSpPr>
          <p:nvPr>
            <p:ph type="title"/>
          </p:nvPr>
        </p:nvSpPr>
        <p:spPr/>
        <p:txBody>
          <a:bodyPr/>
          <a:lstStyle/>
          <a:p>
            <a:r>
              <a:rPr lang="en-GB" dirty="0"/>
              <a:t>The National Decision Making Model - </a:t>
            </a:r>
            <a:r>
              <a:rPr lang="en-GB" dirty="0" err="1"/>
              <a:t>revist</a:t>
            </a:r>
            <a:endParaRPr lang="en-GB" dirty="0"/>
          </a:p>
        </p:txBody>
      </p:sp>
      <p:pic>
        <p:nvPicPr>
          <p:cNvPr id="4" name="Content Placeholder 4">
            <a:extLst>
              <a:ext uri="{FF2B5EF4-FFF2-40B4-BE49-F238E27FC236}">
                <a16:creationId xmlns:a16="http://schemas.microsoft.com/office/drawing/2014/main" id="{2C6F7231-811E-A358-1892-7DC2DF3EC316}"/>
              </a:ext>
            </a:extLst>
          </p:cNvPr>
          <p:cNvPicPr>
            <a:picLocks noGrp="1" noChangeAspect="1"/>
          </p:cNvPicPr>
          <p:nvPr>
            <p:ph idx="1"/>
          </p:nvPr>
        </p:nvPicPr>
        <p:blipFill>
          <a:blip r:embed="rId2"/>
          <a:stretch>
            <a:fillRect/>
          </a:stretch>
        </p:blipFill>
        <p:spPr>
          <a:xfrm>
            <a:off x="3671808" y="1825625"/>
            <a:ext cx="4848384" cy="4351338"/>
          </a:xfrm>
        </p:spPr>
      </p:pic>
    </p:spTree>
    <p:extLst>
      <p:ext uri="{BB962C8B-B14F-4D97-AF65-F5344CB8AC3E}">
        <p14:creationId xmlns:p14="http://schemas.microsoft.com/office/powerpoint/2010/main" val="3184933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20C6-6F11-7213-1249-5872181C5FB5}"/>
              </a:ext>
            </a:extLst>
          </p:cNvPr>
          <p:cNvSpPr>
            <a:spLocks noGrp="1"/>
          </p:cNvSpPr>
          <p:nvPr>
            <p:ph type="title"/>
          </p:nvPr>
        </p:nvSpPr>
        <p:spPr/>
        <p:txBody>
          <a:bodyPr>
            <a:normAutofit fontScale="90000"/>
          </a:bodyPr>
          <a:lstStyle/>
          <a:p>
            <a:r>
              <a:rPr lang="en-GB" dirty="0"/>
              <a:t>Activity, revisit your investigation plan from week 1 and now consider the National Decision Model.</a:t>
            </a:r>
          </a:p>
        </p:txBody>
      </p:sp>
      <p:pic>
        <p:nvPicPr>
          <p:cNvPr id="5" name="Content Placeholder 4">
            <a:extLst>
              <a:ext uri="{FF2B5EF4-FFF2-40B4-BE49-F238E27FC236}">
                <a16:creationId xmlns:a16="http://schemas.microsoft.com/office/drawing/2014/main" id="{300D1DC8-4220-4112-2DED-8B6B645F477B}"/>
              </a:ext>
            </a:extLst>
          </p:cNvPr>
          <p:cNvPicPr>
            <a:picLocks noGrp="1" noChangeAspect="1"/>
          </p:cNvPicPr>
          <p:nvPr>
            <p:ph idx="1"/>
          </p:nvPr>
        </p:nvPicPr>
        <p:blipFill>
          <a:blip r:embed="rId2"/>
          <a:stretch>
            <a:fillRect/>
          </a:stretch>
        </p:blipFill>
        <p:spPr>
          <a:xfrm>
            <a:off x="3671808" y="1825625"/>
            <a:ext cx="4848384" cy="4351338"/>
          </a:xfrm>
        </p:spPr>
      </p:pic>
      <p:sp>
        <p:nvSpPr>
          <p:cNvPr id="7" name="TextBox 6">
            <a:extLst>
              <a:ext uri="{FF2B5EF4-FFF2-40B4-BE49-F238E27FC236}">
                <a16:creationId xmlns:a16="http://schemas.microsoft.com/office/drawing/2014/main" id="{9F2AD4EA-E955-43D7-FAC0-C2B4BC44941A}"/>
              </a:ext>
            </a:extLst>
          </p:cNvPr>
          <p:cNvSpPr txBox="1"/>
          <p:nvPr/>
        </p:nvSpPr>
        <p:spPr>
          <a:xfrm>
            <a:off x="6648685" y="6311900"/>
            <a:ext cx="6097190" cy="307777"/>
          </a:xfrm>
          <a:prstGeom prst="rect">
            <a:avLst/>
          </a:prstGeom>
          <a:noFill/>
        </p:spPr>
        <p:txBody>
          <a:bodyPr wrap="square">
            <a:spAutoFit/>
          </a:bodyPr>
          <a:lstStyle/>
          <a:p>
            <a:r>
              <a:rPr lang="en-GB" sz="1400" dirty="0">
                <a:hlinkClick r:id="rId3"/>
              </a:rPr>
              <a:t>National decision model | College of Policing</a:t>
            </a:r>
            <a:endParaRPr lang="en-GB" sz="1400" dirty="0"/>
          </a:p>
        </p:txBody>
      </p:sp>
    </p:spTree>
    <p:extLst>
      <p:ext uri="{BB962C8B-B14F-4D97-AF65-F5344CB8AC3E}">
        <p14:creationId xmlns:p14="http://schemas.microsoft.com/office/powerpoint/2010/main" val="3654499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B84B3-3AB9-DCD1-AF6B-B6EB3FE81A77}"/>
              </a:ext>
            </a:extLst>
          </p:cNvPr>
          <p:cNvSpPr>
            <a:spLocks noGrp="1"/>
          </p:cNvSpPr>
          <p:nvPr>
            <p:ph type="title"/>
          </p:nvPr>
        </p:nvSpPr>
        <p:spPr/>
        <p:txBody>
          <a:bodyPr/>
          <a:lstStyle/>
          <a:p>
            <a:r>
              <a:rPr lang="en-GB" dirty="0"/>
              <a:t>Your self chosen scenarios</a:t>
            </a:r>
          </a:p>
        </p:txBody>
      </p:sp>
      <p:sp>
        <p:nvSpPr>
          <p:cNvPr id="3" name="Content Placeholder 2">
            <a:extLst>
              <a:ext uri="{FF2B5EF4-FFF2-40B4-BE49-F238E27FC236}">
                <a16:creationId xmlns:a16="http://schemas.microsoft.com/office/drawing/2014/main" id="{18C302C4-F6EB-0A2F-8A61-BE2E9139CBC2}"/>
              </a:ext>
            </a:extLst>
          </p:cNvPr>
          <p:cNvSpPr>
            <a:spLocks noGrp="1"/>
          </p:cNvSpPr>
          <p:nvPr>
            <p:ph idx="1"/>
          </p:nvPr>
        </p:nvSpPr>
        <p:spPr/>
        <p:txBody>
          <a:bodyPr/>
          <a:lstStyle/>
          <a:p>
            <a:r>
              <a:rPr lang="en-GB" dirty="0"/>
              <a:t>Bit coin theft – case in News 30.9.25</a:t>
            </a:r>
          </a:p>
          <a:p>
            <a:r>
              <a:rPr lang="en-GB" dirty="0"/>
              <a:t>Townhill murder – Wales online 26.9.25</a:t>
            </a:r>
          </a:p>
          <a:p>
            <a:r>
              <a:rPr lang="en-GB" dirty="0"/>
              <a:t>Prolific shoplifter in boots – stolen at least 99 times 30.9.25</a:t>
            </a:r>
          </a:p>
        </p:txBody>
      </p:sp>
    </p:spTree>
    <p:extLst>
      <p:ext uri="{BB962C8B-B14F-4D97-AF65-F5344CB8AC3E}">
        <p14:creationId xmlns:p14="http://schemas.microsoft.com/office/powerpoint/2010/main" val="1271927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CFFB9-11D5-BF91-8B73-0C2531F799CF}"/>
              </a:ext>
            </a:extLst>
          </p:cNvPr>
          <p:cNvSpPr>
            <a:spLocks noGrp="1"/>
          </p:cNvSpPr>
          <p:nvPr>
            <p:ph type="title"/>
          </p:nvPr>
        </p:nvSpPr>
        <p:spPr/>
        <p:txBody>
          <a:bodyPr/>
          <a:lstStyle/>
          <a:p>
            <a:r>
              <a:rPr lang="en-GB" dirty="0"/>
              <a:t>Did any of your plans and actions change?</a:t>
            </a:r>
          </a:p>
        </p:txBody>
      </p:sp>
      <p:pic>
        <p:nvPicPr>
          <p:cNvPr id="5" name="Content Placeholder 4">
            <a:extLst>
              <a:ext uri="{FF2B5EF4-FFF2-40B4-BE49-F238E27FC236}">
                <a16:creationId xmlns:a16="http://schemas.microsoft.com/office/drawing/2014/main" id="{7A84941D-F6D0-FADE-A431-F8094A18DFD6}"/>
              </a:ext>
            </a:extLst>
          </p:cNvPr>
          <p:cNvPicPr>
            <a:picLocks noGrp="1" noChangeAspect="1"/>
          </p:cNvPicPr>
          <p:nvPr>
            <p:ph idx="1"/>
          </p:nvPr>
        </p:nvPicPr>
        <p:blipFill>
          <a:blip r:embed="rId2"/>
          <a:stretch>
            <a:fillRect/>
          </a:stretch>
        </p:blipFill>
        <p:spPr>
          <a:xfrm>
            <a:off x="4336749" y="1825625"/>
            <a:ext cx="3518501" cy="4351338"/>
          </a:xfrm>
          <a:prstGeom prst="rect">
            <a:avLst/>
          </a:prstGeom>
        </p:spPr>
      </p:pic>
    </p:spTree>
    <p:extLst>
      <p:ext uri="{BB962C8B-B14F-4D97-AF65-F5344CB8AC3E}">
        <p14:creationId xmlns:p14="http://schemas.microsoft.com/office/powerpoint/2010/main" val="2697778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92A10-5590-BC5A-E8D2-E5D3B1D67579}"/>
              </a:ext>
            </a:extLst>
          </p:cNvPr>
          <p:cNvSpPr>
            <a:spLocks noGrp="1"/>
          </p:cNvSpPr>
          <p:nvPr>
            <p:ph type="title"/>
          </p:nvPr>
        </p:nvSpPr>
        <p:spPr/>
        <p:txBody>
          <a:bodyPr>
            <a:normAutofit fontScale="90000"/>
          </a:bodyPr>
          <a:lstStyle/>
          <a:p>
            <a:r>
              <a:rPr lang="en-GB" dirty="0"/>
              <a:t>In your groups apply the investigative mindset and the NDM to the following case exercises…</a:t>
            </a:r>
          </a:p>
        </p:txBody>
      </p:sp>
      <p:pic>
        <p:nvPicPr>
          <p:cNvPr id="5" name="Content Placeholder 4">
            <a:extLst>
              <a:ext uri="{FF2B5EF4-FFF2-40B4-BE49-F238E27FC236}">
                <a16:creationId xmlns:a16="http://schemas.microsoft.com/office/drawing/2014/main" id="{B6410ECA-9D4A-E8FD-B9B1-CD681B45A603}"/>
              </a:ext>
            </a:extLst>
          </p:cNvPr>
          <p:cNvPicPr>
            <a:picLocks noGrp="1" noChangeAspect="1"/>
          </p:cNvPicPr>
          <p:nvPr>
            <p:ph idx="1"/>
          </p:nvPr>
        </p:nvPicPr>
        <p:blipFill>
          <a:blip r:embed="rId2"/>
          <a:stretch>
            <a:fillRect/>
          </a:stretch>
        </p:blipFill>
        <p:spPr>
          <a:xfrm>
            <a:off x="4281234" y="2696187"/>
            <a:ext cx="3629532" cy="2610214"/>
          </a:xfrm>
          <a:prstGeom prst="rect">
            <a:avLst/>
          </a:prstGeom>
        </p:spPr>
      </p:pic>
    </p:spTree>
    <p:extLst>
      <p:ext uri="{BB962C8B-B14F-4D97-AF65-F5344CB8AC3E}">
        <p14:creationId xmlns:p14="http://schemas.microsoft.com/office/powerpoint/2010/main" val="1959213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3DC7-3276-058C-CDEC-A35A5CC61298}"/>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2F18EA2C-1312-C9B4-B1B4-0A3AB833F2B2}"/>
              </a:ext>
            </a:extLst>
          </p:cNvPr>
          <p:cNvSpPr>
            <a:spLocks noGrp="1"/>
          </p:cNvSpPr>
          <p:nvPr>
            <p:ph idx="1"/>
          </p:nvPr>
        </p:nvSpPr>
        <p:spPr/>
        <p:txBody>
          <a:bodyPr/>
          <a:lstStyle/>
          <a:p>
            <a:r>
              <a:rPr lang="en-GB" dirty="0"/>
              <a:t>A 999 call has just come in reporting that a child has been assaulted outside the school gates by one of the other children’s parents.  You have been asked to attend.</a:t>
            </a:r>
          </a:p>
          <a:p>
            <a:endParaRPr lang="en-GB" dirty="0"/>
          </a:p>
          <a:p>
            <a:r>
              <a:rPr lang="en-GB" dirty="0"/>
              <a:t>In your group consider your thoughts and actions taking into consideration the National Decision Making Model.</a:t>
            </a:r>
          </a:p>
          <a:p>
            <a:endParaRPr lang="en-GB" dirty="0"/>
          </a:p>
          <a:p>
            <a:r>
              <a:rPr lang="en-GB" dirty="0"/>
              <a:t>You may wish to make notes as you will be asked questions / asked to present your findings to the group.</a:t>
            </a:r>
          </a:p>
        </p:txBody>
      </p:sp>
    </p:spTree>
    <p:extLst>
      <p:ext uri="{BB962C8B-B14F-4D97-AF65-F5344CB8AC3E}">
        <p14:creationId xmlns:p14="http://schemas.microsoft.com/office/powerpoint/2010/main" val="2626876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A408-4175-DC1A-113E-0E603D11A441}"/>
              </a:ext>
            </a:extLst>
          </p:cNvPr>
          <p:cNvSpPr>
            <a:spLocks noGrp="1"/>
          </p:cNvSpPr>
          <p:nvPr>
            <p:ph type="title"/>
          </p:nvPr>
        </p:nvSpPr>
        <p:spPr/>
        <p:txBody>
          <a:bodyPr/>
          <a:lstStyle/>
          <a:p>
            <a:r>
              <a:rPr lang="en-GB" dirty="0"/>
              <a:t>What were your findings:</a:t>
            </a:r>
          </a:p>
        </p:txBody>
      </p:sp>
      <p:sp>
        <p:nvSpPr>
          <p:cNvPr id="3" name="Content Placeholder 2">
            <a:extLst>
              <a:ext uri="{FF2B5EF4-FFF2-40B4-BE49-F238E27FC236}">
                <a16:creationId xmlns:a16="http://schemas.microsoft.com/office/drawing/2014/main" id="{FCCB198A-19F2-3065-84B2-003802A506C2}"/>
              </a:ext>
            </a:extLst>
          </p:cNvPr>
          <p:cNvSpPr>
            <a:spLocks noGrp="1"/>
          </p:cNvSpPr>
          <p:nvPr>
            <p:ph idx="1"/>
          </p:nvPr>
        </p:nvSpPr>
        <p:spPr/>
        <p:txBody>
          <a:bodyPr/>
          <a:lstStyle/>
          <a:p>
            <a:r>
              <a:rPr lang="en-GB" dirty="0"/>
              <a:t>Did you attend?</a:t>
            </a:r>
          </a:p>
          <a:p>
            <a:r>
              <a:rPr lang="en-GB" dirty="0"/>
              <a:t>Did you speak with the caller and the child?</a:t>
            </a:r>
          </a:p>
          <a:p>
            <a:r>
              <a:rPr lang="en-GB" dirty="0"/>
              <a:t>What was the outcome of that discussion?</a:t>
            </a:r>
          </a:p>
          <a:p>
            <a:r>
              <a:rPr lang="en-GB" dirty="0"/>
              <a:t>Did you take any action from that discussion and if so what happened?</a:t>
            </a:r>
          </a:p>
          <a:p>
            <a:r>
              <a:rPr lang="en-GB" dirty="0"/>
              <a:t>Were you comfortable speaking with the child?</a:t>
            </a:r>
          </a:p>
          <a:p>
            <a:r>
              <a:rPr lang="en-GB" dirty="0"/>
              <a:t>Do you think that you took the correct form of action at the time, or now, would you consider alternative actions?</a:t>
            </a:r>
          </a:p>
        </p:txBody>
      </p:sp>
    </p:spTree>
    <p:extLst>
      <p:ext uri="{BB962C8B-B14F-4D97-AF65-F5344CB8AC3E}">
        <p14:creationId xmlns:p14="http://schemas.microsoft.com/office/powerpoint/2010/main" val="3652060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8271-992C-93CF-E425-D3BB54A01139}"/>
              </a:ext>
            </a:extLst>
          </p:cNvPr>
          <p:cNvSpPr>
            <a:spLocks noGrp="1"/>
          </p:cNvSpPr>
          <p:nvPr>
            <p:ph type="title"/>
          </p:nvPr>
        </p:nvSpPr>
        <p:spPr/>
        <p:txBody>
          <a:bodyPr/>
          <a:lstStyle/>
          <a:p>
            <a:r>
              <a:rPr lang="en-GB" dirty="0"/>
              <a:t>National Decision Model</a:t>
            </a:r>
          </a:p>
        </p:txBody>
      </p:sp>
      <p:sp>
        <p:nvSpPr>
          <p:cNvPr id="3" name="Content Placeholder 2">
            <a:extLst>
              <a:ext uri="{FF2B5EF4-FFF2-40B4-BE49-F238E27FC236}">
                <a16:creationId xmlns:a16="http://schemas.microsoft.com/office/drawing/2014/main" id="{BF9C1262-A567-4C39-C6BF-B1F727777B9E}"/>
              </a:ext>
            </a:extLst>
          </p:cNvPr>
          <p:cNvSpPr>
            <a:spLocks noGrp="1"/>
          </p:cNvSpPr>
          <p:nvPr>
            <p:ph idx="1"/>
          </p:nvPr>
        </p:nvSpPr>
        <p:spPr/>
        <p:txBody>
          <a:bodyPr/>
          <a:lstStyle/>
          <a:p>
            <a:r>
              <a:rPr lang="en-GB" dirty="0"/>
              <a:t>How did you gather intelligence?</a:t>
            </a:r>
          </a:p>
          <a:p>
            <a:r>
              <a:rPr lang="en-GB" dirty="0"/>
              <a:t>Did you assess the threat / risk and develop a working strategy?</a:t>
            </a:r>
          </a:p>
          <a:p>
            <a:r>
              <a:rPr lang="en-GB" dirty="0"/>
              <a:t>What policies and procedures did you consider?</a:t>
            </a:r>
          </a:p>
          <a:p>
            <a:r>
              <a:rPr lang="en-GB" dirty="0"/>
              <a:t>What were your options and alternatives?</a:t>
            </a:r>
          </a:p>
          <a:p>
            <a:r>
              <a:rPr lang="en-GB" dirty="0"/>
              <a:t>Did you take action and if so what was the outcome?</a:t>
            </a:r>
          </a:p>
          <a:p>
            <a:r>
              <a:rPr lang="en-GB" dirty="0"/>
              <a:t>How did you demonstrate the Code of Ethics?</a:t>
            </a:r>
          </a:p>
          <a:p>
            <a:endParaRPr lang="en-GB" dirty="0"/>
          </a:p>
          <a:p>
            <a:endParaRPr lang="en-GB" dirty="0"/>
          </a:p>
        </p:txBody>
      </p:sp>
      <p:pic>
        <p:nvPicPr>
          <p:cNvPr id="5" name="Picture 4">
            <a:extLst>
              <a:ext uri="{FF2B5EF4-FFF2-40B4-BE49-F238E27FC236}">
                <a16:creationId xmlns:a16="http://schemas.microsoft.com/office/drawing/2014/main" id="{3E01FE40-74E8-4390-84D1-A0DABFCEA9B6}"/>
              </a:ext>
            </a:extLst>
          </p:cNvPr>
          <p:cNvPicPr>
            <a:picLocks noChangeAspect="1"/>
          </p:cNvPicPr>
          <p:nvPr/>
        </p:nvPicPr>
        <p:blipFill>
          <a:blip r:embed="rId2"/>
          <a:stretch>
            <a:fillRect/>
          </a:stretch>
        </p:blipFill>
        <p:spPr>
          <a:xfrm>
            <a:off x="2995180" y="4930923"/>
            <a:ext cx="6201640" cy="1828800"/>
          </a:xfrm>
          <a:prstGeom prst="rect">
            <a:avLst/>
          </a:prstGeom>
        </p:spPr>
      </p:pic>
    </p:spTree>
    <p:extLst>
      <p:ext uri="{BB962C8B-B14F-4D97-AF65-F5344CB8AC3E}">
        <p14:creationId xmlns:p14="http://schemas.microsoft.com/office/powerpoint/2010/main" val="575313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3EE40-8EB9-CF46-CEBE-3558F4CEE55D}"/>
              </a:ext>
            </a:extLst>
          </p:cNvPr>
          <p:cNvSpPr>
            <a:spLocks noGrp="1"/>
          </p:cNvSpPr>
          <p:nvPr>
            <p:ph type="title"/>
          </p:nvPr>
        </p:nvSpPr>
        <p:spPr>
          <a:solidFill>
            <a:schemeClr val="accent1">
              <a:lumMod val="40000"/>
              <a:lumOff val="60000"/>
            </a:schemeClr>
          </a:solidFill>
        </p:spPr>
        <p:txBody>
          <a:bodyPr/>
          <a:lstStyle/>
          <a:p>
            <a:r>
              <a:rPr lang="en-GB" dirty="0"/>
              <a:t>Debrief</a:t>
            </a:r>
          </a:p>
        </p:txBody>
      </p:sp>
      <p:sp>
        <p:nvSpPr>
          <p:cNvPr id="3" name="Content Placeholder 2">
            <a:extLst>
              <a:ext uri="{FF2B5EF4-FFF2-40B4-BE49-F238E27FC236}">
                <a16:creationId xmlns:a16="http://schemas.microsoft.com/office/drawing/2014/main" id="{56804D99-1234-9040-9C5B-EF692A2EE8C7}"/>
              </a:ext>
            </a:extLst>
          </p:cNvPr>
          <p:cNvSpPr>
            <a:spLocks noGrp="1"/>
          </p:cNvSpPr>
          <p:nvPr>
            <p:ph idx="1"/>
          </p:nvPr>
        </p:nvSpPr>
        <p:spPr>
          <a:solidFill>
            <a:schemeClr val="accent1">
              <a:lumMod val="40000"/>
              <a:lumOff val="60000"/>
            </a:schemeClr>
          </a:solidFill>
        </p:spPr>
        <p:txBody>
          <a:bodyPr>
            <a:normAutofit lnSpcReduction="10000"/>
          </a:bodyPr>
          <a:lstStyle/>
          <a:p>
            <a:r>
              <a:rPr lang="en-GB" dirty="0"/>
              <a:t>Attendance – yes child harmed / in danger of being harmed</a:t>
            </a:r>
          </a:p>
          <a:p>
            <a:r>
              <a:rPr lang="en-GB" dirty="0"/>
              <a:t>Caller – spoke to them for further information and establish facts and arrange to take an MG11 (statement) as soon as is reasonably practicable.</a:t>
            </a:r>
          </a:p>
          <a:p>
            <a:r>
              <a:rPr lang="en-GB" dirty="0"/>
              <a:t>Child – initial account yes, but an interview must be conducted by an appropriately trained investigator (Achieving Best Evidence).</a:t>
            </a:r>
          </a:p>
          <a:p>
            <a:r>
              <a:rPr lang="en-GB" dirty="0"/>
              <a:t>Arrest of offender – possibly, any ongoing safety implications for that victim or potential others?</a:t>
            </a:r>
          </a:p>
          <a:p>
            <a:r>
              <a:rPr lang="en-GB" dirty="0"/>
              <a:t>Evidence – Secure and preserve evidence – what types of evidence were here?</a:t>
            </a:r>
          </a:p>
        </p:txBody>
      </p:sp>
    </p:spTree>
    <p:extLst>
      <p:ext uri="{BB962C8B-B14F-4D97-AF65-F5344CB8AC3E}">
        <p14:creationId xmlns:p14="http://schemas.microsoft.com/office/powerpoint/2010/main" val="1955343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09A27-A3E5-879D-B1E2-B9B7F30D53E3}"/>
              </a:ext>
            </a:extLst>
          </p:cNvPr>
          <p:cNvSpPr>
            <a:spLocks noGrp="1"/>
          </p:cNvSpPr>
          <p:nvPr>
            <p:ph type="title"/>
          </p:nvPr>
        </p:nvSpPr>
        <p:spPr/>
        <p:txBody>
          <a:bodyPr/>
          <a:lstStyle/>
          <a:p>
            <a:r>
              <a:rPr lang="en-GB" dirty="0"/>
              <a:t>Were your actions…..</a:t>
            </a:r>
          </a:p>
        </p:txBody>
      </p:sp>
      <p:pic>
        <p:nvPicPr>
          <p:cNvPr id="5" name="Content Placeholder 4">
            <a:extLst>
              <a:ext uri="{FF2B5EF4-FFF2-40B4-BE49-F238E27FC236}">
                <a16:creationId xmlns:a16="http://schemas.microsoft.com/office/drawing/2014/main" id="{40A6E403-ECAD-543D-25B9-2FB0FA176FDD}"/>
              </a:ext>
            </a:extLst>
          </p:cNvPr>
          <p:cNvPicPr>
            <a:picLocks noGrp="1" noChangeAspect="1"/>
          </p:cNvPicPr>
          <p:nvPr>
            <p:ph idx="1"/>
          </p:nvPr>
        </p:nvPicPr>
        <p:blipFill>
          <a:blip r:embed="rId2"/>
          <a:stretch>
            <a:fillRect/>
          </a:stretch>
        </p:blipFill>
        <p:spPr>
          <a:xfrm>
            <a:off x="1993310" y="1825625"/>
            <a:ext cx="8205379" cy="4351338"/>
          </a:xfrm>
        </p:spPr>
      </p:pic>
    </p:spTree>
    <p:extLst>
      <p:ext uri="{BB962C8B-B14F-4D97-AF65-F5344CB8AC3E}">
        <p14:creationId xmlns:p14="http://schemas.microsoft.com/office/powerpoint/2010/main" val="2207498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2B7F2-A0B5-223D-E5AA-1A0AAE45AECC}"/>
              </a:ext>
            </a:extLst>
          </p:cNvPr>
          <p:cNvSpPr>
            <a:spLocks noGrp="1"/>
          </p:cNvSpPr>
          <p:nvPr>
            <p:ph type="title"/>
          </p:nvPr>
        </p:nvSpPr>
        <p:spPr/>
        <p:txBody>
          <a:bodyPr/>
          <a:lstStyle/>
          <a:p>
            <a:r>
              <a:rPr lang="en-GB" dirty="0"/>
              <a:t>Break</a:t>
            </a:r>
          </a:p>
        </p:txBody>
      </p:sp>
      <p:pic>
        <p:nvPicPr>
          <p:cNvPr id="5" name="Content Placeholder 4">
            <a:extLst>
              <a:ext uri="{FF2B5EF4-FFF2-40B4-BE49-F238E27FC236}">
                <a16:creationId xmlns:a16="http://schemas.microsoft.com/office/drawing/2014/main" id="{E8023151-A66D-89C7-C90A-2A70214C59AD}"/>
              </a:ext>
            </a:extLst>
          </p:cNvPr>
          <p:cNvPicPr>
            <a:picLocks noGrp="1" noChangeAspect="1"/>
          </p:cNvPicPr>
          <p:nvPr>
            <p:ph idx="1"/>
          </p:nvPr>
        </p:nvPicPr>
        <p:blipFill>
          <a:blip r:embed="rId2"/>
          <a:stretch>
            <a:fillRect/>
          </a:stretch>
        </p:blipFill>
        <p:spPr>
          <a:xfrm>
            <a:off x="3701854" y="1825625"/>
            <a:ext cx="4788292" cy="4351338"/>
          </a:xfrm>
          <a:prstGeom prst="rect">
            <a:avLst/>
          </a:prstGeom>
        </p:spPr>
      </p:pic>
    </p:spTree>
    <p:extLst>
      <p:ext uri="{BB962C8B-B14F-4D97-AF65-F5344CB8AC3E}">
        <p14:creationId xmlns:p14="http://schemas.microsoft.com/office/powerpoint/2010/main" val="1275730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D012B1-E3CC-88DF-02FB-83B774A0C97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National Intelligence model</a:t>
            </a:r>
          </a:p>
        </p:txBody>
      </p:sp>
      <p:graphicFrame>
        <p:nvGraphicFramePr>
          <p:cNvPr id="5" name="Content Placeholder 2">
            <a:extLst>
              <a:ext uri="{FF2B5EF4-FFF2-40B4-BE49-F238E27FC236}">
                <a16:creationId xmlns:a16="http://schemas.microsoft.com/office/drawing/2014/main" id="{7FE9A83B-8125-1434-6CA7-5A6ED93A3AE3}"/>
              </a:ext>
            </a:extLst>
          </p:cNvPr>
          <p:cNvGraphicFramePr>
            <a:graphicFrameLocks noGrp="1"/>
          </p:cNvGraphicFramePr>
          <p:nvPr>
            <p:ph idx="1"/>
            <p:extLst>
              <p:ext uri="{D42A27DB-BD31-4B8C-83A1-F6EECF244321}">
                <p14:modId xmlns:p14="http://schemas.microsoft.com/office/powerpoint/2010/main" val="41370572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4727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8EF1F3-8149-9360-65A9-ABD72EAC9FA5}"/>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A773786-963F-01F0-353C-06D41543A57B}"/>
              </a:ext>
            </a:extLst>
          </p:cNvPr>
          <p:cNvSpPr>
            <a:spLocks noGrp="1"/>
          </p:cNvSpPr>
          <p:nvPr>
            <p:ph type="ctrTitle"/>
          </p:nvPr>
        </p:nvSpPr>
        <p:spPr>
          <a:xfrm>
            <a:off x="1524000" y="5203528"/>
            <a:ext cx="9144000" cy="1282790"/>
          </a:xfrm>
        </p:spPr>
        <p:txBody>
          <a:bodyPr>
            <a:normAutofit/>
          </a:bodyPr>
          <a:lstStyle/>
          <a:p>
            <a:r>
              <a:rPr lang="en-GB" dirty="0">
                <a:solidFill>
                  <a:srgbClr val="FFFFFF"/>
                </a:solidFill>
              </a:rPr>
              <a:t>Intelligence 3 x 5 x 2</a:t>
            </a:r>
          </a:p>
        </p:txBody>
      </p:sp>
    </p:spTree>
    <p:extLst>
      <p:ext uri="{BB962C8B-B14F-4D97-AF65-F5344CB8AC3E}">
        <p14:creationId xmlns:p14="http://schemas.microsoft.com/office/powerpoint/2010/main" val="93249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businesses perform their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4197029"/>
            <a:ext cx="10515600" cy="1979933"/>
          </a:xfrm>
        </p:spPr>
        <p:txBody>
          <a:bodyPr/>
          <a:lstStyle/>
          <a:p>
            <a:r>
              <a:rPr lang="en-GB" dirty="0"/>
              <a:t>Take a few moments to consider what intelligence is gained</a:t>
            </a:r>
          </a:p>
        </p:txBody>
      </p:sp>
    </p:spTree>
    <p:extLst>
      <p:ext uri="{BB962C8B-B14F-4D97-AF65-F5344CB8AC3E}">
        <p14:creationId xmlns:p14="http://schemas.microsoft.com/office/powerpoint/2010/main" val="3064603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A2A5-5C53-1CEC-BA1C-2F3BFE72C2D4}"/>
              </a:ext>
            </a:extLst>
          </p:cNvPr>
          <p:cNvSpPr>
            <a:spLocks noGrp="1"/>
          </p:cNvSpPr>
          <p:nvPr>
            <p:ph type="title"/>
          </p:nvPr>
        </p:nvSpPr>
        <p:spPr/>
        <p:txBody>
          <a:bodyPr/>
          <a:lstStyle/>
          <a:p>
            <a:r>
              <a:rPr lang="en-GB" dirty="0"/>
              <a:t>You may have considered the following:</a:t>
            </a:r>
          </a:p>
        </p:txBody>
      </p:sp>
      <p:sp>
        <p:nvSpPr>
          <p:cNvPr id="3" name="Content Placeholder 2">
            <a:extLst>
              <a:ext uri="{FF2B5EF4-FFF2-40B4-BE49-F238E27FC236}">
                <a16:creationId xmlns:a16="http://schemas.microsoft.com/office/drawing/2014/main" id="{90C53F5A-EC22-E387-1F2B-B4B5F24424B3}"/>
              </a:ext>
            </a:extLst>
          </p:cNvPr>
          <p:cNvSpPr>
            <a:spLocks noGrp="1"/>
          </p:cNvSpPr>
          <p:nvPr>
            <p:ph idx="1"/>
          </p:nvPr>
        </p:nvSpPr>
        <p:spPr/>
        <p:txBody>
          <a:bodyPr/>
          <a:lstStyle/>
          <a:p>
            <a:r>
              <a:rPr lang="en-GB" dirty="0"/>
              <a:t>Information of where people live</a:t>
            </a:r>
          </a:p>
          <a:p>
            <a:r>
              <a:rPr lang="en-GB" dirty="0"/>
              <a:t>Information on where they work</a:t>
            </a:r>
          </a:p>
          <a:p>
            <a:r>
              <a:rPr lang="en-GB" dirty="0"/>
              <a:t>What vehicles they own or have access to</a:t>
            </a:r>
          </a:p>
          <a:p>
            <a:r>
              <a:rPr lang="en-GB" dirty="0"/>
              <a:t>Their financial information</a:t>
            </a:r>
          </a:p>
          <a:p>
            <a:r>
              <a:rPr lang="en-GB" dirty="0"/>
              <a:t>Who their friends are</a:t>
            </a:r>
          </a:p>
          <a:p>
            <a:r>
              <a:rPr lang="en-GB" dirty="0"/>
              <a:t>What they eat</a:t>
            </a:r>
          </a:p>
          <a:p>
            <a:r>
              <a:rPr lang="en-GB" dirty="0"/>
              <a:t>Where they socialise</a:t>
            </a:r>
          </a:p>
          <a:p>
            <a:r>
              <a:rPr lang="en-GB" dirty="0"/>
              <a:t>What they watch on television</a:t>
            </a:r>
          </a:p>
        </p:txBody>
      </p:sp>
    </p:spTree>
    <p:extLst>
      <p:ext uri="{BB962C8B-B14F-4D97-AF65-F5344CB8AC3E}">
        <p14:creationId xmlns:p14="http://schemas.microsoft.com/office/powerpoint/2010/main" val="1404990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22FB-D28D-66DD-D632-F9D52AE6EF9A}"/>
              </a:ext>
            </a:extLst>
          </p:cNvPr>
          <p:cNvSpPr>
            <a:spLocks noGrp="1"/>
          </p:cNvSpPr>
          <p:nvPr>
            <p:ph type="title"/>
          </p:nvPr>
        </p:nvSpPr>
        <p:spPr/>
        <p:txBody>
          <a:bodyPr/>
          <a:lstStyle/>
          <a:p>
            <a:r>
              <a:rPr lang="en-GB" dirty="0"/>
              <a:t>Much of this information is available through</a:t>
            </a:r>
          </a:p>
        </p:txBody>
      </p:sp>
      <p:sp>
        <p:nvSpPr>
          <p:cNvPr id="3" name="Content Placeholder 2">
            <a:extLst>
              <a:ext uri="{FF2B5EF4-FFF2-40B4-BE49-F238E27FC236}">
                <a16:creationId xmlns:a16="http://schemas.microsoft.com/office/drawing/2014/main" id="{E8BE633D-C462-7081-4CB9-5596141D9237}"/>
              </a:ext>
            </a:extLst>
          </p:cNvPr>
          <p:cNvSpPr>
            <a:spLocks noGrp="1"/>
          </p:cNvSpPr>
          <p:nvPr>
            <p:ph idx="1"/>
          </p:nvPr>
        </p:nvSpPr>
        <p:spPr/>
        <p:txBody>
          <a:bodyPr>
            <a:normAutofit fontScale="92500" lnSpcReduction="20000"/>
          </a:bodyPr>
          <a:lstStyle/>
          <a:p>
            <a:r>
              <a:rPr lang="en-GB" dirty="0"/>
              <a:t>Algo rhythms</a:t>
            </a:r>
          </a:p>
          <a:p>
            <a:r>
              <a:rPr lang="en-GB" dirty="0"/>
              <a:t>Surveys</a:t>
            </a:r>
          </a:p>
          <a:p>
            <a:r>
              <a:rPr lang="en-GB" dirty="0"/>
              <a:t>Customer loyalty cards</a:t>
            </a:r>
          </a:p>
          <a:p>
            <a:r>
              <a:rPr lang="en-GB" dirty="0"/>
              <a:t>Sharing and sale of information between organisations</a:t>
            </a:r>
          </a:p>
          <a:p>
            <a:r>
              <a:rPr lang="en-GB" dirty="0"/>
              <a:t>Financial management – credit cards, bank cards, sales history</a:t>
            </a:r>
          </a:p>
          <a:p>
            <a:r>
              <a:rPr lang="en-GB" dirty="0"/>
              <a:t>Shopping trends monitored by companies</a:t>
            </a:r>
          </a:p>
          <a:p>
            <a:r>
              <a:rPr lang="en-GB" dirty="0"/>
              <a:t>Public records such as Electoral register or Council Tax</a:t>
            </a:r>
          </a:p>
          <a:p>
            <a:r>
              <a:rPr lang="en-GB" dirty="0"/>
              <a:t>HMRC</a:t>
            </a:r>
          </a:p>
          <a:p>
            <a:r>
              <a:rPr lang="en-GB" dirty="0"/>
              <a:t>DWP</a:t>
            </a:r>
          </a:p>
          <a:p>
            <a:r>
              <a:rPr lang="en-GB" dirty="0"/>
              <a:t>DVLA</a:t>
            </a:r>
          </a:p>
        </p:txBody>
      </p:sp>
    </p:spTree>
    <p:extLst>
      <p:ext uri="{BB962C8B-B14F-4D97-AF65-F5344CB8AC3E}">
        <p14:creationId xmlns:p14="http://schemas.microsoft.com/office/powerpoint/2010/main" val="3305578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public organisations perform their statutory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3595107"/>
            <a:ext cx="10515600" cy="2581856"/>
          </a:xfrm>
        </p:spPr>
        <p:txBody>
          <a:bodyPr/>
          <a:lstStyle/>
          <a:p>
            <a:r>
              <a:rPr lang="en-GB" dirty="0"/>
              <a:t>Take a few moments to consider what intelligence is to them and whether there are any rules in place to ensure that they do not abuse their position.</a:t>
            </a:r>
          </a:p>
        </p:txBody>
      </p:sp>
    </p:spTree>
    <p:extLst>
      <p:ext uri="{BB962C8B-B14F-4D97-AF65-F5344CB8AC3E}">
        <p14:creationId xmlns:p14="http://schemas.microsoft.com/office/powerpoint/2010/main" val="4244190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3AB5E-FE81-C422-EDAC-635054E5F600}"/>
              </a:ext>
            </a:extLst>
          </p:cNvPr>
          <p:cNvSpPr>
            <a:spLocks noGrp="1"/>
          </p:cNvSpPr>
          <p:nvPr>
            <p:ph type="title"/>
          </p:nvPr>
        </p:nvSpPr>
        <p:spPr/>
        <p:txBody>
          <a:bodyPr/>
          <a:lstStyle/>
          <a:p>
            <a:r>
              <a:rPr lang="en-GB" dirty="0"/>
              <a:t>You may have considered</a:t>
            </a:r>
          </a:p>
        </p:txBody>
      </p:sp>
      <p:sp>
        <p:nvSpPr>
          <p:cNvPr id="3" name="Content Placeholder 2">
            <a:extLst>
              <a:ext uri="{FF2B5EF4-FFF2-40B4-BE49-F238E27FC236}">
                <a16:creationId xmlns:a16="http://schemas.microsoft.com/office/drawing/2014/main" id="{94B0DF85-CD2F-A800-1A32-E90DB9894A0C}"/>
              </a:ext>
            </a:extLst>
          </p:cNvPr>
          <p:cNvSpPr>
            <a:spLocks noGrp="1"/>
          </p:cNvSpPr>
          <p:nvPr>
            <p:ph idx="1"/>
          </p:nvPr>
        </p:nvSpPr>
        <p:spPr/>
        <p:txBody>
          <a:bodyPr/>
          <a:lstStyle/>
          <a:p>
            <a:r>
              <a:rPr lang="en-GB" dirty="0"/>
              <a:t>The Data Protection Act 1998</a:t>
            </a:r>
          </a:p>
          <a:p>
            <a:r>
              <a:rPr lang="en-GB" dirty="0"/>
              <a:t>General Data Protection Regulations 2020</a:t>
            </a:r>
          </a:p>
          <a:p>
            <a:r>
              <a:rPr lang="en-GB" dirty="0"/>
              <a:t>Human Rights Act 1998</a:t>
            </a:r>
          </a:p>
          <a:p>
            <a:r>
              <a:rPr lang="en-GB" dirty="0"/>
              <a:t>Professional codes of conduct</a:t>
            </a:r>
          </a:p>
          <a:p>
            <a:r>
              <a:rPr lang="en-GB" dirty="0"/>
              <a:t>Watchdogs such as Independent Office for Police Complaints</a:t>
            </a:r>
          </a:p>
          <a:p>
            <a:r>
              <a:rPr lang="en-GB" dirty="0"/>
              <a:t>Information Commissioners Office</a:t>
            </a:r>
          </a:p>
          <a:p>
            <a:r>
              <a:rPr lang="en-GB" dirty="0"/>
              <a:t>The </a:t>
            </a:r>
            <a:r>
              <a:rPr lang="en-GB" dirty="0" err="1"/>
              <a:t>Surveilance</a:t>
            </a:r>
            <a:r>
              <a:rPr lang="en-GB" dirty="0"/>
              <a:t> Camera Commissioner</a:t>
            </a:r>
          </a:p>
        </p:txBody>
      </p:sp>
    </p:spTree>
    <p:extLst>
      <p:ext uri="{BB962C8B-B14F-4D97-AF65-F5344CB8AC3E}">
        <p14:creationId xmlns:p14="http://schemas.microsoft.com/office/powerpoint/2010/main" val="1796782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DE7B-8A34-A307-E5A5-625888B27BC9}"/>
              </a:ext>
            </a:extLst>
          </p:cNvPr>
          <p:cNvSpPr>
            <a:spLocks noGrp="1"/>
          </p:cNvSpPr>
          <p:nvPr>
            <p:ph type="title"/>
          </p:nvPr>
        </p:nvSpPr>
        <p:spPr/>
        <p:txBody>
          <a:bodyPr/>
          <a:lstStyle/>
          <a:p>
            <a:r>
              <a:rPr lang="en-GB" dirty="0"/>
              <a:t>The Data Protection Act and GDPR</a:t>
            </a:r>
          </a:p>
        </p:txBody>
      </p:sp>
      <p:pic>
        <p:nvPicPr>
          <p:cNvPr id="5" name="Content Placeholder 4">
            <a:extLst>
              <a:ext uri="{FF2B5EF4-FFF2-40B4-BE49-F238E27FC236}">
                <a16:creationId xmlns:a16="http://schemas.microsoft.com/office/drawing/2014/main" id="{5B4526A8-B156-9E7E-2C52-E2FEFED63F0B}"/>
              </a:ext>
            </a:extLst>
          </p:cNvPr>
          <p:cNvPicPr>
            <a:picLocks noGrp="1" noChangeAspect="1"/>
          </p:cNvPicPr>
          <p:nvPr>
            <p:ph idx="1"/>
          </p:nvPr>
        </p:nvPicPr>
        <p:blipFill>
          <a:blip r:embed="rId2"/>
          <a:stretch>
            <a:fillRect/>
          </a:stretch>
        </p:blipFill>
        <p:spPr>
          <a:xfrm>
            <a:off x="4133576" y="2157949"/>
            <a:ext cx="3924848" cy="3686689"/>
          </a:xfrm>
        </p:spPr>
      </p:pic>
    </p:spTree>
    <p:extLst>
      <p:ext uri="{BB962C8B-B14F-4D97-AF65-F5344CB8AC3E}">
        <p14:creationId xmlns:p14="http://schemas.microsoft.com/office/powerpoint/2010/main" val="886848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820F-C148-FE98-2955-3DE8F5725217}"/>
              </a:ext>
            </a:extLst>
          </p:cNvPr>
          <p:cNvSpPr>
            <a:spLocks noGrp="1"/>
          </p:cNvSpPr>
          <p:nvPr>
            <p:ph type="title"/>
          </p:nvPr>
        </p:nvSpPr>
        <p:spPr/>
        <p:txBody>
          <a:bodyPr/>
          <a:lstStyle/>
          <a:p>
            <a:r>
              <a:rPr lang="en-GB" dirty="0"/>
              <a:t>Human Rights Act 1998</a:t>
            </a:r>
            <a:br>
              <a:rPr lang="en-GB" dirty="0"/>
            </a:br>
            <a:endParaRPr lang="en-GB" dirty="0"/>
          </a:p>
        </p:txBody>
      </p:sp>
      <p:sp>
        <p:nvSpPr>
          <p:cNvPr id="3" name="Content Placeholder 2">
            <a:extLst>
              <a:ext uri="{FF2B5EF4-FFF2-40B4-BE49-F238E27FC236}">
                <a16:creationId xmlns:a16="http://schemas.microsoft.com/office/drawing/2014/main" id="{A4730C47-F16F-C32B-02BC-E68E704DDB35}"/>
              </a:ext>
            </a:extLst>
          </p:cNvPr>
          <p:cNvSpPr>
            <a:spLocks noGrp="1"/>
          </p:cNvSpPr>
          <p:nvPr>
            <p:ph idx="1"/>
          </p:nvPr>
        </p:nvSpPr>
        <p:spPr/>
        <p:txBody>
          <a:bodyPr>
            <a:normAutofit fontScale="25000" lnSpcReduction="20000"/>
          </a:bodyPr>
          <a:lstStyle/>
          <a:p>
            <a:pPr algn="l"/>
            <a:r>
              <a:rPr lang="en-GB" sz="7400" b="0" i="1" cap="small" dirty="0">
                <a:solidFill>
                  <a:srgbClr val="000000"/>
                </a:solidFill>
                <a:effectLst/>
                <a:latin typeface="arial" panose="020B0604020202020204" pitchFamily="34" charset="0"/>
              </a:rPr>
              <a:t>Article 8</a:t>
            </a:r>
          </a:p>
          <a:p>
            <a:pPr algn="l"/>
            <a:endParaRPr lang="en-GB" sz="7400" b="0" i="0" dirty="0">
              <a:solidFill>
                <a:srgbClr val="000000"/>
              </a:solidFill>
              <a:effectLst/>
              <a:latin typeface="arial" panose="020B0604020202020204" pitchFamily="34" charset="0"/>
            </a:endParaRPr>
          </a:p>
          <a:p>
            <a:pPr algn="l"/>
            <a:endParaRPr lang="en-GB" sz="7400" dirty="0">
              <a:solidFill>
                <a:srgbClr val="000000"/>
              </a:solidFill>
              <a:latin typeface="arial" panose="020B0604020202020204" pitchFamily="34" charset="0"/>
            </a:endParaRPr>
          </a:p>
          <a:p>
            <a:pPr algn="l"/>
            <a:r>
              <a:rPr lang="en-GB" sz="7400" b="0" i="0" dirty="0">
                <a:solidFill>
                  <a:srgbClr val="000000"/>
                </a:solidFill>
                <a:effectLst/>
                <a:latin typeface="arial" panose="020B0604020202020204" pitchFamily="34" charset="0"/>
              </a:rPr>
              <a:t>Right to respect for private and family life</a:t>
            </a:r>
          </a:p>
          <a:p>
            <a:pPr algn="l"/>
            <a:r>
              <a:rPr lang="en-GB" sz="7400" b="0" i="0" dirty="0">
                <a:solidFill>
                  <a:srgbClr val="1E1E1E"/>
                </a:solidFill>
                <a:effectLst/>
                <a:latin typeface="arial" panose="020B0604020202020204" pitchFamily="34" charset="0"/>
              </a:rPr>
              <a:t>1Everyone has the right to respect for his private and family life, his home and his correspondence.</a:t>
            </a:r>
          </a:p>
          <a:p>
            <a:pPr algn="l"/>
            <a:r>
              <a:rPr lang="en-GB" sz="7400" b="0" i="0" dirty="0">
                <a:solidFill>
                  <a:srgbClr val="1E1E1E"/>
                </a:solidFill>
                <a:effectLst/>
                <a:latin typeface="arial" panose="020B0604020202020204" pitchFamily="34" charset="0"/>
              </a:rPr>
              <a:t>2There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r>
              <a:rPr lang="en-GB" dirty="0">
                <a:hlinkClick r:id=""/>
              </a:rPr>
              <a:t>Human Rights Act 1998</a:t>
            </a:r>
            <a:endParaRPr lang="en-GB" dirty="0"/>
          </a:p>
          <a:p>
            <a:r>
              <a:rPr lang="en-GB" dirty="0">
                <a:hlinkClick r:id="rId2"/>
              </a:rPr>
              <a:t>Human Rights Act Reform: A Modern Bill of Rights - consultation - GOV.UK</a:t>
            </a:r>
            <a:endParaRPr lang="en-GB" dirty="0"/>
          </a:p>
        </p:txBody>
      </p:sp>
    </p:spTree>
    <p:extLst>
      <p:ext uri="{BB962C8B-B14F-4D97-AF65-F5344CB8AC3E}">
        <p14:creationId xmlns:p14="http://schemas.microsoft.com/office/powerpoint/2010/main" val="3637716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C62F-FC38-5B08-1F64-32D57BCEA128}"/>
              </a:ext>
            </a:extLst>
          </p:cNvPr>
          <p:cNvSpPr>
            <a:spLocks noGrp="1"/>
          </p:cNvSpPr>
          <p:nvPr>
            <p:ph type="title"/>
          </p:nvPr>
        </p:nvSpPr>
        <p:spPr/>
        <p:txBody>
          <a:bodyPr/>
          <a:lstStyle/>
          <a:p>
            <a:r>
              <a:rPr lang="en-GB" dirty="0"/>
              <a:t>Codes of Practice</a:t>
            </a:r>
          </a:p>
        </p:txBody>
      </p:sp>
      <p:sp>
        <p:nvSpPr>
          <p:cNvPr id="3" name="Content Placeholder 2">
            <a:extLst>
              <a:ext uri="{FF2B5EF4-FFF2-40B4-BE49-F238E27FC236}">
                <a16:creationId xmlns:a16="http://schemas.microsoft.com/office/drawing/2014/main" id="{18E4A40A-C48C-E97A-E3CE-BD9536E97F93}"/>
              </a:ext>
            </a:extLst>
          </p:cNvPr>
          <p:cNvSpPr>
            <a:spLocks noGrp="1"/>
          </p:cNvSpPr>
          <p:nvPr>
            <p:ph idx="1"/>
          </p:nvPr>
        </p:nvSpPr>
        <p:spPr/>
        <p:txBody>
          <a:bodyPr/>
          <a:lstStyle/>
          <a:p>
            <a:r>
              <a:rPr lang="en-GB" dirty="0">
                <a:hlinkClick r:id="rId2"/>
              </a:rPr>
              <a:t>Police and Criminal Evidence Act 1984 (PACE) codes of practice - GOV.UK</a:t>
            </a:r>
            <a:endParaRPr lang="en-GB" dirty="0"/>
          </a:p>
          <a:p>
            <a:r>
              <a:rPr lang="en-GB" dirty="0">
                <a:hlinkClick r:id="rId3"/>
              </a:rPr>
              <a:t>Regulation of Investigatory Powers Act 2000</a:t>
            </a:r>
            <a:endParaRPr lang="en-GB" dirty="0"/>
          </a:p>
          <a:p>
            <a:r>
              <a:rPr lang="en-GB" dirty="0">
                <a:hlinkClick r:id="rId4"/>
              </a:rPr>
              <a:t>Surveillance Camera Code of Practice</a:t>
            </a:r>
            <a:endParaRPr lang="en-GB" dirty="0"/>
          </a:p>
          <a:p>
            <a:endParaRPr lang="en-GB" dirty="0"/>
          </a:p>
        </p:txBody>
      </p:sp>
    </p:spTree>
    <p:extLst>
      <p:ext uri="{BB962C8B-B14F-4D97-AF65-F5344CB8AC3E}">
        <p14:creationId xmlns:p14="http://schemas.microsoft.com/office/powerpoint/2010/main" val="4013404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4517F-8749-3546-20F1-62474BC81864}"/>
              </a:ext>
            </a:extLst>
          </p:cNvPr>
          <p:cNvSpPr>
            <a:spLocks noGrp="1"/>
          </p:cNvSpPr>
          <p:nvPr>
            <p:ph type="title"/>
          </p:nvPr>
        </p:nvSpPr>
        <p:spPr/>
        <p:txBody>
          <a:bodyPr/>
          <a:lstStyle/>
          <a:p>
            <a:r>
              <a:rPr lang="en-GB" dirty="0"/>
              <a:t>What is intelligence in the police service?</a:t>
            </a:r>
          </a:p>
        </p:txBody>
      </p:sp>
      <p:sp>
        <p:nvSpPr>
          <p:cNvPr id="3" name="Content Placeholder 2">
            <a:extLst>
              <a:ext uri="{FF2B5EF4-FFF2-40B4-BE49-F238E27FC236}">
                <a16:creationId xmlns:a16="http://schemas.microsoft.com/office/drawing/2014/main" id="{5F4C10DC-9176-680B-6D15-A7DBB95CA9C1}"/>
              </a:ext>
            </a:extLst>
          </p:cNvPr>
          <p:cNvSpPr>
            <a:spLocks noGrp="1"/>
          </p:cNvSpPr>
          <p:nvPr>
            <p:ph idx="1"/>
          </p:nvPr>
        </p:nvSpPr>
        <p:spPr/>
        <p:txBody>
          <a:bodyPr>
            <a:normAutofit fontScale="92500"/>
          </a:bodyPr>
          <a:lstStyle/>
          <a:p>
            <a:r>
              <a:rPr lang="en-GB" dirty="0"/>
              <a:t>It is information which has been evaluated</a:t>
            </a:r>
          </a:p>
          <a:p>
            <a:r>
              <a:rPr lang="en-GB" dirty="0"/>
              <a:t>That information may have come to the Police from members of the public other agencies and even criminals</a:t>
            </a:r>
          </a:p>
          <a:p>
            <a:r>
              <a:rPr lang="en-GB" dirty="0"/>
              <a:t>It is evaluated using the 3 x 5 x 2 National Intelligence Model</a:t>
            </a:r>
          </a:p>
          <a:p>
            <a:r>
              <a:rPr lang="en-GB" dirty="0"/>
              <a:t>The Police if the originating owner will be responsible for that information and how it is handled by any organisations that they may share it with.</a:t>
            </a:r>
          </a:p>
          <a:p>
            <a:r>
              <a:rPr lang="en-GB" dirty="0"/>
              <a:t>Much of the information obtained is likely to hold personal information, sensitive data and needs to be handled appropriately.  To facilitate this it is given government security classifications.</a:t>
            </a:r>
          </a:p>
          <a:p>
            <a:endParaRPr lang="en-GB" dirty="0"/>
          </a:p>
        </p:txBody>
      </p:sp>
    </p:spTree>
    <p:extLst>
      <p:ext uri="{BB962C8B-B14F-4D97-AF65-F5344CB8AC3E}">
        <p14:creationId xmlns:p14="http://schemas.microsoft.com/office/powerpoint/2010/main" val="4293211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2DB9-12DC-3508-CCA7-ADF8A53D5C67}"/>
              </a:ext>
            </a:extLst>
          </p:cNvPr>
          <p:cNvSpPr>
            <a:spLocks noGrp="1"/>
          </p:cNvSpPr>
          <p:nvPr>
            <p:ph type="title"/>
          </p:nvPr>
        </p:nvSpPr>
        <p:spPr/>
        <p:txBody>
          <a:bodyPr/>
          <a:lstStyle/>
          <a:p>
            <a:r>
              <a:rPr lang="en-GB" dirty="0"/>
              <a:t>What is recorded</a:t>
            </a:r>
          </a:p>
        </p:txBody>
      </p:sp>
      <p:sp>
        <p:nvSpPr>
          <p:cNvPr id="3" name="Content Placeholder 2">
            <a:extLst>
              <a:ext uri="{FF2B5EF4-FFF2-40B4-BE49-F238E27FC236}">
                <a16:creationId xmlns:a16="http://schemas.microsoft.com/office/drawing/2014/main" id="{F41303CB-9A4B-F10A-4E54-E0732DED1E14}"/>
              </a:ext>
            </a:extLst>
          </p:cNvPr>
          <p:cNvSpPr>
            <a:spLocks noGrp="1"/>
          </p:cNvSpPr>
          <p:nvPr>
            <p:ph idx="1"/>
          </p:nvPr>
        </p:nvSpPr>
        <p:spPr/>
        <p:txBody>
          <a:bodyPr/>
          <a:lstStyle/>
          <a:p>
            <a:r>
              <a:rPr lang="en-GB" dirty="0"/>
              <a:t>Details of person reporting (This is not contained in the body of the report and is usually redacted).</a:t>
            </a:r>
          </a:p>
          <a:p>
            <a:r>
              <a:rPr lang="en-GB" dirty="0"/>
              <a:t>Details of person recording and evaluating </a:t>
            </a:r>
          </a:p>
          <a:p>
            <a:r>
              <a:rPr lang="en-GB" dirty="0"/>
              <a:t>Credibility of source</a:t>
            </a:r>
          </a:p>
          <a:p>
            <a:r>
              <a:rPr lang="en-GB" dirty="0"/>
              <a:t>Grading of the information</a:t>
            </a:r>
          </a:p>
          <a:p>
            <a:r>
              <a:rPr lang="en-GB" dirty="0"/>
              <a:t>The information will usually contain, why, what when where and how</a:t>
            </a:r>
          </a:p>
          <a:p>
            <a:r>
              <a:rPr lang="en-GB" dirty="0"/>
              <a:t>Information may be recorded for information, for action or dissemination to others</a:t>
            </a:r>
          </a:p>
        </p:txBody>
      </p:sp>
    </p:spTree>
    <p:extLst>
      <p:ext uri="{BB962C8B-B14F-4D97-AF65-F5344CB8AC3E}">
        <p14:creationId xmlns:p14="http://schemas.microsoft.com/office/powerpoint/2010/main" val="81078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74AD-ED12-A2E3-B73C-CFC0E37AA453}"/>
              </a:ext>
            </a:extLst>
          </p:cNvPr>
          <p:cNvSpPr>
            <a:spLocks noGrp="1"/>
          </p:cNvSpPr>
          <p:nvPr>
            <p:ph type="title"/>
          </p:nvPr>
        </p:nvSpPr>
        <p:spPr/>
        <p:txBody>
          <a:bodyPr/>
          <a:lstStyle/>
          <a:p>
            <a:r>
              <a:rPr lang="en-GB" dirty="0"/>
              <a:t>Examples of lawful sharing would be:</a:t>
            </a:r>
          </a:p>
        </p:txBody>
      </p:sp>
      <p:sp>
        <p:nvSpPr>
          <p:cNvPr id="3" name="Content Placeholder 2">
            <a:extLst>
              <a:ext uri="{FF2B5EF4-FFF2-40B4-BE49-F238E27FC236}">
                <a16:creationId xmlns:a16="http://schemas.microsoft.com/office/drawing/2014/main" id="{8BCAF9DC-EF30-DE74-113C-03F2374597C2}"/>
              </a:ext>
            </a:extLst>
          </p:cNvPr>
          <p:cNvSpPr>
            <a:spLocks noGrp="1"/>
          </p:cNvSpPr>
          <p:nvPr>
            <p:ph idx="1"/>
          </p:nvPr>
        </p:nvSpPr>
        <p:spPr/>
        <p:txBody>
          <a:bodyPr/>
          <a:lstStyle/>
          <a:p>
            <a:r>
              <a:rPr lang="en-GB" dirty="0"/>
              <a:t>Policing purpose</a:t>
            </a:r>
          </a:p>
          <a:p>
            <a:r>
              <a:rPr lang="en-GB" dirty="0"/>
              <a:t>For example, to protect life or property, preserve public order, prevent the commission of offences, assist other to bring offenders to justice or linked to any duty or responsibility arising from common or statute law.</a:t>
            </a:r>
          </a:p>
          <a:p>
            <a:r>
              <a:rPr lang="en-GB" dirty="0"/>
              <a:t>Local protocols </a:t>
            </a:r>
          </a:p>
          <a:p>
            <a:r>
              <a:rPr lang="en-GB" dirty="0"/>
              <a:t>Legitimate need to receive it</a:t>
            </a:r>
          </a:p>
        </p:txBody>
      </p:sp>
      <p:sp>
        <p:nvSpPr>
          <p:cNvPr id="5" name="TextBox 4">
            <a:extLst>
              <a:ext uri="{FF2B5EF4-FFF2-40B4-BE49-F238E27FC236}">
                <a16:creationId xmlns:a16="http://schemas.microsoft.com/office/drawing/2014/main" id="{6F47498B-BA13-9B43-CFDD-D40803207DED}"/>
              </a:ext>
            </a:extLst>
          </p:cNvPr>
          <p:cNvSpPr txBox="1"/>
          <p:nvPr/>
        </p:nvSpPr>
        <p:spPr>
          <a:xfrm>
            <a:off x="6910647" y="5717370"/>
            <a:ext cx="6096000" cy="369332"/>
          </a:xfrm>
          <a:prstGeom prst="rect">
            <a:avLst/>
          </a:prstGeom>
          <a:noFill/>
        </p:spPr>
        <p:txBody>
          <a:bodyPr wrap="square">
            <a:spAutoFit/>
          </a:bodyPr>
          <a:lstStyle/>
          <a:p>
            <a:r>
              <a:rPr lang="en-GB" dirty="0">
                <a:hlinkClick r:id="rId2"/>
              </a:rPr>
              <a:t>Intelligence report | College of Policing</a:t>
            </a:r>
            <a:endParaRPr lang="en-GB" dirty="0"/>
          </a:p>
        </p:txBody>
      </p:sp>
    </p:spTree>
    <p:extLst>
      <p:ext uri="{BB962C8B-B14F-4D97-AF65-F5344CB8AC3E}">
        <p14:creationId xmlns:p14="http://schemas.microsoft.com/office/powerpoint/2010/main" val="2937603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FD22-5A15-EAC3-2320-1A7E6FAD0A8B}"/>
              </a:ext>
            </a:extLst>
          </p:cNvPr>
          <p:cNvSpPr>
            <a:spLocks noGrp="1"/>
          </p:cNvSpPr>
          <p:nvPr>
            <p:ph type="title"/>
          </p:nvPr>
        </p:nvSpPr>
        <p:spPr/>
        <p:txBody>
          <a:bodyPr/>
          <a:lstStyle/>
          <a:p>
            <a:r>
              <a:rPr lang="en-GB" dirty="0"/>
              <a:t>Evaluation 3 </a:t>
            </a:r>
          </a:p>
        </p:txBody>
      </p:sp>
      <p:sp>
        <p:nvSpPr>
          <p:cNvPr id="3" name="Content Placeholder 2">
            <a:extLst>
              <a:ext uri="{FF2B5EF4-FFF2-40B4-BE49-F238E27FC236}">
                <a16:creationId xmlns:a16="http://schemas.microsoft.com/office/drawing/2014/main" id="{2F2CB68E-938B-9C43-1B99-3124F2B54A4B}"/>
              </a:ext>
            </a:extLst>
          </p:cNvPr>
          <p:cNvSpPr>
            <a:spLocks noGrp="1"/>
          </p:cNvSpPr>
          <p:nvPr>
            <p:ph idx="1"/>
          </p:nvPr>
        </p:nvSpPr>
        <p:spPr/>
        <p:txBody>
          <a:bodyPr/>
          <a:lstStyle/>
          <a:p>
            <a:r>
              <a:rPr lang="en-GB" dirty="0"/>
              <a:t>1. Reliable – Source is believed to be competent and generally reliable. For example, known source, CCTV, Forensic evidence.</a:t>
            </a:r>
          </a:p>
          <a:p>
            <a:r>
              <a:rPr lang="en-GB" dirty="0"/>
              <a:t>2.Untested – not previously given information and information not substantiated.</a:t>
            </a:r>
          </a:p>
          <a:p>
            <a:r>
              <a:rPr lang="en-GB" dirty="0"/>
              <a:t>3. Not reliable – possibly those with malicious motives?</a:t>
            </a:r>
          </a:p>
          <a:p>
            <a:endParaRPr lang="en-GB" dirty="0"/>
          </a:p>
          <a:p>
            <a:endParaRPr lang="en-GB" dirty="0"/>
          </a:p>
          <a:p>
            <a:endParaRPr lang="en-GB" dirty="0"/>
          </a:p>
        </p:txBody>
      </p:sp>
    </p:spTree>
    <p:extLst>
      <p:ext uri="{BB962C8B-B14F-4D97-AF65-F5344CB8AC3E}">
        <p14:creationId xmlns:p14="http://schemas.microsoft.com/office/powerpoint/2010/main" val="4085886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76C1-7E0D-CFF7-AB39-1B450122881F}"/>
              </a:ext>
            </a:extLst>
          </p:cNvPr>
          <p:cNvSpPr>
            <a:spLocks noGrp="1"/>
          </p:cNvSpPr>
          <p:nvPr>
            <p:ph type="title"/>
          </p:nvPr>
        </p:nvSpPr>
        <p:spPr/>
        <p:txBody>
          <a:bodyPr/>
          <a:lstStyle/>
          <a:p>
            <a:r>
              <a:rPr lang="en-GB" dirty="0"/>
              <a:t>Evaluation 5</a:t>
            </a:r>
          </a:p>
        </p:txBody>
      </p:sp>
      <p:sp>
        <p:nvSpPr>
          <p:cNvPr id="3" name="Content Placeholder 2">
            <a:extLst>
              <a:ext uri="{FF2B5EF4-FFF2-40B4-BE49-F238E27FC236}">
                <a16:creationId xmlns:a16="http://schemas.microsoft.com/office/drawing/2014/main" id="{D680D47D-BF37-9327-F87E-18D318C312EA}"/>
              </a:ext>
            </a:extLst>
          </p:cNvPr>
          <p:cNvSpPr>
            <a:spLocks noGrp="1"/>
          </p:cNvSpPr>
          <p:nvPr>
            <p:ph idx="1"/>
          </p:nvPr>
        </p:nvSpPr>
        <p:spPr/>
        <p:txBody>
          <a:bodyPr/>
          <a:lstStyle/>
          <a:p>
            <a:r>
              <a:rPr lang="en-GB" dirty="0"/>
              <a:t>Known directly to the source</a:t>
            </a:r>
          </a:p>
          <a:p>
            <a:r>
              <a:rPr lang="en-GB" dirty="0"/>
              <a:t>Known Indirectly to the Source but corroborated</a:t>
            </a:r>
          </a:p>
          <a:p>
            <a:r>
              <a:rPr lang="en-GB" dirty="0"/>
              <a:t>Known Indirectly to the Source</a:t>
            </a:r>
          </a:p>
          <a:p>
            <a:r>
              <a:rPr lang="en-GB" dirty="0"/>
              <a:t>Not known – possibly anonymous source</a:t>
            </a:r>
          </a:p>
          <a:p>
            <a:r>
              <a:rPr lang="en-GB" dirty="0"/>
              <a:t>Suspect to be false</a:t>
            </a:r>
          </a:p>
          <a:p>
            <a:endParaRPr lang="en-GB" dirty="0"/>
          </a:p>
          <a:p>
            <a:endParaRPr lang="en-GB" dirty="0"/>
          </a:p>
          <a:p>
            <a:endParaRPr lang="en-GB" dirty="0"/>
          </a:p>
        </p:txBody>
      </p:sp>
    </p:spTree>
    <p:extLst>
      <p:ext uri="{BB962C8B-B14F-4D97-AF65-F5344CB8AC3E}">
        <p14:creationId xmlns:p14="http://schemas.microsoft.com/office/powerpoint/2010/main" val="2536408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A8B1-B122-230B-124F-AF7F7E475962}"/>
              </a:ext>
            </a:extLst>
          </p:cNvPr>
          <p:cNvSpPr>
            <a:spLocks noGrp="1"/>
          </p:cNvSpPr>
          <p:nvPr>
            <p:ph type="title"/>
          </p:nvPr>
        </p:nvSpPr>
        <p:spPr/>
        <p:txBody>
          <a:bodyPr/>
          <a:lstStyle/>
          <a:p>
            <a:r>
              <a:rPr lang="en-GB" dirty="0"/>
              <a:t>Evaluation 2</a:t>
            </a:r>
          </a:p>
        </p:txBody>
      </p:sp>
      <p:sp>
        <p:nvSpPr>
          <p:cNvPr id="3" name="Content Placeholder 2">
            <a:extLst>
              <a:ext uri="{FF2B5EF4-FFF2-40B4-BE49-F238E27FC236}">
                <a16:creationId xmlns:a16="http://schemas.microsoft.com/office/drawing/2014/main" id="{D6ADD00C-44A7-3247-28C7-2B19FF08ED7F}"/>
              </a:ext>
            </a:extLst>
          </p:cNvPr>
          <p:cNvSpPr>
            <a:spLocks noGrp="1"/>
          </p:cNvSpPr>
          <p:nvPr>
            <p:ph idx="1"/>
          </p:nvPr>
        </p:nvSpPr>
        <p:spPr/>
        <p:txBody>
          <a:bodyPr/>
          <a:lstStyle/>
          <a:p>
            <a:r>
              <a:rPr lang="en-GB" dirty="0"/>
              <a:t>Lawful Sharing permitted</a:t>
            </a:r>
          </a:p>
          <a:p>
            <a:endParaRPr lang="en-GB" dirty="0"/>
          </a:p>
          <a:p>
            <a:r>
              <a:rPr lang="en-GB" dirty="0"/>
              <a:t>Lawful Sharing permitted with conditions</a:t>
            </a:r>
          </a:p>
        </p:txBody>
      </p:sp>
    </p:spTree>
    <p:extLst>
      <p:ext uri="{BB962C8B-B14F-4D97-AF65-F5344CB8AC3E}">
        <p14:creationId xmlns:p14="http://schemas.microsoft.com/office/powerpoint/2010/main" val="25622520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E5E0B-088E-2489-E8C8-5C1650DAC27F}"/>
              </a:ext>
            </a:extLst>
          </p:cNvPr>
          <p:cNvSpPr>
            <a:spLocks noGrp="1"/>
          </p:cNvSpPr>
          <p:nvPr>
            <p:ph type="title"/>
          </p:nvPr>
        </p:nvSpPr>
        <p:spPr/>
        <p:txBody>
          <a:bodyPr/>
          <a:lstStyle/>
          <a:p>
            <a:r>
              <a:rPr lang="en-GB" dirty="0"/>
              <a:t>Classifications of intelligence</a:t>
            </a:r>
          </a:p>
        </p:txBody>
      </p:sp>
      <p:sp>
        <p:nvSpPr>
          <p:cNvPr id="3" name="Content Placeholder 2">
            <a:extLst>
              <a:ext uri="{FF2B5EF4-FFF2-40B4-BE49-F238E27FC236}">
                <a16:creationId xmlns:a16="http://schemas.microsoft.com/office/drawing/2014/main" id="{05EFD804-2E63-83F2-3D47-1233A2A85BC4}"/>
              </a:ext>
            </a:extLst>
          </p:cNvPr>
          <p:cNvSpPr>
            <a:spLocks noGrp="1"/>
          </p:cNvSpPr>
          <p:nvPr>
            <p:ph idx="1"/>
          </p:nvPr>
        </p:nvSpPr>
        <p:spPr>
          <a:xfrm>
            <a:off x="838200" y="1825624"/>
            <a:ext cx="10515600" cy="5032375"/>
          </a:xfrm>
        </p:spPr>
        <p:txBody>
          <a:bodyPr>
            <a:normAutofit/>
          </a:bodyPr>
          <a:lstStyle/>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endParaRPr lang="en-GB" dirty="0">
              <a:hlinkClick r:id=""/>
            </a:endParaRPr>
          </a:p>
          <a:p>
            <a:r>
              <a:rPr lang="en-GB" dirty="0">
                <a:hlinkClick r:id=""/>
              </a:rPr>
              <a:t>Intelligence report | College of Policing</a:t>
            </a:r>
            <a:r>
              <a:rPr lang="en-GB" dirty="0"/>
              <a:t> – updated 26.1.22</a:t>
            </a:r>
          </a:p>
        </p:txBody>
      </p:sp>
      <p:pic>
        <p:nvPicPr>
          <p:cNvPr id="5" name="Picture 4">
            <a:extLst>
              <a:ext uri="{FF2B5EF4-FFF2-40B4-BE49-F238E27FC236}">
                <a16:creationId xmlns:a16="http://schemas.microsoft.com/office/drawing/2014/main" id="{FCDE7D8D-9984-3F62-656B-420F973999F3}"/>
              </a:ext>
            </a:extLst>
          </p:cNvPr>
          <p:cNvPicPr>
            <a:picLocks noChangeAspect="1"/>
          </p:cNvPicPr>
          <p:nvPr/>
        </p:nvPicPr>
        <p:blipFill>
          <a:blip r:embed="rId2"/>
          <a:stretch>
            <a:fillRect/>
          </a:stretch>
        </p:blipFill>
        <p:spPr>
          <a:xfrm>
            <a:off x="1578819" y="1934055"/>
            <a:ext cx="8940069" cy="3819369"/>
          </a:xfrm>
          <a:prstGeom prst="rect">
            <a:avLst/>
          </a:prstGeom>
        </p:spPr>
      </p:pic>
    </p:spTree>
    <p:extLst>
      <p:ext uri="{BB962C8B-B14F-4D97-AF65-F5344CB8AC3E}">
        <p14:creationId xmlns:p14="http://schemas.microsoft.com/office/powerpoint/2010/main" val="4124212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5A4E-2D55-7914-6D4B-23E45A629A4F}"/>
              </a:ext>
            </a:extLst>
          </p:cNvPr>
          <p:cNvSpPr>
            <a:spLocks noGrp="1"/>
          </p:cNvSpPr>
          <p:nvPr>
            <p:ph type="title"/>
          </p:nvPr>
        </p:nvSpPr>
        <p:spPr/>
        <p:txBody>
          <a:bodyPr/>
          <a:lstStyle/>
          <a:p>
            <a:r>
              <a:rPr lang="en-GB" dirty="0"/>
              <a:t>Grading</a:t>
            </a:r>
          </a:p>
        </p:txBody>
      </p:sp>
      <p:pic>
        <p:nvPicPr>
          <p:cNvPr id="5" name="Content Placeholder 4">
            <a:extLst>
              <a:ext uri="{FF2B5EF4-FFF2-40B4-BE49-F238E27FC236}">
                <a16:creationId xmlns:a16="http://schemas.microsoft.com/office/drawing/2014/main" id="{D744289E-549D-986F-FE3A-F576372C914E}"/>
              </a:ext>
            </a:extLst>
          </p:cNvPr>
          <p:cNvPicPr>
            <a:picLocks noGrp="1" noChangeAspect="1"/>
          </p:cNvPicPr>
          <p:nvPr>
            <p:ph idx="1"/>
          </p:nvPr>
        </p:nvPicPr>
        <p:blipFill>
          <a:blip r:embed="rId2"/>
          <a:stretch>
            <a:fillRect/>
          </a:stretch>
        </p:blipFill>
        <p:spPr>
          <a:xfrm>
            <a:off x="3557719" y="1825625"/>
            <a:ext cx="5076561" cy="4351338"/>
          </a:xfrm>
        </p:spPr>
      </p:pic>
    </p:spTree>
    <p:extLst>
      <p:ext uri="{BB962C8B-B14F-4D97-AF65-F5344CB8AC3E}">
        <p14:creationId xmlns:p14="http://schemas.microsoft.com/office/powerpoint/2010/main" val="123712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D5EB-6341-1A7B-D8FC-EBC8A032EC4A}"/>
              </a:ext>
            </a:extLst>
          </p:cNvPr>
          <p:cNvSpPr>
            <a:spLocks noGrp="1"/>
          </p:cNvSpPr>
          <p:nvPr>
            <p:ph type="title"/>
          </p:nvPr>
        </p:nvSpPr>
        <p:spPr/>
        <p:txBody>
          <a:bodyPr/>
          <a:lstStyle/>
          <a:p>
            <a:r>
              <a:rPr lang="en-GB"/>
              <a:t>Case Exercises.</a:t>
            </a:r>
          </a:p>
        </p:txBody>
      </p:sp>
      <p:sp>
        <p:nvSpPr>
          <p:cNvPr id="3" name="Content Placeholder 2">
            <a:extLst>
              <a:ext uri="{FF2B5EF4-FFF2-40B4-BE49-F238E27FC236}">
                <a16:creationId xmlns:a16="http://schemas.microsoft.com/office/drawing/2014/main" id="{B47587A9-E1C0-D39F-C460-DA0CED6E56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063725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1160</Words>
  <Application>Microsoft Office PowerPoint</Application>
  <PresentationFormat>Widescreen</PresentationFormat>
  <Paragraphs>150</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Aptos Display</vt:lpstr>
      <vt:lpstr>Arial</vt:lpstr>
      <vt:lpstr>Arial</vt:lpstr>
      <vt:lpstr>Office Theme</vt:lpstr>
      <vt:lpstr>The National Decision Making Model - revist</vt:lpstr>
      <vt:lpstr>Activity, revisit your investigation plan from week 1 and now consider the National Decision Model.</vt:lpstr>
      <vt:lpstr>The National Decision Model (NDM)</vt:lpstr>
      <vt:lpstr>Your self chosen scenarios</vt:lpstr>
      <vt:lpstr>Did any of your plans and actions change?</vt:lpstr>
      <vt:lpstr>In your groups apply the investigative mindset and the NDM to the following case exercises…</vt:lpstr>
      <vt:lpstr>Case Exercise</vt:lpstr>
      <vt:lpstr>What were your findings:</vt:lpstr>
      <vt:lpstr>National Decision Model</vt:lpstr>
      <vt:lpstr>Debrief</vt:lpstr>
      <vt:lpstr>Were your actions…..</vt:lpstr>
      <vt:lpstr>Break</vt:lpstr>
      <vt:lpstr>The National Intelligence model</vt:lpstr>
      <vt:lpstr>Intelligence 3 x 5 x 2</vt:lpstr>
      <vt:lpstr>Many businesses perform their functions with the assistance of robust intelligence systems.</vt:lpstr>
      <vt:lpstr>You may have considered the following:</vt:lpstr>
      <vt:lpstr>Much of this information is available through</vt:lpstr>
      <vt:lpstr>Many public organisations perform their statutory functions with the assistance of robust intelligence systems.</vt:lpstr>
      <vt:lpstr>You may have considered</vt:lpstr>
      <vt:lpstr>The Data Protection Act and GDPR</vt:lpstr>
      <vt:lpstr>Human Rights Act 1998 </vt:lpstr>
      <vt:lpstr>Codes of Practice</vt:lpstr>
      <vt:lpstr>What is intelligence in the police service?</vt:lpstr>
      <vt:lpstr>What is recorded</vt:lpstr>
      <vt:lpstr>Examples of lawful sharing would be:</vt:lpstr>
      <vt:lpstr>Evaluation 3 </vt:lpstr>
      <vt:lpstr>Evaluation 5</vt:lpstr>
      <vt:lpstr>Evaluation 2</vt:lpstr>
      <vt:lpstr>Classifications of intelligence</vt:lpstr>
      <vt:lpstr>Grading</vt:lpstr>
      <vt:lpstr>Case Exercises.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5</cp:revision>
  <dcterms:created xsi:type="dcterms:W3CDTF">2025-02-02T18:26:16Z</dcterms:created>
  <dcterms:modified xsi:type="dcterms:W3CDTF">2025-09-30T20:48:32Z</dcterms:modified>
</cp:coreProperties>
</file>