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6" r:id="rId3"/>
    <p:sldId id="271" r:id="rId4"/>
    <p:sldId id="267" r:id="rId5"/>
    <p:sldId id="269" r:id="rId6"/>
    <p:sldId id="270" r:id="rId7"/>
    <p:sldId id="272" r:id="rId8"/>
    <p:sldId id="258" r:id="rId9"/>
    <p:sldId id="276" r:id="rId10"/>
    <p:sldId id="273" r:id="rId11"/>
    <p:sldId id="274" r:id="rId12"/>
    <p:sldId id="277" r:id="rId13"/>
    <p:sldId id="260" r:id="rId14"/>
    <p:sldId id="27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755"/>
  </p:normalViewPr>
  <p:slideViewPr>
    <p:cSldViewPr snapToGrid="0" snapToObjects="1">
      <p:cViewPr>
        <p:scale>
          <a:sx n="81" d="100"/>
          <a:sy n="81" d="100"/>
        </p:scale>
        <p:origin x="1752" y="8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7250-9904-9846-9966-E76F1AF76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8899DD-4955-7D46-84E0-571C1F347B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9B958-A452-6445-ABB9-699F1AC9B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19492-AAC4-6845-93D5-E132FC1CB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6FC73-8EF3-9F4D-9843-1725339A7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742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F56F4-EEE3-444A-B959-CA39D6169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35936-3277-DA48-B9F1-AFC2C0FE4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8F6E0-242A-B943-ACB9-62752E88A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8B36B-C8BF-634D-910F-7D496C3AB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E1EA5-5C5E-4E4F-9C41-1B500A67C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812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D4B51-00DF-164A-B475-7415303F6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F5A7E-6696-2F44-9602-F805BEABB5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F4D0C-ED35-5E49-8DDF-4B658E4ED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BD27E-A7D7-A64B-8830-C0EDD724B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0FEAB-161F-D24A-9F12-AE855920B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135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E96B1-0E9A-244B-9329-85E5587F5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A724D-9F95-674E-92A3-063F6F0994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0EC78F-130C-1149-94AD-A02349AED8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860BC7-89D1-7942-B1CC-F587EF341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A54125-1BDC-8142-9C32-41A3984CA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B6D733-94CD-A448-897B-D63F4D06F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935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30803-0DA9-4F42-A482-08F65B942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7AED7-6AFF-0F40-8D0E-00688D5566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D9A9BC-985B-964C-A108-B98B40C09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912FB4-BD24-E945-A9A9-971EF44365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ACA0F2-132E-D544-833F-8285EC49C4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C6B8AA-85AA-6040-9E37-622481CAB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BF793D-4881-3F44-8E40-B5858ABCF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C7B442-7B6A-8449-850B-015EEC7F4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95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C3B73-8EC1-B045-A4E4-00C156668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3DADC8-5C86-7448-917F-4FB9DD5BF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458A6-7E7B-7341-B78B-69C27E73F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01FD58-14F4-2A4B-A38D-CC076321A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122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B5A3D8-3BBF-2744-A413-1D415989C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26465F-2B08-824E-9739-2DFA4E063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2D5099-9E3D-F646-96A9-C6B4103AF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474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42145-DC8E-534D-9083-8D7CE7B8E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2F891-4686-5C40-BE97-55CB0CC74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21EF27-4441-564C-BA33-4AC8BEA82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1DEED-8A23-2A40-9E9E-C3E2F4A4D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B2BA5F-5C35-2843-90F5-BB72C32C9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EE4C9-FE76-9141-9046-611EC32FC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489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3BF22-483E-1B40-B589-C510F8C6C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2F8167-132E-4A4D-9597-A94E93DD35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40EFCD-7A0A-234D-966A-7F9D035B94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13FD8-CE52-0340-BFBB-6038A652B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25B0A8-54BE-8F4B-B4E1-B9FFF0423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15A18-D2B8-F84E-AFD9-88B052B8A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012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A69A-E1E5-FB4A-9166-C58E58DE5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FF6CD-5433-5B47-8B97-A19AFF7F48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2E5CCE-5BFD-BB47-A7BA-7B0DA5397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5FD18-4B26-0244-B5C2-12A8B2B2D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6EF02-3AFF-A14E-BFA6-2E8007C6F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594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6D122D-2119-A34D-B924-E15F9381C4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870703-3D0A-AB4E-88C5-082184BDE7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8FE62-8C45-DB4F-B0E1-67FA42E5A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48887-9D92-B34A-94C3-7B4C79E2B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99363-49C5-5E48-8D87-7D2228943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449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0925BD-8EDF-8149-BCB1-E7ABF46A7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903F1-BC2D-B54E-BBE5-4576102CD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0F42D-876D-FE49-8BAC-1D70032032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DD7BD2-C552-1849-9640-4AF726CBDA62}" type="datetimeFigureOut">
              <a:rPr lang="en-US" smtClean="0"/>
              <a:t>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87B7C-3202-894F-880E-1B4D719B99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3FA3D-081F-CF4F-A77D-22665B50F0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C2413-CA88-B24E-A300-8309ADE64F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864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ottinghamshire.police.uk/police-forces/nottinghamshire-police/areas/about-us/about-us/race-action-plan/race-action-plan-highlights-2023-2026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ndon.gov.uk/who-we-are/what-london-assembly-does/london-assembly-press-releases/local-policing-london-what-are-challenges#:~:text=The%20findings%20said%20that%20demand,of%20new%20and%20inexperienced%20officers" TargetMode="External"/><Relationship Id="rId3" Type="http://schemas.openxmlformats.org/officeDocument/2006/relationships/hyperlink" Target="https://www.cognyte.com/blog/police-force-challenges-2025/" TargetMode="External"/><Relationship Id="rId7" Type="http://schemas.openxmlformats.org/officeDocument/2006/relationships/hyperlink" Target="https://www.nottinghamshire.police.uk/police-forces/nottinghamshire-police/areas/about-us/about-us/race-action-plan/race-action-plan-highlights-2023-2026/" TargetMode="External"/><Relationship Id="rId2" Type="http://schemas.openxmlformats.org/officeDocument/2006/relationships/hyperlink" Target="https://knowledgehub.transparency.org/assets/uploads/helpdesk/247_Anti_corruption_police_reform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ituteforgovernment.org.uk/publication/performance-tracker-2023/police#:~:text=The%20police%20service%20faces%20an,burden%20placed%20on%20supervising%20officers" TargetMode="External"/><Relationship Id="rId5" Type="http://schemas.openxmlformats.org/officeDocument/2006/relationships/hyperlink" Target="https://assets-hmicfrs.justiceinspectorates.gov.uk/uploads/pic-literature-review.pdf" TargetMode="External"/><Relationship Id="rId4" Type="http://schemas.openxmlformats.org/officeDocument/2006/relationships/hyperlink" Target="https://www.endviolenceagainstwomen.org.uk/almost-half-of-women-have-less-trust-in-police-following-sarah-everard-murder/#:~:text=The%20End%20Violence%20Against%20Women,violence%20against%20women%20and%20girl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fed.org/news/latest-news/2024/challenges-faced-by-police-demand-urgent-attention-and-reform/#:~:text=Shift%20work%2C%20workload%2C%20and%20hindrance,cent%20experiencing%20very%20high%20fatigue" TargetMode="External"/><Relationship Id="rId7" Type="http://schemas.openxmlformats.org/officeDocument/2006/relationships/hyperlink" Target="https://post.parliament.uk/public-trust-and-confidence-in-the-police/" TargetMode="External"/><Relationship Id="rId2" Type="http://schemas.openxmlformats.org/officeDocument/2006/relationships/hyperlink" Target="https://police-recruitment.co.uk/historical-background-of-policing-in-the-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sn00634/#:~:text=Since%202010%2C%20the%20number%20of,2022%20this%20proportion%20was%200.6%25" TargetMode="External"/><Relationship Id="rId5" Type="http://schemas.openxmlformats.org/officeDocument/2006/relationships/hyperlink" Target="https://www.law.ac.uk/resources/blog/diversity-in-policing/#:~:text=Representation%20among%20the%20LGBTQ+%20community,doubt%20impacting%20recruitment%20and%20representation" TargetMode="External"/><Relationship Id="rId4" Type="http://schemas.openxmlformats.org/officeDocument/2006/relationships/hyperlink" Target="https://www.police-foundation.org.uk/project/police-effectiveness-in-a-changing-worl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7B0B06-4BE6-284C-B5D8-1DAD7E2A9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2756" y="3429000"/>
            <a:ext cx="8071706" cy="2387600"/>
          </a:xfrm>
        </p:spPr>
        <p:txBody>
          <a:bodyPr>
            <a:noAutofit/>
          </a:bodyPr>
          <a:lstStyle/>
          <a:p>
            <a:pPr algn="l"/>
            <a:r>
              <a:rPr lang="en-US" sz="8000" dirty="0">
                <a:solidFill>
                  <a:schemeClr val="bg1"/>
                </a:solidFill>
              </a:rPr>
              <a:t>The history of policing and modern challenges faced by the police force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A89DBC-A66A-C349-9E5D-AD8F9D8CB6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3621" y="5420181"/>
            <a:ext cx="8071697" cy="1655762"/>
          </a:xfrm>
        </p:spPr>
        <p:txBody>
          <a:bodyPr>
            <a:normAutofit/>
          </a:bodyPr>
          <a:lstStyle/>
          <a:p>
            <a:pPr algn="l"/>
            <a:r>
              <a:rPr lang="en-US" sz="6000" dirty="0">
                <a:solidFill>
                  <a:schemeClr val="bg1"/>
                </a:solidFill>
              </a:rPr>
              <a:t>BMCP5005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2482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7B021C-69AC-DF49-93F1-A7010EF6A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Contents</a:t>
            </a:r>
            <a:r>
              <a:rPr lang="en-US" sz="80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1B476-7783-4343-B49A-525AEC453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1100949"/>
            <a:ext cx="4797909" cy="5023821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How policing has changed since the beginning </a:t>
            </a:r>
          </a:p>
          <a:p>
            <a:pPr marL="0" indent="0">
              <a:buNone/>
            </a:pPr>
            <a:endParaRPr lang="en-US" sz="3200" dirty="0">
              <a:solidFill>
                <a:schemeClr val="bg1"/>
              </a:solidFill>
            </a:endParaRPr>
          </a:p>
          <a:p>
            <a:r>
              <a:rPr lang="en-US" sz="3200" dirty="0">
                <a:solidFill>
                  <a:schemeClr val="bg1"/>
                </a:solidFill>
              </a:rPr>
              <a:t>How building trust within the police force has been affected within modern society</a:t>
            </a:r>
          </a:p>
          <a:p>
            <a:pPr marL="0" indent="0">
              <a:buNone/>
            </a:pPr>
            <a:endParaRPr lang="en-US" sz="3200" dirty="0">
              <a:solidFill>
                <a:schemeClr val="bg1"/>
              </a:solidFill>
            </a:endParaRPr>
          </a:p>
          <a:p>
            <a:r>
              <a:rPr lang="en-US" sz="3200" dirty="0">
                <a:solidFill>
                  <a:schemeClr val="bg1"/>
                </a:solidFill>
              </a:rPr>
              <a:t>The challenges of diversity in policing 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74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3E5B02-A0B2-C145-AF2B-D19F61E19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76970" y="2041635"/>
            <a:ext cx="6555299" cy="277473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How has policing changed over the years?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A8332D-EA74-40A2-8709-00EDB2379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7240" y="3429000"/>
            <a:ext cx="0" cy="3164872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9358801C-1E89-48FF-B14F-D76A2EA14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34797" y="816429"/>
            <a:ext cx="8239647" cy="5225143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B88284F-ED00-40CA-B57D-89C49E8EC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00357" y="272979"/>
            <a:ext cx="0" cy="2906211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410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CAB52-F87D-A445-84CD-C00418823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06" y="585584"/>
            <a:ext cx="8638309" cy="1325563"/>
          </a:xfrm>
        </p:spPr>
        <p:txBody>
          <a:bodyPr anchor="b">
            <a:noAutofit/>
          </a:bodyPr>
          <a:lstStyle/>
          <a:p>
            <a:pPr algn="r"/>
            <a:r>
              <a:rPr lang="en-US" sz="6000" dirty="0">
                <a:solidFill>
                  <a:schemeClr val="bg1"/>
                </a:solidFill>
              </a:rPr>
              <a:t>How has policing changed?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02C06-F3A3-3645-A86B-6ED3C1609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667" y="2141531"/>
            <a:ext cx="11520669" cy="483165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2800" b="1" u="sng" dirty="0">
                <a:solidFill>
                  <a:schemeClr val="bg1"/>
                </a:solidFill>
              </a:rPr>
              <a:t>801 A.D. </a:t>
            </a:r>
          </a:p>
          <a:p>
            <a:r>
              <a:rPr lang="en-US" sz="12800" dirty="0">
                <a:solidFill>
                  <a:schemeClr val="bg1"/>
                </a:solidFill>
              </a:rPr>
              <a:t>Subjects of the monarchy would contribute to upholding law and order in their local communities in accordance with Great Britain's ancient laws.</a:t>
            </a:r>
          </a:p>
          <a:p>
            <a:pPr marL="0" indent="0">
              <a:buNone/>
            </a:pPr>
            <a:r>
              <a:rPr lang="en-US" sz="12800" b="1" u="sng" dirty="0">
                <a:solidFill>
                  <a:schemeClr val="bg1"/>
                </a:solidFill>
              </a:rPr>
              <a:t>1200 A.D. </a:t>
            </a:r>
          </a:p>
          <a:p>
            <a:r>
              <a:rPr lang="en-US" sz="12800" dirty="0">
                <a:solidFill>
                  <a:schemeClr val="bg1"/>
                </a:solidFill>
              </a:rPr>
              <a:t>Law officials were given the titles of Watchmen – later followed by Constables. </a:t>
            </a:r>
          </a:p>
          <a:p>
            <a:r>
              <a:rPr lang="en-US" sz="12800" dirty="0">
                <a:solidFill>
                  <a:schemeClr val="bg1"/>
                </a:solidFill>
              </a:rPr>
              <a:t>If someone saw a crime it was their responsibility to inform the watchmen or constables of the offence </a:t>
            </a:r>
          </a:p>
          <a:p>
            <a:pPr marL="0" indent="0">
              <a:buNone/>
            </a:pPr>
            <a:r>
              <a:rPr lang="en-US" sz="12800" b="1" u="sng" dirty="0">
                <a:solidFill>
                  <a:schemeClr val="bg1"/>
                </a:solidFill>
              </a:rPr>
              <a:t>1611 A.D.</a:t>
            </a:r>
          </a:p>
          <a:p>
            <a:r>
              <a:rPr lang="en-US" sz="12800" dirty="0">
                <a:solidFill>
                  <a:schemeClr val="bg1"/>
                </a:solidFill>
              </a:rPr>
              <a:t>The first UK police service is formed in Scotland 1611</a:t>
            </a: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1F68300-7294-5040-903F-713139A3F5FF}"/>
              </a:ext>
            </a:extLst>
          </p:cNvPr>
          <p:cNvSpPr txBox="1">
            <a:spLocks/>
          </p:cNvSpPr>
          <p:nvPr/>
        </p:nvSpPr>
        <p:spPr>
          <a:xfrm>
            <a:off x="6635399" y="2026339"/>
            <a:ext cx="5220937" cy="4831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003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C82FD-2690-7846-AAFE-434C27F4D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937" y="609124"/>
            <a:ext cx="8479222" cy="1325563"/>
          </a:xfrm>
        </p:spPr>
        <p:txBody>
          <a:bodyPr anchor="b">
            <a:noAutofit/>
          </a:bodyPr>
          <a:lstStyle/>
          <a:p>
            <a:pPr algn="r"/>
            <a:r>
              <a:rPr lang="en-US" sz="6000" dirty="0">
                <a:solidFill>
                  <a:schemeClr val="bg1"/>
                </a:solidFill>
              </a:rPr>
              <a:t>How has policing changed?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62D835-784C-2D4A-AA7B-0C74D2A215B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9090" y="2254470"/>
            <a:ext cx="11130455" cy="4051729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en-US" sz="3200" b="1" u="sng" dirty="0">
                <a:solidFill>
                  <a:schemeClr val="bg1"/>
                </a:solidFill>
              </a:rPr>
              <a:t>1700 A.D. </a:t>
            </a:r>
          </a:p>
          <a:p>
            <a:r>
              <a:rPr lang="en-US" sz="3200" dirty="0">
                <a:solidFill>
                  <a:schemeClr val="bg1"/>
                </a:solidFill>
              </a:rPr>
              <a:t>Due to increased crime town authorities, local improvement acts authorized for watchmen and constables to be paid to patrol to combat crime rates</a:t>
            </a:r>
          </a:p>
          <a:p>
            <a:pPr marL="0" indent="0">
              <a:buNone/>
            </a:pPr>
            <a:r>
              <a:rPr lang="en-US" sz="3200" b="1" u="sng" dirty="0">
                <a:solidFill>
                  <a:schemeClr val="bg1"/>
                </a:solidFill>
              </a:rPr>
              <a:t>1749 A.D. </a:t>
            </a:r>
          </a:p>
          <a:p>
            <a:r>
              <a:rPr lang="en-US" sz="3200" dirty="0">
                <a:solidFill>
                  <a:schemeClr val="bg1"/>
                </a:solidFill>
              </a:rPr>
              <a:t>The first indication of a modern-day police service in England was first seen in 1749</a:t>
            </a:r>
          </a:p>
          <a:p>
            <a:r>
              <a:rPr lang="en-US" sz="3200" dirty="0">
                <a:solidFill>
                  <a:schemeClr val="bg1"/>
                </a:solidFill>
              </a:rPr>
              <a:t>The Bow Street Runners created by magistrate Henry Fielding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96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1912B-D929-2748-9C23-AEACB44A2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641" y="643180"/>
            <a:ext cx="8763000" cy="1325563"/>
          </a:xfrm>
        </p:spPr>
        <p:txBody>
          <a:bodyPr anchor="b">
            <a:noAutofit/>
          </a:bodyPr>
          <a:lstStyle/>
          <a:p>
            <a:pPr algn="r"/>
            <a:r>
              <a:rPr lang="en-US" sz="6000" dirty="0">
                <a:solidFill>
                  <a:schemeClr val="bg1"/>
                </a:solidFill>
              </a:rPr>
              <a:t>How has policing changed?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B58B2-070B-CE4B-8E23-4724A99BF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642" y="2270244"/>
            <a:ext cx="11474668" cy="453015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800" b="1" u="sng" dirty="0">
                <a:solidFill>
                  <a:schemeClr val="bg1"/>
                </a:solidFill>
              </a:rPr>
              <a:t>1829 A.D. </a:t>
            </a:r>
          </a:p>
          <a:p>
            <a:r>
              <a:rPr lang="en-US" sz="3800" dirty="0">
                <a:solidFill>
                  <a:schemeClr val="bg1"/>
                </a:solidFill>
              </a:rPr>
              <a:t>The Metropolitan police act was formed by Robert Peel which saw the disbandment of The Bow Street Runners. </a:t>
            </a:r>
          </a:p>
          <a:p>
            <a:pPr marL="0" indent="0">
              <a:buNone/>
            </a:pPr>
            <a:r>
              <a:rPr lang="en-US" sz="3800" b="1" u="sng" dirty="0">
                <a:solidFill>
                  <a:schemeClr val="bg1"/>
                </a:solidFill>
              </a:rPr>
              <a:t>Present day policing</a:t>
            </a:r>
          </a:p>
          <a:p>
            <a:r>
              <a:rPr lang="en-US" sz="3800" dirty="0">
                <a:solidFill>
                  <a:schemeClr val="bg1"/>
                </a:solidFill>
              </a:rPr>
              <a:t>48 police services in the UK </a:t>
            </a:r>
          </a:p>
          <a:p>
            <a:r>
              <a:rPr lang="en-US" sz="3800" dirty="0">
                <a:solidFill>
                  <a:schemeClr val="bg1"/>
                </a:solidFill>
              </a:rPr>
              <a:t>43 territorial police services in England and Wales </a:t>
            </a:r>
          </a:p>
          <a:p>
            <a:r>
              <a:rPr lang="en-US" sz="3800" dirty="0">
                <a:solidFill>
                  <a:schemeClr val="bg1"/>
                </a:solidFill>
              </a:rPr>
              <a:t>Current personnel levels of police officers around the UK stands at 135,301</a:t>
            </a:r>
          </a:p>
          <a:p>
            <a:endParaRPr lang="en-US" sz="3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3800" dirty="0">
                <a:solidFill>
                  <a:schemeClr val="bg1"/>
                </a:solidFill>
              </a:rPr>
              <a:t>							(Police recruitment, 2025)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34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2237C-5A5E-9A4E-898B-52964FED7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5214" y="2198519"/>
            <a:ext cx="11130455" cy="3067923"/>
          </a:xfrm>
        </p:spPr>
        <p:txBody>
          <a:bodyPr anchor="ctr">
            <a:normAutofit/>
          </a:bodyPr>
          <a:lstStyle/>
          <a:p>
            <a:r>
              <a:rPr lang="en-US" sz="6700" dirty="0">
                <a:solidFill>
                  <a:schemeClr val="bg1"/>
                </a:solidFill>
              </a:rPr>
              <a:t>Modern day challenges faced by the police </a:t>
            </a:r>
            <a:br>
              <a:rPr lang="en-US" sz="4200" dirty="0">
                <a:solidFill>
                  <a:schemeClr val="bg1"/>
                </a:solidFill>
              </a:rPr>
            </a:br>
            <a:endParaRPr lang="en-US" sz="4200" dirty="0">
              <a:solidFill>
                <a:schemeClr val="bg1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471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61B49-0EB2-4A4D-A201-235699835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75186" y="536475"/>
            <a:ext cx="15242538" cy="1325563"/>
          </a:xfrm>
        </p:spPr>
        <p:txBody>
          <a:bodyPr anchor="b">
            <a:noAutofit/>
          </a:bodyPr>
          <a:lstStyle/>
          <a:p>
            <a:pPr algn="r"/>
            <a:r>
              <a:rPr lang="en-US" sz="5400" dirty="0">
                <a:solidFill>
                  <a:schemeClr val="bg1"/>
                </a:solidFill>
              </a:rPr>
              <a:t>Modern day challenges faced </a:t>
            </a:r>
            <a:br>
              <a:rPr lang="en-US" sz="5400" dirty="0">
                <a:solidFill>
                  <a:schemeClr val="bg1"/>
                </a:solidFill>
              </a:rPr>
            </a:br>
            <a:r>
              <a:rPr lang="en-US" sz="5400" dirty="0">
                <a:solidFill>
                  <a:schemeClr val="bg1"/>
                </a:solidFill>
              </a:rPr>
              <a:t>by the police force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71B72-00FE-4242-AF80-22F835818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821" y="2354944"/>
            <a:ext cx="11540358" cy="46321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1"/>
                </a:solidFill>
              </a:rPr>
              <a:t>Misconduct</a:t>
            </a:r>
          </a:p>
          <a:p>
            <a:pPr>
              <a:buFont typeface="Wingdings" pitchFamily="2" charset="2"/>
              <a:buChar char="§"/>
            </a:pPr>
            <a:r>
              <a:rPr lang="en-US" sz="3200" dirty="0">
                <a:solidFill>
                  <a:schemeClr val="bg1"/>
                </a:solidFill>
              </a:rPr>
              <a:t>Abuse of powers and instances of misconduct can undermine public trust (Senedd Research, 2024)</a:t>
            </a:r>
          </a:p>
          <a:p>
            <a:pPr>
              <a:buFont typeface="Wingdings" pitchFamily="2" charset="2"/>
              <a:buChar char="§"/>
            </a:pPr>
            <a:r>
              <a:rPr lang="en-US" sz="3200" dirty="0">
                <a:solidFill>
                  <a:schemeClr val="bg1"/>
                </a:solidFill>
              </a:rPr>
              <a:t>YouGov poll conducted 52% of adults said they had little to no faith in the police to deal with local crime, up from 39% in the same month the previous year (UK Parliament, 2024)</a:t>
            </a:r>
          </a:p>
          <a:p>
            <a:pPr>
              <a:buFont typeface="Wingdings" pitchFamily="2" charset="2"/>
              <a:buChar char="§"/>
            </a:pPr>
            <a:endParaRPr lang="en-US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3200" dirty="0">
                <a:solidFill>
                  <a:schemeClr val="bg1"/>
                </a:solidFill>
              </a:rPr>
              <a:t>Murder of Sarah Everard (End Violence Against Women, 2021)</a:t>
            </a:r>
          </a:p>
          <a:p>
            <a:pPr>
              <a:buFont typeface="Wingdings" pitchFamily="2" charset="2"/>
              <a:buChar char="§"/>
            </a:pPr>
            <a:r>
              <a:rPr lang="en-US" sz="3200" dirty="0">
                <a:solidFill>
                  <a:schemeClr val="bg1"/>
                </a:solidFill>
              </a:rPr>
              <a:t>47% of women and 40% of men said they had less faith in the police</a:t>
            </a:r>
          </a:p>
          <a:p>
            <a:pPr>
              <a:buFont typeface="Wingdings" pitchFamily="2" charset="2"/>
              <a:buChar char="§"/>
            </a:pPr>
            <a:r>
              <a:rPr lang="en-US" sz="3200" dirty="0">
                <a:solidFill>
                  <a:schemeClr val="bg1"/>
                </a:solidFill>
              </a:rPr>
              <a:t>76% of women think the culture of policing has to change in order to better respond to violence against women and girls </a:t>
            </a:r>
          </a:p>
          <a:p>
            <a:pPr>
              <a:buFont typeface="Wingdings" pitchFamily="2" charset="2"/>
              <a:buChar char="§"/>
            </a:pPr>
            <a:r>
              <a:rPr lang="en-US" sz="3200" dirty="0">
                <a:solidFill>
                  <a:schemeClr val="bg1"/>
                </a:solidFill>
              </a:rPr>
              <a:t>1 in 10 women would be less likely to report sexual assault following the case </a:t>
            </a:r>
          </a:p>
          <a:p>
            <a:pPr>
              <a:buFont typeface="Wingdings" pitchFamily="2" charset="2"/>
              <a:buChar char="§"/>
            </a:pPr>
            <a:r>
              <a:rPr lang="en-US" sz="3200" dirty="0">
                <a:solidFill>
                  <a:schemeClr val="bg1"/>
                </a:solidFill>
              </a:rPr>
              <a:t>65% of people think the government should do more to pent violence against women and girls </a:t>
            </a:r>
          </a:p>
          <a:p>
            <a:pPr>
              <a:buFont typeface="Wingdings" pitchFamily="2" charset="2"/>
              <a:buChar char="§"/>
            </a:pP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044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A1650-044B-E04F-9ADA-82A01DD26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46" y="669925"/>
            <a:ext cx="4650862" cy="4812755"/>
          </a:xfrm>
        </p:spPr>
        <p:txBody>
          <a:bodyPr anchor="b">
            <a:normAutofit/>
          </a:bodyPr>
          <a:lstStyle/>
          <a:p>
            <a:pPr algn="r"/>
            <a:r>
              <a:rPr lang="en-US" sz="7200">
                <a:solidFill>
                  <a:schemeClr val="bg1"/>
                </a:solidFill>
              </a:rPr>
              <a:t>Modern Challenges that the police face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06" y="5597879"/>
            <a:ext cx="510200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AE074-1A3E-234E-B144-A26DF5F98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5052" y="434119"/>
            <a:ext cx="4562272" cy="5989761"/>
          </a:xfrm>
        </p:spPr>
        <p:txBody>
          <a:bodyPr anchor="ctr">
            <a:normAutofit lnSpcReduction="10000"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Community Relations 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(Institute for Government, 2023)</a:t>
            </a: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Complex crimes 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(London Government, 2023)</a:t>
            </a: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Workload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(Police Federation, 2024)</a:t>
            </a: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Non-crime demands 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(Institute for Government, 2023)</a:t>
            </a: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Corruption 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(Anti-corruption Resource Centre, 2024)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(HMIC, 2015) </a:t>
            </a: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(The Police Foundation, 2024)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191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9FECE694-78E4-A737-856C-9136209ACF2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105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F3915E-1C18-DC4B-9AEB-DAB619679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Diversity challenges in modern day policing</a:t>
            </a:r>
          </a:p>
        </p:txBody>
      </p:sp>
    </p:spTree>
    <p:extLst>
      <p:ext uri="{BB962C8B-B14F-4D97-AF65-F5344CB8AC3E}">
        <p14:creationId xmlns:p14="http://schemas.microsoft.com/office/powerpoint/2010/main" val="189606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B6CB7-0E73-6944-82E3-522AAF4E8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45676" y="177968"/>
            <a:ext cx="14407055" cy="1325563"/>
          </a:xfrm>
        </p:spPr>
        <p:txBody>
          <a:bodyPr anchor="b">
            <a:noAutofit/>
          </a:bodyPr>
          <a:lstStyle/>
          <a:p>
            <a:pPr algn="r"/>
            <a:r>
              <a:rPr lang="en-US" sz="5000" dirty="0">
                <a:solidFill>
                  <a:schemeClr val="bg1"/>
                </a:solidFill>
              </a:rPr>
              <a:t>Diversity challenges in modern day policing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6C921-EF06-A546-950E-B908D70C8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248" y="2254476"/>
            <a:ext cx="11698014" cy="430396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effectLst/>
              </a:rPr>
              <a:t>Among the diversity issues affecting UK policing are the under-representation of minority groups and the requirement to enhance assistance for communities of ethnic minorities.</a:t>
            </a: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Underrepresentation </a:t>
            </a:r>
          </a:p>
          <a:p>
            <a:r>
              <a:rPr lang="en-US" sz="2000" dirty="0">
                <a:solidFill>
                  <a:schemeClr val="bg1"/>
                </a:solidFill>
              </a:rPr>
              <a:t>Can lead to a negative relationship with the police (The University of Law, 2023)</a:t>
            </a:r>
          </a:p>
          <a:p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GB" sz="2000" dirty="0">
                <a:solidFill>
                  <a:schemeClr val="bg1"/>
                </a:solidFill>
                <a:effectLst/>
              </a:rPr>
              <a:t>Minority groups feel under-represented in the police force, particularly those who identify as LGBTQ or as mixed-ethnic.</a:t>
            </a:r>
          </a:p>
          <a:p>
            <a:r>
              <a:rPr lang="en-GB" sz="2000" dirty="0">
                <a:solidFill>
                  <a:schemeClr val="bg1"/>
                </a:solidFill>
                <a:effectLst/>
              </a:rPr>
              <a:t>Since 2010, the percentage of full-time police officers from minority ethnic groups has continuously remained below 1% (UK Parliament, 2024)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Mistrust</a:t>
            </a:r>
          </a:p>
          <a:p>
            <a:r>
              <a:rPr lang="en-US" sz="2000" dirty="0">
                <a:solidFill>
                  <a:schemeClr val="bg1"/>
                </a:solidFill>
              </a:rPr>
              <a:t>Can impact recruitment and representation (The University of Law, 2023)</a:t>
            </a:r>
          </a:p>
          <a:p>
            <a:pPr marL="0" indent="0">
              <a:buNone/>
            </a:pPr>
            <a:endParaRPr lang="en-US" sz="17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988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45A5C-2E10-544F-8158-15DDA743D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862" y="813915"/>
            <a:ext cx="5090533" cy="55238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Support for ethnic minority communities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Support for victims of crime that involve people from ethnic minorities has to be improved.</a:t>
            </a:r>
            <a:r>
              <a:rPr lang="en-GB" sz="2400" dirty="0">
                <a:solidFill>
                  <a:schemeClr val="bg1"/>
                </a:solidFill>
                <a:effectLst/>
                <a:latin typeface="Helvetica Neue" panose="02000503000000020004" pitchFamily="2" charset="0"/>
                <a:hlinkClick r:id="rId2"/>
              </a:rPr>
              <a:t> </a:t>
            </a:r>
            <a:endParaRPr lang="en-GB" sz="24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Support for police and workers from ethnic minorities has to be improved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The participation of ethnic minority groups and communities must be increased.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(Nottinghamshire Police, 2024)</a:t>
            </a:r>
          </a:p>
          <a:p>
            <a:pPr marL="0" indent="0">
              <a:buNone/>
            </a:pPr>
            <a:endParaRPr lang="en-GB" sz="11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974546" y="5597879"/>
            <a:ext cx="510200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02EF3B-7FA6-D54C-BB87-FE650B1A6753}"/>
              </a:ext>
            </a:extLst>
          </p:cNvPr>
          <p:cNvSpPr txBox="1"/>
          <p:nvPr/>
        </p:nvSpPr>
        <p:spPr>
          <a:xfrm>
            <a:off x="6612904" y="339685"/>
            <a:ext cx="546364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Other challenges 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Other difficulties that police departments deal with include exposure to traumatic events, verbal threats, and violence at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/>
                <a:latin typeface="Helvetica Neue" panose="02000503000000020004" pitchFamily="2" charset="0"/>
              </a:rPr>
              <a:t>Large workloads, a lack of personnel, and issues fostering community trust are some of the difficulties that police forces encounter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Helvetica Neue" panose="0200050300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Helvetica Neue" panose="02000503000000020004" pitchFamily="2" charset="0"/>
              </a:rPr>
              <a:t>(Police Federation, 2024)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latin typeface="Helvetica Neue" panose="02000503000000020004" pitchFamily="2" charset="0"/>
              </a:rPr>
              <a:t>(Cognyte, 2024)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379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0BA84-9AAB-2449-92F5-845A28789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391EE-6405-784C-843D-333BD2268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778" y="2217342"/>
            <a:ext cx="11682249" cy="4640657"/>
          </a:xfrm>
        </p:spPr>
        <p:txBody>
          <a:bodyPr>
            <a:normAutofit fontScale="92500"/>
          </a:bodyPr>
          <a:lstStyle/>
          <a:p>
            <a:r>
              <a:rPr lang="en-US" sz="1600" dirty="0"/>
              <a:t>Anti-corruption Resource Centre (2024) </a:t>
            </a:r>
            <a:r>
              <a:rPr lang="en-US" sz="1600" i="1" dirty="0"/>
              <a:t>Anti-corruption and police reform</a:t>
            </a:r>
            <a:r>
              <a:rPr lang="en-US" sz="1600" dirty="0"/>
              <a:t>. Available at: </a:t>
            </a:r>
            <a:r>
              <a:rPr lang="en-US" sz="1600" dirty="0">
                <a:hlinkClick r:id="rId2"/>
              </a:rPr>
              <a:t>https://knowledgehub.transparency.org/assets/uploads/helpdesk/247_Anti_corruption_police_reform.pdf</a:t>
            </a:r>
            <a:r>
              <a:rPr lang="en-US" sz="1600" dirty="0"/>
              <a:t> Accessed: 19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 err="1"/>
              <a:t>Cognyte</a:t>
            </a:r>
            <a:r>
              <a:rPr lang="en-US" sz="1600" dirty="0"/>
              <a:t> (2024) </a:t>
            </a:r>
            <a:r>
              <a:rPr lang="en-US" sz="1600" i="1" dirty="0"/>
              <a:t>Addressing top police force challenges in 2025</a:t>
            </a:r>
            <a:r>
              <a:rPr lang="en-US" sz="1600" dirty="0"/>
              <a:t>. Available at: </a:t>
            </a:r>
            <a:r>
              <a:rPr lang="en-US" sz="1600" dirty="0">
                <a:hlinkClick r:id="rId3"/>
              </a:rPr>
              <a:t>https://www.cognyte.com/blog/police-force-challenges-2025/#</a:t>
            </a:r>
            <a:r>
              <a:rPr lang="en-US" sz="1600" dirty="0"/>
              <a:t> Accessed: 2</a:t>
            </a:r>
            <a:r>
              <a:rPr lang="en-US" sz="1600" baseline="30000" dirty="0"/>
              <a:t>nd</a:t>
            </a:r>
            <a:r>
              <a:rPr lang="en-US" sz="1600" dirty="0"/>
              <a:t> January 2025</a:t>
            </a:r>
          </a:p>
          <a:p>
            <a:r>
              <a:rPr lang="en-US" sz="1600" dirty="0"/>
              <a:t>End Violence Against Women (2021) </a:t>
            </a:r>
            <a:r>
              <a:rPr lang="en-US" sz="1600" i="1" dirty="0"/>
              <a:t>Almost half of women have less trust in police following Sarah Everard murder</a:t>
            </a:r>
            <a:r>
              <a:rPr lang="en-US" sz="1600" dirty="0"/>
              <a:t>. Available at: </a:t>
            </a:r>
            <a:r>
              <a:rPr lang="en-US" sz="1600" dirty="0">
                <a:hlinkClick r:id="rId4"/>
              </a:rPr>
              <a:t>https://www.endviolenceagainstwomen.org.uk/almost-half-of-women-have-less-trust-in-police-following-sarah-everard-murder/#:~:text=The%20End%20Violence%20Against%20Women,violence%20against%20women%20and%20girls</a:t>
            </a:r>
            <a:r>
              <a:rPr lang="en-US" sz="1600" dirty="0"/>
              <a:t> Accessed: 14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HMIC (2015) </a:t>
            </a:r>
            <a:r>
              <a:rPr lang="en-US" sz="1600" i="1" dirty="0"/>
              <a:t>Literature review – Police integrity and corruption</a:t>
            </a:r>
            <a:r>
              <a:rPr lang="en-US" sz="1600" dirty="0"/>
              <a:t>. Available at: </a:t>
            </a:r>
            <a:r>
              <a:rPr lang="en-US" sz="1600" dirty="0">
                <a:hlinkClick r:id="rId5"/>
              </a:rPr>
              <a:t>https://assets-hmicfrs.justiceinspectorates.gov.uk/uploads/pic-literature-review.pdf</a:t>
            </a:r>
            <a:r>
              <a:rPr lang="en-US" sz="1600" dirty="0"/>
              <a:t> Accessed: 19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Institute for Government (2023) </a:t>
            </a:r>
            <a:r>
              <a:rPr lang="en-US" sz="1600" i="1" dirty="0"/>
              <a:t>Performance tracker 2023: Police</a:t>
            </a:r>
            <a:r>
              <a:rPr lang="en-US" sz="1600" dirty="0"/>
              <a:t>. Available at: </a:t>
            </a:r>
            <a:r>
              <a:rPr lang="en-US" sz="1600" dirty="0">
                <a:hlinkClick r:id="rId6"/>
              </a:rPr>
              <a:t>https://www.instituteforgovernment.org.uk/publication/performance-tracker-2023/police#:~:text=The%20police%20service%20faces%20an,burden%20placed%20on%20supervising%20officers</a:t>
            </a:r>
            <a:r>
              <a:rPr lang="en-US" sz="1600" dirty="0"/>
              <a:t> Accessed: 15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Nottinghamshire Police (2024) </a:t>
            </a:r>
            <a:r>
              <a:rPr lang="en-US" sz="1600" i="1" dirty="0"/>
              <a:t>Race Action Plan Highlights 2023-2026</a:t>
            </a:r>
            <a:r>
              <a:rPr lang="en-US" sz="1600" dirty="0"/>
              <a:t>. Available at: </a:t>
            </a:r>
            <a:r>
              <a:rPr lang="en-US" sz="1600" dirty="0">
                <a:hlinkClick r:id="rId7"/>
              </a:rPr>
              <a:t>https://www.nottinghamshire.police.uk/police-forces/nottinghamshire-police/areas/about-us/about-us/race-action-plan/race-action-plan-highlights-2023-2026/</a:t>
            </a:r>
            <a:r>
              <a:rPr lang="en-US" sz="1600" dirty="0"/>
              <a:t> Accessed: 27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London Government (2023) </a:t>
            </a:r>
            <a:r>
              <a:rPr lang="en-US" sz="1600" i="1" dirty="0"/>
              <a:t>Local Policing in London – what are the challenges? </a:t>
            </a:r>
            <a:r>
              <a:rPr lang="en-US" sz="1600" dirty="0"/>
              <a:t>Available at: </a:t>
            </a:r>
            <a:r>
              <a:rPr lang="en-US" sz="1600" dirty="0">
                <a:hlinkClick r:id="rId8"/>
              </a:rPr>
              <a:t>https://www.london.gov.uk/who-we-are/what-london-assembly-does/london-assembly-press-releases/local-policing-london-what-are-challenges#:~:text=The%20findings%20said%20that%20demand,of%20new%20and%20inexperienced%20officers</a:t>
            </a:r>
            <a:r>
              <a:rPr lang="en-US" sz="1600" dirty="0"/>
              <a:t> Accessed:16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917858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02A22-8CAC-CF4B-AF6A-A6D8E7C5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1F802-7366-A64F-94D3-1703BC4E4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890" y="2181360"/>
            <a:ext cx="11902965" cy="4493759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/>
              <a:t>Police Recruitment (2025)</a:t>
            </a:r>
            <a:r>
              <a:rPr lang="en-US" sz="1600" i="1" dirty="0"/>
              <a:t> Historical background of policing in the UK</a:t>
            </a:r>
            <a:r>
              <a:rPr lang="en-US" sz="1600" dirty="0"/>
              <a:t>. Available at: </a:t>
            </a:r>
            <a:r>
              <a:rPr lang="en-US" sz="1600" dirty="0">
                <a:hlinkClick r:id="rId2"/>
              </a:rPr>
              <a:t>https://police-recruitment.co.uk/historical-background-of-policing-in-the-uk/</a:t>
            </a:r>
            <a:r>
              <a:rPr lang="en-US" sz="1600" dirty="0"/>
              <a:t> Accessed: 15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Police Federation (2024) </a:t>
            </a:r>
            <a:r>
              <a:rPr lang="en-US" sz="1600" i="1" dirty="0"/>
              <a:t>Challenges faced by police demand urgent attention and reform</a:t>
            </a:r>
            <a:r>
              <a:rPr lang="en-US" sz="1600" dirty="0"/>
              <a:t>. Available at: </a:t>
            </a:r>
            <a:r>
              <a:rPr lang="en-US" sz="1600" dirty="0">
                <a:hlinkClick r:id="rId3"/>
              </a:rPr>
              <a:t>https://www.polfed.org/news/latest-news/2024/challenges-faced-by-police-demand-urgent-attention-and-reform/#:~:text=Shift%20work%2C%20workload%2C%20and%20hindrance,cent%20experiencing%20very%20high%20fatigue</a:t>
            </a:r>
            <a:r>
              <a:rPr lang="en-US" sz="1600" dirty="0"/>
              <a:t> Accessed:18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Senedd Research (2024) </a:t>
            </a:r>
            <a:r>
              <a:rPr lang="en-US" sz="1600" i="1" dirty="0"/>
              <a:t>Oversight of Policing in Wales</a:t>
            </a:r>
            <a:r>
              <a:rPr lang="en-US" sz="1600" dirty="0"/>
              <a:t>. Available at: </a:t>
            </a:r>
            <a:r>
              <a:rPr lang="en-US" sz="1600" u="sng" dirty="0">
                <a:solidFill>
                  <a:schemeClr val="accent1"/>
                </a:solidFill>
              </a:rPr>
              <a:t>https://</a:t>
            </a:r>
            <a:r>
              <a:rPr lang="en-US" sz="1600" u="sng" dirty="0" err="1">
                <a:solidFill>
                  <a:schemeClr val="accent1"/>
                </a:solidFill>
              </a:rPr>
              <a:t>research.senedd.wales</a:t>
            </a:r>
            <a:r>
              <a:rPr lang="en-US" sz="1600" u="sng" dirty="0">
                <a:solidFill>
                  <a:schemeClr val="accent1"/>
                </a:solidFill>
              </a:rPr>
              <a:t>/research-articles/oversight-of-policing-in-wales/#:~:text=Ensuring%20trust%20and%20confidence%20in,the%20roles%20of%20elected%20officials.&amp;text=This%20time%2C%20PCC%20elections%20in,photographic%20ID%20at%20polling%20stations</a:t>
            </a:r>
            <a:r>
              <a:rPr lang="en-US" sz="1600" dirty="0">
                <a:solidFill>
                  <a:schemeClr val="accent1"/>
                </a:solidFill>
              </a:rPr>
              <a:t> </a:t>
            </a:r>
            <a:r>
              <a:rPr lang="en-US" sz="1600" dirty="0"/>
              <a:t> Accessed: 14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The Police Foundation (2024) </a:t>
            </a:r>
            <a:r>
              <a:rPr lang="en-US" sz="1600" i="1" dirty="0"/>
              <a:t>Police effectiveness in changing the world</a:t>
            </a:r>
            <a:r>
              <a:rPr lang="en-US" sz="1600" dirty="0"/>
              <a:t>. Available at: </a:t>
            </a:r>
            <a:r>
              <a:rPr lang="en-US" sz="1600" dirty="0">
                <a:hlinkClick r:id="rId4"/>
              </a:rPr>
              <a:t>https://www.police-foundation.org.uk/project/police-effectiveness-in-a-changing-world/</a:t>
            </a:r>
            <a:r>
              <a:rPr lang="en-US" sz="1600" dirty="0"/>
              <a:t> Accessed: 22</a:t>
            </a:r>
            <a:r>
              <a:rPr lang="en-US" sz="1600" baseline="30000" dirty="0"/>
              <a:t>nd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The University of Law (2023) </a:t>
            </a:r>
            <a:r>
              <a:rPr lang="en-US" sz="1600" i="1" dirty="0"/>
              <a:t>Diversity in policing 2023</a:t>
            </a:r>
            <a:r>
              <a:rPr lang="en-US" sz="1600" dirty="0"/>
              <a:t>. Accessed: </a:t>
            </a:r>
            <a:r>
              <a:rPr lang="en-US" sz="1600" dirty="0">
                <a:hlinkClick r:id="rId5"/>
              </a:rPr>
              <a:t>https://www.law.ac.uk/resources/blog/diversity-in-policing/#:~:text=Representation%20among%20the%20LGBTQ+%20community,doubt%20impacting%20recruitment%20and%20representation</a:t>
            </a:r>
            <a:r>
              <a:rPr lang="en-US" sz="1600" dirty="0"/>
              <a:t>.” Accessed: </a:t>
            </a:r>
          </a:p>
          <a:p>
            <a:r>
              <a:rPr lang="en-US" sz="1600" dirty="0"/>
              <a:t>UK Parliament (2024) </a:t>
            </a:r>
            <a:r>
              <a:rPr lang="en-US" sz="1600" i="1" dirty="0"/>
              <a:t>Police Service Strength</a:t>
            </a:r>
            <a:r>
              <a:rPr lang="en-US" sz="1600" dirty="0"/>
              <a:t>. Available at: </a:t>
            </a:r>
            <a:r>
              <a:rPr lang="en-US" sz="1600" dirty="0">
                <a:hlinkClick r:id="rId6"/>
              </a:rPr>
              <a:t>https://commonslibrary.parliament.uk/research-briefings/sn00634/#:~:text=Since%202010%2C%20the%20number%20of,2022%20this%20proportion%20was%200.6%25</a:t>
            </a:r>
            <a:r>
              <a:rPr lang="en-US" sz="1600" dirty="0"/>
              <a:t>. Accessed: 19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r>
              <a:rPr lang="en-US" sz="1600" dirty="0"/>
              <a:t>UK Parliament (2024) </a:t>
            </a:r>
            <a:r>
              <a:rPr lang="en-US" sz="1600" i="1" dirty="0"/>
              <a:t>Public trust and confidence in the police</a:t>
            </a:r>
            <a:r>
              <a:rPr lang="en-US" sz="1600" dirty="0"/>
              <a:t>. Available at: </a:t>
            </a:r>
            <a:r>
              <a:rPr lang="en-US" sz="1600" dirty="0">
                <a:hlinkClick r:id="rId7"/>
              </a:rPr>
              <a:t>https://post.parliament.uk/public-trust-and-confidence-in-the-police/</a:t>
            </a:r>
            <a:r>
              <a:rPr lang="en-US" sz="1600" dirty="0"/>
              <a:t> Accessed: 14</a:t>
            </a:r>
            <a:r>
              <a:rPr lang="en-US" sz="1600" baseline="30000" dirty="0"/>
              <a:t>th</a:t>
            </a:r>
            <a:r>
              <a:rPr lang="en-US" sz="1600" dirty="0"/>
              <a:t> December 2024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3275135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767</TotalTime>
  <Words>1382</Words>
  <Application>Microsoft Macintosh PowerPoint</Application>
  <PresentationFormat>Widescreen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Helvetica Neue</vt:lpstr>
      <vt:lpstr>Wingdings</vt:lpstr>
      <vt:lpstr>Office Theme</vt:lpstr>
      <vt:lpstr>The history of policing and modern challenges faced by the police force</vt:lpstr>
      <vt:lpstr>Contents </vt:lpstr>
      <vt:lpstr>How has policing changed over the years?</vt:lpstr>
      <vt:lpstr>How has policing changed?</vt:lpstr>
      <vt:lpstr>How has policing changed?</vt:lpstr>
      <vt:lpstr>How has policing changed?</vt:lpstr>
      <vt:lpstr>Modern day challenges faced by the police  </vt:lpstr>
      <vt:lpstr>Modern day challenges faced  by the police force</vt:lpstr>
      <vt:lpstr>Modern Challenges that the police face </vt:lpstr>
      <vt:lpstr>Diversity challenges in modern day policing</vt:lpstr>
      <vt:lpstr>Diversity challenges in modern day policing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history of policing and modern challenges faced by the police force</dc:title>
  <dc:creator>Ffion George (2103342)</dc:creator>
  <cp:lastModifiedBy>Ffion George (2103342)</cp:lastModifiedBy>
  <cp:revision>4</cp:revision>
  <dcterms:created xsi:type="dcterms:W3CDTF">2025-01-10T10:38:31Z</dcterms:created>
  <dcterms:modified xsi:type="dcterms:W3CDTF">2025-01-10T23:26:16Z</dcterms:modified>
</cp:coreProperties>
</file>