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89" r:id="rId1"/>
  </p:sldMasterIdLst>
  <p:sldIdLst>
    <p:sldId id="256" r:id="rId2"/>
    <p:sldId id="273" r:id="rId3"/>
    <p:sldId id="264" r:id="rId4"/>
    <p:sldId id="274" r:id="rId5"/>
    <p:sldId id="262" r:id="rId6"/>
    <p:sldId id="275" r:id="rId7"/>
    <p:sldId id="270" r:id="rId8"/>
    <p:sldId id="271" r:id="rId9"/>
    <p:sldId id="276" r:id="rId10"/>
    <p:sldId id="261" r:id="rId11"/>
    <p:sldId id="259" r:id="rId12"/>
    <p:sldId id="260" r:id="rId13"/>
    <p:sldId id="263" r:id="rId14"/>
    <p:sldId id="296" r:id="rId15"/>
    <p:sldId id="277" r:id="rId16"/>
    <p:sldId id="278" r:id="rId17"/>
    <p:sldId id="295" r:id="rId18"/>
    <p:sldId id="279" r:id="rId19"/>
    <p:sldId id="280" r:id="rId20"/>
    <p:sldId id="281" r:id="rId21"/>
    <p:sldId id="299" r:id="rId22"/>
    <p:sldId id="290" r:id="rId23"/>
    <p:sldId id="291" r:id="rId24"/>
    <p:sldId id="292" r:id="rId25"/>
    <p:sldId id="293" r:id="rId26"/>
    <p:sldId id="297" r:id="rId27"/>
    <p:sldId id="305" r:id="rId28"/>
    <p:sldId id="294" r:id="rId29"/>
    <p:sldId id="287" r:id="rId30"/>
    <p:sldId id="285" r:id="rId31"/>
    <p:sldId id="282" r:id="rId32"/>
    <p:sldId id="288" r:id="rId33"/>
    <p:sldId id="284" r:id="rId34"/>
    <p:sldId id="286" r:id="rId35"/>
    <p:sldId id="289" r:id="rId36"/>
    <p:sldId id="283" r:id="rId37"/>
    <p:sldId id="301" r:id="rId38"/>
    <p:sldId id="303" r:id="rId39"/>
    <p:sldId id="304" r:id="rId40"/>
    <p:sldId id="300" r:id="rId41"/>
    <p:sldId id="302"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6D2130-5B34-C61A-4FD3-38780676E104}" v="291" dt="2018-11-04T21:06:13.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7AFFB9B-9FB8-469E-96F9-4D32314110B6}"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21642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82205156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74355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35BB1C6-BF8F-4481-8AB2-603A1C8A906A}"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41554934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35BB1C6-BF8F-4481-8AB2-603A1C8A906A}" type="datetimeFigureOut">
              <a:rPr lang="en-US" dirty="0"/>
              <a:t>11/5/2018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97909668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97649AC-CB8F-4FF1-9A34-5861C74DD0A7}" type="datetimeFigureOut">
              <a:rPr lang="en-US" dirty="0"/>
              <a:t>11/5/2018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997081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0770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C35BB1C6-BF8F-4481-8AB2-603A1C8A906A}"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4601430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9747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7141067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5094379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17627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23092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91339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7" name="Date Placeholder 3"/>
          <p:cNvSpPr>
            <a:spLocks noGrp="1"/>
          </p:cNvSpPr>
          <p:nvPr>
            <p:ph type="dt" sz="half" idx="10"/>
          </p:nvPr>
        </p:nvSpPr>
        <p:spPr/>
        <p:txBody>
          <a:bodyPr/>
          <a:lstStyle/>
          <a:p>
            <a:fld id="{B27686C4-3AB5-4E0C-86CA-FB108C350AA9}" type="datetimeFigureOut">
              <a:rPr lang="en-US" dirty="0"/>
              <a:t>11/5/2018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918364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FBDC27-E420-4878-9EE6-7B9656D6442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59568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48681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5BB1C6-BF8F-4481-8AB2-603A1C8A906A}" type="datetimeFigureOut">
              <a:rPr lang="en-US" dirty="0"/>
              <a:t>11/5/2018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88143927"/>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 id="2147484001" r:id="rId12"/>
    <p:sldLayoutId id="2147484002" r:id="rId13"/>
    <p:sldLayoutId id="2147484003" r:id="rId14"/>
    <p:sldLayoutId id="2147484004" r:id="rId15"/>
    <p:sldLayoutId id="2147484005" r:id="rId16"/>
    <p:sldLayoutId id="2147484006"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14.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14.xml"/><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15.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sv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30.jpeg"/><Relationship Id="rId7" Type="http://schemas.openxmlformats.org/officeDocument/2006/relationships/image" Target="../media/image34.jpeg"/><Relationship Id="rId2" Type="http://schemas.openxmlformats.org/officeDocument/2006/relationships/image" Target="../media/image29.jpeg"/><Relationship Id="rId1" Type="http://schemas.openxmlformats.org/officeDocument/2006/relationships/slideLayout" Target="../slideLayouts/slideLayout13.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1056" y="2193214"/>
            <a:ext cx="11560865" cy="2890901"/>
          </a:xfrm>
        </p:spPr>
        <p:txBody>
          <a:bodyPr>
            <a:normAutofit/>
          </a:bodyPr>
          <a:lstStyle/>
          <a:p>
            <a:r>
              <a:rPr lang="en-US" sz="8000" b="1">
                <a:solidFill>
                  <a:schemeClr val="accent4">
                    <a:lumMod val="75000"/>
                  </a:schemeClr>
                </a:solidFill>
                <a:latin typeface="Impact"/>
                <a:ea typeface="Verdana"/>
                <a:cs typeface="Verdana"/>
              </a:rPr>
              <a:t>HAPPY JOURNEY</a:t>
            </a:r>
          </a:p>
        </p:txBody>
      </p:sp>
      <p:sp>
        <p:nvSpPr>
          <p:cNvPr id="3" name="Subtitle 2"/>
          <p:cNvSpPr>
            <a:spLocks noGrp="1"/>
          </p:cNvSpPr>
          <p:nvPr>
            <p:ph type="subTitle" idx="1"/>
          </p:nvPr>
        </p:nvSpPr>
        <p:spPr>
          <a:xfrm>
            <a:off x="1315319" y="4677460"/>
            <a:ext cx="10514601" cy="1107528"/>
          </a:xfrm>
        </p:spPr>
        <p:txBody>
          <a:bodyPr vert="horz" lIns="91440" tIns="45720" rIns="91440" bIns="45720" rtlCol="0" anchor="t">
            <a:normAutofit/>
          </a:bodyPr>
          <a:lstStyle/>
          <a:p>
            <a:pPr>
              <a:lnSpc>
                <a:spcPct val="110000"/>
              </a:lnSpc>
            </a:pPr>
            <a:r>
              <a:rPr lang="en-US" sz="4000">
                <a:solidFill>
                  <a:srgbClr val="92D050"/>
                </a:solidFill>
                <a:latin typeface="Impact"/>
              </a:rPr>
              <a:t>        </a:t>
            </a:r>
            <a:r>
              <a:rPr lang="en-US" sz="2800">
                <a:solidFill>
                  <a:srgbClr val="92D050"/>
                </a:solidFill>
                <a:latin typeface="Impact"/>
              </a:rPr>
              <a:t> </a:t>
            </a:r>
            <a:r>
              <a:rPr lang="en-US" sz="2800">
                <a:latin typeface="Impact"/>
              </a:rPr>
              <a:t>ONLINE PACKAGE TOUR OPERATOR  </a:t>
            </a:r>
            <a:r>
              <a:rPr lang="en-US" sz="6400">
                <a:solidFill>
                  <a:srgbClr val="92D050"/>
                </a:solidFill>
                <a:latin typeface="Impact"/>
              </a:rPr>
              <a:t>  </a:t>
            </a:r>
            <a:r>
              <a:rPr lang="en-US" sz="6400">
                <a:solidFill>
                  <a:schemeClr val="accent6"/>
                </a:solidFill>
                <a:latin typeface="Impact"/>
              </a:rPr>
              <a:t>       </a:t>
            </a:r>
            <a:r>
              <a:rPr lang="en-US" sz="1500">
                <a:latin typeface="Impact"/>
              </a:rPr>
              <a:t> </a:t>
            </a:r>
            <a:r>
              <a:rPr lang="en-US" sz="1500"/>
              <a:t>           </a:t>
            </a:r>
            <a:r>
              <a:rPr lang="en-US" sz="1500">
                <a:cs typeface="Calibri"/>
              </a:rPr>
              <a:t> </a:t>
            </a:r>
            <a:endParaRPr lang="en-US" sz="4000"/>
          </a:p>
        </p:txBody>
      </p:sp>
      <p:pic>
        <p:nvPicPr>
          <p:cNvPr id="6" name="Picture 5" descr="A close up of a logo&#10;&#10;Description generated with very high confidence">
            <a:extLst>
              <a:ext uri="{FF2B5EF4-FFF2-40B4-BE49-F238E27FC236}">
                <a16:creationId xmlns:a16="http://schemas.microsoft.com/office/drawing/2014/main" id="{6CEEAE08-20BD-4FA3-8AB6-A1370E87F87A}"/>
              </a:ext>
            </a:extLst>
          </p:cNvPr>
          <p:cNvPicPr>
            <a:picLocks noChangeAspect="1"/>
          </p:cNvPicPr>
          <p:nvPr/>
        </p:nvPicPr>
        <p:blipFill rotWithShape="1">
          <a:blip r:embed="rId3"/>
          <a:srcRect t="31385" b="11637"/>
          <a:stretch/>
        </p:blipFill>
        <p:spPr>
          <a:xfrm>
            <a:off x="3978362" y="559874"/>
            <a:ext cx="4042409" cy="3163018"/>
          </a:xfrm>
          <a:prstGeom prst="rect">
            <a:avLst/>
          </a:prstGeom>
        </p:spPr>
      </p:pic>
    </p:spTree>
    <p:extLst>
      <p:ext uri="{BB962C8B-B14F-4D97-AF65-F5344CB8AC3E}">
        <p14:creationId xmlns:p14="http://schemas.microsoft.com/office/powerpoint/2010/main" val="4141345911"/>
      </p:ext>
    </p:extLst>
  </p:cSld>
  <p:clrMapOvr>
    <a:masterClrMapping/>
  </p:clrMapOvr>
  <mc:AlternateContent xmlns:mc="http://schemas.openxmlformats.org/markup-compatibility/2006" xmlns:p14="http://schemas.microsoft.com/office/powerpoint/2010/main">
    <mc:Choice Requires="p14">
      <p:transition p14:dur="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110DA-7EB9-43A6-8174-1847DB6DB342}"/>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endParaRPr lang="en-US" sz="3600" kern="1200">
              <a:solidFill>
                <a:schemeClr val="tx1"/>
              </a:solidFill>
              <a:latin typeface="+mj-lt"/>
              <a:ea typeface="+mj-ea"/>
              <a:cs typeface="+mj-cs"/>
            </a:endParaRPr>
          </a:p>
        </p:txBody>
      </p:sp>
      <p:pic>
        <p:nvPicPr>
          <p:cNvPr id="4" name="Picture 4" descr="A tiger in the water&#10;&#10;Description generated with very high confidence">
            <a:extLst>
              <a:ext uri="{FF2B5EF4-FFF2-40B4-BE49-F238E27FC236}">
                <a16:creationId xmlns:a16="http://schemas.microsoft.com/office/drawing/2014/main" id="{D2885F08-0A76-4FAC-B635-A66450D515E4}"/>
              </a:ext>
            </a:extLst>
          </p:cNvPr>
          <p:cNvPicPr>
            <a:picLocks noChangeAspect="1"/>
          </p:cNvPicPr>
          <p:nvPr/>
        </p:nvPicPr>
        <p:blipFill>
          <a:blip r:embed="rId2"/>
          <a:stretch>
            <a:fillRect/>
          </a:stretch>
        </p:blipFill>
        <p:spPr>
          <a:xfrm>
            <a:off x="512890" y="375320"/>
            <a:ext cx="3697400" cy="3848658"/>
          </a:xfrm>
          <a:prstGeom prst="rect">
            <a:avLst/>
          </a:prstGeom>
        </p:spPr>
      </p:pic>
      <p:pic>
        <p:nvPicPr>
          <p:cNvPr id="14" name="Picture 14" descr="A body of water&#10;&#10;Description generated with very high confidence">
            <a:extLst>
              <a:ext uri="{FF2B5EF4-FFF2-40B4-BE49-F238E27FC236}">
                <a16:creationId xmlns:a16="http://schemas.microsoft.com/office/drawing/2014/main" id="{D1E0C6EF-6F45-4893-9144-E92DA9AD346A}"/>
              </a:ext>
            </a:extLst>
          </p:cNvPr>
          <p:cNvPicPr>
            <a:picLocks noChangeAspect="1"/>
          </p:cNvPicPr>
          <p:nvPr/>
        </p:nvPicPr>
        <p:blipFill>
          <a:blip r:embed="rId3"/>
          <a:stretch>
            <a:fillRect/>
          </a:stretch>
        </p:blipFill>
        <p:spPr>
          <a:xfrm>
            <a:off x="4906370" y="439778"/>
            <a:ext cx="2628285" cy="1528696"/>
          </a:xfrm>
          <a:prstGeom prst="rect">
            <a:avLst/>
          </a:prstGeom>
        </p:spPr>
      </p:pic>
      <p:pic>
        <p:nvPicPr>
          <p:cNvPr id="6" name="Picture 6" descr="A group of deer standing in the grass&#10;&#10;Description generated with very high confidence">
            <a:extLst>
              <a:ext uri="{FF2B5EF4-FFF2-40B4-BE49-F238E27FC236}">
                <a16:creationId xmlns:a16="http://schemas.microsoft.com/office/drawing/2014/main" id="{417C313F-E907-4D14-9E0D-0282140B9DAA}"/>
              </a:ext>
            </a:extLst>
          </p:cNvPr>
          <p:cNvPicPr>
            <a:picLocks noChangeAspect="1"/>
          </p:cNvPicPr>
          <p:nvPr/>
        </p:nvPicPr>
        <p:blipFill>
          <a:blip r:embed="rId4"/>
          <a:stretch>
            <a:fillRect/>
          </a:stretch>
        </p:blipFill>
        <p:spPr>
          <a:xfrm>
            <a:off x="4902652" y="2460848"/>
            <a:ext cx="2628286" cy="1726888"/>
          </a:xfrm>
          <a:prstGeom prst="rect">
            <a:avLst/>
          </a:prstGeom>
        </p:spPr>
      </p:pic>
      <p:pic>
        <p:nvPicPr>
          <p:cNvPr id="8" name="Picture 8" descr="A close up of a plant&#10;&#10;Description generated with very high confidence">
            <a:extLst>
              <a:ext uri="{FF2B5EF4-FFF2-40B4-BE49-F238E27FC236}">
                <a16:creationId xmlns:a16="http://schemas.microsoft.com/office/drawing/2014/main" id="{1BA8D073-D250-4D33-B0EC-8A760AA255F3}"/>
              </a:ext>
            </a:extLst>
          </p:cNvPr>
          <p:cNvPicPr>
            <a:picLocks noChangeAspect="1"/>
          </p:cNvPicPr>
          <p:nvPr/>
        </p:nvPicPr>
        <p:blipFill>
          <a:blip r:embed="rId5"/>
          <a:stretch>
            <a:fillRect/>
          </a:stretch>
        </p:blipFill>
        <p:spPr>
          <a:xfrm>
            <a:off x="402610" y="5014485"/>
            <a:ext cx="1656952" cy="1242714"/>
          </a:xfrm>
          <a:prstGeom prst="rect">
            <a:avLst/>
          </a:prstGeom>
        </p:spPr>
      </p:pic>
      <p:pic>
        <p:nvPicPr>
          <p:cNvPr id="12" name="Picture 12" descr="A close up of some grass&#10;&#10;Description generated with very high confidence">
            <a:extLst>
              <a:ext uri="{FF2B5EF4-FFF2-40B4-BE49-F238E27FC236}">
                <a16:creationId xmlns:a16="http://schemas.microsoft.com/office/drawing/2014/main" id="{FA641AF9-528F-4CE9-AEB6-16AB7149AC87}"/>
              </a:ext>
            </a:extLst>
          </p:cNvPr>
          <p:cNvPicPr>
            <a:picLocks noChangeAspect="1"/>
          </p:cNvPicPr>
          <p:nvPr/>
        </p:nvPicPr>
        <p:blipFill>
          <a:blip r:embed="rId6"/>
          <a:stretch>
            <a:fillRect/>
          </a:stretch>
        </p:blipFill>
        <p:spPr>
          <a:xfrm>
            <a:off x="2650954" y="5080319"/>
            <a:ext cx="1669613" cy="1111051"/>
          </a:xfrm>
          <a:prstGeom prst="rect">
            <a:avLst/>
          </a:prstGeom>
        </p:spPr>
      </p:pic>
      <p:pic>
        <p:nvPicPr>
          <p:cNvPr id="10" name="Picture 10" descr="A beach with palm trees in the background&#10;&#10;Description generated with very high confidence">
            <a:extLst>
              <a:ext uri="{FF2B5EF4-FFF2-40B4-BE49-F238E27FC236}">
                <a16:creationId xmlns:a16="http://schemas.microsoft.com/office/drawing/2014/main" id="{3FCCCB42-EF9A-4EB3-8394-1C884D7E1C91}"/>
              </a:ext>
            </a:extLst>
          </p:cNvPr>
          <p:cNvPicPr>
            <a:picLocks noChangeAspect="1"/>
          </p:cNvPicPr>
          <p:nvPr/>
        </p:nvPicPr>
        <p:blipFill>
          <a:blip r:embed="rId7"/>
          <a:stretch>
            <a:fillRect/>
          </a:stretch>
        </p:blipFill>
        <p:spPr>
          <a:xfrm>
            <a:off x="4931706" y="4912224"/>
            <a:ext cx="2585050" cy="1447628"/>
          </a:xfrm>
          <a:prstGeom prst="rect">
            <a:avLst/>
          </a:prstGeom>
        </p:spPr>
      </p:pic>
      <p:sp>
        <p:nvSpPr>
          <p:cNvPr id="3" name="Text Placeholder 2">
            <a:extLst>
              <a:ext uri="{FF2B5EF4-FFF2-40B4-BE49-F238E27FC236}">
                <a16:creationId xmlns:a16="http://schemas.microsoft.com/office/drawing/2014/main" id="{BFA6D59A-D76C-49B9-9B81-78EEB2E5737D}"/>
              </a:ext>
            </a:extLst>
          </p:cNvPr>
          <p:cNvSpPr>
            <a:spLocks noGrp="1"/>
          </p:cNvSpPr>
          <p:nvPr>
            <p:ph type="body" sz="half" idx="2"/>
          </p:nvPr>
        </p:nvSpPr>
        <p:spPr>
          <a:xfrm>
            <a:off x="8017255" y="2706977"/>
            <a:ext cx="4170626" cy="3655338"/>
          </a:xfrm>
        </p:spPr>
        <p:txBody>
          <a:bodyPr vert="horz" lIns="91440" tIns="45720" rIns="91440" bIns="45720" rtlCol="0">
            <a:normAutofit/>
          </a:bodyPr>
          <a:lstStyle/>
          <a:p>
            <a:pPr algn="l"/>
            <a:r>
              <a:rPr lang="en-US" sz="2400">
                <a:solidFill>
                  <a:schemeClr val="accent4">
                    <a:lumMod val="50000"/>
                  </a:schemeClr>
                </a:solidFill>
                <a:latin typeface="Impact"/>
              </a:rPr>
              <a:t>DISCOVER THE TRASURE OF BANGLADESH</a:t>
            </a:r>
            <a:endParaRPr lang="en-US">
              <a:solidFill>
                <a:schemeClr val="accent4">
                  <a:lumMod val="50000"/>
                </a:schemeClr>
              </a:solidFill>
            </a:endParaRPr>
          </a:p>
        </p:txBody>
      </p:sp>
      <p:cxnSp>
        <p:nvCxnSpPr>
          <p:cNvPr id="17" name="Straight Connector 18">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0">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2">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24">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6" name="Picture 15" descr="A close up of a logo&#10;&#10;Description generated with very high confidence">
            <a:extLst>
              <a:ext uri="{FF2B5EF4-FFF2-40B4-BE49-F238E27FC236}">
                <a16:creationId xmlns:a16="http://schemas.microsoft.com/office/drawing/2014/main" id="{25E5BA92-3B3F-431B-ACC7-E959C3496F8C}"/>
              </a:ext>
            </a:extLst>
          </p:cNvPr>
          <p:cNvPicPr>
            <a:picLocks noChangeAspect="1"/>
          </p:cNvPicPr>
          <p:nvPr/>
        </p:nvPicPr>
        <p:blipFill rotWithShape="1">
          <a:blip r:embed="rId8"/>
          <a:srcRect t="31385" b="11637"/>
          <a:stretch/>
        </p:blipFill>
        <p:spPr>
          <a:xfrm>
            <a:off x="8014902" y="523152"/>
            <a:ext cx="3331896" cy="2793677"/>
          </a:xfrm>
          <a:prstGeom prst="rect">
            <a:avLst/>
          </a:prstGeom>
        </p:spPr>
      </p:pic>
    </p:spTree>
    <p:extLst>
      <p:ext uri="{BB962C8B-B14F-4D97-AF65-F5344CB8AC3E}">
        <p14:creationId xmlns:p14="http://schemas.microsoft.com/office/powerpoint/2010/main" val="158629871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D70A1-7A47-4229-BDE4-F7789010563B}"/>
              </a:ext>
            </a:extLst>
          </p:cNvPr>
          <p:cNvSpPr>
            <a:spLocks noGrp="1"/>
          </p:cNvSpPr>
          <p:nvPr>
            <p:ph type="title"/>
          </p:nvPr>
        </p:nvSpPr>
        <p:spPr>
          <a:xfrm>
            <a:off x="492003" y="1608209"/>
            <a:ext cx="6534497" cy="984569"/>
          </a:xfrm>
        </p:spPr>
        <p:txBody>
          <a:bodyPr vert="horz" lIns="91440" tIns="45720" rIns="91440" bIns="45720" rtlCol="0" anchor="ctr">
            <a:normAutofit fontScale="90000"/>
          </a:bodyPr>
          <a:lstStyle/>
          <a:p>
            <a:pPr algn="l"/>
            <a:r>
              <a:rPr lang="en-US" sz="4000" dirty="0">
                <a:solidFill>
                  <a:schemeClr val="accent4">
                    <a:lumMod val="75000"/>
                  </a:schemeClr>
                </a:solidFill>
                <a:latin typeface="Impact"/>
              </a:rPr>
              <a:t>HAPPY JOURNEY </a:t>
            </a:r>
            <a:br>
              <a:rPr lang="en-US" sz="4000" dirty="0">
                <a:solidFill>
                  <a:schemeClr val="accent4">
                    <a:lumMod val="75000"/>
                  </a:schemeClr>
                </a:solidFill>
                <a:latin typeface="Impact"/>
              </a:rPr>
            </a:br>
            <a:r>
              <a:rPr lang="en-US" sz="4000" dirty="0">
                <a:latin typeface="Impact"/>
              </a:rPr>
              <a:t>IS A LIMITED COMPANY</a:t>
            </a:r>
            <a:br>
              <a:rPr lang="en-US" sz="4000" dirty="0">
                <a:latin typeface="Impact"/>
              </a:rPr>
            </a:br>
            <a:br>
              <a:rPr lang="en-US" sz="4000" dirty="0">
                <a:latin typeface="Impact"/>
              </a:rPr>
            </a:br>
            <a:r>
              <a:rPr lang="en-US" sz="4000" dirty="0">
                <a:latin typeface="Impact"/>
              </a:rPr>
              <a:t>THE DIRECTORS </a:t>
            </a:r>
            <a:endParaRPr lang="en-US" sz="4000" kern="1200">
              <a:latin typeface="Impact"/>
            </a:endParaRPr>
          </a:p>
        </p:txBody>
      </p:sp>
      <p:sp>
        <p:nvSpPr>
          <p:cNvPr id="3" name="Text Placeholder 2">
            <a:extLst>
              <a:ext uri="{FF2B5EF4-FFF2-40B4-BE49-F238E27FC236}">
                <a16:creationId xmlns:a16="http://schemas.microsoft.com/office/drawing/2014/main" id="{EB01A180-6770-4B47-93BD-1DEF741ECAA4}"/>
              </a:ext>
            </a:extLst>
          </p:cNvPr>
          <p:cNvSpPr>
            <a:spLocks noGrp="1"/>
          </p:cNvSpPr>
          <p:nvPr>
            <p:ph type="body" sz="half" idx="2"/>
          </p:nvPr>
        </p:nvSpPr>
        <p:spPr>
          <a:xfrm>
            <a:off x="496545" y="2595437"/>
            <a:ext cx="7301598" cy="3812269"/>
          </a:xfrm>
        </p:spPr>
        <p:txBody>
          <a:bodyPr vert="horz" lIns="91440" tIns="45720" rIns="91440" bIns="45720" rtlCol="0">
            <a:normAutofit/>
          </a:bodyPr>
          <a:lstStyle/>
          <a:p>
            <a:pPr marL="342900" indent="-342900" algn="l">
              <a:buFont typeface="Wingdings" panose="020B0604020202020204" pitchFamily="34" charset="0"/>
              <a:buChar char="q"/>
            </a:pPr>
            <a:r>
              <a:rPr lang="en-US" sz="2400">
                <a:latin typeface="Impact"/>
              </a:rPr>
              <a:t>Amin Shah will look after Finance </a:t>
            </a:r>
          </a:p>
          <a:p>
            <a:pPr marL="342900" indent="-342900" algn="l">
              <a:buFont typeface="Wingdings" panose="020B0604020202020204" pitchFamily="34" charset="0"/>
              <a:buChar char="q"/>
            </a:pPr>
            <a:r>
              <a:rPr lang="en-US" sz="2400">
                <a:latin typeface="Impact"/>
              </a:rPr>
              <a:t>Abdul Momin will support the Human Resources       </a:t>
            </a:r>
          </a:p>
          <a:p>
            <a:pPr marL="342900" indent="-342900" algn="l">
              <a:buFont typeface="Wingdings" panose="020B0604020202020204" pitchFamily="34" charset="0"/>
              <a:buChar char="q"/>
            </a:pPr>
            <a:r>
              <a:rPr lang="en-US" sz="2400">
                <a:latin typeface="Impact"/>
              </a:rPr>
              <a:t>Abul Kashem will lead the Operation of </a:t>
            </a:r>
            <a:r>
              <a:rPr lang="en-US" sz="2400">
                <a:solidFill>
                  <a:schemeClr val="accent4">
                    <a:lumMod val="75000"/>
                  </a:schemeClr>
                </a:solidFill>
                <a:latin typeface="Impact"/>
              </a:rPr>
              <a:t>HJ</a:t>
            </a:r>
            <a:r>
              <a:rPr lang="en-US" sz="2400">
                <a:latin typeface="Impact"/>
              </a:rPr>
              <a:t>  and</a:t>
            </a:r>
          </a:p>
          <a:p>
            <a:pPr marL="342900" indent="-342900" algn="l">
              <a:buFont typeface="Wingdings" panose="020B0604020202020204" pitchFamily="34" charset="0"/>
              <a:buChar char="q"/>
            </a:pPr>
            <a:r>
              <a:rPr lang="en-US" sz="2400">
                <a:latin typeface="Impact"/>
              </a:rPr>
              <a:t>Tariqul  Islam will do Marketing </a:t>
            </a:r>
          </a:p>
        </p:txBody>
      </p:sp>
      <p:pic>
        <p:nvPicPr>
          <p:cNvPr id="5" name="Picture 4" descr="A close up of a logo&#10;&#10;Description generated with very high confidence">
            <a:extLst>
              <a:ext uri="{FF2B5EF4-FFF2-40B4-BE49-F238E27FC236}">
                <a16:creationId xmlns:a16="http://schemas.microsoft.com/office/drawing/2014/main" id="{92140C69-31D6-49D4-B240-41AFD8D06B04}"/>
              </a:ext>
            </a:extLst>
          </p:cNvPr>
          <p:cNvPicPr>
            <a:picLocks noChangeAspect="1"/>
          </p:cNvPicPr>
          <p:nvPr/>
        </p:nvPicPr>
        <p:blipFill rotWithShape="1">
          <a:blip r:embed="rId2"/>
          <a:srcRect t="31385" b="11637"/>
          <a:stretch/>
        </p:blipFill>
        <p:spPr>
          <a:xfrm rot="21600000">
            <a:off x="7829551" y="306909"/>
            <a:ext cx="4042409" cy="2286000"/>
          </a:xfrm>
          <a:prstGeom prst="rect">
            <a:avLst/>
          </a:prstGeom>
        </p:spPr>
      </p:pic>
      <p:pic>
        <p:nvPicPr>
          <p:cNvPr id="4" name="Picture 4" descr="A group of people posing for the camera&#10;&#10;Description generated with very high confidence">
            <a:extLst>
              <a:ext uri="{FF2B5EF4-FFF2-40B4-BE49-F238E27FC236}">
                <a16:creationId xmlns:a16="http://schemas.microsoft.com/office/drawing/2014/main" id="{9EDA618E-781C-40D1-8494-6B8B8677228F}"/>
              </a:ext>
            </a:extLst>
          </p:cNvPr>
          <p:cNvPicPr>
            <a:picLocks noChangeAspect="1"/>
          </p:cNvPicPr>
          <p:nvPr/>
        </p:nvPicPr>
        <p:blipFill rotWithShape="1">
          <a:blip r:embed="rId3">
            <a:extLst/>
          </a:blip>
          <a:srcRect t="8333" b="7831"/>
          <a:stretch/>
        </p:blipFill>
        <p:spPr>
          <a:xfrm>
            <a:off x="7829551" y="2828925"/>
            <a:ext cx="4042410" cy="3388994"/>
          </a:xfrm>
          <a:prstGeom prst="rect">
            <a:avLst/>
          </a:prstGeom>
        </p:spPr>
      </p:pic>
    </p:spTree>
    <p:extLst>
      <p:ext uri="{BB962C8B-B14F-4D97-AF65-F5344CB8AC3E}">
        <p14:creationId xmlns:p14="http://schemas.microsoft.com/office/powerpoint/2010/main" val="1470959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D6D28-5696-4AEE-ABF3-B2506E625CB2}"/>
              </a:ext>
            </a:extLst>
          </p:cNvPr>
          <p:cNvSpPr>
            <a:spLocks noGrp="1"/>
          </p:cNvSpPr>
          <p:nvPr>
            <p:ph type="title"/>
          </p:nvPr>
        </p:nvSpPr>
        <p:spPr>
          <a:xfrm>
            <a:off x="5116878" y="629266"/>
            <a:ext cx="6422849" cy="1676603"/>
          </a:xfrm>
        </p:spPr>
        <p:txBody>
          <a:bodyPr vert="horz" lIns="91440" tIns="45720" rIns="91440" bIns="45720" rtlCol="0" anchor="ctr">
            <a:normAutofit/>
          </a:bodyPr>
          <a:lstStyle/>
          <a:p>
            <a:pPr algn="l"/>
            <a:r>
              <a:rPr lang="en-US" sz="4000" b="1">
                <a:latin typeface="Arial"/>
                <a:cs typeface="Arial"/>
              </a:rPr>
              <a:t>ABOUT US</a:t>
            </a:r>
          </a:p>
        </p:txBody>
      </p:sp>
      <p:sp>
        <p:nvSpPr>
          <p:cNvPr id="11" name="Rectangle 10">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66A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close up of a logo&#10;&#10;Description generated with high confidence">
            <a:extLst>
              <a:ext uri="{FF2B5EF4-FFF2-40B4-BE49-F238E27FC236}">
                <a16:creationId xmlns:a16="http://schemas.microsoft.com/office/drawing/2014/main" id="{6F62F3F3-FD71-4EC2-9F13-E12310F0F956}"/>
              </a:ext>
            </a:extLst>
          </p:cNvPr>
          <p:cNvPicPr>
            <a:picLocks noChangeAspect="1"/>
          </p:cNvPicPr>
          <p:nvPr/>
        </p:nvPicPr>
        <p:blipFill>
          <a:blip r:embed="rId2"/>
          <a:stretch>
            <a:fillRect/>
          </a:stretch>
        </p:blipFill>
        <p:spPr>
          <a:xfrm>
            <a:off x="1456495" y="803049"/>
            <a:ext cx="1723018" cy="2470743"/>
          </a:xfrm>
          <a:prstGeom prst="rect">
            <a:avLst/>
          </a:prstGeom>
          <a:effectLst/>
        </p:spPr>
      </p:pic>
      <p:pic>
        <p:nvPicPr>
          <p:cNvPr id="5" name="Picture 4" descr="A close up of a logo&#10;&#10;Description generated with very high confidence">
            <a:extLst>
              <a:ext uri="{FF2B5EF4-FFF2-40B4-BE49-F238E27FC236}">
                <a16:creationId xmlns:a16="http://schemas.microsoft.com/office/drawing/2014/main" id="{F9F776D1-0FBB-49F1-82F5-1ECF27C1E7A7}"/>
              </a:ext>
            </a:extLst>
          </p:cNvPr>
          <p:cNvPicPr>
            <a:picLocks noChangeAspect="1"/>
          </p:cNvPicPr>
          <p:nvPr/>
        </p:nvPicPr>
        <p:blipFill rotWithShape="1">
          <a:blip r:embed="rId3"/>
          <a:srcRect t="31385" b="11637"/>
          <a:stretch/>
        </p:blipFill>
        <p:spPr>
          <a:xfrm>
            <a:off x="804672" y="3824745"/>
            <a:ext cx="3026663" cy="1711598"/>
          </a:xfrm>
          <a:prstGeom prst="rect">
            <a:avLst/>
          </a:prstGeom>
        </p:spPr>
      </p:pic>
      <p:sp>
        <p:nvSpPr>
          <p:cNvPr id="3" name="Text Placeholder 2">
            <a:extLst>
              <a:ext uri="{FF2B5EF4-FFF2-40B4-BE49-F238E27FC236}">
                <a16:creationId xmlns:a16="http://schemas.microsoft.com/office/drawing/2014/main" id="{3FF64261-A139-4C3E-A3D2-43C4EC42907F}"/>
              </a:ext>
            </a:extLst>
          </p:cNvPr>
          <p:cNvSpPr>
            <a:spLocks noGrp="1"/>
          </p:cNvSpPr>
          <p:nvPr>
            <p:ph type="body" sz="half" idx="2"/>
          </p:nvPr>
        </p:nvSpPr>
        <p:spPr>
          <a:xfrm>
            <a:off x="5116880" y="1841157"/>
            <a:ext cx="6422848" cy="4320879"/>
          </a:xfrm>
        </p:spPr>
        <p:txBody>
          <a:bodyPr vert="horz" lIns="91440" tIns="45720" rIns="91440" bIns="45720" rtlCol="0">
            <a:noAutofit/>
          </a:bodyPr>
          <a:lstStyle/>
          <a:p>
            <a:pPr algn="l"/>
            <a:r>
              <a:rPr lang="en-US" dirty="0">
                <a:latin typeface="Arial"/>
                <a:cs typeface="Arial"/>
              </a:rPr>
              <a:t>HAPPINESS HAS NO REASON AND LIMIT, AS A ONLINE PACKAGE TOUR OPERATOR HAPPY JOURNEY WOULD LIKE TO OPEN THE DOOR OF UNLIMILTED ENJOYMENT AND HAPPINESS FOR THE HOLIDAY FINDER:</a:t>
            </a:r>
          </a:p>
          <a:p>
            <a:pPr algn="l"/>
            <a:endParaRPr lang="en-US" dirty="0">
              <a:latin typeface="Arial"/>
              <a:cs typeface="Arial"/>
            </a:endParaRPr>
          </a:p>
          <a:p>
            <a:pPr marL="285750" indent="-285750" algn="l">
              <a:buFont typeface="Wingdings" panose="020B0604020202020204" pitchFamily="34" charset="0"/>
              <a:buChar char="q"/>
            </a:pPr>
            <a:r>
              <a:rPr lang="en-US" dirty="0">
                <a:latin typeface="Arial"/>
                <a:cs typeface="Arial"/>
              </a:rPr>
              <a:t>WE AIM TO INTRODUCE THE TRAVELLERS ABOUT THE 4000 YEARS HISTORICAL AND CULTURAL HERITAGE OF BAY OF BENGAL</a:t>
            </a:r>
          </a:p>
          <a:p>
            <a:pPr marL="285750" indent="-285750" algn="l">
              <a:buFont typeface="Wingdings" panose="020B0604020202020204" pitchFamily="34" charset="0"/>
              <a:buChar char="q"/>
            </a:pPr>
            <a:r>
              <a:rPr lang="en-US" dirty="0">
                <a:latin typeface="Arial"/>
                <a:cs typeface="Arial"/>
              </a:rPr>
              <a:t>TO DISCOVER THE NATURE AND WILD LIFE OF THE BIGGEST MANGROVE-FOREST IN THE WORLD</a:t>
            </a:r>
          </a:p>
          <a:p>
            <a:pPr marL="285750" indent="-285750" algn="l">
              <a:buFont typeface="Wingdings" panose="020B0604020202020204" pitchFamily="34" charset="0"/>
              <a:buChar char="q"/>
            </a:pPr>
            <a:r>
              <a:rPr lang="en-US" dirty="0">
                <a:latin typeface="Arial"/>
                <a:cs typeface="Arial"/>
              </a:rPr>
              <a:t>TO SEE THE BEAUTIFUL SUNRISE AND SUNSET IN FRONT OF THE UNBROKEN LONGEST SEA BEACH IN THE WORLD</a:t>
            </a:r>
          </a:p>
          <a:p>
            <a:pPr marL="285750" indent="-285750" algn="l">
              <a:buFont typeface="Wingdings" panose="020B0604020202020204" pitchFamily="34" charset="0"/>
              <a:buChar char="q"/>
            </a:pPr>
            <a:r>
              <a:rPr lang="en-US" dirty="0">
                <a:latin typeface="Arial"/>
                <a:cs typeface="Arial"/>
              </a:rPr>
              <a:t>THE LAND OF SURPRICES AND TO TREASURE THE BEAUTIFUL MEMORIES IN THEIR LIFE TIME</a:t>
            </a:r>
          </a:p>
        </p:txBody>
      </p:sp>
    </p:spTree>
    <p:extLst>
      <p:ext uri="{BB962C8B-B14F-4D97-AF65-F5344CB8AC3E}">
        <p14:creationId xmlns:p14="http://schemas.microsoft.com/office/powerpoint/2010/main" val="38578631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4" descr="A close up of a logo&#10;&#10;Description generated with very high confidence">
            <a:extLst>
              <a:ext uri="{FF2B5EF4-FFF2-40B4-BE49-F238E27FC236}">
                <a16:creationId xmlns:a16="http://schemas.microsoft.com/office/drawing/2014/main" id="{C798816D-B163-4F85-BE92-ECA5A3E12620}"/>
              </a:ext>
            </a:extLst>
          </p:cNvPr>
          <p:cNvPicPr>
            <a:picLocks noChangeAspect="1"/>
          </p:cNvPicPr>
          <p:nvPr/>
        </p:nvPicPr>
        <p:blipFill rotWithShape="1">
          <a:blip r:embed="rId2">
            <a:alphaModFix/>
            <a:extLst/>
          </a:blip>
          <a:srcRect t="28235" r="-2" b="8486"/>
          <a:stretch/>
        </p:blipFill>
        <p:spPr>
          <a:xfrm>
            <a:off x="6083786" y="-168318"/>
            <a:ext cx="6261330" cy="3932313"/>
          </a:xfrm>
          <a:prstGeom prst="rect">
            <a:avLst/>
          </a:prstGeom>
          <a:effectLst>
            <a:softEdge rad="533400"/>
          </a:effectLst>
        </p:spPr>
      </p:pic>
      <p:pic>
        <p:nvPicPr>
          <p:cNvPr id="10" name="Picture 10" descr="A picture containing tree, water, outdoor, boat&#10;&#10;Description generated with very high confidence">
            <a:extLst>
              <a:ext uri="{FF2B5EF4-FFF2-40B4-BE49-F238E27FC236}">
                <a16:creationId xmlns:a16="http://schemas.microsoft.com/office/drawing/2014/main" id="{45938EB7-EC36-4E7C-BCAA-06D6669CFA98}"/>
              </a:ext>
            </a:extLst>
          </p:cNvPr>
          <p:cNvPicPr>
            <a:picLocks noChangeAspect="1"/>
          </p:cNvPicPr>
          <p:nvPr/>
        </p:nvPicPr>
        <p:blipFill rotWithShape="1">
          <a:blip r:embed="rId3"/>
          <a:srcRect r="11590" b="2"/>
          <a:stretch/>
        </p:blipFill>
        <p:spPr>
          <a:xfrm>
            <a:off x="6089904" y="2487168"/>
            <a:ext cx="6263640" cy="4215384"/>
          </a:xfrm>
          <a:prstGeom prst="rect">
            <a:avLst/>
          </a:prstGeom>
          <a:effectLst>
            <a:softEdge rad="533400"/>
          </a:effectLst>
        </p:spPr>
      </p:pic>
      <p:pic>
        <p:nvPicPr>
          <p:cNvPr id="17" name="Picture 14">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4456656-7888-4D40-9C67-3F96A6807FF8}"/>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l"/>
            <a:r>
              <a:rPr lang="en-US" sz="4000" kern="1200" dirty="0">
                <a:solidFill>
                  <a:srgbClr val="000000"/>
                </a:solidFill>
                <a:latin typeface="+mj-lt"/>
                <a:ea typeface="+mj-ea"/>
                <a:cs typeface="+mj-cs"/>
              </a:rPr>
              <a:t>  </a:t>
            </a:r>
            <a:r>
              <a:rPr lang="en-US" sz="4000" kern="1200" dirty="0">
                <a:solidFill>
                  <a:srgbClr val="000000"/>
                </a:solidFill>
                <a:latin typeface="Impact"/>
              </a:rPr>
              <a:t>   </a:t>
            </a:r>
            <a:r>
              <a:rPr lang="en-US" sz="4000" dirty="0">
                <a:solidFill>
                  <a:srgbClr val="000000"/>
                </a:solidFill>
                <a:latin typeface="Impact"/>
              </a:rPr>
              <a:t>  </a:t>
            </a:r>
            <a:r>
              <a:rPr lang="en-US" sz="4000" b="1" dirty="0">
                <a:solidFill>
                  <a:srgbClr val="000000"/>
                </a:solidFill>
                <a:latin typeface="Century Gothic"/>
              </a:rPr>
              <a:t>     </a:t>
            </a:r>
            <a:r>
              <a:rPr lang="en-US" sz="4000" b="1">
                <a:solidFill>
                  <a:srgbClr val="000000"/>
                </a:solidFill>
                <a:latin typeface="Arial"/>
                <a:cs typeface="Arial"/>
              </a:rPr>
              <a:t> </a:t>
            </a:r>
            <a:r>
              <a:rPr lang="en-US" sz="4000" b="1" kern="1200">
                <a:solidFill>
                  <a:srgbClr val="000000"/>
                </a:solidFill>
                <a:latin typeface="Arial"/>
                <a:cs typeface="Arial"/>
              </a:rPr>
              <a:t>ABOUT US</a:t>
            </a:r>
          </a:p>
        </p:txBody>
      </p:sp>
      <p:sp>
        <p:nvSpPr>
          <p:cNvPr id="3" name="Text Placeholder 2">
            <a:extLst>
              <a:ext uri="{FF2B5EF4-FFF2-40B4-BE49-F238E27FC236}">
                <a16:creationId xmlns:a16="http://schemas.microsoft.com/office/drawing/2014/main" id="{BFA23C2A-E198-4B23-B92E-6BEAAE0472CA}"/>
              </a:ext>
            </a:extLst>
          </p:cNvPr>
          <p:cNvSpPr>
            <a:spLocks noGrp="1"/>
          </p:cNvSpPr>
          <p:nvPr>
            <p:ph type="body" sz="half" idx="2"/>
          </p:nvPr>
        </p:nvSpPr>
        <p:spPr>
          <a:xfrm>
            <a:off x="283484" y="1685198"/>
            <a:ext cx="6486527" cy="4375775"/>
          </a:xfrm>
        </p:spPr>
        <p:txBody>
          <a:bodyPr vert="horz" lIns="91440" tIns="45720" rIns="91440" bIns="45720" rtlCol="0" anchor="ctr">
            <a:noAutofit/>
          </a:bodyPr>
          <a:lstStyle/>
          <a:p>
            <a:pPr algn="l"/>
            <a:r>
              <a:rPr lang="en-US" dirty="0">
                <a:solidFill>
                  <a:srgbClr val="000000"/>
                </a:solidFill>
                <a:latin typeface="Arial"/>
                <a:ea typeface="Verdana"/>
                <a:cs typeface="Arial"/>
              </a:rPr>
              <a:t>WE ARE DELITED TO OFFER THE HOLIDAY LOVERS,THE BREATHTAKING DESTINATIONS!! </a:t>
            </a:r>
            <a:r>
              <a:rPr lang="en-US" dirty="0">
                <a:latin typeface="Arial"/>
                <a:cs typeface="Arial"/>
              </a:rPr>
              <a:t>IN BANGLADESH </a:t>
            </a:r>
            <a:endParaRPr lang="en-US" dirty="0">
              <a:cs typeface="Calibri"/>
            </a:endParaRPr>
          </a:p>
          <a:p>
            <a:pPr algn="l"/>
            <a:endParaRPr lang="en-US" dirty="0">
              <a:solidFill>
                <a:srgbClr val="000000"/>
              </a:solidFill>
              <a:latin typeface="Arial"/>
              <a:ea typeface="Verdana"/>
              <a:cs typeface="Arial"/>
            </a:endParaRPr>
          </a:p>
          <a:p>
            <a:pPr algn="l"/>
            <a:r>
              <a:rPr lang="en-US" sz="2000" dirty="0">
                <a:solidFill>
                  <a:srgbClr val="000000"/>
                </a:solidFill>
                <a:latin typeface="Arial"/>
                <a:ea typeface="Verdana"/>
                <a:cs typeface="Arial"/>
              </a:rPr>
              <a:t>COX'S BAZAR</a:t>
            </a:r>
            <a:r>
              <a:rPr lang="en-US" dirty="0">
                <a:solidFill>
                  <a:srgbClr val="000000"/>
                </a:solidFill>
                <a:latin typeface="Arial"/>
                <a:ea typeface="Verdana"/>
                <a:cs typeface="Arial"/>
              </a:rPr>
              <a:t>, THE WORLD'S LONGEST UNBROKEN 70 MILES (120 KM )SEA BEACH IN BANGLADESH FOR NATURE AND WILDLIFE LOVERS </a:t>
            </a:r>
          </a:p>
          <a:p>
            <a:pPr algn="l"/>
            <a:endParaRPr lang="en-US" dirty="0">
              <a:solidFill>
                <a:srgbClr val="000000"/>
              </a:solidFill>
              <a:latin typeface="Arial"/>
              <a:ea typeface="Verdana"/>
              <a:cs typeface="Arial"/>
            </a:endParaRPr>
          </a:p>
          <a:p>
            <a:pPr algn="l"/>
            <a:r>
              <a:rPr lang="en-US" dirty="0">
                <a:solidFill>
                  <a:srgbClr val="000000"/>
                </a:solidFill>
                <a:latin typeface="Arial"/>
                <a:ea typeface="Verdana"/>
                <a:cs typeface="Arial"/>
              </a:rPr>
              <a:t>AND </a:t>
            </a:r>
            <a:r>
              <a:rPr lang="en-US" sz="2000" dirty="0">
                <a:solidFill>
                  <a:srgbClr val="000000"/>
                </a:solidFill>
                <a:latin typeface="Arial"/>
                <a:ea typeface="Verdana"/>
                <a:cs typeface="Arial"/>
              </a:rPr>
              <a:t>SUNDARBAN</a:t>
            </a:r>
            <a:r>
              <a:rPr lang="en-US" dirty="0">
                <a:solidFill>
                  <a:srgbClr val="000000"/>
                </a:solidFill>
                <a:latin typeface="Arial"/>
                <a:ea typeface="Verdana"/>
                <a:cs typeface="Arial"/>
              </a:rPr>
              <a:t>, THE BIGGEST MANGROVE FOREST IN THE WORLD, FOR THOSE WHO LOVE THRILLING ADVENTURES AND TO DISCOVER THE ROYAL BENGAL TIGERS ALONG WITH IT'S WILD HERITAGE OF THE JUNGLE</a:t>
            </a:r>
          </a:p>
        </p:txBody>
      </p:sp>
    </p:spTree>
    <p:extLst>
      <p:ext uri="{BB962C8B-B14F-4D97-AF65-F5344CB8AC3E}">
        <p14:creationId xmlns:p14="http://schemas.microsoft.com/office/powerpoint/2010/main" val="2879798794"/>
      </p:ext>
    </p:extLst>
  </p:cSld>
  <p:clrMapOvr>
    <a:masterClrMapping/>
  </p:clrMapOvr>
  <p:transition>
    <p:strips dir="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BA6F4C-A979-4CB5-A169-7E9552EB036B}"/>
              </a:ext>
            </a:extLst>
          </p:cNvPr>
          <p:cNvSpPr>
            <a:spLocks noGrp="1"/>
          </p:cNvSpPr>
          <p:nvPr>
            <p:ph type="ctrTitle"/>
          </p:nvPr>
        </p:nvSpPr>
        <p:spPr>
          <a:xfrm>
            <a:off x="726057" y="3121701"/>
            <a:ext cx="3658053" cy="1786515"/>
          </a:xfrm>
        </p:spPr>
        <p:txBody>
          <a:bodyPr anchor="t">
            <a:normAutofit/>
          </a:bodyPr>
          <a:lstStyle/>
          <a:p>
            <a:pPr algn="l"/>
            <a:r>
              <a:rPr lang="en-US" sz="4400">
                <a:solidFill>
                  <a:srgbClr val="FFFFFF"/>
                </a:solidFill>
                <a:latin typeface="Impact"/>
                <a:cs typeface="Arial"/>
              </a:rPr>
              <a:t>HAPPY JOURNEY</a:t>
            </a:r>
          </a:p>
        </p:txBody>
      </p:sp>
      <p:sp>
        <p:nvSpPr>
          <p:cNvPr id="3" name="Subtitle 2">
            <a:extLst>
              <a:ext uri="{FF2B5EF4-FFF2-40B4-BE49-F238E27FC236}">
                <a16:creationId xmlns:a16="http://schemas.microsoft.com/office/drawing/2014/main" id="{4675C131-8663-4511-980E-6B44DECB74CC}"/>
              </a:ext>
            </a:extLst>
          </p:cNvPr>
          <p:cNvSpPr>
            <a:spLocks noGrp="1"/>
          </p:cNvSpPr>
          <p:nvPr>
            <p:ph type="subTitle" idx="1"/>
          </p:nvPr>
        </p:nvSpPr>
        <p:spPr>
          <a:xfrm>
            <a:off x="726057" y="2032347"/>
            <a:ext cx="3658053" cy="955111"/>
          </a:xfrm>
        </p:spPr>
        <p:txBody>
          <a:bodyPr vert="horz" lIns="91440" tIns="45720" rIns="91440" bIns="45720" rtlCol="0" anchor="b">
            <a:normAutofit/>
          </a:bodyPr>
          <a:lstStyle/>
          <a:p>
            <a:pPr algn="l"/>
            <a:r>
              <a:rPr lang="en-US" sz="4400">
                <a:solidFill>
                  <a:srgbClr val="FFFFFF"/>
                </a:solidFill>
                <a:latin typeface="Impact"/>
              </a:rPr>
              <a:t>OVERVIEW OF</a:t>
            </a:r>
          </a:p>
        </p:txBody>
      </p:sp>
      <p:pic>
        <p:nvPicPr>
          <p:cNvPr id="5" name="Picture 4" descr="A close up of a logo&#10;&#10;Description generated with very high confidence">
            <a:extLst>
              <a:ext uri="{FF2B5EF4-FFF2-40B4-BE49-F238E27FC236}">
                <a16:creationId xmlns:a16="http://schemas.microsoft.com/office/drawing/2014/main" id="{31A219D1-E3BF-4361-A96E-EE41D8DC30D8}"/>
              </a:ext>
            </a:extLst>
          </p:cNvPr>
          <p:cNvPicPr>
            <a:picLocks noChangeAspect="1"/>
          </p:cNvPicPr>
          <p:nvPr/>
        </p:nvPicPr>
        <p:blipFill rotWithShape="1">
          <a:blip r:embed="rId3">
            <a:extLst/>
          </a:blip>
          <a:srcRect l="7081" r="6672" b="1"/>
          <a:stretch/>
        </p:blipFill>
        <p:spPr>
          <a:xfrm>
            <a:off x="6557943" y="743798"/>
            <a:ext cx="4660114" cy="5362640"/>
          </a:xfrm>
          <a:prstGeom prst="rect">
            <a:avLst/>
          </a:prstGeom>
          <a:ln w="9525">
            <a:noFill/>
          </a:ln>
        </p:spPr>
      </p:pic>
    </p:spTree>
    <p:extLst>
      <p:ext uri="{BB962C8B-B14F-4D97-AF65-F5344CB8AC3E}">
        <p14:creationId xmlns:p14="http://schemas.microsoft.com/office/powerpoint/2010/main" val="3568068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E615B-29ED-497E-B8AB-6334F6A41E52}"/>
              </a:ext>
            </a:extLst>
          </p:cNvPr>
          <p:cNvSpPr>
            <a:spLocks noGrp="1"/>
          </p:cNvSpPr>
          <p:nvPr>
            <p:ph type="title"/>
          </p:nvPr>
        </p:nvSpPr>
        <p:spPr>
          <a:xfrm>
            <a:off x="249196" y="4385066"/>
            <a:ext cx="11284043" cy="847273"/>
          </a:xfrm>
        </p:spPr>
        <p:txBody>
          <a:bodyPr vert="horz" lIns="91440" tIns="45720" rIns="91440" bIns="45720" rtlCol="0" anchor="b">
            <a:normAutofit/>
          </a:bodyPr>
          <a:lstStyle/>
          <a:p>
            <a:pPr algn="l"/>
            <a:r>
              <a:rPr lang="en-US" sz="4000" b="1" kern="1200">
                <a:latin typeface="Arial"/>
                <a:cs typeface="Arial"/>
              </a:rPr>
              <a:t>OUR MISSION </a:t>
            </a:r>
          </a:p>
        </p:txBody>
      </p:sp>
      <p:sp>
        <p:nvSpPr>
          <p:cNvPr id="3" name="Text Placeholder 2">
            <a:extLst>
              <a:ext uri="{FF2B5EF4-FFF2-40B4-BE49-F238E27FC236}">
                <a16:creationId xmlns:a16="http://schemas.microsoft.com/office/drawing/2014/main" id="{4A71B28B-8629-43FF-9D8A-A312C0636E09}"/>
              </a:ext>
            </a:extLst>
          </p:cNvPr>
          <p:cNvSpPr>
            <a:spLocks noGrp="1"/>
          </p:cNvSpPr>
          <p:nvPr>
            <p:ph type="body" sz="half" idx="2"/>
          </p:nvPr>
        </p:nvSpPr>
        <p:spPr>
          <a:xfrm>
            <a:off x="249195" y="5175895"/>
            <a:ext cx="11848486" cy="1047923"/>
          </a:xfrm>
        </p:spPr>
        <p:txBody>
          <a:bodyPr vert="horz" lIns="91440" tIns="45720" rIns="91440" bIns="45720" rtlCol="0">
            <a:noAutofit/>
          </a:bodyPr>
          <a:lstStyle/>
          <a:p>
            <a:pPr algn="l"/>
            <a:r>
              <a:rPr lang="en-US" sz="2400">
                <a:latin typeface="Arial"/>
                <a:cs typeface="Arial"/>
              </a:rPr>
              <a:t>TO INTRODUCE AMAZING BANGLADESH WORLD WIDE AND TO GIVE</a:t>
            </a:r>
            <a:r>
              <a:rPr lang="en-US" sz="2400" kern="1200">
                <a:latin typeface="Arial"/>
                <a:cs typeface="Arial"/>
              </a:rPr>
              <a:t> EVERY TOURIST </a:t>
            </a:r>
            <a:r>
              <a:rPr lang="en-US" sz="2400">
                <a:latin typeface="Arial"/>
                <a:cs typeface="Arial"/>
              </a:rPr>
              <a:t>THE</a:t>
            </a:r>
            <a:r>
              <a:rPr lang="en-US" sz="2400" kern="1200">
                <a:latin typeface="Arial"/>
                <a:cs typeface="Arial"/>
              </a:rPr>
              <a:t> MOST BEAUTIFUL </a:t>
            </a:r>
            <a:r>
              <a:rPr lang="en-US" sz="2400">
                <a:latin typeface="Arial"/>
                <a:cs typeface="Arial"/>
              </a:rPr>
              <a:t>EXPERIENCES AND UNFORGETABLE MEMORIES</a:t>
            </a:r>
            <a:r>
              <a:rPr lang="en-US" sz="2400" kern="1200">
                <a:latin typeface="Arial"/>
                <a:cs typeface="Arial"/>
              </a:rPr>
              <a:t> IN THEIR LIFE</a:t>
            </a:r>
            <a:r>
              <a:rPr lang="en-US" sz="2400">
                <a:latin typeface="Arial"/>
                <a:cs typeface="Arial"/>
              </a:rPr>
              <a:t> TIME</a:t>
            </a:r>
            <a:endParaRPr lang="en-US" sz="2400" kern="1200">
              <a:latin typeface="Arial"/>
              <a:cs typeface="Arial"/>
            </a:endParaRPr>
          </a:p>
        </p:txBody>
      </p:sp>
      <p:pic>
        <p:nvPicPr>
          <p:cNvPr id="10" name="Picture 10" descr="A large lawn in front of a house&#10;&#10;Description generated with very high confidence">
            <a:extLst>
              <a:ext uri="{FF2B5EF4-FFF2-40B4-BE49-F238E27FC236}">
                <a16:creationId xmlns:a16="http://schemas.microsoft.com/office/drawing/2014/main" id="{063E797F-7E01-4468-9537-F9A8ED4E7390}"/>
              </a:ext>
            </a:extLst>
          </p:cNvPr>
          <p:cNvPicPr>
            <a:picLocks noChangeAspect="1"/>
          </p:cNvPicPr>
          <p:nvPr/>
        </p:nvPicPr>
        <p:blipFill rotWithShape="1">
          <a:blip r:embed="rId2"/>
          <a:srcRect l="12774" r="9100"/>
          <a:stretch/>
        </p:blipFill>
        <p:spPr>
          <a:xfrm>
            <a:off x="20" y="10"/>
            <a:ext cx="6047747" cy="4242877"/>
          </a:xfrm>
          <a:prstGeom prst="rect">
            <a:avLst/>
          </a:prstGeom>
        </p:spPr>
      </p:pic>
      <p:pic>
        <p:nvPicPr>
          <p:cNvPr id="9" name="Picture 4" descr="A close up of a logo&#10;&#10;Description generated with very high confidence">
            <a:extLst>
              <a:ext uri="{FF2B5EF4-FFF2-40B4-BE49-F238E27FC236}">
                <a16:creationId xmlns:a16="http://schemas.microsoft.com/office/drawing/2014/main" id="{EB6990EB-BA08-44B6-9793-87B32D1BFD22}"/>
              </a:ext>
            </a:extLst>
          </p:cNvPr>
          <p:cNvPicPr>
            <a:picLocks noChangeAspect="1"/>
          </p:cNvPicPr>
          <p:nvPr/>
        </p:nvPicPr>
        <p:blipFill rotWithShape="1">
          <a:blip r:embed="rId3"/>
          <a:srcRect t="24725" b="4978"/>
          <a:stretch/>
        </p:blipFill>
        <p:spPr>
          <a:xfrm>
            <a:off x="6095999" y="-681"/>
            <a:ext cx="6096001" cy="4253215"/>
          </a:xfrm>
          <a:prstGeom prst="rect">
            <a:avLst/>
          </a:prstGeom>
        </p:spPr>
      </p:pic>
      <p:cxnSp>
        <p:nvCxnSpPr>
          <p:cNvPr id="14"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6">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947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785407"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1F574C-DD19-458E-BBE5-BE95E0F11F61}"/>
              </a:ext>
            </a:extLst>
          </p:cNvPr>
          <p:cNvSpPr>
            <a:spLocks noGrp="1"/>
          </p:cNvSpPr>
          <p:nvPr>
            <p:ph type="title"/>
          </p:nvPr>
        </p:nvSpPr>
        <p:spPr>
          <a:xfrm>
            <a:off x="129631" y="77128"/>
            <a:ext cx="4691539" cy="6617206"/>
          </a:xfrm>
        </p:spPr>
        <p:txBody>
          <a:bodyPr vert="horz" lIns="91440" tIns="45720" rIns="91440" bIns="45720" rtlCol="0" anchor="ctr">
            <a:normAutofit/>
          </a:bodyPr>
          <a:lstStyle/>
          <a:p>
            <a:pPr algn="l"/>
            <a:r>
              <a:rPr lang="en-US" sz="4000">
                <a:solidFill>
                  <a:srgbClr val="FFFFFF"/>
                </a:solidFill>
                <a:latin typeface="Impact"/>
              </a:rPr>
              <a:t>                 </a:t>
            </a:r>
            <a:r>
              <a:rPr lang="en-US" sz="4000" kern="1200">
                <a:solidFill>
                  <a:srgbClr val="FFFFFF"/>
                </a:solidFill>
                <a:latin typeface="Impact"/>
              </a:rPr>
              <a:t>AIMS </a:t>
            </a:r>
            <a:br>
              <a:rPr lang="en-US" sz="4000" kern="1200">
                <a:solidFill>
                  <a:srgbClr val="FFFFFF"/>
                </a:solidFill>
                <a:latin typeface="Impact"/>
                <a:cs typeface="Calibri Light"/>
              </a:rPr>
            </a:br>
            <a:br>
              <a:rPr lang="en-US" sz="4000" kern="1200">
                <a:solidFill>
                  <a:srgbClr val="FFFFFF"/>
                </a:solidFill>
                <a:latin typeface="Impact"/>
                <a:cs typeface="Calibri Light"/>
              </a:rPr>
            </a:br>
            <a:r>
              <a:rPr lang="en-US" sz="2400">
                <a:solidFill>
                  <a:srgbClr val="FFFFFF"/>
                </a:solidFill>
                <a:latin typeface="Impact"/>
              </a:rPr>
              <a:t>SELL</a:t>
            </a:r>
            <a:r>
              <a:rPr lang="en-US" sz="2400" kern="1200">
                <a:solidFill>
                  <a:srgbClr val="FFFFFF"/>
                </a:solidFill>
                <a:latin typeface="Impact"/>
              </a:rPr>
              <a:t> PACKAGE HOLIDAY ONLINE </a:t>
            </a:r>
            <a:r>
              <a:rPr lang="en-US" sz="2400">
                <a:solidFill>
                  <a:srgbClr val="FFFFFF"/>
                </a:solidFill>
                <a:latin typeface="Impact"/>
              </a:rPr>
              <a:t>AND LOCALLY AT</a:t>
            </a:r>
            <a:r>
              <a:rPr lang="en-US" sz="2400" kern="1200">
                <a:solidFill>
                  <a:srgbClr val="FFFFFF"/>
                </a:solidFill>
                <a:latin typeface="Impact"/>
              </a:rPr>
              <a:t> AN AFFORDABLE PRICE TO </a:t>
            </a:r>
            <a:r>
              <a:rPr lang="en-US" sz="2400">
                <a:solidFill>
                  <a:srgbClr val="FFFFFF"/>
                </a:solidFill>
                <a:latin typeface="Impact"/>
              </a:rPr>
              <a:t>THE  POTENTIAL</a:t>
            </a:r>
            <a:r>
              <a:rPr lang="en-US" sz="2400" kern="1200">
                <a:solidFill>
                  <a:srgbClr val="FFFFFF"/>
                </a:solidFill>
                <a:latin typeface="Impact"/>
              </a:rPr>
              <a:t> CUSTOMERS</a:t>
            </a:r>
          </a:p>
        </p:txBody>
      </p:sp>
      <p:sp>
        <p:nvSpPr>
          <p:cNvPr id="3" name="Text Placeholder 2">
            <a:extLst>
              <a:ext uri="{FF2B5EF4-FFF2-40B4-BE49-F238E27FC236}">
                <a16:creationId xmlns:a16="http://schemas.microsoft.com/office/drawing/2014/main" id="{0424E8C2-1CE1-45B9-BC57-5E1AB2303129}"/>
              </a:ext>
            </a:extLst>
          </p:cNvPr>
          <p:cNvSpPr>
            <a:spLocks noGrp="1"/>
          </p:cNvSpPr>
          <p:nvPr>
            <p:ph type="body" sz="half" idx="2"/>
          </p:nvPr>
        </p:nvSpPr>
        <p:spPr>
          <a:xfrm>
            <a:off x="4651591" y="640082"/>
            <a:ext cx="6896942" cy="5594667"/>
          </a:xfrm>
        </p:spPr>
        <p:txBody>
          <a:bodyPr vert="horz" lIns="91440" tIns="45720" rIns="91440" bIns="45720" rtlCol="0" anchor="ctr">
            <a:noAutofit/>
          </a:bodyPr>
          <a:lstStyle/>
          <a:p>
            <a:pPr indent="-228600" algn="l">
              <a:buFont typeface="Arial" panose="020B0604020202020204" pitchFamily="34" charset="0"/>
              <a:buChar char="•"/>
            </a:pPr>
            <a:endParaRPr lang="en-US" sz="1900"/>
          </a:p>
          <a:p>
            <a:pPr algn="l"/>
            <a:r>
              <a:rPr lang="en-US" sz="4000">
                <a:solidFill>
                  <a:schemeClr val="accent1"/>
                </a:solidFill>
                <a:latin typeface="Impact"/>
              </a:rPr>
              <a:t>                            OBJECTIVES</a:t>
            </a:r>
            <a:endParaRPr lang="en-US" sz="4000">
              <a:solidFill>
                <a:schemeClr val="accent1"/>
              </a:solidFill>
              <a:latin typeface="Impact"/>
              <a:cs typeface="Calibri"/>
            </a:endParaRPr>
          </a:p>
          <a:p>
            <a:pPr marL="457200" indent="-342900" algn="l">
              <a:buFont typeface="Wingdings" panose="020B0604020202020204" pitchFamily="34" charset="0"/>
              <a:buChar char="q"/>
            </a:pPr>
            <a:r>
              <a:rPr lang="en-US" sz="2400">
                <a:latin typeface="Impact"/>
              </a:rPr>
              <a:t>PROMOTE PACKAGES TO THE POTENTIAL CUSTOMERS</a:t>
            </a:r>
            <a:endParaRPr lang="en-US" sz="2400">
              <a:latin typeface="Impact"/>
              <a:cs typeface="Calibri"/>
            </a:endParaRPr>
          </a:p>
          <a:p>
            <a:pPr marL="457200" indent="-342900" algn="l">
              <a:buFont typeface="Wingdings" panose="020B0604020202020204" pitchFamily="34" charset="0"/>
              <a:buChar char="q"/>
            </a:pPr>
            <a:r>
              <a:rPr lang="en-US" sz="2400">
                <a:latin typeface="Impact"/>
              </a:rPr>
              <a:t>INCREASE MARKET SHARE</a:t>
            </a:r>
            <a:endParaRPr lang="en-US" sz="2400">
              <a:latin typeface="Impact"/>
              <a:cs typeface="Calibri"/>
            </a:endParaRPr>
          </a:p>
          <a:p>
            <a:pPr marL="457200" indent="-342900" algn="l">
              <a:buFont typeface="Wingdings" panose="020B0604020202020204" pitchFamily="34" charset="0"/>
              <a:buChar char="q"/>
            </a:pPr>
            <a:r>
              <a:rPr lang="en-US" sz="2400">
                <a:latin typeface="Impact"/>
              </a:rPr>
              <a:t>TO CREATE A BRAND NAME IN THE TOURISM MARKET IN NEXT 3 YEARS AND FINANCIALLY SOLVANT</a:t>
            </a:r>
            <a:br>
              <a:rPr lang="en-US" sz="2400">
                <a:latin typeface="Impact"/>
                <a:cs typeface="Calibri"/>
              </a:rPr>
            </a:br>
            <a:endParaRPr lang="en-US" sz="1900">
              <a:cs typeface="Calibri"/>
            </a:endParaRPr>
          </a:p>
        </p:txBody>
      </p:sp>
      <p:pic>
        <p:nvPicPr>
          <p:cNvPr id="5" name="Picture 5">
            <a:extLst>
              <a:ext uri="{FF2B5EF4-FFF2-40B4-BE49-F238E27FC236}">
                <a16:creationId xmlns:a16="http://schemas.microsoft.com/office/drawing/2014/main" id="{AD8553B7-F122-4624-A11D-E44793FB78C4}"/>
              </a:ext>
            </a:extLst>
          </p:cNvPr>
          <p:cNvPicPr>
            <a:picLocks noChangeAspect="1"/>
          </p:cNvPicPr>
          <p:nvPr/>
        </p:nvPicPr>
        <p:blipFill>
          <a:blip r:embed="rId2"/>
          <a:stretch>
            <a:fillRect/>
          </a:stretch>
        </p:blipFill>
        <p:spPr>
          <a:xfrm>
            <a:off x="966971" y="640433"/>
            <a:ext cx="2743200" cy="1371600"/>
          </a:xfrm>
          <a:prstGeom prst="rect">
            <a:avLst/>
          </a:prstGeom>
        </p:spPr>
      </p:pic>
      <p:pic>
        <p:nvPicPr>
          <p:cNvPr id="8" name="Picture 8">
            <a:extLst>
              <a:ext uri="{FF2B5EF4-FFF2-40B4-BE49-F238E27FC236}">
                <a16:creationId xmlns:a16="http://schemas.microsoft.com/office/drawing/2014/main" id="{8F70D639-976F-4870-BA03-96CD7CF7868C}"/>
              </a:ext>
            </a:extLst>
          </p:cNvPr>
          <p:cNvPicPr>
            <a:picLocks noChangeAspect="1"/>
          </p:cNvPicPr>
          <p:nvPr/>
        </p:nvPicPr>
        <p:blipFill>
          <a:blip r:embed="rId3"/>
          <a:stretch>
            <a:fillRect/>
          </a:stretch>
        </p:blipFill>
        <p:spPr>
          <a:xfrm>
            <a:off x="7123081" y="764718"/>
            <a:ext cx="2887362" cy="1372635"/>
          </a:xfrm>
          <a:prstGeom prst="rect">
            <a:avLst/>
          </a:prstGeom>
        </p:spPr>
      </p:pic>
    </p:spTree>
    <p:extLst>
      <p:ext uri="{BB962C8B-B14F-4D97-AF65-F5344CB8AC3E}">
        <p14:creationId xmlns:p14="http://schemas.microsoft.com/office/powerpoint/2010/main" val="1838380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5DD1899-130A-48B6-A65E-E2F670CF5602}"/>
              </a:ext>
            </a:extLst>
          </p:cNvPr>
          <p:cNvSpPr>
            <a:spLocks noGrp="1"/>
          </p:cNvSpPr>
          <p:nvPr>
            <p:ph type="title"/>
          </p:nvPr>
        </p:nvSpPr>
        <p:spPr>
          <a:xfrm>
            <a:off x="221490" y="2596539"/>
            <a:ext cx="4596670" cy="2311677"/>
          </a:xfrm>
        </p:spPr>
        <p:txBody>
          <a:bodyPr vert="horz" lIns="91440" tIns="45720" rIns="91440" bIns="45720" rtlCol="0" anchor="t">
            <a:noAutofit/>
          </a:bodyPr>
          <a:lstStyle/>
          <a:p>
            <a:r>
              <a:rPr lang="en-US" sz="6000" kern="1200">
                <a:solidFill>
                  <a:srgbClr val="FFFFFF"/>
                </a:solidFill>
                <a:latin typeface="Impact"/>
              </a:rPr>
              <a:t>OUR </a:t>
            </a:r>
            <a:r>
              <a:rPr lang="en-US" sz="6000">
                <a:solidFill>
                  <a:srgbClr val="FFFFFF"/>
                </a:solidFill>
                <a:latin typeface="Impact"/>
              </a:rPr>
              <a:t>DESTINATIONS</a:t>
            </a:r>
            <a:endParaRPr lang="en-US" sz="6000" kern="1200">
              <a:solidFill>
                <a:srgbClr val="FFFFFF"/>
              </a:solidFill>
              <a:latin typeface="Impact"/>
            </a:endParaRPr>
          </a:p>
        </p:txBody>
      </p:sp>
      <p:pic>
        <p:nvPicPr>
          <p:cNvPr id="4" name="Picture 4" descr="A close up of a logo&#10;&#10;Description generated with very high confidence">
            <a:extLst>
              <a:ext uri="{FF2B5EF4-FFF2-40B4-BE49-F238E27FC236}">
                <a16:creationId xmlns:a16="http://schemas.microsoft.com/office/drawing/2014/main" id="{A567CF87-AE94-43AB-87EB-330F0B9AF790}"/>
              </a:ext>
            </a:extLst>
          </p:cNvPr>
          <p:cNvPicPr>
            <a:picLocks noChangeAspect="1"/>
          </p:cNvPicPr>
          <p:nvPr/>
        </p:nvPicPr>
        <p:blipFill rotWithShape="1">
          <a:blip r:embed="rId3"/>
          <a:srcRect t="24725" b="4978"/>
          <a:stretch/>
        </p:blipFill>
        <p:spPr>
          <a:xfrm>
            <a:off x="6967170" y="2175574"/>
            <a:ext cx="4168233" cy="3076030"/>
          </a:xfrm>
          <a:prstGeom prst="rect">
            <a:avLst/>
          </a:prstGeom>
          <a:ln w="9525">
            <a:noFill/>
          </a:ln>
        </p:spPr>
      </p:pic>
    </p:spTree>
    <p:extLst>
      <p:ext uri="{BB962C8B-B14F-4D97-AF65-F5344CB8AC3E}">
        <p14:creationId xmlns:p14="http://schemas.microsoft.com/office/powerpoint/2010/main" val="2733968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4C18-1B26-47EC-AAC3-3709F1E7ACE4}"/>
              </a:ext>
            </a:extLst>
          </p:cNvPr>
          <p:cNvSpPr>
            <a:spLocks noGrp="1"/>
          </p:cNvSpPr>
          <p:nvPr>
            <p:ph type="title"/>
          </p:nvPr>
        </p:nvSpPr>
        <p:spPr>
          <a:xfrm>
            <a:off x="913" y="571500"/>
            <a:ext cx="9579350" cy="1501587"/>
          </a:xfrm>
        </p:spPr>
        <p:txBody>
          <a:bodyPr vert="horz" lIns="91440" tIns="45720" rIns="91440" bIns="45720" rtlCol="0" anchor="ctr">
            <a:normAutofit/>
          </a:bodyPr>
          <a:lstStyle/>
          <a:p>
            <a:pPr algn="l"/>
            <a:r>
              <a:rPr lang="en-US" sz="5400">
                <a:latin typeface="Impact"/>
              </a:rPr>
              <a:t>       COX'S BAZAR</a:t>
            </a:r>
          </a:p>
        </p:txBody>
      </p:sp>
      <p:sp>
        <p:nvSpPr>
          <p:cNvPr id="3" name="Text Placeholder 2">
            <a:extLst>
              <a:ext uri="{FF2B5EF4-FFF2-40B4-BE49-F238E27FC236}">
                <a16:creationId xmlns:a16="http://schemas.microsoft.com/office/drawing/2014/main" id="{40DE4B7C-94FA-4D22-8E52-FB1745BDF769}"/>
              </a:ext>
            </a:extLst>
          </p:cNvPr>
          <p:cNvSpPr>
            <a:spLocks noGrp="1"/>
          </p:cNvSpPr>
          <p:nvPr>
            <p:ph type="body" sz="half" idx="2"/>
          </p:nvPr>
        </p:nvSpPr>
        <p:spPr>
          <a:xfrm>
            <a:off x="811017" y="2268464"/>
            <a:ext cx="10404614" cy="3592050"/>
          </a:xfrm>
        </p:spPr>
        <p:txBody>
          <a:bodyPr vert="horz" lIns="91440" tIns="45720" rIns="91440" bIns="45720" rtlCol="0" anchor="t">
            <a:normAutofit/>
          </a:bodyPr>
          <a:lstStyle/>
          <a:p>
            <a:pPr algn="l"/>
            <a:endParaRPr lang="en-US" sz="2400">
              <a:latin typeface="Impact"/>
            </a:endParaRPr>
          </a:p>
          <a:p>
            <a:pPr algn="l"/>
            <a:r>
              <a:rPr lang="en-US" sz="2400">
                <a:latin typeface="Impact"/>
              </a:rPr>
              <a:t>Cox's bazaar The longest sea beach in the world. Cox's bazaar is sandy and has a gentle slope and an unbroken length of 75 miles (120km). Cox's bazaar is also known as a fishing port , a city for holiday enjoyers , nationally and internationally.</a:t>
            </a:r>
            <a:endParaRPr lang="en-US">
              <a:cs typeface="Calibri"/>
            </a:endParaRPr>
          </a:p>
        </p:txBody>
      </p:sp>
      <p:pic>
        <p:nvPicPr>
          <p:cNvPr id="4" name="Picture 4" descr="A large body of water&#10;&#10;Description generated with very high confidence">
            <a:extLst>
              <a:ext uri="{FF2B5EF4-FFF2-40B4-BE49-F238E27FC236}">
                <a16:creationId xmlns:a16="http://schemas.microsoft.com/office/drawing/2014/main" id="{C5E440BB-3190-4061-8944-92A7907CE3CD}"/>
              </a:ext>
            </a:extLst>
          </p:cNvPr>
          <p:cNvPicPr>
            <a:picLocks noChangeAspect="1"/>
          </p:cNvPicPr>
          <p:nvPr/>
        </p:nvPicPr>
        <p:blipFill>
          <a:blip r:embed="rId3"/>
          <a:stretch>
            <a:fillRect/>
          </a:stretch>
        </p:blipFill>
        <p:spPr>
          <a:xfrm rot="360000">
            <a:off x="6161121" y="8438"/>
            <a:ext cx="6433362" cy="218253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6" descr="A group of people sitting at a beach umbrella&#10;&#10;Description generated with very high confidence">
            <a:extLst>
              <a:ext uri="{FF2B5EF4-FFF2-40B4-BE49-F238E27FC236}">
                <a16:creationId xmlns:a16="http://schemas.microsoft.com/office/drawing/2014/main" id="{574AC843-0CF9-47EA-B273-D933ADB2023E}"/>
              </a:ext>
            </a:extLst>
          </p:cNvPr>
          <p:cNvPicPr>
            <a:picLocks noChangeAspect="1"/>
          </p:cNvPicPr>
          <p:nvPr/>
        </p:nvPicPr>
        <p:blipFill>
          <a:blip r:embed="rId4"/>
          <a:stretch>
            <a:fillRect/>
          </a:stretch>
        </p:blipFill>
        <p:spPr>
          <a:xfrm rot="360000">
            <a:off x="-61512" y="4248230"/>
            <a:ext cx="6160993" cy="229092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4082250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4" name="Picture 4" descr="A tiger standing in the grass&#10;&#10;Description generated with very high confidence">
            <a:extLst>
              <a:ext uri="{FF2B5EF4-FFF2-40B4-BE49-F238E27FC236}">
                <a16:creationId xmlns:a16="http://schemas.microsoft.com/office/drawing/2014/main" id="{0C7DAB4D-4A43-4BDF-861D-62B67E4E2D80}"/>
              </a:ext>
            </a:extLst>
          </p:cNvPr>
          <p:cNvPicPr>
            <a:picLocks noChangeAspect="1"/>
          </p:cNvPicPr>
          <p:nvPr/>
        </p:nvPicPr>
        <p:blipFill rotWithShape="1">
          <a:blip r:embed="rId3"/>
          <a:srcRect t="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70C64B2A-2564-44C7-B03D-B159A6C6A41A}"/>
              </a:ext>
            </a:extLst>
          </p:cNvPr>
          <p:cNvSpPr>
            <a:spLocks noGrp="1"/>
          </p:cNvSpPr>
          <p:nvPr>
            <p:ph type="title"/>
          </p:nvPr>
        </p:nvSpPr>
        <p:spPr>
          <a:xfrm rot="21420000">
            <a:off x="483473" y="1445185"/>
            <a:ext cx="6851188" cy="602878"/>
          </a:xfrm>
        </p:spPr>
        <p:txBody>
          <a:bodyPr vert="horz" lIns="91440" tIns="45720" rIns="91440" bIns="45720" rtlCol="0" anchor="ctr">
            <a:normAutofit fontScale="90000"/>
          </a:bodyPr>
          <a:lstStyle/>
          <a:p>
            <a:pPr algn="l"/>
            <a:br>
              <a:rPr lang="en-US" sz="5400">
                <a:solidFill>
                  <a:schemeClr val="bg1"/>
                </a:solidFill>
                <a:latin typeface="Impact"/>
              </a:rPr>
            </a:br>
            <a:r>
              <a:rPr lang="en-US" sz="5400">
                <a:solidFill>
                  <a:schemeClr val="bg1"/>
                </a:solidFill>
                <a:latin typeface="Impact"/>
              </a:rPr>
              <a:t>SUNDARBAN</a:t>
            </a:r>
            <a:br>
              <a:rPr lang="en-US" sz="5400">
                <a:solidFill>
                  <a:schemeClr val="bg1"/>
                </a:solidFill>
                <a:latin typeface="Impact"/>
              </a:rPr>
            </a:br>
            <a:endParaRPr lang="en-US" sz="5400">
              <a:solidFill>
                <a:schemeClr val="bg1"/>
              </a:solidFill>
              <a:latin typeface="Impact"/>
            </a:endParaRPr>
          </a:p>
        </p:txBody>
      </p:sp>
      <p:sp>
        <p:nvSpPr>
          <p:cNvPr id="3" name="Text Placeholder 2">
            <a:extLst>
              <a:ext uri="{FF2B5EF4-FFF2-40B4-BE49-F238E27FC236}">
                <a16:creationId xmlns:a16="http://schemas.microsoft.com/office/drawing/2014/main" id="{7D3090D5-644B-46D3-A485-BF08B0C0FC06}"/>
              </a:ext>
            </a:extLst>
          </p:cNvPr>
          <p:cNvSpPr>
            <a:spLocks noGrp="1"/>
          </p:cNvSpPr>
          <p:nvPr>
            <p:ph type="body" sz="half" idx="2"/>
          </p:nvPr>
        </p:nvSpPr>
        <p:spPr>
          <a:xfrm rot="21420000">
            <a:off x="619169" y="2447616"/>
            <a:ext cx="6859199" cy="4166093"/>
          </a:xfrm>
        </p:spPr>
        <p:txBody>
          <a:bodyPr vert="horz" lIns="91440" tIns="45720" rIns="91440" bIns="45720" rtlCol="0" anchor="ctr">
            <a:noAutofit/>
          </a:bodyPr>
          <a:lstStyle/>
          <a:p>
            <a:pPr algn="l"/>
            <a:r>
              <a:rPr lang="en-US" sz="2800">
                <a:solidFill>
                  <a:schemeClr val="bg1"/>
                </a:solidFill>
                <a:latin typeface="Impact"/>
              </a:rPr>
              <a:t>Bangladesh is a land of scenic beauty , a beautiful country in south Asia and blessed with natural beauty that has attractions like The  </a:t>
            </a:r>
            <a:r>
              <a:rPr lang="en-US" sz="2800">
                <a:solidFill>
                  <a:srgbClr val="00B050"/>
                </a:solidFill>
                <a:latin typeface="Impact"/>
              </a:rPr>
              <a:t>Sundarban </a:t>
            </a:r>
            <a:r>
              <a:rPr lang="en-US" sz="2800">
                <a:solidFill>
                  <a:schemeClr val="bg1"/>
                </a:solidFill>
                <a:latin typeface="Impact"/>
              </a:rPr>
              <a:t>, one of the largest mangrove forests in the world, a UNESCO world heritage . This unique mangrove forest is like no other forest in the world which has around 440 Royal Bengal tigers left in Bangladesh.</a:t>
            </a:r>
          </a:p>
          <a:p>
            <a:pPr algn="l"/>
            <a:endParaRPr lang="en-US">
              <a:solidFill>
                <a:schemeClr val="bg1"/>
              </a:solidFill>
            </a:endParaRPr>
          </a:p>
        </p:txBody>
      </p:sp>
    </p:spTree>
    <p:extLst>
      <p:ext uri="{BB962C8B-B14F-4D97-AF65-F5344CB8AC3E}">
        <p14:creationId xmlns:p14="http://schemas.microsoft.com/office/powerpoint/2010/main" val="793801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9CCA7-EBF7-4E7E-9894-2F57A91FC430}"/>
              </a:ext>
            </a:extLst>
          </p:cNvPr>
          <p:cNvSpPr>
            <a:spLocks noGrp="1"/>
          </p:cNvSpPr>
          <p:nvPr>
            <p:ph type="title"/>
          </p:nvPr>
        </p:nvSpPr>
        <p:spPr>
          <a:xfrm>
            <a:off x="685801" y="159124"/>
            <a:ext cx="10396882" cy="883024"/>
          </a:xfrm>
        </p:spPr>
        <p:txBody>
          <a:bodyPr>
            <a:normAutofit fontScale="90000"/>
          </a:bodyPr>
          <a:lstStyle/>
          <a:p>
            <a:r>
              <a:rPr lang="en-US" sz="5400">
                <a:latin typeface="Impact"/>
              </a:rPr>
              <a:t> </a:t>
            </a:r>
            <a:br>
              <a:rPr lang="en-US" sz="5400">
                <a:latin typeface="Impact"/>
              </a:rPr>
            </a:br>
            <a:r>
              <a:rPr lang="en-US" sz="4000">
                <a:latin typeface="Impact"/>
              </a:rPr>
              <a:t>                Choose your destination and fly with us...</a:t>
            </a:r>
            <a:r>
              <a:rPr lang="en-US" sz="3600">
                <a:latin typeface="Impact"/>
              </a:rPr>
              <a:t>.</a:t>
            </a:r>
          </a:p>
        </p:txBody>
      </p:sp>
      <p:sp>
        <p:nvSpPr>
          <p:cNvPr id="3" name="Text Placeholder 2">
            <a:extLst>
              <a:ext uri="{FF2B5EF4-FFF2-40B4-BE49-F238E27FC236}">
                <a16:creationId xmlns:a16="http://schemas.microsoft.com/office/drawing/2014/main" id="{7C5E6EAC-7662-4C19-AEAC-C45C62E80F9A}"/>
              </a:ext>
            </a:extLst>
          </p:cNvPr>
          <p:cNvSpPr>
            <a:spLocks noGrp="1"/>
          </p:cNvSpPr>
          <p:nvPr>
            <p:ph type="body" idx="1"/>
          </p:nvPr>
        </p:nvSpPr>
        <p:spPr>
          <a:xfrm>
            <a:off x="953500" y="3479541"/>
            <a:ext cx="4266495" cy="1112485"/>
          </a:xfrm>
        </p:spPr>
        <p:txBody>
          <a:bodyPr/>
          <a:lstStyle/>
          <a:p>
            <a:r>
              <a:rPr lang="en-US" sz="2800">
                <a:solidFill>
                  <a:srgbClr val="00B050"/>
                </a:solidFill>
                <a:latin typeface="Impact"/>
              </a:rPr>
              <a:t>                   Sundarban</a:t>
            </a:r>
          </a:p>
        </p:txBody>
      </p:sp>
      <p:pic>
        <p:nvPicPr>
          <p:cNvPr id="28" name="Picture 28" descr="A tiger standing in the grass&#10;&#10;Description generated with very high confidence">
            <a:extLst>
              <a:ext uri="{FF2B5EF4-FFF2-40B4-BE49-F238E27FC236}">
                <a16:creationId xmlns:a16="http://schemas.microsoft.com/office/drawing/2014/main" id="{E59FB9AD-F078-4E7A-99C6-B7D8B72F5DBE}"/>
              </a:ext>
            </a:extLst>
          </p:cNvPr>
          <p:cNvPicPr>
            <a:picLocks noGrp="1" noChangeAspect="1"/>
          </p:cNvPicPr>
          <p:nvPr>
            <p:ph type="pic" idx="15"/>
          </p:nvPr>
        </p:nvPicPr>
        <p:blipFill rotWithShape="1">
          <a:blip r:embed="rId2"/>
          <a:srcRect t="9490" b="9490"/>
          <a:stretch/>
        </p:blipFill>
        <p:spPr>
          <a:xfrm>
            <a:off x="1086010" y="1874417"/>
            <a:ext cx="4203831" cy="2185836"/>
          </a:xfrm>
          <a:prstGeom prst="rect">
            <a:avLst/>
          </a:prstGeom>
        </p:spPr>
      </p:pic>
      <p:sp>
        <p:nvSpPr>
          <p:cNvPr id="5" name="Text Placeholder 4">
            <a:extLst>
              <a:ext uri="{FF2B5EF4-FFF2-40B4-BE49-F238E27FC236}">
                <a16:creationId xmlns:a16="http://schemas.microsoft.com/office/drawing/2014/main" id="{351A7ED7-4D97-492A-8100-535F3A643EAA}"/>
              </a:ext>
            </a:extLst>
          </p:cNvPr>
          <p:cNvSpPr>
            <a:spLocks noGrp="1"/>
          </p:cNvSpPr>
          <p:nvPr>
            <p:ph type="body" sz="half" idx="18"/>
          </p:nvPr>
        </p:nvSpPr>
        <p:spPr>
          <a:xfrm>
            <a:off x="955247" y="4586843"/>
            <a:ext cx="4457832" cy="932037"/>
          </a:xfrm>
        </p:spPr>
        <p:txBody>
          <a:bodyPr>
            <a:normAutofit/>
          </a:bodyPr>
          <a:lstStyle/>
          <a:p>
            <a:r>
              <a:rPr lang="en-US" sz="2400">
                <a:latin typeface="Impact"/>
              </a:rPr>
              <a:t>The man-eating royal bengal tiger</a:t>
            </a:r>
          </a:p>
        </p:txBody>
      </p:sp>
      <p:sp>
        <p:nvSpPr>
          <p:cNvPr id="6" name="Text Placeholder 5">
            <a:extLst>
              <a:ext uri="{FF2B5EF4-FFF2-40B4-BE49-F238E27FC236}">
                <a16:creationId xmlns:a16="http://schemas.microsoft.com/office/drawing/2014/main" id="{3D73B5E2-6482-452D-A47D-5D82A47516B8}"/>
              </a:ext>
            </a:extLst>
          </p:cNvPr>
          <p:cNvSpPr>
            <a:spLocks noGrp="1"/>
          </p:cNvSpPr>
          <p:nvPr>
            <p:ph type="body" sz="quarter" idx="3"/>
          </p:nvPr>
        </p:nvSpPr>
        <p:spPr>
          <a:xfrm>
            <a:off x="6241227" y="2717542"/>
            <a:ext cx="4840228" cy="538632"/>
          </a:xfrm>
        </p:spPr>
        <p:txBody>
          <a:bodyPr/>
          <a:lstStyle/>
          <a:p>
            <a:r>
              <a:rPr lang="en-US" sz="2800">
                <a:latin typeface="Impact"/>
              </a:rPr>
              <a:t>                      </a:t>
            </a:r>
            <a:r>
              <a:rPr lang="en-US" sz="2800">
                <a:solidFill>
                  <a:schemeClr val="accent1"/>
                </a:solidFill>
                <a:latin typeface="Impact"/>
              </a:rPr>
              <a:t>Cox's Bazar</a:t>
            </a:r>
          </a:p>
        </p:txBody>
      </p:sp>
      <p:pic>
        <p:nvPicPr>
          <p:cNvPr id="13" name="Picture 13" descr="A boat sitting on top of a sandy beach&#10;&#10;Description generated with very high confidence">
            <a:extLst>
              <a:ext uri="{FF2B5EF4-FFF2-40B4-BE49-F238E27FC236}">
                <a16:creationId xmlns:a16="http://schemas.microsoft.com/office/drawing/2014/main" id="{62B0F3BF-D60D-4888-82E4-397A53EDCC97}"/>
              </a:ext>
            </a:extLst>
          </p:cNvPr>
          <p:cNvPicPr>
            <a:picLocks noGrp="1" noChangeAspect="1"/>
          </p:cNvPicPr>
          <p:nvPr>
            <p:ph type="pic" idx="21"/>
          </p:nvPr>
        </p:nvPicPr>
        <p:blipFill rotWithShape="1">
          <a:blip r:embed="rId3"/>
          <a:srcRect t="19081" b="19081"/>
          <a:stretch/>
        </p:blipFill>
        <p:spPr>
          <a:xfrm>
            <a:off x="6306598" y="3730166"/>
            <a:ext cx="4711830" cy="2109089"/>
          </a:xfrm>
          <a:prstGeom prst="rect">
            <a:avLst/>
          </a:prstGeom>
        </p:spPr>
      </p:pic>
      <p:sp>
        <p:nvSpPr>
          <p:cNvPr id="8" name="Text Placeholder 7">
            <a:extLst>
              <a:ext uri="{FF2B5EF4-FFF2-40B4-BE49-F238E27FC236}">
                <a16:creationId xmlns:a16="http://schemas.microsoft.com/office/drawing/2014/main" id="{045C0172-7782-46DE-9093-FE7C629E60A6}"/>
              </a:ext>
            </a:extLst>
          </p:cNvPr>
          <p:cNvSpPr>
            <a:spLocks noGrp="1"/>
          </p:cNvSpPr>
          <p:nvPr>
            <p:ph type="body" sz="half" idx="19"/>
          </p:nvPr>
        </p:nvSpPr>
        <p:spPr>
          <a:xfrm>
            <a:off x="5825948" y="3256173"/>
            <a:ext cx="6499812" cy="424004"/>
          </a:xfrm>
        </p:spPr>
        <p:txBody>
          <a:bodyPr vert="horz" lIns="91440" tIns="45720" rIns="91440" bIns="45720" rtlCol="0" anchor="t">
            <a:noAutofit/>
          </a:bodyPr>
          <a:lstStyle/>
          <a:p>
            <a:r>
              <a:rPr lang="en-US" sz="2400">
                <a:latin typeface="Impact"/>
              </a:rPr>
              <a:t>             Explore the beauty of cox's bazar</a:t>
            </a:r>
          </a:p>
        </p:txBody>
      </p:sp>
      <p:sp>
        <p:nvSpPr>
          <p:cNvPr id="9" name="Text Placeholder 8">
            <a:extLst>
              <a:ext uri="{FF2B5EF4-FFF2-40B4-BE49-F238E27FC236}">
                <a16:creationId xmlns:a16="http://schemas.microsoft.com/office/drawing/2014/main" id="{643C8D98-1CC2-4C00-B7FE-8885B6062B50}"/>
              </a:ext>
            </a:extLst>
          </p:cNvPr>
          <p:cNvSpPr>
            <a:spLocks noGrp="1"/>
          </p:cNvSpPr>
          <p:nvPr>
            <p:ph type="body" sz="quarter" idx="13"/>
          </p:nvPr>
        </p:nvSpPr>
        <p:spPr>
          <a:xfrm>
            <a:off x="7660921" y="5342209"/>
            <a:ext cx="947151" cy="350483"/>
          </a:xfrm>
        </p:spPr>
        <p:txBody>
          <a:bodyPr/>
          <a:lstStyle/>
          <a:p>
            <a:r>
              <a:rPr lang="en-US" sz="2800">
                <a:latin typeface="Impact"/>
              </a:rPr>
              <a:t>                         </a:t>
            </a:r>
          </a:p>
        </p:txBody>
      </p:sp>
      <p:sp>
        <p:nvSpPr>
          <p:cNvPr id="11" name="Text Placeholder 10">
            <a:extLst>
              <a:ext uri="{FF2B5EF4-FFF2-40B4-BE49-F238E27FC236}">
                <a16:creationId xmlns:a16="http://schemas.microsoft.com/office/drawing/2014/main" id="{8BCF9BA2-3978-4F7E-8D0F-771633AAB385}"/>
              </a:ext>
            </a:extLst>
          </p:cNvPr>
          <p:cNvSpPr>
            <a:spLocks noGrp="1"/>
          </p:cNvSpPr>
          <p:nvPr>
            <p:ph type="body" sz="half" idx="20"/>
          </p:nvPr>
        </p:nvSpPr>
        <p:spPr>
          <a:xfrm>
            <a:off x="1085019" y="6163059"/>
            <a:ext cx="11412070" cy="621561"/>
          </a:xfrm>
        </p:spPr>
        <p:txBody>
          <a:bodyPr>
            <a:normAutofit/>
          </a:bodyPr>
          <a:lstStyle/>
          <a:p>
            <a:r>
              <a:rPr lang="en-US" sz="2400">
                <a:latin typeface="Impact"/>
              </a:rPr>
              <a:t>                  </a:t>
            </a:r>
          </a:p>
        </p:txBody>
      </p:sp>
      <p:pic>
        <p:nvPicPr>
          <p:cNvPr id="4" name="Picture 6" descr="A close up of a logo&#10;&#10;Description generated with very high confidence">
            <a:extLst>
              <a:ext uri="{FF2B5EF4-FFF2-40B4-BE49-F238E27FC236}">
                <a16:creationId xmlns:a16="http://schemas.microsoft.com/office/drawing/2014/main" id="{038AE7BB-4AD7-4655-B378-2D8A5B8E605D}"/>
              </a:ext>
            </a:extLst>
          </p:cNvPr>
          <p:cNvPicPr>
            <a:picLocks noChangeAspect="1"/>
          </p:cNvPicPr>
          <p:nvPr/>
        </p:nvPicPr>
        <p:blipFill>
          <a:blip r:embed="rId4"/>
          <a:stretch>
            <a:fillRect/>
          </a:stretch>
        </p:blipFill>
        <p:spPr>
          <a:xfrm>
            <a:off x="9755841" y="359817"/>
            <a:ext cx="1633818" cy="1241396"/>
          </a:xfrm>
          <a:prstGeom prst="rect">
            <a:avLst/>
          </a:prstGeom>
        </p:spPr>
      </p:pic>
      <p:pic>
        <p:nvPicPr>
          <p:cNvPr id="10" name="Picture 11">
            <a:extLst>
              <a:ext uri="{FF2B5EF4-FFF2-40B4-BE49-F238E27FC236}">
                <a16:creationId xmlns:a16="http://schemas.microsoft.com/office/drawing/2014/main" id="{B7345E76-9C61-48A3-9E97-FF2EEC9FC3B9}"/>
              </a:ext>
            </a:extLst>
          </p:cNvPr>
          <p:cNvPicPr>
            <a:picLocks noChangeAspect="1"/>
          </p:cNvPicPr>
          <p:nvPr/>
        </p:nvPicPr>
        <p:blipFill>
          <a:blip r:embed="rId5"/>
          <a:stretch>
            <a:fillRect/>
          </a:stretch>
        </p:blipFill>
        <p:spPr>
          <a:xfrm>
            <a:off x="501168" y="426791"/>
            <a:ext cx="1432110" cy="1239569"/>
          </a:xfrm>
          <a:prstGeom prst="rect">
            <a:avLst/>
          </a:prstGeom>
        </p:spPr>
      </p:pic>
    </p:spTree>
    <p:extLst>
      <p:ext uri="{BB962C8B-B14F-4D97-AF65-F5344CB8AC3E}">
        <p14:creationId xmlns:p14="http://schemas.microsoft.com/office/powerpoint/2010/main" val="231080553"/>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641A-A074-4ED5-900A-AB6946982120}"/>
              </a:ext>
            </a:extLst>
          </p:cNvPr>
          <p:cNvSpPr>
            <a:spLocks noGrp="1"/>
          </p:cNvSpPr>
          <p:nvPr>
            <p:ph type="ctrTitle"/>
          </p:nvPr>
        </p:nvSpPr>
        <p:spPr>
          <a:xfrm>
            <a:off x="552047" y="1261888"/>
            <a:ext cx="10818199" cy="4125935"/>
          </a:xfrm>
        </p:spPr>
        <p:txBody>
          <a:bodyPr anchor="b">
            <a:normAutofit fontScale="90000"/>
          </a:bodyPr>
          <a:lstStyle/>
          <a:p>
            <a:br>
              <a:rPr lang="en-US" sz="3200" dirty="0">
                <a:ea typeface="+mj-lt"/>
                <a:cs typeface="+mj-lt"/>
              </a:rPr>
            </a:br>
            <a:br>
              <a:rPr lang="en-US" sz="3200" dirty="0">
                <a:ea typeface="+mj-lt"/>
                <a:cs typeface="+mj-lt"/>
              </a:rPr>
            </a:br>
            <a:br>
              <a:rPr lang="en-US" sz="3200" dirty="0">
                <a:ea typeface="+mj-lt"/>
                <a:cs typeface="+mj-lt"/>
              </a:rPr>
            </a:br>
            <a:br>
              <a:rPr lang="en-US" sz="3200" dirty="0">
                <a:ea typeface="+mj-lt"/>
                <a:cs typeface="+mj-lt"/>
              </a:rPr>
            </a:br>
            <a:br>
              <a:rPr lang="en-US" sz="3200" dirty="0">
                <a:ea typeface="+mj-lt"/>
                <a:cs typeface="+mj-lt"/>
              </a:rPr>
            </a:br>
            <a:br>
              <a:rPr lang="en-US" sz="3200" dirty="0">
                <a:ea typeface="+mj-lt"/>
                <a:cs typeface="+mj-lt"/>
              </a:rPr>
            </a:br>
            <a:r>
              <a:rPr lang="en-US" sz="3200" dirty="0"/>
              <a:t>                                                                           </a:t>
            </a:r>
            <a:r>
              <a:rPr lang="en-US" sz="2200" dirty="0">
                <a:latin typeface="Impact"/>
              </a:rPr>
              <a:t> </a:t>
            </a:r>
            <a:br>
              <a:rPr lang="en-US" sz="2200" dirty="0">
                <a:latin typeface="Impact"/>
              </a:rPr>
            </a:br>
            <a:br>
              <a:rPr lang="en-US" sz="2200" dirty="0">
                <a:latin typeface="Impact"/>
              </a:rPr>
            </a:br>
            <a:br>
              <a:rPr lang="en-US" sz="2200" dirty="0">
                <a:latin typeface="Impact"/>
              </a:rPr>
            </a:br>
            <a:br>
              <a:rPr lang="en-US" sz="2200" dirty="0">
                <a:latin typeface="Impact"/>
              </a:rPr>
            </a:br>
            <a:br>
              <a:rPr lang="en-US" sz="2200" dirty="0">
                <a:latin typeface="Impact"/>
              </a:rPr>
            </a:br>
            <a:r>
              <a:rPr lang="en-US" sz="2200" dirty="0">
                <a:latin typeface="Impact"/>
              </a:rPr>
              <a:t>                                                                           YOU CAN FIND US ONLINE</a:t>
            </a:r>
            <a:r>
              <a:rPr lang="en-US" sz="2200" dirty="0">
                <a:latin typeface="Impact"/>
                <a:cs typeface="Calibri Light"/>
              </a:rPr>
              <a:t>                                                                                  </a:t>
            </a:r>
            <a:br>
              <a:rPr lang="en-US" sz="2200" dirty="0">
                <a:latin typeface="Impact"/>
                <a:cs typeface="Calibri Light"/>
              </a:rPr>
            </a:br>
            <a:br>
              <a:rPr lang="en-US" sz="2200" dirty="0">
                <a:latin typeface="Impact"/>
              </a:rPr>
            </a:br>
            <a:br>
              <a:rPr lang="en-US" sz="2200" dirty="0">
                <a:latin typeface="Impact"/>
              </a:rPr>
            </a:br>
            <a:br>
              <a:rPr lang="en-US" sz="2200" dirty="0">
                <a:latin typeface="Impact"/>
              </a:rPr>
            </a:br>
            <a:br>
              <a:rPr lang="en-US" sz="2200" dirty="0">
                <a:latin typeface="Impact"/>
              </a:rPr>
            </a:br>
            <a:br>
              <a:rPr lang="en-US" sz="2200" dirty="0">
                <a:latin typeface="Impact"/>
              </a:rPr>
            </a:br>
            <a:br>
              <a:rPr lang="en-US" sz="2200" dirty="0">
                <a:latin typeface="Impact"/>
              </a:rPr>
            </a:br>
            <a:r>
              <a:rPr lang="en-US" sz="2200" dirty="0">
                <a:latin typeface="Impact"/>
              </a:rPr>
              <a:t>                                            FOLLOW</a:t>
            </a:r>
            <a:r>
              <a:rPr lang="en-US" sz="2200" dirty="0">
                <a:latin typeface="Impact"/>
                <a:ea typeface="+mj-lt"/>
                <a:cs typeface="+mj-lt"/>
              </a:rPr>
              <a:t> US VIA TWITTER , FACEBOOK AND INSTAGRAM</a:t>
            </a:r>
            <a:br>
              <a:rPr lang="en-US" sz="2200" dirty="0">
                <a:latin typeface="Impact"/>
                <a:ea typeface="+mj-lt"/>
                <a:cs typeface="+mj-lt"/>
              </a:rPr>
            </a:br>
            <a:br>
              <a:rPr lang="en-US" sz="2200" dirty="0">
                <a:latin typeface="Impact"/>
                <a:ea typeface="+mj-lt"/>
                <a:cs typeface="+mj-lt"/>
              </a:rPr>
            </a:br>
            <a:r>
              <a:rPr lang="en-US" sz="2200" dirty="0">
                <a:latin typeface="Impact"/>
                <a:ea typeface="+mj-lt"/>
                <a:cs typeface="+mj-lt"/>
              </a:rPr>
              <a:t>                WE LOCATED IN SWANSEA CITY CENTRE</a:t>
            </a:r>
            <a:r>
              <a:rPr lang="en-US" sz="3200" dirty="0">
                <a:ea typeface="+mj-lt"/>
                <a:cs typeface="+mj-lt"/>
              </a:rPr>
              <a:t> </a:t>
            </a:r>
          </a:p>
        </p:txBody>
      </p:sp>
      <p:sp>
        <p:nvSpPr>
          <p:cNvPr id="3" name="Subtitle 2">
            <a:extLst>
              <a:ext uri="{FF2B5EF4-FFF2-40B4-BE49-F238E27FC236}">
                <a16:creationId xmlns:a16="http://schemas.microsoft.com/office/drawing/2014/main" id="{6587C78E-9DA3-4A69-A3A5-C5D5E40BBE7A}"/>
              </a:ext>
            </a:extLst>
          </p:cNvPr>
          <p:cNvSpPr>
            <a:spLocks noGrp="1"/>
          </p:cNvSpPr>
          <p:nvPr>
            <p:ph type="subTitle" idx="1"/>
          </p:nvPr>
        </p:nvSpPr>
        <p:spPr>
          <a:xfrm>
            <a:off x="685913" y="5887294"/>
            <a:ext cx="10822629" cy="499408"/>
          </a:xfrm>
        </p:spPr>
        <p:txBody>
          <a:bodyPr anchor="t">
            <a:normAutofit fontScale="92500" lnSpcReduction="10000"/>
          </a:bodyPr>
          <a:lstStyle/>
          <a:p>
            <a:pPr algn="ctr"/>
            <a:r>
              <a:rPr lang="en-US"/>
              <a:t>                                                                         </a:t>
            </a:r>
          </a:p>
        </p:txBody>
      </p:sp>
      <p:pic>
        <p:nvPicPr>
          <p:cNvPr id="4" name="Picture 4" descr="A picture containing clipart&#10;&#10;Description generated with high confidence">
            <a:extLst>
              <a:ext uri="{FF2B5EF4-FFF2-40B4-BE49-F238E27FC236}">
                <a16:creationId xmlns:a16="http://schemas.microsoft.com/office/drawing/2014/main" id="{FDAFE0F6-87D6-4E63-9E2F-C803C275B314}"/>
              </a:ext>
            </a:extLst>
          </p:cNvPr>
          <p:cNvPicPr>
            <a:picLocks noChangeAspect="1"/>
          </p:cNvPicPr>
          <p:nvPr/>
        </p:nvPicPr>
        <p:blipFill>
          <a:blip r:embed="rId3"/>
          <a:stretch>
            <a:fillRect/>
          </a:stretch>
        </p:blipFill>
        <p:spPr>
          <a:xfrm>
            <a:off x="1230893" y="3575473"/>
            <a:ext cx="2952229" cy="1843405"/>
          </a:xfrm>
          <a:prstGeom prst="rect">
            <a:avLst/>
          </a:prstGeom>
        </p:spPr>
      </p:pic>
      <p:pic>
        <p:nvPicPr>
          <p:cNvPr id="8" name="Graphic 8" descr="Computer">
            <a:extLst>
              <a:ext uri="{FF2B5EF4-FFF2-40B4-BE49-F238E27FC236}">
                <a16:creationId xmlns:a16="http://schemas.microsoft.com/office/drawing/2014/main" id="{59236F30-0D48-4624-92B6-CA07E553430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38607" y="959274"/>
            <a:ext cx="5335557" cy="3337885"/>
          </a:xfrm>
          <a:prstGeom prst="rect">
            <a:avLst/>
          </a:prstGeom>
        </p:spPr>
      </p:pic>
      <p:sp>
        <p:nvSpPr>
          <p:cNvPr id="10" name="TextBox 9">
            <a:extLst>
              <a:ext uri="{FF2B5EF4-FFF2-40B4-BE49-F238E27FC236}">
                <a16:creationId xmlns:a16="http://schemas.microsoft.com/office/drawing/2014/main" id="{2CBA882A-6E9D-45EC-B041-F1E98FF926A5}"/>
              </a:ext>
            </a:extLst>
          </p:cNvPr>
          <p:cNvSpPr txBox="1"/>
          <p:nvPr/>
        </p:nvSpPr>
        <p:spPr>
          <a:xfrm>
            <a:off x="2224217" y="602055"/>
            <a:ext cx="6724135" cy="7078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a:solidFill>
                  <a:srgbClr val="7F7F7F"/>
                </a:solidFill>
              </a:rPr>
              <a:t>                                   </a:t>
            </a:r>
            <a:r>
              <a:rPr lang="en-US" sz="4000" cap="all">
                <a:solidFill>
                  <a:srgbClr val="7F7F7F"/>
                </a:solidFill>
                <a:latin typeface="Impact"/>
              </a:rPr>
              <a:t>    </a:t>
            </a:r>
            <a:r>
              <a:rPr lang="en-US" sz="4000" cap="all">
                <a:latin typeface="Impact"/>
              </a:rPr>
              <a:t>Contact us     </a:t>
            </a:r>
            <a:r>
              <a:rPr lang="en-US" sz="2400" cap="all"/>
              <a:t> </a:t>
            </a:r>
            <a:endParaRPr lang="en-US" sz="2400"/>
          </a:p>
        </p:txBody>
      </p:sp>
      <p:pic>
        <p:nvPicPr>
          <p:cNvPr id="11" name="Picture 11" descr="A close up of a map&#10;&#10;Description generated with high confidence">
            <a:extLst>
              <a:ext uri="{FF2B5EF4-FFF2-40B4-BE49-F238E27FC236}">
                <a16:creationId xmlns:a16="http://schemas.microsoft.com/office/drawing/2014/main" id="{3176CA92-670A-4C07-A8F3-D3378A86A5AB}"/>
              </a:ext>
            </a:extLst>
          </p:cNvPr>
          <p:cNvPicPr>
            <a:picLocks noChangeAspect="1"/>
          </p:cNvPicPr>
          <p:nvPr/>
        </p:nvPicPr>
        <p:blipFill>
          <a:blip r:embed="rId6"/>
          <a:stretch>
            <a:fillRect/>
          </a:stretch>
        </p:blipFill>
        <p:spPr>
          <a:xfrm rot="21540000">
            <a:off x="8309365" y="4723792"/>
            <a:ext cx="2290120" cy="1098579"/>
          </a:xfrm>
          <a:prstGeom prst="rect">
            <a:avLst/>
          </a:prstGeom>
        </p:spPr>
      </p:pic>
      <p:pic>
        <p:nvPicPr>
          <p:cNvPr id="5" name="Picture 4" descr="A close up of a logo&#10;&#10;Description generated with very high confidence">
            <a:extLst>
              <a:ext uri="{FF2B5EF4-FFF2-40B4-BE49-F238E27FC236}">
                <a16:creationId xmlns:a16="http://schemas.microsoft.com/office/drawing/2014/main" id="{E03963B4-40D4-4507-A2E9-365B4226D5C5}"/>
              </a:ext>
            </a:extLst>
          </p:cNvPr>
          <p:cNvPicPr>
            <a:picLocks noChangeAspect="1"/>
          </p:cNvPicPr>
          <p:nvPr/>
        </p:nvPicPr>
        <p:blipFill rotWithShape="1">
          <a:blip r:embed="rId7"/>
          <a:srcRect t="24725" b="4978"/>
          <a:stretch/>
        </p:blipFill>
        <p:spPr>
          <a:xfrm>
            <a:off x="1235673" y="1296777"/>
            <a:ext cx="2945029" cy="2276135"/>
          </a:xfrm>
          <a:prstGeom prst="rect">
            <a:avLst/>
          </a:prstGeom>
        </p:spPr>
      </p:pic>
    </p:spTree>
    <p:extLst>
      <p:ext uri="{BB962C8B-B14F-4D97-AF65-F5344CB8AC3E}">
        <p14:creationId xmlns:p14="http://schemas.microsoft.com/office/powerpoint/2010/main" val="3387690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DAB0B-BC20-49D0-9583-8B4492E21B82}"/>
              </a:ext>
            </a:extLst>
          </p:cNvPr>
          <p:cNvSpPr>
            <a:spLocks noGrp="1"/>
          </p:cNvSpPr>
          <p:nvPr>
            <p:ph type="title"/>
          </p:nvPr>
        </p:nvSpPr>
        <p:spPr>
          <a:xfrm>
            <a:off x="3362356" y="224757"/>
            <a:ext cx="7991444" cy="5941133"/>
          </a:xfrm>
        </p:spPr>
        <p:txBody>
          <a:bodyPr/>
          <a:lstStyle/>
          <a:p>
            <a:r>
              <a:rPr lang="en-US">
                <a:latin typeface="Impact"/>
                <a:cs typeface="Calibri Light"/>
              </a:rPr>
              <a:t>HUMAN RESOURSES</a:t>
            </a:r>
            <a:endParaRPr lang="en-US">
              <a:latin typeface="Impact"/>
            </a:endParaRPr>
          </a:p>
        </p:txBody>
      </p:sp>
      <p:pic>
        <p:nvPicPr>
          <p:cNvPr id="4" name="Picture 3" descr="A close up of a logo&#10;&#10;Description generated with very high confidence">
            <a:extLst>
              <a:ext uri="{FF2B5EF4-FFF2-40B4-BE49-F238E27FC236}">
                <a16:creationId xmlns:a16="http://schemas.microsoft.com/office/drawing/2014/main" id="{CC67F686-F2D4-4690-941D-63AC3789116A}"/>
              </a:ext>
            </a:extLst>
          </p:cNvPr>
          <p:cNvPicPr>
            <a:picLocks noChangeAspect="1"/>
          </p:cNvPicPr>
          <p:nvPr/>
        </p:nvPicPr>
        <p:blipFill rotWithShape="1">
          <a:blip r:embed="rId2"/>
          <a:srcRect t="24725" b="4978"/>
          <a:stretch/>
        </p:blipFill>
        <p:spPr>
          <a:xfrm>
            <a:off x="9345877" y="974076"/>
            <a:ext cx="1867344" cy="1786278"/>
          </a:xfrm>
          <a:prstGeom prst="rect">
            <a:avLst/>
          </a:prstGeom>
        </p:spPr>
      </p:pic>
    </p:spTree>
    <p:extLst>
      <p:ext uri="{BB962C8B-B14F-4D97-AF65-F5344CB8AC3E}">
        <p14:creationId xmlns:p14="http://schemas.microsoft.com/office/powerpoint/2010/main" val="2066418351"/>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E5A3-CCEA-4F3A-ADED-9BDB32EC89B4}"/>
              </a:ext>
            </a:extLst>
          </p:cNvPr>
          <p:cNvSpPr>
            <a:spLocks noGrp="1"/>
          </p:cNvSpPr>
          <p:nvPr>
            <p:ph type="title"/>
          </p:nvPr>
        </p:nvSpPr>
        <p:spPr>
          <a:xfrm>
            <a:off x="838200" y="190071"/>
            <a:ext cx="10515600" cy="2550941"/>
          </a:xfrm>
        </p:spPr>
        <p:txBody>
          <a:bodyPr>
            <a:normAutofit/>
          </a:bodyPr>
          <a:lstStyle/>
          <a:p>
            <a:r>
              <a:rPr lang="en-US" sz="4000">
                <a:latin typeface="Impact"/>
                <a:cs typeface="Calibri Light"/>
              </a:rPr>
              <a:t>ABDUL MOMIN</a:t>
            </a:r>
            <a:br>
              <a:rPr lang="en-US" sz="4000">
                <a:latin typeface="Impact"/>
                <a:cs typeface="Calibri Light"/>
              </a:rPr>
            </a:br>
            <a:r>
              <a:rPr lang="en-US" sz="4000">
                <a:latin typeface="Impact"/>
                <a:cs typeface="Calibri Light"/>
              </a:rPr>
              <a:t>DIRECTOR OF HUMAN RESOURCE</a:t>
            </a:r>
            <a:br>
              <a:rPr lang="en-US" sz="4000">
                <a:latin typeface="Impact"/>
              </a:rPr>
            </a:br>
            <a:endParaRPr lang="en-US" sz="2200">
              <a:latin typeface="Impact"/>
            </a:endParaRPr>
          </a:p>
        </p:txBody>
      </p:sp>
      <p:sp>
        <p:nvSpPr>
          <p:cNvPr id="3" name="Content Placeholder 2">
            <a:extLst>
              <a:ext uri="{FF2B5EF4-FFF2-40B4-BE49-F238E27FC236}">
                <a16:creationId xmlns:a16="http://schemas.microsoft.com/office/drawing/2014/main" id="{72F3CE6B-AA2C-44AF-9865-3DB231571810}"/>
              </a:ext>
            </a:extLst>
          </p:cNvPr>
          <p:cNvSpPr>
            <a:spLocks noGrp="1"/>
          </p:cNvSpPr>
          <p:nvPr>
            <p:ph sz="quarter" idx="13"/>
          </p:nvPr>
        </p:nvSpPr>
        <p:spPr>
          <a:xfrm>
            <a:off x="873948" y="2351465"/>
            <a:ext cx="10206559" cy="3660536"/>
          </a:xfrm>
        </p:spPr>
        <p:txBody>
          <a:bodyPr vert="horz" lIns="91440" tIns="45720" rIns="91440" bIns="45720" rtlCol="0" anchor="t">
            <a:noAutofit/>
          </a:bodyPr>
          <a:lstStyle/>
          <a:p>
            <a:pPr>
              <a:buNone/>
            </a:pPr>
            <a:r>
              <a:rPr lang="en-US" sz="1800" dirty="0">
                <a:latin typeface="Impact"/>
                <a:cs typeface="Calibri"/>
              </a:rPr>
              <a:t>PLAN OF ACTION FOR HAPPY JOURNEY</a:t>
            </a:r>
            <a:endParaRPr lang="en-US" dirty="0">
              <a:latin typeface="Impact"/>
            </a:endParaRPr>
          </a:p>
          <a:p>
            <a:pPr>
              <a:buNone/>
            </a:pPr>
            <a:endParaRPr lang="en-US" sz="1800">
              <a:latin typeface="Impact"/>
              <a:cs typeface="Calibri"/>
            </a:endParaRPr>
          </a:p>
          <a:p>
            <a:pPr marL="0" indent="0">
              <a:buNone/>
            </a:pPr>
            <a:r>
              <a:rPr lang="en-US" sz="1800" b="1" dirty="0">
                <a:latin typeface="Arial"/>
                <a:cs typeface="Arial"/>
              </a:rPr>
              <a:t>HR GUIDE FOR HAPPY JOURNEY </a:t>
            </a:r>
          </a:p>
          <a:p>
            <a:pPr marL="0" indent="0">
              <a:buNone/>
            </a:pPr>
            <a:endParaRPr lang="en-US" sz="1800" dirty="0">
              <a:latin typeface="Arial"/>
              <a:cs typeface="Arial"/>
            </a:endParaRPr>
          </a:p>
          <a:p>
            <a:pPr marL="285750" indent="-285750">
              <a:buFont typeface="Wingdings" panose="020B0604020202020204" pitchFamily="34" charset="0"/>
              <a:buChar char="q"/>
            </a:pPr>
            <a:r>
              <a:rPr lang="en-US" sz="1800" dirty="0">
                <a:latin typeface="Arial"/>
                <a:cs typeface="Arial"/>
              </a:rPr>
              <a:t> FIND THE RIGHT TEAM FOR THE BUSINESS SUCH AS DIRECTOR OF HR,FINANCE, MARKETING  AND OPERATION DIRECTOR</a:t>
            </a:r>
          </a:p>
          <a:p>
            <a:pPr marL="285750" indent="-285750">
              <a:buFont typeface="Wingdings" panose="020B0604020202020204" pitchFamily="34" charset="0"/>
              <a:buChar char="q"/>
            </a:pPr>
            <a:r>
              <a:rPr lang="en-US" sz="1800" dirty="0">
                <a:latin typeface="Arial"/>
                <a:cs typeface="Arial"/>
              </a:rPr>
              <a:t> DEVELOP A TRAINING PLAN TO MANAGE THE TEAM PERPORMANCE EFFECTIVELY</a:t>
            </a:r>
          </a:p>
          <a:p>
            <a:pPr marL="285750" indent="-285750">
              <a:buFont typeface="Wingdings" panose="020B0604020202020204" pitchFamily="34" charset="0"/>
              <a:buChar char="q"/>
            </a:pPr>
            <a:r>
              <a:rPr lang="en-US" sz="1800" dirty="0">
                <a:latin typeface="Arial"/>
                <a:cs typeface="Arial"/>
              </a:rPr>
              <a:t> ESTABLISH A GUIDE LINE FOR HAPPY JOURNEY LTD SUCH AS GOVERNMENT RULE AND REGULATIONS FOLLOWED ACCORDINGLY FOR THE EMPOLYEES OF THE COMPANY </a:t>
            </a:r>
            <a:endParaRPr lang="en-US" dirty="0">
              <a:latin typeface="Arial"/>
              <a:cs typeface="Arial"/>
            </a:endParaRPr>
          </a:p>
          <a:p>
            <a:pPr marL="457200" indent="-457200">
              <a:buFont typeface="Wingdings" panose="020B0604020202020204" pitchFamily="34" charset="0"/>
              <a:buChar char="q"/>
            </a:pPr>
            <a:endParaRPr lang="en-US" dirty="0">
              <a:latin typeface="Arial"/>
              <a:cs typeface="Arial"/>
            </a:endParaRPr>
          </a:p>
        </p:txBody>
      </p:sp>
      <p:pic>
        <p:nvPicPr>
          <p:cNvPr id="5" name="Picture 4" descr="A close up of a logo&#10;&#10;Description generated with very high confidence">
            <a:extLst>
              <a:ext uri="{FF2B5EF4-FFF2-40B4-BE49-F238E27FC236}">
                <a16:creationId xmlns:a16="http://schemas.microsoft.com/office/drawing/2014/main" id="{4204E121-1B68-4631-B642-7743F1787C27}"/>
              </a:ext>
            </a:extLst>
          </p:cNvPr>
          <p:cNvPicPr>
            <a:picLocks noChangeAspect="1"/>
          </p:cNvPicPr>
          <p:nvPr/>
        </p:nvPicPr>
        <p:blipFill rotWithShape="1">
          <a:blip r:embed="rId2"/>
          <a:srcRect t="24725" b="4978"/>
          <a:stretch/>
        </p:blipFill>
        <p:spPr>
          <a:xfrm>
            <a:off x="9645622" y="566846"/>
            <a:ext cx="1867344" cy="1786278"/>
          </a:xfrm>
          <a:prstGeom prst="rect">
            <a:avLst/>
          </a:prstGeom>
        </p:spPr>
      </p:pic>
    </p:spTree>
    <p:extLst>
      <p:ext uri="{BB962C8B-B14F-4D97-AF65-F5344CB8AC3E}">
        <p14:creationId xmlns:p14="http://schemas.microsoft.com/office/powerpoint/2010/main" val="3322636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BDB9-0D84-451F-8CCC-7784C5A75F61}"/>
              </a:ext>
            </a:extLst>
          </p:cNvPr>
          <p:cNvSpPr>
            <a:spLocks noGrp="1"/>
          </p:cNvSpPr>
          <p:nvPr>
            <p:ph type="title"/>
          </p:nvPr>
        </p:nvSpPr>
        <p:spPr>
          <a:xfrm>
            <a:off x="2887134" y="685800"/>
            <a:ext cx="7367717" cy="1526741"/>
          </a:xfrm>
        </p:spPr>
        <p:txBody>
          <a:bodyPr>
            <a:normAutofit/>
          </a:bodyPr>
          <a:lstStyle/>
          <a:p>
            <a:r>
              <a:rPr lang="en-US" sz="4000">
                <a:latin typeface="Impact"/>
                <a:cs typeface="Calibri Light"/>
              </a:rPr>
              <a:t>HR GUIDE FOR HAPPY JOURNEY</a:t>
            </a:r>
            <a:endParaRPr lang="en-US" sz="4000">
              <a:latin typeface="Impact"/>
            </a:endParaRPr>
          </a:p>
        </p:txBody>
      </p:sp>
      <p:sp>
        <p:nvSpPr>
          <p:cNvPr id="3" name="Text Placeholder 2">
            <a:extLst>
              <a:ext uri="{FF2B5EF4-FFF2-40B4-BE49-F238E27FC236}">
                <a16:creationId xmlns:a16="http://schemas.microsoft.com/office/drawing/2014/main" id="{41A072DF-2858-4FCE-9B40-9741EC936003}"/>
              </a:ext>
            </a:extLst>
          </p:cNvPr>
          <p:cNvSpPr>
            <a:spLocks noGrp="1"/>
          </p:cNvSpPr>
          <p:nvPr>
            <p:ph type="body" sz="half" idx="2"/>
          </p:nvPr>
        </p:nvSpPr>
        <p:spPr>
          <a:xfrm>
            <a:off x="2397927" y="1243686"/>
            <a:ext cx="8682581" cy="5048263"/>
          </a:xfrm>
        </p:spPr>
        <p:txBody>
          <a:bodyPr>
            <a:normAutofit/>
          </a:bodyPr>
          <a:lstStyle/>
          <a:p>
            <a:pPr marL="285750" indent="-285750">
              <a:buFont typeface="Wingdings,Sans-Serif"/>
              <a:buChar char="q"/>
            </a:pPr>
            <a:r>
              <a:rPr lang="en-US" dirty="0">
                <a:latin typeface="Arial"/>
                <a:cs typeface="Arial"/>
              </a:rPr>
              <a:t>ESTABLISH EMPLOYEES TERMS AND CONDITIONS OF HAPPY JOURNEY LTD AND TO IMPLEMENT THIS PROPERLY</a:t>
            </a:r>
          </a:p>
          <a:p>
            <a:pPr marL="285750" indent="-285750">
              <a:buFont typeface="Wingdings,Sans-Serif"/>
              <a:buChar char="q"/>
            </a:pPr>
            <a:r>
              <a:rPr lang="en-US" dirty="0">
                <a:latin typeface="Arial"/>
                <a:cs typeface="Arial"/>
              </a:rPr>
              <a:t>HR WILL BE RESPONSIBLE FOR RECRUITING LOCALLY AND INERNATIONAL</a:t>
            </a:r>
          </a:p>
          <a:p>
            <a:endParaRPr lang="en-US" dirty="0">
              <a:cs typeface="Calibri"/>
            </a:endParaRPr>
          </a:p>
          <a:p>
            <a:r>
              <a:rPr lang="en-US" dirty="0">
                <a:latin typeface="Arial"/>
                <a:cs typeface="Arial"/>
              </a:rPr>
              <a:t>WILL FOLLOW  THE GUIDE LINE FOR GOVERNMENT SUCH AS</a:t>
            </a:r>
          </a:p>
          <a:p>
            <a:pPr marL="285750" indent="-285750">
              <a:buFont typeface="Wingdings,Sans-Serif"/>
              <a:buChar char="q"/>
            </a:pPr>
            <a:r>
              <a:rPr lang="en-US" dirty="0">
                <a:latin typeface="Arial"/>
                <a:cs typeface="Arial"/>
              </a:rPr>
              <a:t>DBS CHECK</a:t>
            </a:r>
          </a:p>
          <a:p>
            <a:pPr marL="285750" indent="-285750">
              <a:buFont typeface="Wingdings,Sans-Serif"/>
              <a:buChar char="q"/>
            </a:pPr>
            <a:r>
              <a:rPr lang="en-US" dirty="0">
                <a:latin typeface="Arial"/>
                <a:cs typeface="Arial"/>
              </a:rPr>
              <a:t>NATION WAGES REGULATION</a:t>
            </a:r>
          </a:p>
          <a:p>
            <a:pPr marL="285750" indent="-285750">
              <a:buFont typeface="Wingdings,Sans-Serif"/>
              <a:buChar char="q"/>
            </a:pPr>
            <a:r>
              <a:rPr lang="en-US" dirty="0">
                <a:latin typeface="Arial"/>
                <a:cs typeface="Arial"/>
              </a:rPr>
              <a:t>LEGAL RIGHT TO WORK,</a:t>
            </a:r>
            <a:endParaRPr lang="en-US" dirty="0"/>
          </a:p>
          <a:p>
            <a:pPr marL="285750" indent="-285750">
              <a:buFont typeface="Wingdings,Sans-Serif"/>
              <a:buChar char="q"/>
            </a:pPr>
            <a:r>
              <a:rPr lang="en-US" dirty="0">
                <a:latin typeface="Arial"/>
                <a:cs typeface="Arial"/>
              </a:rPr>
              <a:t> EMPOLYEES LIABILITY INSURANCE</a:t>
            </a:r>
            <a:endParaRPr lang="en-US"/>
          </a:p>
          <a:p>
            <a:pPr marL="285750" indent="-285750">
              <a:buFont typeface="Wingdings,Sans-Serif"/>
              <a:buChar char="q"/>
            </a:pPr>
            <a:r>
              <a:rPr lang="en-US" dirty="0">
                <a:latin typeface="Arial"/>
                <a:cs typeface="Arial"/>
              </a:rPr>
              <a:t> HEALTH  AND SAFETY RELATED AFFAIRS  </a:t>
            </a:r>
          </a:p>
        </p:txBody>
      </p:sp>
      <p:pic>
        <p:nvPicPr>
          <p:cNvPr id="5" name="Picture 4" descr="A close up of a logo&#10;&#10;Description generated with very high confidence">
            <a:extLst>
              <a:ext uri="{FF2B5EF4-FFF2-40B4-BE49-F238E27FC236}">
                <a16:creationId xmlns:a16="http://schemas.microsoft.com/office/drawing/2014/main" id="{11B6C91D-5670-4697-BDEF-43898927CB09}"/>
              </a:ext>
            </a:extLst>
          </p:cNvPr>
          <p:cNvPicPr>
            <a:picLocks noChangeAspect="1"/>
          </p:cNvPicPr>
          <p:nvPr/>
        </p:nvPicPr>
        <p:blipFill rotWithShape="1">
          <a:blip r:embed="rId2"/>
          <a:srcRect t="24725" b="4978"/>
          <a:stretch/>
        </p:blipFill>
        <p:spPr>
          <a:xfrm>
            <a:off x="813482" y="4383024"/>
            <a:ext cx="1867344" cy="1786278"/>
          </a:xfrm>
          <a:prstGeom prst="rect">
            <a:avLst/>
          </a:prstGeom>
        </p:spPr>
      </p:pic>
    </p:spTree>
    <p:extLst>
      <p:ext uri="{BB962C8B-B14F-4D97-AF65-F5344CB8AC3E}">
        <p14:creationId xmlns:p14="http://schemas.microsoft.com/office/powerpoint/2010/main" val="481798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2375C-2B69-4D00-93F7-D77881DCCD41}"/>
              </a:ext>
            </a:extLst>
          </p:cNvPr>
          <p:cNvSpPr>
            <a:spLocks noGrp="1"/>
          </p:cNvSpPr>
          <p:nvPr>
            <p:ph type="title"/>
          </p:nvPr>
        </p:nvSpPr>
        <p:spPr>
          <a:xfrm>
            <a:off x="818148" y="863717"/>
            <a:ext cx="10535652" cy="4415772"/>
          </a:xfrm>
        </p:spPr>
        <p:txBody>
          <a:bodyPr/>
          <a:lstStyle/>
          <a:p>
            <a:pPr algn="ctr"/>
            <a:r>
              <a:rPr lang="en-US">
                <a:latin typeface="Impact"/>
                <a:cs typeface="Calibri Light"/>
              </a:rPr>
              <a:t>OPERATIONAL RESOURCES</a:t>
            </a:r>
            <a:endParaRPr lang="en-US">
              <a:latin typeface="Impact"/>
            </a:endParaRPr>
          </a:p>
        </p:txBody>
      </p:sp>
      <p:pic>
        <p:nvPicPr>
          <p:cNvPr id="4" name="Picture 3" descr="A close up of a logo&#10;&#10;Description generated with very high confidence">
            <a:extLst>
              <a:ext uri="{FF2B5EF4-FFF2-40B4-BE49-F238E27FC236}">
                <a16:creationId xmlns:a16="http://schemas.microsoft.com/office/drawing/2014/main" id="{A77720FA-4517-456B-AB87-4F4DE60D5CCF}"/>
              </a:ext>
            </a:extLst>
          </p:cNvPr>
          <p:cNvPicPr>
            <a:picLocks noChangeAspect="1"/>
          </p:cNvPicPr>
          <p:nvPr/>
        </p:nvPicPr>
        <p:blipFill rotWithShape="1">
          <a:blip r:embed="rId2"/>
          <a:srcRect t="24725" b="4978"/>
          <a:stretch/>
        </p:blipFill>
        <p:spPr>
          <a:xfrm>
            <a:off x="813482" y="4383024"/>
            <a:ext cx="1867344" cy="1786278"/>
          </a:xfrm>
          <a:prstGeom prst="rect">
            <a:avLst/>
          </a:prstGeom>
        </p:spPr>
      </p:pic>
    </p:spTree>
    <p:extLst>
      <p:ext uri="{BB962C8B-B14F-4D97-AF65-F5344CB8AC3E}">
        <p14:creationId xmlns:p14="http://schemas.microsoft.com/office/powerpoint/2010/main" val="3180891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235598" y="685800"/>
            <a:ext cx="9977733" cy="1845075"/>
          </a:xfrm>
        </p:spPr>
        <p:txBody>
          <a:bodyPr/>
          <a:lstStyle/>
          <a:p>
            <a:r>
              <a:rPr lang="en-US" sz="4000">
                <a:latin typeface="Impact"/>
                <a:cs typeface="Calibri Light"/>
              </a:rPr>
              <a:t>ABUL KASHEM</a:t>
            </a:r>
            <a:br>
              <a:rPr lang="en-US" sz="4000">
                <a:latin typeface="Impact"/>
                <a:cs typeface="Calibri Light"/>
              </a:rPr>
            </a:br>
            <a:r>
              <a:rPr lang="en-US" sz="4000">
                <a:latin typeface="Impact"/>
                <a:cs typeface="Calibri Light"/>
              </a:rPr>
              <a:t>DIRECTOR</a:t>
            </a:r>
            <a:r>
              <a:rPr lang="en-US" sz="4000">
                <a:latin typeface="Impact"/>
              </a:rPr>
              <a:t> OF OPERATION</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83335" y="2766032"/>
            <a:ext cx="10683053" cy="3485699"/>
          </a:xfrm>
        </p:spPr>
        <p:txBody>
          <a:bodyPr/>
          <a:lstStyle/>
          <a:p>
            <a:r>
              <a:rPr lang="en-US" sz="2000" dirty="0">
                <a:latin typeface="Impact"/>
                <a:cs typeface="Calibri"/>
              </a:rPr>
              <a:t>OPERATIONAL RESOURCES OF HAPPY JOURNEY</a:t>
            </a:r>
          </a:p>
          <a:p>
            <a:endParaRPr lang="en-US" sz="2000" dirty="0">
              <a:latin typeface="Impact"/>
              <a:cs typeface="Arial"/>
            </a:endParaRPr>
          </a:p>
          <a:p>
            <a:pPr marL="285750" indent="-285750">
              <a:buFont typeface="Wingdings" panose="020B0604020202020204" pitchFamily="34" charset="0"/>
              <a:buChar char="q"/>
            </a:pPr>
            <a:r>
              <a:rPr lang="en-US" dirty="0">
                <a:latin typeface="Arial"/>
                <a:cs typeface="Arial"/>
              </a:rPr>
              <a:t>HAPPY JOURNEY WILL BE A ONLINE PACKAGE TOUR OPERATER. PACKAGES WILL BE SOLD ONLINE, ALSO FROM THE BASED OFFICE AT SWANSEA</a:t>
            </a:r>
          </a:p>
          <a:p>
            <a:pPr marL="285750" indent="-285750">
              <a:buFont typeface="Wingdings" panose="020B0604020202020204" pitchFamily="34" charset="0"/>
              <a:buChar char="q"/>
            </a:pPr>
            <a:r>
              <a:rPr lang="en-US" dirty="0">
                <a:latin typeface="Arial"/>
                <a:cs typeface="Arial"/>
              </a:rPr>
              <a:t>AS PER THE STATISTIC 90,000 THOUSAND FOOTFALL P/W ARE IN SWANSEA CITY CENTRE WHAT WILL BE AN EXTRA FREE ADVERTISE FOR US TO LEAD</a:t>
            </a:r>
          </a:p>
          <a:p>
            <a:pPr marL="285750" indent="-285750">
              <a:buFont typeface="Wingdings" panose="020B0604020202020204" pitchFamily="34" charset="0"/>
              <a:buChar char="q"/>
            </a:pPr>
            <a:r>
              <a:rPr lang="en-US" dirty="0">
                <a:latin typeface="Arial"/>
                <a:cs typeface="Arial"/>
              </a:rPr>
              <a:t>WE HAVE DESIGNED OUR BUSINESS TO OPERATE FROM SWANSEA CITY CENTRE</a:t>
            </a:r>
          </a:p>
          <a:p>
            <a:pPr marL="285750" indent="-285750">
              <a:buFont typeface="Wingdings" panose="020B0604020202020204" pitchFamily="34" charset="0"/>
              <a:buChar char="q"/>
            </a:pPr>
            <a:r>
              <a:rPr lang="en-US" dirty="0">
                <a:latin typeface="Arial"/>
                <a:cs typeface="Arial"/>
              </a:rPr>
              <a:t>THE MAIN OPERATING OFFICE WILL BE RENTED; MODERN; WELL FURNISHED AND HIGHLY TECHNOLOGY FACILITED</a:t>
            </a:r>
          </a:p>
          <a:p>
            <a:endParaRPr lang="en-US" dirty="0">
              <a:latin typeface="Arial"/>
              <a:cs typeface="Arial"/>
            </a:endParaRPr>
          </a:p>
          <a:p>
            <a:endParaRPr lang="en-US" dirty="0">
              <a:latin typeface="Arial"/>
              <a:cs typeface="Arial"/>
            </a:endParaRPr>
          </a:p>
        </p:txBody>
      </p:sp>
    </p:spTree>
    <p:extLst>
      <p:ext uri="{BB962C8B-B14F-4D97-AF65-F5344CB8AC3E}">
        <p14:creationId xmlns:p14="http://schemas.microsoft.com/office/powerpoint/2010/main" val="14329193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056503" y="1797908"/>
            <a:ext cx="9044720" cy="1412588"/>
          </a:xfrm>
        </p:spPr>
        <p:txBody>
          <a:bodyPr>
            <a:normAutofit fontScale="90000"/>
          </a:bodyPr>
          <a:lstStyle/>
          <a:p>
            <a:r>
              <a:rPr lang="en-US" sz="2800">
                <a:latin typeface="Impact"/>
              </a:rPr>
              <a:t>    </a:t>
            </a: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endParaRPr lang="en-US" sz="14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8" name="Text Placeholder 7">
            <a:extLst>
              <a:ext uri="{FF2B5EF4-FFF2-40B4-BE49-F238E27FC236}">
                <a16:creationId xmlns:a16="http://schemas.microsoft.com/office/drawing/2014/main" id="{CBFD3079-8D34-452C-8303-723ABEC80C0B}"/>
              </a:ext>
            </a:extLst>
          </p:cNvPr>
          <p:cNvSpPr>
            <a:spLocks noGrp="1"/>
          </p:cNvSpPr>
          <p:nvPr>
            <p:ph type="body" sz="half" idx="2"/>
          </p:nvPr>
        </p:nvSpPr>
        <p:spPr>
          <a:xfrm>
            <a:off x="160617" y="4837441"/>
            <a:ext cx="10919891" cy="1458957"/>
          </a:xfrm>
        </p:spPr>
        <p:txBody>
          <a:bodyPr>
            <a:normAutofit/>
          </a:bodyPr>
          <a:lstStyle/>
          <a:p>
            <a:r>
              <a:rPr lang="en-US" sz="1100" b="1">
                <a:latin typeface="Century Gothic"/>
                <a:cs typeface="Dubai"/>
              </a:rPr>
              <a:t>OPERATIONAL DIRECTOR WILL PERFORM AS MD</a:t>
            </a:r>
          </a:p>
        </p:txBody>
      </p:sp>
      <p:pic>
        <p:nvPicPr>
          <p:cNvPr id="13" name="Picture 13" descr="A screenshot of a cell phone&#10;&#10;Description generated with very high confidence">
            <a:extLst>
              <a:ext uri="{FF2B5EF4-FFF2-40B4-BE49-F238E27FC236}">
                <a16:creationId xmlns:a16="http://schemas.microsoft.com/office/drawing/2014/main" id="{BBF8624E-8121-4B4A-B49C-954CFF488C0D}"/>
              </a:ext>
            </a:extLst>
          </p:cNvPr>
          <p:cNvPicPr>
            <a:picLocks noChangeAspect="1"/>
          </p:cNvPicPr>
          <p:nvPr/>
        </p:nvPicPr>
        <p:blipFill>
          <a:blip r:embed="rId3"/>
          <a:stretch>
            <a:fillRect/>
          </a:stretch>
        </p:blipFill>
        <p:spPr>
          <a:xfrm>
            <a:off x="2262757" y="2509351"/>
            <a:ext cx="6106886" cy="2375639"/>
          </a:xfrm>
          <a:prstGeom prst="rect">
            <a:avLst/>
          </a:prstGeom>
        </p:spPr>
      </p:pic>
      <p:sp>
        <p:nvSpPr>
          <p:cNvPr id="15" name="Callout: Down Arrow 14">
            <a:extLst>
              <a:ext uri="{FF2B5EF4-FFF2-40B4-BE49-F238E27FC236}">
                <a16:creationId xmlns:a16="http://schemas.microsoft.com/office/drawing/2014/main" id="{931BAEB6-A3A2-4A4E-98C8-0B20D2B16F0D}"/>
              </a:ext>
            </a:extLst>
          </p:cNvPr>
          <p:cNvSpPr/>
          <p:nvPr/>
        </p:nvSpPr>
        <p:spPr>
          <a:xfrm>
            <a:off x="2609053" y="812213"/>
            <a:ext cx="5239262" cy="1586667"/>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latin typeface="Impact"/>
                <a:cs typeface="Calibri"/>
              </a:rPr>
              <a:t>OPERATIONS</a:t>
            </a:r>
            <a:r>
              <a:rPr lang="en-US" sz="2400">
                <a:latin typeface="Impact"/>
              </a:rPr>
              <a:t> OF HAPPY JOURNEY</a:t>
            </a:r>
          </a:p>
        </p:txBody>
      </p:sp>
      <p:sp>
        <p:nvSpPr>
          <p:cNvPr id="16" name="Thought Bubble: Cloud 15">
            <a:extLst>
              <a:ext uri="{FF2B5EF4-FFF2-40B4-BE49-F238E27FC236}">
                <a16:creationId xmlns:a16="http://schemas.microsoft.com/office/drawing/2014/main" id="{66D5F24A-1997-4EBB-AE67-DB37B86AF27B}"/>
              </a:ext>
            </a:extLst>
          </p:cNvPr>
          <p:cNvSpPr/>
          <p:nvPr/>
        </p:nvSpPr>
        <p:spPr>
          <a:xfrm>
            <a:off x="1274217" y="4879689"/>
            <a:ext cx="2581678" cy="119370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latin typeface="Impact"/>
                <a:cs typeface="Calibri"/>
              </a:rPr>
              <a:t>IT SPECIALIEST</a:t>
            </a:r>
          </a:p>
        </p:txBody>
      </p:sp>
      <p:sp>
        <p:nvSpPr>
          <p:cNvPr id="19" name="Flowchart: Multidocument 18">
            <a:extLst>
              <a:ext uri="{FF2B5EF4-FFF2-40B4-BE49-F238E27FC236}">
                <a16:creationId xmlns:a16="http://schemas.microsoft.com/office/drawing/2014/main" id="{72A30F76-CD29-41DE-8740-422540B80017}"/>
              </a:ext>
            </a:extLst>
          </p:cNvPr>
          <p:cNvSpPr/>
          <p:nvPr/>
        </p:nvSpPr>
        <p:spPr>
          <a:xfrm>
            <a:off x="7423280" y="4750931"/>
            <a:ext cx="2399351" cy="1323539"/>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latin typeface="Impact"/>
                <a:cs typeface="Calibri"/>
              </a:rPr>
              <a:t>INTERNATIONAL</a:t>
            </a:r>
          </a:p>
          <a:p>
            <a:pPr algn="ctr"/>
            <a:r>
              <a:rPr lang="en-US" sz="2400">
                <a:latin typeface="Impact"/>
                <a:cs typeface="Calibri"/>
              </a:rPr>
              <a:t>PARTNERS</a:t>
            </a:r>
          </a:p>
        </p:txBody>
      </p:sp>
    </p:spTree>
    <p:extLst>
      <p:ext uri="{BB962C8B-B14F-4D97-AF65-F5344CB8AC3E}">
        <p14:creationId xmlns:p14="http://schemas.microsoft.com/office/powerpoint/2010/main" val="1380160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br>
              <a:rPr lang="en-US" sz="3600" kern="1200" dirty="0">
                <a:ea typeface="+mj-lt"/>
                <a:cs typeface="+mj-lt"/>
              </a:rPr>
            </a:br>
            <a:endParaRPr lang="en-US" sz="2800" kern="1200">
              <a:latin typeface="Impact"/>
            </a:endParaRPr>
          </a:p>
        </p:txBody>
      </p:sp>
      <p:pic>
        <p:nvPicPr>
          <p:cNvPr id="19" name="Picture 19" descr="A picture containing sky, outdoor, grass, tree&#10;&#10;Description generated with high confidence">
            <a:extLst>
              <a:ext uri="{FF2B5EF4-FFF2-40B4-BE49-F238E27FC236}">
                <a16:creationId xmlns:a16="http://schemas.microsoft.com/office/drawing/2014/main" id="{9C03C09C-75AC-4DB6-9EE7-921CEC6BC698}"/>
              </a:ext>
            </a:extLst>
          </p:cNvPr>
          <p:cNvPicPr>
            <a:picLocks noChangeAspect="1"/>
          </p:cNvPicPr>
          <p:nvPr/>
        </p:nvPicPr>
        <p:blipFill>
          <a:blip r:embed="rId2"/>
          <a:stretch>
            <a:fillRect/>
          </a:stretch>
        </p:blipFill>
        <p:spPr>
          <a:xfrm>
            <a:off x="800488" y="375320"/>
            <a:ext cx="3122204" cy="3848658"/>
          </a:xfrm>
          <a:prstGeom prst="rect">
            <a:avLst/>
          </a:prstGeom>
        </p:spPr>
      </p:pic>
      <p:pic>
        <p:nvPicPr>
          <p:cNvPr id="17" name="Picture 17" descr="A bowl of food on a table&#10;&#10;Description generated with very high confidence">
            <a:extLst>
              <a:ext uri="{FF2B5EF4-FFF2-40B4-BE49-F238E27FC236}">
                <a16:creationId xmlns:a16="http://schemas.microsoft.com/office/drawing/2014/main" id="{C7B2E726-4ADF-4824-A421-22D38A7C3AB2}"/>
              </a:ext>
            </a:extLst>
          </p:cNvPr>
          <p:cNvPicPr>
            <a:picLocks noChangeAspect="1"/>
          </p:cNvPicPr>
          <p:nvPr/>
        </p:nvPicPr>
        <p:blipFill>
          <a:blip r:embed="rId3"/>
          <a:stretch>
            <a:fillRect/>
          </a:stretch>
        </p:blipFill>
        <p:spPr>
          <a:xfrm>
            <a:off x="4906370" y="398241"/>
            <a:ext cx="2628285" cy="1611770"/>
          </a:xfrm>
          <a:prstGeom prst="rect">
            <a:avLst/>
          </a:prstGeom>
        </p:spPr>
      </p:pic>
      <p:pic>
        <p:nvPicPr>
          <p:cNvPr id="9" name="Picture 9" descr="A picture containing sky&#10;&#10;Description generated with very high confidence">
            <a:extLst>
              <a:ext uri="{FF2B5EF4-FFF2-40B4-BE49-F238E27FC236}">
                <a16:creationId xmlns:a16="http://schemas.microsoft.com/office/drawing/2014/main" id="{C4972994-826B-4C16-9D7B-89CC209BD6B0}"/>
              </a:ext>
            </a:extLst>
          </p:cNvPr>
          <p:cNvPicPr>
            <a:picLocks noChangeAspect="1"/>
          </p:cNvPicPr>
          <p:nvPr/>
        </p:nvPicPr>
        <p:blipFill>
          <a:blip r:embed="rId4"/>
          <a:stretch>
            <a:fillRect/>
          </a:stretch>
        </p:blipFill>
        <p:spPr>
          <a:xfrm>
            <a:off x="4902652" y="2449790"/>
            <a:ext cx="2628286" cy="1749004"/>
          </a:xfrm>
          <a:prstGeom prst="rect">
            <a:avLst/>
          </a:prstGeom>
        </p:spPr>
      </p:pic>
      <p:pic>
        <p:nvPicPr>
          <p:cNvPr id="7" name="Picture 7">
            <a:extLst>
              <a:ext uri="{FF2B5EF4-FFF2-40B4-BE49-F238E27FC236}">
                <a16:creationId xmlns:a16="http://schemas.microsoft.com/office/drawing/2014/main" id="{BB210E8D-FCAB-470C-9FF2-909C1327FF8A}"/>
              </a:ext>
            </a:extLst>
          </p:cNvPr>
          <p:cNvPicPr>
            <a:picLocks noChangeAspect="1"/>
          </p:cNvPicPr>
          <p:nvPr/>
        </p:nvPicPr>
        <p:blipFill>
          <a:blip r:embed="rId5"/>
          <a:stretch>
            <a:fillRect/>
          </a:stretch>
        </p:blipFill>
        <p:spPr>
          <a:xfrm>
            <a:off x="507076" y="4911833"/>
            <a:ext cx="1448019" cy="1448019"/>
          </a:xfrm>
          <a:prstGeom prst="rect">
            <a:avLst/>
          </a:prstGeom>
        </p:spPr>
      </p:pic>
      <p:pic>
        <p:nvPicPr>
          <p:cNvPr id="15" name="Picture 15" descr="A white boat floating on a large body of water&#10;&#10;Description generated with very high confidence">
            <a:extLst>
              <a:ext uri="{FF2B5EF4-FFF2-40B4-BE49-F238E27FC236}">
                <a16:creationId xmlns:a16="http://schemas.microsoft.com/office/drawing/2014/main" id="{3D7DBD1B-DA2C-4476-B77E-8CC48611A580}"/>
              </a:ext>
            </a:extLst>
          </p:cNvPr>
          <p:cNvPicPr>
            <a:picLocks noChangeAspect="1"/>
          </p:cNvPicPr>
          <p:nvPr/>
        </p:nvPicPr>
        <p:blipFill>
          <a:blip r:embed="rId6"/>
          <a:stretch>
            <a:fillRect/>
          </a:stretch>
        </p:blipFill>
        <p:spPr>
          <a:xfrm>
            <a:off x="2650954" y="5010546"/>
            <a:ext cx="1669613" cy="1250598"/>
          </a:xfrm>
          <a:prstGeom prst="rect">
            <a:avLst/>
          </a:prstGeom>
        </p:spPr>
      </p:pic>
      <p:pic>
        <p:nvPicPr>
          <p:cNvPr id="5" name="Picture 5" descr="A airplane that is sitting on a runway at an airport&#10;&#10;Description generated with very high confidence">
            <a:extLst>
              <a:ext uri="{FF2B5EF4-FFF2-40B4-BE49-F238E27FC236}">
                <a16:creationId xmlns:a16="http://schemas.microsoft.com/office/drawing/2014/main" id="{35927BAC-B44F-4783-9309-08ABD704C56D}"/>
              </a:ext>
            </a:extLst>
          </p:cNvPr>
          <p:cNvPicPr>
            <a:picLocks noChangeAspect="1"/>
          </p:cNvPicPr>
          <p:nvPr/>
        </p:nvPicPr>
        <p:blipFill>
          <a:blip r:embed="rId7"/>
          <a:stretch>
            <a:fillRect/>
          </a:stretch>
        </p:blipFill>
        <p:spPr>
          <a:xfrm>
            <a:off x="4915298" y="4912224"/>
            <a:ext cx="2617866" cy="1447628"/>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017254" y="2284788"/>
            <a:ext cx="3861708" cy="3892175"/>
          </a:xfrm>
        </p:spPr>
        <p:txBody>
          <a:bodyPr vert="horz" lIns="91440" tIns="45720" rIns="91440" bIns="45720" rtlCol="0">
            <a:normAutofit/>
          </a:bodyPr>
          <a:lstStyle/>
          <a:p>
            <a:pPr algn="l"/>
            <a:endParaRPr lang="en-US" sz="2800" dirty="0">
              <a:latin typeface="Impact"/>
              <a:cs typeface="Calibri"/>
            </a:endParaRPr>
          </a:p>
          <a:p>
            <a:pPr algn="l"/>
            <a:r>
              <a:rPr lang="en-US" sz="2800">
                <a:latin typeface="Impact"/>
                <a:cs typeface="Calibri"/>
              </a:rPr>
              <a:t>OUR PARTNERS</a:t>
            </a:r>
            <a:r>
              <a:rPr lang="en-US" sz="2400" dirty="0">
                <a:latin typeface="Impact"/>
              </a:rPr>
              <a:t> </a:t>
            </a:r>
            <a:endParaRPr lang="en-US" dirty="0">
              <a:cs typeface="Calibri"/>
            </a:endParaRPr>
          </a:p>
          <a:p>
            <a:pPr algn="l"/>
            <a:endParaRPr lang="en-US" sz="2400" dirty="0">
              <a:latin typeface="Impact"/>
              <a:cs typeface="Calibri"/>
            </a:endParaRPr>
          </a:p>
          <a:p>
            <a:pPr marL="342900" indent="-342900" algn="l">
              <a:buFont typeface="Wingdings" panose="020B0604020202020204" pitchFamily="34" charset="0"/>
              <a:buChar char="q"/>
            </a:pPr>
            <a:r>
              <a:rPr lang="en-US" sz="2400">
                <a:latin typeface="Impact"/>
                <a:cs typeface="Calibri"/>
              </a:rPr>
              <a:t>BANGLADESH   PARJATON</a:t>
            </a:r>
            <a:endParaRPr lang="en-US" sz="2400" dirty="0">
              <a:latin typeface="Impact"/>
            </a:endParaRPr>
          </a:p>
          <a:p>
            <a:pPr marL="114300" indent="-342900" algn="l">
              <a:buFont typeface="Wingdings" panose="020B0604020202020204" pitchFamily="34" charset="0"/>
              <a:buChar char="q"/>
            </a:pPr>
            <a:r>
              <a:rPr lang="en-US" sz="2400">
                <a:latin typeface="Impact"/>
                <a:cs typeface="Calibri"/>
              </a:rPr>
              <a:t>BIMAN </a:t>
            </a:r>
          </a:p>
          <a:p>
            <a:pPr marL="114300" indent="-342900" algn="l">
              <a:buFont typeface="Wingdings" panose="020B0604020202020204" pitchFamily="34" charset="0"/>
              <a:buChar char="q"/>
            </a:pPr>
            <a:r>
              <a:rPr lang="en-US" sz="2400">
                <a:latin typeface="Impact"/>
                <a:cs typeface="Calibri"/>
              </a:rPr>
              <a:t>NIJHOOM TOURS BD</a:t>
            </a:r>
          </a:p>
          <a:p>
            <a:pPr algn="l"/>
            <a:endParaRPr lang="en-US" sz="2000">
              <a:cs typeface="Calibri"/>
            </a:endParaRPr>
          </a:p>
        </p:txBody>
      </p:sp>
      <p:cxnSp>
        <p:nvCxnSpPr>
          <p:cNvPr id="21" name="Straight Connector 23">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3A84364-2881-4B33-8BDA-B218A2BE75EC}"/>
              </a:ext>
            </a:extLst>
          </p:cNvPr>
          <p:cNvPicPr>
            <a:picLocks noChangeAspect="1"/>
          </p:cNvPicPr>
          <p:nvPr/>
        </p:nvPicPr>
        <p:blipFill>
          <a:blip r:embed="rId8"/>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2618835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70A2F-57AF-4FD0-B99A-712661AA5C41}"/>
              </a:ext>
            </a:extLst>
          </p:cNvPr>
          <p:cNvSpPr>
            <a:spLocks noGrp="1"/>
          </p:cNvSpPr>
          <p:nvPr>
            <p:ph type="title"/>
          </p:nvPr>
        </p:nvSpPr>
        <p:spPr>
          <a:xfrm>
            <a:off x="838200" y="365125"/>
            <a:ext cx="10515600" cy="5483905"/>
          </a:xfrm>
        </p:spPr>
        <p:txBody>
          <a:bodyPr/>
          <a:lstStyle/>
          <a:p>
            <a:r>
              <a:rPr lang="en-US" dirty="0">
                <a:cs typeface="Calibri Light"/>
              </a:rPr>
              <a:t>                  </a:t>
            </a:r>
            <a:r>
              <a:rPr lang="en-US" dirty="0">
                <a:latin typeface="Impact"/>
                <a:cs typeface="Calibri Light"/>
              </a:rPr>
              <a:t>DIRECTOR OF FINANCE</a:t>
            </a:r>
            <a:br>
              <a:rPr lang="en-US" dirty="0">
                <a:latin typeface="Impact"/>
              </a:rPr>
            </a:br>
            <a:br>
              <a:rPr lang="en-US" dirty="0">
                <a:latin typeface="Impact"/>
              </a:rPr>
            </a:br>
            <a:r>
              <a:rPr lang="en-US" dirty="0">
                <a:latin typeface="Impact"/>
              </a:rPr>
              <a:t>                                    AMIN SHAH</a:t>
            </a:r>
          </a:p>
        </p:txBody>
      </p:sp>
      <p:pic>
        <p:nvPicPr>
          <p:cNvPr id="4" name="Picture 4">
            <a:extLst>
              <a:ext uri="{FF2B5EF4-FFF2-40B4-BE49-F238E27FC236}">
                <a16:creationId xmlns:a16="http://schemas.microsoft.com/office/drawing/2014/main" id="{4906FF10-C5A3-4717-A2B5-0BB9E64197BE}"/>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0727582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FINANCIAL RESOURCES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dirty="0">
                <a:solidFill>
                  <a:srgbClr val="000000"/>
                </a:solidFill>
                <a:latin typeface="Impact"/>
              </a:rPr>
              <a:t>To start up the business we have decided to self-finance the business from our own resources where each director will invest £20,000.00 each giving a grand total of £80,000.00 Thousand to start the business.</a:t>
            </a:r>
            <a:endParaRPr lang="en-US" dirty="0"/>
          </a:p>
          <a:p>
            <a:r>
              <a:rPr lang="en-US" sz="2400" dirty="0">
                <a:solidFill>
                  <a:srgbClr val="000000"/>
                </a:solidFill>
                <a:latin typeface="Impact"/>
              </a:rPr>
              <a:t>We looked at obtaining the finance to start up the business from Banks and Government backed personal loan schemes.  After some research we found out there where advantages and disadvantages in these processes we have listed them below:</a:t>
            </a:r>
            <a:endParaRPr lang="en-US" dirty="0"/>
          </a:p>
          <a:p>
            <a:endParaRPr lang="en-US" sz="2400" dirty="0">
              <a:solidFill>
                <a:srgbClr val="00B0F0"/>
              </a:solidFill>
              <a:latin typeface="Impact"/>
            </a:endParaRPr>
          </a:p>
        </p:txBody>
      </p:sp>
    </p:spTree>
    <p:extLst>
      <p:ext uri="{BB962C8B-B14F-4D97-AF65-F5344CB8AC3E}">
        <p14:creationId xmlns:p14="http://schemas.microsoft.com/office/powerpoint/2010/main" val="1030739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ADVANTAGES AND DISADVANTAGES</a:t>
            </a:r>
            <a:br>
              <a:rPr lang="en-US" sz="4000" dirty="0">
                <a:latin typeface="Impact"/>
              </a:rPr>
            </a:br>
            <a:r>
              <a:rPr lang="en-US" sz="4000" dirty="0">
                <a:latin typeface="Impact"/>
              </a:rPr>
              <a:t>OF BANK LOAN</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708209" y="2357752"/>
            <a:ext cx="5940661" cy="4025172"/>
          </a:xfrm>
        </p:spPr>
        <p:txBody>
          <a:bodyPr/>
          <a:lstStyle/>
          <a:p>
            <a:endParaRPr lang="en-US" sz="2400" dirty="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30AF37C9-FCAD-450E-A7B9-1A7A567C29CD}"/>
              </a:ext>
            </a:extLst>
          </p:cNvPr>
          <p:cNvPicPr>
            <a:picLocks noChangeAspect="1"/>
          </p:cNvPicPr>
          <p:nvPr/>
        </p:nvPicPr>
        <p:blipFill>
          <a:blip r:embed="rId3"/>
          <a:stretch>
            <a:fillRect/>
          </a:stretch>
        </p:blipFill>
        <p:spPr>
          <a:xfrm>
            <a:off x="1676401" y="2296879"/>
            <a:ext cx="6030684" cy="4131212"/>
          </a:xfrm>
          <a:prstGeom prst="rect">
            <a:avLst/>
          </a:prstGeom>
        </p:spPr>
      </p:pic>
    </p:spTree>
    <p:extLst>
      <p:ext uri="{BB962C8B-B14F-4D97-AF65-F5344CB8AC3E}">
        <p14:creationId xmlns:p14="http://schemas.microsoft.com/office/powerpoint/2010/main" val="1086061400"/>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53197"/>
            <a:ext cx="8551975" cy="2448924"/>
          </a:xfrm>
        </p:spPr>
        <p:txBody>
          <a:bodyPr/>
          <a:lstStyle/>
          <a:p>
            <a:r>
              <a:rPr lang="en-US" sz="4000" b="1" u="sng" dirty="0">
                <a:latin typeface="Impact"/>
              </a:rPr>
              <a:t>Government backed loan scheme</a:t>
            </a:r>
            <a:endParaRPr lang="en-US" dirty="0"/>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955220"/>
            <a:ext cx="8688683" cy="4356052"/>
          </a:xfrm>
        </p:spPr>
        <p:txBody>
          <a:bodyPr>
            <a:normAutofit fontScale="92500" lnSpcReduction="20000"/>
          </a:bodyPr>
          <a:lstStyle/>
          <a:p>
            <a:endParaRPr lang="en-US" sz="2400" b="1" u="sng" dirty="0">
              <a:latin typeface="Impact"/>
            </a:endParaRPr>
          </a:p>
          <a:p>
            <a:r>
              <a:rPr lang="en-US" sz="2400" dirty="0">
                <a:solidFill>
                  <a:schemeClr val="accent1"/>
                </a:solidFill>
                <a:latin typeface="Impact"/>
              </a:rPr>
              <a:t>Advantages</a:t>
            </a:r>
            <a:endParaRPr lang="en-US" dirty="0">
              <a:solidFill>
                <a:schemeClr val="accent1"/>
              </a:solidFill>
            </a:endParaRPr>
          </a:p>
          <a:p>
            <a:pPr marL="342900" indent="-342900">
              <a:buFont typeface="Wingdings" panose="020B0604020202020204" pitchFamily="34" charset="0"/>
              <a:buChar char="q"/>
            </a:pPr>
            <a:r>
              <a:rPr lang="en-US" sz="2400" dirty="0">
                <a:solidFill>
                  <a:srgbClr val="000000"/>
                </a:solidFill>
                <a:latin typeface="Impact"/>
              </a:rPr>
              <a:t>All partners can individually apply for up to £25,000, with a maximum of £100,000 per business.</a:t>
            </a:r>
            <a:endParaRPr lang="en-US" dirty="0">
              <a:cs typeface="Calibri"/>
            </a:endParaRPr>
          </a:p>
          <a:p>
            <a:pPr marL="342900" indent="-342900">
              <a:buFont typeface="Wingdings" panose="020B0604020202020204" pitchFamily="34" charset="0"/>
              <a:buChar char="q"/>
            </a:pPr>
            <a:r>
              <a:rPr lang="en-US" sz="2400" dirty="0">
                <a:solidFill>
                  <a:srgbClr val="000000"/>
                </a:solidFill>
                <a:latin typeface="Impact"/>
              </a:rPr>
              <a:t>The loan is unsecured, so there’s no need to put down personal assets or guarantors to support an application.</a:t>
            </a:r>
            <a:endParaRPr lang="en-US" sz="1900" dirty="0">
              <a:solidFill>
                <a:srgbClr val="000000"/>
              </a:solidFill>
              <a:latin typeface="Calibri"/>
              <a:cs typeface="Calibri"/>
            </a:endParaRPr>
          </a:p>
          <a:p>
            <a:r>
              <a:rPr lang="en-US" sz="2400" dirty="0">
                <a:solidFill>
                  <a:schemeClr val="accent1"/>
                </a:solidFill>
                <a:latin typeface="Impact"/>
              </a:rPr>
              <a:t>Disadvantages </a:t>
            </a:r>
            <a:endParaRPr lang="en-US" sz="1900" dirty="0">
              <a:solidFill>
                <a:schemeClr val="accent1"/>
              </a:solidFill>
              <a:cs typeface="Calibri"/>
            </a:endParaRPr>
          </a:p>
          <a:p>
            <a:pPr marL="342900" indent="-342900">
              <a:buFont typeface="Wingdings" panose="020B0604020202020204" pitchFamily="34" charset="0"/>
              <a:buChar char="q"/>
            </a:pPr>
            <a:r>
              <a:rPr lang="en-US" sz="2400" dirty="0">
                <a:solidFill>
                  <a:srgbClr val="000000"/>
                </a:solidFill>
                <a:latin typeface="Impact"/>
              </a:rPr>
              <a:t>Application has to be successful in order to get the start-up loan.</a:t>
            </a:r>
            <a:endParaRPr lang="en-US" dirty="0">
              <a:cs typeface="Calibri"/>
            </a:endParaRPr>
          </a:p>
          <a:p>
            <a:pPr marL="342900" indent="-342900">
              <a:buFont typeface="Wingdings" panose="020B0604020202020204" pitchFamily="34" charset="0"/>
              <a:buChar char="q"/>
            </a:pPr>
            <a:r>
              <a:rPr lang="en-US" sz="2400" dirty="0">
                <a:solidFill>
                  <a:srgbClr val="000000"/>
                </a:solidFill>
                <a:latin typeface="Impact"/>
              </a:rPr>
              <a:t>Rate of interest on loan for 5 years is 6%.</a:t>
            </a:r>
            <a:endParaRPr lang="en-US" dirty="0">
              <a:cs typeface="Calibri"/>
            </a:endParaRPr>
          </a:p>
          <a:p>
            <a:pPr marL="342900" indent="-342900">
              <a:buFont typeface="Wingdings" panose="020B0604020202020204" pitchFamily="34" charset="0"/>
              <a:buChar char="q"/>
            </a:pPr>
            <a:r>
              <a:rPr lang="en-US" sz="2400" dirty="0">
                <a:solidFill>
                  <a:srgbClr val="000000"/>
                </a:solidFill>
                <a:latin typeface="Impact"/>
              </a:rPr>
              <a:t>Induvial will be liable if loan is not repaid.</a:t>
            </a:r>
            <a:endParaRPr lang="en-US" dirty="0">
              <a:cs typeface="Calibri"/>
            </a:endParaRPr>
          </a:p>
          <a:p>
            <a:pPr marL="228600"/>
            <a:r>
              <a:rPr lang="en-US" sz="2400" dirty="0">
                <a:solidFill>
                  <a:srgbClr val="000000"/>
                </a:solidFill>
                <a:latin typeface="Impact"/>
              </a:rPr>
              <a:t>After considering all of these things we have decided to self-finance the business then we will not have to pay any interest rates or have any burden or worries to pay these debts back.</a:t>
            </a:r>
            <a:endParaRPr lang="en-US" dirty="0"/>
          </a:p>
          <a:p>
            <a:endParaRPr lang="en-US" sz="2400" dirty="0">
              <a:solidFill>
                <a:srgbClr val="00B0F0"/>
              </a:solidFill>
              <a:latin typeface="Impact"/>
            </a:endParaRPr>
          </a:p>
        </p:txBody>
      </p:sp>
    </p:spTree>
    <p:extLst>
      <p:ext uri="{BB962C8B-B14F-4D97-AF65-F5344CB8AC3E}">
        <p14:creationId xmlns:p14="http://schemas.microsoft.com/office/powerpoint/2010/main" val="11266503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Estimate in terms of overall cost </a:t>
            </a:r>
            <a:endParaRPr lang="en-US" dirty="0"/>
          </a:p>
          <a:p>
            <a:endParaRPr lang="en-US" sz="4000" dirty="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86184"/>
            <a:ext cx="8688683" cy="4525088"/>
          </a:xfrm>
        </p:spPr>
        <p:txBody>
          <a:bodyPr/>
          <a:lstStyle/>
          <a:p>
            <a:endParaRPr lang="en-US" sz="2400" dirty="0">
              <a:solidFill>
                <a:srgbClr val="000000"/>
              </a:solidFill>
              <a:latin typeface="Impact"/>
            </a:endParaRPr>
          </a:p>
          <a:p>
            <a:r>
              <a:rPr lang="en-US" sz="2400" dirty="0">
                <a:solidFill>
                  <a:srgbClr val="000000"/>
                </a:solidFill>
                <a:latin typeface="Impact"/>
              </a:rPr>
              <a:t>After doing additional research and finding out the standard cost and factors within the tour and travel industry, we estimate it would cost us around £80,000 to set up the business.</a:t>
            </a:r>
            <a:endParaRPr lang="en-US">
              <a:cs typeface="Calibri"/>
            </a:endParaRPr>
          </a:p>
          <a:p>
            <a:r>
              <a:rPr lang="en-US" sz="2400" dirty="0">
                <a:solidFill>
                  <a:srgbClr val="000000"/>
                </a:solidFill>
                <a:latin typeface="Impact"/>
              </a:rPr>
              <a:t>Total Budget cost is £75,000 leaving us with £5,000 pounds in the bank.</a:t>
            </a:r>
            <a:endParaRPr lang="en-US" dirty="0"/>
          </a:p>
          <a:p>
            <a:r>
              <a:rPr lang="en-US" sz="2400" dirty="0">
                <a:solidFill>
                  <a:srgbClr val="000000"/>
                </a:solidFill>
                <a:latin typeface="Impact"/>
              </a:rPr>
              <a:t>There will also be some Legal cost such as Registering the Ltd Company, Patenting our logo, solicitor and  accountant fees which we have allowed for as you can see on Graph.</a:t>
            </a:r>
            <a:endParaRPr lang="en-US" dirty="0"/>
          </a:p>
          <a:p>
            <a:endParaRPr lang="en-US" sz="2400" dirty="0">
              <a:solidFill>
                <a:srgbClr val="000000"/>
              </a:solidFill>
              <a:latin typeface="Impact"/>
            </a:endParaRPr>
          </a:p>
          <a:p>
            <a:endParaRPr lang="en-US" sz="2400" dirty="0">
              <a:solidFill>
                <a:srgbClr val="00B0F0"/>
              </a:solidFill>
              <a:latin typeface="Impact"/>
            </a:endParaRPr>
          </a:p>
        </p:txBody>
      </p:sp>
    </p:spTree>
    <p:extLst>
      <p:ext uri="{BB962C8B-B14F-4D97-AF65-F5344CB8AC3E}">
        <p14:creationId xmlns:p14="http://schemas.microsoft.com/office/powerpoint/2010/main" val="17398083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174172"/>
            <a:ext cx="8551975" cy="1507618"/>
          </a:xfrm>
        </p:spPr>
        <p:txBody>
          <a:bodyPr>
            <a:noAutofit/>
          </a:bodyPr>
          <a:lstStyle/>
          <a:p>
            <a:r>
              <a:rPr lang="en-US" sz="2400" dirty="0">
                <a:latin typeface="Impact"/>
                <a:cs typeface="Arial"/>
              </a:rPr>
              <a:t>Below I have created a graph to highlight and reflect realistic figures in setting up our tour operator business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458664" y="1677328"/>
            <a:ext cx="7273541" cy="4633944"/>
          </a:xfrm>
        </p:spPr>
        <p:txBody>
          <a:bodyPr/>
          <a:lstStyle/>
          <a:p>
            <a:endParaRPr lang="en-US" sz="2400" dirty="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A22B7EFF-11B2-47E0-8E21-041E1EEF8275}"/>
              </a:ext>
            </a:extLst>
          </p:cNvPr>
          <p:cNvPicPr>
            <a:picLocks noChangeAspect="1"/>
          </p:cNvPicPr>
          <p:nvPr/>
        </p:nvPicPr>
        <p:blipFill>
          <a:blip r:embed="rId3"/>
          <a:stretch>
            <a:fillRect/>
          </a:stretch>
        </p:blipFill>
        <p:spPr>
          <a:xfrm>
            <a:off x="1458686" y="1676402"/>
            <a:ext cx="7271656" cy="4637312"/>
          </a:xfrm>
          <a:prstGeom prst="rect">
            <a:avLst/>
          </a:prstGeom>
        </p:spPr>
      </p:pic>
    </p:spTree>
    <p:extLst>
      <p:ext uri="{BB962C8B-B14F-4D97-AF65-F5344CB8AC3E}">
        <p14:creationId xmlns:p14="http://schemas.microsoft.com/office/powerpoint/2010/main" val="7686383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06485-8F4A-4899-8AC8-1A069843E018}"/>
              </a:ext>
            </a:extLst>
          </p:cNvPr>
          <p:cNvSpPr>
            <a:spLocks noGrp="1"/>
          </p:cNvSpPr>
          <p:nvPr>
            <p:ph type="title"/>
          </p:nvPr>
        </p:nvSpPr>
        <p:spPr>
          <a:xfrm>
            <a:off x="838200" y="1213389"/>
            <a:ext cx="10515600" cy="3525298"/>
          </a:xfrm>
        </p:spPr>
        <p:txBody>
          <a:bodyPr/>
          <a:lstStyle/>
          <a:p>
            <a:r>
              <a:rPr lang="en-US" dirty="0">
                <a:cs typeface="Calibri Light"/>
              </a:rPr>
              <a:t>                     </a:t>
            </a:r>
            <a:r>
              <a:rPr lang="en-US" dirty="0">
                <a:latin typeface="Impact"/>
                <a:cs typeface="Calibri Light"/>
              </a:rPr>
              <a:t>MARKETING DIRECTOR</a:t>
            </a:r>
            <a:br>
              <a:rPr lang="en-US" dirty="0">
                <a:latin typeface="Impact"/>
                <a:cs typeface="Calibri Light"/>
              </a:rPr>
            </a:br>
            <a:br>
              <a:rPr lang="en-US" dirty="0">
                <a:latin typeface="Impact"/>
                <a:cs typeface="Calibri Light"/>
              </a:rPr>
            </a:br>
            <a:r>
              <a:rPr lang="en-US" dirty="0">
                <a:latin typeface="Impact"/>
                <a:cs typeface="Calibri Light"/>
              </a:rPr>
              <a:t>                                   TARIQUL ISLAM</a:t>
            </a:r>
            <a:endParaRPr lang="en-US" dirty="0">
              <a:latin typeface="Impact"/>
            </a:endParaRPr>
          </a:p>
        </p:txBody>
      </p:sp>
      <p:pic>
        <p:nvPicPr>
          <p:cNvPr id="4" name="Picture 4">
            <a:extLst>
              <a:ext uri="{FF2B5EF4-FFF2-40B4-BE49-F238E27FC236}">
                <a16:creationId xmlns:a16="http://schemas.microsoft.com/office/drawing/2014/main" id="{14D9E935-39D1-486B-AD7A-9C687ED57662}"/>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6467029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B7ECA-CF8F-4050-A41F-E39C3953C98E}"/>
              </a:ext>
            </a:extLst>
          </p:cNvPr>
          <p:cNvSpPr>
            <a:spLocks noGrp="1"/>
          </p:cNvSpPr>
          <p:nvPr>
            <p:ph type="title"/>
          </p:nvPr>
        </p:nvSpPr>
        <p:spPr>
          <a:xfrm>
            <a:off x="838200" y="365125"/>
            <a:ext cx="10515600" cy="5881595"/>
          </a:xfrm>
        </p:spPr>
        <p:txBody>
          <a:bodyPr/>
          <a:lstStyle/>
          <a:p>
            <a:r>
              <a:rPr lang="en-US" dirty="0">
                <a:cs typeface="Calibri Light"/>
              </a:rPr>
              <a:t>                   </a:t>
            </a:r>
            <a:r>
              <a:rPr lang="en-US" dirty="0">
                <a:latin typeface="Impact"/>
                <a:cs typeface="Calibri Light"/>
              </a:rPr>
              <a:t> </a:t>
            </a:r>
            <a:r>
              <a:rPr lang="en-US" sz="4800">
                <a:latin typeface="Impact"/>
                <a:cs typeface="Calibri Light"/>
              </a:rPr>
              <a:t> MARKETING ACTIVITIES</a:t>
            </a:r>
            <a:endParaRPr lang="en-US" sz="4800">
              <a:latin typeface="Impact"/>
            </a:endParaRPr>
          </a:p>
        </p:txBody>
      </p:sp>
      <p:pic>
        <p:nvPicPr>
          <p:cNvPr id="4" name="Picture 4">
            <a:extLst>
              <a:ext uri="{FF2B5EF4-FFF2-40B4-BE49-F238E27FC236}">
                <a16:creationId xmlns:a16="http://schemas.microsoft.com/office/drawing/2014/main" id="{CAC73765-74D1-4EFB-A8A7-EA78D4F06258}"/>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8034566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92765" y="1466614"/>
            <a:ext cx="10311158" cy="4733149"/>
          </a:xfrm>
        </p:spPr>
        <p:txBody>
          <a:bodyPr>
            <a:normAutofit fontScale="90000"/>
          </a:bodyPr>
          <a:lstStyle/>
          <a:p>
            <a:pPr>
              <a:spcBef>
                <a:spcPts val="1000"/>
              </a:spcBef>
            </a:pPr>
            <a:br>
              <a:rPr lang="en-US" sz="4000" dirty="0">
                <a:solidFill>
                  <a:schemeClr val="accent1"/>
                </a:solidFill>
                <a:latin typeface="Impact"/>
              </a:rPr>
            </a:br>
            <a:r>
              <a:rPr lang="en-US" sz="4000" dirty="0">
                <a:solidFill>
                  <a:schemeClr val="accent1"/>
                </a:solidFill>
                <a:latin typeface="Impact"/>
              </a:rPr>
              <a:t>    </a:t>
            </a:r>
            <a:r>
              <a:rPr lang="en-US" sz="4400" dirty="0">
                <a:solidFill>
                  <a:schemeClr val="accent1"/>
                </a:solidFill>
                <a:latin typeface="Impact"/>
              </a:rPr>
              <a:t>PRODUCTS AND PRICE </a:t>
            </a:r>
            <a:r>
              <a:rPr lang="en-US" sz="4000" dirty="0">
                <a:solidFill>
                  <a:schemeClr val="accent1"/>
                </a:solidFill>
                <a:latin typeface="Impact"/>
              </a:rPr>
              <a:t>    </a:t>
            </a:r>
            <a:br>
              <a:rPr lang="en-US" sz="4000" dirty="0">
                <a:solidFill>
                  <a:schemeClr val="accent1"/>
                </a:solidFill>
                <a:latin typeface="Impact"/>
              </a:rPr>
            </a:br>
            <a:endParaRPr lang="en-US" sz="4000" dirty="0">
              <a:latin typeface="Impact"/>
            </a:endParaRPr>
          </a:p>
          <a:p>
            <a:pPr>
              <a:spcBef>
                <a:spcPts val="1000"/>
              </a:spcBef>
            </a:pPr>
            <a:r>
              <a:rPr lang="en-US" sz="3100" dirty="0">
                <a:latin typeface="Impact"/>
              </a:rPr>
              <a:t>EXPLORE COX'S BAZZAR</a:t>
            </a:r>
            <a:br>
              <a:rPr lang="en-US" sz="3100" dirty="0">
                <a:latin typeface="Impact"/>
                <a:cs typeface="Calibri Light"/>
              </a:rPr>
            </a:br>
            <a:r>
              <a:rPr lang="en-US" sz="3100" dirty="0">
                <a:latin typeface="Impact"/>
                <a:cs typeface="Calibri Light"/>
              </a:rPr>
              <a:t>7nights £1450</a:t>
            </a:r>
            <a:br>
              <a:rPr lang="en-US" sz="3100" dirty="0">
                <a:latin typeface="Impact"/>
                <a:cs typeface="Calibri Light"/>
              </a:rPr>
            </a:br>
            <a:br>
              <a:rPr lang="en-US" sz="3100" dirty="0">
                <a:latin typeface="Impact"/>
                <a:cs typeface="Calibri Light"/>
              </a:rPr>
            </a:br>
            <a:r>
              <a:rPr lang="en-US" sz="3100" dirty="0">
                <a:latin typeface="Impact"/>
              </a:rPr>
              <a:t>THE TREASURE OF SUNDARBAN</a:t>
            </a:r>
            <a:br>
              <a:rPr lang="en-US" sz="3100" dirty="0">
                <a:latin typeface="Impact"/>
                <a:cs typeface="Calibri Light"/>
              </a:rPr>
            </a:br>
            <a:r>
              <a:rPr lang="en-US" sz="3400" dirty="0">
                <a:latin typeface="Impact"/>
                <a:cs typeface="Calibri Light"/>
              </a:rPr>
              <a:t>7nights £1650</a:t>
            </a:r>
            <a:br>
              <a:rPr lang="en-US" sz="3400" dirty="0">
                <a:latin typeface="Impact"/>
                <a:cs typeface="Calibri Light"/>
              </a:rPr>
            </a:br>
            <a:br>
              <a:rPr lang="en-US" sz="3400" dirty="0">
                <a:latin typeface="Impact"/>
                <a:cs typeface="Calibri Light"/>
              </a:rPr>
            </a:br>
            <a:br>
              <a:rPr lang="en-US" sz="3400" dirty="0">
                <a:latin typeface="Impact"/>
                <a:cs typeface="Calibri Light"/>
              </a:rPr>
            </a:br>
            <a:r>
              <a:rPr lang="en-US" sz="2200" dirty="0">
                <a:latin typeface="Impact"/>
                <a:cs typeface="Calibri Light"/>
              </a:rPr>
              <a:t>( all inclusive  such as flights, transportation, 4* hotel and standard accommodation and meal )</a:t>
            </a:r>
            <a:br>
              <a:rPr lang="en-US" sz="2200" dirty="0">
                <a:latin typeface="Impact"/>
                <a:cs typeface="Calibri Light"/>
              </a:rPr>
            </a:br>
            <a:br>
              <a:rPr lang="en-US" sz="2200" dirty="0">
                <a:latin typeface="Impact"/>
                <a:cs typeface="Calibri Light"/>
              </a:rPr>
            </a:br>
            <a:br>
              <a:rPr lang="en-US" sz="2200" dirty="0">
                <a:latin typeface="Impact"/>
                <a:cs typeface="Calibri Light"/>
              </a:rPr>
            </a:br>
            <a:br>
              <a:rPr lang="en-US" sz="2200" dirty="0">
                <a:latin typeface="Impact"/>
                <a:cs typeface="Calibri Light"/>
              </a:rPr>
            </a:br>
            <a:br>
              <a:rPr lang="en-US" sz="2200" dirty="0">
                <a:latin typeface="Impact"/>
                <a:cs typeface="Calibri Light"/>
              </a:rPr>
            </a:br>
            <a:endParaRPr lang="en-US" sz="1400">
              <a:latin typeface="Impact"/>
              <a:cs typeface="Calibri 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518372" y="2671244"/>
            <a:ext cx="4831645" cy="3132028"/>
          </a:xfrm>
        </p:spPr>
        <p:txBody>
          <a:bodyPr>
            <a:normAutofit/>
          </a:bodyPr>
          <a:lstStyle/>
          <a:p>
            <a:endParaRPr lang="en-US" dirty="0">
              <a:latin typeface="Calibri"/>
              <a:cs typeface="Calibri"/>
            </a:endParaRPr>
          </a:p>
          <a:p>
            <a:endParaRPr lang="en-US">
              <a:solidFill>
                <a:srgbClr val="000000"/>
              </a:solidFill>
              <a:latin typeface="Impact"/>
              <a:cs typeface="Calibri"/>
            </a:endParaRPr>
          </a:p>
          <a:p>
            <a:endParaRPr lang="en-US">
              <a:latin typeface="Calibri"/>
              <a:cs typeface="Calibri"/>
            </a:endParaRPr>
          </a:p>
        </p:txBody>
      </p:sp>
    </p:spTree>
    <p:extLst>
      <p:ext uri="{BB962C8B-B14F-4D97-AF65-F5344CB8AC3E}">
        <p14:creationId xmlns:p14="http://schemas.microsoft.com/office/powerpoint/2010/main" val="1484092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177" y="685800"/>
            <a:ext cx="10114436" cy="2506433"/>
          </a:xfrm>
        </p:spPr>
        <p:txBody>
          <a:bodyPr>
            <a:normAutofit/>
          </a:bodyPr>
          <a:lstStyle/>
          <a:p>
            <a:pPr>
              <a:spcBef>
                <a:spcPts val="1000"/>
              </a:spcBef>
            </a:pPr>
            <a:endParaRPr lang="en-US" sz="4000" dirty="0">
              <a:latin typeface="Impact"/>
            </a:endParaRPr>
          </a:p>
          <a:p>
            <a:pPr>
              <a:spcBef>
                <a:spcPts val="1000"/>
              </a:spcBef>
            </a:pPr>
            <a:r>
              <a:rPr lang="en-US" sz="4000" dirty="0">
                <a:solidFill>
                  <a:schemeClr val="accent1"/>
                </a:solidFill>
                <a:latin typeface="Impact"/>
              </a:rPr>
              <a:t>              TARGET MARKET</a:t>
            </a:r>
            <a:br>
              <a:rPr lang="en-US" sz="4000" dirty="0">
                <a:solidFill>
                  <a:schemeClr val="accent1"/>
                </a:solidFill>
                <a:latin typeface="Impact"/>
              </a:rPr>
            </a:br>
            <a:r>
              <a:rPr lang="en-US" sz="3200" dirty="0">
                <a:solidFill>
                  <a:srgbClr val="000000"/>
                </a:solidFill>
                <a:latin typeface="Impact"/>
              </a:rPr>
              <a:t>                     Locally and Online across the UK</a:t>
            </a:r>
            <a:br>
              <a:rPr lang="en-US" sz="3200" dirty="0">
                <a:solidFill>
                  <a:srgbClr val="000000"/>
                </a:solidFill>
                <a:latin typeface="Impact"/>
              </a:rPr>
            </a:br>
            <a:r>
              <a:rPr lang="en-US" sz="3200" dirty="0">
                <a:solidFill>
                  <a:srgbClr val="000000"/>
                </a:solidFill>
                <a:latin typeface="Impact"/>
              </a:rPr>
              <a:t>such as Families, Groups, Organisations and individuals</a:t>
            </a:r>
            <a:endParaRPr lang="en-US" sz="3200" dirty="0" err="1">
              <a:solidFill>
                <a:schemeClr val="accent1"/>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271853" y="3782032"/>
            <a:ext cx="11096979" cy="2623314"/>
          </a:xfrm>
        </p:spPr>
        <p:txBody>
          <a:bodyPr>
            <a:normAutofit/>
          </a:bodyPr>
          <a:lstStyle/>
          <a:p>
            <a:r>
              <a:rPr lang="en-US" sz="4000">
                <a:solidFill>
                  <a:srgbClr val="0070C0"/>
                </a:solidFill>
                <a:latin typeface="Impact"/>
                <a:cs typeface="Calibri"/>
              </a:rPr>
              <a:t>MARKET POSITION</a:t>
            </a:r>
            <a:endParaRPr lang="en-US" sz="4000" dirty="0">
              <a:solidFill>
                <a:srgbClr val="0070C0"/>
              </a:solidFill>
              <a:latin typeface="Impact"/>
              <a:cs typeface="Calibri"/>
            </a:endParaRPr>
          </a:p>
          <a:p>
            <a:r>
              <a:rPr lang="en-US" sz="3200" dirty="0">
                <a:solidFill>
                  <a:srgbClr val="000000"/>
                </a:solidFill>
                <a:latin typeface="Impact"/>
                <a:cs typeface="Calibri"/>
              </a:rPr>
              <a:t>Establishing the image and identity of our brand and product according to</a:t>
            </a:r>
            <a:r>
              <a:rPr lang="en-US" sz="3200">
                <a:latin typeface="Impact"/>
              </a:rPr>
              <a:t> the needs of customers</a:t>
            </a:r>
            <a:endParaRPr lang="en-US" sz="3200">
              <a:latin typeface="Impact"/>
              <a:cs typeface="Calibri"/>
            </a:endParaRPr>
          </a:p>
          <a:p>
            <a:endParaRPr lang="en-US" sz="4000" dirty="0">
              <a:latin typeface="Impact"/>
              <a:cs typeface="Calibri"/>
            </a:endParaRPr>
          </a:p>
          <a:p>
            <a:endParaRPr lang="en-US" sz="3200" dirty="0">
              <a:latin typeface="Impact"/>
              <a:cs typeface="Calibri"/>
            </a:endParaRPr>
          </a:p>
          <a:p>
            <a:endParaRPr lang="en-US" dirty="0">
              <a:cs typeface="Calibri"/>
            </a:endParaRPr>
          </a:p>
        </p:txBody>
      </p:sp>
    </p:spTree>
    <p:extLst>
      <p:ext uri="{BB962C8B-B14F-4D97-AF65-F5344CB8AC3E}">
        <p14:creationId xmlns:p14="http://schemas.microsoft.com/office/powerpoint/2010/main" val="1899894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9815" y="864752"/>
            <a:ext cx="9727367" cy="1893331"/>
          </a:xfrm>
        </p:spPr>
        <p:txBody>
          <a:bodyPr>
            <a:normAutofit fontScale="90000"/>
          </a:bodyPr>
          <a:lstStyle/>
          <a:p>
            <a:pPr>
              <a:spcBef>
                <a:spcPts val="1000"/>
              </a:spcBef>
            </a:pPr>
            <a:br>
              <a:rPr lang="en-US" sz="4000" dirty="0">
                <a:latin typeface="Impact"/>
              </a:rPr>
            </a:br>
            <a:br>
              <a:rPr lang="en-US" sz="4000" dirty="0">
                <a:latin typeface="Impact"/>
              </a:rPr>
            </a:br>
            <a:br>
              <a:rPr lang="en-US" sz="4000" dirty="0">
                <a:latin typeface="Impact"/>
              </a:rPr>
            </a:br>
            <a:br>
              <a:rPr lang="en-US" sz="4000" dirty="0">
                <a:latin typeface="Impact"/>
              </a:rPr>
            </a:br>
            <a:br>
              <a:rPr lang="en-US" sz="4000" dirty="0">
                <a:latin typeface="Impact"/>
              </a:rPr>
            </a:br>
            <a:r>
              <a:rPr lang="en-US" sz="4400">
                <a:solidFill>
                  <a:schemeClr val="accent1"/>
                </a:solidFill>
                <a:latin typeface="Impact"/>
              </a:rPr>
              <a:t>MARKET SEGMENTS OF HAPPY JOURNEY</a:t>
            </a: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2357226"/>
            <a:ext cx="10683053" cy="3090231"/>
          </a:xfrm>
        </p:spPr>
        <p:txBody>
          <a:bodyPr/>
          <a:lstStyle/>
          <a:p>
            <a:endParaRPr lang="en-US">
              <a:cs typeface="Calibri"/>
            </a:endParaRPr>
          </a:p>
          <a:p>
            <a:endParaRPr lang="en-US">
              <a:cs typeface="Calibri"/>
            </a:endParaRPr>
          </a:p>
          <a:p>
            <a:endParaRPr lang="en-US">
              <a:cs typeface="Calibri"/>
            </a:endParaRPr>
          </a:p>
          <a:p>
            <a:endParaRPr lang="en-US">
              <a:cs typeface="Calibri"/>
            </a:endParaRPr>
          </a:p>
        </p:txBody>
      </p:sp>
      <p:pic>
        <p:nvPicPr>
          <p:cNvPr id="9" name="Picture 9" descr="A picture containing vector graphics&#10;&#10;Description generated with very high confidence">
            <a:extLst>
              <a:ext uri="{FF2B5EF4-FFF2-40B4-BE49-F238E27FC236}">
                <a16:creationId xmlns:a16="http://schemas.microsoft.com/office/drawing/2014/main" id="{82A76352-00B0-4A42-9318-74E60C1ED32D}"/>
              </a:ext>
            </a:extLst>
          </p:cNvPr>
          <p:cNvPicPr>
            <a:picLocks noChangeAspect="1"/>
          </p:cNvPicPr>
          <p:nvPr/>
        </p:nvPicPr>
        <p:blipFill>
          <a:blip r:embed="rId3"/>
          <a:stretch>
            <a:fillRect/>
          </a:stretch>
        </p:blipFill>
        <p:spPr>
          <a:xfrm>
            <a:off x="599769" y="1857992"/>
            <a:ext cx="8686799" cy="4682117"/>
          </a:xfrm>
          <a:prstGeom prst="rect">
            <a:avLst/>
          </a:prstGeom>
        </p:spPr>
      </p:pic>
    </p:spTree>
    <p:extLst>
      <p:ext uri="{BB962C8B-B14F-4D97-AF65-F5344CB8AC3E}">
        <p14:creationId xmlns:p14="http://schemas.microsoft.com/office/powerpoint/2010/main" val="24338006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41C09-3EA5-4215-BB04-3F3D26F14C70}"/>
              </a:ext>
            </a:extLst>
          </p:cNvPr>
          <p:cNvSpPr>
            <a:spLocks noGrp="1"/>
          </p:cNvSpPr>
          <p:nvPr>
            <p:ph type="title"/>
          </p:nvPr>
        </p:nvSpPr>
        <p:spPr>
          <a:xfrm>
            <a:off x="1136428" y="627564"/>
            <a:ext cx="7474172" cy="1325563"/>
          </a:xfrm>
        </p:spPr>
        <p:txBody>
          <a:bodyPr vert="horz" lIns="91440" tIns="45720" rIns="91440" bIns="45720" rtlCol="0" anchor="ctr">
            <a:normAutofit/>
          </a:bodyPr>
          <a:lstStyle/>
          <a:p>
            <a:pPr algn="l"/>
            <a:r>
              <a:rPr lang="en-US" sz="4400" kern="1200" dirty="0">
                <a:latin typeface="+mj-lt"/>
                <a:ea typeface="+mj-ea"/>
                <a:cs typeface="+mj-cs"/>
              </a:rPr>
              <a:t>     </a:t>
            </a:r>
            <a:r>
              <a:rPr lang="en-US" sz="4000" kern="1200">
                <a:latin typeface="Impact"/>
              </a:rPr>
              <a:t> PRICING </a:t>
            </a:r>
            <a:r>
              <a:rPr lang="en-US" sz="4000">
                <a:latin typeface="Impact"/>
                <a:cs typeface="Calibri Light"/>
              </a:rPr>
              <a:t>STRATEGIES</a:t>
            </a:r>
            <a:br>
              <a:rPr lang="en-US" sz="4000" kern="1200" dirty="0">
                <a:latin typeface="Impact"/>
                <a:cs typeface="Calibri Light"/>
              </a:rPr>
            </a:br>
            <a:endParaRPr lang="en-US" sz="4400" kern="120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0C66552E-9F0D-470D-867F-A3B3B37C053A}"/>
              </a:ext>
            </a:extLst>
          </p:cNvPr>
          <p:cNvSpPr>
            <a:spLocks noGrp="1"/>
          </p:cNvSpPr>
          <p:nvPr>
            <p:ph type="body" sz="half" idx="2"/>
          </p:nvPr>
        </p:nvSpPr>
        <p:spPr>
          <a:xfrm>
            <a:off x="1136429" y="1723136"/>
            <a:ext cx="7248681" cy="4043279"/>
          </a:xfrm>
        </p:spPr>
        <p:txBody>
          <a:bodyPr vert="horz" lIns="91440" tIns="45720" rIns="91440" bIns="45720" rtlCol="0" anchor="ctr">
            <a:noAutofit/>
          </a:bodyPr>
          <a:lstStyle/>
          <a:p>
            <a:pPr indent="-228600" algn="l">
              <a:buFont typeface="Arial" panose="020B0604020202020204" pitchFamily="34" charset="0"/>
              <a:buChar char="•"/>
            </a:pPr>
            <a:endParaRPr lang="en-US" sz="1100"/>
          </a:p>
          <a:p>
            <a:pPr indent="-228600" algn="l">
              <a:buFont typeface="Arial" panose="020B0604020202020204" pitchFamily="34" charset="0"/>
              <a:buChar char="•"/>
            </a:pPr>
            <a:endParaRPr lang="en-US" dirty="0">
              <a:latin typeface="Impact"/>
              <a:cs typeface="Calibri"/>
            </a:endParaRPr>
          </a:p>
          <a:p>
            <a:pPr algn="l"/>
            <a:r>
              <a:rPr lang="en-US" sz="2400" dirty="0">
                <a:solidFill>
                  <a:srgbClr val="00B0F0"/>
                </a:solidFill>
                <a:latin typeface="Impact"/>
              </a:rPr>
              <a:t>COST LEADERSHIP</a:t>
            </a:r>
            <a:endParaRPr lang="en-US" sz="2400" dirty="0">
              <a:solidFill>
                <a:srgbClr val="00B0F0"/>
              </a:solidFill>
              <a:latin typeface="Impact"/>
              <a:cs typeface="Calibri"/>
            </a:endParaRPr>
          </a:p>
          <a:p>
            <a:pPr marL="400050" indent="-285750" algn="l">
              <a:buFont typeface="Wingdings" panose="020B0604020202020204" pitchFamily="34" charset="0"/>
              <a:buChar char="q"/>
            </a:pPr>
            <a:r>
              <a:rPr lang="en-US" dirty="0">
                <a:latin typeface="Impact"/>
              </a:rPr>
              <a:t>Highly effective in gaining market share as well as drawing the customers' attention</a:t>
            </a:r>
            <a:endParaRPr lang="en-US" dirty="0">
              <a:latin typeface="Impact"/>
              <a:cs typeface="Calibri"/>
            </a:endParaRPr>
          </a:p>
          <a:p>
            <a:pPr marL="400050" indent="-285750" algn="l">
              <a:buFont typeface="Wingdings" panose="020B0604020202020204" pitchFamily="34" charset="0"/>
              <a:buChar char="q"/>
            </a:pPr>
            <a:r>
              <a:rPr lang="en-US" dirty="0">
                <a:latin typeface="Impact"/>
              </a:rPr>
              <a:t>Achieve through economics of scale, technological change like online bookings and payment</a:t>
            </a:r>
            <a:endParaRPr lang="en-US" dirty="0">
              <a:latin typeface="Impact"/>
              <a:cs typeface="Calibri"/>
            </a:endParaRPr>
          </a:p>
          <a:p>
            <a:pPr algn="l"/>
            <a:r>
              <a:rPr lang="en-US" sz="2400" dirty="0">
                <a:solidFill>
                  <a:srgbClr val="00B0F0"/>
                </a:solidFill>
                <a:latin typeface="Impact"/>
              </a:rPr>
              <a:t>PENETRATION</a:t>
            </a:r>
            <a:endParaRPr lang="en-US" sz="2400" dirty="0">
              <a:solidFill>
                <a:srgbClr val="00B0F0"/>
              </a:solidFill>
              <a:latin typeface="Impact"/>
              <a:cs typeface="Calibri"/>
            </a:endParaRPr>
          </a:p>
          <a:p>
            <a:pPr marL="342900" indent="-285750" algn="l">
              <a:buFont typeface="Wingdings" panose="020B0604020202020204" pitchFamily="34" charset="0"/>
              <a:buChar char="q"/>
            </a:pPr>
            <a:r>
              <a:rPr lang="en-US" dirty="0">
                <a:latin typeface="Impact"/>
              </a:rPr>
              <a:t>Enter the market for the first time, Lower the price</a:t>
            </a:r>
            <a:endParaRPr lang="en-US" dirty="0">
              <a:latin typeface="Impact"/>
              <a:cs typeface="Calibri"/>
            </a:endParaRPr>
          </a:p>
          <a:p>
            <a:pPr marL="342900" indent="-285750" algn="l">
              <a:buFont typeface="Wingdings" panose="020B0604020202020204" pitchFamily="34" charset="0"/>
              <a:buChar char="q"/>
            </a:pPr>
            <a:r>
              <a:rPr lang="en-US" dirty="0">
                <a:latin typeface="Impact"/>
              </a:rPr>
              <a:t>Expansion strategy</a:t>
            </a:r>
            <a:endParaRPr lang="en-US" dirty="0">
              <a:latin typeface="Impact"/>
              <a:cs typeface="Calibri"/>
            </a:endParaRPr>
          </a:p>
          <a:p>
            <a:pPr algn="l"/>
            <a:r>
              <a:rPr lang="en-US" sz="2400" dirty="0">
                <a:solidFill>
                  <a:srgbClr val="00B0F0"/>
                </a:solidFill>
                <a:latin typeface="Impact"/>
              </a:rPr>
              <a:t>PREMIUM PRICE</a:t>
            </a:r>
            <a:r>
              <a:rPr lang="en-US" sz="2400" dirty="0">
                <a:solidFill>
                  <a:srgbClr val="00B0F0"/>
                </a:solidFill>
                <a:latin typeface="Impact"/>
                <a:cs typeface="Calibri"/>
              </a:rPr>
              <a:t> ( Exclusive Tourism Experience )</a:t>
            </a:r>
          </a:p>
          <a:p>
            <a:pPr marL="342900" indent="-285750" algn="l">
              <a:buFont typeface="Wingdings" panose="020B0604020202020204" pitchFamily="34" charset="0"/>
              <a:buChar char="q"/>
            </a:pPr>
            <a:r>
              <a:rPr lang="en-US" dirty="0">
                <a:latin typeface="Impact"/>
              </a:rPr>
              <a:t>Status reason, Impress others, Save time, feel special and niche interest</a:t>
            </a:r>
            <a:endParaRPr lang="en-US" dirty="0">
              <a:latin typeface="Impact"/>
              <a:cs typeface="Calibri"/>
            </a:endParaRPr>
          </a:p>
          <a:p>
            <a:pPr indent="-228600" algn="l">
              <a:buFont typeface="Wingdings" panose="020B0604020202020204" pitchFamily="34" charset="0"/>
              <a:buChar char="q"/>
            </a:pPr>
            <a:endParaRPr lang="en-US" sz="1100">
              <a:cs typeface="Calibri"/>
            </a:endParaRPr>
          </a:p>
          <a:p>
            <a:pPr indent="-228600" algn="l">
              <a:buFont typeface="Arial" panose="020B0604020202020204" pitchFamily="34" charset="0"/>
              <a:buChar char="•"/>
            </a:pPr>
            <a:endParaRPr lang="en-US" sz="11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A66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D5DC1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D28685D-58AF-4E86-A8DB-6EF6E693A307}"/>
              </a:ext>
            </a:extLst>
          </p:cNvPr>
          <p:cNvPicPr>
            <a:picLocks noChangeAspect="1"/>
          </p:cNvPicPr>
          <p:nvPr/>
        </p:nvPicPr>
        <p:blipFill>
          <a:blip r:embed="rId2"/>
          <a:stretch>
            <a:fillRect/>
          </a:stretch>
        </p:blipFill>
        <p:spPr>
          <a:xfrm>
            <a:off x="9384256" y="2857501"/>
            <a:ext cx="1202460" cy="1142998"/>
          </a:xfrm>
          <a:prstGeom prst="rect">
            <a:avLst/>
          </a:prstGeom>
        </p:spPr>
      </p:pic>
    </p:spTree>
    <p:extLst>
      <p:ext uri="{BB962C8B-B14F-4D97-AF65-F5344CB8AC3E}">
        <p14:creationId xmlns:p14="http://schemas.microsoft.com/office/powerpoint/2010/main" val="627958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714022"/>
            <a:ext cx="8561382" cy="904334"/>
          </a:xfrm>
        </p:spPr>
        <p:txBody>
          <a:bodyPr>
            <a:normAutofit/>
          </a:bodyPr>
          <a:lstStyle/>
          <a:p>
            <a:r>
              <a:rPr lang="en-US" sz="4400" dirty="0">
                <a:latin typeface="Impact"/>
              </a:rPr>
              <a:t>  7 P'S </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59974" y="718656"/>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383145"/>
            <a:ext cx="8677295" cy="5803015"/>
          </a:xfrm>
        </p:spPr>
        <p:txBody>
          <a:bodyPr vert="horz" lIns="91440" tIns="45720" rIns="91440" bIns="45720" rtlCol="0" anchor="ctr">
            <a:noAutofit/>
          </a:bodyPr>
          <a:lstStyle/>
          <a:p>
            <a:r>
              <a:rPr lang="en-US" sz="2400">
                <a:solidFill>
                  <a:srgbClr val="00B0F0"/>
                </a:solidFill>
                <a:latin typeface="Impact"/>
                <a:cs typeface="Calibri"/>
              </a:rPr>
              <a:t>PRODUCT</a:t>
            </a:r>
            <a:endParaRPr lang="en-US" sz="2400" dirty="0">
              <a:solidFill>
                <a:srgbClr val="00B0F0"/>
              </a:solidFill>
              <a:latin typeface="Impact"/>
              <a:cs typeface="Calibri"/>
            </a:endParaRPr>
          </a:p>
          <a:p>
            <a:r>
              <a:rPr lang="en-US" dirty="0">
                <a:latin typeface="Impact"/>
                <a:cs typeface="Calibri"/>
              </a:rPr>
              <a:t>Introducing 2 destination in Bangladesh, which is full of enjoyment, adventure and 4000 </a:t>
            </a:r>
            <a:r>
              <a:rPr lang="en-US">
                <a:latin typeface="Impact"/>
                <a:cs typeface="Calibri"/>
              </a:rPr>
              <a:t>years of cultural and historical treasure also recognised as a UNESCO world heritage</a:t>
            </a:r>
          </a:p>
          <a:p>
            <a:r>
              <a:rPr lang="en-US" sz="2800">
                <a:solidFill>
                  <a:srgbClr val="00B0F0"/>
                </a:solidFill>
                <a:latin typeface="Impact"/>
                <a:cs typeface="Calibri"/>
              </a:rPr>
              <a:t>PRICE</a:t>
            </a:r>
            <a:endParaRPr lang="en-US" sz="2800" dirty="0">
              <a:solidFill>
                <a:srgbClr val="00B0F0"/>
              </a:solidFill>
              <a:latin typeface="Impact"/>
              <a:cs typeface="Calibri"/>
            </a:endParaRPr>
          </a:p>
          <a:p>
            <a:r>
              <a:rPr lang="en-US">
                <a:latin typeface="Impact"/>
                <a:cs typeface="Calibri"/>
              </a:rPr>
              <a:t>In return we will  give our customers wonderful memories and a peace of mind</a:t>
            </a:r>
            <a:endParaRPr lang="en-US" dirty="0">
              <a:latin typeface="Impact"/>
              <a:cs typeface="Calibri"/>
            </a:endParaRPr>
          </a:p>
          <a:p>
            <a:r>
              <a:rPr lang="en-US" sz="2400">
                <a:solidFill>
                  <a:srgbClr val="00B0F0"/>
                </a:solidFill>
                <a:latin typeface="Impact"/>
                <a:cs typeface="Calibri"/>
              </a:rPr>
              <a:t>PROMOTION</a:t>
            </a:r>
            <a:endParaRPr lang="en-US" sz="2400" dirty="0">
              <a:solidFill>
                <a:srgbClr val="00B0F0"/>
              </a:solidFill>
              <a:latin typeface="Impact"/>
              <a:cs typeface="Calibri"/>
            </a:endParaRPr>
          </a:p>
          <a:p>
            <a:r>
              <a:rPr lang="en-US" dirty="0">
                <a:latin typeface="Impact"/>
                <a:cs typeface="Calibri"/>
              </a:rPr>
              <a:t>Practice a 30 second commercial, organise a promotional night, create monthly e- mail news letter, add variety to social media post, setup a booth at a local trade show, shopping mall and city centre, start referral program fair, give aways, leaflets, exchange business </a:t>
            </a:r>
            <a:r>
              <a:rPr lang="en-US">
                <a:latin typeface="Impact"/>
                <a:cs typeface="Calibri"/>
              </a:rPr>
              <a:t>card, advertise locally and online</a:t>
            </a:r>
          </a:p>
          <a:p>
            <a:endParaRPr lang="en-US" dirty="0">
              <a:latin typeface="Impact"/>
              <a:cs typeface="Calibri"/>
            </a:endParaRPr>
          </a:p>
          <a:p>
            <a:endParaRPr lang="en-US" dirty="0">
              <a:latin typeface="Impact"/>
              <a:cs typeface="Calibri"/>
            </a:endParaRPr>
          </a:p>
        </p:txBody>
      </p:sp>
    </p:spTree>
    <p:extLst>
      <p:ext uri="{BB962C8B-B14F-4D97-AF65-F5344CB8AC3E}">
        <p14:creationId xmlns:p14="http://schemas.microsoft.com/office/powerpoint/2010/main" val="37506361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  7 P'S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dirty="0">
                <a:solidFill>
                  <a:srgbClr val="00B0F0"/>
                </a:solidFill>
                <a:latin typeface="Impact"/>
                <a:cs typeface="Calibri"/>
              </a:rPr>
              <a:t>PEOPLE</a:t>
            </a:r>
          </a:p>
          <a:p>
            <a:r>
              <a:rPr lang="en-US" dirty="0">
                <a:latin typeface="Impact"/>
                <a:cs typeface="Calibri"/>
              </a:rPr>
              <a:t>An experienced team in customer services and we listen carefully to our customer's wishes</a:t>
            </a:r>
          </a:p>
          <a:p>
            <a:r>
              <a:rPr lang="en-US" sz="2400" dirty="0">
                <a:solidFill>
                  <a:srgbClr val="00B0F0"/>
                </a:solidFill>
                <a:latin typeface="Impact"/>
                <a:cs typeface="Calibri"/>
              </a:rPr>
              <a:t>PROCESS</a:t>
            </a:r>
          </a:p>
          <a:p>
            <a:r>
              <a:rPr lang="en-US" dirty="0">
                <a:latin typeface="Impact"/>
                <a:cs typeface="Calibri"/>
              </a:rPr>
              <a:t>To attract families and groups, increase market share and establish a BRAND NAME in exchange of price for product</a:t>
            </a:r>
          </a:p>
          <a:p>
            <a:r>
              <a:rPr lang="en-US" sz="2400" dirty="0">
                <a:solidFill>
                  <a:srgbClr val="00B0F0"/>
                </a:solidFill>
                <a:latin typeface="Impact"/>
                <a:cs typeface="Calibri"/>
              </a:rPr>
              <a:t>PHYSICAL  EVIDENCE</a:t>
            </a:r>
          </a:p>
          <a:p>
            <a:r>
              <a:rPr lang="en-US" dirty="0">
                <a:latin typeface="Impact"/>
                <a:cs typeface="Calibri"/>
              </a:rPr>
              <a:t>Our services and product make it tangible and measurable to our clients also helps in the positioning of our brand name in the market</a:t>
            </a:r>
            <a:endParaRPr lang="en-US" dirty="0">
              <a:latin typeface="Impact"/>
            </a:endParaRPr>
          </a:p>
        </p:txBody>
      </p:sp>
    </p:spTree>
    <p:extLst>
      <p:ext uri="{BB962C8B-B14F-4D97-AF65-F5344CB8AC3E}">
        <p14:creationId xmlns:p14="http://schemas.microsoft.com/office/powerpoint/2010/main" val="3056582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    METHODS OF MARKETING</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dirty="0">
                <a:latin typeface="Impact"/>
                <a:cs typeface="Arial"/>
              </a:rPr>
              <a:t>Create a WEBSITE online</a:t>
            </a:r>
          </a:p>
          <a:p>
            <a:r>
              <a:rPr lang="en-US" sz="3600" dirty="0">
                <a:solidFill>
                  <a:srgbClr val="00B0F0"/>
                </a:solidFill>
                <a:latin typeface="Impact"/>
                <a:cs typeface="Arial"/>
              </a:rPr>
              <a:t>www.happyjourney.bd.uk</a:t>
            </a:r>
          </a:p>
          <a:p>
            <a:endParaRPr lang="en-US" sz="2400" dirty="0">
              <a:solidFill>
                <a:srgbClr val="00B0F0"/>
              </a:solidFill>
              <a:latin typeface="Impact"/>
              <a:cs typeface="Arial"/>
            </a:endParaRPr>
          </a:p>
          <a:p>
            <a:r>
              <a:rPr lang="en-US" sz="2400" dirty="0">
                <a:latin typeface="Impact"/>
                <a:cs typeface="Arial"/>
              </a:rPr>
              <a:t>Advertise locally in newspaper, radio, television and online such as Google, Youtube, Facebook, Twitter and other social media</a:t>
            </a:r>
          </a:p>
          <a:p>
            <a:r>
              <a:rPr lang="en-US" sz="2400" dirty="0">
                <a:latin typeface="Impact"/>
                <a:cs typeface="Arial"/>
              </a:rPr>
              <a:t>Open a booth at a tourism fair or organise a promotional night</a:t>
            </a:r>
          </a:p>
          <a:p>
            <a:r>
              <a:rPr lang="en-US" sz="2400" dirty="0">
                <a:latin typeface="Impact"/>
                <a:cs typeface="Arial"/>
              </a:rPr>
              <a:t>Sponsor quiz competitions, social events and charity organizations</a:t>
            </a:r>
          </a:p>
          <a:p>
            <a:r>
              <a:rPr lang="en-US" sz="2400" dirty="0">
                <a:latin typeface="Impact"/>
                <a:cs typeface="Arial"/>
              </a:rPr>
              <a:t>Distribute leaflets and exchange visiting cards</a:t>
            </a:r>
          </a:p>
          <a:p>
            <a:endParaRPr lang="en-US" sz="2400" dirty="0">
              <a:solidFill>
                <a:srgbClr val="00B0F0"/>
              </a:solidFill>
              <a:latin typeface="Impact"/>
            </a:endParaRPr>
          </a:p>
        </p:txBody>
      </p:sp>
    </p:spTree>
    <p:extLst>
      <p:ext uri="{BB962C8B-B14F-4D97-AF65-F5344CB8AC3E}">
        <p14:creationId xmlns:p14="http://schemas.microsoft.com/office/powerpoint/2010/main" val="18714063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563505" y="685800"/>
            <a:ext cx="10678047" cy="1845075"/>
          </a:xfrm>
        </p:spPr>
        <p:txBody>
          <a:bodyPr/>
          <a:lstStyle/>
          <a:p>
            <a:br>
              <a:rPr lang="en-US" sz="4000" dirty="0">
                <a:latin typeface="Impact"/>
              </a:rPr>
            </a:br>
            <a:r>
              <a:rPr lang="en-US" sz="4000">
                <a:latin typeface="Impact"/>
              </a:rPr>
              <a:t>MARKETING ACTIVITES </a:t>
            </a:r>
            <a:br>
              <a:rPr lang="en-US" sz="4000" dirty="0">
                <a:latin typeface="Impact"/>
              </a:rPr>
            </a:br>
            <a:endParaRPr lang="en-US" sz="4000" dirty="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2483810"/>
            <a:ext cx="10683053" cy="2896129"/>
          </a:xfrm>
        </p:spPr>
        <p:txBody>
          <a:bodyPr>
            <a:normAutofit fontScale="92500" lnSpcReduction="10000"/>
          </a:bodyPr>
          <a:lstStyle/>
          <a:p>
            <a:r>
              <a:rPr lang="en-US" sz="2400" b="1" dirty="0">
                <a:solidFill>
                  <a:srgbClr val="00B0F0"/>
                </a:solidFill>
                <a:latin typeface="Arial"/>
                <a:cs typeface="Arial"/>
              </a:rPr>
              <a:t>WHY PEOPLE WILL TRAVEL</a:t>
            </a:r>
            <a:br>
              <a:rPr lang="en-US" sz="2400" b="1" dirty="0">
                <a:solidFill>
                  <a:srgbClr val="00B0F0"/>
                </a:solidFill>
                <a:latin typeface="Arial"/>
                <a:cs typeface="Arial"/>
              </a:rPr>
            </a:br>
            <a:r>
              <a:rPr lang="en-US" sz="2400" b="1" dirty="0">
                <a:solidFill>
                  <a:srgbClr val="00B0F0"/>
                </a:solidFill>
                <a:latin typeface="Arial"/>
                <a:cs typeface="Arial"/>
              </a:rPr>
              <a:t> WITH US ?</a:t>
            </a:r>
          </a:p>
          <a:p>
            <a:endParaRPr lang="en-US" sz="2400" b="1" dirty="0">
              <a:solidFill>
                <a:srgbClr val="00B0F0"/>
              </a:solidFill>
              <a:latin typeface="Arial"/>
              <a:cs typeface="Arial"/>
            </a:endParaRPr>
          </a:p>
          <a:p>
            <a:pPr marL="342900" indent="-342900" algn="l">
              <a:buFont typeface="Wingdings" panose="020B0604020202020204" pitchFamily="34" charset="0"/>
              <a:buChar char="q"/>
            </a:pPr>
            <a:r>
              <a:rPr lang="en-US" dirty="0">
                <a:latin typeface="Arial"/>
                <a:cs typeface="Arial"/>
              </a:rPr>
              <a:t>WE LISTEN CAREFULLY TO OUR CUSTOMERS TO  MAKE THEIR  DREAMS TRUE</a:t>
            </a:r>
          </a:p>
          <a:p>
            <a:pPr marL="342900" indent="-342900" algn="l">
              <a:buFont typeface="Wingdings" panose="020B0604020202020204" pitchFamily="34" charset="0"/>
              <a:buChar char="q"/>
            </a:pPr>
            <a:r>
              <a:rPr lang="en-US" dirty="0">
                <a:latin typeface="Arial"/>
                <a:cs typeface="Arial"/>
              </a:rPr>
              <a:t> WE KNOW THE DESTINATION AND WE HAVE THE BEST TEAM TO GUIDE </a:t>
            </a:r>
          </a:p>
          <a:p>
            <a:pPr marL="342900" indent="-342900" algn="l">
              <a:buFont typeface="Wingdings" panose="020B0604020202020204" pitchFamily="34" charset="0"/>
              <a:buChar char="q"/>
            </a:pPr>
            <a:r>
              <a:rPr lang="en-US" dirty="0">
                <a:latin typeface="Arial"/>
                <a:cs typeface="Arial"/>
              </a:rPr>
              <a:t>WE WILL GIVE OUR CUSTOMERS THE BEST  EXPERIENCE EVER HAD</a:t>
            </a:r>
          </a:p>
          <a:p>
            <a:pPr marL="342900" indent="-342900" algn="l">
              <a:buFont typeface="Wingdings" panose="020B0604020202020204" pitchFamily="34" charset="0"/>
              <a:buChar char="q"/>
            </a:pPr>
            <a:r>
              <a:rPr lang="en-US" dirty="0">
                <a:latin typeface="Arial"/>
                <a:cs typeface="Arial"/>
              </a:rPr>
              <a:t> WE ASSURE A SECURE PAYMENT TRANSACTION ONLINE AND BUYING WITH US AT THE DESK</a:t>
            </a:r>
          </a:p>
          <a:p>
            <a:pPr marL="342900" indent="-342900" algn="l">
              <a:buFont typeface="Wingdings" panose="020B0604020202020204" pitchFamily="34" charset="0"/>
              <a:buChar char="q"/>
            </a:pPr>
            <a:r>
              <a:rPr lang="en-US" dirty="0">
                <a:latin typeface="Arial"/>
                <a:cs typeface="Arial"/>
              </a:rPr>
              <a:t> WE CARE ABOUT THE HEALTH AND SAFETY OF OUR CUSTOMERS</a:t>
            </a:r>
          </a:p>
        </p:txBody>
      </p:sp>
    </p:spTree>
    <p:extLst>
      <p:ext uri="{BB962C8B-B14F-4D97-AF65-F5344CB8AC3E}">
        <p14:creationId xmlns:p14="http://schemas.microsoft.com/office/powerpoint/2010/main" val="10063669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4856204"/>
          </a:xfrm>
        </p:spPr>
        <p:txBody>
          <a:bodyPr/>
          <a:lstStyle/>
          <a:p>
            <a:r>
              <a:rPr lang="en-US" sz="4000" dirty="0">
                <a:latin typeface="Impact"/>
              </a:rPr>
              <a:t>  CONCLUSION</a:t>
            </a:r>
            <a:br>
              <a:rPr lang="en-US" sz="4000" dirty="0">
                <a:latin typeface="Impact"/>
              </a:rPr>
            </a:br>
            <a:endParaRPr lang="en-US" sz="4000" dirty="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58949" y="1308239"/>
            <a:ext cx="8343627" cy="3953486"/>
          </a:xfrm>
        </p:spPr>
        <p:txBody>
          <a:bodyPr/>
          <a:lstStyle/>
          <a:p>
            <a:endParaRPr lang="en-US" sz="3600" dirty="0">
              <a:solidFill>
                <a:srgbClr val="000000"/>
              </a:solidFill>
              <a:latin typeface="Impact"/>
            </a:endParaRPr>
          </a:p>
          <a:p>
            <a:endParaRPr lang="en-US" sz="2400" dirty="0">
              <a:latin typeface="Impact"/>
            </a:endParaRPr>
          </a:p>
          <a:p>
            <a:endParaRPr lang="en-US" sz="2400" dirty="0">
              <a:latin typeface="Impact"/>
            </a:endParaRPr>
          </a:p>
          <a:p>
            <a:endParaRPr lang="en-US" sz="2400" dirty="0">
              <a:latin typeface="Impact"/>
            </a:endParaRPr>
          </a:p>
        </p:txBody>
      </p:sp>
    </p:spTree>
    <p:extLst>
      <p:ext uri="{BB962C8B-B14F-4D97-AF65-F5344CB8AC3E}">
        <p14:creationId xmlns:p14="http://schemas.microsoft.com/office/powerpoint/2010/main" val="20057975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SWOT</a:t>
            </a:r>
            <a:br>
              <a:rPr lang="en-US" sz="4000" dirty="0">
                <a:latin typeface="Impact"/>
              </a:rPr>
            </a:br>
            <a:endParaRPr lang="en-US" dirty="0"/>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80746" y="1035071"/>
            <a:ext cx="7717749" cy="4268395"/>
          </a:xfrm>
        </p:spPr>
        <p:txBody>
          <a:bodyPr/>
          <a:lstStyle/>
          <a:p>
            <a:r>
              <a:rPr lang="en-US" sz="2400" dirty="0">
                <a:solidFill>
                  <a:srgbClr val="000000"/>
                </a:solidFill>
                <a:latin typeface="Impact"/>
              </a:rPr>
              <a:t>STRENGTH:  OUR OWN FINANCE, EXPERIENCED EMPLOYEES AND OUR KNOWLEDGE ABOUT BANGLADESH</a:t>
            </a:r>
          </a:p>
          <a:p>
            <a:r>
              <a:rPr lang="en-US" sz="2400" dirty="0">
                <a:latin typeface="Impact"/>
              </a:rPr>
              <a:t>WEAKNESS: IT KNOWLEDGE</a:t>
            </a:r>
          </a:p>
          <a:p>
            <a:r>
              <a:rPr lang="en-US" sz="2400" dirty="0">
                <a:latin typeface="Impact"/>
              </a:rPr>
              <a:t>OPPORTUNITY: THERE ARE NO COMPETITOR IN THE MARKET</a:t>
            </a:r>
          </a:p>
          <a:p>
            <a:r>
              <a:rPr lang="en-US" sz="2400" dirty="0">
                <a:latin typeface="Impact"/>
              </a:rPr>
              <a:t>THREATS: BREXIT, POLITICAL UNSTABILITY IN BANGLADESH</a:t>
            </a:r>
          </a:p>
        </p:txBody>
      </p:sp>
    </p:spTree>
    <p:extLst>
      <p:ext uri="{BB962C8B-B14F-4D97-AF65-F5344CB8AC3E}">
        <p14:creationId xmlns:p14="http://schemas.microsoft.com/office/powerpoint/2010/main" val="15219099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922253" y="858329"/>
            <a:ext cx="7315523" cy="1730055"/>
          </a:xfrm>
        </p:spPr>
        <p:txBody>
          <a:bodyPr>
            <a:normAutofit fontScale="90000"/>
          </a:bodyPr>
          <a:lstStyle/>
          <a:p>
            <a:r>
              <a:rPr lang="en-US" sz="4000" dirty="0">
                <a:latin typeface="Impact"/>
              </a:rPr>
              <a:t>SAMRT OBJECTIVES OF </a:t>
            </a:r>
            <a:br>
              <a:rPr lang="en-US" sz="4000" dirty="0">
                <a:latin typeface="Impact"/>
              </a:rPr>
            </a:br>
            <a:r>
              <a:rPr lang="en-US" sz="4000" dirty="0">
                <a:solidFill>
                  <a:srgbClr val="00B0F0"/>
                </a:solidFill>
                <a:latin typeface="Impact"/>
              </a:rPr>
              <a:t>HAPPY JOURNEY</a:t>
            </a:r>
            <a:br>
              <a:rPr lang="en-US" sz="4000" dirty="0">
                <a:solidFill>
                  <a:srgbClr val="00B0F0"/>
                </a:solidFill>
                <a:latin typeface="Impact"/>
              </a:rPr>
            </a:br>
            <a:br>
              <a:rPr lang="en-US" sz="4000" dirty="0">
                <a:solidFill>
                  <a:srgbClr val="00B0F0"/>
                </a:solidFill>
                <a:latin typeface="Impact"/>
              </a:rPr>
            </a:br>
            <a:endParaRPr lang="en-US" sz="4000" dirty="0">
              <a:solidFill>
                <a:srgbClr val="00B0F0"/>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671307" y="791075"/>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620307" y="2769396"/>
            <a:ext cx="7754155" cy="3412711"/>
          </a:xfrm>
        </p:spPr>
        <p:txBody>
          <a:bodyPr vert="horz" lIns="91440" tIns="45720" rIns="91440" bIns="45720" rtlCol="0" anchor="ctr">
            <a:noAutofit/>
          </a:bodyPr>
          <a:lstStyle/>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4000" dirty="0">
              <a:solidFill>
                <a:srgbClr val="00B0F0"/>
              </a:solidFill>
              <a:latin typeface="Impact"/>
            </a:endParaRPr>
          </a:p>
          <a:p>
            <a:r>
              <a:rPr lang="en-US" sz="3200" dirty="0">
                <a:solidFill>
                  <a:srgbClr val="00B0F0"/>
                </a:solidFill>
                <a:latin typeface="Impact"/>
                <a:cs typeface="Calibri"/>
              </a:rPr>
              <a:t>   S M A R T</a:t>
            </a:r>
          </a:p>
          <a:p>
            <a:r>
              <a:rPr lang="en-US" sz="2400" dirty="0">
                <a:latin typeface="Impact"/>
              </a:rPr>
              <a:t>SPECIFIC: WE WANT TO LAUNCH OUR ONLIE TOUR BUSINESS </a:t>
            </a:r>
          </a:p>
          <a:p>
            <a:r>
              <a:rPr lang="en-US" sz="2400" dirty="0">
                <a:latin typeface="Impact"/>
              </a:rPr>
              <a:t>MEASURABLE: WE HAVE CREATED A GENTT CHART TO TRACK WORK PROGRESS</a:t>
            </a:r>
          </a:p>
          <a:p>
            <a:r>
              <a:rPr lang="en-US" sz="2400" dirty="0">
                <a:latin typeface="Impact"/>
              </a:rPr>
              <a:t>ACHIEVEABLE: TO CAPTURE THE MAXIMUM MARKET SHARE WITH IN 3 YEARS</a:t>
            </a:r>
          </a:p>
          <a:p>
            <a:r>
              <a:rPr lang="en-US" sz="2400" dirty="0">
                <a:latin typeface="Impact"/>
              </a:rPr>
              <a:t>REALISTIC: WE WILL FOLLOW OUR MARKETING STRATEGIES TO BE SUCCESSFUL</a:t>
            </a:r>
            <a:endParaRPr lang="en-US" sz="2400">
              <a:latin typeface="Impact"/>
            </a:endParaRPr>
          </a:p>
          <a:p>
            <a:r>
              <a:rPr lang="en-US" sz="2400" dirty="0">
                <a:latin typeface="Impact"/>
              </a:rPr>
              <a:t>TIME SPECIFIC: WE AIM TO LAUNCH OUR BUSINESS BY 20TH NOVEMBER 2018</a:t>
            </a: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p:txBody>
      </p:sp>
      <p:pic>
        <p:nvPicPr>
          <p:cNvPr id="6" name="Picture 6">
            <a:extLst>
              <a:ext uri="{FF2B5EF4-FFF2-40B4-BE49-F238E27FC236}">
                <a16:creationId xmlns:a16="http://schemas.microsoft.com/office/drawing/2014/main" id="{41DFEB13-8F2E-43D5-8F34-23C9505C4A4C}"/>
              </a:ext>
            </a:extLst>
          </p:cNvPr>
          <p:cNvPicPr>
            <a:picLocks noChangeAspect="1"/>
          </p:cNvPicPr>
          <p:nvPr/>
        </p:nvPicPr>
        <p:blipFill>
          <a:blip r:embed="rId3"/>
          <a:stretch>
            <a:fillRect/>
          </a:stretch>
        </p:blipFill>
        <p:spPr>
          <a:xfrm>
            <a:off x="497457" y="705693"/>
            <a:ext cx="2254370" cy="1881030"/>
          </a:xfrm>
          <a:prstGeom prst="rect">
            <a:avLst/>
          </a:prstGeom>
        </p:spPr>
      </p:pic>
    </p:spTree>
    <p:extLst>
      <p:ext uri="{BB962C8B-B14F-4D97-AF65-F5344CB8AC3E}">
        <p14:creationId xmlns:p14="http://schemas.microsoft.com/office/powerpoint/2010/main" val="23495619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181047"/>
          </a:xfrm>
        </p:spPr>
        <p:txBody>
          <a:bodyPr/>
          <a:lstStyle/>
          <a:p>
            <a:r>
              <a:rPr lang="en-US" sz="4000" dirty="0">
                <a:latin typeface="Impact"/>
              </a:rPr>
              <a:t>GANTT CHART</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0316439" y="-6252"/>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10430396" cy="4514202"/>
          </a:xfrm>
        </p:spPr>
        <p:txBody>
          <a:bodyPr/>
          <a:lstStyle/>
          <a:p>
            <a:endParaRPr lang="en-US" sz="2400" dirty="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786E94A8-BC24-49A2-80C6-B3C8AC12EAC8}"/>
              </a:ext>
            </a:extLst>
          </p:cNvPr>
          <p:cNvPicPr>
            <a:picLocks noChangeAspect="1"/>
          </p:cNvPicPr>
          <p:nvPr/>
        </p:nvPicPr>
        <p:blipFill>
          <a:blip r:embed="rId3"/>
          <a:stretch>
            <a:fillRect/>
          </a:stretch>
        </p:blipFill>
        <p:spPr>
          <a:xfrm>
            <a:off x="685801" y="1794866"/>
            <a:ext cx="10374084" cy="4520125"/>
          </a:xfrm>
          <a:prstGeom prst="rect">
            <a:avLst/>
          </a:prstGeom>
        </p:spPr>
      </p:pic>
    </p:spTree>
    <p:extLst>
      <p:ext uri="{BB962C8B-B14F-4D97-AF65-F5344CB8AC3E}">
        <p14:creationId xmlns:p14="http://schemas.microsoft.com/office/powerpoint/2010/main" val="28536086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43951" y="1433423"/>
            <a:ext cx="8307561" cy="2305150"/>
          </a:xfrm>
        </p:spPr>
        <p:txBody>
          <a:bodyPr/>
          <a:lstStyle/>
          <a:p>
            <a:r>
              <a:rPr lang="en-US" sz="4000" dirty="0">
                <a:latin typeface="Impact"/>
              </a:rPr>
              <a:t>THANK YOU ALL</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825824"/>
            <a:ext cx="8688683" cy="3709070"/>
          </a:xfrm>
        </p:spPr>
        <p:txBody>
          <a:bodyPr>
            <a:normAutofit/>
          </a:bodyPr>
          <a:lstStyle/>
          <a:p>
            <a:r>
              <a:rPr lang="en-US" sz="4000" dirty="0">
                <a:latin typeface="Impact"/>
              </a:rPr>
              <a:t>ON BEHALF OF </a:t>
            </a:r>
          </a:p>
          <a:p>
            <a:r>
              <a:rPr lang="en-US" sz="4000" dirty="0">
                <a:latin typeface="Impact"/>
              </a:rPr>
              <a:t>HAPPY JUORNEY LTD</a:t>
            </a:r>
          </a:p>
        </p:txBody>
      </p:sp>
    </p:spTree>
    <p:extLst>
      <p:ext uri="{BB962C8B-B14F-4D97-AF65-F5344CB8AC3E}">
        <p14:creationId xmlns:p14="http://schemas.microsoft.com/office/powerpoint/2010/main" val="40998304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41</Slides>
  <Notes>0</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HAPPY JOURNEY</vt:lpstr>
      <vt:lpstr>PowerPoint Presentation</vt:lpstr>
      <vt:lpstr>HAPPY JOURNEY  IS A LIMITED COMPANY  THE DIRECTORS </vt:lpstr>
      <vt:lpstr>ABOUT US</vt:lpstr>
      <vt:lpstr>             ABOUT US</vt:lpstr>
      <vt:lpstr>HAPPY JOURNEY</vt:lpstr>
      <vt:lpstr>OUR MISSION </vt:lpstr>
      <vt:lpstr>                 AIMS   SELL PACKAGE HOLIDAY ONLINE AND LOCALLY AT AN AFFORDABLE PRICE TO THE  POTENTIAL CUSTOMERS</vt:lpstr>
      <vt:lpstr>OUR DESTINATIONS</vt:lpstr>
      <vt:lpstr>       COX'S BAZAR</vt:lpstr>
      <vt:lpstr> SUNDARBAN </vt:lpstr>
      <vt:lpstr>                  Choose your destination and fly with us....</vt:lpstr>
      <vt:lpstr>                                                                                                                                                                  YOU CAN FIND US ONLINE                                                                                                                                     FOLLOW US VIA TWITTER , FACEBOOK AND INSTAGRAM                  WE LOCATED IN SWANSEA CITY CENTRE </vt:lpstr>
      <vt:lpstr>HUMAN RESOURSES</vt:lpstr>
      <vt:lpstr>ABDUL MOMIN DIRECTOR OF HUMAN RESOURCE </vt:lpstr>
      <vt:lpstr>HR GUIDE FOR HAPPY JOURNEY</vt:lpstr>
      <vt:lpstr>OPERATIONAL RESOURCES</vt:lpstr>
      <vt:lpstr>ABUL KASHEM DIRECTOR OF OPERATION</vt:lpstr>
      <vt:lpstr>             </vt:lpstr>
      <vt:lpstr> </vt:lpstr>
      <vt:lpstr>                  DIRECTOR OF FINANCE                                      AMIN SHAH</vt:lpstr>
      <vt:lpstr>FINANCIAL RESOURCES</vt:lpstr>
      <vt:lpstr>ADVANTAGES AND DISADVANTAGES OF BANK LOAN</vt:lpstr>
      <vt:lpstr>Government backed loan scheme</vt:lpstr>
      <vt:lpstr>Estimate in terms of overall cost  </vt:lpstr>
      <vt:lpstr>Below I have created a graph to highlight and reflect realistic figures in setting up our tour operator business</vt:lpstr>
      <vt:lpstr>                     MARKETING DIRECTOR                                     TARIQUL ISLAM</vt:lpstr>
      <vt:lpstr>                     MARKETING ACTIVITIES</vt:lpstr>
      <vt:lpstr>     PRODUCTS AND PRICE       EXPLORE COX'S BAZZAR 7nights £1450  THE TREASURE OF SUNDARBAN 7nights £1650   ( all inclusive  such as flights, transportation, 4* hotel and standard accommodation and meal )     </vt:lpstr>
      <vt:lpstr>               TARGET MARKET                      Locally and Online across the UK such as Families, Groups, Organisations and individuals</vt:lpstr>
      <vt:lpstr>     MARKET SEGMENTS OF HAPPY JOURNEY      </vt:lpstr>
      <vt:lpstr>      PRICING STRATEGIES </vt:lpstr>
      <vt:lpstr>  7 P'S </vt:lpstr>
      <vt:lpstr>  7 P'S</vt:lpstr>
      <vt:lpstr>    METHODS OF MARKETING</vt:lpstr>
      <vt:lpstr> MARKETING ACTIVITES  </vt:lpstr>
      <vt:lpstr>  CONCLUSION </vt:lpstr>
      <vt:lpstr>SWOT </vt:lpstr>
      <vt:lpstr>SAMRT OBJECTIVES OF  HAPPY JOURNEY  </vt:lpstr>
      <vt:lpstr>GANTT CHART</vt:lpstr>
      <vt:lpstr>THANK YOU ALL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revision>2165</cp:revision>
  <dcterms:created xsi:type="dcterms:W3CDTF">2014-09-12T02:11:01Z</dcterms:created>
  <dcterms:modified xsi:type="dcterms:W3CDTF">2018-11-05T15:41:57Z</dcterms:modified>
</cp:coreProperties>
</file>