
<file path=[Content_Types].xml><?xml version="1.0" encoding="utf-8"?>
<Types xmlns="http://schemas.openxmlformats.org/package/2006/content-types">
  <Default Extension="png" ContentType="image/png"/>
  <Default Extension="tmp" ContentType="image/png"/>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4"/>
  </p:notesMasterIdLst>
  <p:sldIdLst>
    <p:sldId id="257" r:id="rId2"/>
    <p:sldId id="260" r:id="rId3"/>
    <p:sldId id="259" r:id="rId4"/>
    <p:sldId id="261" r:id="rId5"/>
    <p:sldId id="262" r:id="rId6"/>
    <p:sldId id="264" r:id="rId7"/>
    <p:sldId id="277" r:id="rId8"/>
    <p:sldId id="278" r:id="rId9"/>
    <p:sldId id="279" r:id="rId10"/>
    <p:sldId id="267" r:id="rId11"/>
    <p:sldId id="268" r:id="rId12"/>
    <p:sldId id="269" r:id="rId13"/>
    <p:sldId id="265" r:id="rId14"/>
    <p:sldId id="271" r:id="rId15"/>
    <p:sldId id="270" r:id="rId16"/>
    <p:sldId id="258" r:id="rId17"/>
    <p:sldId id="263" r:id="rId18"/>
    <p:sldId id="272" r:id="rId19"/>
    <p:sldId id="273" r:id="rId20"/>
    <p:sldId id="274" r:id="rId21"/>
    <p:sldId id="275" r:id="rId22"/>
    <p:sldId id="276"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66279" autoAdjust="0"/>
  </p:normalViewPr>
  <p:slideViewPr>
    <p:cSldViewPr snapToGrid="0">
      <p:cViewPr varScale="1">
        <p:scale>
          <a:sx n="76" d="100"/>
          <a:sy n="76" d="100"/>
        </p:scale>
        <p:origin x="1896"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5_4">
  <dgm:title val=""/>
  <dgm:desc val=""/>
  <dgm:catLst>
    <dgm:cat type="accent5" pri="11400"/>
  </dgm:catLst>
  <dgm:styleLbl name="node0">
    <dgm:fillClrLst meth="cycle">
      <a:schemeClr val="accent5">
        <a:shade val="60000"/>
      </a:schemeClr>
    </dgm:fillClrLst>
    <dgm:linClrLst meth="repeat">
      <a:schemeClr val="lt1"/>
    </dgm:linClrLst>
    <dgm:effectClrLst/>
    <dgm:txLinClrLst/>
    <dgm:txFillClrLst/>
    <dgm:txEffectClrLst/>
  </dgm:styleLbl>
  <dgm:styleLbl name="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alignNode1">
    <dgm:fillClrLst meth="cycle">
      <a:schemeClr val="accent5">
        <a:shade val="50000"/>
      </a:schemeClr>
      <a:schemeClr val="accent5">
        <a:tint val="55000"/>
      </a:schemeClr>
    </dgm:fillClrLst>
    <dgm:linClrLst meth="cycle">
      <a:schemeClr val="accent5">
        <a:shade val="50000"/>
      </a:schemeClr>
      <a:schemeClr val="accent5">
        <a:tint val="55000"/>
      </a:schemeClr>
    </dgm:linClrLst>
    <dgm:effectClrLst/>
    <dgm:txLinClrLst/>
    <dgm:txFillClrLst/>
    <dgm:txEffectClrLst/>
  </dgm:styleLbl>
  <dgm:styleLbl name="ln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vennNode1">
    <dgm:fillClrLst meth="cycle">
      <a:schemeClr val="accent5">
        <a:shade val="80000"/>
        <a:alpha val="50000"/>
      </a:schemeClr>
      <a:schemeClr val="accent5">
        <a:tint val="50000"/>
        <a:alpha val="50000"/>
      </a:schemeClr>
    </dgm:fillClrLst>
    <dgm:linClrLst meth="repeat">
      <a:schemeClr val="lt1"/>
    </dgm:linClrLst>
    <dgm:effectClrLst/>
    <dgm:txLinClrLst/>
    <dgm:txFillClrLst/>
    <dgm:txEffectClrLst/>
  </dgm:styleLbl>
  <dgm:styleLbl name="node2">
    <dgm:fillClrLst>
      <a:schemeClr val="accent5">
        <a:shade val="80000"/>
      </a:schemeClr>
    </dgm:fillClrLst>
    <dgm:linClrLst meth="repeat">
      <a:schemeClr val="lt1"/>
    </dgm:linClrLst>
    <dgm:effectClrLst/>
    <dgm:txLinClrLst/>
    <dgm:txFillClrLst/>
    <dgm:txEffectClrLst/>
  </dgm:styleLbl>
  <dgm:styleLbl name="node3">
    <dgm:fillClrLst>
      <a:schemeClr val="accent5">
        <a:tint val="99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b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sibTrans1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0000"/>
      </a:schemeClr>
    </dgm:fillClrLst>
    <dgm:linClrLst meth="repeat">
      <a:schemeClr val="lt1"/>
    </dgm:linClrLst>
    <dgm:effectClrLst/>
    <dgm:txLinClrLst/>
    <dgm:txFillClrLst/>
    <dgm:txEffectClrLst/>
  </dgm:styleLbl>
  <dgm:styleLbl name="asst3">
    <dgm:fillClrLst>
      <a:schemeClr val="accent5">
        <a:tint val="70000"/>
      </a:schemeClr>
    </dgm:fillClrLst>
    <dgm:linClrLst meth="repeat">
      <a:schemeClr val="lt1"/>
    </dgm:linClrLst>
    <dgm:effectClrLst/>
    <dgm:txLinClrLst/>
    <dgm:txFillClrLst/>
    <dgm:txEffectClrLst/>
  </dgm:styleLbl>
  <dgm:styleLbl name="asst4">
    <dgm:fillClrLst>
      <a:schemeClr val="accent5">
        <a:tint val="5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align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bgAccFollowNode1">
    <dgm:fillClrLst meth="repeat">
      <a:schemeClr val="accent5">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55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9EE30B2-421E-42C2-82DE-7205E0838487}" type="doc">
      <dgm:prSet loTypeId="urn:microsoft.com/office/officeart/2005/8/layout/pyramid2" loCatId="list" qsTypeId="urn:microsoft.com/office/officeart/2005/8/quickstyle/simple1" qsCatId="simple" csTypeId="urn:microsoft.com/office/officeart/2005/8/colors/accent5_4" csCatId="accent5" phldr="1"/>
      <dgm:spPr/>
    </dgm:pt>
    <dgm:pt modelId="{50486709-6068-4A20-9A81-8E0787CB5688}">
      <dgm:prSet/>
      <dgm:spPr/>
      <dgm:t>
        <a:bodyPr/>
        <a:lstStyle/>
        <a:p>
          <a:r>
            <a:rPr lang="en-US" b="1" dirty="0" smtClean="0">
              <a:latin typeface="Arial" panose="020B0604020202020204" pitchFamily="34" charset="0"/>
              <a:cs typeface="Arial" panose="020B0604020202020204" pitchFamily="34" charset="0"/>
            </a:rPr>
            <a:t>Trauma – dealing with the effects of what they have witnessed</a:t>
          </a:r>
          <a:endParaRPr lang="en-US" b="1" dirty="0">
            <a:latin typeface="Arial" panose="020B0604020202020204" pitchFamily="34" charset="0"/>
            <a:cs typeface="Arial" panose="020B0604020202020204" pitchFamily="34" charset="0"/>
          </a:endParaRPr>
        </a:p>
      </dgm:t>
    </dgm:pt>
    <dgm:pt modelId="{44B81F79-DA9F-49B4-A652-3B200382248F}" type="parTrans" cxnId="{70D2DD4E-D2E3-405C-957D-9B085801C2D2}">
      <dgm:prSet/>
      <dgm:spPr/>
      <dgm:t>
        <a:bodyPr/>
        <a:lstStyle/>
        <a:p>
          <a:endParaRPr lang="en-US"/>
        </a:p>
      </dgm:t>
    </dgm:pt>
    <dgm:pt modelId="{11BFB54B-46B2-4B9E-9470-94B82C47B89E}" type="sibTrans" cxnId="{70D2DD4E-D2E3-405C-957D-9B085801C2D2}">
      <dgm:prSet/>
      <dgm:spPr/>
      <dgm:t>
        <a:bodyPr/>
        <a:lstStyle/>
        <a:p>
          <a:endParaRPr lang="en-US"/>
        </a:p>
      </dgm:t>
    </dgm:pt>
    <dgm:pt modelId="{D40BDD15-3506-4B9B-A309-8652FB539F0C}">
      <dgm:prSet/>
      <dgm:spPr/>
      <dgm:t>
        <a:bodyPr/>
        <a:lstStyle/>
        <a:p>
          <a:r>
            <a:rPr lang="en-US" b="1" dirty="0" smtClean="0">
              <a:latin typeface="Arial" panose="020B0604020202020204" pitchFamily="34" charset="0"/>
              <a:cs typeface="Arial" panose="020B0604020202020204" pitchFamily="34" charset="0"/>
            </a:rPr>
            <a:t>Little or no understanding/ experience of the Criminal Justice Process</a:t>
          </a:r>
          <a:endParaRPr lang="en-US" b="1" dirty="0">
            <a:latin typeface="Arial" panose="020B0604020202020204" pitchFamily="34" charset="0"/>
            <a:cs typeface="Arial" panose="020B0604020202020204" pitchFamily="34" charset="0"/>
          </a:endParaRPr>
        </a:p>
      </dgm:t>
    </dgm:pt>
    <dgm:pt modelId="{EAD1FB97-9C4B-483D-924C-6EDD7CD16110}" type="parTrans" cxnId="{83CC70ED-3249-4B64-A11B-4691D1572CE7}">
      <dgm:prSet/>
      <dgm:spPr/>
      <dgm:t>
        <a:bodyPr/>
        <a:lstStyle/>
        <a:p>
          <a:endParaRPr lang="en-US"/>
        </a:p>
      </dgm:t>
    </dgm:pt>
    <dgm:pt modelId="{5EBD43E9-8F74-4726-AE69-648D60062B05}" type="sibTrans" cxnId="{83CC70ED-3249-4B64-A11B-4691D1572CE7}">
      <dgm:prSet/>
      <dgm:spPr/>
      <dgm:t>
        <a:bodyPr/>
        <a:lstStyle/>
        <a:p>
          <a:endParaRPr lang="en-US"/>
        </a:p>
      </dgm:t>
    </dgm:pt>
    <dgm:pt modelId="{31C44111-A0C1-44AC-8727-255056C740D1}">
      <dgm:prSet/>
      <dgm:spPr/>
      <dgm:t>
        <a:bodyPr/>
        <a:lstStyle/>
        <a:p>
          <a:r>
            <a:rPr lang="en-US" b="1" dirty="0" smtClean="0">
              <a:latin typeface="Arial" panose="020B0604020202020204" pitchFamily="34" charset="0"/>
              <a:cs typeface="Arial" panose="020B0604020202020204" pitchFamily="34" charset="0"/>
            </a:rPr>
            <a:t>Wider support needs – referrals to other agencies</a:t>
          </a:r>
          <a:endParaRPr lang="en-US" b="1" dirty="0">
            <a:latin typeface="Arial" panose="020B0604020202020204" pitchFamily="34" charset="0"/>
            <a:cs typeface="Arial" panose="020B0604020202020204" pitchFamily="34" charset="0"/>
          </a:endParaRPr>
        </a:p>
      </dgm:t>
    </dgm:pt>
    <dgm:pt modelId="{1A91C6E8-4B29-4295-8AEA-B5811D426B2B}" type="parTrans" cxnId="{39EBF4CF-204D-4E28-914E-2B65F89E64E0}">
      <dgm:prSet/>
      <dgm:spPr/>
      <dgm:t>
        <a:bodyPr/>
        <a:lstStyle/>
        <a:p>
          <a:endParaRPr lang="en-US"/>
        </a:p>
      </dgm:t>
    </dgm:pt>
    <dgm:pt modelId="{38B495D5-0C5D-4CB9-898A-55579F42206E}" type="sibTrans" cxnId="{39EBF4CF-204D-4E28-914E-2B65F89E64E0}">
      <dgm:prSet/>
      <dgm:spPr/>
      <dgm:t>
        <a:bodyPr/>
        <a:lstStyle/>
        <a:p>
          <a:endParaRPr lang="en-US"/>
        </a:p>
      </dgm:t>
    </dgm:pt>
    <dgm:pt modelId="{B0153286-D974-4C4F-8B09-FBAD2B184311}">
      <dgm:prSet/>
      <dgm:spPr/>
      <dgm:t>
        <a:bodyPr/>
        <a:lstStyle/>
        <a:p>
          <a:r>
            <a:rPr lang="en-US" b="1" dirty="0" smtClean="0">
              <a:latin typeface="Arial" panose="020B0604020202020204" pitchFamily="34" charset="0"/>
              <a:cs typeface="Arial" panose="020B0604020202020204" pitchFamily="34" charset="0"/>
            </a:rPr>
            <a:t>Anxious and worried about what to expect, going to court, repercussions</a:t>
          </a:r>
          <a:endParaRPr lang="en-US" b="1" dirty="0">
            <a:latin typeface="Arial" panose="020B0604020202020204" pitchFamily="34" charset="0"/>
            <a:cs typeface="Arial" panose="020B0604020202020204" pitchFamily="34" charset="0"/>
          </a:endParaRPr>
        </a:p>
      </dgm:t>
    </dgm:pt>
    <dgm:pt modelId="{486A8ACE-767A-41B8-A6B3-E91DAF6E29F8}" type="parTrans" cxnId="{60BCBB0D-C6A6-409B-8E28-6E7C986A5F09}">
      <dgm:prSet/>
      <dgm:spPr/>
      <dgm:t>
        <a:bodyPr/>
        <a:lstStyle/>
        <a:p>
          <a:endParaRPr lang="en-US"/>
        </a:p>
      </dgm:t>
    </dgm:pt>
    <dgm:pt modelId="{B92A4095-0E1F-4D3E-897F-09DE88F9F64A}" type="sibTrans" cxnId="{60BCBB0D-C6A6-409B-8E28-6E7C986A5F09}">
      <dgm:prSet/>
      <dgm:spPr/>
      <dgm:t>
        <a:bodyPr/>
        <a:lstStyle/>
        <a:p>
          <a:endParaRPr lang="en-US"/>
        </a:p>
      </dgm:t>
    </dgm:pt>
    <dgm:pt modelId="{9E3DDAFE-7F2B-45CE-A745-4386638979EE}">
      <dgm:prSet/>
      <dgm:spPr/>
      <dgm:t>
        <a:bodyPr/>
        <a:lstStyle/>
        <a:p>
          <a:r>
            <a:rPr lang="en-US" b="1" dirty="0" smtClean="0">
              <a:latin typeface="Arial" panose="020B0604020202020204" pitchFamily="34" charset="0"/>
              <a:cs typeface="Arial" panose="020B0604020202020204" pitchFamily="34" charset="0"/>
            </a:rPr>
            <a:t>Time lapse between incident and case getting to court</a:t>
          </a:r>
          <a:endParaRPr lang="en-US" b="1" dirty="0">
            <a:latin typeface="Arial" panose="020B0604020202020204" pitchFamily="34" charset="0"/>
            <a:cs typeface="Arial" panose="020B0604020202020204" pitchFamily="34" charset="0"/>
          </a:endParaRPr>
        </a:p>
      </dgm:t>
    </dgm:pt>
    <dgm:pt modelId="{DF28E5DD-BD25-4FFF-8E16-91A86F24FAAA}" type="parTrans" cxnId="{568E7EF8-92F6-4C93-8B76-3E95E0952079}">
      <dgm:prSet/>
      <dgm:spPr/>
      <dgm:t>
        <a:bodyPr/>
        <a:lstStyle/>
        <a:p>
          <a:endParaRPr lang="en-US"/>
        </a:p>
      </dgm:t>
    </dgm:pt>
    <dgm:pt modelId="{1A4AC275-DB80-470B-A5DA-C11DE8300B69}" type="sibTrans" cxnId="{568E7EF8-92F6-4C93-8B76-3E95E0952079}">
      <dgm:prSet/>
      <dgm:spPr/>
      <dgm:t>
        <a:bodyPr/>
        <a:lstStyle/>
        <a:p>
          <a:endParaRPr lang="en-US"/>
        </a:p>
      </dgm:t>
    </dgm:pt>
    <dgm:pt modelId="{BBB2F315-1426-4B1C-B953-0DDFDB711282}" type="pres">
      <dgm:prSet presAssocID="{99EE30B2-421E-42C2-82DE-7205E0838487}" presName="compositeShape" presStyleCnt="0">
        <dgm:presLayoutVars>
          <dgm:dir/>
          <dgm:resizeHandles/>
        </dgm:presLayoutVars>
      </dgm:prSet>
      <dgm:spPr/>
    </dgm:pt>
    <dgm:pt modelId="{8546C21A-917E-47CC-A1AF-D6841C6EFED8}" type="pres">
      <dgm:prSet presAssocID="{99EE30B2-421E-42C2-82DE-7205E0838487}" presName="pyramid" presStyleLbl="node1" presStyleIdx="0" presStyleCnt="1"/>
      <dgm:spPr/>
    </dgm:pt>
    <dgm:pt modelId="{DB2A13A9-9842-46A8-AF08-427E7DC55ABA}" type="pres">
      <dgm:prSet presAssocID="{99EE30B2-421E-42C2-82DE-7205E0838487}" presName="theList" presStyleCnt="0"/>
      <dgm:spPr/>
    </dgm:pt>
    <dgm:pt modelId="{AE058E5C-A630-48FF-840E-235E216FB9AF}" type="pres">
      <dgm:prSet presAssocID="{50486709-6068-4A20-9A81-8E0787CB5688}" presName="aNode" presStyleLbl="fgAcc1" presStyleIdx="0" presStyleCnt="5">
        <dgm:presLayoutVars>
          <dgm:bulletEnabled val="1"/>
        </dgm:presLayoutVars>
      </dgm:prSet>
      <dgm:spPr/>
      <dgm:t>
        <a:bodyPr/>
        <a:lstStyle/>
        <a:p>
          <a:endParaRPr lang="en-US"/>
        </a:p>
      </dgm:t>
    </dgm:pt>
    <dgm:pt modelId="{CB0A8618-733C-47F7-89D4-FC8BD0CB35AE}" type="pres">
      <dgm:prSet presAssocID="{50486709-6068-4A20-9A81-8E0787CB5688}" presName="aSpace" presStyleCnt="0"/>
      <dgm:spPr/>
    </dgm:pt>
    <dgm:pt modelId="{B258E9DE-86C0-4C0B-ABED-895274408F1F}" type="pres">
      <dgm:prSet presAssocID="{D40BDD15-3506-4B9B-A309-8652FB539F0C}" presName="aNode" presStyleLbl="fgAcc1" presStyleIdx="1" presStyleCnt="5">
        <dgm:presLayoutVars>
          <dgm:bulletEnabled val="1"/>
        </dgm:presLayoutVars>
      </dgm:prSet>
      <dgm:spPr/>
      <dgm:t>
        <a:bodyPr/>
        <a:lstStyle/>
        <a:p>
          <a:endParaRPr lang="en-US"/>
        </a:p>
      </dgm:t>
    </dgm:pt>
    <dgm:pt modelId="{4C34FC0C-BD32-4C59-9DB9-F5DC552F79FE}" type="pres">
      <dgm:prSet presAssocID="{D40BDD15-3506-4B9B-A309-8652FB539F0C}" presName="aSpace" presStyleCnt="0"/>
      <dgm:spPr/>
    </dgm:pt>
    <dgm:pt modelId="{DBC42B81-E87C-41F2-9409-754908D0FE76}" type="pres">
      <dgm:prSet presAssocID="{B0153286-D974-4C4F-8B09-FBAD2B184311}" presName="aNode" presStyleLbl="fgAcc1" presStyleIdx="2" presStyleCnt="5">
        <dgm:presLayoutVars>
          <dgm:bulletEnabled val="1"/>
        </dgm:presLayoutVars>
      </dgm:prSet>
      <dgm:spPr/>
      <dgm:t>
        <a:bodyPr/>
        <a:lstStyle/>
        <a:p>
          <a:endParaRPr lang="en-US"/>
        </a:p>
      </dgm:t>
    </dgm:pt>
    <dgm:pt modelId="{211F7FAA-EB1F-4F53-A09C-90EAB6DBC897}" type="pres">
      <dgm:prSet presAssocID="{B0153286-D974-4C4F-8B09-FBAD2B184311}" presName="aSpace" presStyleCnt="0"/>
      <dgm:spPr/>
    </dgm:pt>
    <dgm:pt modelId="{056A2F70-74CE-4278-902E-7AF14CBC2DBA}" type="pres">
      <dgm:prSet presAssocID="{31C44111-A0C1-44AC-8727-255056C740D1}" presName="aNode" presStyleLbl="fgAcc1" presStyleIdx="3" presStyleCnt="5">
        <dgm:presLayoutVars>
          <dgm:bulletEnabled val="1"/>
        </dgm:presLayoutVars>
      </dgm:prSet>
      <dgm:spPr/>
      <dgm:t>
        <a:bodyPr/>
        <a:lstStyle/>
        <a:p>
          <a:endParaRPr lang="en-US"/>
        </a:p>
      </dgm:t>
    </dgm:pt>
    <dgm:pt modelId="{0B04C561-6543-4273-92C1-EC3BD461374D}" type="pres">
      <dgm:prSet presAssocID="{31C44111-A0C1-44AC-8727-255056C740D1}" presName="aSpace" presStyleCnt="0"/>
      <dgm:spPr/>
    </dgm:pt>
    <dgm:pt modelId="{94AEF9DD-56D9-4BC0-9454-4672FBCDD8C4}" type="pres">
      <dgm:prSet presAssocID="{9E3DDAFE-7F2B-45CE-A745-4386638979EE}" presName="aNode" presStyleLbl="fgAcc1" presStyleIdx="4" presStyleCnt="5">
        <dgm:presLayoutVars>
          <dgm:bulletEnabled val="1"/>
        </dgm:presLayoutVars>
      </dgm:prSet>
      <dgm:spPr/>
      <dgm:t>
        <a:bodyPr/>
        <a:lstStyle/>
        <a:p>
          <a:endParaRPr lang="en-US"/>
        </a:p>
      </dgm:t>
    </dgm:pt>
    <dgm:pt modelId="{346C0F93-6337-448E-B501-8C5CA27800E3}" type="pres">
      <dgm:prSet presAssocID="{9E3DDAFE-7F2B-45CE-A745-4386638979EE}" presName="aSpace" presStyleCnt="0"/>
      <dgm:spPr/>
    </dgm:pt>
  </dgm:ptLst>
  <dgm:cxnLst>
    <dgm:cxn modelId="{233F8627-5D1B-48CC-9B92-26441A5BBC79}" type="presOf" srcId="{99EE30B2-421E-42C2-82DE-7205E0838487}" destId="{BBB2F315-1426-4B1C-B953-0DDFDB711282}" srcOrd="0" destOrd="0" presId="urn:microsoft.com/office/officeart/2005/8/layout/pyramid2"/>
    <dgm:cxn modelId="{6B00F741-05E8-4AAD-BF22-701B990BFD48}" type="presOf" srcId="{D40BDD15-3506-4B9B-A309-8652FB539F0C}" destId="{B258E9DE-86C0-4C0B-ABED-895274408F1F}" srcOrd="0" destOrd="0" presId="urn:microsoft.com/office/officeart/2005/8/layout/pyramid2"/>
    <dgm:cxn modelId="{568E7EF8-92F6-4C93-8B76-3E95E0952079}" srcId="{99EE30B2-421E-42C2-82DE-7205E0838487}" destId="{9E3DDAFE-7F2B-45CE-A745-4386638979EE}" srcOrd="4" destOrd="0" parTransId="{DF28E5DD-BD25-4FFF-8E16-91A86F24FAAA}" sibTransId="{1A4AC275-DB80-470B-A5DA-C11DE8300B69}"/>
    <dgm:cxn modelId="{DA802F02-A163-49BA-BCA0-253A1B963A90}" type="presOf" srcId="{31C44111-A0C1-44AC-8727-255056C740D1}" destId="{056A2F70-74CE-4278-902E-7AF14CBC2DBA}" srcOrd="0" destOrd="0" presId="urn:microsoft.com/office/officeart/2005/8/layout/pyramid2"/>
    <dgm:cxn modelId="{70D2DD4E-D2E3-405C-957D-9B085801C2D2}" srcId="{99EE30B2-421E-42C2-82DE-7205E0838487}" destId="{50486709-6068-4A20-9A81-8E0787CB5688}" srcOrd="0" destOrd="0" parTransId="{44B81F79-DA9F-49B4-A652-3B200382248F}" sibTransId="{11BFB54B-46B2-4B9E-9470-94B82C47B89E}"/>
    <dgm:cxn modelId="{60BCBB0D-C6A6-409B-8E28-6E7C986A5F09}" srcId="{99EE30B2-421E-42C2-82DE-7205E0838487}" destId="{B0153286-D974-4C4F-8B09-FBAD2B184311}" srcOrd="2" destOrd="0" parTransId="{486A8ACE-767A-41B8-A6B3-E91DAF6E29F8}" sibTransId="{B92A4095-0E1F-4D3E-897F-09DE88F9F64A}"/>
    <dgm:cxn modelId="{3ECB881C-44BE-4325-925F-61765ED15138}" type="presOf" srcId="{B0153286-D974-4C4F-8B09-FBAD2B184311}" destId="{DBC42B81-E87C-41F2-9409-754908D0FE76}" srcOrd="0" destOrd="0" presId="urn:microsoft.com/office/officeart/2005/8/layout/pyramid2"/>
    <dgm:cxn modelId="{BF7DE994-5C24-487B-B0C0-71C4C93B18CC}" type="presOf" srcId="{9E3DDAFE-7F2B-45CE-A745-4386638979EE}" destId="{94AEF9DD-56D9-4BC0-9454-4672FBCDD8C4}" srcOrd="0" destOrd="0" presId="urn:microsoft.com/office/officeart/2005/8/layout/pyramid2"/>
    <dgm:cxn modelId="{39EBF4CF-204D-4E28-914E-2B65F89E64E0}" srcId="{99EE30B2-421E-42C2-82DE-7205E0838487}" destId="{31C44111-A0C1-44AC-8727-255056C740D1}" srcOrd="3" destOrd="0" parTransId="{1A91C6E8-4B29-4295-8AEA-B5811D426B2B}" sibTransId="{38B495D5-0C5D-4CB9-898A-55579F42206E}"/>
    <dgm:cxn modelId="{83CC70ED-3249-4B64-A11B-4691D1572CE7}" srcId="{99EE30B2-421E-42C2-82DE-7205E0838487}" destId="{D40BDD15-3506-4B9B-A309-8652FB539F0C}" srcOrd="1" destOrd="0" parTransId="{EAD1FB97-9C4B-483D-924C-6EDD7CD16110}" sibTransId="{5EBD43E9-8F74-4726-AE69-648D60062B05}"/>
    <dgm:cxn modelId="{BF68AEA9-589D-4381-9692-2541C175C027}" type="presOf" srcId="{50486709-6068-4A20-9A81-8E0787CB5688}" destId="{AE058E5C-A630-48FF-840E-235E216FB9AF}" srcOrd="0" destOrd="0" presId="urn:microsoft.com/office/officeart/2005/8/layout/pyramid2"/>
    <dgm:cxn modelId="{7C7888BB-8BD8-4ADE-8AF6-CE9AFADD7EB3}" type="presParOf" srcId="{BBB2F315-1426-4B1C-B953-0DDFDB711282}" destId="{8546C21A-917E-47CC-A1AF-D6841C6EFED8}" srcOrd="0" destOrd="0" presId="urn:microsoft.com/office/officeart/2005/8/layout/pyramid2"/>
    <dgm:cxn modelId="{B3ECE2E6-31AB-4959-8BCC-D8286D7E24C5}" type="presParOf" srcId="{BBB2F315-1426-4B1C-B953-0DDFDB711282}" destId="{DB2A13A9-9842-46A8-AF08-427E7DC55ABA}" srcOrd="1" destOrd="0" presId="urn:microsoft.com/office/officeart/2005/8/layout/pyramid2"/>
    <dgm:cxn modelId="{54E73798-1B31-4A91-83C2-7DC8A00BDD28}" type="presParOf" srcId="{DB2A13A9-9842-46A8-AF08-427E7DC55ABA}" destId="{AE058E5C-A630-48FF-840E-235E216FB9AF}" srcOrd="0" destOrd="0" presId="urn:microsoft.com/office/officeart/2005/8/layout/pyramid2"/>
    <dgm:cxn modelId="{0AD87A10-0C97-43BA-BAF4-525380BD9792}" type="presParOf" srcId="{DB2A13A9-9842-46A8-AF08-427E7DC55ABA}" destId="{CB0A8618-733C-47F7-89D4-FC8BD0CB35AE}" srcOrd="1" destOrd="0" presId="urn:microsoft.com/office/officeart/2005/8/layout/pyramid2"/>
    <dgm:cxn modelId="{9EAE5D52-4C96-43B7-97CE-2CFBE97C4A7C}" type="presParOf" srcId="{DB2A13A9-9842-46A8-AF08-427E7DC55ABA}" destId="{B258E9DE-86C0-4C0B-ABED-895274408F1F}" srcOrd="2" destOrd="0" presId="urn:microsoft.com/office/officeart/2005/8/layout/pyramid2"/>
    <dgm:cxn modelId="{186F0DDB-7445-4030-B4F4-5A1DFEF0E572}" type="presParOf" srcId="{DB2A13A9-9842-46A8-AF08-427E7DC55ABA}" destId="{4C34FC0C-BD32-4C59-9DB9-F5DC552F79FE}" srcOrd="3" destOrd="0" presId="urn:microsoft.com/office/officeart/2005/8/layout/pyramid2"/>
    <dgm:cxn modelId="{EC991882-2AA6-4725-8D22-17A1228B93CE}" type="presParOf" srcId="{DB2A13A9-9842-46A8-AF08-427E7DC55ABA}" destId="{DBC42B81-E87C-41F2-9409-754908D0FE76}" srcOrd="4" destOrd="0" presId="urn:microsoft.com/office/officeart/2005/8/layout/pyramid2"/>
    <dgm:cxn modelId="{AE8C839A-E0F0-4110-A6B7-87B0034A0488}" type="presParOf" srcId="{DB2A13A9-9842-46A8-AF08-427E7DC55ABA}" destId="{211F7FAA-EB1F-4F53-A09C-90EAB6DBC897}" srcOrd="5" destOrd="0" presId="urn:microsoft.com/office/officeart/2005/8/layout/pyramid2"/>
    <dgm:cxn modelId="{21F6DB6B-B89B-4C83-8465-66E3AB46DCCD}" type="presParOf" srcId="{DB2A13A9-9842-46A8-AF08-427E7DC55ABA}" destId="{056A2F70-74CE-4278-902E-7AF14CBC2DBA}" srcOrd="6" destOrd="0" presId="urn:microsoft.com/office/officeart/2005/8/layout/pyramid2"/>
    <dgm:cxn modelId="{38F43F09-D5F2-46EE-82BD-235BBE7A87D7}" type="presParOf" srcId="{DB2A13A9-9842-46A8-AF08-427E7DC55ABA}" destId="{0B04C561-6543-4273-92C1-EC3BD461374D}" srcOrd="7" destOrd="0" presId="urn:microsoft.com/office/officeart/2005/8/layout/pyramid2"/>
    <dgm:cxn modelId="{9D29F7D0-C241-42E3-BA11-EDEC84BEAA30}" type="presParOf" srcId="{DB2A13A9-9842-46A8-AF08-427E7DC55ABA}" destId="{94AEF9DD-56D9-4BC0-9454-4672FBCDD8C4}" srcOrd="8" destOrd="0" presId="urn:microsoft.com/office/officeart/2005/8/layout/pyramid2"/>
    <dgm:cxn modelId="{611DD2F3-23EE-453B-A63D-B6F5CE074A3C}" type="presParOf" srcId="{DB2A13A9-9842-46A8-AF08-427E7DC55ABA}" destId="{346C0F93-6337-448E-B501-8C5CA27800E3}" srcOrd="9" destOrd="0" presId="urn:microsoft.com/office/officeart/2005/8/layout/pyramid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6DDEE71-2D1A-4936-B473-1A2DF2FD8BCF}" type="doc">
      <dgm:prSet loTypeId="urn:microsoft.com/office/officeart/2008/layout/VerticalCircleList" loCatId="list" qsTypeId="urn:microsoft.com/office/officeart/2005/8/quickstyle/simple1" qsCatId="simple" csTypeId="urn:microsoft.com/office/officeart/2005/8/colors/accent1_2" csCatId="accent1" phldr="1"/>
      <dgm:spPr/>
      <dgm:t>
        <a:bodyPr/>
        <a:lstStyle/>
        <a:p>
          <a:endParaRPr lang="en-US"/>
        </a:p>
      </dgm:t>
    </dgm:pt>
    <dgm:pt modelId="{201CEEA6-0140-4A59-A92D-AA6BA4F68DDB}">
      <dgm:prSet phldrT="[Text]" custT="1"/>
      <dgm:spPr/>
      <dgm:t>
        <a:bodyPr/>
        <a:lstStyle/>
        <a:p>
          <a:r>
            <a:rPr lang="en-US" sz="1800" b="1" kern="1200" dirty="0" err="1" smtClean="0">
              <a:solidFill>
                <a:srgbClr val="404273"/>
              </a:solidFill>
              <a:latin typeface="Arial" panose="020B0604020202020204" pitchFamily="34" charset="0"/>
              <a:ea typeface="+mj-ea"/>
              <a:cs typeface="Arial" panose="020B0604020202020204" pitchFamily="34" charset="0"/>
            </a:rPr>
            <a:t>Prioritises</a:t>
          </a:r>
          <a:r>
            <a:rPr lang="en-US" sz="1800" b="1" kern="1200" dirty="0" smtClean="0">
              <a:solidFill>
                <a:srgbClr val="404273"/>
              </a:solidFill>
              <a:latin typeface="Arial" panose="020B0604020202020204" pitchFamily="34" charset="0"/>
              <a:ea typeface="+mj-ea"/>
              <a:cs typeface="Arial" panose="020B0604020202020204" pitchFamily="34" charset="0"/>
            </a:rPr>
            <a:t> </a:t>
          </a:r>
          <a:r>
            <a:rPr lang="en-US" sz="1800" b="0" kern="1200" dirty="0" smtClean="0">
              <a:solidFill>
                <a:srgbClr val="404273"/>
              </a:solidFill>
              <a:latin typeface="Arial" panose="020B0604020202020204" pitchFamily="34" charset="0"/>
              <a:ea typeface="+mj-ea"/>
              <a:cs typeface="Arial" panose="020B0604020202020204" pitchFamily="34" charset="0"/>
            </a:rPr>
            <a:t>the most </a:t>
          </a:r>
          <a:r>
            <a:rPr lang="en-US" sz="1800" b="1" kern="1200" dirty="0" smtClean="0">
              <a:solidFill>
                <a:srgbClr val="404273"/>
              </a:solidFill>
              <a:latin typeface="Arial" panose="020B0604020202020204" pitchFamily="34" charset="0"/>
              <a:ea typeface="+mj-ea"/>
              <a:cs typeface="Arial" panose="020B0604020202020204" pitchFamily="34" charset="0"/>
            </a:rPr>
            <a:t>vulnerable </a:t>
          </a:r>
          <a:r>
            <a:rPr lang="en-US" sz="1800" b="0" kern="1200" dirty="0" smtClean="0">
              <a:solidFill>
                <a:srgbClr val="404273"/>
              </a:solidFill>
              <a:latin typeface="Arial" panose="020B0604020202020204" pitchFamily="34" charset="0"/>
              <a:ea typeface="+mj-ea"/>
              <a:cs typeface="Arial" panose="020B0604020202020204" pitchFamily="34" charset="0"/>
            </a:rPr>
            <a:t>in our communities</a:t>
          </a:r>
          <a:endParaRPr lang="en-GB" sz="1800" b="0" kern="1200" dirty="0">
            <a:solidFill>
              <a:srgbClr val="404273"/>
            </a:solidFill>
            <a:latin typeface="Arial" panose="020B0604020202020204" pitchFamily="34" charset="0"/>
            <a:ea typeface="+mj-ea"/>
            <a:cs typeface="Arial" panose="020B0604020202020204" pitchFamily="34" charset="0"/>
          </a:endParaRPr>
        </a:p>
      </dgm:t>
    </dgm:pt>
    <dgm:pt modelId="{09EA8185-32E9-4A0F-B0F3-65C7780267AF}" type="parTrans" cxnId="{A4A30F91-5970-47B1-8CAB-9EAA910DEC1C}">
      <dgm:prSet/>
      <dgm:spPr/>
      <dgm:t>
        <a:bodyPr/>
        <a:lstStyle/>
        <a:p>
          <a:endParaRPr lang="en-US"/>
        </a:p>
      </dgm:t>
    </dgm:pt>
    <dgm:pt modelId="{27EB30A7-C84B-442E-8E31-6A09BAAAB485}" type="sibTrans" cxnId="{A4A30F91-5970-47B1-8CAB-9EAA910DEC1C}">
      <dgm:prSet/>
      <dgm:spPr/>
      <dgm:t>
        <a:bodyPr/>
        <a:lstStyle/>
        <a:p>
          <a:endParaRPr lang="en-US"/>
        </a:p>
      </dgm:t>
    </dgm:pt>
    <dgm:pt modelId="{C4CA74F4-BFF1-445B-B230-0002D3DE591A}">
      <dgm:prSet phldrT="[Text]" custT="1"/>
      <dgm:spPr/>
      <dgm:t>
        <a:bodyPr/>
        <a:lstStyle/>
        <a:p>
          <a:r>
            <a:rPr lang="en-US" sz="1800" b="1" kern="1200" dirty="0" smtClean="0">
              <a:solidFill>
                <a:srgbClr val="404273"/>
              </a:solidFill>
              <a:latin typeface="Arial" panose="020B0604020202020204" pitchFamily="34" charset="0"/>
              <a:ea typeface="+mj-ea"/>
              <a:cs typeface="Arial" panose="020B0604020202020204" pitchFamily="34" charset="0"/>
            </a:rPr>
            <a:t>Victim-</a:t>
          </a:r>
          <a:r>
            <a:rPr lang="en-US" sz="1800" b="1" kern="1200" dirty="0" err="1" smtClean="0">
              <a:solidFill>
                <a:srgbClr val="404273"/>
              </a:solidFill>
              <a:latin typeface="Arial" panose="020B0604020202020204" pitchFamily="34" charset="0"/>
              <a:ea typeface="+mj-ea"/>
              <a:cs typeface="Arial" panose="020B0604020202020204" pitchFamily="34" charset="0"/>
            </a:rPr>
            <a:t>centred</a:t>
          </a:r>
          <a:r>
            <a:rPr lang="en-US" sz="1800" b="1" kern="1200" dirty="0" smtClean="0">
              <a:solidFill>
                <a:srgbClr val="404273"/>
              </a:solidFill>
              <a:latin typeface="Arial" panose="020B0604020202020204" pitchFamily="34" charset="0"/>
              <a:ea typeface="+mj-ea"/>
              <a:cs typeface="Arial" panose="020B0604020202020204" pitchFamily="34" charset="0"/>
            </a:rPr>
            <a:t>, </a:t>
          </a:r>
          <a:r>
            <a:rPr lang="en-US" sz="1800" b="0" kern="1200" dirty="0" smtClean="0">
              <a:solidFill>
                <a:srgbClr val="404273"/>
              </a:solidFill>
              <a:latin typeface="Arial" panose="020B0604020202020204" pitchFamily="34" charset="0"/>
              <a:ea typeface="+mj-ea"/>
              <a:cs typeface="Arial" panose="020B0604020202020204" pitchFamily="34" charset="0"/>
            </a:rPr>
            <a:t>needs based approach</a:t>
          </a:r>
          <a:endParaRPr lang="en-GB" sz="1800" b="0" kern="1200" dirty="0">
            <a:solidFill>
              <a:srgbClr val="404273"/>
            </a:solidFill>
            <a:latin typeface="Arial" panose="020B0604020202020204" pitchFamily="34" charset="0"/>
            <a:ea typeface="+mj-ea"/>
            <a:cs typeface="Arial" panose="020B0604020202020204" pitchFamily="34" charset="0"/>
          </a:endParaRPr>
        </a:p>
      </dgm:t>
    </dgm:pt>
    <dgm:pt modelId="{CF893962-2471-46D6-B465-B0BDE0115CBE}" type="parTrans" cxnId="{560BFE09-D987-4B7C-B4DA-EA028DA7A06A}">
      <dgm:prSet/>
      <dgm:spPr/>
      <dgm:t>
        <a:bodyPr/>
        <a:lstStyle/>
        <a:p>
          <a:endParaRPr lang="en-US"/>
        </a:p>
      </dgm:t>
    </dgm:pt>
    <dgm:pt modelId="{EFDCB672-57D2-4CA9-BE2C-7389E1412F3D}" type="sibTrans" cxnId="{560BFE09-D987-4B7C-B4DA-EA028DA7A06A}">
      <dgm:prSet/>
      <dgm:spPr/>
      <dgm:t>
        <a:bodyPr/>
        <a:lstStyle/>
        <a:p>
          <a:endParaRPr lang="en-US"/>
        </a:p>
      </dgm:t>
    </dgm:pt>
    <dgm:pt modelId="{C68A879F-54C4-4D54-A3A9-19106A23286E}">
      <dgm:prSet phldrT="[Text]" custT="1"/>
      <dgm:spPr/>
      <dgm:t>
        <a:bodyPr/>
        <a:lstStyle/>
        <a:p>
          <a:r>
            <a:rPr lang="en-US" sz="1800" b="1" kern="1200" dirty="0" smtClean="0">
              <a:solidFill>
                <a:srgbClr val="404273"/>
              </a:solidFill>
              <a:latin typeface="Arial" panose="020B0604020202020204" pitchFamily="34" charset="0"/>
              <a:ea typeface="+mj-ea"/>
              <a:cs typeface="Arial" panose="020B0604020202020204" pitchFamily="34" charset="0"/>
            </a:rPr>
            <a:t>Main support service </a:t>
          </a:r>
          <a:r>
            <a:rPr lang="en-US" sz="1800" b="0" kern="1200" dirty="0" smtClean="0">
              <a:solidFill>
                <a:srgbClr val="404273"/>
              </a:solidFill>
              <a:latin typeface="Arial" panose="020B0604020202020204" pitchFamily="34" charset="0"/>
              <a:ea typeface="+mj-ea"/>
              <a:cs typeface="Arial" panose="020B0604020202020204" pitchFamily="34" charset="0"/>
            </a:rPr>
            <a:t>for anyone affected by crime in South Wales</a:t>
          </a:r>
          <a:endParaRPr lang="en-US" sz="1800" b="1" kern="1200" dirty="0">
            <a:solidFill>
              <a:srgbClr val="404273"/>
            </a:solidFill>
            <a:latin typeface="Arial" panose="020B0604020202020204" pitchFamily="34" charset="0"/>
            <a:ea typeface="+mj-ea"/>
            <a:cs typeface="Arial" panose="020B0604020202020204" pitchFamily="34" charset="0"/>
          </a:endParaRPr>
        </a:p>
      </dgm:t>
    </dgm:pt>
    <dgm:pt modelId="{2A8FC4C3-EC06-408B-A6C6-B11D05589E68}" type="parTrans" cxnId="{2ED553AD-9337-4D56-9B89-1DFFE74444A2}">
      <dgm:prSet/>
      <dgm:spPr/>
      <dgm:t>
        <a:bodyPr/>
        <a:lstStyle/>
        <a:p>
          <a:endParaRPr lang="en-US"/>
        </a:p>
      </dgm:t>
    </dgm:pt>
    <dgm:pt modelId="{8C74EF03-E520-4AAE-A795-16CC12F2503E}" type="sibTrans" cxnId="{2ED553AD-9337-4D56-9B89-1DFFE74444A2}">
      <dgm:prSet/>
      <dgm:spPr/>
      <dgm:t>
        <a:bodyPr/>
        <a:lstStyle/>
        <a:p>
          <a:endParaRPr lang="en-US"/>
        </a:p>
      </dgm:t>
    </dgm:pt>
    <dgm:pt modelId="{FBDF03BA-D1BC-4EAA-A553-078B76FD978D}">
      <dgm:prSet phldrT="[Text]" custT="1"/>
      <dgm:spPr/>
      <dgm:t>
        <a:bodyPr/>
        <a:lstStyle/>
        <a:p>
          <a:r>
            <a:rPr lang="en-US" sz="1800" b="0" kern="1200" dirty="0" smtClean="0">
              <a:solidFill>
                <a:srgbClr val="404273"/>
              </a:solidFill>
              <a:latin typeface="Arial" panose="020B0604020202020204" pitchFamily="34" charset="0"/>
              <a:ea typeface="+mj-ea"/>
              <a:cs typeface="Arial" panose="020B0604020202020204" pitchFamily="34" charset="0"/>
            </a:rPr>
            <a:t>Delivered by </a:t>
          </a:r>
          <a:r>
            <a:rPr lang="en-US" sz="1800" b="1" kern="1200" dirty="0" smtClean="0">
              <a:solidFill>
                <a:srgbClr val="404273"/>
              </a:solidFill>
              <a:latin typeface="Arial" panose="020B0604020202020204" pitchFamily="34" charset="0"/>
              <a:ea typeface="+mj-ea"/>
              <a:cs typeface="Arial" panose="020B0604020202020204" pitchFamily="34" charset="0"/>
            </a:rPr>
            <a:t>Victim Support, </a:t>
          </a:r>
          <a:r>
            <a:rPr lang="en-US" sz="1800" b="0" kern="1200" dirty="0" smtClean="0">
              <a:solidFill>
                <a:srgbClr val="404273"/>
              </a:solidFill>
              <a:latin typeface="Arial" panose="020B0604020202020204" pitchFamily="34" charset="0"/>
              <a:ea typeface="+mj-ea"/>
              <a:cs typeface="Arial" panose="020B0604020202020204" pitchFamily="34" charset="0"/>
            </a:rPr>
            <a:t>funded by the Police and Crime Commissioner</a:t>
          </a:r>
          <a:endParaRPr lang="en-US" sz="1800" b="0" kern="1200" dirty="0">
            <a:solidFill>
              <a:srgbClr val="404273"/>
            </a:solidFill>
            <a:latin typeface="Arial" panose="020B0604020202020204" pitchFamily="34" charset="0"/>
            <a:ea typeface="+mj-ea"/>
            <a:cs typeface="Arial" panose="020B0604020202020204" pitchFamily="34" charset="0"/>
          </a:endParaRPr>
        </a:p>
      </dgm:t>
    </dgm:pt>
    <dgm:pt modelId="{E0B772F3-08BB-4735-98BD-1551F0632F95}" type="parTrans" cxnId="{96092C62-5F56-4ED5-8A9C-1FAFCE9DF6DF}">
      <dgm:prSet/>
      <dgm:spPr/>
      <dgm:t>
        <a:bodyPr/>
        <a:lstStyle/>
        <a:p>
          <a:endParaRPr lang="en-US"/>
        </a:p>
      </dgm:t>
    </dgm:pt>
    <dgm:pt modelId="{28820332-7786-46BD-908A-404C9CBC89B3}" type="sibTrans" cxnId="{96092C62-5F56-4ED5-8A9C-1FAFCE9DF6DF}">
      <dgm:prSet/>
      <dgm:spPr/>
      <dgm:t>
        <a:bodyPr/>
        <a:lstStyle/>
        <a:p>
          <a:endParaRPr lang="en-US"/>
        </a:p>
      </dgm:t>
    </dgm:pt>
    <dgm:pt modelId="{6DAD2456-E44B-46CB-9DD1-33B1DDA58DBE}" type="pres">
      <dgm:prSet presAssocID="{D6DDEE71-2D1A-4936-B473-1A2DF2FD8BCF}" presName="Name0" presStyleCnt="0">
        <dgm:presLayoutVars>
          <dgm:dir/>
        </dgm:presLayoutVars>
      </dgm:prSet>
      <dgm:spPr/>
      <dgm:t>
        <a:bodyPr/>
        <a:lstStyle/>
        <a:p>
          <a:endParaRPr lang="en-US"/>
        </a:p>
      </dgm:t>
    </dgm:pt>
    <dgm:pt modelId="{7CF2EF8F-FDE2-43E7-9B2C-709F34F515FB}" type="pres">
      <dgm:prSet presAssocID="{C68A879F-54C4-4D54-A3A9-19106A23286E}" presName="noChildren" presStyleCnt="0"/>
      <dgm:spPr/>
    </dgm:pt>
    <dgm:pt modelId="{5EA3E22D-757F-4AB5-BDF5-CBB5F0F675B9}" type="pres">
      <dgm:prSet presAssocID="{C68A879F-54C4-4D54-A3A9-19106A23286E}" presName="gap" presStyleCnt="0"/>
      <dgm:spPr/>
    </dgm:pt>
    <dgm:pt modelId="{1F227C98-9FA2-462C-A111-1E6663E039EB}" type="pres">
      <dgm:prSet presAssocID="{C68A879F-54C4-4D54-A3A9-19106A23286E}" presName="medCircle2" presStyleLbl="vennNode1" presStyleIdx="0" presStyleCnt="4"/>
      <dgm:spPr/>
    </dgm:pt>
    <dgm:pt modelId="{1144A18E-9283-4F65-B167-DE1C94BFFCD8}" type="pres">
      <dgm:prSet presAssocID="{C68A879F-54C4-4D54-A3A9-19106A23286E}" presName="txLvlOnly1" presStyleLbl="revTx" presStyleIdx="0" presStyleCnt="4"/>
      <dgm:spPr/>
      <dgm:t>
        <a:bodyPr/>
        <a:lstStyle/>
        <a:p>
          <a:endParaRPr lang="en-US"/>
        </a:p>
      </dgm:t>
    </dgm:pt>
    <dgm:pt modelId="{4826CFF5-8878-4987-B717-EECAEB10B82B}" type="pres">
      <dgm:prSet presAssocID="{FBDF03BA-D1BC-4EAA-A553-078B76FD978D}" presName="noChildren" presStyleCnt="0"/>
      <dgm:spPr/>
    </dgm:pt>
    <dgm:pt modelId="{25E1CDEB-3A5E-4336-B8F7-DD7A9140D11B}" type="pres">
      <dgm:prSet presAssocID="{FBDF03BA-D1BC-4EAA-A553-078B76FD978D}" presName="gap" presStyleCnt="0"/>
      <dgm:spPr/>
    </dgm:pt>
    <dgm:pt modelId="{2DBB1059-23C4-43F2-A736-C502572FC443}" type="pres">
      <dgm:prSet presAssocID="{FBDF03BA-D1BC-4EAA-A553-078B76FD978D}" presName="medCircle2" presStyleLbl="vennNode1" presStyleIdx="1" presStyleCnt="4"/>
      <dgm:spPr/>
    </dgm:pt>
    <dgm:pt modelId="{66EB7C51-EA01-4DA5-A06A-BB854748A53A}" type="pres">
      <dgm:prSet presAssocID="{FBDF03BA-D1BC-4EAA-A553-078B76FD978D}" presName="txLvlOnly1" presStyleLbl="revTx" presStyleIdx="1" presStyleCnt="4"/>
      <dgm:spPr/>
      <dgm:t>
        <a:bodyPr/>
        <a:lstStyle/>
        <a:p>
          <a:endParaRPr lang="en-US"/>
        </a:p>
      </dgm:t>
    </dgm:pt>
    <dgm:pt modelId="{FF862053-34F7-4B01-8B42-713F2775CDB7}" type="pres">
      <dgm:prSet presAssocID="{C4CA74F4-BFF1-445B-B230-0002D3DE591A}" presName="noChildren" presStyleCnt="0"/>
      <dgm:spPr/>
    </dgm:pt>
    <dgm:pt modelId="{4DD8771A-E2EE-4DA2-8DBC-FF18C02ED955}" type="pres">
      <dgm:prSet presAssocID="{C4CA74F4-BFF1-445B-B230-0002D3DE591A}" presName="gap" presStyleCnt="0"/>
      <dgm:spPr/>
    </dgm:pt>
    <dgm:pt modelId="{7ABE42DB-7B81-4555-87E7-E68283B09C98}" type="pres">
      <dgm:prSet presAssocID="{C4CA74F4-BFF1-445B-B230-0002D3DE591A}" presName="medCircle2" presStyleLbl="vennNode1" presStyleIdx="2" presStyleCnt="4"/>
      <dgm:spPr/>
    </dgm:pt>
    <dgm:pt modelId="{5F6CFF33-3EFF-45ED-84FD-9FE7C16611C6}" type="pres">
      <dgm:prSet presAssocID="{C4CA74F4-BFF1-445B-B230-0002D3DE591A}" presName="txLvlOnly1" presStyleLbl="revTx" presStyleIdx="2" presStyleCnt="4"/>
      <dgm:spPr/>
      <dgm:t>
        <a:bodyPr/>
        <a:lstStyle/>
        <a:p>
          <a:endParaRPr lang="en-US"/>
        </a:p>
      </dgm:t>
    </dgm:pt>
    <dgm:pt modelId="{0D3EC3DA-115F-494D-9BD9-798439823DB9}" type="pres">
      <dgm:prSet presAssocID="{201CEEA6-0140-4A59-A92D-AA6BA4F68DDB}" presName="noChildren" presStyleCnt="0"/>
      <dgm:spPr/>
    </dgm:pt>
    <dgm:pt modelId="{608ADF6B-3F18-4739-BD91-F974C597E9D4}" type="pres">
      <dgm:prSet presAssocID="{201CEEA6-0140-4A59-A92D-AA6BA4F68DDB}" presName="gap" presStyleCnt="0"/>
      <dgm:spPr/>
    </dgm:pt>
    <dgm:pt modelId="{257C749F-8F6B-40BA-802C-E4770EE8CA38}" type="pres">
      <dgm:prSet presAssocID="{201CEEA6-0140-4A59-A92D-AA6BA4F68DDB}" presName="medCircle2" presStyleLbl="vennNode1" presStyleIdx="3" presStyleCnt="4"/>
      <dgm:spPr/>
    </dgm:pt>
    <dgm:pt modelId="{D23D4E21-0DF8-439E-AB75-2B97B86B3942}" type="pres">
      <dgm:prSet presAssocID="{201CEEA6-0140-4A59-A92D-AA6BA4F68DDB}" presName="txLvlOnly1" presStyleLbl="revTx" presStyleIdx="3" presStyleCnt="4"/>
      <dgm:spPr/>
      <dgm:t>
        <a:bodyPr/>
        <a:lstStyle/>
        <a:p>
          <a:endParaRPr lang="en-US"/>
        </a:p>
      </dgm:t>
    </dgm:pt>
  </dgm:ptLst>
  <dgm:cxnLst>
    <dgm:cxn modelId="{C2A7E307-0803-4EAB-93CA-0060C9983761}" type="presOf" srcId="{D6DDEE71-2D1A-4936-B473-1A2DF2FD8BCF}" destId="{6DAD2456-E44B-46CB-9DD1-33B1DDA58DBE}" srcOrd="0" destOrd="0" presId="urn:microsoft.com/office/officeart/2008/layout/VerticalCircleList"/>
    <dgm:cxn modelId="{96092C62-5F56-4ED5-8A9C-1FAFCE9DF6DF}" srcId="{D6DDEE71-2D1A-4936-B473-1A2DF2FD8BCF}" destId="{FBDF03BA-D1BC-4EAA-A553-078B76FD978D}" srcOrd="1" destOrd="0" parTransId="{E0B772F3-08BB-4735-98BD-1551F0632F95}" sibTransId="{28820332-7786-46BD-908A-404C9CBC89B3}"/>
    <dgm:cxn modelId="{D8813223-2D1B-4686-8016-565D79B426AD}" type="presOf" srcId="{FBDF03BA-D1BC-4EAA-A553-078B76FD978D}" destId="{66EB7C51-EA01-4DA5-A06A-BB854748A53A}" srcOrd="0" destOrd="0" presId="urn:microsoft.com/office/officeart/2008/layout/VerticalCircleList"/>
    <dgm:cxn modelId="{A4A30F91-5970-47B1-8CAB-9EAA910DEC1C}" srcId="{D6DDEE71-2D1A-4936-B473-1A2DF2FD8BCF}" destId="{201CEEA6-0140-4A59-A92D-AA6BA4F68DDB}" srcOrd="3" destOrd="0" parTransId="{09EA8185-32E9-4A0F-B0F3-65C7780267AF}" sibTransId="{27EB30A7-C84B-442E-8E31-6A09BAAAB485}"/>
    <dgm:cxn modelId="{2ED553AD-9337-4D56-9B89-1DFFE74444A2}" srcId="{D6DDEE71-2D1A-4936-B473-1A2DF2FD8BCF}" destId="{C68A879F-54C4-4D54-A3A9-19106A23286E}" srcOrd="0" destOrd="0" parTransId="{2A8FC4C3-EC06-408B-A6C6-B11D05589E68}" sibTransId="{8C74EF03-E520-4AAE-A795-16CC12F2503E}"/>
    <dgm:cxn modelId="{560BFE09-D987-4B7C-B4DA-EA028DA7A06A}" srcId="{D6DDEE71-2D1A-4936-B473-1A2DF2FD8BCF}" destId="{C4CA74F4-BFF1-445B-B230-0002D3DE591A}" srcOrd="2" destOrd="0" parTransId="{CF893962-2471-46D6-B465-B0BDE0115CBE}" sibTransId="{EFDCB672-57D2-4CA9-BE2C-7389E1412F3D}"/>
    <dgm:cxn modelId="{6B0A0013-83AD-4159-B674-450F9CD839E9}" type="presOf" srcId="{C68A879F-54C4-4D54-A3A9-19106A23286E}" destId="{1144A18E-9283-4F65-B167-DE1C94BFFCD8}" srcOrd="0" destOrd="0" presId="urn:microsoft.com/office/officeart/2008/layout/VerticalCircleList"/>
    <dgm:cxn modelId="{C9C45B0B-2F53-4A45-BFF0-5824B485213F}" type="presOf" srcId="{201CEEA6-0140-4A59-A92D-AA6BA4F68DDB}" destId="{D23D4E21-0DF8-439E-AB75-2B97B86B3942}" srcOrd="0" destOrd="0" presId="urn:microsoft.com/office/officeart/2008/layout/VerticalCircleList"/>
    <dgm:cxn modelId="{A6817AC3-2DB8-4FB9-BA37-F8069284EE53}" type="presOf" srcId="{C4CA74F4-BFF1-445B-B230-0002D3DE591A}" destId="{5F6CFF33-3EFF-45ED-84FD-9FE7C16611C6}" srcOrd="0" destOrd="0" presId="urn:microsoft.com/office/officeart/2008/layout/VerticalCircleList"/>
    <dgm:cxn modelId="{EC77EA04-38AE-41C9-A1A6-A87A69824005}" type="presParOf" srcId="{6DAD2456-E44B-46CB-9DD1-33B1DDA58DBE}" destId="{7CF2EF8F-FDE2-43E7-9B2C-709F34F515FB}" srcOrd="0" destOrd="0" presId="urn:microsoft.com/office/officeart/2008/layout/VerticalCircleList"/>
    <dgm:cxn modelId="{DA13B819-F44C-40AE-9B63-32E12A12341D}" type="presParOf" srcId="{7CF2EF8F-FDE2-43E7-9B2C-709F34F515FB}" destId="{5EA3E22D-757F-4AB5-BDF5-CBB5F0F675B9}" srcOrd="0" destOrd="0" presId="urn:microsoft.com/office/officeart/2008/layout/VerticalCircleList"/>
    <dgm:cxn modelId="{71F255C2-FA5F-4C36-8118-F752D5E99547}" type="presParOf" srcId="{7CF2EF8F-FDE2-43E7-9B2C-709F34F515FB}" destId="{1F227C98-9FA2-462C-A111-1E6663E039EB}" srcOrd="1" destOrd="0" presId="urn:microsoft.com/office/officeart/2008/layout/VerticalCircleList"/>
    <dgm:cxn modelId="{9B778B44-B8E5-4280-AF9D-62293FE344E6}" type="presParOf" srcId="{7CF2EF8F-FDE2-43E7-9B2C-709F34F515FB}" destId="{1144A18E-9283-4F65-B167-DE1C94BFFCD8}" srcOrd="2" destOrd="0" presId="urn:microsoft.com/office/officeart/2008/layout/VerticalCircleList"/>
    <dgm:cxn modelId="{B0D782D2-886E-48D5-95E4-CAF1A8509C41}" type="presParOf" srcId="{6DAD2456-E44B-46CB-9DD1-33B1DDA58DBE}" destId="{4826CFF5-8878-4987-B717-EECAEB10B82B}" srcOrd="1" destOrd="0" presId="urn:microsoft.com/office/officeart/2008/layout/VerticalCircleList"/>
    <dgm:cxn modelId="{F2A0A2B8-5D77-4DAD-95F9-96CF963FFC4F}" type="presParOf" srcId="{4826CFF5-8878-4987-B717-EECAEB10B82B}" destId="{25E1CDEB-3A5E-4336-B8F7-DD7A9140D11B}" srcOrd="0" destOrd="0" presId="urn:microsoft.com/office/officeart/2008/layout/VerticalCircleList"/>
    <dgm:cxn modelId="{635AB679-9AA4-4BE5-A4D4-CBB3B186211E}" type="presParOf" srcId="{4826CFF5-8878-4987-B717-EECAEB10B82B}" destId="{2DBB1059-23C4-43F2-A736-C502572FC443}" srcOrd="1" destOrd="0" presId="urn:microsoft.com/office/officeart/2008/layout/VerticalCircleList"/>
    <dgm:cxn modelId="{D3BF80FC-810B-4B68-94C4-E021CF6D55AD}" type="presParOf" srcId="{4826CFF5-8878-4987-B717-EECAEB10B82B}" destId="{66EB7C51-EA01-4DA5-A06A-BB854748A53A}" srcOrd="2" destOrd="0" presId="urn:microsoft.com/office/officeart/2008/layout/VerticalCircleList"/>
    <dgm:cxn modelId="{1A8BB900-2773-4B8A-A92F-C8FD54CBE041}" type="presParOf" srcId="{6DAD2456-E44B-46CB-9DD1-33B1DDA58DBE}" destId="{FF862053-34F7-4B01-8B42-713F2775CDB7}" srcOrd="2" destOrd="0" presId="urn:microsoft.com/office/officeart/2008/layout/VerticalCircleList"/>
    <dgm:cxn modelId="{713A3B0A-0CFE-4948-9480-B6CF417A2363}" type="presParOf" srcId="{FF862053-34F7-4B01-8B42-713F2775CDB7}" destId="{4DD8771A-E2EE-4DA2-8DBC-FF18C02ED955}" srcOrd="0" destOrd="0" presId="urn:microsoft.com/office/officeart/2008/layout/VerticalCircleList"/>
    <dgm:cxn modelId="{7AEBA0A5-426B-47DE-A822-B8FF32ABF090}" type="presParOf" srcId="{FF862053-34F7-4B01-8B42-713F2775CDB7}" destId="{7ABE42DB-7B81-4555-87E7-E68283B09C98}" srcOrd="1" destOrd="0" presId="urn:microsoft.com/office/officeart/2008/layout/VerticalCircleList"/>
    <dgm:cxn modelId="{CDB5988E-D69D-4C6E-949C-5EE0FB89736D}" type="presParOf" srcId="{FF862053-34F7-4B01-8B42-713F2775CDB7}" destId="{5F6CFF33-3EFF-45ED-84FD-9FE7C16611C6}" srcOrd="2" destOrd="0" presId="urn:microsoft.com/office/officeart/2008/layout/VerticalCircleList"/>
    <dgm:cxn modelId="{72CAB4B9-132A-4F44-A700-3E7ADAD73448}" type="presParOf" srcId="{6DAD2456-E44B-46CB-9DD1-33B1DDA58DBE}" destId="{0D3EC3DA-115F-494D-9BD9-798439823DB9}" srcOrd="3" destOrd="0" presId="urn:microsoft.com/office/officeart/2008/layout/VerticalCircleList"/>
    <dgm:cxn modelId="{25247695-BE55-4EA0-970B-F01C8A106E8C}" type="presParOf" srcId="{0D3EC3DA-115F-494D-9BD9-798439823DB9}" destId="{608ADF6B-3F18-4739-BD91-F974C597E9D4}" srcOrd="0" destOrd="0" presId="urn:microsoft.com/office/officeart/2008/layout/VerticalCircleList"/>
    <dgm:cxn modelId="{25D6E357-3328-4027-9D3D-B181A525F7AC}" type="presParOf" srcId="{0D3EC3DA-115F-494D-9BD9-798439823DB9}" destId="{257C749F-8F6B-40BA-802C-E4770EE8CA38}" srcOrd="1" destOrd="0" presId="urn:microsoft.com/office/officeart/2008/layout/VerticalCircleList"/>
    <dgm:cxn modelId="{F539CADD-88CD-472D-95FB-1CC1B16E4B8E}" type="presParOf" srcId="{0D3EC3DA-115F-494D-9BD9-798439823DB9}" destId="{D23D4E21-0DF8-439E-AB75-2B97B86B3942}" srcOrd="2" destOrd="0" presId="urn:microsoft.com/office/officeart/2008/layout/VerticalCircle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46C21A-917E-47CC-A1AF-D6841C6EFED8}">
      <dsp:nvSpPr>
        <dsp:cNvPr id="0" name=""/>
        <dsp:cNvSpPr/>
      </dsp:nvSpPr>
      <dsp:spPr>
        <a:xfrm>
          <a:off x="0" y="0"/>
          <a:ext cx="4570156" cy="5054138"/>
        </a:xfrm>
        <a:prstGeom prst="triangle">
          <a:avLst/>
        </a:prstGeom>
        <a:solidFill>
          <a:schemeClr val="accent5">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058E5C-A630-48FF-840E-235E216FB9AF}">
      <dsp:nvSpPr>
        <dsp:cNvPr id="0" name=""/>
        <dsp:cNvSpPr/>
      </dsp:nvSpPr>
      <dsp:spPr>
        <a:xfrm>
          <a:off x="2285078" y="505907"/>
          <a:ext cx="2970601" cy="718635"/>
        </a:xfrm>
        <a:prstGeom prst="roundRect">
          <a:avLst/>
        </a:prstGeom>
        <a:solidFill>
          <a:schemeClr val="lt1">
            <a:alpha val="90000"/>
            <a:hueOff val="0"/>
            <a:satOff val="0"/>
            <a:lumOff val="0"/>
            <a:alphaOff val="0"/>
          </a:schemeClr>
        </a:solidFill>
        <a:ln w="12700" cap="flat" cmpd="sng" algn="ctr">
          <a:solidFill>
            <a:schemeClr val="accent5">
              <a:shade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b="1" kern="1200" dirty="0" smtClean="0">
              <a:latin typeface="Arial" panose="020B0604020202020204" pitchFamily="34" charset="0"/>
              <a:cs typeface="Arial" panose="020B0604020202020204" pitchFamily="34" charset="0"/>
            </a:rPr>
            <a:t>Trauma – dealing with the effects of what they have witnessed</a:t>
          </a:r>
          <a:endParaRPr lang="en-US" sz="1300" b="1" kern="1200" dirty="0">
            <a:latin typeface="Arial" panose="020B0604020202020204" pitchFamily="34" charset="0"/>
            <a:cs typeface="Arial" panose="020B0604020202020204" pitchFamily="34" charset="0"/>
          </a:endParaRPr>
        </a:p>
      </dsp:txBody>
      <dsp:txXfrm>
        <a:off x="2320159" y="540988"/>
        <a:ext cx="2900439" cy="648473"/>
      </dsp:txXfrm>
    </dsp:sp>
    <dsp:sp modelId="{B258E9DE-86C0-4C0B-ABED-895274408F1F}">
      <dsp:nvSpPr>
        <dsp:cNvPr id="0" name=""/>
        <dsp:cNvSpPr/>
      </dsp:nvSpPr>
      <dsp:spPr>
        <a:xfrm>
          <a:off x="2285078" y="1314372"/>
          <a:ext cx="2970601" cy="718635"/>
        </a:xfrm>
        <a:prstGeom prst="roundRect">
          <a:avLst/>
        </a:prstGeom>
        <a:solidFill>
          <a:schemeClr val="lt1">
            <a:alpha val="90000"/>
            <a:hueOff val="0"/>
            <a:satOff val="0"/>
            <a:lumOff val="0"/>
            <a:alphaOff val="0"/>
          </a:schemeClr>
        </a:solidFill>
        <a:ln w="12700" cap="flat" cmpd="sng" algn="ctr">
          <a:solidFill>
            <a:schemeClr val="accent5">
              <a:shade val="50000"/>
              <a:hueOff val="160997"/>
              <a:satOff val="-3921"/>
              <a:lumOff val="1715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b="1" kern="1200" dirty="0" smtClean="0">
              <a:latin typeface="Arial" panose="020B0604020202020204" pitchFamily="34" charset="0"/>
              <a:cs typeface="Arial" panose="020B0604020202020204" pitchFamily="34" charset="0"/>
            </a:rPr>
            <a:t>Little or no understanding/ experience of the Criminal Justice Process</a:t>
          </a:r>
          <a:endParaRPr lang="en-US" sz="1300" b="1" kern="1200" dirty="0">
            <a:latin typeface="Arial" panose="020B0604020202020204" pitchFamily="34" charset="0"/>
            <a:cs typeface="Arial" panose="020B0604020202020204" pitchFamily="34" charset="0"/>
          </a:endParaRPr>
        </a:p>
      </dsp:txBody>
      <dsp:txXfrm>
        <a:off x="2320159" y="1349453"/>
        <a:ext cx="2900439" cy="648473"/>
      </dsp:txXfrm>
    </dsp:sp>
    <dsp:sp modelId="{DBC42B81-E87C-41F2-9409-754908D0FE76}">
      <dsp:nvSpPr>
        <dsp:cNvPr id="0" name=""/>
        <dsp:cNvSpPr/>
      </dsp:nvSpPr>
      <dsp:spPr>
        <a:xfrm>
          <a:off x="2285078" y="2122836"/>
          <a:ext cx="2970601" cy="718635"/>
        </a:xfrm>
        <a:prstGeom prst="roundRect">
          <a:avLst/>
        </a:prstGeom>
        <a:solidFill>
          <a:schemeClr val="lt1">
            <a:alpha val="90000"/>
            <a:hueOff val="0"/>
            <a:satOff val="0"/>
            <a:lumOff val="0"/>
            <a:alphaOff val="0"/>
          </a:schemeClr>
        </a:solidFill>
        <a:ln w="12700" cap="flat" cmpd="sng" algn="ctr">
          <a:solidFill>
            <a:schemeClr val="accent5">
              <a:shade val="50000"/>
              <a:hueOff val="321995"/>
              <a:satOff val="-7842"/>
              <a:lumOff val="3431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b="1" kern="1200" dirty="0" smtClean="0">
              <a:latin typeface="Arial" panose="020B0604020202020204" pitchFamily="34" charset="0"/>
              <a:cs typeface="Arial" panose="020B0604020202020204" pitchFamily="34" charset="0"/>
            </a:rPr>
            <a:t>Anxious and worried about what to expect, going to court, repercussions</a:t>
          </a:r>
          <a:endParaRPr lang="en-US" sz="1300" b="1" kern="1200" dirty="0">
            <a:latin typeface="Arial" panose="020B0604020202020204" pitchFamily="34" charset="0"/>
            <a:cs typeface="Arial" panose="020B0604020202020204" pitchFamily="34" charset="0"/>
          </a:endParaRPr>
        </a:p>
      </dsp:txBody>
      <dsp:txXfrm>
        <a:off x="2320159" y="2157917"/>
        <a:ext cx="2900439" cy="648473"/>
      </dsp:txXfrm>
    </dsp:sp>
    <dsp:sp modelId="{056A2F70-74CE-4278-902E-7AF14CBC2DBA}">
      <dsp:nvSpPr>
        <dsp:cNvPr id="0" name=""/>
        <dsp:cNvSpPr/>
      </dsp:nvSpPr>
      <dsp:spPr>
        <a:xfrm>
          <a:off x="2285078" y="2931301"/>
          <a:ext cx="2970601" cy="718635"/>
        </a:xfrm>
        <a:prstGeom prst="roundRect">
          <a:avLst/>
        </a:prstGeom>
        <a:solidFill>
          <a:schemeClr val="lt1">
            <a:alpha val="90000"/>
            <a:hueOff val="0"/>
            <a:satOff val="0"/>
            <a:lumOff val="0"/>
            <a:alphaOff val="0"/>
          </a:schemeClr>
        </a:solidFill>
        <a:ln w="12700" cap="flat" cmpd="sng" algn="ctr">
          <a:solidFill>
            <a:schemeClr val="accent5">
              <a:shade val="50000"/>
              <a:hueOff val="321995"/>
              <a:satOff val="-7842"/>
              <a:lumOff val="3431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b="1" kern="1200" dirty="0" smtClean="0">
              <a:latin typeface="Arial" panose="020B0604020202020204" pitchFamily="34" charset="0"/>
              <a:cs typeface="Arial" panose="020B0604020202020204" pitchFamily="34" charset="0"/>
            </a:rPr>
            <a:t>Wider support needs – referrals to other agencies</a:t>
          </a:r>
          <a:endParaRPr lang="en-US" sz="1300" b="1" kern="1200" dirty="0">
            <a:latin typeface="Arial" panose="020B0604020202020204" pitchFamily="34" charset="0"/>
            <a:cs typeface="Arial" panose="020B0604020202020204" pitchFamily="34" charset="0"/>
          </a:endParaRPr>
        </a:p>
      </dsp:txBody>
      <dsp:txXfrm>
        <a:off x="2320159" y="2966382"/>
        <a:ext cx="2900439" cy="648473"/>
      </dsp:txXfrm>
    </dsp:sp>
    <dsp:sp modelId="{94AEF9DD-56D9-4BC0-9454-4672FBCDD8C4}">
      <dsp:nvSpPr>
        <dsp:cNvPr id="0" name=""/>
        <dsp:cNvSpPr/>
      </dsp:nvSpPr>
      <dsp:spPr>
        <a:xfrm>
          <a:off x="2285078" y="3739765"/>
          <a:ext cx="2970601" cy="718635"/>
        </a:xfrm>
        <a:prstGeom prst="roundRect">
          <a:avLst/>
        </a:prstGeom>
        <a:solidFill>
          <a:schemeClr val="lt1">
            <a:alpha val="90000"/>
            <a:hueOff val="0"/>
            <a:satOff val="0"/>
            <a:lumOff val="0"/>
            <a:alphaOff val="0"/>
          </a:schemeClr>
        </a:solidFill>
        <a:ln w="12700" cap="flat" cmpd="sng" algn="ctr">
          <a:solidFill>
            <a:schemeClr val="accent5">
              <a:shade val="50000"/>
              <a:hueOff val="160997"/>
              <a:satOff val="-3921"/>
              <a:lumOff val="1715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b="1" kern="1200" dirty="0" smtClean="0">
              <a:latin typeface="Arial" panose="020B0604020202020204" pitchFamily="34" charset="0"/>
              <a:cs typeface="Arial" panose="020B0604020202020204" pitchFamily="34" charset="0"/>
            </a:rPr>
            <a:t>Time lapse between incident and case getting to court</a:t>
          </a:r>
          <a:endParaRPr lang="en-US" sz="1300" b="1" kern="1200" dirty="0">
            <a:latin typeface="Arial" panose="020B0604020202020204" pitchFamily="34" charset="0"/>
            <a:cs typeface="Arial" panose="020B0604020202020204" pitchFamily="34" charset="0"/>
          </a:endParaRPr>
        </a:p>
      </dsp:txBody>
      <dsp:txXfrm>
        <a:off x="2320159" y="3774846"/>
        <a:ext cx="2900439" cy="64847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227C98-9FA2-462C-A111-1E6663E039EB}">
      <dsp:nvSpPr>
        <dsp:cNvPr id="0" name=""/>
        <dsp:cNvSpPr/>
      </dsp:nvSpPr>
      <dsp:spPr>
        <a:xfrm>
          <a:off x="2312499" y="2118"/>
          <a:ext cx="1028317" cy="1028317"/>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1144A18E-9283-4F65-B167-DE1C94BFFCD8}">
      <dsp:nvSpPr>
        <dsp:cNvPr id="0" name=""/>
        <dsp:cNvSpPr/>
      </dsp:nvSpPr>
      <dsp:spPr>
        <a:xfrm>
          <a:off x="2826658" y="2118"/>
          <a:ext cx="5486447" cy="1028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0" bIns="22860" numCol="1" spcCol="1270" anchor="ctr" anchorCtr="0">
          <a:noAutofit/>
        </a:bodyPr>
        <a:lstStyle/>
        <a:p>
          <a:pPr lvl="0" algn="l" defTabSz="800100">
            <a:lnSpc>
              <a:spcPct val="90000"/>
            </a:lnSpc>
            <a:spcBef>
              <a:spcPct val="0"/>
            </a:spcBef>
            <a:spcAft>
              <a:spcPct val="35000"/>
            </a:spcAft>
          </a:pPr>
          <a:r>
            <a:rPr lang="en-US" sz="1800" b="1" kern="1200" dirty="0" smtClean="0">
              <a:solidFill>
                <a:srgbClr val="404273"/>
              </a:solidFill>
              <a:latin typeface="Arial" panose="020B0604020202020204" pitchFamily="34" charset="0"/>
              <a:ea typeface="+mj-ea"/>
              <a:cs typeface="Arial" panose="020B0604020202020204" pitchFamily="34" charset="0"/>
            </a:rPr>
            <a:t>Main support service </a:t>
          </a:r>
          <a:r>
            <a:rPr lang="en-US" sz="1800" b="0" kern="1200" dirty="0" smtClean="0">
              <a:solidFill>
                <a:srgbClr val="404273"/>
              </a:solidFill>
              <a:latin typeface="Arial" panose="020B0604020202020204" pitchFamily="34" charset="0"/>
              <a:ea typeface="+mj-ea"/>
              <a:cs typeface="Arial" panose="020B0604020202020204" pitchFamily="34" charset="0"/>
            </a:rPr>
            <a:t>for anyone affected by crime in South Wales</a:t>
          </a:r>
          <a:endParaRPr lang="en-US" sz="1800" b="1" kern="1200" dirty="0">
            <a:solidFill>
              <a:srgbClr val="404273"/>
            </a:solidFill>
            <a:latin typeface="Arial" panose="020B0604020202020204" pitchFamily="34" charset="0"/>
            <a:ea typeface="+mj-ea"/>
            <a:cs typeface="Arial" panose="020B0604020202020204" pitchFamily="34" charset="0"/>
          </a:endParaRPr>
        </a:p>
      </dsp:txBody>
      <dsp:txXfrm>
        <a:off x="2826658" y="2118"/>
        <a:ext cx="5486447" cy="1028317"/>
      </dsp:txXfrm>
    </dsp:sp>
    <dsp:sp modelId="{2DBB1059-23C4-43F2-A736-C502572FC443}">
      <dsp:nvSpPr>
        <dsp:cNvPr id="0" name=""/>
        <dsp:cNvSpPr/>
      </dsp:nvSpPr>
      <dsp:spPr>
        <a:xfrm>
          <a:off x="2312499" y="1030435"/>
          <a:ext cx="1028317" cy="1028317"/>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66EB7C51-EA01-4DA5-A06A-BB854748A53A}">
      <dsp:nvSpPr>
        <dsp:cNvPr id="0" name=""/>
        <dsp:cNvSpPr/>
      </dsp:nvSpPr>
      <dsp:spPr>
        <a:xfrm>
          <a:off x="2826658" y="1030435"/>
          <a:ext cx="5486447" cy="1028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0" bIns="22860" numCol="1" spcCol="1270" anchor="ctr" anchorCtr="0">
          <a:noAutofit/>
        </a:bodyPr>
        <a:lstStyle/>
        <a:p>
          <a:pPr lvl="0" algn="l" defTabSz="800100">
            <a:lnSpc>
              <a:spcPct val="90000"/>
            </a:lnSpc>
            <a:spcBef>
              <a:spcPct val="0"/>
            </a:spcBef>
            <a:spcAft>
              <a:spcPct val="35000"/>
            </a:spcAft>
          </a:pPr>
          <a:r>
            <a:rPr lang="en-US" sz="1800" b="0" kern="1200" dirty="0" smtClean="0">
              <a:solidFill>
                <a:srgbClr val="404273"/>
              </a:solidFill>
              <a:latin typeface="Arial" panose="020B0604020202020204" pitchFamily="34" charset="0"/>
              <a:ea typeface="+mj-ea"/>
              <a:cs typeface="Arial" panose="020B0604020202020204" pitchFamily="34" charset="0"/>
            </a:rPr>
            <a:t>Delivered by </a:t>
          </a:r>
          <a:r>
            <a:rPr lang="en-US" sz="1800" b="1" kern="1200" dirty="0" smtClean="0">
              <a:solidFill>
                <a:srgbClr val="404273"/>
              </a:solidFill>
              <a:latin typeface="Arial" panose="020B0604020202020204" pitchFamily="34" charset="0"/>
              <a:ea typeface="+mj-ea"/>
              <a:cs typeface="Arial" panose="020B0604020202020204" pitchFamily="34" charset="0"/>
            </a:rPr>
            <a:t>Victim Support, </a:t>
          </a:r>
          <a:r>
            <a:rPr lang="en-US" sz="1800" b="0" kern="1200" dirty="0" smtClean="0">
              <a:solidFill>
                <a:srgbClr val="404273"/>
              </a:solidFill>
              <a:latin typeface="Arial" panose="020B0604020202020204" pitchFamily="34" charset="0"/>
              <a:ea typeface="+mj-ea"/>
              <a:cs typeface="Arial" panose="020B0604020202020204" pitchFamily="34" charset="0"/>
            </a:rPr>
            <a:t>funded by the Police and Crime Commissioner</a:t>
          </a:r>
          <a:endParaRPr lang="en-US" sz="1800" b="0" kern="1200" dirty="0">
            <a:solidFill>
              <a:srgbClr val="404273"/>
            </a:solidFill>
            <a:latin typeface="Arial" panose="020B0604020202020204" pitchFamily="34" charset="0"/>
            <a:ea typeface="+mj-ea"/>
            <a:cs typeface="Arial" panose="020B0604020202020204" pitchFamily="34" charset="0"/>
          </a:endParaRPr>
        </a:p>
      </dsp:txBody>
      <dsp:txXfrm>
        <a:off x="2826658" y="1030435"/>
        <a:ext cx="5486447" cy="1028317"/>
      </dsp:txXfrm>
    </dsp:sp>
    <dsp:sp modelId="{7ABE42DB-7B81-4555-87E7-E68283B09C98}">
      <dsp:nvSpPr>
        <dsp:cNvPr id="0" name=""/>
        <dsp:cNvSpPr/>
      </dsp:nvSpPr>
      <dsp:spPr>
        <a:xfrm>
          <a:off x="2312499" y="2058753"/>
          <a:ext cx="1028317" cy="1028317"/>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5F6CFF33-3EFF-45ED-84FD-9FE7C16611C6}">
      <dsp:nvSpPr>
        <dsp:cNvPr id="0" name=""/>
        <dsp:cNvSpPr/>
      </dsp:nvSpPr>
      <dsp:spPr>
        <a:xfrm>
          <a:off x="2826658" y="2058753"/>
          <a:ext cx="5486447" cy="1028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0" bIns="22860" numCol="1" spcCol="1270" anchor="ctr" anchorCtr="0">
          <a:noAutofit/>
        </a:bodyPr>
        <a:lstStyle/>
        <a:p>
          <a:pPr lvl="0" algn="l" defTabSz="800100">
            <a:lnSpc>
              <a:spcPct val="90000"/>
            </a:lnSpc>
            <a:spcBef>
              <a:spcPct val="0"/>
            </a:spcBef>
            <a:spcAft>
              <a:spcPct val="35000"/>
            </a:spcAft>
          </a:pPr>
          <a:r>
            <a:rPr lang="en-US" sz="1800" b="1" kern="1200" dirty="0" smtClean="0">
              <a:solidFill>
                <a:srgbClr val="404273"/>
              </a:solidFill>
              <a:latin typeface="Arial" panose="020B0604020202020204" pitchFamily="34" charset="0"/>
              <a:ea typeface="+mj-ea"/>
              <a:cs typeface="Arial" panose="020B0604020202020204" pitchFamily="34" charset="0"/>
            </a:rPr>
            <a:t>Victim-</a:t>
          </a:r>
          <a:r>
            <a:rPr lang="en-US" sz="1800" b="1" kern="1200" dirty="0" err="1" smtClean="0">
              <a:solidFill>
                <a:srgbClr val="404273"/>
              </a:solidFill>
              <a:latin typeface="Arial" panose="020B0604020202020204" pitchFamily="34" charset="0"/>
              <a:ea typeface="+mj-ea"/>
              <a:cs typeface="Arial" panose="020B0604020202020204" pitchFamily="34" charset="0"/>
            </a:rPr>
            <a:t>centred</a:t>
          </a:r>
          <a:r>
            <a:rPr lang="en-US" sz="1800" b="1" kern="1200" dirty="0" smtClean="0">
              <a:solidFill>
                <a:srgbClr val="404273"/>
              </a:solidFill>
              <a:latin typeface="Arial" panose="020B0604020202020204" pitchFamily="34" charset="0"/>
              <a:ea typeface="+mj-ea"/>
              <a:cs typeface="Arial" panose="020B0604020202020204" pitchFamily="34" charset="0"/>
            </a:rPr>
            <a:t>, </a:t>
          </a:r>
          <a:r>
            <a:rPr lang="en-US" sz="1800" b="0" kern="1200" dirty="0" smtClean="0">
              <a:solidFill>
                <a:srgbClr val="404273"/>
              </a:solidFill>
              <a:latin typeface="Arial" panose="020B0604020202020204" pitchFamily="34" charset="0"/>
              <a:ea typeface="+mj-ea"/>
              <a:cs typeface="Arial" panose="020B0604020202020204" pitchFamily="34" charset="0"/>
            </a:rPr>
            <a:t>needs based approach</a:t>
          </a:r>
          <a:endParaRPr lang="en-GB" sz="1800" b="0" kern="1200" dirty="0">
            <a:solidFill>
              <a:srgbClr val="404273"/>
            </a:solidFill>
            <a:latin typeface="Arial" panose="020B0604020202020204" pitchFamily="34" charset="0"/>
            <a:ea typeface="+mj-ea"/>
            <a:cs typeface="Arial" panose="020B0604020202020204" pitchFamily="34" charset="0"/>
          </a:endParaRPr>
        </a:p>
      </dsp:txBody>
      <dsp:txXfrm>
        <a:off x="2826658" y="2058753"/>
        <a:ext cx="5486447" cy="1028317"/>
      </dsp:txXfrm>
    </dsp:sp>
    <dsp:sp modelId="{257C749F-8F6B-40BA-802C-E4770EE8CA38}">
      <dsp:nvSpPr>
        <dsp:cNvPr id="0" name=""/>
        <dsp:cNvSpPr/>
      </dsp:nvSpPr>
      <dsp:spPr>
        <a:xfrm>
          <a:off x="2312499" y="3087070"/>
          <a:ext cx="1028317" cy="1028317"/>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D23D4E21-0DF8-439E-AB75-2B97B86B3942}">
      <dsp:nvSpPr>
        <dsp:cNvPr id="0" name=""/>
        <dsp:cNvSpPr/>
      </dsp:nvSpPr>
      <dsp:spPr>
        <a:xfrm>
          <a:off x="2826658" y="3087070"/>
          <a:ext cx="5486447" cy="1028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0" bIns="22860" numCol="1" spcCol="1270" anchor="ctr" anchorCtr="0">
          <a:noAutofit/>
        </a:bodyPr>
        <a:lstStyle/>
        <a:p>
          <a:pPr lvl="0" algn="l" defTabSz="800100">
            <a:lnSpc>
              <a:spcPct val="90000"/>
            </a:lnSpc>
            <a:spcBef>
              <a:spcPct val="0"/>
            </a:spcBef>
            <a:spcAft>
              <a:spcPct val="35000"/>
            </a:spcAft>
          </a:pPr>
          <a:r>
            <a:rPr lang="en-US" sz="1800" b="1" kern="1200" dirty="0" err="1" smtClean="0">
              <a:solidFill>
                <a:srgbClr val="404273"/>
              </a:solidFill>
              <a:latin typeface="Arial" panose="020B0604020202020204" pitchFamily="34" charset="0"/>
              <a:ea typeface="+mj-ea"/>
              <a:cs typeface="Arial" panose="020B0604020202020204" pitchFamily="34" charset="0"/>
            </a:rPr>
            <a:t>Prioritises</a:t>
          </a:r>
          <a:r>
            <a:rPr lang="en-US" sz="1800" b="1" kern="1200" dirty="0" smtClean="0">
              <a:solidFill>
                <a:srgbClr val="404273"/>
              </a:solidFill>
              <a:latin typeface="Arial" panose="020B0604020202020204" pitchFamily="34" charset="0"/>
              <a:ea typeface="+mj-ea"/>
              <a:cs typeface="Arial" panose="020B0604020202020204" pitchFamily="34" charset="0"/>
            </a:rPr>
            <a:t> </a:t>
          </a:r>
          <a:r>
            <a:rPr lang="en-US" sz="1800" b="0" kern="1200" dirty="0" smtClean="0">
              <a:solidFill>
                <a:srgbClr val="404273"/>
              </a:solidFill>
              <a:latin typeface="Arial" panose="020B0604020202020204" pitchFamily="34" charset="0"/>
              <a:ea typeface="+mj-ea"/>
              <a:cs typeface="Arial" panose="020B0604020202020204" pitchFamily="34" charset="0"/>
            </a:rPr>
            <a:t>the most </a:t>
          </a:r>
          <a:r>
            <a:rPr lang="en-US" sz="1800" b="1" kern="1200" dirty="0" smtClean="0">
              <a:solidFill>
                <a:srgbClr val="404273"/>
              </a:solidFill>
              <a:latin typeface="Arial" panose="020B0604020202020204" pitchFamily="34" charset="0"/>
              <a:ea typeface="+mj-ea"/>
              <a:cs typeface="Arial" panose="020B0604020202020204" pitchFamily="34" charset="0"/>
            </a:rPr>
            <a:t>vulnerable </a:t>
          </a:r>
          <a:r>
            <a:rPr lang="en-US" sz="1800" b="0" kern="1200" dirty="0" smtClean="0">
              <a:solidFill>
                <a:srgbClr val="404273"/>
              </a:solidFill>
              <a:latin typeface="Arial" panose="020B0604020202020204" pitchFamily="34" charset="0"/>
              <a:ea typeface="+mj-ea"/>
              <a:cs typeface="Arial" panose="020B0604020202020204" pitchFamily="34" charset="0"/>
            </a:rPr>
            <a:t>in our communities</a:t>
          </a:r>
          <a:endParaRPr lang="en-GB" sz="1800" b="0" kern="1200" dirty="0">
            <a:solidFill>
              <a:srgbClr val="404273"/>
            </a:solidFill>
            <a:latin typeface="Arial" panose="020B0604020202020204" pitchFamily="34" charset="0"/>
            <a:ea typeface="+mj-ea"/>
            <a:cs typeface="Arial" panose="020B0604020202020204" pitchFamily="34" charset="0"/>
          </a:endParaRPr>
        </a:p>
      </dsp:txBody>
      <dsp:txXfrm>
        <a:off x="2826658" y="3087070"/>
        <a:ext cx="5486447" cy="1028317"/>
      </dsp:txXfrm>
    </dsp:sp>
  </dsp:spTree>
</dsp:drawing>
</file>

<file path=ppt/diagrams/layout1.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8/layout/VerticalCircleList">
  <dgm:title val=""/>
  <dgm:desc val=""/>
  <dgm:catLst>
    <dgm:cat type="list" pri="235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41" srcId="1" destId="11" srcOrd="0" destOrd="0"/>
        <dgm:cxn modelId="42" srcId="1" destId="12" srcOrd="1" destOrd="0"/>
        <dgm:cxn modelId="5" srcId="0" destId="2" srcOrd="0" destOrd="0"/>
        <dgm:cxn modelId="51" srcId="2" destId="21" srcOrd="0" destOrd="0"/>
        <dgm:cxn modelId="52" srcId="2" destId="22" srcOrd="1" destOrd="0"/>
      </dgm:cxnLst>
      <dgm:bg/>
      <dgm:whole/>
    </dgm:dataModel>
  </dgm:sampData>
  <dgm:styleData useDef="1">
    <dgm:dataModel>
      <dgm:ptLst/>
      <dgm:bg/>
      <dgm:whole/>
    </dgm:dataModel>
  </dgm:styleData>
  <dgm:clrData useDef="1">
    <dgm:dataModel>
      <dgm:ptLst/>
      <dgm:bg/>
      <dgm:whole/>
    </dgm:dataModel>
  </dgm:clrData>
  <dgm:layoutNode name="Name0">
    <dgm:varLst>
      <dgm:dir/>
    </dgm:varLst>
    <dgm:alg type="lin">
      <dgm:param type="linDir" val="fromT"/>
      <dgm:param type="fallback" val="2D"/>
    </dgm:alg>
    <dgm:shape xmlns:r="http://schemas.openxmlformats.org/officeDocument/2006/relationships" r:blip="">
      <dgm:adjLst/>
    </dgm:shape>
    <dgm:presOf/>
    <dgm:constrLst>
      <dgm:constr type="w" for="ch" forName="withChildren" refType="w"/>
      <dgm:constr type="h" for="ch" forName="withChildren" refType="w" fact="0.909"/>
      <dgm:constr type="w" for="ch" forName="noChildren" refType="w"/>
      <dgm:constr type="h" for="ch" forName="noChildren" refType="w" fact="0.164"/>
      <dgm:constr type="w" for="ch" forName="overlap" val="1"/>
      <dgm:constr type="h" for="ch" forName="overlap" refType="w" refFor="ch" refForName="withChildren" fact="-0.089"/>
      <dgm:constr type="primFontSz" for="des" forName="txLvl1" op="equ" val="65"/>
      <dgm:constr type="primFontSz" for="des" forName="txLvlOnly1" refType="primFontSz" refFor="des" refForName="txLvl1" op="equ"/>
      <dgm:constr type="primFontSz" for="des" forName="txLvl2" refType="primFontSz" refFor="des" refForName="txLvl1" op="equ" fact="0.78"/>
      <dgm:constr type="primFontSz" for="des" forName="txLvl3" refType="primFontSz" refFor="des" refForName="txLvl1" op="equ" fact="0.78"/>
      <dgm:constr type="userF" for="des" forName="lin" refType="primFontSz" refFor="des" refForName="txLvl2" op="equ"/>
    </dgm:constrLst>
    <dgm:forEach name="Name1" axis="ch" ptType="node">
      <dgm:choose name="Name2">
        <dgm:if name="Name3" axis="ch" ptType="node" func="cnt" op="gte" val="1">
          <dgm:layoutNode name="withChildren">
            <dgm:alg type="composite"/>
            <dgm:choose name="Name4">
              <dgm:if name="Name5" func="var" arg="dir" op="equ" val="norm">
                <dgm:constrLst>
                  <dgm:constr type="l" for="ch" forName="bigCircle"/>
                  <dgm:constr type="w" for="ch" forName="bigCircle" refType="h" refFor="ch" refForName="bigCircle"/>
                  <dgm:constr type="t" for="ch" forName="bigCircle"/>
                  <dgm:constr type="h" for="ch" forName="bigCircle" refType="h"/>
                  <dgm:constr type="l" for="ch" forName="medCircle" refType="w" fact="0.043"/>
                  <dgm:constr type="w" for="ch" forName="medCircle" refType="h" refFor="ch" refForName="medCircle"/>
                  <dgm:constr type="t" for="ch" forName="medCircle" refType="h" fact="0.042"/>
                  <dgm:constr type="h" for="ch" forName="medCircle" refType="h" fact="0.18"/>
                  <dgm:constr type="l" for="ch" forName="txLvl1" refType="ctrX" refFor="ch" refForName="medCircle"/>
                  <dgm:constr type="r" for="ch" forName="txLvl1" refType="w"/>
                  <dgm:constr type="h" for="ch" forName="txLvl1" refType="h" refFor="ch" refForName="medCircle"/>
                  <dgm:constr type="t" for="ch" forName="txLvl1" refType="t" refFor="ch" refForName="medCircle"/>
                  <dgm:constr type="l" for="ch" forName="lin" refType="ctrX" refFor="ch" refForName="medCircle"/>
                  <dgm:constr type="r" for="ch" forName="lin" refType="w"/>
                  <dgm:constr type="t" for="ch" forName="lin" refType="h" fact="0.222"/>
                  <dgm:constr type="h" for="ch" forName="lin" refType="h" fact="0.68"/>
                </dgm:constrLst>
              </dgm:if>
              <dgm:else name="Name6">
                <dgm:constrLst>
                  <dgm:constr type="r" for="ch" forName="bigCircle" refType="w"/>
                  <dgm:constr type="w" for="ch" forName="bigCircle" refType="h" refFor="ch" refForName="bigCircle"/>
                  <dgm:constr type="t" for="ch" forName="bigCircle"/>
                  <dgm:constr type="h" for="ch" forName="bigCircle" refType="h"/>
                  <dgm:constr type="r" for="ch" forName="medCircle" refType="w" fact="0.957"/>
                  <dgm:constr type="w" for="ch" forName="medCircle" refType="h" refFor="ch" refForName="medCircle"/>
                  <dgm:constr type="t" for="ch" forName="medCircle" refType="h" fact="0.042"/>
                  <dgm:constr type="h" for="ch" forName="medCircle" refType="h" fact="0.18"/>
                  <dgm:constr type="l" for="ch" forName="txLvl1"/>
                  <dgm:constr type="r" for="ch" forName="txLvl1" refType="ctrX" refFor="ch" refForName="medCircle"/>
                  <dgm:constr type="h" for="ch" forName="txLvl1" refType="h" refFor="ch" refForName="medCircle"/>
                  <dgm:constr type="t" for="ch" forName="txLvl1" refType="t" refFor="ch" refForName="medCircle"/>
                  <dgm:constr type="l" for="ch" forName="lin"/>
                  <dgm:constr type="r" for="ch" forName="lin" refType="ctrX" refFor="ch" refForName="medCircle"/>
                  <dgm:constr type="t" for="ch" forName="lin" refType="h" fact="0.222"/>
                  <dgm:constr type="h" for="ch" forName="lin" refType="h" fact="0.68"/>
                </dgm:constrLst>
              </dgm:else>
            </dgm:choose>
            <dgm:layoutNode name="bigCircle" styleLbl="vennNode1">
              <dgm:alg type="sp"/>
              <dgm:shape xmlns:r="http://schemas.openxmlformats.org/officeDocument/2006/relationships" type="ellipse" r:blip="">
                <dgm:adjLst/>
              </dgm:shape>
              <dgm:presOf/>
              <dgm:constrLst>
                <dgm:constr type="w" refType="h"/>
              </dgm:constrLst>
            </dgm:layoutNode>
            <dgm:layoutNode name="medCircle" styleLbl="vennNode1">
              <dgm:alg type="sp"/>
              <dgm:shape xmlns:r="http://schemas.openxmlformats.org/officeDocument/2006/relationships" type="ellipse" r:blip="">
                <dgm:adjLst/>
              </dgm:shape>
              <dgm:presOf/>
              <dgm:constrLst>
                <dgm:constr type="w" refType="h"/>
              </dgm:constrLst>
            </dgm:layoutNode>
            <dgm:layoutNode name="txLvl1" styleLbl="revTx">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primFontSz" val="5" fact="NaN" max="NaN"/>
              </dgm:ruleLst>
            </dgm:layoutNode>
            <dgm:layoutNode name="lin">
              <dgm:choose name="Name10">
                <dgm:if name="Name11" func="var" arg="dir" op="equ" val="norm">
                  <dgm:alg type="lin">
                    <dgm:param type="linDir" val="fromT"/>
                    <dgm:param type="vertAlign" val="t"/>
                    <dgm:param type="nodeHorzAlign" val="l"/>
                  </dgm:alg>
                </dgm:if>
                <dgm:else name="Name12">
                  <dgm:alg type="lin">
                    <dgm:param type="linDir" val="fromT"/>
                    <dgm:param type="vertAlign" val="t"/>
                    <dgm:param type="nodeHorzAlign" val="r"/>
                  </dgm:alg>
                </dgm:else>
              </dgm:choose>
              <dgm:shape xmlns:r="http://schemas.openxmlformats.org/officeDocument/2006/relationships" r:blip="">
                <dgm:adjLst/>
              </dgm:shape>
              <dgm:presOf/>
              <dgm:constrLst>
                <dgm:constr type="userF"/>
                <dgm:constr type="primFontSz" for="ch" forName="txLvl2" refType="userF"/>
                <dgm:constr type="w" for="ch" forName="txLvl2" refType="w"/>
                <dgm:constr type="h" for="ch" forName="txLvl2" refType="primFontSz" refFor="ch" refForName="txLvl2" fact="0.39"/>
                <dgm:constr type="w" for="ch" forName="txLvl3" refType="w"/>
                <dgm:constr type="h" for="ch" forName="txLvl3" refType="primFontSz" refFor="ch" refForName="txLvl2" fact="0.39"/>
                <dgm:constr type="h" for="ch" forName="smCircle" refType="primFontSz" refFor="ch" refForName="txLvl2" fact="0.14"/>
                <dgm:constr type="h" for="ch" forName="indentDot1" refType="primFontSz" refFor="ch" refForName="txLvl2" fact="0.14"/>
                <dgm:constr type="h" for="ch" forName="indentDot2" refType="primFontSz" refFor="ch" refForName="txLvl2" fact="0.14"/>
                <dgm:constr type="h" for="ch" forName="indentDot3" refType="primFontSz" refFor="ch" refForName="txLvl2" fact="0.14"/>
                <dgm:constr type="w" for="ch" forName="indentDot1" refType="w"/>
                <dgm:constr type="w" for="ch" forName="indentDot2" refType="w"/>
                <dgm:constr type="w" for="ch" forName="indentDot3" refType="w"/>
                <dgm:constr type="userI" for="ch" forName="txLvl3" refType="primFontSz" refFor="ch" refForName="txLvl2" fact="0.14"/>
                <dgm:constr type="userI" for="ch" forName="indentDot1" refType="primFontSz" refFor="ch" refForName="txLvl2" fact="0.14"/>
                <dgm:constr type="userI" for="ch" forName="indentDot2" refType="primFontSz" refFor="ch" refForName="txLvl2" fact="0.14"/>
                <dgm:constr type="userI" for="ch" forName="indentDot3" refType="primFontSz" refFor="ch" refForName="txLvl2" fact="0.14"/>
              </dgm:constrLst>
              <dgm:ruleLst>
                <dgm:rule type="primFontSz" for="ch" forName="txLvl2" val="5" fact="NaN" max="NaN"/>
              </dgm:ruleLst>
              <dgm:forEach name="Name13" axis="ch" ptType="node">
                <dgm:layoutNode name="txLvl2" styleLbl="revTx">
                  <dgm:choose name="Name14">
                    <dgm:if name="Name15" func="var" arg="dir" op="equ" val="norm">
                      <dgm:alg type="tx">
                        <dgm:param type="parTxLTRAlign" val="l"/>
                        <dgm:param type="parTxRTLAlign" val="l"/>
                      </dgm:alg>
                    </dgm:if>
                    <dgm:else name="Name16">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h" val="INF" fact="NaN" max="NaN"/>
                  </dgm:ruleLst>
                </dgm:layoutNode>
                <dgm:forEach name="Name17" axis="ch" ptType="node" cnt="1">
                  <dgm:layoutNode name="indentDot1">
                    <dgm:alg type="composite"/>
                    <dgm:shape xmlns:r="http://schemas.openxmlformats.org/officeDocument/2006/relationships" r:blip="">
                      <dgm:adjLst/>
                    </dgm:shape>
                    <dgm:presOf/>
                    <dgm:choose name="Name18">
                      <dgm:if name="Name19" func="var" arg="dir" op="equ" val="norm">
                        <dgm:constrLst>
                          <dgm:constr type="userI"/>
                          <dgm:constr type="w" for="ch" forName="gap1" refType="userI" fact="3"/>
                          <dgm:constr type="w" for="ch" forName="smCircle1" refType="h"/>
                          <dgm:constr type="l" for="ch" forName="smCircle1" refType="r" refFor="ch" refForName="gap1"/>
                        </dgm:constrLst>
                      </dgm:if>
                      <dgm:else name="Name20">
                        <dgm:constrLst>
                          <dgm:constr type="userI"/>
                          <dgm:constr type="w" for="ch" forName="gap1" refType="userI" fact="3"/>
                          <dgm:constr type="w" for="ch" forName="smCircle1" refType="h"/>
                          <dgm:constr type="r" for="ch" forName="smCircle1" refType="l" refFor="ch" refForName="gap1"/>
                        </dgm:constrLst>
                      </dgm:else>
                    </dgm:choose>
                    <dgm:layoutNode name="gap1">
                      <dgm:alg type="sp"/>
                      <dgm:shape xmlns:r="http://schemas.openxmlformats.org/officeDocument/2006/relationships" type="rect" r:blip="" hideGeom="1">
                        <dgm:adjLst/>
                      </dgm:shape>
                      <dgm:presOf/>
                    </dgm:layoutNode>
                    <dgm:layoutNode name="smCircle1" styleLbl="vennNode1">
                      <dgm:alg type="sp"/>
                      <dgm:shape xmlns:r="http://schemas.openxmlformats.org/officeDocument/2006/relationships" type="ellipse" r:blip="">
                        <dgm:adjLst/>
                      </dgm:shape>
                      <dgm:presOf/>
                      <dgm:constrLst>
                        <dgm:constr type="w" refType="h"/>
                      </dgm:constrLst>
                    </dgm:layoutNode>
                  </dgm:layoutNode>
                </dgm:forEach>
                <dgm:forEach name="Name21" axis="ch" ptType="node">
                  <dgm:layoutNode name="txLvl3" styleLbl="revTx">
                    <dgm:varLst>
                      <dgm:bulletEnabled val="1"/>
                    </dgm:varLst>
                    <dgm:choose name="Name22">
                      <dgm:if name="Name23" func="var" arg="dir" op="equ" val="norm">
                        <dgm:alg type="tx">
                          <dgm:param type="parTxLTRAlign" val="l"/>
                          <dgm:param type="parTxRTLAlign" val="l"/>
                          <dgm:param type="shpTxLTRAlignCh" val="l"/>
                          <dgm:param type="shpTxRTLAlignCh" val="l"/>
                        </dgm:alg>
                      </dgm:if>
                      <dgm:else name="Name24">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hoose name="Name25">
                      <dgm:if name="Name26" func="var" arg="dir" op="equ" val="norm">
                        <dgm:constrLst>
                          <dgm:constr type="userI"/>
                          <dgm:constr type="lMarg" refType="userI" fact="8.504"/>
                          <dgm:constr type="rMarg"/>
                          <dgm:constr type="tMarg" refType="primFontSz" fact="0.1"/>
                          <dgm:constr type="bMarg" refType="primFontSz" fact="0.1"/>
                        </dgm:constrLst>
                      </dgm:if>
                      <dgm:else name="Name27">
                        <dgm:constrLst>
                          <dgm:constr type="userI"/>
                          <dgm:constr type="lMarg"/>
                          <dgm:constr type="rMarg" refType="userI" fact="8.504"/>
                          <dgm:constr type="tMarg" refType="primFontSz" fact="0.1"/>
                          <dgm:constr type="bMarg" refType="primFontSz" fact="0.1"/>
                        </dgm:constrLst>
                      </dgm:else>
                    </dgm:choose>
                    <dgm:ruleLst>
                      <dgm:rule type="h" val="INF" fact="NaN" max="NaN"/>
                    </dgm:ruleLst>
                  </dgm:layoutNode>
                  <dgm:forEach name="Name28" axis="followSib" ptType="sibTrans" cnt="1">
                    <dgm:layoutNode name="indentDot2">
                      <dgm:alg type="composite"/>
                      <dgm:shape xmlns:r="http://schemas.openxmlformats.org/officeDocument/2006/relationships" r:blip="">
                        <dgm:adjLst/>
                      </dgm:shape>
                      <dgm:presOf/>
                      <dgm:choose name="Name29">
                        <dgm:if name="Name30" func="var" arg="dir" op="equ" val="norm">
                          <dgm:constrLst>
                            <dgm:constr type="userI"/>
                            <dgm:constr type="w" for="ch" forName="gap2" refType="userI" fact="3"/>
                            <dgm:constr type="w" for="ch" forName="smCircle2" refType="h"/>
                            <dgm:constr type="l" for="ch" forName="smCircle2" refType="r" refFor="ch" refForName="gap2"/>
                          </dgm:constrLst>
                        </dgm:if>
                        <dgm:else name="Name31">
                          <dgm:constrLst>
                            <dgm:constr type="userI"/>
                            <dgm:constr type="w" for="ch" forName="gap2" refType="userI" fact="3"/>
                            <dgm:constr type="w" for="ch" forName="smCircle2" refType="h"/>
                            <dgm:constr type="r" for="ch" forName="smCircle2" refType="l" refFor="ch" refForName="gap2"/>
                          </dgm:constrLst>
                        </dgm:else>
                      </dgm:choose>
                      <dgm:layoutNode name="gap2">
                        <dgm:alg type="sp"/>
                        <dgm:shape xmlns:r="http://schemas.openxmlformats.org/officeDocument/2006/relationships" type="rect" r:blip="" hideGeom="1">
                          <dgm:adjLst/>
                        </dgm:shape>
                        <dgm:presOf/>
                      </dgm:layoutNode>
                      <dgm:layoutNode name="smCircle2" styleLbl="vennNode1">
                        <dgm:alg type="sp"/>
                        <dgm:shape xmlns:r="http://schemas.openxmlformats.org/officeDocument/2006/relationships" type="ellipse" r:blip="">
                          <dgm:adjLst/>
                        </dgm:shape>
                        <dgm:presOf/>
                        <dgm:constrLst>
                          <dgm:constr type="w" refType="h"/>
                        </dgm:constrLst>
                      </dgm:layoutNode>
                    </dgm:layoutNode>
                  </dgm:forEach>
                </dgm:forEach>
                <dgm:choose name="Name32">
                  <dgm:if name="Name33" axis="ch" ptType="node" func="cnt" op="gte" val="1">
                    <dgm:forEach name="Name34" axis="followSib" ptType="sibTrans" cnt="1">
                      <dgm:layoutNode name="indentDot3">
                        <dgm:alg type="composite"/>
                        <dgm:shape xmlns:r="http://schemas.openxmlformats.org/officeDocument/2006/relationships" r:blip="">
                          <dgm:adjLst/>
                        </dgm:shape>
                        <dgm:presOf/>
                        <dgm:choose name="Name35">
                          <dgm:if name="Name36" func="var" arg="dir" op="equ" val="norm">
                            <dgm:constrLst>
                              <dgm:constr type="userI"/>
                              <dgm:constr type="w" for="ch" forName="gap3" refType="userI" fact="3"/>
                              <dgm:constr type="w" for="ch" forName="smCircle3" refType="h"/>
                              <dgm:constr type="l" for="ch" forName="smCircle3" refType="r" refFor="ch" refForName="gap3"/>
                            </dgm:constrLst>
                          </dgm:if>
                          <dgm:else name="Name37">
                            <dgm:constrLst>
                              <dgm:constr type="userI"/>
                              <dgm:constr type="w" for="ch" forName="gap3" refType="userI" fact="3"/>
                              <dgm:constr type="w" for="ch" forName="smCircle3" refType="h"/>
                              <dgm:constr type="r" for="ch" forName="smCircle3" refType="l" refFor="ch" refForName="gap3"/>
                            </dgm:constrLst>
                          </dgm:else>
                        </dgm:choose>
                        <dgm:layoutNode name="gap3">
                          <dgm:alg type="sp"/>
                          <dgm:shape xmlns:r="http://schemas.openxmlformats.org/officeDocument/2006/relationships" type="rect" r:blip="" hideGeom="1">
                            <dgm:adjLst/>
                          </dgm:shape>
                          <dgm:presOf/>
                        </dgm:layoutNode>
                        <dgm:layoutNode name="smCircle3" styleLbl="vennNode1">
                          <dgm:alg type="sp"/>
                          <dgm:shape xmlns:r="http://schemas.openxmlformats.org/officeDocument/2006/relationships" type="ellipse" r:blip="">
                            <dgm:adjLst/>
                          </dgm:shape>
                          <dgm:presOf/>
                          <dgm:constrLst>
                            <dgm:constr type="w" refType="h"/>
                          </dgm:constrLst>
                        </dgm:layoutNode>
                      </dgm:layoutNode>
                    </dgm:forEach>
                  </dgm:if>
                  <dgm:else name="Name38">
                    <dgm:forEach name="Name39" axis="followSib" ptType="sibTrans" cnt="1">
                      <dgm:layoutNode name="smCircle" styleLbl="vennNode1">
                        <dgm:alg type="sp"/>
                        <dgm:shape xmlns:r="http://schemas.openxmlformats.org/officeDocument/2006/relationships" type="ellipse" r:blip="">
                          <dgm:adjLst/>
                        </dgm:shape>
                        <dgm:presOf/>
                        <dgm:constrLst>
                          <dgm:constr type="w" refType="h"/>
                        </dgm:constrLst>
                      </dgm:layoutNode>
                    </dgm:forEach>
                  </dgm:else>
                </dgm:choose>
              </dgm:forEach>
            </dgm:layoutNode>
          </dgm:layoutNode>
          <dgm:choose name="Name40">
            <dgm:if name="Name41" axis="followSib ch" ptType="node node" cnt="1 0" func="cnt" op="gte" val="1">
              <dgm:layoutNode name="overlap">
                <dgm:alg type="sp"/>
                <dgm:shape xmlns:r="http://schemas.openxmlformats.org/officeDocument/2006/relationships" r:blip="">
                  <dgm:adjLst/>
                </dgm:shape>
                <dgm:presOf/>
              </dgm:layoutNode>
            </dgm:if>
            <dgm:else name="Name42"/>
          </dgm:choose>
        </dgm:if>
        <dgm:else name="Name43">
          <dgm:layoutNode name="noChildren">
            <dgm:alg type="composite"/>
            <dgm:choose name="Name44">
              <dgm:if name="Name45" func="var" arg="dir" op="equ" val="norm">
                <dgm:constrLst>
                  <dgm:constr type="l" for="ch" forName="gap"/>
                  <dgm:constr type="w" for="ch" forName="gap" refType="w" fact="0.043"/>
                  <dgm:constr type="h" for="ch" forName="gap" refType="h"/>
                  <dgm:constr type="t" for="ch" forName="gap"/>
                  <dgm:constr type="l" for="ch" forName="medCircle2" refType="r" refFor="ch" refForName="gap"/>
                  <dgm:constr type="w" for="ch" forName="medCircle2" refType="h" refFor="ch" refForName="medCircle2"/>
                  <dgm:constr type="t" for="ch" forName="medCircle2"/>
                  <dgm:constr type="h" for="ch" forName="medCircle2" refType="h"/>
                  <dgm:constr type="l" for="ch" forName="txLvlOnly1" refType="ctrX" refFor="ch" refForName="medCircle2"/>
                  <dgm:constr type="r" for="ch" forName="txLvlOnly1" refType="w"/>
                  <dgm:constr type="h" for="ch" forName="txLvlOnly1" refType="h"/>
                  <dgm:constr type="t" for="ch" forName="txLvlOnly1"/>
                </dgm:constrLst>
              </dgm:if>
              <dgm:else name="Name46">
                <dgm:constrLst>
                  <dgm:constr type="r" for="ch" forName="gap" refType="w"/>
                  <dgm:constr type="w" for="ch" forName="gap" refType="w" fact="0.043"/>
                  <dgm:constr type="h" for="ch" forName="gap" refType="h"/>
                  <dgm:constr type="t" for="ch" forName="gap"/>
                  <dgm:constr type="r" for="ch" forName="medCircle2" refType="l" refFor="ch" refForName="gap"/>
                  <dgm:constr type="w" for="ch" forName="medCircle2" refType="h" refFor="ch" refForName="medCircle2"/>
                  <dgm:constr type="t" for="ch" forName="medCircle2"/>
                  <dgm:constr type="h" for="ch" forName="medCircle2" refType="h"/>
                  <dgm:constr type="l" for="ch" forName="txLvlOnly1"/>
                  <dgm:constr type="r" for="ch" forName="txLvlOnly1" refType="ctrX" refFor="ch" refForName="medCircle2"/>
                  <dgm:constr type="h" for="ch" forName="txLvlOnly1" refType="h"/>
                  <dgm:constr type="t" for="ch" forName="txLvlOnly1"/>
                </dgm:constrLst>
              </dgm:else>
            </dgm:choose>
            <dgm:layoutNode name="gap">
              <dgm:alg type="sp"/>
              <dgm:shape xmlns:r="http://schemas.openxmlformats.org/officeDocument/2006/relationships" r:blip="">
                <dgm:adjLst/>
              </dgm:shape>
              <dgm:presOf/>
            </dgm:layoutNode>
            <dgm:layoutNode name="medCircle2" styleLbl="vennNode1">
              <dgm:alg type="sp"/>
              <dgm:shape xmlns:r="http://schemas.openxmlformats.org/officeDocument/2006/relationships" type="ellipse" r:blip="">
                <dgm:adjLst/>
              </dgm:shape>
              <dgm:presOf/>
              <dgm:constrLst>
                <dgm:constr type="w" refType="h"/>
              </dgm:constrLst>
            </dgm:layoutNode>
            <dgm:layoutNode name="txLvlOnly1" styleLbl="revTx">
              <dgm:choose name="Name47">
                <dgm:if name="Name48" func="var" arg="dir" op="equ" val="norm">
                  <dgm:alg type="tx">
                    <dgm:param type="parTxLTRAlign" val="l"/>
                    <dgm:param type="parTxRTLAlign" val="l"/>
                  </dgm:alg>
                </dgm:if>
                <dgm:else name="Name49">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primFontSz" val="5" fact="NaN" max="NaN"/>
              </dgm:ruleLst>
            </dgm:layoutNode>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31181E-D5C7-43A2-9621-2EFF48DA713F}" type="datetimeFigureOut">
              <a:rPr lang="en-GB" smtClean="0"/>
              <a:t>10/03/2020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40E8FFC-1CA7-455F-9E92-E08D9385F962}" type="slidenum">
              <a:rPr lang="en-GB" smtClean="0"/>
              <a:t>‹#›</a:t>
            </a:fld>
            <a:endParaRPr lang="en-GB"/>
          </a:p>
        </p:txBody>
      </p:sp>
    </p:spTree>
    <p:extLst>
      <p:ext uri="{BB962C8B-B14F-4D97-AF65-F5344CB8AC3E}">
        <p14:creationId xmlns:p14="http://schemas.microsoft.com/office/powerpoint/2010/main" val="36161276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Trainer to go through MASLOWS and GESTALT. </a:t>
            </a:r>
          </a:p>
          <a:p>
            <a:endParaRPr lang="en-GB" dirty="0" smtClean="0"/>
          </a:p>
          <a:p>
            <a:r>
              <a:rPr lang="en-GB" dirty="0" smtClean="0"/>
              <a:t>Explain to the group that this could possibly be an</a:t>
            </a:r>
            <a:r>
              <a:rPr lang="en-GB" baseline="0" dirty="0" smtClean="0"/>
              <a:t> emotive subject and if any issues arise, to make the trainer aware immediately.</a:t>
            </a:r>
            <a:endParaRPr lang="en-GB" dirty="0"/>
          </a:p>
        </p:txBody>
      </p:sp>
      <p:sp>
        <p:nvSpPr>
          <p:cNvPr id="4" name="Slide Number Placeholder 3"/>
          <p:cNvSpPr>
            <a:spLocks noGrp="1"/>
          </p:cNvSpPr>
          <p:nvPr>
            <p:ph type="sldNum" sz="quarter" idx="10"/>
          </p:nvPr>
        </p:nvSpPr>
        <p:spPr/>
        <p:txBody>
          <a:bodyPr/>
          <a:lstStyle/>
          <a:p>
            <a:fld id="{140E8FFC-1CA7-455F-9E92-E08D9385F962}" type="slidenum">
              <a:rPr lang="en-GB" smtClean="0"/>
              <a:t>1</a:t>
            </a:fld>
            <a:endParaRPr lang="en-GB"/>
          </a:p>
        </p:txBody>
      </p:sp>
    </p:spTree>
    <p:extLst>
      <p:ext uri="{BB962C8B-B14F-4D97-AF65-F5344CB8AC3E}">
        <p14:creationId xmlns:p14="http://schemas.microsoft.com/office/powerpoint/2010/main" val="29938025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Trainer to ask question:</a:t>
            </a:r>
            <a:r>
              <a:rPr lang="en-GB" baseline="0" dirty="0" smtClean="0"/>
              <a:t> ‘</a:t>
            </a:r>
            <a:r>
              <a:rPr lang="en-GB" b="1" baseline="0" dirty="0" smtClean="0"/>
              <a:t>WHO CAN BE A VICTIM OF CRIME</a:t>
            </a:r>
            <a:r>
              <a:rPr lang="en-GB" baseline="0" dirty="0" smtClean="0"/>
              <a:t>’?</a:t>
            </a:r>
          </a:p>
          <a:p>
            <a:r>
              <a:rPr lang="en-GB" baseline="0" dirty="0" smtClean="0"/>
              <a:t>Discuss answers with the group.</a:t>
            </a:r>
          </a:p>
          <a:p>
            <a:r>
              <a:rPr lang="en-GB" baseline="0" dirty="0" smtClean="0"/>
              <a:t>Trainer to cover points of * </a:t>
            </a:r>
            <a:r>
              <a:rPr lang="en-GB" b="1" baseline="0" dirty="0" smtClean="0"/>
              <a:t>Racial Hate</a:t>
            </a:r>
          </a:p>
          <a:p>
            <a:r>
              <a:rPr lang="en-GB" b="1" baseline="0" dirty="0" smtClean="0"/>
              <a:t>                                          * Discrimination</a:t>
            </a:r>
          </a:p>
          <a:p>
            <a:r>
              <a:rPr lang="en-GB" b="1" baseline="0" dirty="0" smtClean="0"/>
              <a:t>                                          * Bullying (domestic – industry)</a:t>
            </a:r>
          </a:p>
          <a:p>
            <a:r>
              <a:rPr lang="en-GB" b="1" baseline="0" dirty="0" smtClean="0"/>
              <a:t>                                          * Homophobia</a:t>
            </a:r>
          </a:p>
          <a:p>
            <a:r>
              <a:rPr lang="en-GB" b="1" baseline="0" dirty="0" smtClean="0"/>
              <a:t>                                          * Disablism</a:t>
            </a:r>
          </a:p>
          <a:p>
            <a:endParaRPr lang="en-GB" b="1" baseline="0" dirty="0" smtClean="0"/>
          </a:p>
          <a:p>
            <a:r>
              <a:rPr lang="en-GB" b="1" dirty="0" smtClean="0"/>
              <a:t>THE REAL ANSWER IS ‘EVERYONE’ CAN BE A VICTIM OF ANY</a:t>
            </a:r>
            <a:r>
              <a:rPr lang="en-GB" b="1" baseline="0" dirty="0" smtClean="0"/>
              <a:t> CRIME.</a:t>
            </a:r>
            <a:endParaRPr lang="en-GB" b="1" dirty="0"/>
          </a:p>
        </p:txBody>
      </p:sp>
      <p:sp>
        <p:nvSpPr>
          <p:cNvPr id="4" name="Slide Number Placeholder 3"/>
          <p:cNvSpPr>
            <a:spLocks noGrp="1"/>
          </p:cNvSpPr>
          <p:nvPr>
            <p:ph type="sldNum" sz="quarter" idx="10"/>
          </p:nvPr>
        </p:nvSpPr>
        <p:spPr/>
        <p:txBody>
          <a:bodyPr/>
          <a:lstStyle/>
          <a:p>
            <a:fld id="{140E8FFC-1CA7-455F-9E92-E08D9385F962}" type="slidenum">
              <a:rPr lang="en-GB" smtClean="0"/>
              <a:t>2</a:t>
            </a:fld>
            <a:endParaRPr lang="en-GB"/>
          </a:p>
        </p:txBody>
      </p:sp>
    </p:spTree>
    <p:extLst>
      <p:ext uri="{BB962C8B-B14F-4D97-AF65-F5344CB8AC3E}">
        <p14:creationId xmlns:p14="http://schemas.microsoft.com/office/powerpoint/2010/main" val="21998658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Trainer to facilitate discussion with group. OR Board blast.</a:t>
            </a:r>
          </a:p>
          <a:p>
            <a:r>
              <a:rPr lang="en-GB" dirty="0" smtClean="0"/>
              <a:t>Answers to include: </a:t>
            </a:r>
          </a:p>
          <a:p>
            <a:pPr marL="171450" indent="-171450">
              <a:buFont typeface="Arial" panose="020B0604020202020204" pitchFamily="34" charset="0"/>
              <a:buChar char="•"/>
            </a:pPr>
            <a:r>
              <a:rPr lang="en-GB" baseline="0" dirty="0" smtClean="0"/>
              <a:t>Support as to lack of knowledge regarding criminal justice procedure, can intimidate victims (Court </a:t>
            </a:r>
            <a:r>
              <a:rPr lang="en-GB" baseline="0" dirty="0" err="1" smtClean="0"/>
              <a:t>etc</a:t>
            </a:r>
            <a:r>
              <a:rPr lang="en-GB" baseline="0" dirty="0" smtClean="0"/>
              <a:t>).</a:t>
            </a:r>
          </a:p>
          <a:p>
            <a:pPr marL="171450" indent="-171450">
              <a:buFont typeface="Arial" panose="020B0604020202020204" pitchFamily="34" charset="0"/>
              <a:buChar char="•"/>
            </a:pPr>
            <a:r>
              <a:rPr lang="en-GB" baseline="0" dirty="0" smtClean="0"/>
              <a:t>Intimidation from suspects family or friends.</a:t>
            </a:r>
          </a:p>
          <a:p>
            <a:pPr marL="171450" indent="-171450">
              <a:buFont typeface="Arial" panose="020B0604020202020204" pitchFamily="34" charset="0"/>
              <a:buChar char="•"/>
            </a:pPr>
            <a:r>
              <a:rPr lang="en-GB" baseline="0" dirty="0" smtClean="0"/>
              <a:t>Trauma</a:t>
            </a:r>
          </a:p>
          <a:p>
            <a:pPr marL="171450" indent="-171450">
              <a:buFont typeface="Arial" panose="020B0604020202020204" pitchFamily="34" charset="0"/>
              <a:buChar char="•"/>
            </a:pPr>
            <a:r>
              <a:rPr lang="en-GB" baseline="0" dirty="0" smtClean="0"/>
              <a:t>PSD</a:t>
            </a:r>
          </a:p>
          <a:p>
            <a:pPr marL="171450" indent="-171450">
              <a:buFont typeface="Arial" panose="020B0604020202020204" pitchFamily="34" charset="0"/>
              <a:buChar char="•"/>
            </a:pPr>
            <a:r>
              <a:rPr lang="en-GB" baseline="0" dirty="0" smtClean="0"/>
              <a:t>Depression and mental health issues</a:t>
            </a:r>
          </a:p>
          <a:p>
            <a:pPr marL="171450" indent="-171450">
              <a:buFont typeface="Arial" panose="020B0604020202020204" pitchFamily="34" charset="0"/>
              <a:buChar char="•"/>
            </a:pPr>
            <a:r>
              <a:rPr lang="en-GB" baseline="0" dirty="0" smtClean="0"/>
              <a:t>Concerns over repercussions</a:t>
            </a:r>
          </a:p>
          <a:p>
            <a:pPr marL="171450" indent="-171450">
              <a:buFont typeface="Arial" panose="020B0604020202020204" pitchFamily="34" charset="0"/>
              <a:buChar char="•"/>
            </a:pPr>
            <a:r>
              <a:rPr lang="en-GB" baseline="0" dirty="0" smtClean="0"/>
              <a:t>Needs for referral to outside agencies </a:t>
            </a:r>
          </a:p>
          <a:p>
            <a:pPr marL="171450" indent="-171450">
              <a:buFont typeface="Arial" panose="020B0604020202020204" pitchFamily="34" charset="0"/>
              <a:buChar char="•"/>
            </a:pPr>
            <a:r>
              <a:rPr lang="en-GB" baseline="0" dirty="0" smtClean="0"/>
              <a:t>Physical issues</a:t>
            </a:r>
            <a:endParaRPr lang="en-GB" dirty="0" smtClean="0"/>
          </a:p>
        </p:txBody>
      </p:sp>
      <p:sp>
        <p:nvSpPr>
          <p:cNvPr id="4" name="Slide Number Placeholder 3"/>
          <p:cNvSpPr>
            <a:spLocks noGrp="1"/>
          </p:cNvSpPr>
          <p:nvPr>
            <p:ph type="sldNum" sz="quarter" idx="10"/>
          </p:nvPr>
        </p:nvSpPr>
        <p:spPr/>
        <p:txBody>
          <a:bodyPr/>
          <a:lstStyle/>
          <a:p>
            <a:fld id="{140E8FFC-1CA7-455F-9E92-E08D9385F962}" type="slidenum">
              <a:rPr lang="en-GB" smtClean="0"/>
              <a:t>3</a:t>
            </a:fld>
            <a:endParaRPr lang="en-GB"/>
          </a:p>
        </p:txBody>
      </p:sp>
    </p:spTree>
    <p:extLst>
      <p:ext uri="{BB962C8B-B14F-4D97-AF65-F5344CB8AC3E}">
        <p14:creationId xmlns:p14="http://schemas.microsoft.com/office/powerpoint/2010/main" val="5090995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Slide to confirm discussion from slide 3.</a:t>
            </a:r>
            <a:endParaRPr lang="en-GB" dirty="0"/>
          </a:p>
        </p:txBody>
      </p:sp>
      <p:sp>
        <p:nvSpPr>
          <p:cNvPr id="4" name="Slide Number Placeholder 3"/>
          <p:cNvSpPr>
            <a:spLocks noGrp="1"/>
          </p:cNvSpPr>
          <p:nvPr>
            <p:ph type="sldNum" sz="quarter" idx="10"/>
          </p:nvPr>
        </p:nvSpPr>
        <p:spPr/>
        <p:txBody>
          <a:bodyPr/>
          <a:lstStyle/>
          <a:p>
            <a:fld id="{24463F4B-4CC3-4544-BFCF-3271DF38D5A6}" type="slidenum">
              <a:rPr lang="en-US" smtClean="0"/>
              <a:t>4</a:t>
            </a:fld>
            <a:endParaRPr lang="en-US"/>
          </a:p>
        </p:txBody>
      </p:sp>
    </p:spTree>
    <p:extLst>
      <p:ext uri="{BB962C8B-B14F-4D97-AF65-F5344CB8AC3E}">
        <p14:creationId xmlns:p14="http://schemas.microsoft.com/office/powerpoint/2010/main" val="9937402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South Wales Victim Focus is a newly formed scheme that put’s the victim at the heart of the service we provide. </a:t>
            </a:r>
          </a:p>
          <a:p>
            <a:r>
              <a:rPr lang="en-GB" dirty="0" smtClean="0"/>
              <a:t>Trainer to explain the importance of victim support and regular contact with the victim. </a:t>
            </a:r>
          </a:p>
          <a:p>
            <a:r>
              <a:rPr lang="en-GB" dirty="0" smtClean="0"/>
              <a:t>Trainer to explain that victim updating is a major problem in South Wales police and causes a massive issue regarding victim satisfaction. </a:t>
            </a:r>
          </a:p>
          <a:p>
            <a:r>
              <a:rPr lang="en-GB" b="1" dirty="0" smtClean="0"/>
              <a:t>A phone call or text or email takes a matter of seconds to do, but can have</a:t>
            </a:r>
            <a:r>
              <a:rPr lang="en-GB" b="1" baseline="0" dirty="0" smtClean="0"/>
              <a:t> a huge positive effect on a persons life. </a:t>
            </a:r>
            <a:endParaRPr lang="en-GB" b="1" dirty="0"/>
          </a:p>
        </p:txBody>
      </p:sp>
      <p:sp>
        <p:nvSpPr>
          <p:cNvPr id="4" name="Slide Number Placeholder 3"/>
          <p:cNvSpPr>
            <a:spLocks noGrp="1"/>
          </p:cNvSpPr>
          <p:nvPr>
            <p:ph type="sldNum" sz="quarter" idx="10"/>
          </p:nvPr>
        </p:nvSpPr>
        <p:spPr/>
        <p:txBody>
          <a:bodyPr/>
          <a:lstStyle/>
          <a:p>
            <a:fld id="{24463F4B-4CC3-4544-BFCF-3271DF38D5A6}" type="slidenum">
              <a:rPr lang="en-US" smtClean="0"/>
              <a:t>5</a:t>
            </a:fld>
            <a:endParaRPr lang="en-US"/>
          </a:p>
        </p:txBody>
      </p:sp>
    </p:spTree>
    <p:extLst>
      <p:ext uri="{BB962C8B-B14F-4D97-AF65-F5344CB8AC3E}">
        <p14:creationId xmlns:p14="http://schemas.microsoft.com/office/powerpoint/2010/main" val="20221434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Read through the slide. Explain the role of the Victim support unit.</a:t>
            </a:r>
            <a:endParaRPr lang="en-GB" dirty="0"/>
          </a:p>
        </p:txBody>
      </p:sp>
      <p:sp>
        <p:nvSpPr>
          <p:cNvPr id="4" name="Slide Number Placeholder 3"/>
          <p:cNvSpPr>
            <a:spLocks noGrp="1"/>
          </p:cNvSpPr>
          <p:nvPr>
            <p:ph type="sldNum" sz="quarter" idx="10"/>
          </p:nvPr>
        </p:nvSpPr>
        <p:spPr/>
        <p:txBody>
          <a:bodyPr/>
          <a:lstStyle/>
          <a:p>
            <a:fld id="{5EB9E536-E2DD-4CCD-B0AE-2104B11A907A}" type="slidenum">
              <a:rPr lang="en-GB" smtClean="0"/>
              <a:t>6</a:t>
            </a:fld>
            <a:endParaRPr lang="en-GB" dirty="0"/>
          </a:p>
        </p:txBody>
      </p:sp>
    </p:spTree>
    <p:extLst>
      <p:ext uri="{BB962C8B-B14F-4D97-AF65-F5344CB8AC3E}">
        <p14:creationId xmlns:p14="http://schemas.microsoft.com/office/powerpoint/2010/main" val="11474499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Explain next few slides explain what you should</a:t>
            </a:r>
            <a:r>
              <a:rPr lang="en-GB" baseline="0" dirty="0" smtClean="0"/>
              <a:t> be logging on occurrences to show that you are updating the victim during the course of the investigation.</a:t>
            </a:r>
            <a:endParaRPr lang="en-GB" dirty="0"/>
          </a:p>
        </p:txBody>
      </p:sp>
      <p:sp>
        <p:nvSpPr>
          <p:cNvPr id="4" name="Slide Number Placeholder 3"/>
          <p:cNvSpPr>
            <a:spLocks noGrp="1"/>
          </p:cNvSpPr>
          <p:nvPr>
            <p:ph type="sldNum" sz="quarter" idx="10"/>
          </p:nvPr>
        </p:nvSpPr>
        <p:spPr/>
        <p:txBody>
          <a:bodyPr/>
          <a:lstStyle/>
          <a:p>
            <a:fld id="{140E8FFC-1CA7-455F-9E92-E08D9385F962}" type="slidenum">
              <a:rPr lang="en-GB" smtClean="0"/>
              <a:t>10</a:t>
            </a:fld>
            <a:endParaRPr lang="en-GB"/>
          </a:p>
        </p:txBody>
      </p:sp>
    </p:spTree>
    <p:extLst>
      <p:ext uri="{BB962C8B-B14F-4D97-AF65-F5344CB8AC3E}">
        <p14:creationId xmlns:p14="http://schemas.microsoft.com/office/powerpoint/2010/main" val="17088959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Insights unit conducts telephone, online and face to face surveys of victims of different crime types to provide feedback which can be used to inform the development of the Chief Constables delivery plan, the Force Change Programme, and local projects/reviews to improve service delivery.</a:t>
            </a:r>
            <a:br>
              <a:rPr lang="en-GB" dirty="0" smtClean="0"/>
            </a:br>
            <a:r>
              <a:rPr lang="en-GB" dirty="0" smtClean="0"/>
              <a:t/>
            </a:r>
            <a:br>
              <a:rPr lang="en-GB" dirty="0" smtClean="0"/>
            </a:br>
            <a:endParaRPr lang="en-GB" b="1" baseline="0" dirty="0" smtClean="0"/>
          </a:p>
        </p:txBody>
      </p:sp>
      <p:sp>
        <p:nvSpPr>
          <p:cNvPr id="4" name="Slide Number Placeholder 3"/>
          <p:cNvSpPr>
            <a:spLocks noGrp="1"/>
          </p:cNvSpPr>
          <p:nvPr>
            <p:ph type="sldNum" sz="quarter" idx="10"/>
          </p:nvPr>
        </p:nvSpPr>
        <p:spPr/>
        <p:txBody>
          <a:bodyPr/>
          <a:lstStyle/>
          <a:p>
            <a:fld id="{140E8FFC-1CA7-455F-9E92-E08D9385F962}" type="slidenum">
              <a:rPr lang="en-GB" smtClean="0"/>
              <a:t>13</a:t>
            </a:fld>
            <a:endParaRPr lang="en-GB"/>
          </a:p>
        </p:txBody>
      </p:sp>
    </p:spTree>
    <p:extLst>
      <p:ext uri="{BB962C8B-B14F-4D97-AF65-F5344CB8AC3E}">
        <p14:creationId xmlns:p14="http://schemas.microsoft.com/office/powerpoint/2010/main" val="8954514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Trainer to explain that although there is a lot of good come from the surveys conducted by the insight team, there are also fundamental failings on victims being updated with regards to the progress of investigations etc.</a:t>
            </a:r>
          </a:p>
        </p:txBody>
      </p:sp>
      <p:sp>
        <p:nvSpPr>
          <p:cNvPr id="4" name="Slide Number Placeholder 3"/>
          <p:cNvSpPr>
            <a:spLocks noGrp="1"/>
          </p:cNvSpPr>
          <p:nvPr>
            <p:ph type="sldNum" sz="quarter" idx="10"/>
          </p:nvPr>
        </p:nvSpPr>
        <p:spPr/>
        <p:txBody>
          <a:bodyPr/>
          <a:lstStyle/>
          <a:p>
            <a:fld id="{AA450A5B-64B2-4F49-A038-7E83EEEE223D}" type="slidenum">
              <a:rPr lang="en-GB" smtClean="0"/>
              <a:t>14</a:t>
            </a:fld>
            <a:endParaRPr lang="en-GB"/>
          </a:p>
        </p:txBody>
      </p:sp>
    </p:spTree>
    <p:extLst>
      <p:ext uri="{BB962C8B-B14F-4D97-AF65-F5344CB8AC3E}">
        <p14:creationId xmlns:p14="http://schemas.microsoft.com/office/powerpoint/2010/main" val="38877416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Trainer</a:t>
            </a:r>
            <a:r>
              <a:rPr lang="en-GB" baseline="0" dirty="0" smtClean="0"/>
              <a:t> to read slide.</a:t>
            </a:r>
            <a:endParaRPr lang="en-GB" dirty="0"/>
          </a:p>
        </p:txBody>
      </p:sp>
      <p:sp>
        <p:nvSpPr>
          <p:cNvPr id="4" name="Slide Number Placeholder 3"/>
          <p:cNvSpPr>
            <a:spLocks noGrp="1"/>
          </p:cNvSpPr>
          <p:nvPr>
            <p:ph type="sldNum" sz="quarter" idx="10"/>
          </p:nvPr>
        </p:nvSpPr>
        <p:spPr/>
        <p:txBody>
          <a:bodyPr/>
          <a:lstStyle/>
          <a:p>
            <a:fld id="{140E8FFC-1CA7-455F-9E92-E08D9385F962}" type="slidenum">
              <a:rPr lang="en-GB" smtClean="0"/>
              <a:t>15</a:t>
            </a:fld>
            <a:endParaRPr lang="en-GB"/>
          </a:p>
        </p:txBody>
      </p:sp>
    </p:spTree>
    <p:extLst>
      <p:ext uri="{BB962C8B-B14F-4D97-AF65-F5344CB8AC3E}">
        <p14:creationId xmlns:p14="http://schemas.microsoft.com/office/powerpoint/2010/main" val="28798668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Trainer</a:t>
            </a:r>
            <a:r>
              <a:rPr lang="en-GB" baseline="0" dirty="0" smtClean="0"/>
              <a:t> to ask the question to the group and discuss answers. </a:t>
            </a:r>
          </a:p>
          <a:p>
            <a:r>
              <a:rPr lang="en-GB" baseline="0" dirty="0" smtClean="0"/>
              <a:t>Trainer to discuss in their own experiences if appropriate.</a:t>
            </a:r>
          </a:p>
          <a:p>
            <a:r>
              <a:rPr lang="en-GB" baseline="0" dirty="0" smtClean="0"/>
              <a:t>Answers should include answers such as:</a:t>
            </a:r>
          </a:p>
          <a:p>
            <a:pPr marL="171450" indent="-171450">
              <a:buFont typeface="Arial" panose="020B0604020202020204" pitchFamily="34" charset="0"/>
              <a:buChar char="•"/>
            </a:pPr>
            <a:r>
              <a:rPr lang="en-GB" b="1" baseline="0" dirty="0" smtClean="0"/>
              <a:t>Anger</a:t>
            </a:r>
          </a:p>
          <a:p>
            <a:pPr marL="171450" indent="-171450">
              <a:buFont typeface="Arial" panose="020B0604020202020204" pitchFamily="34" charset="0"/>
              <a:buChar char="•"/>
            </a:pPr>
            <a:r>
              <a:rPr lang="en-GB" b="1" baseline="0" dirty="0" smtClean="0"/>
              <a:t>Pain</a:t>
            </a:r>
          </a:p>
          <a:p>
            <a:pPr marL="171450" indent="-171450">
              <a:buFont typeface="Arial" panose="020B0604020202020204" pitchFamily="34" charset="0"/>
              <a:buChar char="•"/>
            </a:pPr>
            <a:r>
              <a:rPr lang="en-GB" b="1" baseline="0" dirty="0" smtClean="0"/>
              <a:t>Suffering</a:t>
            </a:r>
          </a:p>
          <a:p>
            <a:pPr marL="171450" indent="-171450">
              <a:buFont typeface="Arial" panose="020B0604020202020204" pitchFamily="34" charset="0"/>
              <a:buChar char="•"/>
            </a:pPr>
            <a:r>
              <a:rPr lang="en-GB" b="1" baseline="0" dirty="0" smtClean="0"/>
              <a:t>Anxiety</a:t>
            </a:r>
          </a:p>
          <a:p>
            <a:pPr marL="171450" indent="-171450">
              <a:buFont typeface="Arial" panose="020B0604020202020204" pitchFamily="34" charset="0"/>
              <a:buChar char="•"/>
            </a:pPr>
            <a:r>
              <a:rPr lang="en-GB" b="1" baseline="0" dirty="0" smtClean="0"/>
              <a:t>Hurt</a:t>
            </a:r>
          </a:p>
          <a:p>
            <a:pPr marL="171450" indent="-171450">
              <a:buFont typeface="Arial" panose="020B0604020202020204" pitchFamily="34" charset="0"/>
              <a:buChar char="•"/>
            </a:pPr>
            <a:r>
              <a:rPr lang="en-GB" b="1" baseline="0" dirty="0" smtClean="0"/>
              <a:t>Lack of confidence</a:t>
            </a:r>
          </a:p>
        </p:txBody>
      </p:sp>
      <p:sp>
        <p:nvSpPr>
          <p:cNvPr id="4" name="Slide Number Placeholder 3"/>
          <p:cNvSpPr>
            <a:spLocks noGrp="1"/>
          </p:cNvSpPr>
          <p:nvPr>
            <p:ph type="sldNum" sz="quarter" idx="10"/>
          </p:nvPr>
        </p:nvSpPr>
        <p:spPr/>
        <p:txBody>
          <a:bodyPr/>
          <a:lstStyle/>
          <a:p>
            <a:fld id="{140E8FFC-1CA7-455F-9E92-E08D9385F962}" type="slidenum">
              <a:rPr lang="en-GB" smtClean="0"/>
              <a:t>16</a:t>
            </a:fld>
            <a:endParaRPr lang="en-GB"/>
          </a:p>
        </p:txBody>
      </p:sp>
    </p:spTree>
    <p:extLst>
      <p:ext uri="{BB962C8B-B14F-4D97-AF65-F5344CB8AC3E}">
        <p14:creationId xmlns:p14="http://schemas.microsoft.com/office/powerpoint/2010/main" val="2883091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baseline="0" dirty="0" smtClean="0"/>
              <a:t>Trainer again to discuss with group.</a:t>
            </a:r>
          </a:p>
        </p:txBody>
      </p:sp>
      <p:sp>
        <p:nvSpPr>
          <p:cNvPr id="4" name="Slide Number Placeholder 3"/>
          <p:cNvSpPr>
            <a:spLocks noGrp="1"/>
          </p:cNvSpPr>
          <p:nvPr>
            <p:ph type="sldNum" sz="quarter" idx="10"/>
          </p:nvPr>
        </p:nvSpPr>
        <p:spPr/>
        <p:txBody>
          <a:bodyPr/>
          <a:lstStyle/>
          <a:p>
            <a:fld id="{140E8FFC-1CA7-455F-9E92-E08D9385F962}" type="slidenum">
              <a:rPr lang="en-GB" smtClean="0"/>
              <a:t>17</a:t>
            </a:fld>
            <a:endParaRPr lang="en-GB"/>
          </a:p>
        </p:txBody>
      </p:sp>
    </p:spTree>
    <p:extLst>
      <p:ext uri="{BB962C8B-B14F-4D97-AF65-F5344CB8AC3E}">
        <p14:creationId xmlns:p14="http://schemas.microsoft.com/office/powerpoint/2010/main" val="21717770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Trainer to read point to point. Self explanatory. </a:t>
            </a:r>
            <a:endParaRPr lang="en-GB" dirty="0"/>
          </a:p>
        </p:txBody>
      </p:sp>
      <p:sp>
        <p:nvSpPr>
          <p:cNvPr id="4" name="Slide Number Placeholder 3"/>
          <p:cNvSpPr>
            <a:spLocks noGrp="1"/>
          </p:cNvSpPr>
          <p:nvPr>
            <p:ph type="sldNum" sz="quarter" idx="10"/>
          </p:nvPr>
        </p:nvSpPr>
        <p:spPr/>
        <p:txBody>
          <a:bodyPr/>
          <a:lstStyle/>
          <a:p>
            <a:fld id="{140E8FFC-1CA7-455F-9E92-E08D9385F962}" type="slidenum">
              <a:rPr lang="en-GB" smtClean="0"/>
              <a:t>18</a:t>
            </a:fld>
            <a:endParaRPr lang="en-GB"/>
          </a:p>
        </p:txBody>
      </p:sp>
    </p:spTree>
    <p:extLst>
      <p:ext uri="{BB962C8B-B14F-4D97-AF65-F5344CB8AC3E}">
        <p14:creationId xmlns:p14="http://schemas.microsoft.com/office/powerpoint/2010/main" val="26066556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Trainer to explain this is an example of a positive experience with victim contact.</a:t>
            </a:r>
            <a:endParaRPr lang="en-GB" dirty="0"/>
          </a:p>
        </p:txBody>
      </p:sp>
      <p:sp>
        <p:nvSpPr>
          <p:cNvPr id="4" name="Slide Number Placeholder 3"/>
          <p:cNvSpPr>
            <a:spLocks noGrp="1"/>
          </p:cNvSpPr>
          <p:nvPr>
            <p:ph type="sldNum" sz="quarter" idx="10"/>
          </p:nvPr>
        </p:nvSpPr>
        <p:spPr/>
        <p:txBody>
          <a:bodyPr/>
          <a:lstStyle/>
          <a:p>
            <a:fld id="{140E8FFC-1CA7-455F-9E92-E08D9385F962}" type="slidenum">
              <a:rPr lang="en-GB" smtClean="0"/>
              <a:t>19</a:t>
            </a:fld>
            <a:endParaRPr lang="en-GB"/>
          </a:p>
        </p:txBody>
      </p:sp>
    </p:spTree>
    <p:extLst>
      <p:ext uri="{BB962C8B-B14F-4D97-AF65-F5344CB8AC3E}">
        <p14:creationId xmlns:p14="http://schemas.microsoft.com/office/powerpoint/2010/main" val="153728764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Trainer to read</a:t>
            </a:r>
            <a:endParaRPr lang="en-GB" dirty="0"/>
          </a:p>
        </p:txBody>
      </p:sp>
      <p:sp>
        <p:nvSpPr>
          <p:cNvPr id="4" name="Slide Number Placeholder 3"/>
          <p:cNvSpPr>
            <a:spLocks noGrp="1"/>
          </p:cNvSpPr>
          <p:nvPr>
            <p:ph type="sldNum" sz="quarter" idx="10"/>
          </p:nvPr>
        </p:nvSpPr>
        <p:spPr/>
        <p:txBody>
          <a:bodyPr/>
          <a:lstStyle/>
          <a:p>
            <a:fld id="{140E8FFC-1CA7-455F-9E92-E08D9385F962}" type="slidenum">
              <a:rPr lang="en-GB" smtClean="0"/>
              <a:t>20</a:t>
            </a:fld>
            <a:endParaRPr lang="en-GB"/>
          </a:p>
        </p:txBody>
      </p:sp>
    </p:spTree>
    <p:extLst>
      <p:ext uri="{BB962C8B-B14F-4D97-AF65-F5344CB8AC3E}">
        <p14:creationId xmlns:p14="http://schemas.microsoft.com/office/powerpoint/2010/main" val="5924245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Trainer to explain that this is</a:t>
            </a:r>
            <a:r>
              <a:rPr lang="en-GB" baseline="0" dirty="0" smtClean="0"/>
              <a:t> an example of a negative experience with the police with regards to victim contact.</a:t>
            </a:r>
          </a:p>
          <a:p>
            <a:r>
              <a:rPr lang="en-GB" baseline="0" dirty="0" smtClean="0"/>
              <a:t>Trainer to explain to the class that this victim has more than likely shared this experience. One negative experience can mean many negative perceptions.</a:t>
            </a:r>
            <a:endParaRPr lang="en-GB" dirty="0"/>
          </a:p>
        </p:txBody>
      </p:sp>
      <p:sp>
        <p:nvSpPr>
          <p:cNvPr id="4" name="Slide Number Placeholder 3"/>
          <p:cNvSpPr>
            <a:spLocks noGrp="1"/>
          </p:cNvSpPr>
          <p:nvPr>
            <p:ph type="sldNum" sz="quarter" idx="10"/>
          </p:nvPr>
        </p:nvSpPr>
        <p:spPr/>
        <p:txBody>
          <a:bodyPr/>
          <a:lstStyle/>
          <a:p>
            <a:fld id="{140E8FFC-1CA7-455F-9E92-E08D9385F962}" type="slidenum">
              <a:rPr lang="en-GB" smtClean="0"/>
              <a:t>21</a:t>
            </a:fld>
            <a:endParaRPr lang="en-GB"/>
          </a:p>
        </p:txBody>
      </p:sp>
    </p:spTree>
    <p:extLst>
      <p:ext uri="{BB962C8B-B14F-4D97-AF65-F5344CB8AC3E}">
        <p14:creationId xmlns:p14="http://schemas.microsoft.com/office/powerpoint/2010/main" val="27433015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Trainer to explain that updating a victim is a very easy thing to do and takes a matter of seconds. However, Officers historically have failed on making contact with a victim</a:t>
            </a:r>
            <a:r>
              <a:rPr lang="en-GB" baseline="0" dirty="0" smtClean="0"/>
              <a:t> causing massive emotional stress and a negative perception. That short </a:t>
            </a:r>
            <a:r>
              <a:rPr lang="en-GB" baseline="0" dirty="0" err="1" smtClean="0"/>
              <a:t>phonecall</a:t>
            </a:r>
            <a:r>
              <a:rPr lang="en-GB" baseline="0" dirty="0" smtClean="0"/>
              <a:t>, text or email can be the difference between a victim feeling safe </a:t>
            </a:r>
            <a:r>
              <a:rPr lang="en-GB" baseline="0" smtClean="0"/>
              <a:t>or alone. </a:t>
            </a:r>
            <a:endParaRPr lang="en-GB"/>
          </a:p>
        </p:txBody>
      </p:sp>
      <p:sp>
        <p:nvSpPr>
          <p:cNvPr id="4" name="Slide Number Placeholder 3"/>
          <p:cNvSpPr>
            <a:spLocks noGrp="1"/>
          </p:cNvSpPr>
          <p:nvPr>
            <p:ph type="sldNum" sz="quarter" idx="10"/>
          </p:nvPr>
        </p:nvSpPr>
        <p:spPr/>
        <p:txBody>
          <a:bodyPr/>
          <a:lstStyle/>
          <a:p>
            <a:fld id="{140E8FFC-1CA7-455F-9E92-E08D9385F962}" type="slidenum">
              <a:rPr lang="en-GB" smtClean="0"/>
              <a:t>22</a:t>
            </a:fld>
            <a:endParaRPr lang="en-GB"/>
          </a:p>
        </p:txBody>
      </p:sp>
    </p:spTree>
    <p:extLst>
      <p:ext uri="{BB962C8B-B14F-4D97-AF65-F5344CB8AC3E}">
        <p14:creationId xmlns:p14="http://schemas.microsoft.com/office/powerpoint/2010/main" val="25393845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10/03/2020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0279893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10/03/2020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19519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10/03/2020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366440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10/03/2020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9389473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10/03/2020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9715386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10/03/2020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855546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10/03/2020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1744194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10/03/2020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479473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10/03/2020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7457588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10/03/2020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9591241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10/03/2020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030073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10/03/2020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423447658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7.jpg"/><Relationship Id="rId7" Type="http://schemas.openxmlformats.org/officeDocument/2006/relationships/diagramQuickStyle" Target="../diagrams/quickStyle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Layout" Target="../diagrams/layout1.xml"/><Relationship Id="rId11" Type="http://schemas.openxmlformats.org/officeDocument/2006/relationships/image" Target="../media/image10.tmp"/><Relationship Id="rId5" Type="http://schemas.openxmlformats.org/officeDocument/2006/relationships/diagramData" Target="../diagrams/data1.xml"/><Relationship Id="rId10" Type="http://schemas.openxmlformats.org/officeDocument/2006/relationships/image" Target="../media/image9.tmp"/><Relationship Id="rId4" Type="http://schemas.openxmlformats.org/officeDocument/2006/relationships/image" Target="../media/image8.jpg"/><Relationship Id="rId9" Type="http://schemas.microsoft.com/office/2007/relationships/diagramDrawing" Target="../diagrams/drawing1.xml"/></Relationships>
</file>

<file path=ppt/slides/_rels/slide5.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image" Target="../media/image11.tmp"/><Relationship Id="rId7" Type="http://schemas.openxmlformats.org/officeDocument/2006/relationships/diagramLayout" Target="../diagrams/layout2.xml"/><Relationship Id="rId12" Type="http://schemas.openxmlformats.org/officeDocument/2006/relationships/image" Target="../media/image12.tmp"/><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Data" Target="../diagrams/data2.xml"/><Relationship Id="rId11" Type="http://schemas.openxmlformats.org/officeDocument/2006/relationships/image" Target="../media/image10.tmp"/><Relationship Id="rId5" Type="http://schemas.openxmlformats.org/officeDocument/2006/relationships/image" Target="../media/image8.jpg"/><Relationship Id="rId10" Type="http://schemas.microsoft.com/office/2007/relationships/diagramDrawing" Target="../diagrams/drawing2.xml"/><Relationship Id="rId4" Type="http://schemas.openxmlformats.org/officeDocument/2006/relationships/image" Target="../media/image7.jpg"/><Relationship Id="rId9" Type="http://schemas.openxmlformats.org/officeDocument/2006/relationships/diagramColors" Target="../diagrams/colors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8.jpg"/></Relationships>
</file>

<file path=ppt/slides/_rels/slide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16.emf"/><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17.emf"/><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26720" y="480388"/>
            <a:ext cx="6096000" cy="1077218"/>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smtClean="0">
                <a:ln>
                  <a:noFill/>
                </a:ln>
                <a:solidFill>
                  <a:srgbClr val="002060"/>
                </a:solidFill>
                <a:effectLst/>
                <a:uLnTx/>
                <a:uFillTx/>
                <a:latin typeface="Tahoma" panose="020B0604030504040204" pitchFamily="34" charset="0"/>
                <a:ea typeface="Tahoma" panose="020B0604030504040204" pitchFamily="34" charset="0"/>
                <a:cs typeface="Tahoma" panose="020B0604030504040204" pitchFamily="34" charset="0"/>
              </a:rPr>
              <a:t>SUPPORTING</a:t>
            </a:r>
            <a:r>
              <a:rPr kumimoji="0" lang="en-GB" sz="3200" b="1" i="0" u="none" strike="noStrike" kern="1200" cap="none" spc="0" normalizeH="0" noProof="0" dirty="0" smtClean="0">
                <a:ln>
                  <a:noFill/>
                </a:ln>
                <a:solidFill>
                  <a:srgbClr val="002060"/>
                </a:solidFill>
                <a:effectLst/>
                <a:uLnTx/>
                <a:uFillTx/>
                <a:latin typeface="Tahoma" panose="020B0604030504040204" pitchFamily="34" charset="0"/>
                <a:ea typeface="Tahoma" panose="020B0604030504040204" pitchFamily="34" charset="0"/>
                <a:cs typeface="Tahoma" panose="020B0604030504040204" pitchFamily="34" charset="0"/>
              </a:rPr>
              <a:t> VICTIMS OF CRIME.</a:t>
            </a:r>
            <a:endParaRPr kumimoji="0" lang="en-GB" sz="3200" b="1" i="0" u="none" strike="noStrike" kern="1200" cap="none" spc="0" normalizeH="0" baseline="0" noProof="0" dirty="0">
              <a:ln>
                <a:noFill/>
              </a:ln>
              <a:solidFill>
                <a:srgbClr val="002060"/>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422312340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03615F0E-08C7-D845-B206-996AE213AA9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6140450"/>
            <a:ext cx="12192000" cy="717550"/>
          </a:xfrm>
          <a:prstGeom prst="rect">
            <a:avLst/>
          </a:prstGeom>
        </p:spPr>
      </p:pic>
      <p:sp>
        <p:nvSpPr>
          <p:cNvPr id="6" name="Rectangle 5"/>
          <p:cNvSpPr/>
          <p:nvPr/>
        </p:nvSpPr>
        <p:spPr>
          <a:xfrm>
            <a:off x="1064381" y="983839"/>
            <a:ext cx="9780179" cy="461665"/>
          </a:xfrm>
          <a:prstGeom prst="rect">
            <a:avLst/>
          </a:prstGeom>
          <a:noFill/>
        </p:spPr>
        <p:txBody>
          <a:bodyPr wrap="square" lIns="91440" tIns="45720" rIns="91440" bIns="45720">
            <a:spAutoFit/>
          </a:bodyPr>
          <a:lstStyle/>
          <a:p>
            <a:pPr marL="457200" indent="-457200">
              <a:buFont typeface="Arial" panose="020B0604020202020204" pitchFamily="34" charset="0"/>
              <a:buChar char="•"/>
            </a:pPr>
            <a:endParaRPr lang="en-US" sz="2400" b="0" cap="none" spc="0" dirty="0" smtClean="0">
              <a:ln w="0"/>
              <a:solidFill>
                <a:schemeClr val="tx1"/>
              </a:solidFill>
              <a:latin typeface="Tahoma" panose="020B0604030504040204" pitchFamily="34" charset="0"/>
              <a:ea typeface="Tahoma" panose="020B0604030504040204" pitchFamily="34" charset="0"/>
              <a:cs typeface="Tahoma" panose="020B0604030504040204" pitchFamily="34" charset="0"/>
            </a:endParaRPr>
          </a:p>
        </p:txBody>
      </p:sp>
      <p:sp>
        <p:nvSpPr>
          <p:cNvPr id="10" name="TextBox 9"/>
          <p:cNvSpPr txBox="1"/>
          <p:nvPr/>
        </p:nvSpPr>
        <p:spPr>
          <a:xfrm>
            <a:off x="298906" y="347891"/>
            <a:ext cx="11051763" cy="584775"/>
          </a:xfrm>
          <a:prstGeom prst="rect">
            <a:avLst/>
          </a:prstGeom>
          <a:noFill/>
        </p:spPr>
        <p:txBody>
          <a:bodyPr wrap="square" rtlCol="0">
            <a:spAutoFit/>
          </a:bodyPr>
          <a:lstStyle/>
          <a:p>
            <a:pPr algn="ctr"/>
            <a:r>
              <a:rPr lang="en-GB" sz="3200" b="1" dirty="0" smtClean="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Who can be a victim of crime?</a:t>
            </a:r>
            <a:endParaRPr lang="en-GB" sz="3200" b="1"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4"/>
          <a:stretch>
            <a:fillRect/>
          </a:stretch>
        </p:blipFill>
        <p:spPr>
          <a:xfrm>
            <a:off x="191277" y="1188997"/>
            <a:ext cx="5704197" cy="2737206"/>
          </a:xfrm>
          <a:prstGeom prst="rect">
            <a:avLst/>
          </a:prstGeom>
        </p:spPr>
      </p:pic>
      <p:pic>
        <p:nvPicPr>
          <p:cNvPr id="7" name="Picture 6"/>
          <p:cNvPicPr>
            <a:picLocks noChangeAspect="1"/>
          </p:cNvPicPr>
          <p:nvPr/>
        </p:nvPicPr>
        <p:blipFill>
          <a:blip r:embed="rId5"/>
          <a:stretch>
            <a:fillRect/>
          </a:stretch>
        </p:blipFill>
        <p:spPr>
          <a:xfrm>
            <a:off x="191277" y="4049396"/>
            <a:ext cx="5559818" cy="1834723"/>
          </a:xfrm>
          <a:prstGeom prst="rect">
            <a:avLst/>
          </a:prstGeom>
        </p:spPr>
      </p:pic>
      <p:pic>
        <p:nvPicPr>
          <p:cNvPr id="8" name="Picture 7"/>
          <p:cNvPicPr>
            <a:picLocks noChangeAspect="1"/>
          </p:cNvPicPr>
          <p:nvPr/>
        </p:nvPicPr>
        <p:blipFill>
          <a:blip r:embed="rId6"/>
          <a:stretch>
            <a:fillRect/>
          </a:stretch>
        </p:blipFill>
        <p:spPr>
          <a:xfrm>
            <a:off x="6569243" y="1244022"/>
            <a:ext cx="4576514" cy="2494017"/>
          </a:xfrm>
          <a:prstGeom prst="rect">
            <a:avLst/>
          </a:prstGeom>
        </p:spPr>
      </p:pic>
      <p:pic>
        <p:nvPicPr>
          <p:cNvPr id="9" name="Picture 8"/>
          <p:cNvPicPr>
            <a:picLocks noChangeAspect="1"/>
          </p:cNvPicPr>
          <p:nvPr/>
        </p:nvPicPr>
        <p:blipFill>
          <a:blip r:embed="rId7"/>
          <a:stretch>
            <a:fillRect/>
          </a:stretch>
        </p:blipFill>
        <p:spPr>
          <a:xfrm>
            <a:off x="6667536" y="3216025"/>
            <a:ext cx="4683133" cy="2924425"/>
          </a:xfrm>
          <a:prstGeom prst="rect">
            <a:avLst/>
          </a:prstGeom>
        </p:spPr>
      </p:pic>
    </p:spTree>
    <p:extLst>
      <p:ext uri="{BB962C8B-B14F-4D97-AF65-F5344CB8AC3E}">
        <p14:creationId xmlns:p14="http://schemas.microsoft.com/office/powerpoint/2010/main" val="246165724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282825"/>
            <a:ext cx="10515600" cy="1325563"/>
          </a:xfrm>
        </p:spPr>
        <p:txBody>
          <a:bodyPr/>
          <a:lstStyle/>
          <a:p>
            <a:pPr algn="ctr"/>
            <a:r>
              <a:rPr lang="en-GB" b="1" dirty="0" smtClean="0"/>
              <a:t>WHY DO VICTIMS OF CRIME NEED SUPPORT?</a:t>
            </a:r>
            <a:endParaRPr lang="en-GB" b="1" dirty="0"/>
          </a:p>
        </p:txBody>
      </p:sp>
    </p:spTree>
    <p:extLst>
      <p:ext uri="{BB962C8B-B14F-4D97-AF65-F5344CB8AC3E}">
        <p14:creationId xmlns:p14="http://schemas.microsoft.com/office/powerpoint/2010/main" val="2051239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371600" cy="6858000"/>
          </a:xfrm>
          <a:prstGeom prst="rect">
            <a:avLst/>
          </a:prstGeom>
        </p:spPr>
      </p:pic>
      <p:pic>
        <p:nvPicPr>
          <p:cNvPr id="11" name="Picture 10"/>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67700" y="0"/>
            <a:ext cx="3924300" cy="1333500"/>
          </a:xfrm>
          <a:prstGeom prst="rect">
            <a:avLst/>
          </a:prstGeom>
        </p:spPr>
      </p:pic>
      <p:sp>
        <p:nvSpPr>
          <p:cNvPr id="4" name="Rectangle 3"/>
          <p:cNvSpPr/>
          <p:nvPr/>
        </p:nvSpPr>
        <p:spPr>
          <a:xfrm>
            <a:off x="1451564" y="358590"/>
            <a:ext cx="7185360" cy="553998"/>
          </a:xfrm>
          <a:prstGeom prst="rect">
            <a:avLst/>
          </a:prstGeom>
        </p:spPr>
        <p:txBody>
          <a:bodyPr wrap="square">
            <a:spAutoFit/>
          </a:bodyPr>
          <a:lstStyle/>
          <a:p>
            <a:r>
              <a:rPr lang="en-GB" sz="3000" b="1" dirty="0" smtClean="0">
                <a:solidFill>
                  <a:srgbClr val="404273"/>
                </a:solidFill>
                <a:latin typeface="Arial" panose="020B0604020202020204" pitchFamily="34" charset="0"/>
                <a:cs typeface="Arial" panose="020B0604020202020204" pitchFamily="34" charset="0"/>
              </a:rPr>
              <a:t>Why witnesses often need support….</a:t>
            </a:r>
            <a:endParaRPr lang="en-GB" sz="3000" b="1" dirty="0">
              <a:solidFill>
                <a:srgbClr val="404273"/>
              </a:solidFill>
              <a:latin typeface="Arial" panose="020B0604020202020204" pitchFamily="34" charset="0"/>
              <a:cs typeface="Arial" panose="020B0604020202020204" pitchFamily="34" charset="0"/>
            </a:endParaRPr>
          </a:p>
        </p:txBody>
      </p:sp>
      <p:graphicFrame>
        <p:nvGraphicFramePr>
          <p:cNvPr id="2" name="Diagram 1"/>
          <p:cNvGraphicFramePr/>
          <p:nvPr>
            <p:extLst/>
          </p:nvPr>
        </p:nvGraphicFramePr>
        <p:xfrm>
          <a:off x="1943113" y="1122218"/>
          <a:ext cx="5255680" cy="50541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9" name="Picture 8" descr="Screen Clipping"/>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8267700" y="2936418"/>
            <a:ext cx="3200847" cy="2772162"/>
          </a:xfrm>
          <a:prstGeom prst="rect">
            <a:avLst/>
          </a:prstGeom>
        </p:spPr>
      </p:pic>
      <p:pic>
        <p:nvPicPr>
          <p:cNvPr id="12" name="Picture 11" descr="Screen Clipping"/>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9688936" y="6129492"/>
            <a:ext cx="2330577" cy="611776"/>
          </a:xfrm>
          <a:prstGeom prst="rect">
            <a:avLst/>
          </a:prstGeom>
        </p:spPr>
      </p:pic>
    </p:spTree>
    <p:extLst>
      <p:ext uri="{BB962C8B-B14F-4D97-AF65-F5344CB8AC3E}">
        <p14:creationId xmlns:p14="http://schemas.microsoft.com/office/powerpoint/2010/main" val="196298716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descr="Screen Clippi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06328" y="5094756"/>
            <a:ext cx="6045736" cy="1127428"/>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1371600" cy="6858000"/>
          </a:xfrm>
          <a:prstGeom prst="rect">
            <a:avLst/>
          </a:prstGeom>
        </p:spPr>
      </p:pic>
      <p:pic>
        <p:nvPicPr>
          <p:cNvPr id="11" name="Picture 10"/>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267700" y="0"/>
            <a:ext cx="3924300" cy="1350125"/>
          </a:xfrm>
          <a:prstGeom prst="rect">
            <a:avLst/>
          </a:prstGeom>
        </p:spPr>
      </p:pic>
      <p:graphicFrame>
        <p:nvGraphicFramePr>
          <p:cNvPr id="4" name="Diagram 3"/>
          <p:cNvGraphicFramePr/>
          <p:nvPr>
            <p:extLst/>
          </p:nvPr>
        </p:nvGraphicFramePr>
        <p:xfrm>
          <a:off x="-600581" y="1220268"/>
          <a:ext cx="10355986" cy="4117506"/>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9" name="Picture 8" descr="Screen Clipping"/>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9678115" y="6129492"/>
            <a:ext cx="2330577" cy="611776"/>
          </a:xfrm>
          <a:prstGeom prst="rect">
            <a:avLst/>
          </a:prstGeom>
        </p:spPr>
      </p:pic>
      <p:pic>
        <p:nvPicPr>
          <p:cNvPr id="2" name="Picture 1" descr="Screen Clipping"/>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9852682" y="1114606"/>
            <a:ext cx="2106692" cy="3887458"/>
          </a:xfrm>
          <a:prstGeom prst="rect">
            <a:avLst/>
          </a:prstGeom>
          <a:effectLst>
            <a:outerShdw blurRad="50800" dist="38100" dir="2700000" algn="tl" rotWithShape="0">
              <a:prstClr val="black">
                <a:alpha val="40000"/>
              </a:prstClr>
            </a:outerShdw>
          </a:effectLst>
        </p:spPr>
      </p:pic>
      <p:sp>
        <p:nvSpPr>
          <p:cNvPr id="12" name="Title 1"/>
          <p:cNvSpPr>
            <a:spLocks noGrp="1"/>
          </p:cNvSpPr>
          <p:nvPr>
            <p:ph type="title"/>
          </p:nvPr>
        </p:nvSpPr>
        <p:spPr>
          <a:xfrm>
            <a:off x="1612900" y="68312"/>
            <a:ext cx="8420100" cy="1387475"/>
          </a:xfrm>
        </p:spPr>
        <p:txBody>
          <a:bodyPr/>
          <a:lstStyle/>
          <a:p>
            <a:r>
              <a:rPr lang="en-US" b="1" dirty="0" smtClean="0">
                <a:solidFill>
                  <a:srgbClr val="404273"/>
                </a:solidFill>
                <a:latin typeface="Arial" panose="020B0604020202020204" pitchFamily="34" charset="0"/>
                <a:cs typeface="Arial" panose="020B0604020202020204" pitchFamily="34" charset="0"/>
              </a:rPr>
              <a:t>Who are we?</a:t>
            </a:r>
            <a:endParaRPr lang="en-US" b="1" dirty="0">
              <a:solidFill>
                <a:srgbClr val="404273"/>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6462814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03615F0E-08C7-D845-B206-996AE213AA9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6140450"/>
            <a:ext cx="12192000" cy="717550"/>
          </a:xfrm>
          <a:prstGeom prst="rect">
            <a:avLst/>
          </a:prstGeom>
        </p:spPr>
      </p:pic>
      <p:sp>
        <p:nvSpPr>
          <p:cNvPr id="6" name="Rectangle 5"/>
          <p:cNvSpPr/>
          <p:nvPr/>
        </p:nvSpPr>
        <p:spPr>
          <a:xfrm>
            <a:off x="1064381" y="983839"/>
            <a:ext cx="9780179" cy="461665"/>
          </a:xfrm>
          <a:prstGeom prst="rect">
            <a:avLst/>
          </a:prstGeom>
          <a:noFill/>
        </p:spPr>
        <p:txBody>
          <a:bodyPr wrap="square" lIns="91440" tIns="45720" rIns="91440" bIns="45720">
            <a:spAutoFit/>
          </a:bodyPr>
          <a:lstStyle/>
          <a:p>
            <a:pPr marL="457200" indent="-457200">
              <a:buFont typeface="Arial" panose="020B0604020202020204" pitchFamily="34" charset="0"/>
              <a:buChar char="•"/>
            </a:pPr>
            <a:endParaRPr lang="en-US" sz="2400" b="0" cap="none" spc="0" dirty="0" smtClean="0">
              <a:ln w="0"/>
              <a:solidFill>
                <a:schemeClr val="tx1"/>
              </a:solidFill>
              <a:latin typeface="Tahoma" panose="020B0604030504040204" pitchFamily="34" charset="0"/>
              <a:ea typeface="Tahoma" panose="020B0604030504040204" pitchFamily="34" charset="0"/>
              <a:cs typeface="Tahoma" panose="020B0604030504040204" pitchFamily="34" charset="0"/>
            </a:endParaRPr>
          </a:p>
        </p:txBody>
      </p:sp>
      <p:sp>
        <p:nvSpPr>
          <p:cNvPr id="7" name="TextBox 6"/>
          <p:cNvSpPr txBox="1"/>
          <p:nvPr/>
        </p:nvSpPr>
        <p:spPr>
          <a:xfrm>
            <a:off x="425556" y="390770"/>
            <a:ext cx="9318212" cy="523220"/>
          </a:xfrm>
          <a:prstGeom prst="rect">
            <a:avLst/>
          </a:prstGeom>
          <a:noFill/>
        </p:spPr>
        <p:txBody>
          <a:bodyPr wrap="square" rtlCol="0">
            <a:spAutoFit/>
          </a:bodyPr>
          <a:lstStyle/>
          <a:p>
            <a:r>
              <a:rPr lang="en-GB" sz="2800" b="1" dirty="0" smtClean="0">
                <a:solidFill>
                  <a:srgbClr val="014380"/>
                </a:solidFill>
                <a:latin typeface="Tahoma" panose="020B0604030504040204" pitchFamily="34" charset="0"/>
                <a:ea typeface="Tahoma" panose="020B0604030504040204" pitchFamily="34" charset="0"/>
                <a:cs typeface="Tahoma" panose="020B0604030504040204" pitchFamily="34" charset="0"/>
              </a:rPr>
              <a:t>VICTIM FOCUS: HOW WE HELP VICTIMS?</a:t>
            </a:r>
            <a:endParaRPr lang="en-GB" sz="2800" b="1" dirty="0">
              <a:solidFill>
                <a:srgbClr val="014380"/>
              </a:solidFill>
              <a:latin typeface="Tahoma" panose="020B0604030504040204" pitchFamily="34" charset="0"/>
              <a:ea typeface="Tahoma" panose="020B0604030504040204" pitchFamily="34" charset="0"/>
              <a:cs typeface="Tahoma" panose="020B0604030504040204" pitchFamily="34" charset="0"/>
            </a:endParaRPr>
          </a:p>
        </p:txBody>
      </p:sp>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67700" y="180131"/>
            <a:ext cx="3924300" cy="1333500"/>
          </a:xfrm>
          <a:prstGeom prst="rect">
            <a:avLst/>
          </a:prstGeom>
        </p:spPr>
      </p:pic>
      <p:sp>
        <p:nvSpPr>
          <p:cNvPr id="10" name="TextBox 9"/>
          <p:cNvSpPr txBox="1"/>
          <p:nvPr/>
        </p:nvSpPr>
        <p:spPr>
          <a:xfrm>
            <a:off x="644337" y="1770023"/>
            <a:ext cx="2596213" cy="584775"/>
          </a:xfrm>
          <a:prstGeom prst="rect">
            <a:avLst/>
          </a:prstGeom>
          <a:solidFill>
            <a:schemeClr val="accent1">
              <a:lumMod val="50000"/>
            </a:schemeClr>
          </a:solidFill>
        </p:spPr>
        <p:txBody>
          <a:bodyPr wrap="square" rtlCol="0">
            <a:spAutoFit/>
          </a:bodyPr>
          <a:lstStyle/>
          <a:p>
            <a:pPr algn="ctr"/>
            <a:r>
              <a:rPr lang="en-GB" sz="1600" b="1" dirty="0" smtClean="0">
                <a:solidFill>
                  <a:schemeClr val="bg1"/>
                </a:solidFill>
                <a:latin typeface="Tahoma" panose="020B0604030504040204" pitchFamily="34" charset="0"/>
                <a:ea typeface="Tahoma" panose="020B0604030504040204" pitchFamily="34" charset="0"/>
                <a:cs typeface="Tahoma" panose="020B0604030504040204" pitchFamily="34" charset="0"/>
              </a:rPr>
              <a:t>Information &amp; Advocacy</a:t>
            </a:r>
            <a:endParaRPr lang="en-GB" sz="16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sp>
        <p:nvSpPr>
          <p:cNvPr id="12" name="Rectangle 11"/>
          <p:cNvSpPr/>
          <p:nvPr/>
        </p:nvSpPr>
        <p:spPr>
          <a:xfrm>
            <a:off x="851536" y="2598465"/>
            <a:ext cx="2320657" cy="2661023"/>
          </a:xfrm>
          <a:prstGeom prst="rect">
            <a:avLst/>
          </a:prstGeom>
          <a:solidFill>
            <a:schemeClr val="accent1">
              <a:lumMod val="60000"/>
              <a:lumOff val="40000"/>
            </a:schemeClr>
          </a:solidFill>
          <a:ln>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smtClean="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endParaRPr>
          </a:p>
          <a:p>
            <a:pPr algn="ctr"/>
            <a:r>
              <a:rPr lang="en-GB" sz="1600" dirty="0" smtClean="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Victims </a:t>
            </a:r>
            <a:r>
              <a:rPr lang="en-GB" sz="16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may require further information about the </a:t>
            </a:r>
            <a:r>
              <a:rPr lang="en-GB" sz="1600" dirty="0" smtClean="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criminal justice process &amp; </a:t>
            </a:r>
            <a:r>
              <a:rPr lang="en-GB" sz="16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what will happen next. </a:t>
            </a:r>
            <a:r>
              <a:rPr lang="en-GB" sz="1600" dirty="0" smtClean="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They can </a:t>
            </a:r>
            <a:r>
              <a:rPr lang="en-GB" sz="16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also speak on </a:t>
            </a:r>
            <a:r>
              <a:rPr lang="en-GB" sz="1600" dirty="0" smtClean="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a victims behalf </a:t>
            </a:r>
            <a:r>
              <a:rPr lang="en-GB" sz="16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to organisations that they may need to deal with as a result of the crime </a:t>
            </a:r>
          </a:p>
          <a:p>
            <a:pPr algn="just"/>
            <a:endParaRPr lang="en-GB" sz="16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endParaRPr>
          </a:p>
        </p:txBody>
      </p:sp>
      <p:sp>
        <p:nvSpPr>
          <p:cNvPr id="13" name="Rectangle 12"/>
          <p:cNvSpPr/>
          <p:nvPr/>
        </p:nvSpPr>
        <p:spPr>
          <a:xfrm>
            <a:off x="3442457" y="1770023"/>
            <a:ext cx="2357302" cy="338554"/>
          </a:xfrm>
          <a:prstGeom prst="rect">
            <a:avLst/>
          </a:prstGeom>
          <a:solidFill>
            <a:schemeClr val="accent1">
              <a:lumMod val="50000"/>
            </a:schemeClr>
          </a:solidFill>
        </p:spPr>
        <p:txBody>
          <a:bodyPr wrap="square">
            <a:spAutoFit/>
          </a:bodyPr>
          <a:lstStyle/>
          <a:p>
            <a:pPr algn="ctr"/>
            <a:r>
              <a:rPr lang="en-GB" sz="1600" b="1" dirty="0">
                <a:solidFill>
                  <a:schemeClr val="bg1"/>
                </a:solidFill>
                <a:latin typeface="Tahoma" panose="020B0604030504040204" pitchFamily="34" charset="0"/>
                <a:ea typeface="Tahoma" panose="020B0604030504040204" pitchFamily="34" charset="0"/>
                <a:cs typeface="Tahoma" panose="020B0604030504040204" pitchFamily="34" charset="0"/>
              </a:rPr>
              <a:t>Emotional</a:t>
            </a:r>
            <a:r>
              <a:rPr lang="en-GB" sz="1600" b="1"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 </a:t>
            </a:r>
            <a:r>
              <a:rPr lang="en-GB" sz="1600" b="1" dirty="0">
                <a:solidFill>
                  <a:schemeClr val="bg1"/>
                </a:solidFill>
                <a:latin typeface="Tahoma" panose="020B0604030504040204" pitchFamily="34" charset="0"/>
                <a:ea typeface="Tahoma" panose="020B0604030504040204" pitchFamily="34" charset="0"/>
                <a:cs typeface="Tahoma" panose="020B0604030504040204" pitchFamily="34" charset="0"/>
              </a:rPr>
              <a:t>Support</a:t>
            </a:r>
          </a:p>
        </p:txBody>
      </p:sp>
      <p:sp>
        <p:nvSpPr>
          <p:cNvPr id="14" name="Rectangle 13"/>
          <p:cNvSpPr/>
          <p:nvPr/>
        </p:nvSpPr>
        <p:spPr>
          <a:xfrm>
            <a:off x="3554625" y="2598466"/>
            <a:ext cx="2320657" cy="2661022"/>
          </a:xfrm>
          <a:prstGeom prst="rect">
            <a:avLst/>
          </a:prstGeom>
          <a:solidFill>
            <a:schemeClr val="accent1">
              <a:lumMod val="60000"/>
              <a:lumOff val="40000"/>
            </a:schemeClr>
          </a:solidFill>
          <a:ln>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smtClean="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The Victim Focus Team are trained professionals who can actively listen and help empower victims to take control of their lives </a:t>
            </a:r>
            <a:r>
              <a:rPr lang="en-GB" sz="16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again. </a:t>
            </a:r>
            <a:r>
              <a:rPr lang="en-GB" sz="1600" dirty="0" smtClean="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They understand the impact and effect crime has on someone.</a:t>
            </a:r>
            <a:endParaRPr lang="en-GB" sz="1200" dirty="0">
              <a:solidFill>
                <a:schemeClr val="tx1"/>
              </a:solidFill>
              <a:latin typeface="Tahoma" panose="020B0604030504040204" pitchFamily="34" charset="0"/>
              <a:ea typeface="Tahoma" panose="020B0604030504040204" pitchFamily="34" charset="0"/>
              <a:cs typeface="Tahoma" panose="020B0604030504040204" pitchFamily="34" charset="0"/>
            </a:endParaRPr>
          </a:p>
        </p:txBody>
      </p:sp>
      <p:sp>
        <p:nvSpPr>
          <p:cNvPr id="15" name="Rectangle 14"/>
          <p:cNvSpPr/>
          <p:nvPr/>
        </p:nvSpPr>
        <p:spPr>
          <a:xfrm>
            <a:off x="6203573" y="1770023"/>
            <a:ext cx="2260970" cy="338554"/>
          </a:xfrm>
          <a:prstGeom prst="rect">
            <a:avLst/>
          </a:prstGeom>
          <a:solidFill>
            <a:schemeClr val="accent1">
              <a:lumMod val="50000"/>
            </a:schemeClr>
          </a:solidFill>
        </p:spPr>
        <p:txBody>
          <a:bodyPr wrap="square">
            <a:spAutoFit/>
          </a:bodyPr>
          <a:lstStyle/>
          <a:p>
            <a:pPr algn="ctr"/>
            <a:r>
              <a:rPr lang="en-GB" sz="1600" b="1" dirty="0">
                <a:solidFill>
                  <a:schemeClr val="bg1"/>
                </a:solidFill>
                <a:latin typeface="Tahoma" panose="020B0604030504040204" pitchFamily="34" charset="0"/>
                <a:ea typeface="Tahoma" panose="020B0604030504040204" pitchFamily="34" charset="0"/>
                <a:cs typeface="Tahoma" panose="020B0604030504040204" pitchFamily="34" charset="0"/>
              </a:rPr>
              <a:t>Practical</a:t>
            </a:r>
            <a:r>
              <a:rPr lang="en-GB" sz="1600" b="1"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 </a:t>
            </a:r>
            <a:r>
              <a:rPr lang="en-GB" sz="1600" b="1" dirty="0">
                <a:solidFill>
                  <a:schemeClr val="bg1"/>
                </a:solidFill>
                <a:latin typeface="Tahoma" panose="020B0604030504040204" pitchFamily="34" charset="0"/>
                <a:ea typeface="Tahoma" panose="020B0604030504040204" pitchFamily="34" charset="0"/>
                <a:cs typeface="Tahoma" panose="020B0604030504040204" pitchFamily="34" charset="0"/>
              </a:rPr>
              <a:t>Support</a:t>
            </a:r>
          </a:p>
        </p:txBody>
      </p:sp>
      <p:sp>
        <p:nvSpPr>
          <p:cNvPr id="16" name="Rectangle 15"/>
          <p:cNvSpPr/>
          <p:nvPr/>
        </p:nvSpPr>
        <p:spPr>
          <a:xfrm>
            <a:off x="6227735" y="2598466"/>
            <a:ext cx="2262682" cy="2661022"/>
          </a:xfrm>
          <a:prstGeom prst="rect">
            <a:avLst/>
          </a:prstGeom>
          <a:solidFill>
            <a:schemeClr val="accent1">
              <a:lumMod val="60000"/>
              <a:lumOff val="40000"/>
            </a:schemeClr>
          </a:solidFill>
          <a:ln>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smtClean="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They </a:t>
            </a:r>
            <a:r>
              <a:rPr lang="en-GB" sz="16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can assist </a:t>
            </a:r>
            <a:r>
              <a:rPr lang="en-GB" sz="1600" dirty="0" smtClean="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with the provision of </a:t>
            </a:r>
            <a:r>
              <a:rPr lang="en-GB" sz="16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security items such as personal alarms, door &amp; window alarms.  Assistance with </a:t>
            </a:r>
            <a:r>
              <a:rPr lang="en-GB" sz="1600" dirty="0" smtClean="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applications for Criminal </a:t>
            </a:r>
            <a:r>
              <a:rPr lang="en-GB" sz="16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Injuries Compensation</a:t>
            </a:r>
            <a:r>
              <a:rPr lang="en-GB" sz="1600" dirty="0" smtClean="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 </a:t>
            </a:r>
            <a:endParaRPr lang="en-GB" sz="16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endParaRPr>
          </a:p>
        </p:txBody>
      </p:sp>
      <p:sp>
        <p:nvSpPr>
          <p:cNvPr id="17" name="Rectangle 16"/>
          <p:cNvSpPr/>
          <p:nvPr/>
        </p:nvSpPr>
        <p:spPr>
          <a:xfrm>
            <a:off x="8910768" y="1770023"/>
            <a:ext cx="2260970" cy="338554"/>
          </a:xfrm>
          <a:prstGeom prst="rect">
            <a:avLst/>
          </a:prstGeom>
          <a:solidFill>
            <a:schemeClr val="accent1">
              <a:lumMod val="50000"/>
            </a:schemeClr>
          </a:solidFill>
        </p:spPr>
        <p:txBody>
          <a:bodyPr wrap="square">
            <a:spAutoFit/>
          </a:bodyPr>
          <a:lstStyle/>
          <a:p>
            <a:pPr algn="ctr"/>
            <a:r>
              <a:rPr lang="en-GB" sz="1600" b="1" dirty="0" smtClean="0">
                <a:solidFill>
                  <a:schemeClr val="bg1"/>
                </a:solidFill>
                <a:latin typeface="Tahoma" panose="020B0604030504040204" pitchFamily="34" charset="0"/>
                <a:ea typeface="Tahoma" panose="020B0604030504040204" pitchFamily="34" charset="0"/>
                <a:cs typeface="Tahoma" panose="020B0604030504040204" pitchFamily="34" charset="0"/>
              </a:rPr>
              <a:t>Onward</a:t>
            </a:r>
            <a:r>
              <a:rPr lang="en-GB" sz="1600" b="1" dirty="0" smtClean="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 </a:t>
            </a:r>
            <a:r>
              <a:rPr lang="en-GB" sz="1600" b="1" dirty="0" smtClean="0">
                <a:solidFill>
                  <a:schemeClr val="bg1"/>
                </a:solidFill>
                <a:latin typeface="Tahoma" panose="020B0604030504040204" pitchFamily="34" charset="0"/>
                <a:ea typeface="Tahoma" panose="020B0604030504040204" pitchFamily="34" charset="0"/>
                <a:cs typeface="Tahoma" panose="020B0604030504040204" pitchFamily="34" charset="0"/>
              </a:rPr>
              <a:t>referral</a:t>
            </a:r>
            <a:endParaRPr lang="en-GB" sz="16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sp>
        <p:nvSpPr>
          <p:cNvPr id="18" name="Rectangle 17"/>
          <p:cNvSpPr/>
          <p:nvPr/>
        </p:nvSpPr>
        <p:spPr>
          <a:xfrm>
            <a:off x="8960804" y="2591526"/>
            <a:ext cx="2160898" cy="2661022"/>
          </a:xfrm>
          <a:prstGeom prst="rect">
            <a:avLst/>
          </a:prstGeom>
          <a:solidFill>
            <a:schemeClr val="accent1">
              <a:lumMod val="60000"/>
              <a:lumOff val="40000"/>
            </a:schemeClr>
          </a:solidFill>
          <a:ln>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smtClean="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Their staff will work with victims to identify their needs and make onwards referrals to specialist agencies and other organisa</a:t>
            </a:r>
            <a:r>
              <a:rPr lang="en-GB" dirty="0" smtClean="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t</a:t>
            </a:r>
            <a:r>
              <a:rPr lang="en-GB" sz="1600" dirty="0" smtClean="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ions </a:t>
            </a:r>
            <a:r>
              <a:rPr lang="en-GB" sz="1400" dirty="0" smtClean="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 </a:t>
            </a:r>
            <a:endParaRPr lang="en-GB" sz="1100" dirty="0">
              <a:solidFill>
                <a:schemeClr val="tx1"/>
              </a:solidFill>
              <a:latin typeface="Tahoma" panose="020B0604030504040204" pitchFamily="34" charset="0"/>
              <a:ea typeface="Tahoma" panose="020B0604030504040204" pitchFamily="34" charset="0"/>
              <a:cs typeface="Tahoma" panose="020B0604030504040204" pitchFamily="34" charset="0"/>
            </a:endParaRPr>
          </a:p>
        </p:txBody>
      </p:sp>
      <p:sp>
        <p:nvSpPr>
          <p:cNvPr id="19" name="Down Arrow 18"/>
          <p:cNvSpPr/>
          <p:nvPr/>
        </p:nvSpPr>
        <p:spPr>
          <a:xfrm>
            <a:off x="1578339" y="2188173"/>
            <a:ext cx="757491" cy="346281"/>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latin typeface="Tahoma" panose="020B0604030504040204" pitchFamily="34" charset="0"/>
              <a:ea typeface="Tahoma" panose="020B0604030504040204" pitchFamily="34" charset="0"/>
              <a:cs typeface="Tahoma" panose="020B0604030504040204" pitchFamily="34" charset="0"/>
            </a:endParaRPr>
          </a:p>
        </p:txBody>
      </p:sp>
      <p:sp>
        <p:nvSpPr>
          <p:cNvPr id="20" name="Down Arrow 19"/>
          <p:cNvSpPr/>
          <p:nvPr/>
        </p:nvSpPr>
        <p:spPr>
          <a:xfrm>
            <a:off x="4336207" y="2188173"/>
            <a:ext cx="757491" cy="346281"/>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latin typeface="Tahoma" panose="020B0604030504040204" pitchFamily="34" charset="0"/>
              <a:ea typeface="Tahoma" panose="020B0604030504040204" pitchFamily="34" charset="0"/>
              <a:cs typeface="Tahoma" panose="020B0604030504040204" pitchFamily="34" charset="0"/>
            </a:endParaRPr>
          </a:p>
        </p:txBody>
      </p:sp>
      <p:sp>
        <p:nvSpPr>
          <p:cNvPr id="21" name="Down Arrow 20"/>
          <p:cNvSpPr/>
          <p:nvPr/>
        </p:nvSpPr>
        <p:spPr>
          <a:xfrm>
            <a:off x="6955312" y="2193296"/>
            <a:ext cx="757491" cy="346281"/>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latin typeface="Tahoma" panose="020B0604030504040204" pitchFamily="34" charset="0"/>
              <a:ea typeface="Tahoma" panose="020B0604030504040204" pitchFamily="34" charset="0"/>
              <a:cs typeface="Tahoma" panose="020B0604030504040204" pitchFamily="34" charset="0"/>
            </a:endParaRPr>
          </a:p>
        </p:txBody>
      </p:sp>
      <p:sp>
        <p:nvSpPr>
          <p:cNvPr id="22" name="Down Arrow 21"/>
          <p:cNvSpPr/>
          <p:nvPr/>
        </p:nvSpPr>
        <p:spPr>
          <a:xfrm>
            <a:off x="9662507" y="2176911"/>
            <a:ext cx="757491" cy="346281"/>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latin typeface="Tahoma" panose="020B0604030504040204" pitchFamily="34" charset="0"/>
              <a:ea typeface="Tahoma" panose="020B0604030504040204" pitchFamily="34" charset="0"/>
              <a:cs typeface="Tahoma" panose="020B0604030504040204" pitchFamily="34" charset="0"/>
            </a:endParaRPr>
          </a:p>
        </p:txBody>
      </p:sp>
      <p:grpSp>
        <p:nvGrpSpPr>
          <p:cNvPr id="24" name="Group 23"/>
          <p:cNvGrpSpPr/>
          <p:nvPr/>
        </p:nvGrpSpPr>
        <p:grpSpPr>
          <a:xfrm>
            <a:off x="634180" y="1776963"/>
            <a:ext cx="10527401" cy="3489465"/>
            <a:chOff x="1371600" y="1823389"/>
            <a:chExt cx="10527401" cy="3489465"/>
          </a:xfrm>
        </p:grpSpPr>
        <p:sp>
          <p:nvSpPr>
            <p:cNvPr id="25" name="TextBox 24"/>
            <p:cNvSpPr txBox="1"/>
            <p:nvPr/>
          </p:nvSpPr>
          <p:spPr>
            <a:xfrm>
              <a:off x="1371600" y="1823389"/>
              <a:ext cx="2596213" cy="584775"/>
            </a:xfrm>
            <a:prstGeom prst="rect">
              <a:avLst/>
            </a:prstGeom>
            <a:solidFill>
              <a:schemeClr val="accent1">
                <a:lumMod val="50000"/>
              </a:schemeClr>
            </a:solidFill>
          </p:spPr>
          <p:txBody>
            <a:bodyPr wrap="square" rtlCol="0">
              <a:spAutoFit/>
            </a:bodyPr>
            <a:lstStyle/>
            <a:p>
              <a:pPr algn="ctr"/>
              <a:r>
                <a:rPr lang="en-GB" sz="1600" b="1" dirty="0" smtClean="0">
                  <a:solidFill>
                    <a:schemeClr val="bg1"/>
                  </a:solidFill>
                  <a:latin typeface="Tahoma" panose="020B0604030504040204" pitchFamily="34" charset="0"/>
                  <a:ea typeface="Tahoma" panose="020B0604030504040204" pitchFamily="34" charset="0"/>
                  <a:cs typeface="Tahoma" panose="020B0604030504040204" pitchFamily="34" charset="0"/>
                </a:rPr>
                <a:t>Information &amp; Advocacy</a:t>
              </a:r>
              <a:endParaRPr lang="en-GB" sz="16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sp>
          <p:nvSpPr>
            <p:cNvPr id="26" name="Rectangle 25"/>
            <p:cNvSpPr/>
            <p:nvPr/>
          </p:nvSpPr>
          <p:spPr>
            <a:xfrm>
              <a:off x="1578799" y="2651831"/>
              <a:ext cx="2320657" cy="2661023"/>
            </a:xfrm>
            <a:prstGeom prst="rect">
              <a:avLst/>
            </a:prstGeom>
            <a:solidFill>
              <a:schemeClr val="accent1">
                <a:lumMod val="60000"/>
                <a:lumOff val="40000"/>
              </a:schemeClr>
            </a:solidFill>
            <a:ln>
              <a:solidFill>
                <a:schemeClr val="accent1">
                  <a:lumMod val="50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smtClean="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endParaRPr>
            </a:p>
            <a:p>
              <a:pPr algn="ctr"/>
              <a:r>
                <a:rPr lang="en-GB" sz="1600" dirty="0" smtClean="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Victims often need information </a:t>
              </a:r>
              <a:r>
                <a:rPr lang="en-GB" sz="16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about the </a:t>
              </a:r>
              <a:r>
                <a:rPr lang="en-GB" sz="1600" dirty="0" smtClean="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criminal justice process &amp; what to expect. The service can </a:t>
              </a:r>
              <a:r>
                <a:rPr lang="en-GB" sz="16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also speak on </a:t>
              </a:r>
              <a:r>
                <a:rPr lang="en-GB" sz="1600" dirty="0" smtClean="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a victims behalf </a:t>
              </a:r>
              <a:r>
                <a:rPr lang="en-GB" sz="16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to organisations that they may need to deal with as a result of the crime </a:t>
              </a:r>
            </a:p>
            <a:p>
              <a:pPr algn="just"/>
              <a:endParaRPr lang="en-GB" sz="16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endParaRPr>
            </a:p>
          </p:txBody>
        </p:sp>
        <p:sp>
          <p:nvSpPr>
            <p:cNvPr id="27" name="Rectangle 26"/>
            <p:cNvSpPr/>
            <p:nvPr/>
          </p:nvSpPr>
          <p:spPr>
            <a:xfrm>
              <a:off x="4169720" y="1823389"/>
              <a:ext cx="2357302" cy="338554"/>
            </a:xfrm>
            <a:prstGeom prst="rect">
              <a:avLst/>
            </a:prstGeom>
            <a:solidFill>
              <a:schemeClr val="accent1">
                <a:lumMod val="50000"/>
              </a:schemeClr>
            </a:solidFill>
          </p:spPr>
          <p:txBody>
            <a:bodyPr wrap="square">
              <a:spAutoFit/>
            </a:bodyPr>
            <a:lstStyle/>
            <a:p>
              <a:pPr algn="ctr"/>
              <a:r>
                <a:rPr lang="en-GB" sz="1600" b="1" dirty="0">
                  <a:solidFill>
                    <a:schemeClr val="bg1"/>
                  </a:solidFill>
                  <a:latin typeface="Tahoma" panose="020B0604030504040204" pitchFamily="34" charset="0"/>
                  <a:ea typeface="Tahoma" panose="020B0604030504040204" pitchFamily="34" charset="0"/>
                  <a:cs typeface="Tahoma" panose="020B0604030504040204" pitchFamily="34" charset="0"/>
                </a:rPr>
                <a:t>Emotional</a:t>
              </a:r>
              <a:r>
                <a:rPr lang="en-GB" sz="1600" b="1"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 </a:t>
              </a:r>
              <a:r>
                <a:rPr lang="en-GB" sz="1600" b="1" dirty="0">
                  <a:solidFill>
                    <a:schemeClr val="bg1"/>
                  </a:solidFill>
                  <a:latin typeface="Tahoma" panose="020B0604030504040204" pitchFamily="34" charset="0"/>
                  <a:ea typeface="Tahoma" panose="020B0604030504040204" pitchFamily="34" charset="0"/>
                  <a:cs typeface="Tahoma" panose="020B0604030504040204" pitchFamily="34" charset="0"/>
                </a:rPr>
                <a:t>Support</a:t>
              </a:r>
            </a:p>
          </p:txBody>
        </p:sp>
        <p:sp>
          <p:nvSpPr>
            <p:cNvPr id="28" name="Rectangle 27"/>
            <p:cNvSpPr/>
            <p:nvPr/>
          </p:nvSpPr>
          <p:spPr>
            <a:xfrm>
              <a:off x="4281888" y="2651832"/>
              <a:ext cx="2320657" cy="2661022"/>
            </a:xfrm>
            <a:prstGeom prst="rect">
              <a:avLst/>
            </a:prstGeom>
            <a:solidFill>
              <a:schemeClr val="accent1">
                <a:lumMod val="60000"/>
                <a:lumOff val="40000"/>
              </a:schemeClr>
            </a:solidFill>
            <a:ln>
              <a:solidFill>
                <a:schemeClr val="accent1">
                  <a:lumMod val="50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smtClean="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South Wales Victim Focus staff are trained professionals who can actively listen and help empower victims to take control of their lives </a:t>
              </a:r>
              <a:r>
                <a:rPr lang="en-GB" sz="16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again. </a:t>
              </a:r>
              <a:r>
                <a:rPr lang="en-GB" sz="1600" dirty="0" smtClean="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They understand the impact and effect crime has on people.</a:t>
              </a:r>
              <a:endParaRPr lang="en-GB" sz="1200" dirty="0">
                <a:solidFill>
                  <a:schemeClr val="tx1"/>
                </a:solidFill>
                <a:latin typeface="Tahoma" panose="020B0604030504040204" pitchFamily="34" charset="0"/>
                <a:ea typeface="Tahoma" panose="020B0604030504040204" pitchFamily="34" charset="0"/>
                <a:cs typeface="Tahoma" panose="020B0604030504040204" pitchFamily="34" charset="0"/>
              </a:endParaRPr>
            </a:p>
          </p:txBody>
        </p:sp>
        <p:sp>
          <p:nvSpPr>
            <p:cNvPr id="29" name="Rectangle 28"/>
            <p:cNvSpPr/>
            <p:nvPr/>
          </p:nvSpPr>
          <p:spPr>
            <a:xfrm>
              <a:off x="6930836" y="1823389"/>
              <a:ext cx="2260970" cy="338554"/>
            </a:xfrm>
            <a:prstGeom prst="rect">
              <a:avLst/>
            </a:prstGeom>
            <a:solidFill>
              <a:schemeClr val="accent1">
                <a:lumMod val="50000"/>
              </a:schemeClr>
            </a:solidFill>
          </p:spPr>
          <p:txBody>
            <a:bodyPr wrap="square">
              <a:spAutoFit/>
            </a:bodyPr>
            <a:lstStyle/>
            <a:p>
              <a:pPr algn="ctr"/>
              <a:r>
                <a:rPr lang="en-GB" sz="1600" b="1" dirty="0">
                  <a:solidFill>
                    <a:schemeClr val="bg1"/>
                  </a:solidFill>
                  <a:latin typeface="Tahoma" panose="020B0604030504040204" pitchFamily="34" charset="0"/>
                  <a:ea typeface="Tahoma" panose="020B0604030504040204" pitchFamily="34" charset="0"/>
                  <a:cs typeface="Tahoma" panose="020B0604030504040204" pitchFamily="34" charset="0"/>
                </a:rPr>
                <a:t>Practical</a:t>
              </a:r>
              <a:r>
                <a:rPr lang="en-GB" sz="1600" b="1"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 </a:t>
              </a:r>
              <a:r>
                <a:rPr lang="en-GB" sz="1600" b="1" dirty="0">
                  <a:solidFill>
                    <a:schemeClr val="bg1"/>
                  </a:solidFill>
                  <a:latin typeface="Tahoma" panose="020B0604030504040204" pitchFamily="34" charset="0"/>
                  <a:ea typeface="Tahoma" panose="020B0604030504040204" pitchFamily="34" charset="0"/>
                  <a:cs typeface="Tahoma" panose="020B0604030504040204" pitchFamily="34" charset="0"/>
                </a:rPr>
                <a:t>Support</a:t>
              </a:r>
            </a:p>
          </p:txBody>
        </p:sp>
        <p:sp>
          <p:nvSpPr>
            <p:cNvPr id="30" name="Rectangle 29"/>
            <p:cNvSpPr/>
            <p:nvPr/>
          </p:nvSpPr>
          <p:spPr>
            <a:xfrm>
              <a:off x="6954998" y="2651832"/>
              <a:ext cx="2262682" cy="2661022"/>
            </a:xfrm>
            <a:prstGeom prst="rect">
              <a:avLst/>
            </a:prstGeom>
            <a:solidFill>
              <a:schemeClr val="accent1">
                <a:lumMod val="60000"/>
                <a:lumOff val="40000"/>
              </a:schemeClr>
            </a:solidFill>
            <a:ln>
              <a:solidFill>
                <a:schemeClr val="accent1">
                  <a:lumMod val="50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smtClean="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They </a:t>
              </a:r>
              <a:r>
                <a:rPr lang="en-GB" sz="16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can </a:t>
              </a:r>
              <a:r>
                <a:rPr lang="en-GB" sz="1600" dirty="0" smtClean="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help victims feel safer, including providing </a:t>
              </a:r>
              <a:r>
                <a:rPr lang="en-GB" sz="16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security items such as personal </a:t>
              </a:r>
              <a:r>
                <a:rPr lang="en-GB" sz="1600" dirty="0" smtClean="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alarms, door </a:t>
              </a:r>
              <a:r>
                <a:rPr lang="en-GB" sz="16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&amp; window </a:t>
              </a:r>
              <a:r>
                <a:rPr lang="en-GB" sz="1600" dirty="0" smtClean="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alarms. They can assist with applications for Criminal </a:t>
              </a:r>
              <a:r>
                <a:rPr lang="en-GB" sz="16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Injuries Compensation</a:t>
              </a:r>
              <a:r>
                <a:rPr lang="en-GB" sz="1600" dirty="0" smtClean="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 </a:t>
              </a:r>
              <a:endParaRPr lang="en-GB" sz="1600" dirty="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endParaRPr>
            </a:p>
          </p:txBody>
        </p:sp>
        <p:sp>
          <p:nvSpPr>
            <p:cNvPr id="31" name="Rectangle 30"/>
            <p:cNvSpPr/>
            <p:nvPr/>
          </p:nvSpPr>
          <p:spPr>
            <a:xfrm>
              <a:off x="9638031" y="1823389"/>
              <a:ext cx="2260970" cy="338554"/>
            </a:xfrm>
            <a:prstGeom prst="rect">
              <a:avLst/>
            </a:prstGeom>
            <a:solidFill>
              <a:schemeClr val="accent1">
                <a:lumMod val="50000"/>
              </a:schemeClr>
            </a:solidFill>
          </p:spPr>
          <p:txBody>
            <a:bodyPr wrap="square">
              <a:spAutoFit/>
            </a:bodyPr>
            <a:lstStyle/>
            <a:p>
              <a:pPr algn="ctr"/>
              <a:r>
                <a:rPr lang="en-GB" sz="1600" b="1" dirty="0" smtClean="0">
                  <a:solidFill>
                    <a:schemeClr val="bg1"/>
                  </a:solidFill>
                  <a:latin typeface="Tahoma" panose="020B0604030504040204" pitchFamily="34" charset="0"/>
                  <a:ea typeface="Tahoma" panose="020B0604030504040204" pitchFamily="34" charset="0"/>
                  <a:cs typeface="Tahoma" panose="020B0604030504040204" pitchFamily="34" charset="0"/>
                </a:rPr>
                <a:t>Onward</a:t>
              </a:r>
              <a:r>
                <a:rPr lang="en-GB" sz="1600" b="1" dirty="0" smtClean="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 </a:t>
              </a:r>
              <a:r>
                <a:rPr lang="en-GB" sz="1600" b="1" dirty="0" smtClean="0">
                  <a:solidFill>
                    <a:schemeClr val="bg1"/>
                  </a:solidFill>
                  <a:latin typeface="Tahoma" panose="020B0604030504040204" pitchFamily="34" charset="0"/>
                  <a:ea typeface="Tahoma" panose="020B0604030504040204" pitchFamily="34" charset="0"/>
                  <a:cs typeface="Tahoma" panose="020B0604030504040204" pitchFamily="34" charset="0"/>
                </a:rPr>
                <a:t>referral</a:t>
              </a:r>
              <a:endParaRPr lang="en-GB" sz="1600" b="1"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sp>
          <p:nvSpPr>
            <p:cNvPr id="32" name="Rectangle 31"/>
            <p:cNvSpPr/>
            <p:nvPr/>
          </p:nvSpPr>
          <p:spPr>
            <a:xfrm>
              <a:off x="9688067" y="2644892"/>
              <a:ext cx="2160898" cy="2661022"/>
            </a:xfrm>
            <a:prstGeom prst="rect">
              <a:avLst/>
            </a:prstGeom>
            <a:solidFill>
              <a:schemeClr val="accent1">
                <a:lumMod val="60000"/>
                <a:lumOff val="40000"/>
              </a:schemeClr>
            </a:solidFill>
            <a:ln>
              <a:solidFill>
                <a:schemeClr val="accent1">
                  <a:lumMod val="50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smtClean="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 Victims needs are individually assessed and referrals are often made to specialist agencies &amp; other organisa</a:t>
              </a:r>
              <a:r>
                <a:rPr lang="en-GB" dirty="0" smtClean="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t</a:t>
              </a:r>
              <a:r>
                <a:rPr lang="en-GB" sz="1600" dirty="0" smtClean="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ions, ensuring a victim receives the most appropriate help and support  </a:t>
              </a:r>
              <a:r>
                <a:rPr lang="en-GB" sz="1400" dirty="0" smtClean="0">
                  <a:solidFill>
                    <a:schemeClr val="accent1">
                      <a:lumMod val="50000"/>
                    </a:schemeClr>
                  </a:solidFill>
                  <a:latin typeface="Tahoma" panose="020B0604030504040204" pitchFamily="34" charset="0"/>
                  <a:ea typeface="Tahoma" panose="020B0604030504040204" pitchFamily="34" charset="0"/>
                  <a:cs typeface="Tahoma" panose="020B0604030504040204" pitchFamily="34" charset="0"/>
                </a:rPr>
                <a:t> </a:t>
              </a:r>
              <a:endParaRPr lang="en-GB" sz="1100" dirty="0">
                <a:solidFill>
                  <a:schemeClr val="tx1"/>
                </a:solidFill>
                <a:latin typeface="Tahoma" panose="020B0604030504040204" pitchFamily="34" charset="0"/>
                <a:ea typeface="Tahoma" panose="020B0604030504040204" pitchFamily="34" charset="0"/>
                <a:cs typeface="Tahoma" panose="020B0604030504040204" pitchFamily="34" charset="0"/>
              </a:endParaRPr>
            </a:p>
          </p:txBody>
        </p:sp>
        <p:sp>
          <p:nvSpPr>
            <p:cNvPr id="33" name="Down Arrow 32"/>
            <p:cNvSpPr/>
            <p:nvPr/>
          </p:nvSpPr>
          <p:spPr>
            <a:xfrm>
              <a:off x="2315759" y="2381459"/>
              <a:ext cx="757491" cy="346281"/>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latin typeface="Tahoma" panose="020B0604030504040204" pitchFamily="34" charset="0"/>
                <a:ea typeface="Tahoma" panose="020B0604030504040204" pitchFamily="34" charset="0"/>
                <a:cs typeface="Tahoma" panose="020B0604030504040204" pitchFamily="34" charset="0"/>
              </a:endParaRPr>
            </a:p>
          </p:txBody>
        </p:sp>
        <p:sp>
          <p:nvSpPr>
            <p:cNvPr id="34" name="Down Arrow 33"/>
            <p:cNvSpPr/>
            <p:nvPr/>
          </p:nvSpPr>
          <p:spPr>
            <a:xfrm>
              <a:off x="5063470" y="2241539"/>
              <a:ext cx="757491" cy="346281"/>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latin typeface="Tahoma" panose="020B0604030504040204" pitchFamily="34" charset="0"/>
                <a:ea typeface="Tahoma" panose="020B0604030504040204" pitchFamily="34" charset="0"/>
                <a:cs typeface="Tahoma" panose="020B0604030504040204" pitchFamily="34" charset="0"/>
              </a:endParaRPr>
            </a:p>
          </p:txBody>
        </p:sp>
        <p:sp>
          <p:nvSpPr>
            <p:cNvPr id="35" name="Down Arrow 34"/>
            <p:cNvSpPr/>
            <p:nvPr/>
          </p:nvSpPr>
          <p:spPr>
            <a:xfrm>
              <a:off x="7682575" y="2246662"/>
              <a:ext cx="757491" cy="346281"/>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latin typeface="Tahoma" panose="020B0604030504040204" pitchFamily="34" charset="0"/>
                <a:ea typeface="Tahoma" panose="020B0604030504040204" pitchFamily="34" charset="0"/>
                <a:cs typeface="Tahoma" panose="020B0604030504040204" pitchFamily="34" charset="0"/>
              </a:endParaRPr>
            </a:p>
          </p:txBody>
        </p:sp>
        <p:sp>
          <p:nvSpPr>
            <p:cNvPr id="36" name="Down Arrow 35"/>
            <p:cNvSpPr/>
            <p:nvPr/>
          </p:nvSpPr>
          <p:spPr>
            <a:xfrm>
              <a:off x="10389770" y="2230277"/>
              <a:ext cx="757491" cy="346281"/>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latin typeface="Tahoma" panose="020B0604030504040204" pitchFamily="34" charset="0"/>
                <a:ea typeface="Tahoma" panose="020B0604030504040204" pitchFamily="34" charset="0"/>
                <a:cs typeface="Tahoma" panose="020B0604030504040204" pitchFamily="34" charset="0"/>
              </a:endParaRPr>
            </a:p>
          </p:txBody>
        </p:sp>
      </p:grpSp>
    </p:spTree>
    <p:extLst>
      <p:ext uri="{BB962C8B-B14F-4D97-AF65-F5344CB8AC3E}">
        <p14:creationId xmlns:p14="http://schemas.microsoft.com/office/powerpoint/2010/main" val="173425109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smtClean="0">
                <a:latin typeface="Arial" panose="020B0604020202020204" pitchFamily="34" charset="0"/>
                <a:cs typeface="Arial" panose="020B0604020202020204" pitchFamily="34" charset="0"/>
              </a:rPr>
              <a:t>To support a Victim we must assess their needs</a:t>
            </a:r>
            <a:endParaRPr lang="en-GB" sz="32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38200" y="1452282"/>
            <a:ext cx="10515600" cy="4724681"/>
          </a:xfrm>
        </p:spPr>
        <p:txBody>
          <a:bodyPr/>
          <a:lstStyle/>
          <a:p>
            <a:endParaRPr lang="en-GB" dirty="0"/>
          </a:p>
          <a:p>
            <a:r>
              <a:rPr lang="en-GB" dirty="0" smtClean="0"/>
              <a:t>Ask yourself:</a:t>
            </a:r>
          </a:p>
          <a:p>
            <a:endParaRPr lang="en-GB" dirty="0" smtClean="0"/>
          </a:p>
          <a:p>
            <a:pPr>
              <a:buFont typeface="Wingdings" panose="05000000000000000000" pitchFamily="2" charset="2"/>
              <a:buChar char="Ø"/>
            </a:pPr>
            <a:r>
              <a:rPr lang="en-GB" dirty="0" smtClean="0"/>
              <a:t>Is the victim subject to a serious crime?</a:t>
            </a:r>
          </a:p>
          <a:p>
            <a:pPr>
              <a:buFont typeface="Wingdings" panose="05000000000000000000" pitchFamily="2" charset="2"/>
              <a:buChar char="Ø"/>
            </a:pPr>
            <a:r>
              <a:rPr lang="en-GB" dirty="0" smtClean="0"/>
              <a:t>Are they vulnerable or intimidated?</a:t>
            </a:r>
          </a:p>
          <a:p>
            <a:pPr>
              <a:buFont typeface="Wingdings" panose="05000000000000000000" pitchFamily="2" charset="2"/>
              <a:buChar char="Ø"/>
            </a:pPr>
            <a:r>
              <a:rPr lang="en-GB" dirty="0" smtClean="0"/>
              <a:t>Have they been persistently targeted?</a:t>
            </a:r>
          </a:p>
          <a:p>
            <a:pPr>
              <a:buFont typeface="Wingdings" panose="05000000000000000000" pitchFamily="2" charset="2"/>
              <a:buChar char="Ø"/>
            </a:pPr>
            <a:endParaRPr lang="en-GB" dirty="0"/>
          </a:p>
          <a:p>
            <a:pPr marL="0" indent="0">
              <a:buNone/>
            </a:pPr>
            <a:endParaRPr lang="en-GB" dirty="0" smtClean="0"/>
          </a:p>
          <a:p>
            <a:pPr>
              <a:buFont typeface="Wingdings" panose="05000000000000000000" pitchFamily="2" charset="2"/>
              <a:buChar char="Ø"/>
            </a:pPr>
            <a:endParaRPr lang="en-GB" dirty="0"/>
          </a:p>
          <a:p>
            <a:pPr marL="0" indent="0">
              <a:buNone/>
            </a:pPr>
            <a:endParaRPr lang="en-GB" dirty="0"/>
          </a:p>
        </p:txBody>
      </p:sp>
      <p:pic>
        <p:nvPicPr>
          <p:cNvPr id="4" name="Picture 3"/>
          <p:cNvPicPr>
            <a:picLocks noChangeAspect="1"/>
          </p:cNvPicPr>
          <p:nvPr/>
        </p:nvPicPr>
        <p:blipFill>
          <a:blip r:embed="rId2"/>
          <a:stretch>
            <a:fillRect/>
          </a:stretch>
        </p:blipFill>
        <p:spPr>
          <a:xfrm>
            <a:off x="6952129" y="1345266"/>
            <a:ext cx="3604182" cy="4069238"/>
          </a:xfrm>
          <a:prstGeom prst="rect">
            <a:avLst/>
          </a:prstGeom>
        </p:spPr>
      </p:pic>
    </p:spTree>
    <p:extLst>
      <p:ext uri="{BB962C8B-B14F-4D97-AF65-F5344CB8AC3E}">
        <p14:creationId xmlns:p14="http://schemas.microsoft.com/office/powerpoint/2010/main" val="41387009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Enhanced Service</a:t>
            </a:r>
            <a:endParaRPr lang="en-GB" b="1" dirty="0"/>
          </a:p>
        </p:txBody>
      </p:sp>
      <p:sp>
        <p:nvSpPr>
          <p:cNvPr id="3" name="Content Placeholder 2"/>
          <p:cNvSpPr>
            <a:spLocks noGrp="1"/>
          </p:cNvSpPr>
          <p:nvPr>
            <p:ph idx="1"/>
          </p:nvPr>
        </p:nvSpPr>
        <p:spPr/>
        <p:txBody>
          <a:bodyPr/>
          <a:lstStyle/>
          <a:p>
            <a:r>
              <a:rPr lang="en-GB" dirty="0"/>
              <a:t>If </a:t>
            </a:r>
            <a:r>
              <a:rPr lang="en-GB" dirty="0" smtClean="0"/>
              <a:t>the answer to any of these questions is </a:t>
            </a:r>
            <a:r>
              <a:rPr lang="en-GB" sz="4000" b="1" dirty="0" smtClean="0">
                <a:solidFill>
                  <a:srgbClr val="FF0000"/>
                </a:solidFill>
              </a:rPr>
              <a:t>yes</a:t>
            </a:r>
            <a:r>
              <a:rPr lang="en-GB" sz="4000" dirty="0" smtClean="0">
                <a:solidFill>
                  <a:srgbClr val="FF0000"/>
                </a:solidFill>
              </a:rPr>
              <a:t> </a:t>
            </a:r>
            <a:r>
              <a:rPr lang="en-GB" dirty="0"/>
              <a:t>then the victim is entitled to an “enhanced service” under the Victims Code of Practice. This means they receive:</a:t>
            </a:r>
          </a:p>
          <a:p>
            <a:pPr>
              <a:buFont typeface="Wingdings" panose="05000000000000000000" pitchFamily="2" charset="2"/>
              <a:buChar char="Ø"/>
            </a:pPr>
            <a:r>
              <a:rPr lang="en-GB" dirty="0" smtClean="0"/>
              <a:t>A referral should be made to Victim Focus</a:t>
            </a:r>
          </a:p>
          <a:p>
            <a:pPr>
              <a:buFont typeface="Wingdings" panose="05000000000000000000" pitchFamily="2" charset="2"/>
              <a:buChar char="Ø"/>
            </a:pPr>
            <a:r>
              <a:rPr lang="en-GB" dirty="0" smtClean="0"/>
              <a:t>The victim MUST be updated within 1 day of important events (such as the arrest of a suspect)</a:t>
            </a:r>
          </a:p>
          <a:p>
            <a:pPr>
              <a:buFont typeface="Wingdings" panose="05000000000000000000" pitchFamily="2" charset="2"/>
              <a:buChar char="Ø"/>
            </a:pPr>
            <a:r>
              <a:rPr lang="en-GB" dirty="0" smtClean="0"/>
              <a:t>Complete a Victim Personal Statement</a:t>
            </a:r>
          </a:p>
          <a:p>
            <a:pPr>
              <a:buFont typeface="Wingdings" panose="05000000000000000000" pitchFamily="2" charset="2"/>
              <a:buChar char="Ø"/>
            </a:pPr>
            <a:r>
              <a:rPr lang="en-GB" dirty="0" smtClean="0"/>
              <a:t>Consider Special Measures if the Victim might go to Court</a:t>
            </a:r>
          </a:p>
          <a:p>
            <a:pPr>
              <a:buFont typeface="Wingdings" panose="05000000000000000000" pitchFamily="2" charset="2"/>
              <a:buChar char="Ø"/>
            </a:pPr>
            <a:endParaRPr lang="en-GB" dirty="0"/>
          </a:p>
        </p:txBody>
      </p:sp>
    </p:spTree>
    <p:extLst>
      <p:ext uri="{BB962C8B-B14F-4D97-AF65-F5344CB8AC3E}">
        <p14:creationId xmlns:p14="http://schemas.microsoft.com/office/powerpoint/2010/main" val="6525311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p:nvPr/>
        </p:nvPicPr>
        <p:blipFill rotWithShape="1">
          <a:blip r:embed="rId2"/>
          <a:srcRect l="52295" t="55635" r="1870" b="11251"/>
          <a:stretch/>
        </p:blipFill>
        <p:spPr bwMode="auto">
          <a:xfrm>
            <a:off x="108511" y="179312"/>
            <a:ext cx="11617324" cy="5132276"/>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51068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0" y="0"/>
            <a:ext cx="12192000" cy="5511800"/>
          </a:xfrm>
          <a:prstGeom prst="rect">
            <a:avLst/>
          </a:prstGeom>
        </p:spPr>
      </p:pic>
    </p:spTree>
    <p:extLst>
      <p:ext uri="{BB962C8B-B14F-4D97-AF65-F5344CB8AC3E}">
        <p14:creationId xmlns:p14="http://schemas.microsoft.com/office/powerpoint/2010/main" val="127022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0" y="-87000"/>
            <a:ext cx="12102124" cy="5929000"/>
          </a:xfrm>
          <a:prstGeom prst="rect">
            <a:avLst/>
          </a:prstGeom>
        </p:spPr>
      </p:pic>
    </p:spTree>
    <p:extLst>
      <p:ext uri="{BB962C8B-B14F-4D97-AF65-F5344CB8AC3E}">
        <p14:creationId xmlns:p14="http://schemas.microsoft.com/office/powerpoint/2010/main" val="3251277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0" y="0"/>
            <a:ext cx="12192000" cy="5588000"/>
          </a:xfrm>
          <a:prstGeom prst="rect">
            <a:avLst/>
          </a:prstGeom>
        </p:spPr>
      </p:pic>
    </p:spTree>
    <p:extLst>
      <p:ext uri="{BB962C8B-B14F-4D97-AF65-F5344CB8AC3E}">
        <p14:creationId xmlns:p14="http://schemas.microsoft.com/office/powerpoint/2010/main" val="2830706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295446"/>
          </a:xfrm>
          <a:noFill/>
        </p:spPr>
        <p:txBody>
          <a:bodyPr>
            <a:normAutofit/>
          </a:bodyPr>
          <a:lstStyle/>
          <a:p>
            <a:pPr algn="ctr"/>
            <a:r>
              <a:rPr lang="en-GB" b="1" dirty="0">
                <a:solidFill>
                  <a:srgbClr val="FF0000"/>
                </a:solidFill>
              </a:rPr>
              <a:t>The Insights </a:t>
            </a:r>
            <a:r>
              <a:rPr lang="en-GB" b="1" dirty="0" smtClean="0">
                <a:solidFill>
                  <a:srgbClr val="FF0000"/>
                </a:solidFill>
              </a:rPr>
              <a:t>unit</a:t>
            </a:r>
            <a:r>
              <a:rPr lang="en-GB" dirty="0" smtClean="0"/>
              <a:t/>
            </a:r>
            <a:br>
              <a:rPr lang="en-GB" dirty="0" smtClean="0"/>
            </a:br>
            <a:r>
              <a:rPr lang="en-GB" dirty="0"/>
              <a:t/>
            </a:r>
            <a:br>
              <a:rPr lang="en-GB" dirty="0"/>
            </a:br>
            <a:endParaRPr lang="en-GB" dirty="0"/>
          </a:p>
        </p:txBody>
      </p:sp>
    </p:spTree>
    <p:extLst>
      <p:ext uri="{BB962C8B-B14F-4D97-AF65-F5344CB8AC3E}">
        <p14:creationId xmlns:p14="http://schemas.microsoft.com/office/powerpoint/2010/main" val="3379401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3"/>
          <p:cNvSpPr txBox="1">
            <a:spLocks/>
          </p:cNvSpPr>
          <p:nvPr/>
        </p:nvSpPr>
        <p:spPr>
          <a:xfrm>
            <a:off x="838200" y="338218"/>
            <a:ext cx="5987902" cy="72207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dirty="0" smtClean="0">
                <a:solidFill>
                  <a:srgbClr val="C00000"/>
                </a:solidFill>
                <a:latin typeface="Tahoma" panose="020B0604030504040204" pitchFamily="34" charset="0"/>
                <a:ea typeface="Tahoma" panose="020B0604030504040204" pitchFamily="34" charset="0"/>
                <a:cs typeface="Tahoma" panose="020B0604030504040204" pitchFamily="34" charset="0"/>
              </a:rPr>
              <a:t>Key findings</a:t>
            </a:r>
            <a:endParaRPr lang="en-GB" sz="4000" dirty="0">
              <a:solidFill>
                <a:srgbClr val="C00000"/>
              </a:solidFill>
              <a:latin typeface="Tahoma" panose="020B0604030504040204" pitchFamily="34" charset="0"/>
              <a:ea typeface="Tahoma" panose="020B0604030504040204" pitchFamily="34" charset="0"/>
              <a:cs typeface="Tahoma" panose="020B0604030504040204" pitchFamily="34" charset="0"/>
            </a:endParaRPr>
          </a:p>
        </p:txBody>
      </p:sp>
      <p:grpSp>
        <p:nvGrpSpPr>
          <p:cNvPr id="2" name="Group 1"/>
          <p:cNvGrpSpPr/>
          <p:nvPr/>
        </p:nvGrpSpPr>
        <p:grpSpPr>
          <a:xfrm>
            <a:off x="838200" y="1284745"/>
            <a:ext cx="10610163" cy="3722945"/>
            <a:chOff x="838200" y="1177401"/>
            <a:chExt cx="10610163" cy="3722945"/>
          </a:xfrm>
        </p:grpSpPr>
        <p:sp>
          <p:nvSpPr>
            <p:cNvPr id="5" name="TextBox 4"/>
            <p:cNvSpPr txBox="1"/>
            <p:nvPr/>
          </p:nvSpPr>
          <p:spPr>
            <a:xfrm>
              <a:off x="838200" y="1177401"/>
              <a:ext cx="10610163" cy="2092881"/>
            </a:xfrm>
            <a:prstGeom prst="rect">
              <a:avLst/>
            </a:prstGeom>
            <a:noFill/>
          </p:spPr>
          <p:txBody>
            <a:bodyPr wrap="square" rtlCol="0">
              <a:spAutoFit/>
            </a:bodyPr>
            <a:lstStyle/>
            <a:p>
              <a:pPr marL="342900" indent="-342900">
                <a:spcBef>
                  <a:spcPts val="1800"/>
                </a:spcBef>
                <a:buClr>
                  <a:srgbClr val="00B050"/>
                </a:buClr>
                <a:buFont typeface="Wingdings" panose="05000000000000000000" pitchFamily="2" charset="2"/>
                <a:buChar char="ü"/>
              </a:pPr>
              <a:r>
                <a:rPr lang="en-GB" sz="2000" dirty="0" smtClean="0">
                  <a:latin typeface="Tahoma" panose="020B0604030504040204" pitchFamily="34" charset="0"/>
                  <a:ea typeface="Tahoma" panose="020B0604030504040204" pitchFamily="34" charset="0"/>
                  <a:cs typeface="Tahoma" panose="020B0604030504040204" pitchFamily="34" charset="0"/>
                </a:rPr>
                <a:t>Polite, professional and understanding </a:t>
              </a:r>
              <a:r>
                <a:rPr lang="en-GB" sz="2000" dirty="0">
                  <a:latin typeface="Tahoma" panose="020B0604030504040204" pitchFamily="34" charset="0"/>
                  <a:ea typeface="Tahoma" panose="020B0604030504040204" pitchFamily="34" charset="0"/>
                  <a:cs typeface="Tahoma" panose="020B0604030504040204" pitchFamily="34" charset="0"/>
                </a:rPr>
                <a:t>t</a:t>
              </a:r>
              <a:r>
                <a:rPr lang="en-GB" sz="2000" dirty="0" smtClean="0">
                  <a:latin typeface="Tahoma" panose="020B0604030504040204" pitchFamily="34" charset="0"/>
                  <a:ea typeface="Tahoma" panose="020B0604030504040204" pitchFamily="34" charset="0"/>
                  <a:cs typeface="Tahoma" panose="020B0604030504040204" pitchFamily="34" charset="0"/>
                </a:rPr>
                <a:t>reatment by staff and officers</a:t>
              </a:r>
            </a:p>
            <a:p>
              <a:pPr marL="342900" indent="-342900">
                <a:spcBef>
                  <a:spcPts val="1800"/>
                </a:spcBef>
                <a:buClr>
                  <a:srgbClr val="00B050"/>
                </a:buClr>
                <a:buFont typeface="Wingdings" panose="05000000000000000000" pitchFamily="2" charset="2"/>
                <a:buChar char="ü"/>
              </a:pPr>
              <a:r>
                <a:rPr lang="en-GB" sz="2000" dirty="0" smtClean="0">
                  <a:latin typeface="Tahoma" panose="020B0604030504040204" pitchFamily="34" charset="0"/>
                  <a:ea typeface="Tahoma" panose="020B0604030504040204" pitchFamily="34" charset="0"/>
                  <a:cs typeface="Tahoma" panose="020B0604030504040204" pitchFamily="34" charset="0"/>
                </a:rPr>
                <a:t>Ease of </a:t>
              </a:r>
              <a:r>
                <a:rPr lang="en-GB" sz="2000" dirty="0">
                  <a:latin typeface="Tahoma" panose="020B0604030504040204" pitchFamily="34" charset="0"/>
                  <a:ea typeface="Tahoma" panose="020B0604030504040204" pitchFamily="34" charset="0"/>
                  <a:cs typeface="Tahoma" panose="020B0604030504040204" pitchFamily="34" charset="0"/>
                </a:rPr>
                <a:t>contact </a:t>
              </a:r>
              <a:r>
                <a:rPr lang="en-GB" sz="2000" dirty="0" smtClean="0">
                  <a:latin typeface="Tahoma" panose="020B0604030504040204" pitchFamily="34" charset="0"/>
                  <a:ea typeface="Tahoma" panose="020B0604030504040204" pitchFamily="34" charset="0"/>
                  <a:cs typeface="Tahoma" panose="020B0604030504040204" pitchFamily="34" charset="0"/>
                </a:rPr>
                <a:t>is high across surveys – majority of victims surveyed said they found it </a:t>
              </a:r>
              <a:r>
                <a:rPr lang="en-GB" sz="2000" dirty="0">
                  <a:latin typeface="Tahoma" panose="020B0604030504040204" pitchFamily="34" charset="0"/>
                  <a:ea typeface="Tahoma" panose="020B0604030504040204" pitchFamily="34" charset="0"/>
                  <a:cs typeface="Tahoma" panose="020B0604030504040204" pitchFamily="34" charset="0"/>
                </a:rPr>
                <a:t>easy to speak with </a:t>
              </a:r>
              <a:r>
                <a:rPr lang="en-GB" sz="2000" dirty="0" smtClean="0">
                  <a:latin typeface="Tahoma" panose="020B0604030504040204" pitchFamily="34" charset="0"/>
                  <a:ea typeface="Tahoma" panose="020B0604030504040204" pitchFamily="34" charset="0"/>
                  <a:cs typeface="Tahoma" panose="020B0604030504040204" pitchFamily="34" charset="0"/>
                </a:rPr>
                <a:t>someone</a:t>
              </a:r>
            </a:p>
            <a:p>
              <a:pPr marL="342900" indent="-342900">
                <a:spcBef>
                  <a:spcPts val="1800"/>
                </a:spcBef>
                <a:buClr>
                  <a:srgbClr val="00B050"/>
                </a:buClr>
                <a:buFont typeface="Wingdings" panose="05000000000000000000" pitchFamily="2" charset="2"/>
                <a:buChar char="ü"/>
              </a:pPr>
              <a:r>
                <a:rPr lang="en-GB" sz="2000" dirty="0" smtClean="0">
                  <a:latin typeface="Tahoma" panose="020B0604030504040204" pitchFamily="34" charset="0"/>
                  <a:ea typeface="Tahoma" panose="020B0604030504040204" pitchFamily="34" charset="0"/>
                  <a:cs typeface="Tahoma" panose="020B0604030504040204" pitchFamily="34" charset="0"/>
                </a:rPr>
                <a:t>Majority </a:t>
              </a:r>
              <a:r>
                <a:rPr lang="en-GB" sz="2000" dirty="0">
                  <a:latin typeface="Tahoma" panose="020B0604030504040204" pitchFamily="34" charset="0"/>
                  <a:ea typeface="Tahoma" panose="020B0604030504040204" pitchFamily="34" charset="0"/>
                  <a:cs typeface="Tahoma" panose="020B0604030504040204" pitchFamily="34" charset="0"/>
                </a:rPr>
                <a:t>of </a:t>
              </a:r>
              <a:r>
                <a:rPr lang="en-GB" sz="2000" dirty="0" smtClean="0">
                  <a:latin typeface="Tahoma" panose="020B0604030504040204" pitchFamily="34" charset="0"/>
                  <a:ea typeface="Tahoma" panose="020B0604030504040204" pitchFamily="34" charset="0"/>
                  <a:cs typeface="Tahoma" panose="020B0604030504040204" pitchFamily="34" charset="0"/>
                </a:rPr>
                <a:t>DA respondents </a:t>
              </a:r>
              <a:r>
                <a:rPr lang="en-GB" sz="2000" dirty="0">
                  <a:latin typeface="Tahoma" panose="020B0604030504040204" pitchFamily="34" charset="0"/>
                  <a:ea typeface="Tahoma" panose="020B0604030504040204" pitchFamily="34" charset="0"/>
                  <a:cs typeface="Tahoma" panose="020B0604030504040204" pitchFamily="34" charset="0"/>
                </a:rPr>
                <a:t>said they </a:t>
              </a:r>
              <a:r>
                <a:rPr lang="en-GB" sz="2000" dirty="0" smtClean="0">
                  <a:latin typeface="Tahoma" panose="020B0604030504040204" pitchFamily="34" charset="0"/>
                  <a:ea typeface="Tahoma" panose="020B0604030504040204" pitchFamily="34" charset="0"/>
                  <a:cs typeface="Tahoma" panose="020B0604030504040204" pitchFamily="34" charset="0"/>
                </a:rPr>
                <a:t>would be confident contacting the force again and would encourage others to report similar incidents to the force </a:t>
              </a:r>
            </a:p>
          </p:txBody>
        </p:sp>
        <p:sp>
          <p:nvSpPr>
            <p:cNvPr id="6" name="TextBox 5"/>
            <p:cNvSpPr txBox="1"/>
            <p:nvPr/>
          </p:nvSpPr>
          <p:spPr>
            <a:xfrm>
              <a:off x="838200" y="3423018"/>
              <a:ext cx="10610163" cy="1477328"/>
            </a:xfrm>
            <a:prstGeom prst="rect">
              <a:avLst/>
            </a:prstGeom>
            <a:noFill/>
          </p:spPr>
          <p:txBody>
            <a:bodyPr wrap="square" rtlCol="0">
              <a:spAutoFit/>
            </a:bodyPr>
            <a:lstStyle/>
            <a:p>
              <a:pPr marL="342900" indent="-342900">
                <a:spcBef>
                  <a:spcPts val="1800"/>
                </a:spcBef>
                <a:buClr>
                  <a:srgbClr val="C00000"/>
                </a:buClr>
                <a:buFont typeface="Tahoma" panose="020B0604030504040204" pitchFamily="34" charset="0"/>
                <a:buChar char="ˣ"/>
              </a:pPr>
              <a:r>
                <a:rPr lang="en-GB" sz="2000" dirty="0">
                  <a:latin typeface="Tahoma" panose="020B0604030504040204" pitchFamily="34" charset="0"/>
                  <a:ea typeface="Tahoma" panose="020B0604030504040204" pitchFamily="34" charset="0"/>
                  <a:cs typeface="Tahoma" panose="020B0604030504040204" pitchFamily="34" charset="0"/>
                </a:rPr>
                <a:t>Victims not being updated on </a:t>
              </a:r>
              <a:r>
                <a:rPr lang="en-GB" sz="2000" dirty="0" smtClean="0">
                  <a:latin typeface="Tahoma" panose="020B0604030504040204" pitchFamily="34" charset="0"/>
                  <a:ea typeface="Tahoma" panose="020B0604030504040204" pitchFamily="34" charset="0"/>
                  <a:cs typeface="Tahoma" panose="020B0604030504040204" pitchFamily="34" charset="0"/>
                </a:rPr>
                <a:t>progress </a:t>
              </a:r>
            </a:p>
            <a:p>
              <a:pPr marL="342900" indent="-342900">
                <a:spcBef>
                  <a:spcPts val="1800"/>
                </a:spcBef>
                <a:buClr>
                  <a:srgbClr val="C00000"/>
                </a:buClr>
                <a:buFont typeface="Tahoma" panose="020B0604030504040204" pitchFamily="34" charset="0"/>
                <a:buChar char="ˣ"/>
              </a:pPr>
              <a:r>
                <a:rPr lang="en-GB" sz="2000" dirty="0" smtClean="0">
                  <a:latin typeface="Tahoma" panose="020B0604030504040204" pitchFamily="34" charset="0"/>
                  <a:ea typeface="Tahoma" panose="020B0604030504040204" pitchFamily="34" charset="0"/>
                  <a:cs typeface="Tahoma" panose="020B0604030504040204" pitchFamily="34" charset="0"/>
                </a:rPr>
                <a:t>Links with neglect or failure in duty complaints</a:t>
              </a:r>
              <a:endParaRPr lang="en-GB" sz="2000" dirty="0">
                <a:latin typeface="Tahoma" panose="020B0604030504040204" pitchFamily="34" charset="0"/>
                <a:ea typeface="Tahoma" panose="020B0604030504040204" pitchFamily="34" charset="0"/>
                <a:cs typeface="Tahoma" panose="020B0604030504040204" pitchFamily="34" charset="0"/>
              </a:endParaRPr>
            </a:p>
            <a:p>
              <a:pPr marL="342900" indent="-342900">
                <a:spcBef>
                  <a:spcPts val="1800"/>
                </a:spcBef>
                <a:buClr>
                  <a:srgbClr val="C00000"/>
                </a:buClr>
                <a:buFont typeface="Tahoma" panose="020B0604030504040204" pitchFamily="34" charset="0"/>
                <a:buChar char="ˣ"/>
              </a:pPr>
              <a:r>
                <a:rPr lang="en-GB" sz="2000" dirty="0" smtClean="0">
                  <a:latin typeface="Tahoma" panose="020B0604030504040204" pitchFamily="34" charset="0"/>
                  <a:ea typeface="Tahoma" panose="020B0604030504040204" pitchFamily="34" charset="0"/>
                  <a:cs typeface="Tahoma" panose="020B0604030504040204" pitchFamily="34" charset="0"/>
                </a:rPr>
                <a:t>Officers </a:t>
              </a:r>
              <a:r>
                <a:rPr lang="en-GB" sz="2000" dirty="0">
                  <a:latin typeface="Tahoma" panose="020B0604030504040204" pitchFamily="34" charset="0"/>
                  <a:ea typeface="Tahoma" panose="020B0604030504040204" pitchFamily="34" charset="0"/>
                  <a:cs typeface="Tahoma" panose="020B0604030504040204" pitchFamily="34" charset="0"/>
                </a:rPr>
                <a:t>not seeing the bigger picture </a:t>
              </a:r>
              <a:endParaRPr lang="en-GB" sz="2000" dirty="0" smtClean="0">
                <a:latin typeface="Tahoma" panose="020B0604030504040204" pitchFamily="34" charset="0"/>
                <a:ea typeface="Tahoma" panose="020B0604030504040204" pitchFamily="34" charset="0"/>
                <a:cs typeface="Tahoma" panose="020B0604030504040204" pitchFamily="34" charset="0"/>
              </a:endParaRPr>
            </a:p>
          </p:txBody>
        </p:sp>
      </p:grpSp>
    </p:spTree>
    <p:extLst>
      <p:ext uri="{BB962C8B-B14F-4D97-AF65-F5344CB8AC3E}">
        <p14:creationId xmlns:p14="http://schemas.microsoft.com/office/powerpoint/2010/main" val="228634465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smtClean="0">
                <a:solidFill>
                  <a:srgbClr val="FF0000"/>
                </a:solidFill>
                <a:effectLst>
                  <a:outerShdw blurRad="38100" dist="38100" dir="2700000" algn="tl">
                    <a:srgbClr val="000000">
                      <a:alpha val="43137"/>
                    </a:srgbClr>
                  </a:outerShdw>
                </a:effectLst>
              </a:rPr>
              <a:t>PSD</a:t>
            </a:r>
            <a:endParaRPr lang="en-GB" dirty="0">
              <a:solidFill>
                <a:srgbClr val="FF0000"/>
              </a:solidFill>
              <a:effectLst>
                <a:outerShdw blurRad="38100" dist="38100" dir="2700000" algn="tl">
                  <a:srgbClr val="000000">
                    <a:alpha val="43137"/>
                  </a:srgbClr>
                </a:outerShdw>
              </a:effectLst>
            </a:endParaRPr>
          </a:p>
        </p:txBody>
      </p:sp>
      <p:sp>
        <p:nvSpPr>
          <p:cNvPr id="4" name="Content Placeholder 3"/>
          <p:cNvSpPr>
            <a:spLocks noGrp="1"/>
          </p:cNvSpPr>
          <p:nvPr>
            <p:ph idx="1"/>
          </p:nvPr>
        </p:nvSpPr>
        <p:spPr/>
        <p:txBody>
          <a:bodyPr>
            <a:normAutofit/>
          </a:bodyPr>
          <a:lstStyle/>
          <a:p>
            <a:pPr marL="0" indent="0" algn="ctr">
              <a:buNone/>
            </a:pPr>
            <a:r>
              <a:rPr lang="en-GB" sz="4800" dirty="0" smtClean="0"/>
              <a:t>Majority of complaints that are taken by the Professional Standards Department relate to lack of Victim contact following an incident.</a:t>
            </a:r>
            <a:endParaRPr lang="en-GB" sz="4800" dirty="0"/>
          </a:p>
        </p:txBody>
      </p:sp>
    </p:spTree>
    <p:extLst>
      <p:ext uri="{BB962C8B-B14F-4D97-AF65-F5344CB8AC3E}">
        <p14:creationId xmlns:p14="http://schemas.microsoft.com/office/powerpoint/2010/main" val="57687308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295446"/>
          </a:xfrm>
          <a:noFill/>
        </p:spPr>
        <p:txBody>
          <a:bodyPr>
            <a:normAutofit/>
          </a:bodyPr>
          <a:lstStyle/>
          <a:p>
            <a:pPr algn="ctr"/>
            <a:r>
              <a:rPr lang="en-GB" dirty="0" smtClean="0"/>
              <a:t>Have you ever waited and waited for a phone call from a doctors, hospital, car garage etc. And it never came?</a:t>
            </a:r>
            <a:br>
              <a:rPr lang="en-GB" dirty="0" smtClean="0"/>
            </a:br>
            <a:r>
              <a:rPr lang="en-GB" dirty="0" smtClean="0"/>
              <a:t>How did that make you feel?</a:t>
            </a:r>
            <a:br>
              <a:rPr lang="en-GB" dirty="0" smtClean="0"/>
            </a:br>
            <a:r>
              <a:rPr lang="en-GB" dirty="0"/>
              <a:t/>
            </a:r>
            <a:br>
              <a:rPr lang="en-GB" dirty="0"/>
            </a:br>
            <a:endParaRPr lang="en-GB" dirty="0"/>
          </a:p>
        </p:txBody>
      </p:sp>
    </p:spTree>
    <p:extLst>
      <p:ext uri="{BB962C8B-B14F-4D97-AF65-F5344CB8AC3E}">
        <p14:creationId xmlns:p14="http://schemas.microsoft.com/office/powerpoint/2010/main" val="3814006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295446"/>
          </a:xfrm>
        </p:spPr>
        <p:txBody>
          <a:bodyPr>
            <a:normAutofit/>
          </a:bodyPr>
          <a:lstStyle/>
          <a:p>
            <a:pPr algn="ctr"/>
            <a:r>
              <a:rPr lang="en-GB" dirty="0" smtClean="0"/>
              <a:t>Now imagine being a victim of an assault, sexual assault, Rape, Robbery, burglary, threats, Domestic abuse or any other offences.</a:t>
            </a:r>
            <a:br>
              <a:rPr lang="en-GB" dirty="0" smtClean="0"/>
            </a:br>
            <a:r>
              <a:rPr lang="en-GB" dirty="0" smtClean="0"/>
              <a:t>How would you feel if the police didn’t contact you??</a:t>
            </a:r>
            <a:br>
              <a:rPr lang="en-GB" dirty="0" smtClean="0"/>
            </a:br>
            <a:r>
              <a:rPr lang="en-GB" dirty="0"/>
              <a:t/>
            </a:r>
            <a:br>
              <a:rPr lang="en-GB" dirty="0"/>
            </a:br>
            <a:endParaRPr lang="en-GB" dirty="0"/>
          </a:p>
        </p:txBody>
      </p:sp>
    </p:spTree>
    <p:extLst>
      <p:ext uri="{BB962C8B-B14F-4D97-AF65-F5344CB8AC3E}">
        <p14:creationId xmlns:p14="http://schemas.microsoft.com/office/powerpoint/2010/main" val="3075291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a:t>Scenario 1</a:t>
            </a:r>
            <a:br>
              <a:rPr lang="en-GB" dirty="0"/>
            </a:br>
            <a:endParaRPr lang="en-GB" dirty="0"/>
          </a:p>
        </p:txBody>
      </p:sp>
      <p:sp>
        <p:nvSpPr>
          <p:cNvPr id="4" name="Content Placeholder 3"/>
          <p:cNvSpPr>
            <a:spLocks noGrp="1"/>
          </p:cNvSpPr>
          <p:nvPr>
            <p:ph idx="1"/>
          </p:nvPr>
        </p:nvSpPr>
        <p:spPr/>
        <p:txBody>
          <a:bodyPr>
            <a:normAutofit/>
          </a:bodyPr>
          <a:lstStyle/>
          <a:p>
            <a:r>
              <a:rPr lang="en-GB" dirty="0" smtClean="0"/>
              <a:t>Samantha </a:t>
            </a:r>
            <a:r>
              <a:rPr lang="en-GB" dirty="0"/>
              <a:t>Byrne was a victim of stalking from partner Daniel Campbell. Daniel was obsessive and was reported to the police on a number of occasions and was linked as a suspect on Niche and PNC. </a:t>
            </a:r>
          </a:p>
          <a:p>
            <a:r>
              <a:rPr lang="en-GB" dirty="0"/>
              <a:t>Daniel was arrested whilst attempting to gain entry to her premises and threatening to douse her home in petrol. </a:t>
            </a:r>
          </a:p>
          <a:p>
            <a:r>
              <a:rPr lang="en-GB" dirty="0"/>
              <a:t>Daniel was charged with Stalking and other offences.</a:t>
            </a:r>
          </a:p>
          <a:p>
            <a:r>
              <a:rPr lang="en-GB" dirty="0"/>
              <a:t>Further incidents have taken place between the two parties.</a:t>
            </a:r>
          </a:p>
          <a:p>
            <a:r>
              <a:rPr lang="en-GB" dirty="0"/>
              <a:t>The insight team contacted Samantha regarding 5 stages of investigation and treatment by the police. She said:</a:t>
            </a:r>
          </a:p>
          <a:p>
            <a:endParaRPr lang="en-GB" dirty="0"/>
          </a:p>
        </p:txBody>
      </p:sp>
    </p:spTree>
    <p:extLst>
      <p:ext uri="{BB962C8B-B14F-4D97-AF65-F5344CB8AC3E}">
        <p14:creationId xmlns:p14="http://schemas.microsoft.com/office/powerpoint/2010/main" val="3800279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arn(inVertic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barn(inVertical)">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barn(inVertical)">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barn(inVertical)">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barn(inVertical)">
                                      <p:cBhvr>
                                        <p:cTn id="27"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77800"/>
            <a:ext cx="10515600" cy="5999163"/>
          </a:xfrm>
        </p:spPr>
        <p:txBody>
          <a:bodyPr>
            <a:normAutofit fontScale="77500" lnSpcReduction="20000"/>
          </a:bodyPr>
          <a:lstStyle/>
          <a:p>
            <a:pPr marL="0" indent="0" algn="ctr">
              <a:buNone/>
            </a:pPr>
            <a:r>
              <a:rPr lang="en-GB" dirty="0"/>
              <a:t>•	</a:t>
            </a:r>
            <a:r>
              <a:rPr lang="en-GB" b="1" dirty="0"/>
              <a:t>Initial contact – Completely satisfied</a:t>
            </a:r>
          </a:p>
          <a:p>
            <a:pPr marL="0" indent="0" algn="ctr">
              <a:buNone/>
            </a:pPr>
            <a:r>
              <a:rPr lang="en-GB" dirty="0"/>
              <a:t>“The police have been impeccable, keeping me informed at all times. Going the extra mile to call in and check on me.”</a:t>
            </a:r>
          </a:p>
          <a:p>
            <a:pPr algn="ctr"/>
            <a:endParaRPr lang="en-GB" dirty="0"/>
          </a:p>
          <a:p>
            <a:pPr marL="0" indent="0" algn="ctr">
              <a:buNone/>
            </a:pPr>
            <a:r>
              <a:rPr lang="en-GB" dirty="0"/>
              <a:t>•	</a:t>
            </a:r>
            <a:r>
              <a:rPr lang="en-GB" b="1" dirty="0"/>
              <a:t>Actions taken – Completely satisfied</a:t>
            </a:r>
          </a:p>
          <a:p>
            <a:pPr marL="0" indent="0" algn="ctr">
              <a:buNone/>
            </a:pPr>
            <a:r>
              <a:rPr lang="en-GB" dirty="0"/>
              <a:t>“Even family members were impressed with the total service. Checking up on me at times, I felt supported at all times.”</a:t>
            </a:r>
          </a:p>
          <a:p>
            <a:pPr algn="ctr"/>
            <a:endParaRPr lang="en-GB" dirty="0"/>
          </a:p>
          <a:p>
            <a:pPr marL="0" indent="0" algn="ctr">
              <a:buNone/>
            </a:pPr>
            <a:r>
              <a:rPr lang="en-GB" dirty="0"/>
              <a:t>•	</a:t>
            </a:r>
            <a:r>
              <a:rPr lang="en-GB" b="1" dirty="0"/>
              <a:t>Follow up – Completely satisfied</a:t>
            </a:r>
          </a:p>
          <a:p>
            <a:pPr marL="0" indent="0" algn="ctr">
              <a:buNone/>
            </a:pPr>
            <a:r>
              <a:rPr lang="en-GB" dirty="0"/>
              <a:t>“Just kept up to date at all times. Real human beings do a duty felt more than just a job to them. They really seemed to care. PC Newman and Gareth Jones, Shannon and Katie went the extra mile. All the police involved were great.”</a:t>
            </a:r>
          </a:p>
          <a:p>
            <a:pPr algn="ctr"/>
            <a:endParaRPr lang="en-GB" dirty="0"/>
          </a:p>
          <a:p>
            <a:pPr marL="0" indent="0" algn="ctr">
              <a:buNone/>
            </a:pPr>
            <a:r>
              <a:rPr lang="en-GB" dirty="0"/>
              <a:t>•	</a:t>
            </a:r>
            <a:r>
              <a:rPr lang="en-GB" b="1" dirty="0"/>
              <a:t>Treatment – Completely satisfied</a:t>
            </a:r>
          </a:p>
          <a:p>
            <a:pPr marL="0" indent="0" algn="ctr">
              <a:buNone/>
            </a:pPr>
            <a:r>
              <a:rPr lang="en-GB" dirty="0"/>
              <a:t>“Police officers went the extra mile”</a:t>
            </a:r>
          </a:p>
          <a:p>
            <a:pPr algn="ctr"/>
            <a:endParaRPr lang="en-GB" dirty="0"/>
          </a:p>
          <a:p>
            <a:pPr marL="0" indent="0" algn="ctr">
              <a:buNone/>
            </a:pPr>
            <a:r>
              <a:rPr lang="en-GB" dirty="0"/>
              <a:t>•	</a:t>
            </a:r>
            <a:r>
              <a:rPr lang="en-GB" b="1" dirty="0"/>
              <a:t>Whole experience – Completely satisfied</a:t>
            </a:r>
          </a:p>
          <a:p>
            <a:pPr algn="ctr"/>
            <a:r>
              <a:rPr lang="en-GB" dirty="0"/>
              <a:t>“Can’t fault the police in any way but felt let down by the actions of the CPS”</a:t>
            </a:r>
          </a:p>
          <a:p>
            <a:endParaRPr lang="en-GB" dirty="0"/>
          </a:p>
        </p:txBody>
      </p:sp>
    </p:spTree>
    <p:extLst>
      <p:ext uri="{BB962C8B-B14F-4D97-AF65-F5344CB8AC3E}">
        <p14:creationId xmlns:p14="http://schemas.microsoft.com/office/powerpoint/2010/main" val="3701214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fade">
                                      <p:cBhvr>
                                        <p:cTn id="13" dur="500"/>
                                        <p:tgtEl>
                                          <p:spTgt spid="3">
                                            <p:txEl>
                                              <p:pRg st="3" end="3"/>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animEffect transition="in" filter="fade">
                                      <p:cBhvr>
                                        <p:cTn id="16" dur="500"/>
                                        <p:tgtEl>
                                          <p:spTgt spid="3">
                                            <p:txEl>
                                              <p:pRg st="4" end="4"/>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Effect transition="in" filter="fade">
                                      <p:cBhvr>
                                        <p:cTn id="19" dur="500"/>
                                        <p:tgtEl>
                                          <p:spTgt spid="3">
                                            <p:txEl>
                                              <p:pRg st="6" end="6"/>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3">
                                            <p:txEl>
                                              <p:pRg st="7" end="7"/>
                                            </p:txEl>
                                          </p:spTgt>
                                        </p:tgtEl>
                                        <p:attrNameLst>
                                          <p:attrName>style.visibility</p:attrName>
                                        </p:attrNameLst>
                                      </p:cBhvr>
                                      <p:to>
                                        <p:strVal val="visible"/>
                                      </p:to>
                                    </p:set>
                                    <p:animEffect transition="in" filter="fade">
                                      <p:cBhvr>
                                        <p:cTn id="22" dur="500"/>
                                        <p:tgtEl>
                                          <p:spTgt spid="3">
                                            <p:txEl>
                                              <p:pRg st="7" end="7"/>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animEffect transition="in" filter="fade">
                                      <p:cBhvr>
                                        <p:cTn id="25" dur="500"/>
                                        <p:tgtEl>
                                          <p:spTgt spid="3">
                                            <p:txEl>
                                              <p:pRg st="9" end="9"/>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3">
                                            <p:txEl>
                                              <p:pRg st="10" end="10"/>
                                            </p:txEl>
                                          </p:spTgt>
                                        </p:tgtEl>
                                        <p:attrNameLst>
                                          <p:attrName>style.visibility</p:attrName>
                                        </p:attrNameLst>
                                      </p:cBhvr>
                                      <p:to>
                                        <p:strVal val="visible"/>
                                      </p:to>
                                    </p:set>
                                    <p:animEffect transition="in" filter="fade">
                                      <p:cBhvr>
                                        <p:cTn id="28" dur="500"/>
                                        <p:tgtEl>
                                          <p:spTgt spid="3">
                                            <p:txEl>
                                              <p:pRg st="10" end="10"/>
                                            </p:txEl>
                                          </p:spTgt>
                                        </p:tgtEl>
                                      </p:cBhvr>
                                    </p:animEffect>
                                  </p:childTnLst>
                                </p:cTn>
                              </p:par>
                              <p:par>
                                <p:cTn id="29" presetID="10" presetClass="entr" presetSubtype="0" fill="hold" nodeType="withEffect">
                                  <p:stCondLst>
                                    <p:cond delay="0"/>
                                  </p:stCondLst>
                                  <p:childTnLst>
                                    <p:set>
                                      <p:cBhvr>
                                        <p:cTn id="30" dur="1" fill="hold">
                                          <p:stCondLst>
                                            <p:cond delay="0"/>
                                          </p:stCondLst>
                                        </p:cTn>
                                        <p:tgtEl>
                                          <p:spTgt spid="3">
                                            <p:txEl>
                                              <p:pRg st="12" end="12"/>
                                            </p:txEl>
                                          </p:spTgt>
                                        </p:tgtEl>
                                        <p:attrNameLst>
                                          <p:attrName>style.visibility</p:attrName>
                                        </p:attrNameLst>
                                      </p:cBhvr>
                                      <p:to>
                                        <p:strVal val="visible"/>
                                      </p:to>
                                    </p:set>
                                    <p:animEffect transition="in" filter="fade">
                                      <p:cBhvr>
                                        <p:cTn id="31" dur="500"/>
                                        <p:tgtEl>
                                          <p:spTgt spid="3">
                                            <p:txEl>
                                              <p:pRg st="12" end="12"/>
                                            </p:txEl>
                                          </p:spTgt>
                                        </p:tgtEl>
                                      </p:cBhvr>
                                    </p:animEffect>
                                  </p:childTnLst>
                                </p:cTn>
                              </p:par>
                              <p:par>
                                <p:cTn id="32" presetID="10" presetClass="entr" presetSubtype="0" fill="hold" nodeType="withEffect">
                                  <p:stCondLst>
                                    <p:cond delay="0"/>
                                  </p:stCondLst>
                                  <p:childTnLst>
                                    <p:set>
                                      <p:cBhvr>
                                        <p:cTn id="33" dur="1" fill="hold">
                                          <p:stCondLst>
                                            <p:cond delay="0"/>
                                          </p:stCondLst>
                                        </p:cTn>
                                        <p:tgtEl>
                                          <p:spTgt spid="3">
                                            <p:txEl>
                                              <p:pRg st="13" end="13"/>
                                            </p:txEl>
                                          </p:spTgt>
                                        </p:tgtEl>
                                        <p:attrNameLst>
                                          <p:attrName>style.visibility</p:attrName>
                                        </p:attrNameLst>
                                      </p:cBhvr>
                                      <p:to>
                                        <p:strVal val="visible"/>
                                      </p:to>
                                    </p:set>
                                    <p:animEffect transition="in" filter="fade">
                                      <p:cBhvr>
                                        <p:cTn id="34" dur="500"/>
                                        <p:tgtEl>
                                          <p:spTgt spid="3">
                                            <p:txEl>
                                              <p:pRg st="13" end="1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u="sng" dirty="0" smtClean="0"/>
              <a:t>Scenario 2</a:t>
            </a:r>
            <a:endParaRPr lang="en-GB" u="sng" dirty="0"/>
          </a:p>
        </p:txBody>
      </p:sp>
      <p:sp>
        <p:nvSpPr>
          <p:cNvPr id="3" name="Content Placeholder 2"/>
          <p:cNvSpPr>
            <a:spLocks noGrp="1"/>
          </p:cNvSpPr>
          <p:nvPr>
            <p:ph idx="1"/>
          </p:nvPr>
        </p:nvSpPr>
        <p:spPr>
          <a:xfrm>
            <a:off x="838200" y="1825625"/>
            <a:ext cx="10515600" cy="3775075"/>
          </a:xfrm>
        </p:spPr>
        <p:txBody>
          <a:bodyPr>
            <a:normAutofit fontScale="70000" lnSpcReduction="20000"/>
          </a:bodyPr>
          <a:lstStyle/>
          <a:p>
            <a:r>
              <a:rPr lang="en-GB" dirty="0" smtClean="0"/>
              <a:t>A </a:t>
            </a:r>
            <a:r>
              <a:rPr lang="en-GB" dirty="0"/>
              <a:t>series of domestic incidents involving victim - Cara Moore and suspect - Jamie Ashdown.</a:t>
            </a:r>
          </a:p>
          <a:p>
            <a:r>
              <a:rPr lang="en-GB" dirty="0"/>
              <a:t>Cara reported that Jamie had thrown a wine bottle at her vehicle causing damage. </a:t>
            </a:r>
            <a:endParaRPr lang="en-GB" dirty="0" smtClean="0"/>
          </a:p>
          <a:p>
            <a:r>
              <a:rPr lang="en-GB" dirty="0" smtClean="0"/>
              <a:t>A </a:t>
            </a:r>
            <a:r>
              <a:rPr lang="en-GB" dirty="0"/>
              <a:t>full statement including antecedent history was taken. Jamie was linked as a suspect and officers made enquiries to arrest. They were unsuccessful for a number of days until Jamie handed himself in to the police station. Jamie was arrested and interviewed. </a:t>
            </a:r>
            <a:endParaRPr lang="en-GB" dirty="0" smtClean="0"/>
          </a:p>
          <a:p>
            <a:r>
              <a:rPr lang="en-GB" dirty="0" smtClean="0"/>
              <a:t>He </a:t>
            </a:r>
            <a:r>
              <a:rPr lang="en-GB" dirty="0"/>
              <a:t>totally denied the offence and was subsequently released on conditional bail. Officers updated the occurrence to say that Cara was not contactable</a:t>
            </a:r>
            <a:r>
              <a:rPr lang="en-GB" dirty="0" smtClean="0"/>
              <a:t>.</a:t>
            </a:r>
          </a:p>
          <a:p>
            <a:r>
              <a:rPr lang="en-GB" dirty="0" smtClean="0"/>
              <a:t> </a:t>
            </a:r>
            <a:r>
              <a:rPr lang="en-GB" dirty="0"/>
              <a:t>Cara then called the police for an update and was not even aware that Jamie had been arrested and bailed. Cara was not happy that Jamie had been bailed and she was not informed of it. </a:t>
            </a:r>
            <a:endParaRPr lang="en-GB" dirty="0" smtClean="0"/>
          </a:p>
          <a:p>
            <a:r>
              <a:rPr lang="en-GB" dirty="0" smtClean="0"/>
              <a:t>The </a:t>
            </a:r>
            <a:r>
              <a:rPr lang="en-GB" dirty="0"/>
              <a:t>bottle of wine seized from the incident was sent for forensics but later deemed to be an incomplete DNA profile of the </a:t>
            </a:r>
            <a:r>
              <a:rPr lang="en-GB" dirty="0" smtClean="0"/>
              <a:t>suspect who was subsequently released under investigation. This investigation is ongoing.</a:t>
            </a:r>
            <a:endParaRPr lang="en-GB" dirty="0"/>
          </a:p>
          <a:p>
            <a:r>
              <a:rPr lang="en-GB" dirty="0"/>
              <a:t>The victim Cara said this:</a:t>
            </a:r>
          </a:p>
          <a:p>
            <a:endParaRPr lang="en-GB" dirty="0"/>
          </a:p>
        </p:txBody>
      </p:sp>
    </p:spTree>
    <p:extLst>
      <p:ext uri="{BB962C8B-B14F-4D97-AF65-F5344CB8AC3E}">
        <p14:creationId xmlns:p14="http://schemas.microsoft.com/office/powerpoint/2010/main" val="4193588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14301"/>
            <a:ext cx="10515600" cy="5613400"/>
          </a:xfrm>
        </p:spPr>
        <p:txBody>
          <a:bodyPr>
            <a:normAutofit fontScale="62500" lnSpcReduction="20000"/>
          </a:bodyPr>
          <a:lstStyle/>
          <a:p>
            <a:pPr marL="0" indent="0" algn="ctr">
              <a:buNone/>
            </a:pPr>
            <a:r>
              <a:rPr lang="en-GB" dirty="0"/>
              <a:t>•	</a:t>
            </a:r>
            <a:r>
              <a:rPr lang="en-GB" b="1" dirty="0"/>
              <a:t>Initial contact – Fairly satisfied</a:t>
            </a:r>
          </a:p>
          <a:p>
            <a:pPr marL="0" indent="0" algn="ctr">
              <a:buNone/>
            </a:pPr>
            <a:r>
              <a:rPr lang="en-GB" dirty="0"/>
              <a:t>No additional comments provided.</a:t>
            </a:r>
          </a:p>
          <a:p>
            <a:pPr algn="ctr"/>
            <a:endParaRPr lang="en-GB" dirty="0"/>
          </a:p>
          <a:p>
            <a:pPr marL="0" indent="0" algn="ctr">
              <a:buNone/>
            </a:pPr>
            <a:r>
              <a:rPr lang="en-GB" dirty="0"/>
              <a:t>•	</a:t>
            </a:r>
            <a:r>
              <a:rPr lang="en-GB" b="1" dirty="0"/>
              <a:t>Actions taken – Fairly satisfied</a:t>
            </a:r>
          </a:p>
          <a:p>
            <a:pPr marL="0" indent="0" algn="ctr">
              <a:buNone/>
            </a:pPr>
            <a:r>
              <a:rPr lang="en-GB" dirty="0"/>
              <a:t>“At this point of time I was satisfied but that has now changed.”</a:t>
            </a:r>
          </a:p>
          <a:p>
            <a:pPr algn="ctr"/>
            <a:endParaRPr lang="en-GB" dirty="0"/>
          </a:p>
          <a:p>
            <a:pPr marL="0" indent="0" algn="ctr">
              <a:buNone/>
            </a:pPr>
            <a:r>
              <a:rPr lang="en-GB" dirty="0"/>
              <a:t>•	</a:t>
            </a:r>
            <a:r>
              <a:rPr lang="en-GB" b="1" dirty="0"/>
              <a:t>Follow up – Very dissatisfied</a:t>
            </a:r>
          </a:p>
          <a:p>
            <a:pPr marL="0" indent="0" algn="ctr">
              <a:buNone/>
            </a:pPr>
            <a:r>
              <a:rPr lang="en-GB" dirty="0"/>
              <a:t>No additional comments provided</a:t>
            </a:r>
          </a:p>
          <a:p>
            <a:pPr algn="ctr"/>
            <a:endParaRPr lang="en-GB" dirty="0"/>
          </a:p>
          <a:p>
            <a:pPr marL="0" indent="0" algn="ctr">
              <a:buNone/>
            </a:pPr>
            <a:r>
              <a:rPr lang="en-GB" dirty="0"/>
              <a:t>•	</a:t>
            </a:r>
            <a:r>
              <a:rPr lang="en-GB" b="1" dirty="0"/>
              <a:t>Treatment – Very dissatisfied</a:t>
            </a:r>
          </a:p>
          <a:p>
            <a:pPr marL="0" indent="0" algn="ctr">
              <a:buNone/>
            </a:pPr>
            <a:r>
              <a:rPr lang="en-GB" dirty="0"/>
              <a:t>“I was being given conflicting information by the police. There was video evidence that wasn't passed to the CPS and they decided not to take it further and this resulted in him continue to harass me and causing criminal damage. The bottle given in evidence was wrongly tested and this has delayed matters.”</a:t>
            </a:r>
          </a:p>
          <a:p>
            <a:pPr algn="ctr"/>
            <a:endParaRPr lang="en-GB" dirty="0"/>
          </a:p>
          <a:p>
            <a:pPr marL="0" indent="0" algn="ctr">
              <a:buNone/>
            </a:pPr>
            <a:r>
              <a:rPr lang="en-GB" dirty="0"/>
              <a:t>•	</a:t>
            </a:r>
            <a:r>
              <a:rPr lang="en-GB" b="1" dirty="0"/>
              <a:t>Whole experience – Completely dissatisfied</a:t>
            </a:r>
          </a:p>
          <a:p>
            <a:pPr marL="0" indent="0" algn="ctr">
              <a:buNone/>
            </a:pPr>
            <a:r>
              <a:rPr lang="en-GB" dirty="0"/>
              <a:t>“Nothing is being done by the police, I am high priority and I am still being harassed by him continually. My ex now knows that the police will do nothing so his behaviour is getting worse. I am now in fear for myself and my children.”</a:t>
            </a:r>
          </a:p>
          <a:p>
            <a:pPr algn="ctr"/>
            <a:endParaRPr lang="en-GB" dirty="0"/>
          </a:p>
        </p:txBody>
      </p:sp>
    </p:spTree>
    <p:extLst>
      <p:ext uri="{BB962C8B-B14F-4D97-AF65-F5344CB8AC3E}">
        <p14:creationId xmlns:p14="http://schemas.microsoft.com/office/powerpoint/2010/main" val="126464124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286375"/>
          </a:xfrm>
        </p:spPr>
        <p:txBody>
          <a:bodyPr/>
          <a:lstStyle/>
          <a:p>
            <a:pPr algn="ctr"/>
            <a:r>
              <a:rPr lang="en-GB" dirty="0" smtClean="0">
                <a:solidFill>
                  <a:srgbClr val="FF0000"/>
                </a:solidFill>
              </a:rPr>
              <a:t>THE BOTTOM LINE</a:t>
            </a:r>
            <a:endParaRPr lang="en-GB" dirty="0">
              <a:solidFill>
                <a:srgbClr val="FF0000"/>
              </a:solidFill>
            </a:endParaRPr>
          </a:p>
        </p:txBody>
      </p:sp>
    </p:spTree>
    <p:extLst>
      <p:ext uri="{BB962C8B-B14F-4D97-AF65-F5344CB8AC3E}">
        <p14:creationId xmlns:p14="http://schemas.microsoft.com/office/powerpoint/2010/main" val="2409743703"/>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355</TotalTime>
  <Words>1882</Words>
  <Application>Microsoft Office PowerPoint</Application>
  <PresentationFormat>Widescreen</PresentationFormat>
  <Paragraphs>168</Paragraphs>
  <Slides>22</Slides>
  <Notes>17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Arial</vt:lpstr>
      <vt:lpstr>Calibri</vt:lpstr>
      <vt:lpstr>Calibri Light</vt:lpstr>
      <vt:lpstr>Microsoft Sans Serif</vt:lpstr>
      <vt:lpstr>Tahoma</vt:lpstr>
      <vt:lpstr>Wingdings</vt:lpstr>
      <vt:lpstr>1_Office Theme</vt:lpstr>
      <vt:lpstr>PowerPoint Presentation</vt:lpstr>
      <vt:lpstr>PowerPoint Presentation</vt:lpstr>
      <vt:lpstr>WHY DO VICTIMS OF CRIME NEED SUPPORT?</vt:lpstr>
      <vt:lpstr>PowerPoint Presentation</vt:lpstr>
      <vt:lpstr>Who are we?</vt:lpstr>
      <vt:lpstr>PowerPoint Presentation</vt:lpstr>
      <vt:lpstr>To support a Victim we must assess their needs</vt:lpstr>
      <vt:lpstr>Enhanced Service</vt:lpstr>
      <vt:lpstr>PowerPoint Presentation</vt:lpstr>
      <vt:lpstr>PowerPoint Presentation</vt:lpstr>
      <vt:lpstr>PowerPoint Presentation</vt:lpstr>
      <vt:lpstr>PowerPoint Presentation</vt:lpstr>
      <vt:lpstr>The Insights unit  </vt:lpstr>
      <vt:lpstr>PowerPoint Presentation</vt:lpstr>
      <vt:lpstr>PSD</vt:lpstr>
      <vt:lpstr>Have you ever waited and waited for a phone call from a doctors, hospital, car garage etc. And it never came? How did that make you feel?  </vt:lpstr>
      <vt:lpstr>Now imagine being a victim of an assault, sexual assault, Rape, Robbery, burglary, threats, Domestic abuse or any other offences. How would you feel if the police didn’t contact you??  </vt:lpstr>
      <vt:lpstr>Scenario 1 </vt:lpstr>
      <vt:lpstr>PowerPoint Presentation</vt:lpstr>
      <vt:lpstr>Scenario 2</vt:lpstr>
      <vt:lpstr>PowerPoint Presentation</vt:lpstr>
      <vt:lpstr>THE BOTTOM LINE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Jones,Carys swp5046</dc:creator>
  <cp:lastModifiedBy>Neil,Sharon swp3514</cp:lastModifiedBy>
  <cp:revision>32</cp:revision>
  <dcterms:created xsi:type="dcterms:W3CDTF">2020-01-28T10:37:14Z</dcterms:created>
  <dcterms:modified xsi:type="dcterms:W3CDTF">2020-03-10T09:21:22Z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0f3f752b-2afd-4e08-8380-6fd9062b49a0</vt:lpwstr>
  </property>
  <property fmtid="{D5CDD505-2E9C-101B-9397-08002B2CF9AE}" pid="3" name="Classification">
    <vt:lpwstr>OFFICIAL</vt:lpwstr>
  </property>
  <property fmtid="{D5CDD505-2E9C-101B-9397-08002B2CF9AE}" pid="4" name="Visibility">
    <vt:lpwstr>NOT VISIBLE</vt:lpwstr>
  </property>
</Properties>
</file>