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67" r:id="rId6"/>
    <p:sldId id="268" r:id="rId7"/>
    <p:sldId id="257" r:id="rId8"/>
    <p:sldId id="258" r:id="rId9"/>
    <p:sldId id="262" r:id="rId10"/>
    <p:sldId id="260" r:id="rId11"/>
    <p:sldId id="266" r:id="rId12"/>
    <p:sldId id="269" r:id="rId13"/>
    <p:sldId id="263" r:id="rId14"/>
    <p:sldId id="270"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8497A7-D4EF-4655-AADA-67C4F7D70BA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F3B94BB-52DB-4125-97C3-6BDF3DF273C1}">
      <dgm:prSet/>
      <dgm:spPr/>
      <dgm:t>
        <a:bodyPr/>
        <a:lstStyle/>
        <a:p>
          <a:r>
            <a:rPr lang="en-GB"/>
            <a:t>The only primary source we have when looking at the destruction of the second temple is that of Josephus.</a:t>
          </a:r>
          <a:endParaRPr lang="en-US"/>
        </a:p>
      </dgm:t>
    </dgm:pt>
    <dgm:pt modelId="{B5B033CE-6C1C-4C02-A6C3-A468F4ACAB7A}" type="parTrans" cxnId="{3759F4ED-1471-498F-8345-88966DF7C9AE}">
      <dgm:prSet/>
      <dgm:spPr/>
      <dgm:t>
        <a:bodyPr/>
        <a:lstStyle/>
        <a:p>
          <a:endParaRPr lang="en-US"/>
        </a:p>
      </dgm:t>
    </dgm:pt>
    <dgm:pt modelId="{0157867F-9494-400A-8901-68EA3D9D63DB}" type="sibTrans" cxnId="{3759F4ED-1471-498F-8345-88966DF7C9AE}">
      <dgm:prSet/>
      <dgm:spPr/>
      <dgm:t>
        <a:bodyPr/>
        <a:lstStyle/>
        <a:p>
          <a:endParaRPr lang="en-US"/>
        </a:p>
      </dgm:t>
    </dgm:pt>
    <dgm:pt modelId="{45966639-7AB9-4664-B4B1-4AF73B96C687}">
      <dgm:prSet/>
      <dgm:spPr/>
      <dgm:t>
        <a:bodyPr/>
        <a:lstStyle/>
        <a:p>
          <a:r>
            <a:rPr lang="en-GB"/>
            <a:t>Josephus mainly wrote about the Jewish war which was between 66 C.E to 70 C.E. </a:t>
          </a:r>
          <a:endParaRPr lang="en-US"/>
        </a:p>
      </dgm:t>
    </dgm:pt>
    <dgm:pt modelId="{B9586007-DC2C-4E82-8A26-B4D89DF466E6}" type="parTrans" cxnId="{F24C9D84-5A52-473D-A5DA-0CD8F960F7DB}">
      <dgm:prSet/>
      <dgm:spPr/>
      <dgm:t>
        <a:bodyPr/>
        <a:lstStyle/>
        <a:p>
          <a:endParaRPr lang="en-US"/>
        </a:p>
      </dgm:t>
    </dgm:pt>
    <dgm:pt modelId="{B573B839-D461-4851-BB17-8B91A49DFCAE}" type="sibTrans" cxnId="{F24C9D84-5A52-473D-A5DA-0CD8F960F7DB}">
      <dgm:prSet/>
      <dgm:spPr/>
      <dgm:t>
        <a:bodyPr/>
        <a:lstStyle/>
        <a:p>
          <a:endParaRPr lang="en-US"/>
        </a:p>
      </dgm:t>
    </dgm:pt>
    <dgm:pt modelId="{C43D08E0-DB2A-4999-AB05-7CC16AA7F269}">
      <dgm:prSet/>
      <dgm:spPr/>
      <dgm:t>
        <a:bodyPr/>
        <a:lstStyle/>
        <a:p>
          <a:r>
            <a:rPr lang="en-GB"/>
            <a:t>Today we will be mainly looking at his work on the destruction of the Second Temple during the Jewish war. </a:t>
          </a:r>
          <a:endParaRPr lang="en-US"/>
        </a:p>
      </dgm:t>
    </dgm:pt>
    <dgm:pt modelId="{4CE65661-810C-4190-B2EF-136628E59D34}" type="parTrans" cxnId="{9ED5022C-3D07-4AEF-8B2C-95322B74164B}">
      <dgm:prSet/>
      <dgm:spPr/>
      <dgm:t>
        <a:bodyPr/>
        <a:lstStyle/>
        <a:p>
          <a:endParaRPr lang="en-US"/>
        </a:p>
      </dgm:t>
    </dgm:pt>
    <dgm:pt modelId="{82842C66-B386-43B6-9C00-617D05595FE5}" type="sibTrans" cxnId="{9ED5022C-3D07-4AEF-8B2C-95322B74164B}">
      <dgm:prSet/>
      <dgm:spPr/>
      <dgm:t>
        <a:bodyPr/>
        <a:lstStyle/>
        <a:p>
          <a:endParaRPr lang="en-US"/>
        </a:p>
      </dgm:t>
    </dgm:pt>
    <dgm:pt modelId="{CC361144-D623-4C69-996A-5E3DDE92F218}">
      <dgm:prSet/>
      <dgm:spPr/>
      <dgm:t>
        <a:bodyPr/>
        <a:lstStyle/>
        <a:p>
          <a:r>
            <a:rPr lang="en-GB"/>
            <a:t>Hopefully we will also be able to look at what else was going on at the time.</a:t>
          </a:r>
          <a:endParaRPr lang="en-US"/>
        </a:p>
      </dgm:t>
    </dgm:pt>
    <dgm:pt modelId="{55793891-FB0C-45CB-8E1D-9514C815363D}" type="parTrans" cxnId="{9AB2FB4A-D49A-4E18-B3FC-5FDA442861DE}">
      <dgm:prSet/>
      <dgm:spPr/>
      <dgm:t>
        <a:bodyPr/>
        <a:lstStyle/>
        <a:p>
          <a:endParaRPr lang="en-US"/>
        </a:p>
      </dgm:t>
    </dgm:pt>
    <dgm:pt modelId="{B35DC6F3-2BC8-44F8-AA72-397CD832438B}" type="sibTrans" cxnId="{9AB2FB4A-D49A-4E18-B3FC-5FDA442861DE}">
      <dgm:prSet/>
      <dgm:spPr/>
      <dgm:t>
        <a:bodyPr/>
        <a:lstStyle/>
        <a:p>
          <a:endParaRPr lang="en-US"/>
        </a:p>
      </dgm:t>
    </dgm:pt>
    <dgm:pt modelId="{525C2900-2C4B-4ECD-8015-5FF56EA7EDFF}" type="pres">
      <dgm:prSet presAssocID="{FA8497A7-D4EF-4655-AADA-67C4F7D70BA9}" presName="linear" presStyleCnt="0">
        <dgm:presLayoutVars>
          <dgm:animLvl val="lvl"/>
          <dgm:resizeHandles val="exact"/>
        </dgm:presLayoutVars>
      </dgm:prSet>
      <dgm:spPr/>
    </dgm:pt>
    <dgm:pt modelId="{3000714E-4F7C-4ACC-9E82-30055387FB0C}" type="pres">
      <dgm:prSet presAssocID="{AF3B94BB-52DB-4125-97C3-6BDF3DF273C1}" presName="parentText" presStyleLbl="node1" presStyleIdx="0" presStyleCnt="4">
        <dgm:presLayoutVars>
          <dgm:chMax val="0"/>
          <dgm:bulletEnabled val="1"/>
        </dgm:presLayoutVars>
      </dgm:prSet>
      <dgm:spPr/>
    </dgm:pt>
    <dgm:pt modelId="{71A3881A-27E5-4F04-B6B9-3F9BB98A2EA6}" type="pres">
      <dgm:prSet presAssocID="{0157867F-9494-400A-8901-68EA3D9D63DB}" presName="spacer" presStyleCnt="0"/>
      <dgm:spPr/>
    </dgm:pt>
    <dgm:pt modelId="{B22CCA46-3023-49C3-83EC-750CF417AE83}" type="pres">
      <dgm:prSet presAssocID="{45966639-7AB9-4664-B4B1-4AF73B96C687}" presName="parentText" presStyleLbl="node1" presStyleIdx="1" presStyleCnt="4">
        <dgm:presLayoutVars>
          <dgm:chMax val="0"/>
          <dgm:bulletEnabled val="1"/>
        </dgm:presLayoutVars>
      </dgm:prSet>
      <dgm:spPr/>
    </dgm:pt>
    <dgm:pt modelId="{8172EB91-D54E-40EF-AFA6-BBCA3D66B44D}" type="pres">
      <dgm:prSet presAssocID="{B573B839-D461-4851-BB17-8B91A49DFCAE}" presName="spacer" presStyleCnt="0"/>
      <dgm:spPr/>
    </dgm:pt>
    <dgm:pt modelId="{A10D9176-7320-4C05-A386-33FA640B3AA2}" type="pres">
      <dgm:prSet presAssocID="{C43D08E0-DB2A-4999-AB05-7CC16AA7F269}" presName="parentText" presStyleLbl="node1" presStyleIdx="2" presStyleCnt="4">
        <dgm:presLayoutVars>
          <dgm:chMax val="0"/>
          <dgm:bulletEnabled val="1"/>
        </dgm:presLayoutVars>
      </dgm:prSet>
      <dgm:spPr/>
    </dgm:pt>
    <dgm:pt modelId="{44BDCE9B-5F57-4BC2-9FA9-46E6A66A647A}" type="pres">
      <dgm:prSet presAssocID="{82842C66-B386-43B6-9C00-617D05595FE5}" presName="spacer" presStyleCnt="0"/>
      <dgm:spPr/>
    </dgm:pt>
    <dgm:pt modelId="{A94ECBD3-0BB7-4215-8067-5EE85DA067FC}" type="pres">
      <dgm:prSet presAssocID="{CC361144-D623-4C69-996A-5E3DDE92F218}" presName="parentText" presStyleLbl="node1" presStyleIdx="3" presStyleCnt="4">
        <dgm:presLayoutVars>
          <dgm:chMax val="0"/>
          <dgm:bulletEnabled val="1"/>
        </dgm:presLayoutVars>
      </dgm:prSet>
      <dgm:spPr/>
    </dgm:pt>
  </dgm:ptLst>
  <dgm:cxnLst>
    <dgm:cxn modelId="{9ED5022C-3D07-4AEF-8B2C-95322B74164B}" srcId="{FA8497A7-D4EF-4655-AADA-67C4F7D70BA9}" destId="{C43D08E0-DB2A-4999-AB05-7CC16AA7F269}" srcOrd="2" destOrd="0" parTransId="{4CE65661-810C-4190-B2EF-136628E59D34}" sibTransId="{82842C66-B386-43B6-9C00-617D05595FE5}"/>
    <dgm:cxn modelId="{33657D64-B67D-41A9-B076-5E0E6B10C101}" type="presOf" srcId="{C43D08E0-DB2A-4999-AB05-7CC16AA7F269}" destId="{A10D9176-7320-4C05-A386-33FA640B3AA2}" srcOrd="0" destOrd="0" presId="urn:microsoft.com/office/officeart/2005/8/layout/vList2"/>
    <dgm:cxn modelId="{9AB2FB4A-D49A-4E18-B3FC-5FDA442861DE}" srcId="{FA8497A7-D4EF-4655-AADA-67C4F7D70BA9}" destId="{CC361144-D623-4C69-996A-5E3DDE92F218}" srcOrd="3" destOrd="0" parTransId="{55793891-FB0C-45CB-8E1D-9514C815363D}" sibTransId="{B35DC6F3-2BC8-44F8-AA72-397CD832438B}"/>
    <dgm:cxn modelId="{F24C9D84-5A52-473D-A5DA-0CD8F960F7DB}" srcId="{FA8497A7-D4EF-4655-AADA-67C4F7D70BA9}" destId="{45966639-7AB9-4664-B4B1-4AF73B96C687}" srcOrd="1" destOrd="0" parTransId="{B9586007-DC2C-4E82-8A26-B4D89DF466E6}" sibTransId="{B573B839-D461-4851-BB17-8B91A49DFCAE}"/>
    <dgm:cxn modelId="{028E6EAC-3DA6-48CF-BE50-2CEC93F96FC6}" type="presOf" srcId="{FA8497A7-D4EF-4655-AADA-67C4F7D70BA9}" destId="{525C2900-2C4B-4ECD-8015-5FF56EA7EDFF}" srcOrd="0" destOrd="0" presId="urn:microsoft.com/office/officeart/2005/8/layout/vList2"/>
    <dgm:cxn modelId="{431370C5-E313-4E09-8F7D-1BB8D9E8D3E5}" type="presOf" srcId="{CC361144-D623-4C69-996A-5E3DDE92F218}" destId="{A94ECBD3-0BB7-4215-8067-5EE85DA067FC}" srcOrd="0" destOrd="0" presId="urn:microsoft.com/office/officeart/2005/8/layout/vList2"/>
    <dgm:cxn modelId="{6F172FDC-B9EF-4532-BCE7-71D106A44B38}" type="presOf" srcId="{45966639-7AB9-4664-B4B1-4AF73B96C687}" destId="{B22CCA46-3023-49C3-83EC-750CF417AE83}" srcOrd="0" destOrd="0" presId="urn:microsoft.com/office/officeart/2005/8/layout/vList2"/>
    <dgm:cxn modelId="{A67152DC-9499-4930-9AE2-710D8375130A}" type="presOf" srcId="{AF3B94BB-52DB-4125-97C3-6BDF3DF273C1}" destId="{3000714E-4F7C-4ACC-9E82-30055387FB0C}" srcOrd="0" destOrd="0" presId="urn:microsoft.com/office/officeart/2005/8/layout/vList2"/>
    <dgm:cxn modelId="{3759F4ED-1471-498F-8345-88966DF7C9AE}" srcId="{FA8497A7-D4EF-4655-AADA-67C4F7D70BA9}" destId="{AF3B94BB-52DB-4125-97C3-6BDF3DF273C1}" srcOrd="0" destOrd="0" parTransId="{B5B033CE-6C1C-4C02-A6C3-A468F4ACAB7A}" sibTransId="{0157867F-9494-400A-8901-68EA3D9D63DB}"/>
    <dgm:cxn modelId="{A4F4D2B2-4CF9-4B53-B994-9B5E96D2EC8F}" type="presParOf" srcId="{525C2900-2C4B-4ECD-8015-5FF56EA7EDFF}" destId="{3000714E-4F7C-4ACC-9E82-30055387FB0C}" srcOrd="0" destOrd="0" presId="urn:microsoft.com/office/officeart/2005/8/layout/vList2"/>
    <dgm:cxn modelId="{38D51E71-9A65-420C-A751-607AC95E5792}" type="presParOf" srcId="{525C2900-2C4B-4ECD-8015-5FF56EA7EDFF}" destId="{71A3881A-27E5-4F04-B6B9-3F9BB98A2EA6}" srcOrd="1" destOrd="0" presId="urn:microsoft.com/office/officeart/2005/8/layout/vList2"/>
    <dgm:cxn modelId="{24041A33-D041-4501-B670-9272F0D5155E}" type="presParOf" srcId="{525C2900-2C4B-4ECD-8015-5FF56EA7EDFF}" destId="{B22CCA46-3023-49C3-83EC-750CF417AE83}" srcOrd="2" destOrd="0" presId="urn:microsoft.com/office/officeart/2005/8/layout/vList2"/>
    <dgm:cxn modelId="{14DC20E8-1A53-4239-A1C6-BB4BE31A2D88}" type="presParOf" srcId="{525C2900-2C4B-4ECD-8015-5FF56EA7EDFF}" destId="{8172EB91-D54E-40EF-AFA6-BBCA3D66B44D}" srcOrd="3" destOrd="0" presId="urn:microsoft.com/office/officeart/2005/8/layout/vList2"/>
    <dgm:cxn modelId="{B5D62121-5C1E-42E2-9E1D-69CB28D44190}" type="presParOf" srcId="{525C2900-2C4B-4ECD-8015-5FF56EA7EDFF}" destId="{A10D9176-7320-4C05-A386-33FA640B3AA2}" srcOrd="4" destOrd="0" presId="urn:microsoft.com/office/officeart/2005/8/layout/vList2"/>
    <dgm:cxn modelId="{8B6E3874-5BEA-465F-87AF-F55EB26CE8B4}" type="presParOf" srcId="{525C2900-2C4B-4ECD-8015-5FF56EA7EDFF}" destId="{44BDCE9B-5F57-4BC2-9FA9-46E6A66A647A}" srcOrd="5" destOrd="0" presId="urn:microsoft.com/office/officeart/2005/8/layout/vList2"/>
    <dgm:cxn modelId="{4CF4FA29-E8C1-4CE6-99A1-F5F898B1D6C0}" type="presParOf" srcId="{525C2900-2C4B-4ECD-8015-5FF56EA7EDFF}" destId="{A94ECBD3-0BB7-4215-8067-5EE85DA067F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00714E-4F7C-4ACC-9E82-30055387FB0C}">
      <dsp:nvSpPr>
        <dsp:cNvPr id="0" name=""/>
        <dsp:cNvSpPr/>
      </dsp:nvSpPr>
      <dsp:spPr>
        <a:xfrm>
          <a:off x="0" y="77899"/>
          <a:ext cx="5961345" cy="12647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only primary source we have when looking at the destruction of the second temple is that of Josephus.</a:t>
          </a:r>
          <a:endParaRPr lang="en-US" sz="2300" kern="1200"/>
        </a:p>
      </dsp:txBody>
      <dsp:txXfrm>
        <a:off x="61741" y="139640"/>
        <a:ext cx="5837863" cy="1141288"/>
      </dsp:txXfrm>
    </dsp:sp>
    <dsp:sp modelId="{B22CCA46-3023-49C3-83EC-750CF417AE83}">
      <dsp:nvSpPr>
        <dsp:cNvPr id="0" name=""/>
        <dsp:cNvSpPr/>
      </dsp:nvSpPr>
      <dsp:spPr>
        <a:xfrm>
          <a:off x="0" y="1408909"/>
          <a:ext cx="5961345" cy="126477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Josephus mainly wrote about the Jewish war which was between 66 C.E to 70 C.E. </a:t>
          </a:r>
          <a:endParaRPr lang="en-US" sz="2300" kern="1200"/>
        </a:p>
      </dsp:txBody>
      <dsp:txXfrm>
        <a:off x="61741" y="1470650"/>
        <a:ext cx="5837863" cy="1141288"/>
      </dsp:txXfrm>
    </dsp:sp>
    <dsp:sp modelId="{A10D9176-7320-4C05-A386-33FA640B3AA2}">
      <dsp:nvSpPr>
        <dsp:cNvPr id="0" name=""/>
        <dsp:cNvSpPr/>
      </dsp:nvSpPr>
      <dsp:spPr>
        <a:xfrm>
          <a:off x="0" y="2739920"/>
          <a:ext cx="5961345" cy="126477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Today we will be mainly looking at his work on the destruction of the Second Temple during the Jewish war. </a:t>
          </a:r>
          <a:endParaRPr lang="en-US" sz="2300" kern="1200"/>
        </a:p>
      </dsp:txBody>
      <dsp:txXfrm>
        <a:off x="61741" y="2801661"/>
        <a:ext cx="5837863" cy="1141288"/>
      </dsp:txXfrm>
    </dsp:sp>
    <dsp:sp modelId="{A94ECBD3-0BB7-4215-8067-5EE85DA067FC}">
      <dsp:nvSpPr>
        <dsp:cNvPr id="0" name=""/>
        <dsp:cNvSpPr/>
      </dsp:nvSpPr>
      <dsp:spPr>
        <a:xfrm>
          <a:off x="0" y="4070930"/>
          <a:ext cx="5961345" cy="12647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Hopefully we will also be able to look at what else was going on at the time.</a:t>
          </a:r>
          <a:endParaRPr lang="en-US" sz="2300" kern="1200"/>
        </a:p>
      </dsp:txBody>
      <dsp:txXfrm>
        <a:off x="61741" y="4132671"/>
        <a:ext cx="5837863" cy="114128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0603AF-73C6-4E33-9A6C-CB5EF52D284A}" type="datetimeFigureOut">
              <a:rPr lang="en-GB" smtClean="0"/>
              <a:t>11/06/2020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F11E62-3196-4042-A8AC-5152A44BC83A}" type="slidenum">
              <a:rPr lang="en-GB" smtClean="0"/>
              <a:t>‹#›</a:t>
            </a:fld>
            <a:endParaRPr lang="en-GB"/>
          </a:p>
        </p:txBody>
      </p:sp>
    </p:spTree>
    <p:extLst>
      <p:ext uri="{BB962C8B-B14F-4D97-AF65-F5344CB8AC3E}">
        <p14:creationId xmlns:p14="http://schemas.microsoft.com/office/powerpoint/2010/main" val="747432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be using a website where I have found a link for Josephus’ book on the Jewish War in which we see the destruction of the Second Temple being mentioned mainly in the 6</a:t>
            </a:r>
            <a:r>
              <a:rPr lang="en-GB" baseline="30000" dirty="0"/>
              <a:t>th</a:t>
            </a:r>
            <a:r>
              <a:rPr lang="en-GB" dirty="0"/>
              <a:t> book</a:t>
            </a:r>
          </a:p>
        </p:txBody>
      </p:sp>
      <p:sp>
        <p:nvSpPr>
          <p:cNvPr id="4" name="Slide Number Placeholder 3"/>
          <p:cNvSpPr>
            <a:spLocks noGrp="1"/>
          </p:cNvSpPr>
          <p:nvPr>
            <p:ph type="sldNum" sz="quarter" idx="5"/>
          </p:nvPr>
        </p:nvSpPr>
        <p:spPr/>
        <p:txBody>
          <a:bodyPr/>
          <a:lstStyle/>
          <a:p>
            <a:fld id="{8AF11E62-3196-4042-A8AC-5152A44BC83A}" type="slidenum">
              <a:rPr lang="en-GB" smtClean="0"/>
              <a:t>2</a:t>
            </a:fld>
            <a:endParaRPr lang="en-GB"/>
          </a:p>
        </p:txBody>
      </p:sp>
    </p:spTree>
    <p:extLst>
      <p:ext uri="{BB962C8B-B14F-4D97-AF65-F5344CB8AC3E}">
        <p14:creationId xmlns:p14="http://schemas.microsoft.com/office/powerpoint/2010/main" val="3603723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F11E62-3196-4042-A8AC-5152A44BC83A}" type="slidenum">
              <a:rPr lang="en-GB" smtClean="0"/>
              <a:t>3</a:t>
            </a:fld>
            <a:endParaRPr lang="en-GB"/>
          </a:p>
        </p:txBody>
      </p:sp>
    </p:spTree>
    <p:extLst>
      <p:ext uri="{BB962C8B-B14F-4D97-AF65-F5344CB8AC3E}">
        <p14:creationId xmlns:p14="http://schemas.microsoft.com/office/powerpoint/2010/main" val="2058629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F11E62-3196-4042-A8AC-5152A44BC83A}" type="slidenum">
              <a:rPr lang="en-GB" smtClean="0"/>
              <a:t>4</a:t>
            </a:fld>
            <a:endParaRPr lang="en-GB"/>
          </a:p>
        </p:txBody>
      </p:sp>
    </p:spTree>
    <p:extLst>
      <p:ext uri="{BB962C8B-B14F-4D97-AF65-F5344CB8AC3E}">
        <p14:creationId xmlns:p14="http://schemas.microsoft.com/office/powerpoint/2010/main" val="3648169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D6DC6-30E8-4A0E-9DC2-2F2BE7C10C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29BEA0-DA78-4E90-BEE0-DC55306F9C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0CCDE6-B4FE-484D-B6CA-9B0132D620FD}"/>
              </a:ext>
            </a:extLst>
          </p:cNvPr>
          <p:cNvSpPr>
            <a:spLocks noGrp="1"/>
          </p:cNvSpPr>
          <p:nvPr>
            <p:ph type="dt" sz="half" idx="10"/>
          </p:nvPr>
        </p:nvSpPr>
        <p:spPr/>
        <p:txBody>
          <a:bodyPr/>
          <a:lstStyle/>
          <a:p>
            <a:fld id="{A19D1453-E2DD-4751-A4A4-DFB9577AAA0C}" type="datetimeFigureOut">
              <a:rPr lang="en-GB" smtClean="0"/>
              <a:t>11/06/2020</a:t>
            </a:fld>
            <a:endParaRPr lang="en-GB"/>
          </a:p>
        </p:txBody>
      </p:sp>
      <p:sp>
        <p:nvSpPr>
          <p:cNvPr id="5" name="Footer Placeholder 4">
            <a:extLst>
              <a:ext uri="{FF2B5EF4-FFF2-40B4-BE49-F238E27FC236}">
                <a16:creationId xmlns:a16="http://schemas.microsoft.com/office/drawing/2014/main" id="{79CD83EC-A5D4-4EA9-85CA-18FAC9E9F5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78E3F0-78C2-46EB-B3CB-57A8526ADA67}"/>
              </a:ext>
            </a:extLst>
          </p:cNvPr>
          <p:cNvSpPr>
            <a:spLocks noGrp="1"/>
          </p:cNvSpPr>
          <p:nvPr>
            <p:ph type="sldNum" sz="quarter" idx="12"/>
          </p:nvPr>
        </p:nvSpPr>
        <p:spPr/>
        <p:txBody>
          <a:bodyPr/>
          <a:lstStyle/>
          <a:p>
            <a:fld id="{063A1413-90B8-4192-ABA6-65F4C2654DF0}" type="slidenum">
              <a:rPr lang="en-GB" smtClean="0"/>
              <a:t>‹#›</a:t>
            </a:fld>
            <a:endParaRPr lang="en-GB"/>
          </a:p>
        </p:txBody>
      </p:sp>
    </p:spTree>
    <p:extLst>
      <p:ext uri="{BB962C8B-B14F-4D97-AF65-F5344CB8AC3E}">
        <p14:creationId xmlns:p14="http://schemas.microsoft.com/office/powerpoint/2010/main" val="4172131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1421F-06D4-4656-9978-C09074C9AF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1ED6C2-D034-4F66-A342-08788687BF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ABD3B4-4A74-4C32-9F38-A2A920A55A76}"/>
              </a:ext>
            </a:extLst>
          </p:cNvPr>
          <p:cNvSpPr>
            <a:spLocks noGrp="1"/>
          </p:cNvSpPr>
          <p:nvPr>
            <p:ph type="dt" sz="half" idx="10"/>
          </p:nvPr>
        </p:nvSpPr>
        <p:spPr/>
        <p:txBody>
          <a:bodyPr/>
          <a:lstStyle/>
          <a:p>
            <a:fld id="{A19D1453-E2DD-4751-A4A4-DFB9577AAA0C}" type="datetimeFigureOut">
              <a:rPr lang="en-GB" smtClean="0"/>
              <a:t>11/06/2020</a:t>
            </a:fld>
            <a:endParaRPr lang="en-GB"/>
          </a:p>
        </p:txBody>
      </p:sp>
      <p:sp>
        <p:nvSpPr>
          <p:cNvPr id="5" name="Footer Placeholder 4">
            <a:extLst>
              <a:ext uri="{FF2B5EF4-FFF2-40B4-BE49-F238E27FC236}">
                <a16:creationId xmlns:a16="http://schemas.microsoft.com/office/drawing/2014/main" id="{EA7F22C4-42CE-4290-86D1-7AD841604E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6FA6F7-9143-41B5-87C4-582FE797446F}"/>
              </a:ext>
            </a:extLst>
          </p:cNvPr>
          <p:cNvSpPr>
            <a:spLocks noGrp="1"/>
          </p:cNvSpPr>
          <p:nvPr>
            <p:ph type="sldNum" sz="quarter" idx="12"/>
          </p:nvPr>
        </p:nvSpPr>
        <p:spPr/>
        <p:txBody>
          <a:bodyPr/>
          <a:lstStyle/>
          <a:p>
            <a:fld id="{063A1413-90B8-4192-ABA6-65F4C2654DF0}" type="slidenum">
              <a:rPr lang="en-GB" smtClean="0"/>
              <a:t>‹#›</a:t>
            </a:fld>
            <a:endParaRPr lang="en-GB"/>
          </a:p>
        </p:txBody>
      </p:sp>
    </p:spTree>
    <p:extLst>
      <p:ext uri="{BB962C8B-B14F-4D97-AF65-F5344CB8AC3E}">
        <p14:creationId xmlns:p14="http://schemas.microsoft.com/office/powerpoint/2010/main" val="81555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E4861-5377-4A5C-A107-A98E17B954B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B3D5DD2-7132-4E06-A144-8C22B6AD05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FC1E05-25E2-42C5-AD19-92FF58767203}"/>
              </a:ext>
            </a:extLst>
          </p:cNvPr>
          <p:cNvSpPr>
            <a:spLocks noGrp="1"/>
          </p:cNvSpPr>
          <p:nvPr>
            <p:ph type="dt" sz="half" idx="10"/>
          </p:nvPr>
        </p:nvSpPr>
        <p:spPr/>
        <p:txBody>
          <a:bodyPr/>
          <a:lstStyle/>
          <a:p>
            <a:fld id="{A19D1453-E2DD-4751-A4A4-DFB9577AAA0C}" type="datetimeFigureOut">
              <a:rPr lang="en-GB" smtClean="0"/>
              <a:t>11/06/2020</a:t>
            </a:fld>
            <a:endParaRPr lang="en-GB"/>
          </a:p>
        </p:txBody>
      </p:sp>
      <p:sp>
        <p:nvSpPr>
          <p:cNvPr id="5" name="Footer Placeholder 4">
            <a:extLst>
              <a:ext uri="{FF2B5EF4-FFF2-40B4-BE49-F238E27FC236}">
                <a16:creationId xmlns:a16="http://schemas.microsoft.com/office/drawing/2014/main" id="{094FE87A-B2A1-4470-AB6F-6730DDF23B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B76DE3-1D5C-4DB0-B4F0-96DB7D020857}"/>
              </a:ext>
            </a:extLst>
          </p:cNvPr>
          <p:cNvSpPr>
            <a:spLocks noGrp="1"/>
          </p:cNvSpPr>
          <p:nvPr>
            <p:ph type="sldNum" sz="quarter" idx="12"/>
          </p:nvPr>
        </p:nvSpPr>
        <p:spPr/>
        <p:txBody>
          <a:bodyPr/>
          <a:lstStyle/>
          <a:p>
            <a:fld id="{063A1413-90B8-4192-ABA6-65F4C2654DF0}" type="slidenum">
              <a:rPr lang="en-GB" smtClean="0"/>
              <a:t>‹#›</a:t>
            </a:fld>
            <a:endParaRPr lang="en-GB"/>
          </a:p>
        </p:txBody>
      </p:sp>
    </p:spTree>
    <p:extLst>
      <p:ext uri="{BB962C8B-B14F-4D97-AF65-F5344CB8AC3E}">
        <p14:creationId xmlns:p14="http://schemas.microsoft.com/office/powerpoint/2010/main" val="94996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C12F-6E71-4BD4-B40C-28B15133B6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095AAE-DF5C-4DA1-8551-AE08EFC955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006B47-7F20-4D81-A4FC-8673A50671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7B2CDE-3708-4866-90FD-200EEBFECCC8}"/>
              </a:ext>
            </a:extLst>
          </p:cNvPr>
          <p:cNvSpPr>
            <a:spLocks noGrp="1"/>
          </p:cNvSpPr>
          <p:nvPr>
            <p:ph type="dt" sz="half" idx="10"/>
          </p:nvPr>
        </p:nvSpPr>
        <p:spPr/>
        <p:txBody>
          <a:bodyPr/>
          <a:lstStyle/>
          <a:p>
            <a:fld id="{A19D1453-E2DD-4751-A4A4-DFB9577AAA0C}" type="datetimeFigureOut">
              <a:rPr lang="en-GB" smtClean="0"/>
              <a:t>11/06/2020</a:t>
            </a:fld>
            <a:endParaRPr lang="en-GB"/>
          </a:p>
        </p:txBody>
      </p:sp>
      <p:sp>
        <p:nvSpPr>
          <p:cNvPr id="6" name="Footer Placeholder 5">
            <a:extLst>
              <a:ext uri="{FF2B5EF4-FFF2-40B4-BE49-F238E27FC236}">
                <a16:creationId xmlns:a16="http://schemas.microsoft.com/office/drawing/2014/main" id="{BD69D102-A1A7-4762-B64F-F9E3723D61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1A4359-3130-49B2-BD5B-32D1FEBE1B34}"/>
              </a:ext>
            </a:extLst>
          </p:cNvPr>
          <p:cNvSpPr>
            <a:spLocks noGrp="1"/>
          </p:cNvSpPr>
          <p:nvPr>
            <p:ph type="sldNum" sz="quarter" idx="12"/>
          </p:nvPr>
        </p:nvSpPr>
        <p:spPr/>
        <p:txBody>
          <a:bodyPr/>
          <a:lstStyle/>
          <a:p>
            <a:fld id="{063A1413-90B8-4192-ABA6-65F4C2654DF0}" type="slidenum">
              <a:rPr lang="en-GB" smtClean="0"/>
              <a:t>‹#›</a:t>
            </a:fld>
            <a:endParaRPr lang="en-GB"/>
          </a:p>
        </p:txBody>
      </p:sp>
    </p:spTree>
    <p:extLst>
      <p:ext uri="{BB962C8B-B14F-4D97-AF65-F5344CB8AC3E}">
        <p14:creationId xmlns:p14="http://schemas.microsoft.com/office/powerpoint/2010/main" val="3420166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7FF25-35EC-4506-AB5C-355E60FE7C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F30C72-4776-4B13-BA86-2E4AFEF9EB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D8F024-4C57-4DEC-854C-46E361FAD04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568BE5-D58C-42DA-A36D-5A5004FA4B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FAE159-5A4F-43E4-9992-48ED2FB79E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D6B2AD-FBBF-4978-97B5-DE6824A614D4}"/>
              </a:ext>
            </a:extLst>
          </p:cNvPr>
          <p:cNvSpPr>
            <a:spLocks noGrp="1"/>
          </p:cNvSpPr>
          <p:nvPr>
            <p:ph type="dt" sz="half" idx="10"/>
          </p:nvPr>
        </p:nvSpPr>
        <p:spPr/>
        <p:txBody>
          <a:bodyPr/>
          <a:lstStyle/>
          <a:p>
            <a:fld id="{A19D1453-E2DD-4751-A4A4-DFB9577AAA0C}" type="datetimeFigureOut">
              <a:rPr lang="en-GB" smtClean="0"/>
              <a:t>11/06/2020</a:t>
            </a:fld>
            <a:endParaRPr lang="en-GB"/>
          </a:p>
        </p:txBody>
      </p:sp>
      <p:sp>
        <p:nvSpPr>
          <p:cNvPr id="8" name="Footer Placeholder 7">
            <a:extLst>
              <a:ext uri="{FF2B5EF4-FFF2-40B4-BE49-F238E27FC236}">
                <a16:creationId xmlns:a16="http://schemas.microsoft.com/office/drawing/2014/main" id="{3E2A018D-43D9-479D-986D-689439D72B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A1E5A8-470C-4F60-B6DA-C2736C8AD783}"/>
              </a:ext>
            </a:extLst>
          </p:cNvPr>
          <p:cNvSpPr>
            <a:spLocks noGrp="1"/>
          </p:cNvSpPr>
          <p:nvPr>
            <p:ph type="sldNum" sz="quarter" idx="12"/>
          </p:nvPr>
        </p:nvSpPr>
        <p:spPr/>
        <p:txBody>
          <a:bodyPr/>
          <a:lstStyle/>
          <a:p>
            <a:fld id="{063A1413-90B8-4192-ABA6-65F4C2654DF0}" type="slidenum">
              <a:rPr lang="en-GB" smtClean="0"/>
              <a:t>‹#›</a:t>
            </a:fld>
            <a:endParaRPr lang="en-GB"/>
          </a:p>
        </p:txBody>
      </p:sp>
    </p:spTree>
    <p:extLst>
      <p:ext uri="{BB962C8B-B14F-4D97-AF65-F5344CB8AC3E}">
        <p14:creationId xmlns:p14="http://schemas.microsoft.com/office/powerpoint/2010/main" val="3712348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381AF-FED9-4799-8903-62F44AB576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E35C50-C814-4519-A41B-29AAB16DC9CB}"/>
              </a:ext>
            </a:extLst>
          </p:cNvPr>
          <p:cNvSpPr>
            <a:spLocks noGrp="1"/>
          </p:cNvSpPr>
          <p:nvPr>
            <p:ph type="dt" sz="half" idx="10"/>
          </p:nvPr>
        </p:nvSpPr>
        <p:spPr/>
        <p:txBody>
          <a:bodyPr/>
          <a:lstStyle/>
          <a:p>
            <a:fld id="{A19D1453-E2DD-4751-A4A4-DFB9577AAA0C}" type="datetimeFigureOut">
              <a:rPr lang="en-GB" smtClean="0"/>
              <a:t>11/06/2020</a:t>
            </a:fld>
            <a:endParaRPr lang="en-GB"/>
          </a:p>
        </p:txBody>
      </p:sp>
      <p:sp>
        <p:nvSpPr>
          <p:cNvPr id="4" name="Footer Placeholder 3">
            <a:extLst>
              <a:ext uri="{FF2B5EF4-FFF2-40B4-BE49-F238E27FC236}">
                <a16:creationId xmlns:a16="http://schemas.microsoft.com/office/drawing/2014/main" id="{BD500EC9-B443-4C4A-A8A6-B347F71F70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76A29C-2B24-4207-8757-3551EB2AED83}"/>
              </a:ext>
            </a:extLst>
          </p:cNvPr>
          <p:cNvSpPr>
            <a:spLocks noGrp="1"/>
          </p:cNvSpPr>
          <p:nvPr>
            <p:ph type="sldNum" sz="quarter" idx="12"/>
          </p:nvPr>
        </p:nvSpPr>
        <p:spPr/>
        <p:txBody>
          <a:bodyPr/>
          <a:lstStyle/>
          <a:p>
            <a:fld id="{063A1413-90B8-4192-ABA6-65F4C2654DF0}" type="slidenum">
              <a:rPr lang="en-GB" smtClean="0"/>
              <a:t>‹#›</a:t>
            </a:fld>
            <a:endParaRPr lang="en-GB"/>
          </a:p>
        </p:txBody>
      </p:sp>
    </p:spTree>
    <p:extLst>
      <p:ext uri="{BB962C8B-B14F-4D97-AF65-F5344CB8AC3E}">
        <p14:creationId xmlns:p14="http://schemas.microsoft.com/office/powerpoint/2010/main" val="2830132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DDACCF-3F84-40BD-AA10-011788E43867}"/>
              </a:ext>
            </a:extLst>
          </p:cNvPr>
          <p:cNvSpPr>
            <a:spLocks noGrp="1"/>
          </p:cNvSpPr>
          <p:nvPr>
            <p:ph type="dt" sz="half" idx="10"/>
          </p:nvPr>
        </p:nvSpPr>
        <p:spPr/>
        <p:txBody>
          <a:bodyPr/>
          <a:lstStyle/>
          <a:p>
            <a:fld id="{A19D1453-E2DD-4751-A4A4-DFB9577AAA0C}" type="datetimeFigureOut">
              <a:rPr lang="en-GB" smtClean="0"/>
              <a:t>11/06/2020</a:t>
            </a:fld>
            <a:endParaRPr lang="en-GB"/>
          </a:p>
        </p:txBody>
      </p:sp>
      <p:sp>
        <p:nvSpPr>
          <p:cNvPr id="3" name="Footer Placeholder 2">
            <a:extLst>
              <a:ext uri="{FF2B5EF4-FFF2-40B4-BE49-F238E27FC236}">
                <a16:creationId xmlns:a16="http://schemas.microsoft.com/office/drawing/2014/main" id="{B1259FE7-E7F8-460D-90CF-4D5943EB0DC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CDCE79-F66E-47F9-A124-E701ADC7052B}"/>
              </a:ext>
            </a:extLst>
          </p:cNvPr>
          <p:cNvSpPr>
            <a:spLocks noGrp="1"/>
          </p:cNvSpPr>
          <p:nvPr>
            <p:ph type="sldNum" sz="quarter" idx="12"/>
          </p:nvPr>
        </p:nvSpPr>
        <p:spPr/>
        <p:txBody>
          <a:bodyPr/>
          <a:lstStyle/>
          <a:p>
            <a:fld id="{063A1413-90B8-4192-ABA6-65F4C2654DF0}" type="slidenum">
              <a:rPr lang="en-GB" smtClean="0"/>
              <a:t>‹#›</a:t>
            </a:fld>
            <a:endParaRPr lang="en-GB"/>
          </a:p>
        </p:txBody>
      </p:sp>
    </p:spTree>
    <p:extLst>
      <p:ext uri="{BB962C8B-B14F-4D97-AF65-F5344CB8AC3E}">
        <p14:creationId xmlns:p14="http://schemas.microsoft.com/office/powerpoint/2010/main" val="1260289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93677-428D-4CF2-9814-0DB9FB1D6A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5FC237-7822-45EB-8BAE-9EE413FD2A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39DD04-138D-4FD0-8B08-DC736148CE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49D428-3CE5-4A94-A2BE-54AB40FD5740}"/>
              </a:ext>
            </a:extLst>
          </p:cNvPr>
          <p:cNvSpPr>
            <a:spLocks noGrp="1"/>
          </p:cNvSpPr>
          <p:nvPr>
            <p:ph type="dt" sz="half" idx="10"/>
          </p:nvPr>
        </p:nvSpPr>
        <p:spPr/>
        <p:txBody>
          <a:bodyPr/>
          <a:lstStyle/>
          <a:p>
            <a:fld id="{A19D1453-E2DD-4751-A4A4-DFB9577AAA0C}" type="datetimeFigureOut">
              <a:rPr lang="en-GB" smtClean="0"/>
              <a:t>11/06/2020</a:t>
            </a:fld>
            <a:endParaRPr lang="en-GB"/>
          </a:p>
        </p:txBody>
      </p:sp>
      <p:sp>
        <p:nvSpPr>
          <p:cNvPr id="6" name="Footer Placeholder 5">
            <a:extLst>
              <a:ext uri="{FF2B5EF4-FFF2-40B4-BE49-F238E27FC236}">
                <a16:creationId xmlns:a16="http://schemas.microsoft.com/office/drawing/2014/main" id="{9E0C9B39-C180-46B8-A7F6-716D7AC4AC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DA3A98-CC05-4396-9BC4-DA68CA05D2F7}"/>
              </a:ext>
            </a:extLst>
          </p:cNvPr>
          <p:cNvSpPr>
            <a:spLocks noGrp="1"/>
          </p:cNvSpPr>
          <p:nvPr>
            <p:ph type="sldNum" sz="quarter" idx="12"/>
          </p:nvPr>
        </p:nvSpPr>
        <p:spPr/>
        <p:txBody>
          <a:bodyPr/>
          <a:lstStyle/>
          <a:p>
            <a:fld id="{063A1413-90B8-4192-ABA6-65F4C2654DF0}" type="slidenum">
              <a:rPr lang="en-GB" smtClean="0"/>
              <a:t>‹#›</a:t>
            </a:fld>
            <a:endParaRPr lang="en-GB"/>
          </a:p>
        </p:txBody>
      </p:sp>
    </p:spTree>
    <p:extLst>
      <p:ext uri="{BB962C8B-B14F-4D97-AF65-F5344CB8AC3E}">
        <p14:creationId xmlns:p14="http://schemas.microsoft.com/office/powerpoint/2010/main" val="1989324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D743D-060C-4A5C-AC96-150DE4B424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DE5DC9-75E8-49D6-A889-7AD7577F75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957D63-7429-494F-AD47-6492D1E64D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595A2C-0A35-43CD-873B-98B847850CDE}"/>
              </a:ext>
            </a:extLst>
          </p:cNvPr>
          <p:cNvSpPr>
            <a:spLocks noGrp="1"/>
          </p:cNvSpPr>
          <p:nvPr>
            <p:ph type="dt" sz="half" idx="10"/>
          </p:nvPr>
        </p:nvSpPr>
        <p:spPr/>
        <p:txBody>
          <a:bodyPr/>
          <a:lstStyle/>
          <a:p>
            <a:fld id="{A19D1453-E2DD-4751-A4A4-DFB9577AAA0C}" type="datetimeFigureOut">
              <a:rPr lang="en-GB" smtClean="0"/>
              <a:t>11/06/2020</a:t>
            </a:fld>
            <a:endParaRPr lang="en-GB"/>
          </a:p>
        </p:txBody>
      </p:sp>
      <p:sp>
        <p:nvSpPr>
          <p:cNvPr id="6" name="Footer Placeholder 5">
            <a:extLst>
              <a:ext uri="{FF2B5EF4-FFF2-40B4-BE49-F238E27FC236}">
                <a16:creationId xmlns:a16="http://schemas.microsoft.com/office/drawing/2014/main" id="{788CA696-A0D8-4EE4-BF22-C93F56CCA8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86A555-3C5D-4A40-BB41-3BD743C1BEE0}"/>
              </a:ext>
            </a:extLst>
          </p:cNvPr>
          <p:cNvSpPr>
            <a:spLocks noGrp="1"/>
          </p:cNvSpPr>
          <p:nvPr>
            <p:ph type="sldNum" sz="quarter" idx="12"/>
          </p:nvPr>
        </p:nvSpPr>
        <p:spPr/>
        <p:txBody>
          <a:bodyPr/>
          <a:lstStyle/>
          <a:p>
            <a:fld id="{063A1413-90B8-4192-ABA6-65F4C2654DF0}" type="slidenum">
              <a:rPr lang="en-GB" smtClean="0"/>
              <a:t>‹#›</a:t>
            </a:fld>
            <a:endParaRPr lang="en-GB"/>
          </a:p>
        </p:txBody>
      </p:sp>
    </p:spTree>
    <p:extLst>
      <p:ext uri="{BB962C8B-B14F-4D97-AF65-F5344CB8AC3E}">
        <p14:creationId xmlns:p14="http://schemas.microsoft.com/office/powerpoint/2010/main" val="1833563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D8653-7531-4DD8-AB36-E77143EEA38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CAE991-2DC1-43F4-8125-D8EDDB694F9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4C8CBB-89ED-4DA4-B796-318CB423E6D1}"/>
              </a:ext>
            </a:extLst>
          </p:cNvPr>
          <p:cNvSpPr>
            <a:spLocks noGrp="1"/>
          </p:cNvSpPr>
          <p:nvPr>
            <p:ph type="dt" sz="half" idx="10"/>
          </p:nvPr>
        </p:nvSpPr>
        <p:spPr/>
        <p:txBody>
          <a:bodyPr/>
          <a:lstStyle/>
          <a:p>
            <a:fld id="{A19D1453-E2DD-4751-A4A4-DFB9577AAA0C}" type="datetimeFigureOut">
              <a:rPr lang="en-GB" smtClean="0"/>
              <a:t>11/06/2020</a:t>
            </a:fld>
            <a:endParaRPr lang="en-GB"/>
          </a:p>
        </p:txBody>
      </p:sp>
      <p:sp>
        <p:nvSpPr>
          <p:cNvPr id="5" name="Footer Placeholder 4">
            <a:extLst>
              <a:ext uri="{FF2B5EF4-FFF2-40B4-BE49-F238E27FC236}">
                <a16:creationId xmlns:a16="http://schemas.microsoft.com/office/drawing/2014/main" id="{88631DC1-E359-49BF-8353-6A06848015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BA3D29-5F4A-4AEC-90B1-1C2755B4D68D}"/>
              </a:ext>
            </a:extLst>
          </p:cNvPr>
          <p:cNvSpPr>
            <a:spLocks noGrp="1"/>
          </p:cNvSpPr>
          <p:nvPr>
            <p:ph type="sldNum" sz="quarter" idx="12"/>
          </p:nvPr>
        </p:nvSpPr>
        <p:spPr/>
        <p:txBody>
          <a:bodyPr/>
          <a:lstStyle/>
          <a:p>
            <a:fld id="{063A1413-90B8-4192-ABA6-65F4C2654DF0}" type="slidenum">
              <a:rPr lang="en-GB" smtClean="0"/>
              <a:t>‹#›</a:t>
            </a:fld>
            <a:endParaRPr lang="en-GB"/>
          </a:p>
        </p:txBody>
      </p:sp>
    </p:spTree>
    <p:extLst>
      <p:ext uri="{BB962C8B-B14F-4D97-AF65-F5344CB8AC3E}">
        <p14:creationId xmlns:p14="http://schemas.microsoft.com/office/powerpoint/2010/main" val="3869686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A59768-A8F8-48B3-8301-93E0CB7F53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6FF2F6-CE96-403C-B969-F84E62F9F3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D3FE4A-6FF6-4D0C-811E-20B2CE324AA5}"/>
              </a:ext>
            </a:extLst>
          </p:cNvPr>
          <p:cNvSpPr>
            <a:spLocks noGrp="1"/>
          </p:cNvSpPr>
          <p:nvPr>
            <p:ph type="dt" sz="half" idx="10"/>
          </p:nvPr>
        </p:nvSpPr>
        <p:spPr/>
        <p:txBody>
          <a:bodyPr/>
          <a:lstStyle/>
          <a:p>
            <a:fld id="{A19D1453-E2DD-4751-A4A4-DFB9577AAA0C}" type="datetimeFigureOut">
              <a:rPr lang="en-GB" smtClean="0"/>
              <a:t>11/06/2020</a:t>
            </a:fld>
            <a:endParaRPr lang="en-GB"/>
          </a:p>
        </p:txBody>
      </p:sp>
      <p:sp>
        <p:nvSpPr>
          <p:cNvPr id="5" name="Footer Placeholder 4">
            <a:extLst>
              <a:ext uri="{FF2B5EF4-FFF2-40B4-BE49-F238E27FC236}">
                <a16:creationId xmlns:a16="http://schemas.microsoft.com/office/drawing/2014/main" id="{029AE56E-DA19-4273-908D-B3B8228F4F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1AFCE6-DEFC-4699-A6C7-E07EC6242746}"/>
              </a:ext>
            </a:extLst>
          </p:cNvPr>
          <p:cNvSpPr>
            <a:spLocks noGrp="1"/>
          </p:cNvSpPr>
          <p:nvPr>
            <p:ph type="sldNum" sz="quarter" idx="12"/>
          </p:nvPr>
        </p:nvSpPr>
        <p:spPr/>
        <p:txBody>
          <a:bodyPr/>
          <a:lstStyle/>
          <a:p>
            <a:fld id="{063A1413-90B8-4192-ABA6-65F4C2654DF0}" type="slidenum">
              <a:rPr lang="en-GB" smtClean="0"/>
              <a:t>‹#›</a:t>
            </a:fld>
            <a:endParaRPr lang="en-GB"/>
          </a:p>
        </p:txBody>
      </p:sp>
    </p:spTree>
    <p:extLst>
      <p:ext uri="{BB962C8B-B14F-4D97-AF65-F5344CB8AC3E}">
        <p14:creationId xmlns:p14="http://schemas.microsoft.com/office/powerpoint/2010/main" val="173597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B71518-D87F-4AD4-9C05-2CA98B1290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7A3DC0-6B2E-4080-B71A-1A5640363E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DD3BBF-FB23-47F8-91AA-A49ADA26ED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9D1453-E2DD-4751-A4A4-DFB9577AAA0C}" type="datetimeFigureOut">
              <a:rPr lang="en-GB" smtClean="0"/>
              <a:t>11/06/2020</a:t>
            </a:fld>
            <a:endParaRPr lang="en-GB"/>
          </a:p>
        </p:txBody>
      </p:sp>
      <p:sp>
        <p:nvSpPr>
          <p:cNvPr id="5" name="Footer Placeholder 4">
            <a:extLst>
              <a:ext uri="{FF2B5EF4-FFF2-40B4-BE49-F238E27FC236}">
                <a16:creationId xmlns:a16="http://schemas.microsoft.com/office/drawing/2014/main" id="{58EA643E-4AA9-452D-B162-078F62EB3C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F0E763-8DF9-439D-A1E1-53B532100B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3A1413-90B8-4192-ABA6-65F4C2654DF0}" type="slidenum">
              <a:rPr lang="en-GB" smtClean="0"/>
              <a:t>‹#›</a:t>
            </a:fld>
            <a:endParaRPr lang="en-GB"/>
          </a:p>
        </p:txBody>
      </p:sp>
    </p:spTree>
    <p:extLst>
      <p:ext uri="{BB962C8B-B14F-4D97-AF65-F5344CB8AC3E}">
        <p14:creationId xmlns:p14="http://schemas.microsoft.com/office/powerpoint/2010/main" val="34459087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bibleodyssey.org/en/places/main-articles/second-templ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enelope.uchicago.edu/josephus/war-6.html"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bibleodyssey.org/en/places/main-articles/second-templ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penelope.uchicago.edu/josephus/war-6.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commons.wikimedia.org/wiki/File:Arch_of_Titus_Menorah.png"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ritannica.com/topic/Western-Wall"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enelope.uchicago.edu/josephus/war-6.html" TargetMode="External"/><Relationship Id="rId2" Type="http://schemas.openxmlformats.org/officeDocument/2006/relationships/hyperlink" Target="https://www.britannica.com/topic/Western-Wal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commons.wikimedia.org/wiki/File:Arch_of_Titus_Menorah.p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02C25-6BFC-4924-B719-9B557BD7C3E2}"/>
              </a:ext>
            </a:extLst>
          </p:cNvPr>
          <p:cNvSpPr>
            <a:spLocks noGrp="1"/>
          </p:cNvSpPr>
          <p:nvPr>
            <p:ph type="ctrTitle"/>
          </p:nvPr>
        </p:nvSpPr>
        <p:spPr/>
        <p:txBody>
          <a:bodyPr/>
          <a:lstStyle/>
          <a:p>
            <a:r>
              <a:rPr lang="en-GB" dirty="0"/>
              <a:t>Destruction of the Second Temple.</a:t>
            </a:r>
          </a:p>
        </p:txBody>
      </p:sp>
      <p:sp>
        <p:nvSpPr>
          <p:cNvPr id="3" name="Subtitle 2">
            <a:extLst>
              <a:ext uri="{FF2B5EF4-FFF2-40B4-BE49-F238E27FC236}">
                <a16:creationId xmlns:a16="http://schemas.microsoft.com/office/drawing/2014/main" id="{8B83BD96-1FE6-43D3-AAEE-D7890A53D32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86314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6E84B4-B469-45E8-9043-7DBCCA9A3165}"/>
              </a:ext>
            </a:extLst>
          </p:cNvPr>
          <p:cNvSpPr>
            <a:spLocks noGrp="1"/>
          </p:cNvSpPr>
          <p:nvPr>
            <p:ph type="title"/>
          </p:nvPr>
        </p:nvSpPr>
        <p:spPr>
          <a:xfrm>
            <a:off x="838201" y="624568"/>
            <a:ext cx="3351755" cy="5412920"/>
          </a:xfrm>
        </p:spPr>
        <p:txBody>
          <a:bodyPr>
            <a:normAutofit/>
          </a:bodyPr>
          <a:lstStyle/>
          <a:p>
            <a:r>
              <a:rPr lang="en-GB" sz="4000">
                <a:solidFill>
                  <a:schemeClr val="bg1"/>
                </a:solidFill>
              </a:rPr>
              <a:t>Sources.	</a:t>
            </a:r>
          </a:p>
        </p:txBody>
      </p:sp>
      <p:graphicFrame>
        <p:nvGraphicFramePr>
          <p:cNvPr id="5" name="Content Placeholder 2">
            <a:extLst>
              <a:ext uri="{FF2B5EF4-FFF2-40B4-BE49-F238E27FC236}">
                <a16:creationId xmlns:a16="http://schemas.microsoft.com/office/drawing/2014/main" id="{373015E7-5E3D-4827-A428-2E5CE0CD5C3D}"/>
              </a:ext>
            </a:extLst>
          </p:cNvPr>
          <p:cNvGraphicFramePr>
            <a:graphicFrameLocks noGrp="1"/>
          </p:cNvGraphicFramePr>
          <p:nvPr>
            <p:ph idx="1"/>
            <p:extLst>
              <p:ext uri="{D42A27DB-BD31-4B8C-83A1-F6EECF244321}">
                <p14:modId xmlns:p14="http://schemas.microsoft.com/office/powerpoint/2010/main" val="1419659761"/>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6364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ED085D-ED41-462B-8462-2F24E52ACA9E}"/>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What was the Second Temple?</a:t>
            </a:r>
          </a:p>
        </p:txBody>
      </p:sp>
      <p:sp>
        <p:nvSpPr>
          <p:cNvPr id="3" name="Content Placeholder 2">
            <a:extLst>
              <a:ext uri="{FF2B5EF4-FFF2-40B4-BE49-F238E27FC236}">
                <a16:creationId xmlns:a16="http://schemas.microsoft.com/office/drawing/2014/main" id="{65F8BB88-C6AF-44CD-AF25-34B5FE133182}"/>
              </a:ext>
            </a:extLst>
          </p:cNvPr>
          <p:cNvSpPr>
            <a:spLocks noGrp="1"/>
          </p:cNvSpPr>
          <p:nvPr>
            <p:ph idx="1"/>
          </p:nvPr>
        </p:nvSpPr>
        <p:spPr>
          <a:xfrm>
            <a:off x="4380855" y="1412489"/>
            <a:ext cx="3427283" cy="4363844"/>
          </a:xfrm>
        </p:spPr>
        <p:txBody>
          <a:bodyPr vert="horz" lIns="91440" tIns="45720" rIns="91440" bIns="45720" rtlCol="0">
            <a:normAutofit/>
          </a:bodyPr>
          <a:lstStyle/>
          <a:p>
            <a:r>
              <a:rPr lang="en-US" sz="1900"/>
              <a:t>The first thing we need to understand before we can look at it’s destruction is what it was. </a:t>
            </a:r>
          </a:p>
          <a:p>
            <a:r>
              <a:rPr lang="en-US" sz="1900"/>
              <a:t>The Second Temple was believed to have been built in 515 BCE(1), after the destruction of the first temple.</a:t>
            </a:r>
          </a:p>
          <a:p>
            <a:r>
              <a:rPr lang="en-US" sz="1900"/>
              <a:t>One thing to note about the Second Temple is that it was different to the First Temple, the main being that the Second was not built by a King nor was there one re-established</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E3949CA-2CF0-4A19-9339-A834838DAC68}"/>
              </a:ext>
            </a:extLst>
          </p:cNvPr>
          <p:cNvSpPr txBox="1"/>
          <p:nvPr/>
        </p:nvSpPr>
        <p:spPr>
          <a:xfrm>
            <a:off x="8451604" y="1412489"/>
            <a:ext cx="3197701"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(1) Lawrence H. Schiffman, </a:t>
            </a:r>
            <a:r>
              <a:rPr lang="en-US" sz="2000" i="1"/>
              <a:t>Bible Odyssey, </a:t>
            </a:r>
            <a:r>
              <a:rPr lang="en-US" sz="2000"/>
              <a:t>2020 &lt;</a:t>
            </a:r>
            <a:r>
              <a:rPr lang="en-US" sz="2000">
                <a:hlinkClick r:id="rId3"/>
              </a:rPr>
              <a:t>https://www.bibleodyssey.org/en/places/main-articles/second-temple</a:t>
            </a:r>
            <a:r>
              <a:rPr lang="en-US" sz="2000"/>
              <a:t>&gt;</a:t>
            </a:r>
          </a:p>
        </p:txBody>
      </p:sp>
    </p:spTree>
    <p:extLst>
      <p:ext uri="{BB962C8B-B14F-4D97-AF65-F5344CB8AC3E}">
        <p14:creationId xmlns:p14="http://schemas.microsoft.com/office/powerpoint/2010/main" val="3745337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9CE04-6355-4EE8-BE1D-1FD835991677}"/>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What happened?</a:t>
            </a:r>
          </a:p>
        </p:txBody>
      </p:sp>
      <p:sp>
        <p:nvSpPr>
          <p:cNvPr id="3" name="Content Placeholder 2">
            <a:extLst>
              <a:ext uri="{FF2B5EF4-FFF2-40B4-BE49-F238E27FC236}">
                <a16:creationId xmlns:a16="http://schemas.microsoft.com/office/drawing/2014/main" id="{ABC3D745-D3E3-4CCD-9ECC-B43B98243263}"/>
              </a:ext>
            </a:extLst>
          </p:cNvPr>
          <p:cNvSpPr>
            <a:spLocks noGrp="1"/>
          </p:cNvSpPr>
          <p:nvPr>
            <p:ph idx="1"/>
          </p:nvPr>
        </p:nvSpPr>
        <p:spPr>
          <a:xfrm>
            <a:off x="4380855" y="1412489"/>
            <a:ext cx="3427283" cy="4363844"/>
          </a:xfrm>
        </p:spPr>
        <p:txBody>
          <a:bodyPr vert="horz" lIns="91440" tIns="45720" rIns="91440" bIns="45720" rtlCol="0">
            <a:normAutofit/>
          </a:bodyPr>
          <a:lstStyle/>
          <a:p>
            <a:r>
              <a:rPr lang="en-US" sz="1700"/>
              <a:t>We see that when Josephus is mentioning the Second Temple in book 6 of the War he is writing about how the Romans are attempting to overthrow the Jewish people in order to get to the content of what’s inside. </a:t>
            </a:r>
          </a:p>
          <a:p>
            <a:r>
              <a:rPr lang="en-US" sz="1700"/>
              <a:t>We see this when he writes:</a:t>
            </a:r>
          </a:p>
          <a:p>
            <a:pPr marL="0"/>
            <a:r>
              <a:rPr lang="en-US" sz="1700"/>
              <a:t>“So a terrible battle was fought at the entrance of the temple: while the Romans were forcing their way, in order to get possession of that temple; and the Jews were driving them back to the tower of Antonia.” (2)</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7764D6B-AF1A-45A0-8E86-D1B88A58BFDF}"/>
              </a:ext>
            </a:extLst>
          </p:cNvPr>
          <p:cNvSpPr txBox="1"/>
          <p:nvPr/>
        </p:nvSpPr>
        <p:spPr>
          <a:xfrm>
            <a:off x="8451604" y="1412489"/>
            <a:ext cx="3197701"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(2) Josephus, </a:t>
            </a:r>
            <a:r>
              <a:rPr lang="en-US" sz="2000" i="1"/>
              <a:t>Of the War,</a:t>
            </a:r>
            <a:r>
              <a:rPr lang="en-US" sz="2000"/>
              <a:t> &lt;</a:t>
            </a:r>
            <a:r>
              <a:rPr lang="en-US" sz="2000">
                <a:hlinkClick r:id="rId3"/>
              </a:rPr>
              <a:t>https://penelope.uchicago.edu/josephus/war-6.html</a:t>
            </a:r>
            <a:r>
              <a:rPr lang="en-US" sz="2000"/>
              <a:t>&gt;</a:t>
            </a:r>
          </a:p>
        </p:txBody>
      </p:sp>
    </p:spTree>
    <p:extLst>
      <p:ext uri="{BB962C8B-B14F-4D97-AF65-F5344CB8AC3E}">
        <p14:creationId xmlns:p14="http://schemas.microsoft.com/office/powerpoint/2010/main" val="3654008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6FCCD1-51EA-4AB6-8659-CE1ABCD41C4C}"/>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Why did it happen?</a:t>
            </a:r>
          </a:p>
        </p:txBody>
      </p:sp>
      <p:sp>
        <p:nvSpPr>
          <p:cNvPr id="3" name="Content Placeholder 2">
            <a:extLst>
              <a:ext uri="{FF2B5EF4-FFF2-40B4-BE49-F238E27FC236}">
                <a16:creationId xmlns:a16="http://schemas.microsoft.com/office/drawing/2014/main" id="{9F2D4DA0-B804-4DA4-BD22-BBD313FCEE98}"/>
              </a:ext>
            </a:extLst>
          </p:cNvPr>
          <p:cNvSpPr>
            <a:spLocks noGrp="1"/>
          </p:cNvSpPr>
          <p:nvPr>
            <p:ph idx="1"/>
          </p:nvPr>
        </p:nvSpPr>
        <p:spPr>
          <a:xfrm>
            <a:off x="5194300" y="533400"/>
            <a:ext cx="6470650" cy="4848225"/>
          </a:xfrm>
        </p:spPr>
        <p:txBody>
          <a:bodyPr wrap="square" anchor="t">
            <a:normAutofit/>
          </a:bodyPr>
          <a:lstStyle/>
          <a:p>
            <a:r>
              <a:rPr lang="en-GB" sz="2000"/>
              <a:t>One of the causes as to the destruction of the Second Temple were because the Roman emperor would sponsor a daily voluntary sacrifice at the Temple. </a:t>
            </a:r>
          </a:p>
          <a:p>
            <a:r>
              <a:rPr lang="en-GB" sz="2000"/>
              <a:t>One thing to remember before continuing is that at this time the people would be expected to worship the emperor of Rome as a God. However due to Judaism being monotheistic this was not possible. </a:t>
            </a:r>
          </a:p>
          <a:p>
            <a:r>
              <a:rPr lang="en-GB" sz="2000"/>
              <a:t>Due to this being a difference between Jewish ad Roman culture, the sacrifice was offered by the Jews as a substitute to emperor worship. </a:t>
            </a:r>
          </a:p>
          <a:p>
            <a:r>
              <a:rPr lang="en-GB" sz="2000"/>
              <a:t>However as rebellion against Rome, some of the Jewish priestess prevented these offerings of the emperor’s sacrifice therefore starting the Great Revolt/</a:t>
            </a:r>
          </a:p>
          <a:p>
            <a:r>
              <a:rPr lang="en-GB" sz="2000"/>
              <a:t>This ultimately resulted in the destruction of the Second Temple in 70 CE. (3)</a:t>
            </a:r>
          </a:p>
          <a:p>
            <a:endParaRPr lang="en-GB" sz="2000"/>
          </a:p>
        </p:txBody>
      </p:sp>
      <p:sp>
        <p:nvSpPr>
          <p:cNvPr id="4" name="TextBox 3">
            <a:extLst>
              <a:ext uri="{FF2B5EF4-FFF2-40B4-BE49-F238E27FC236}">
                <a16:creationId xmlns:a16="http://schemas.microsoft.com/office/drawing/2014/main" id="{D8623232-E5C9-4CC9-BD0F-6D33E1F74ECA}"/>
              </a:ext>
            </a:extLst>
          </p:cNvPr>
          <p:cNvSpPr txBox="1"/>
          <p:nvPr/>
        </p:nvSpPr>
        <p:spPr>
          <a:xfrm>
            <a:off x="5194300" y="5464175"/>
            <a:ext cx="6470650" cy="868363"/>
          </a:xfrm>
          <a:prstGeom prst="rect">
            <a:avLst/>
          </a:prstGeom>
          <a:noFill/>
        </p:spPr>
        <p:txBody>
          <a:bodyPr wrap="square" rtlCol="0" anchor="t">
            <a:normAutofit/>
          </a:bodyPr>
          <a:lstStyle/>
          <a:p>
            <a:pPr>
              <a:lnSpc>
                <a:spcPct val="90000"/>
              </a:lnSpc>
              <a:spcAft>
                <a:spcPts val="600"/>
              </a:spcAft>
            </a:pPr>
            <a:r>
              <a:rPr lang="en-GB" dirty="0"/>
              <a:t>(3) Lawrence H. Schiffman, </a:t>
            </a:r>
            <a:r>
              <a:rPr lang="en-GB" i="1" dirty="0"/>
              <a:t>Bible Odyssey, </a:t>
            </a:r>
            <a:r>
              <a:rPr lang="en-GB" dirty="0"/>
              <a:t>2020 &lt;</a:t>
            </a:r>
            <a:r>
              <a:rPr lang="en-GB" dirty="0">
                <a:hlinkClick r:id="rId2"/>
              </a:rPr>
              <a:t>https://www.bibleodyssey.org/en/places/main-articles/second-temple</a:t>
            </a:r>
            <a:r>
              <a:rPr lang="en-GB" dirty="0"/>
              <a:t>&gt; [accessed 12/06/2020]</a:t>
            </a:r>
          </a:p>
        </p:txBody>
      </p:sp>
    </p:spTree>
    <p:extLst>
      <p:ext uri="{BB962C8B-B14F-4D97-AF65-F5344CB8AC3E}">
        <p14:creationId xmlns:p14="http://schemas.microsoft.com/office/powerpoint/2010/main" val="1258160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4AA797-9910-466B-95BB-E68EAE2427D9}"/>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Who caused it?</a:t>
            </a:r>
          </a:p>
        </p:txBody>
      </p:sp>
      <p:sp>
        <p:nvSpPr>
          <p:cNvPr id="4" name="TextBox 3">
            <a:extLst>
              <a:ext uri="{FF2B5EF4-FFF2-40B4-BE49-F238E27FC236}">
                <a16:creationId xmlns:a16="http://schemas.microsoft.com/office/drawing/2014/main" id="{265A7531-A89A-4190-BEAC-74544F76A90D}"/>
              </a:ext>
            </a:extLst>
          </p:cNvPr>
          <p:cNvSpPr txBox="1"/>
          <p:nvPr/>
        </p:nvSpPr>
        <p:spPr>
          <a:xfrm>
            <a:off x="5194300" y="5559425"/>
            <a:ext cx="6470650" cy="773113"/>
          </a:xfrm>
          <a:prstGeom prst="rect">
            <a:avLst/>
          </a:prstGeom>
          <a:noFill/>
        </p:spPr>
        <p:txBody>
          <a:bodyPr wrap="square" rtlCol="0" anchor="t">
            <a:normAutofit/>
          </a:bodyPr>
          <a:lstStyle/>
          <a:p>
            <a:pPr>
              <a:lnSpc>
                <a:spcPct val="90000"/>
              </a:lnSpc>
              <a:spcAft>
                <a:spcPts val="600"/>
              </a:spcAft>
            </a:pPr>
            <a:r>
              <a:rPr lang="en-GB" sz="1500"/>
              <a:t>(4) Josephus, </a:t>
            </a:r>
            <a:r>
              <a:rPr lang="en-GB" sz="1500" i="1"/>
              <a:t>Of the War,</a:t>
            </a:r>
            <a:r>
              <a:rPr lang="en-GB" sz="1500"/>
              <a:t> &lt;</a:t>
            </a:r>
            <a:r>
              <a:rPr lang="en-GB" sz="1500">
                <a:hlinkClick r:id="rId2"/>
              </a:rPr>
              <a:t>https://penelope.uchicago.edu/josephus/war-6.html</a:t>
            </a:r>
            <a:r>
              <a:rPr lang="en-GB" sz="1500"/>
              <a:t>&gt; [accessed 12/06/2020]</a:t>
            </a:r>
          </a:p>
        </p:txBody>
      </p:sp>
      <p:sp>
        <p:nvSpPr>
          <p:cNvPr id="3" name="Content Placeholder 2">
            <a:extLst>
              <a:ext uri="{FF2B5EF4-FFF2-40B4-BE49-F238E27FC236}">
                <a16:creationId xmlns:a16="http://schemas.microsoft.com/office/drawing/2014/main" id="{93BB1102-952E-43AE-A532-49CEEC339E32}"/>
              </a:ext>
            </a:extLst>
          </p:cNvPr>
          <p:cNvSpPr>
            <a:spLocks noGrp="1"/>
          </p:cNvSpPr>
          <p:nvPr>
            <p:ph idx="1"/>
          </p:nvPr>
        </p:nvSpPr>
        <p:spPr>
          <a:xfrm>
            <a:off x="5194300" y="533400"/>
            <a:ext cx="6470650" cy="4943475"/>
          </a:xfrm>
        </p:spPr>
        <p:txBody>
          <a:bodyPr wrap="square" anchor="t">
            <a:normAutofit/>
          </a:bodyPr>
          <a:lstStyle/>
          <a:p>
            <a:r>
              <a:rPr lang="en-GB" sz="2200"/>
              <a:t>While there is no direct individual to blame for the destruction of Jerusalem overall, one name does stand out above the others when looking at this, as well as when the destruction of the Second Temple.</a:t>
            </a:r>
          </a:p>
          <a:p>
            <a:r>
              <a:rPr lang="en-GB" sz="2200"/>
              <a:t>This name is Titus, who was a Roman general who lead the Roman forces to destroy Jerusalem and ultimately the Second Temple. We can see this when Josephus writes: </a:t>
            </a:r>
          </a:p>
          <a:p>
            <a:pPr marL="0" indent="0">
              <a:buNone/>
            </a:pPr>
            <a:r>
              <a:rPr lang="en-GB" sz="2200"/>
              <a:t>“Titus gave orders that the battering rams should be brought, and set over against the western edifice of the inner temple”(4)</a:t>
            </a:r>
          </a:p>
          <a:p>
            <a:pPr lvl="0"/>
            <a:r>
              <a:rPr lang="en-GB" sz="2200">
                <a:solidFill>
                  <a:prstClr val="black"/>
                </a:solidFill>
              </a:rPr>
              <a:t>This shows us the power Titus had, as well as his determination to claim the Second Temple.</a:t>
            </a:r>
          </a:p>
          <a:p>
            <a:pPr marL="0" indent="0">
              <a:buNone/>
            </a:pPr>
            <a:endParaRPr lang="en-GB" sz="2200"/>
          </a:p>
        </p:txBody>
      </p:sp>
    </p:spTree>
    <p:extLst>
      <p:ext uri="{BB962C8B-B14F-4D97-AF65-F5344CB8AC3E}">
        <p14:creationId xmlns:p14="http://schemas.microsoft.com/office/powerpoint/2010/main" val="3197111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EFAAA-0005-4366-AA9C-3362574AF756}"/>
              </a:ext>
            </a:extLst>
          </p:cNvPr>
          <p:cNvSpPr>
            <a:spLocks noGrp="1"/>
          </p:cNvSpPr>
          <p:nvPr>
            <p:ph type="title"/>
          </p:nvPr>
        </p:nvSpPr>
        <p:spPr>
          <a:xfrm>
            <a:off x="648929" y="629266"/>
            <a:ext cx="3667039" cy="1676603"/>
          </a:xfrm>
        </p:spPr>
        <p:txBody>
          <a:bodyPr>
            <a:normAutofit/>
          </a:bodyPr>
          <a:lstStyle/>
          <a:p>
            <a:r>
              <a:rPr lang="en-GB" sz="3600"/>
              <a:t>Its effect on Judaism at the time?</a:t>
            </a:r>
          </a:p>
        </p:txBody>
      </p:sp>
      <p:sp>
        <p:nvSpPr>
          <p:cNvPr id="3" name="Content Placeholder 2">
            <a:extLst>
              <a:ext uri="{FF2B5EF4-FFF2-40B4-BE49-F238E27FC236}">
                <a16:creationId xmlns:a16="http://schemas.microsoft.com/office/drawing/2014/main" id="{7FF17136-7692-455F-9D18-258E2877ACC7}"/>
              </a:ext>
            </a:extLst>
          </p:cNvPr>
          <p:cNvSpPr>
            <a:spLocks noGrp="1"/>
          </p:cNvSpPr>
          <p:nvPr>
            <p:ph idx="1"/>
          </p:nvPr>
        </p:nvSpPr>
        <p:spPr>
          <a:xfrm>
            <a:off x="648931" y="2438401"/>
            <a:ext cx="3667036" cy="3779520"/>
          </a:xfrm>
        </p:spPr>
        <p:txBody>
          <a:bodyPr>
            <a:normAutofit/>
          </a:bodyPr>
          <a:lstStyle/>
          <a:p>
            <a:r>
              <a:rPr lang="en-GB" sz="1800"/>
              <a:t>One thing that happened during the destruction of the Second Temple, which can still be seen on the Arch of Titus today is Roman soldiers carrying away the menorah. </a:t>
            </a:r>
          </a:p>
          <a:p>
            <a:r>
              <a:rPr lang="en-GB" sz="1800"/>
              <a:t>The menorah was a seven lamp candle which was used in the temple, and is today recognised as one of the symbols of Judaism and is now on the coat of arms of Israel.</a:t>
            </a:r>
          </a:p>
        </p:txBody>
      </p:sp>
      <p:sp>
        <p:nvSpPr>
          <p:cNvPr id="71" name="Rectangle 70">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
            <a:ext cx="7555992"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A2E36F29-F9A7-490C-9406-F489B12EC9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446" r="10824" b="1"/>
          <a:stretch/>
        </p:blipFill>
        <p:spPr bwMode="auto">
          <a:xfrm>
            <a:off x="5276088" y="640082"/>
            <a:ext cx="6276250" cy="5577838"/>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06237CA-7CEE-4DFC-B989-4D896ECFADF8}"/>
              </a:ext>
            </a:extLst>
          </p:cNvPr>
          <p:cNvSpPr txBox="1"/>
          <p:nvPr/>
        </p:nvSpPr>
        <p:spPr>
          <a:xfrm>
            <a:off x="5276088" y="5660137"/>
            <a:ext cx="6276250" cy="557783"/>
          </a:xfrm>
          <a:prstGeom prst="rect">
            <a:avLst/>
          </a:prstGeom>
          <a:solidFill>
            <a:srgbClr val="000000">
              <a:alpha val="50000"/>
            </a:srgbClr>
          </a:solidFill>
          <a:ln>
            <a:noFill/>
          </a:ln>
        </p:spPr>
        <p:txBody>
          <a:bodyPr wrap="square" rtlCol="0">
            <a:normAutofit/>
          </a:bodyPr>
          <a:lstStyle/>
          <a:p>
            <a:pPr algn="ctr">
              <a:spcAft>
                <a:spcPts val="600"/>
              </a:spcAft>
            </a:pPr>
            <a:r>
              <a:rPr lang="en-GB" sz="1300">
                <a:solidFill>
                  <a:srgbClr val="FFFFFF"/>
                </a:solidFill>
              </a:rPr>
              <a:t>Fig 1.Wikimedia &lt;</a:t>
            </a:r>
            <a:r>
              <a:rPr lang="en-GB" sz="1300">
                <a:solidFill>
                  <a:srgbClr val="FFFFFF"/>
                </a:solidFill>
                <a:hlinkClick r:id="rId3">
                  <a:extLst>
                    <a:ext uri="{A12FA001-AC4F-418D-AE19-62706E023703}">
                      <ahyp:hlinkClr xmlns:ahyp="http://schemas.microsoft.com/office/drawing/2018/hyperlinkcolor" val="tx"/>
                    </a:ext>
                  </a:extLst>
                </a:hlinkClick>
              </a:rPr>
              <a:t>https://commons.wikimedia.org/wiki/File:Arch_of_Titus_Menorah.png</a:t>
            </a:r>
            <a:r>
              <a:rPr lang="en-GB" sz="1300">
                <a:solidFill>
                  <a:srgbClr val="FFFFFF"/>
                </a:solidFill>
              </a:rPr>
              <a:t>&gt; [accessed 12/06/2020]</a:t>
            </a:r>
          </a:p>
        </p:txBody>
      </p:sp>
    </p:spTree>
    <p:extLst>
      <p:ext uri="{BB962C8B-B14F-4D97-AF65-F5344CB8AC3E}">
        <p14:creationId xmlns:p14="http://schemas.microsoft.com/office/powerpoint/2010/main" val="418666147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D55E05-51A2-4173-A7FA-869DE4F7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1345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123DED-0958-4F09-8B91-8A5AF5A5E5E2}"/>
              </a:ext>
            </a:extLst>
          </p:cNvPr>
          <p:cNvSpPr>
            <a:spLocks noGrp="1"/>
          </p:cNvSpPr>
          <p:nvPr>
            <p:ph type="title"/>
          </p:nvPr>
        </p:nvSpPr>
        <p:spPr>
          <a:xfrm>
            <a:off x="838200" y="621792"/>
            <a:ext cx="4795157" cy="5413248"/>
          </a:xfrm>
        </p:spPr>
        <p:txBody>
          <a:bodyPr>
            <a:normAutofit/>
          </a:bodyPr>
          <a:lstStyle/>
          <a:p>
            <a:r>
              <a:rPr lang="en-GB" sz="5200">
                <a:solidFill>
                  <a:schemeClr val="bg1"/>
                </a:solidFill>
              </a:rPr>
              <a:t>The effect on the synagogue. </a:t>
            </a:r>
          </a:p>
        </p:txBody>
      </p:sp>
      <p:sp>
        <p:nvSpPr>
          <p:cNvPr id="3" name="Content Placeholder 2">
            <a:extLst>
              <a:ext uri="{FF2B5EF4-FFF2-40B4-BE49-F238E27FC236}">
                <a16:creationId xmlns:a16="http://schemas.microsoft.com/office/drawing/2014/main" id="{F72CC771-4FD0-4F26-99EE-7E029EB443BD}"/>
              </a:ext>
            </a:extLst>
          </p:cNvPr>
          <p:cNvSpPr>
            <a:spLocks noGrp="1"/>
          </p:cNvSpPr>
          <p:nvPr>
            <p:ph idx="1"/>
          </p:nvPr>
        </p:nvSpPr>
        <p:spPr>
          <a:xfrm>
            <a:off x="6521450" y="621792"/>
            <a:ext cx="4832349" cy="5413248"/>
          </a:xfrm>
        </p:spPr>
        <p:txBody>
          <a:bodyPr anchor="ctr">
            <a:normAutofit/>
          </a:bodyPr>
          <a:lstStyle/>
          <a:p>
            <a:r>
              <a:rPr lang="en-GB" sz="2400" dirty="0"/>
              <a:t>One thing that can be said is that the synagogue would have now become the main place of worship as an effect of the destruction of the Second Temple. </a:t>
            </a:r>
          </a:p>
          <a:p>
            <a:r>
              <a:rPr lang="en-GB" sz="2400" dirty="0"/>
              <a:t>One other thing is that religion now changed to a more Torah focused one, as this was one of the only physical things they still had lest that connected them to both the first and second temple </a:t>
            </a:r>
            <a:r>
              <a:rPr lang="en-GB" sz="2400" dirty="0" err="1"/>
              <a:t>adter</a:t>
            </a:r>
            <a:r>
              <a:rPr lang="en-GB" sz="2400" dirty="0"/>
              <a:t> their destruction.</a:t>
            </a:r>
          </a:p>
        </p:txBody>
      </p:sp>
    </p:spTree>
    <p:extLst>
      <p:ext uri="{BB962C8B-B14F-4D97-AF65-F5344CB8AC3E}">
        <p14:creationId xmlns:p14="http://schemas.microsoft.com/office/powerpoint/2010/main" val="2395549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B6449-796F-4D95-86AC-9B1A351894FC}"/>
              </a:ext>
            </a:extLst>
          </p:cNvPr>
          <p:cNvSpPr>
            <a:spLocks noGrp="1"/>
          </p:cNvSpPr>
          <p:nvPr>
            <p:ph type="title"/>
          </p:nvPr>
        </p:nvSpPr>
        <p:spPr>
          <a:xfrm>
            <a:off x="648929" y="629266"/>
            <a:ext cx="3667039" cy="1676603"/>
          </a:xfrm>
        </p:spPr>
        <p:txBody>
          <a:bodyPr>
            <a:normAutofit/>
          </a:bodyPr>
          <a:lstStyle/>
          <a:p>
            <a:r>
              <a:rPr lang="en-GB" sz="3600"/>
              <a:t>The Second Temple Today.</a:t>
            </a:r>
          </a:p>
        </p:txBody>
      </p:sp>
      <p:sp>
        <p:nvSpPr>
          <p:cNvPr id="3" name="Content Placeholder 2">
            <a:extLst>
              <a:ext uri="{FF2B5EF4-FFF2-40B4-BE49-F238E27FC236}">
                <a16:creationId xmlns:a16="http://schemas.microsoft.com/office/drawing/2014/main" id="{64BB3490-CEC5-457B-8C22-0160865CE561}"/>
              </a:ext>
            </a:extLst>
          </p:cNvPr>
          <p:cNvSpPr>
            <a:spLocks noGrp="1"/>
          </p:cNvSpPr>
          <p:nvPr>
            <p:ph idx="1"/>
          </p:nvPr>
        </p:nvSpPr>
        <p:spPr>
          <a:xfrm>
            <a:off x="648931" y="2438401"/>
            <a:ext cx="3667036" cy="3779520"/>
          </a:xfrm>
        </p:spPr>
        <p:txBody>
          <a:bodyPr>
            <a:normAutofit/>
          </a:bodyPr>
          <a:lstStyle/>
          <a:p>
            <a:r>
              <a:rPr lang="en-GB" sz="1800"/>
              <a:t>One part of the Second Temple does still stand today, and that is the Western Wall.</a:t>
            </a:r>
          </a:p>
          <a:p>
            <a:r>
              <a:rPr lang="en-GB" sz="1800"/>
              <a:t>It is also called the Wailing Wall.</a:t>
            </a:r>
          </a:p>
          <a:p>
            <a:r>
              <a:rPr lang="en-GB" sz="1800"/>
              <a:t>Today the Western Wall is a place of pilgrimage for Jewish people. (5)</a:t>
            </a:r>
          </a:p>
        </p:txBody>
      </p:sp>
      <p:sp>
        <p:nvSpPr>
          <p:cNvPr id="73" name="Rectangle 72">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
            <a:ext cx="7555992"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a:extLst>
              <a:ext uri="{FF2B5EF4-FFF2-40B4-BE49-F238E27FC236}">
                <a16:creationId xmlns:a16="http://schemas.microsoft.com/office/drawing/2014/main" id="{BFE8E067-14BC-4D70-A0CE-245E8DA7C52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30" r="9780" b="1"/>
          <a:stretch/>
        </p:blipFill>
        <p:spPr bwMode="auto">
          <a:xfrm>
            <a:off x="5276088" y="640082"/>
            <a:ext cx="6276250" cy="5577838"/>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1160AFE-E5E5-4456-AD56-02E93CD91132}"/>
              </a:ext>
            </a:extLst>
          </p:cNvPr>
          <p:cNvSpPr txBox="1"/>
          <p:nvPr/>
        </p:nvSpPr>
        <p:spPr>
          <a:xfrm>
            <a:off x="422031" y="6176963"/>
            <a:ext cx="4318781" cy="738664"/>
          </a:xfrm>
          <a:prstGeom prst="rect">
            <a:avLst/>
          </a:prstGeom>
          <a:noFill/>
        </p:spPr>
        <p:txBody>
          <a:bodyPr wrap="square" rtlCol="0">
            <a:spAutoFit/>
          </a:bodyPr>
          <a:lstStyle/>
          <a:p>
            <a:pPr>
              <a:spcAft>
                <a:spcPts val="600"/>
              </a:spcAft>
            </a:pPr>
            <a:r>
              <a:rPr lang="en-GB" sz="1400" dirty="0"/>
              <a:t>(5) The Editors of Encyclopaedia Britannica, </a:t>
            </a:r>
            <a:r>
              <a:rPr lang="en-GB" sz="1400" i="1" dirty="0"/>
              <a:t>Western Wall, </a:t>
            </a:r>
            <a:r>
              <a:rPr lang="en-GB" sz="1400" dirty="0"/>
              <a:t>2020 &lt;</a:t>
            </a:r>
            <a:r>
              <a:rPr lang="en-GB" sz="1400" dirty="0">
                <a:hlinkClick r:id="rId3"/>
              </a:rPr>
              <a:t>https://www.britannica.com/topic/Western-Wall</a:t>
            </a:r>
            <a:r>
              <a:rPr lang="en-GB" sz="1400" dirty="0"/>
              <a:t>&gt; [accessed 12/06/2020]</a:t>
            </a:r>
          </a:p>
        </p:txBody>
      </p:sp>
      <p:sp>
        <p:nvSpPr>
          <p:cNvPr id="5" name="Rectangle 4">
            <a:extLst>
              <a:ext uri="{FF2B5EF4-FFF2-40B4-BE49-F238E27FC236}">
                <a16:creationId xmlns:a16="http://schemas.microsoft.com/office/drawing/2014/main" id="{D444AA1F-B03E-4DF3-A709-57C98AAF2FB0}"/>
              </a:ext>
            </a:extLst>
          </p:cNvPr>
          <p:cNvSpPr/>
          <p:nvPr/>
        </p:nvSpPr>
        <p:spPr>
          <a:xfrm>
            <a:off x="5456338" y="6254710"/>
            <a:ext cx="6096000" cy="523220"/>
          </a:xfrm>
          <a:prstGeom prst="rect">
            <a:avLst/>
          </a:prstGeom>
        </p:spPr>
        <p:txBody>
          <a:bodyPr>
            <a:spAutoFit/>
          </a:bodyPr>
          <a:lstStyle/>
          <a:p>
            <a:r>
              <a:rPr lang="en-GB" sz="1400" dirty="0">
                <a:solidFill>
                  <a:schemeClr val="bg1"/>
                </a:solidFill>
              </a:rPr>
              <a:t>Fig.2 The Editors of Encyclopaedia Britannica, Western Wall, 2020 &lt;https://www.britannica.com/topic/Western-Wall&gt; [accessed 12/06/2020]</a:t>
            </a:r>
          </a:p>
        </p:txBody>
      </p:sp>
    </p:spTree>
    <p:extLst>
      <p:ext uri="{BB962C8B-B14F-4D97-AF65-F5344CB8AC3E}">
        <p14:creationId xmlns:p14="http://schemas.microsoft.com/office/powerpoint/2010/main" val="94589958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831842-4868-418C-9C07-EA4740CB6EEA}"/>
              </a:ext>
            </a:extLst>
          </p:cNvPr>
          <p:cNvSpPr>
            <a:spLocks noGrp="1"/>
          </p:cNvSpPr>
          <p:nvPr>
            <p:ph type="title"/>
          </p:nvPr>
        </p:nvSpPr>
        <p:spPr>
          <a:xfrm>
            <a:off x="804671" y="640263"/>
            <a:ext cx="3284331" cy="5254510"/>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58C85467-7DAD-45E6-A75D-E2FC54C536FF}"/>
              </a:ext>
            </a:extLst>
          </p:cNvPr>
          <p:cNvSpPr>
            <a:spLocks noGrp="1"/>
          </p:cNvSpPr>
          <p:nvPr>
            <p:ph idx="1"/>
          </p:nvPr>
        </p:nvSpPr>
        <p:spPr>
          <a:xfrm>
            <a:off x="5358384" y="640263"/>
            <a:ext cx="6028944" cy="5254510"/>
          </a:xfrm>
        </p:spPr>
        <p:txBody>
          <a:bodyPr anchor="ctr">
            <a:normAutofit/>
          </a:bodyPr>
          <a:lstStyle/>
          <a:p>
            <a:r>
              <a:rPr lang="en-GB" sz="2200" dirty="0">
                <a:solidFill>
                  <a:schemeClr val="bg1"/>
                </a:solidFill>
              </a:rPr>
              <a:t>To conclude we can see that the destruction of the Second Temple had a profound on Judaism. </a:t>
            </a:r>
          </a:p>
          <a:p>
            <a:r>
              <a:rPr lang="en-GB" sz="2200" dirty="0">
                <a:solidFill>
                  <a:schemeClr val="bg1"/>
                </a:solidFill>
              </a:rPr>
              <a:t>Many people mourned it’s loss, and for a while were unsure on what to do and how to continue. </a:t>
            </a:r>
          </a:p>
          <a:p>
            <a:r>
              <a:rPr lang="en-GB" sz="2200" dirty="0">
                <a:solidFill>
                  <a:schemeClr val="bg1"/>
                </a:solidFill>
              </a:rPr>
              <a:t>It is suggested that the </a:t>
            </a:r>
            <a:r>
              <a:rPr lang="en-GB" sz="2200" dirty="0" err="1">
                <a:solidFill>
                  <a:schemeClr val="bg1"/>
                </a:solidFill>
              </a:rPr>
              <a:t>Phaisees</a:t>
            </a:r>
            <a:r>
              <a:rPr lang="en-GB" sz="2200" dirty="0">
                <a:solidFill>
                  <a:schemeClr val="bg1"/>
                </a:solidFill>
              </a:rPr>
              <a:t> helped bring about a shift or change in Judaism after the destruction of the Second Temple. </a:t>
            </a:r>
          </a:p>
          <a:p>
            <a:r>
              <a:rPr lang="en-GB" sz="2200" dirty="0">
                <a:solidFill>
                  <a:schemeClr val="bg1"/>
                </a:solidFill>
              </a:rPr>
              <a:t>It could be suggested that by doing this it helped the Jewish people move on from the destruction and was there as a way to help them cope with it</a:t>
            </a:r>
          </a:p>
        </p:txBody>
      </p:sp>
    </p:spTree>
    <p:extLst>
      <p:ext uri="{BB962C8B-B14F-4D97-AF65-F5344CB8AC3E}">
        <p14:creationId xmlns:p14="http://schemas.microsoft.com/office/powerpoint/2010/main" val="319850350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D67BA-C6FB-4367-95BF-CF1C5D8CF9AA}"/>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23C29AC2-1B97-4B81-BA37-7B958582C952}"/>
              </a:ext>
            </a:extLst>
          </p:cNvPr>
          <p:cNvSpPr>
            <a:spLocks noGrp="1"/>
          </p:cNvSpPr>
          <p:nvPr>
            <p:ph idx="1"/>
          </p:nvPr>
        </p:nvSpPr>
        <p:spPr/>
        <p:txBody>
          <a:bodyPr/>
          <a:lstStyle/>
          <a:p>
            <a:r>
              <a:rPr lang="en-US" altLang="en-US" dirty="0">
                <a:latin typeface="Calibri" panose="020F0502020204030204" pitchFamily="34" charset="0"/>
                <a:ea typeface="Calibri" panose="020F0502020204030204" pitchFamily="34" charset="0"/>
                <a:cs typeface="Times New Roman" panose="02020603050405020304" pitchFamily="18" charset="0"/>
              </a:rPr>
              <a:t>Britannica, T. E. (2020, May 22). </a:t>
            </a:r>
            <a:r>
              <a:rPr lang="en-US" altLang="en-US" i="1" dirty="0" err="1">
                <a:latin typeface="Calibri" panose="020F0502020204030204" pitchFamily="34" charset="0"/>
                <a:ea typeface="Calibri" panose="020F0502020204030204" pitchFamily="34" charset="0"/>
                <a:cs typeface="Times New Roman" panose="02020603050405020304" pitchFamily="18" charset="0"/>
              </a:rPr>
              <a:t>Weastern</a:t>
            </a:r>
            <a:r>
              <a:rPr lang="en-US" altLang="en-US" i="1" dirty="0">
                <a:latin typeface="Calibri" panose="020F0502020204030204" pitchFamily="34" charset="0"/>
                <a:ea typeface="Calibri" panose="020F0502020204030204" pitchFamily="34" charset="0"/>
                <a:cs typeface="Times New Roman" panose="02020603050405020304" pitchFamily="18" charset="0"/>
              </a:rPr>
              <a:t> Wall</a:t>
            </a:r>
            <a:r>
              <a:rPr lang="en-US" altLang="en-US" dirty="0">
                <a:latin typeface="Calibri" panose="020F0502020204030204" pitchFamily="34" charset="0"/>
                <a:ea typeface="Calibri" panose="020F0502020204030204" pitchFamily="34" charset="0"/>
                <a:cs typeface="Times New Roman" panose="02020603050405020304" pitchFamily="18" charset="0"/>
              </a:rPr>
              <a:t>. Retrieved from </a:t>
            </a:r>
            <a:r>
              <a:rPr lang="en-US" altLang="en-US" dirty="0" err="1">
                <a:latin typeface="Calibri" panose="020F0502020204030204" pitchFamily="34" charset="0"/>
                <a:ea typeface="Calibri" panose="020F0502020204030204" pitchFamily="34" charset="0"/>
                <a:cs typeface="Times New Roman" panose="02020603050405020304" pitchFamily="18" charset="0"/>
              </a:rPr>
              <a:t>Eencyclopaedia</a:t>
            </a:r>
            <a:r>
              <a:rPr lang="en-US" altLang="en-US" dirty="0">
                <a:latin typeface="Calibri" panose="020F0502020204030204" pitchFamily="34" charset="0"/>
                <a:ea typeface="Calibri" panose="020F0502020204030204" pitchFamily="34" charset="0"/>
                <a:cs typeface="Times New Roman" panose="02020603050405020304" pitchFamily="18" charset="0"/>
              </a:rPr>
              <a:t> Britannica: </a:t>
            </a:r>
            <a:r>
              <a:rPr lang="en-US" altLang="en-US" dirty="0">
                <a:latin typeface="Calibri" panose="020F0502020204030204" pitchFamily="34" charset="0"/>
                <a:ea typeface="Calibri" panose="020F0502020204030204" pitchFamily="34" charset="0"/>
                <a:cs typeface="Times New Roman" panose="02020603050405020304" pitchFamily="18" charset="0"/>
                <a:hlinkClick r:id="rId2"/>
              </a:rPr>
              <a:t>https://www.britannica.com/topic/Western-Wall</a:t>
            </a: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r>
              <a:rPr lang="en-US" altLang="en-US" dirty="0">
                <a:latin typeface="Calibri" panose="020F0502020204030204" pitchFamily="34" charset="0"/>
                <a:ea typeface="Calibri" panose="020F0502020204030204" pitchFamily="34" charset="0"/>
                <a:cs typeface="Times New Roman" panose="02020603050405020304" pitchFamily="18" charset="0"/>
              </a:rPr>
              <a:t>Josephus. (n.d.). </a:t>
            </a:r>
            <a:r>
              <a:rPr lang="en-US" altLang="en-US" i="1" dirty="0">
                <a:latin typeface="Calibri" panose="020F0502020204030204" pitchFamily="34" charset="0"/>
                <a:ea typeface="Calibri" panose="020F0502020204030204" pitchFamily="34" charset="0"/>
                <a:cs typeface="Times New Roman" panose="02020603050405020304" pitchFamily="18" charset="0"/>
              </a:rPr>
              <a:t>Of the War</a:t>
            </a:r>
            <a:r>
              <a:rPr lang="en-US" altLang="en-US" dirty="0">
                <a:latin typeface="Calibri" panose="020F0502020204030204" pitchFamily="34" charset="0"/>
                <a:ea typeface="Calibri" panose="020F0502020204030204" pitchFamily="34" charset="0"/>
                <a:cs typeface="Times New Roman" panose="02020603050405020304" pitchFamily="18" charset="0"/>
              </a:rPr>
              <a:t>. Retrieved from </a:t>
            </a:r>
            <a:r>
              <a:rPr lang="en-US" altLang="en-US" dirty="0">
                <a:latin typeface="Calibri" panose="020F0502020204030204" pitchFamily="34" charset="0"/>
                <a:ea typeface="Calibri" panose="020F0502020204030204" pitchFamily="34" charset="0"/>
                <a:cs typeface="Times New Roman" panose="02020603050405020304" pitchFamily="18" charset="0"/>
                <a:hlinkClick r:id="rId3"/>
              </a:rPr>
              <a:t>https://penelope.uchicago.edu/josephus/war-6.html</a:t>
            </a: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r>
              <a:rPr lang="en-US" altLang="en-US" dirty="0">
                <a:latin typeface="Calibri" panose="020F0502020204030204" pitchFamily="34" charset="0"/>
                <a:ea typeface="Calibri" panose="020F0502020204030204" pitchFamily="34" charset="0"/>
                <a:cs typeface="Times New Roman" panose="02020603050405020304" pitchFamily="18" charset="0"/>
              </a:rPr>
              <a:t>Schiffman, L. H. (n.d.). </a:t>
            </a:r>
            <a:r>
              <a:rPr lang="en-US" altLang="en-US" i="1" dirty="0">
                <a:latin typeface="Calibri" panose="020F0502020204030204" pitchFamily="34" charset="0"/>
                <a:ea typeface="Calibri" panose="020F0502020204030204" pitchFamily="34" charset="0"/>
                <a:cs typeface="Times New Roman" panose="02020603050405020304" pitchFamily="18" charset="0"/>
              </a:rPr>
              <a:t>The Second Temple</a:t>
            </a:r>
            <a:r>
              <a:rPr lang="en-US" altLang="en-US" dirty="0">
                <a:latin typeface="Calibri" panose="020F0502020204030204" pitchFamily="34" charset="0"/>
                <a:ea typeface="Calibri" panose="020F0502020204030204" pitchFamily="34" charset="0"/>
                <a:cs typeface="Times New Roman" panose="02020603050405020304" pitchFamily="18" charset="0"/>
              </a:rPr>
              <a:t>. Retrieved from Bible Odyssey: https://www.bibleodyssey.org/en/places/main-articles/second-temple</a:t>
            </a:r>
            <a:endParaRPr lang="en-GB" altLang="en-US" dirty="0"/>
          </a:p>
          <a:p>
            <a:endParaRPr lang="en-GB" altLang="en-US" dirty="0"/>
          </a:p>
          <a:p>
            <a:endParaRPr lang="en-GB" altLang="en-US" dirty="0"/>
          </a:p>
          <a:p>
            <a:endParaRPr lang="en-GB" dirty="0"/>
          </a:p>
        </p:txBody>
      </p:sp>
    </p:spTree>
    <p:extLst>
      <p:ext uri="{BB962C8B-B14F-4D97-AF65-F5344CB8AC3E}">
        <p14:creationId xmlns:p14="http://schemas.microsoft.com/office/powerpoint/2010/main" val="1807213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9798F-E4FC-4C40-9352-25D08F48BFB6}"/>
              </a:ext>
            </a:extLst>
          </p:cNvPr>
          <p:cNvSpPr>
            <a:spLocks noGrp="1"/>
          </p:cNvSpPr>
          <p:nvPr>
            <p:ph type="title"/>
          </p:nvPr>
        </p:nvSpPr>
        <p:spPr/>
        <p:txBody>
          <a:bodyPr/>
          <a:lstStyle/>
          <a:p>
            <a:r>
              <a:rPr lang="en-GB" dirty="0"/>
              <a:t>Bibliography for pictures</a:t>
            </a:r>
          </a:p>
        </p:txBody>
      </p:sp>
      <p:sp>
        <p:nvSpPr>
          <p:cNvPr id="3" name="Content Placeholder 2">
            <a:extLst>
              <a:ext uri="{FF2B5EF4-FFF2-40B4-BE49-F238E27FC236}">
                <a16:creationId xmlns:a16="http://schemas.microsoft.com/office/drawing/2014/main" id="{513B58F9-E23A-4CA9-93FA-CA51A9263938}"/>
              </a:ext>
            </a:extLst>
          </p:cNvPr>
          <p:cNvSpPr>
            <a:spLocks noGrp="1"/>
          </p:cNvSpPr>
          <p:nvPr>
            <p:ph idx="1"/>
          </p:nvPr>
        </p:nvSpPr>
        <p:spPr/>
        <p:txBody>
          <a:bodyPr/>
          <a:lstStyle/>
          <a:p>
            <a:r>
              <a:rPr lang="en-US" altLang="en-US" dirty="0">
                <a:latin typeface="Calibri" panose="020F0502020204030204" pitchFamily="34" charset="0"/>
                <a:ea typeface="Calibri" panose="020F0502020204030204" pitchFamily="34" charset="0"/>
                <a:cs typeface="Times New Roman" panose="02020603050405020304" pitchFamily="18" charset="0"/>
              </a:rPr>
              <a:t>Britannica, T. E. (2020, May 22). </a:t>
            </a:r>
            <a:r>
              <a:rPr lang="en-US" altLang="en-US" i="1" dirty="0">
                <a:latin typeface="Calibri" panose="020F0502020204030204" pitchFamily="34" charset="0"/>
                <a:ea typeface="Calibri" panose="020F0502020204030204" pitchFamily="34" charset="0"/>
                <a:cs typeface="Times New Roman" panose="02020603050405020304" pitchFamily="18" charset="0"/>
              </a:rPr>
              <a:t>Western Wall</a:t>
            </a:r>
            <a:r>
              <a:rPr lang="en-US" altLang="en-US" dirty="0">
                <a:latin typeface="Calibri" panose="020F0502020204030204" pitchFamily="34" charset="0"/>
                <a:ea typeface="Calibri" panose="020F0502020204030204" pitchFamily="34" charset="0"/>
                <a:cs typeface="Times New Roman" panose="02020603050405020304" pitchFamily="18" charset="0"/>
              </a:rPr>
              <a:t>. Retrieved from Encyclopedia Britannica: https://www.britannica.com/topic/Western-Wall</a:t>
            </a:r>
            <a:endParaRPr lang="en-GB" dirty="0"/>
          </a:p>
          <a:p>
            <a:r>
              <a:rPr lang="en-GB" dirty="0"/>
              <a:t>Wikimedia </a:t>
            </a:r>
            <a:r>
              <a:rPr lang="en-GB" dirty="0">
                <a:hlinkClick r:id="rId2"/>
              </a:rPr>
              <a:t>https://commons.wikimedia.org/wiki/File:Arch_of_Titus_Menorah.png</a:t>
            </a:r>
            <a:endParaRPr lang="en-GB" dirty="0"/>
          </a:p>
        </p:txBody>
      </p:sp>
    </p:spTree>
    <p:extLst>
      <p:ext uri="{BB962C8B-B14F-4D97-AF65-F5344CB8AC3E}">
        <p14:creationId xmlns:p14="http://schemas.microsoft.com/office/powerpoint/2010/main" val="6207043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4" ma:contentTypeDescription="Create a new document." ma:contentTypeScope="" ma:versionID="c28dbd7095849eea98821d80dcdc064e">
  <xsd:schema xmlns:xsd="http://www.w3.org/2001/XMLSchema" xmlns:xs="http://www.w3.org/2001/XMLSchema" xmlns:p="http://schemas.microsoft.com/office/2006/metadata/properties" xmlns:ns3="aadfcd52-e379-49eb-a412-e28a16640aff" targetNamespace="http://schemas.microsoft.com/office/2006/metadata/properties" ma:root="true" ma:fieldsID="d1409e4714790d5668fd532034b33f59" ns3:_="">
    <xsd:import namespace="aadfcd52-e379-49eb-a412-e28a16640af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B05F9FF-2BDE-4470-8819-0B55A48C3D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2B9E8AF-C7BF-4CDE-96D8-22C15CCF2719}">
  <ds:schemaRefs>
    <ds:schemaRef ds:uri="http://schemas.microsoft.com/sharepoint/v3/contenttype/forms"/>
  </ds:schemaRefs>
</ds:datastoreItem>
</file>

<file path=customXml/itemProps3.xml><?xml version="1.0" encoding="utf-8"?>
<ds:datastoreItem xmlns:ds="http://schemas.openxmlformats.org/officeDocument/2006/customXml" ds:itemID="{A81BEEA1-EFA7-47E1-B62A-05EA2C2F05EE}">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aadfcd52-e379-49eb-a412-e28a16640aff"/>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14</TotalTime>
  <Words>1212</Words>
  <Application>Microsoft Office PowerPoint</Application>
  <PresentationFormat>Widescreen</PresentationFormat>
  <Paragraphs>59</Paragraphs>
  <Slides>12</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Destruction of the Second Temple.</vt:lpstr>
      <vt:lpstr>Sources. </vt:lpstr>
      <vt:lpstr>What was the Second Temple?</vt:lpstr>
      <vt:lpstr>What happened?</vt:lpstr>
      <vt:lpstr>Why did it happen?</vt:lpstr>
      <vt:lpstr>Who caused it?</vt:lpstr>
      <vt:lpstr>Its effect on Judaism at the time?</vt:lpstr>
      <vt:lpstr>The effect on the synagogue. </vt:lpstr>
      <vt:lpstr>The Second Temple Today.</vt:lpstr>
      <vt:lpstr>Conclusion</vt:lpstr>
      <vt:lpstr>Bibliography</vt:lpstr>
      <vt:lpstr>Bibliography for pictures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Destruction of the Second Temple.</dc:title>
  <dc:creator>Angharad Lloyd (1700665)</dc:creator>
  <cp:lastModifiedBy>Angharad Lloyd (1700665)</cp:lastModifiedBy>
  <cp:revision>2</cp:revision>
  <dcterms:created xsi:type="dcterms:W3CDTF">2020-06-12T21:31:07Z</dcterms:created>
  <dcterms:modified xsi:type="dcterms:W3CDTF">2020-06-12T21:45:28Z</dcterms:modified>
</cp:coreProperties>
</file>