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309" r:id="rId5"/>
    <p:sldId id="310" r:id="rId6"/>
    <p:sldId id="311" r:id="rId7"/>
    <p:sldId id="308" r:id="rId8"/>
    <p:sldId id="307" r:id="rId9"/>
    <p:sldId id="296" r:id="rId10"/>
    <p:sldId id="294" r:id="rId11"/>
    <p:sldId id="295" r:id="rId12"/>
    <p:sldId id="305" r:id="rId13"/>
    <p:sldId id="301" r:id="rId14"/>
    <p:sldId id="300" r:id="rId15"/>
    <p:sldId id="30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72" userDrawn="1">
          <p15:clr>
            <a:srgbClr val="A4A3A4"/>
          </p15:clr>
        </p15:guide>
        <p15:guide id="2" pos="7056" userDrawn="1">
          <p15:clr>
            <a:srgbClr val="A4A3A4"/>
          </p15:clr>
        </p15:guide>
        <p15:guide id="3" pos="600" userDrawn="1">
          <p15:clr>
            <a:srgbClr val="A4A3A4"/>
          </p15:clr>
        </p15:guide>
        <p15:guide id="4" pos="458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8FA971"/>
    <a:srgbClr val="1C4C3C"/>
    <a:srgbClr val="F1EAE0"/>
    <a:srgbClr val="9F792F"/>
    <a:srgbClr val="785029"/>
    <a:srgbClr val="E3CEB2"/>
    <a:srgbClr val="648260"/>
    <a:srgbClr val="A49B37"/>
    <a:srgbClr val="006A8A"/>
    <a:srgbClr val="BD7B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238C19-992B-63E7-C6CA-5507A9B897D1}" v="33" dt="2024-12-10T18:25:25.610"/>
    <p1510:client id="{4B45B9B0-4C08-7936-3E16-1DE30DCFA121}" v="356" dt="2024-12-10T19:30:44.326"/>
    <p1510:client id="{C8B588AF-5E0C-1C95-79F1-B4B3E488ADDA}" v="25" dt="2024-12-10T19:54:50.656"/>
  </p1510:revLst>
</p1510:revInfo>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17" autoAdjust="0"/>
    <p:restoredTop sz="94880" autoAdjust="0"/>
  </p:normalViewPr>
  <p:slideViewPr>
    <p:cSldViewPr snapToGrid="0" snapToObjects="1" showGuides="1">
      <p:cViewPr>
        <p:scale>
          <a:sx n="100" d="100"/>
          <a:sy n="100" d="100"/>
        </p:scale>
        <p:origin x="77" y="-1008"/>
      </p:cViewPr>
      <p:guideLst>
        <p:guide orient="horz" pos="1272"/>
        <p:guide pos="7056"/>
        <p:guide pos="600"/>
        <p:guide pos="4584"/>
      </p:guideLst>
    </p:cSldViewPr>
  </p:slideViewPr>
  <p:notesTextViewPr>
    <p:cViewPr>
      <p:scale>
        <a:sx n="20" d="100"/>
        <a:sy n="20" d="100"/>
      </p:scale>
      <p:origin x="0" y="0"/>
    </p:cViewPr>
  </p:notesTextViewPr>
  <p:sorterViewPr>
    <p:cViewPr>
      <p:scale>
        <a:sx n="100" d="100"/>
        <a:sy n="100" d="100"/>
      </p:scale>
      <p:origin x="0" y="0"/>
    </p:cViewPr>
  </p:sorterViewPr>
  <p:notesViewPr>
    <p:cSldViewPr snapToGrid="0" snapToObjects="1">
      <p:cViewPr varScale="1">
        <p:scale>
          <a:sx n="58" d="100"/>
          <a:sy n="58" d="100"/>
        </p:scale>
        <p:origin x="2491"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D397ADA-28FC-D95C-9949-C2600B76E89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46638BB-B5C2-68A8-E3FA-52921DD002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07502F-DB6E-469A-9C44-FB8EDEF15CAD}" type="datetimeFigureOut">
              <a:rPr lang="en-US" smtClean="0"/>
              <a:t>12/10/2024</a:t>
            </a:fld>
            <a:endParaRPr lang="en-US" dirty="0"/>
          </a:p>
        </p:txBody>
      </p:sp>
      <p:sp>
        <p:nvSpPr>
          <p:cNvPr id="4" name="Footer Placeholder 3">
            <a:extLst>
              <a:ext uri="{FF2B5EF4-FFF2-40B4-BE49-F238E27FC236}">
                <a16:creationId xmlns:a16="http://schemas.microsoft.com/office/drawing/2014/main" id="{ADD222EB-9CD6-7377-B538-2102EE87F35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C9DFD59-EA45-6CD0-571D-72EF11B8640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A6A3EC-C558-4879-9E77-732F9A1F519B}" type="slidenum">
              <a:rPr lang="en-US" smtClean="0"/>
              <a:t>‹#›</a:t>
            </a:fld>
            <a:endParaRPr lang="en-US" dirty="0"/>
          </a:p>
        </p:txBody>
      </p:sp>
    </p:spTree>
    <p:extLst>
      <p:ext uri="{BB962C8B-B14F-4D97-AF65-F5344CB8AC3E}">
        <p14:creationId xmlns:p14="http://schemas.microsoft.com/office/powerpoint/2010/main" val="37041728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817FE1-3397-4E25-A0AD-CD1F478AA284}" type="datetimeFigureOut">
              <a:rPr lang="en-US" smtClean="0"/>
              <a:t>12/10/2024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03C4B0-A82C-497E-A667-41FFA619A478}" type="slidenum">
              <a:rPr lang="en-US" smtClean="0"/>
              <a:t>‹#›</a:t>
            </a:fld>
            <a:endParaRPr lang="en-US" dirty="0"/>
          </a:p>
        </p:txBody>
      </p:sp>
    </p:spTree>
    <p:extLst>
      <p:ext uri="{BB962C8B-B14F-4D97-AF65-F5344CB8AC3E}">
        <p14:creationId xmlns:p14="http://schemas.microsoft.com/office/powerpoint/2010/main" val="764574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03C4B0-A82C-497E-A667-41FFA619A478}" type="slidenum">
              <a:rPr lang="en-US" smtClean="0"/>
              <a:t>4</a:t>
            </a:fld>
            <a:endParaRPr lang="en-US" dirty="0"/>
          </a:p>
        </p:txBody>
      </p:sp>
    </p:spTree>
    <p:extLst>
      <p:ext uri="{BB962C8B-B14F-4D97-AF65-F5344CB8AC3E}">
        <p14:creationId xmlns:p14="http://schemas.microsoft.com/office/powerpoint/2010/main" val="4101896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dirty="0">
                <a:ea typeface="Calibri"/>
                <a:cs typeface="Calibri"/>
              </a:rPr>
              <a:t>They have a smaller staff so they need </a:t>
            </a:r>
            <a:r>
              <a:rPr lang="en-US" dirty="0" err="1">
                <a:ea typeface="Calibri"/>
                <a:cs typeface="Calibri"/>
              </a:rPr>
              <a:t>volenteers</a:t>
            </a:r>
            <a:r>
              <a:rPr lang="en-US" dirty="0">
                <a:ea typeface="Calibri"/>
                <a:cs typeface="Calibri"/>
              </a:rPr>
              <a:t> to help maintain the gardens </a:t>
            </a:r>
            <a:endParaRPr lang="en-US" dirty="0"/>
          </a:p>
          <a:p>
            <a:pPr marL="171450" indent="-171450">
              <a:buFont typeface="Calibri"/>
              <a:buChar char="-"/>
            </a:pPr>
            <a:r>
              <a:rPr lang="en-US" dirty="0"/>
              <a:t>The help of the restoration of the garden has many benefits for the garden in the future; It will enable a range of health and wellbeing, educational, training and community services to be delivered based around horticulture, food production, nature conservation, and events management (website) </a:t>
            </a:r>
            <a:endParaRPr lang="en-US" dirty="0">
              <a:ea typeface="Calibri"/>
              <a:cs typeface="Calibri"/>
            </a:endParaRPr>
          </a:p>
          <a:p>
            <a:pPr marL="171450" indent="-171450">
              <a:buFont typeface="Calibri"/>
              <a:buChar char="-"/>
            </a:pPr>
            <a:r>
              <a:rPr lang="en-US" dirty="0">
                <a:ea typeface="Calibri"/>
                <a:cs typeface="Calibri"/>
              </a:rPr>
              <a:t>The history is </a:t>
            </a:r>
            <a:r>
              <a:rPr lang="en-US" dirty="0" err="1">
                <a:ea typeface="Calibri"/>
                <a:cs typeface="Calibri"/>
              </a:rPr>
              <a:t>intresting</a:t>
            </a:r>
            <a:r>
              <a:rPr lang="en-US" dirty="0">
                <a:ea typeface="Calibri"/>
                <a:cs typeface="Calibri"/>
              </a:rPr>
              <a:t> – the property was owned by the Bishops of </a:t>
            </a:r>
            <a:r>
              <a:rPr lang="en-US" dirty="0" err="1">
                <a:ea typeface="Calibri"/>
                <a:cs typeface="Calibri"/>
              </a:rPr>
              <a:t>st</a:t>
            </a:r>
            <a:r>
              <a:rPr lang="en-US" dirty="0">
                <a:ea typeface="Calibri"/>
                <a:cs typeface="Calibri"/>
              </a:rPr>
              <a:t> </a:t>
            </a:r>
            <a:r>
              <a:rPr lang="en-US" dirty="0" err="1">
                <a:ea typeface="Calibri"/>
                <a:cs typeface="Calibri"/>
              </a:rPr>
              <a:t>david</a:t>
            </a:r>
            <a:r>
              <a:rPr lang="en-US" dirty="0">
                <a:ea typeface="Calibri"/>
                <a:cs typeface="Calibri"/>
              </a:rPr>
              <a:t> but it was not recorded that it was until 1713 when bishop </a:t>
            </a:r>
            <a:r>
              <a:rPr lang="en-US" dirty="0" err="1">
                <a:ea typeface="Calibri"/>
                <a:cs typeface="Calibri"/>
              </a:rPr>
              <a:t>ottley</a:t>
            </a:r>
            <a:r>
              <a:rPr lang="en-US" dirty="0">
                <a:ea typeface="Calibri"/>
                <a:cs typeface="Calibri"/>
              </a:rPr>
              <a:t> first mentioned the gardens </a:t>
            </a:r>
          </a:p>
          <a:p>
            <a:pPr marL="171450" indent="-171450">
              <a:buFont typeface="Calibri"/>
              <a:buChar char="-"/>
            </a:pPr>
            <a:r>
              <a:rPr lang="en-US" dirty="0">
                <a:ea typeface="Calibri"/>
                <a:cs typeface="Calibri"/>
              </a:rPr>
              <a:t>There is a very important pond called "Bishops pond" that was created by a flood in 1802 that is now a site of special scientific </a:t>
            </a:r>
            <a:r>
              <a:rPr lang="en-US" dirty="0" err="1">
                <a:ea typeface="Calibri"/>
                <a:cs typeface="Calibri"/>
              </a:rPr>
              <a:t>intrest</a:t>
            </a:r>
            <a:r>
              <a:rPr lang="en-US" dirty="0">
                <a:ea typeface="Calibri"/>
                <a:cs typeface="Calibri"/>
              </a:rPr>
              <a:t> </a:t>
            </a:r>
          </a:p>
          <a:p>
            <a:pPr marL="171450" indent="-171450">
              <a:buFont typeface="Calibri"/>
              <a:buChar char="-"/>
            </a:pPr>
            <a:r>
              <a:rPr lang="en-US" dirty="0">
                <a:ea typeface="Calibri"/>
                <a:cs typeface="Calibri"/>
              </a:rPr>
              <a:t>The garden was very ugly until 1802 when bishop </a:t>
            </a:r>
            <a:r>
              <a:rPr lang="en-US" dirty="0" err="1">
                <a:ea typeface="Calibri"/>
                <a:cs typeface="Calibri"/>
              </a:rPr>
              <a:t>jenkinsons</a:t>
            </a:r>
            <a:r>
              <a:rPr lang="en-US" dirty="0">
                <a:ea typeface="Calibri"/>
                <a:cs typeface="Calibri"/>
              </a:rPr>
              <a:t> </a:t>
            </a:r>
            <a:r>
              <a:rPr lang="en-US" dirty="0" err="1">
                <a:ea typeface="Calibri"/>
                <a:cs typeface="Calibri"/>
              </a:rPr>
              <a:t>desided</a:t>
            </a:r>
            <a:r>
              <a:rPr lang="en-US" dirty="0">
                <a:ea typeface="Calibri"/>
                <a:cs typeface="Calibri"/>
              </a:rPr>
              <a:t> to remodel the gardens in the </a:t>
            </a:r>
            <a:r>
              <a:rPr lang="en-US" dirty="0" err="1">
                <a:ea typeface="Calibri"/>
                <a:cs typeface="Calibri"/>
              </a:rPr>
              <a:t>elizabethan</a:t>
            </a:r>
            <a:r>
              <a:rPr lang="en-US" dirty="0">
                <a:ea typeface="Calibri"/>
                <a:cs typeface="Calibri"/>
              </a:rPr>
              <a:t> style and added much of the beauty and plants seen today </a:t>
            </a:r>
          </a:p>
        </p:txBody>
      </p:sp>
      <p:sp>
        <p:nvSpPr>
          <p:cNvPr id="4" name="Slide Number Placeholder 3"/>
          <p:cNvSpPr>
            <a:spLocks noGrp="1"/>
          </p:cNvSpPr>
          <p:nvPr>
            <p:ph type="sldNum" sz="quarter" idx="5"/>
          </p:nvPr>
        </p:nvSpPr>
        <p:spPr/>
        <p:txBody>
          <a:bodyPr/>
          <a:lstStyle/>
          <a:p>
            <a:fld id="{2503C4B0-A82C-497E-A667-41FFA619A478}" type="slidenum">
              <a:rPr lang="en-US" smtClean="0"/>
              <a:t>5</a:t>
            </a:fld>
            <a:endParaRPr lang="en-US" dirty="0"/>
          </a:p>
        </p:txBody>
      </p:sp>
    </p:spTree>
    <p:extLst>
      <p:ext uri="{BB962C8B-B14F-4D97-AF65-F5344CB8AC3E}">
        <p14:creationId xmlns:p14="http://schemas.microsoft.com/office/powerpoint/2010/main" val="1860380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We went there twice; once to know the place, get an idea of what we would be doing to volunteer, and meet the staff; the next time was actually to volunteer, learn about the invasive plants, and interacted with the staff in a working environment, we also ate at the cafe and it was very tasty </a:t>
            </a:r>
          </a:p>
          <a:p>
            <a:pPr marL="285750" indent="-285750">
              <a:buFont typeface="Arial"/>
              <a:buChar char="•"/>
            </a:pPr>
            <a:r>
              <a:rPr lang="en-US" dirty="0"/>
              <a:t>I also visited their website to get to know more about their history, mission </a:t>
            </a:r>
            <a:r>
              <a:rPr lang="en-US" err="1"/>
              <a:t>statment</a:t>
            </a:r>
            <a:r>
              <a:rPr lang="en-US" dirty="0"/>
              <a:t>, and role in the community</a:t>
            </a:r>
            <a:endParaRPr lang="en-US" dirty="0">
              <a:ea typeface="Calibri"/>
              <a:cs typeface="Calibri"/>
            </a:endParaRPr>
          </a:p>
          <a:p>
            <a:pPr marL="285750" indent="-285750">
              <a:buFont typeface="Arial"/>
              <a:buChar char="•"/>
            </a:pPr>
            <a:r>
              <a:rPr lang="en-US" dirty="0">
                <a:ea typeface="Calibri"/>
                <a:cs typeface="Calibri"/>
              </a:rPr>
              <a:t>I have built a connection from the short </a:t>
            </a:r>
            <a:r>
              <a:rPr lang="en-US" err="1">
                <a:ea typeface="Calibri"/>
                <a:cs typeface="Calibri"/>
              </a:rPr>
              <a:t>amout</a:t>
            </a:r>
            <a:r>
              <a:rPr lang="en-US" dirty="0">
                <a:ea typeface="Calibri"/>
                <a:cs typeface="Calibri"/>
              </a:rPr>
              <a:t> of time being there because of the tour and the </a:t>
            </a:r>
            <a:r>
              <a:rPr lang="en-US" err="1">
                <a:ea typeface="Calibri"/>
                <a:cs typeface="Calibri"/>
              </a:rPr>
              <a:t>volenteering</a:t>
            </a:r>
            <a:r>
              <a:rPr lang="en-US" dirty="0">
                <a:ea typeface="Calibri"/>
                <a:cs typeface="Calibri"/>
              </a:rPr>
              <a:t> </a:t>
            </a:r>
          </a:p>
          <a:p>
            <a:pPr>
              <a:buFont typeface="Arial"/>
              <a:buChar char="•"/>
            </a:pPr>
            <a:r>
              <a:rPr lang="en-US"/>
              <a:t>  The first time we got there </a:t>
            </a:r>
            <a:r>
              <a:rPr lang="en-US" dirty="0"/>
              <a:t>bella kora and I we ready to volunteer but we had to sign some papers so we didn’t get a chance to volunteer right away but one of the staff gave us a tour instead and showed us around the whole park and </a:t>
            </a:r>
            <a:r>
              <a:rPr lang="en-US" err="1"/>
              <a:t>taked</a:t>
            </a:r>
            <a:r>
              <a:rPr lang="en-US" dirty="0"/>
              <a:t> a bit about the history then drove us home because we didn’t want to walk the hour and a half home. </a:t>
            </a:r>
            <a:endParaRPr lang="en-US" dirty="0">
              <a:ea typeface="Calibri"/>
              <a:cs typeface="Calibri"/>
            </a:endParaRPr>
          </a:p>
          <a:p>
            <a:pPr>
              <a:buFont typeface="Arial"/>
              <a:buChar char="•"/>
            </a:pPr>
            <a:r>
              <a:rPr lang="en-US"/>
              <a:t>It needs attention to be able to thrive so it desperately wants volunteers </a:t>
            </a:r>
          </a:p>
          <a:p>
            <a:pPr>
              <a:buFont typeface="Arial"/>
              <a:buChar char="•"/>
            </a:pPr>
            <a:r>
              <a:rPr lang="en-US"/>
              <a:t>The History of this place is outstanding </a:t>
            </a:r>
          </a:p>
          <a:p>
            <a:pPr marL="285750" indent="-2857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503C4B0-A82C-497E-A667-41FFA619A478}" type="slidenum">
              <a:rPr lang="en-US" smtClean="0"/>
              <a:t>6</a:t>
            </a:fld>
            <a:endParaRPr lang="en-US" dirty="0"/>
          </a:p>
        </p:txBody>
      </p:sp>
    </p:spTree>
    <p:extLst>
      <p:ext uri="{BB962C8B-B14F-4D97-AF65-F5344CB8AC3E}">
        <p14:creationId xmlns:p14="http://schemas.microsoft.com/office/powerpoint/2010/main" val="2165555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a:ea typeface="Calibri"/>
                <a:cs typeface="Calibri"/>
              </a:rPr>
              <a:t>There are many plants from the </a:t>
            </a:r>
            <a:r>
              <a:rPr lang="en-US" err="1">
                <a:ea typeface="Calibri"/>
                <a:cs typeface="Calibri"/>
              </a:rPr>
              <a:t>victorian</a:t>
            </a:r>
            <a:r>
              <a:rPr lang="en-US" dirty="0">
                <a:ea typeface="Calibri"/>
                <a:cs typeface="Calibri"/>
              </a:rPr>
              <a:t> </a:t>
            </a:r>
            <a:r>
              <a:rPr lang="en-US" err="1">
                <a:ea typeface="Calibri"/>
                <a:cs typeface="Calibri"/>
              </a:rPr>
              <a:t>peroid</a:t>
            </a:r>
            <a:r>
              <a:rPr lang="en-US" dirty="0">
                <a:ea typeface="Calibri"/>
                <a:cs typeface="Calibri"/>
              </a:rPr>
              <a:t> that can also be invasive </a:t>
            </a:r>
            <a:endParaRPr lang="en-US"/>
          </a:p>
          <a:p>
            <a:pPr marL="171450" indent="-171450">
              <a:buFont typeface="Calibri"/>
              <a:buChar char="-"/>
            </a:pPr>
            <a:r>
              <a:rPr lang="en-US" dirty="0">
                <a:ea typeface="Calibri"/>
                <a:cs typeface="Calibri"/>
              </a:rPr>
              <a:t>The lilies are planted in early summer, the roses in mid summer and the rudbeckias in early fall to create a </a:t>
            </a:r>
            <a:r>
              <a:rPr lang="en-US" err="1">
                <a:ea typeface="Calibri"/>
                <a:cs typeface="Calibri"/>
              </a:rPr>
              <a:t>beautuful</a:t>
            </a:r>
            <a:r>
              <a:rPr lang="en-US" dirty="0">
                <a:ea typeface="Calibri"/>
                <a:cs typeface="Calibri"/>
              </a:rPr>
              <a:t> </a:t>
            </a:r>
            <a:r>
              <a:rPr lang="en-US" err="1">
                <a:ea typeface="Calibri"/>
                <a:cs typeface="Calibri"/>
              </a:rPr>
              <a:t>atumisphere</a:t>
            </a:r>
            <a:r>
              <a:rPr lang="en-US">
                <a:ea typeface="Calibri"/>
                <a:cs typeface="Calibri"/>
              </a:rPr>
              <a:t> in the gardens </a:t>
            </a:r>
          </a:p>
          <a:p>
            <a:pPr marL="171450" indent="-171450">
              <a:buFont typeface="Calibri"/>
              <a:buChar char="-"/>
            </a:pPr>
            <a:r>
              <a:rPr lang="en-US" dirty="0">
                <a:ea typeface="Calibri"/>
                <a:cs typeface="Calibri"/>
              </a:rPr>
              <a:t>The park also makes their own food from the garden including apple cider </a:t>
            </a:r>
          </a:p>
        </p:txBody>
      </p:sp>
      <p:sp>
        <p:nvSpPr>
          <p:cNvPr id="4" name="Slide Number Placeholder 3"/>
          <p:cNvSpPr>
            <a:spLocks noGrp="1"/>
          </p:cNvSpPr>
          <p:nvPr>
            <p:ph type="sldNum" sz="quarter" idx="5"/>
          </p:nvPr>
        </p:nvSpPr>
        <p:spPr/>
        <p:txBody>
          <a:bodyPr/>
          <a:lstStyle/>
          <a:p>
            <a:fld id="{2503C4B0-A82C-497E-A667-41FFA619A478}" type="slidenum">
              <a:rPr lang="en-US" smtClean="0"/>
              <a:t>7</a:t>
            </a:fld>
            <a:endParaRPr lang="en-US" dirty="0"/>
          </a:p>
        </p:txBody>
      </p:sp>
    </p:spTree>
    <p:extLst>
      <p:ext uri="{BB962C8B-B14F-4D97-AF65-F5344CB8AC3E}">
        <p14:creationId xmlns:p14="http://schemas.microsoft.com/office/powerpoint/2010/main" val="3855308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There was a small accessible section that was covered in it so we tarred that shit up</a:t>
            </a:r>
          </a:p>
          <a:p>
            <a:pPr marL="285750" indent="-285750">
              <a:buFont typeface="Arial"/>
              <a:buChar char="•"/>
            </a:pPr>
            <a:r>
              <a:rPr lang="en-US"/>
              <a:t>Why was it there? Because the bishop wanted to make his park very fancy and liked how the knot weed looked to he got it planted it everywhere but it is inhibiting the natural native plants to grow there so we got to remove it </a:t>
            </a:r>
          </a:p>
          <a:p>
            <a:pPr marL="285750" indent="-285750">
              <a:buFont typeface="Arial"/>
              <a:buChar char="•"/>
            </a:pPr>
            <a:r>
              <a:rPr lang="en-US"/>
              <a:t>We used tools; hedge cutters, and garden scissors to go to town on the japanese knotweed </a:t>
            </a:r>
          </a:p>
          <a:p>
            <a:pPr marL="285750" indent="-285750">
              <a:buFont typeface="Arial"/>
              <a:buChar char="•"/>
            </a:pPr>
            <a:r>
              <a:rPr lang="en-US"/>
              <a:t>Then we put it in a path that was not supposed to be there so that people would stop walking through it because there needs to be other plants in that path</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503C4B0-A82C-497E-A667-41FFA619A478}" type="slidenum">
              <a:rPr lang="en-US" smtClean="0"/>
              <a:t>8</a:t>
            </a:fld>
            <a:endParaRPr lang="en-US" dirty="0"/>
          </a:p>
        </p:txBody>
      </p:sp>
    </p:spTree>
    <p:extLst>
      <p:ext uri="{BB962C8B-B14F-4D97-AF65-F5344CB8AC3E}">
        <p14:creationId xmlns:p14="http://schemas.microsoft.com/office/powerpoint/2010/main" val="308178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place where anyone can enjoy nature. It has clear paths a parking spots, bus spots, lots of benches and staff to help when people are in need. This will allow older adults and people with </a:t>
            </a:r>
            <a:r>
              <a:rPr lang="en-US" dirty="0" err="1">
                <a:ea typeface="Calibri"/>
                <a:cs typeface="Calibri"/>
              </a:rPr>
              <a:t>disabilitys</a:t>
            </a:r>
            <a:r>
              <a:rPr lang="en-US" dirty="0">
                <a:ea typeface="Calibri"/>
                <a:cs typeface="Calibri"/>
              </a:rPr>
              <a:t> to enjoy the outdoors and wildlife without exerting too much energy. This space is also great for </a:t>
            </a:r>
            <a:r>
              <a:rPr lang="en-US" dirty="0" err="1">
                <a:ea typeface="Calibri"/>
                <a:cs typeface="Calibri"/>
              </a:rPr>
              <a:t>familys</a:t>
            </a:r>
            <a:r>
              <a:rPr lang="en-US" dirty="0">
                <a:ea typeface="Calibri"/>
                <a:cs typeface="Calibri"/>
              </a:rPr>
              <a:t> and people who don't get to </a:t>
            </a:r>
            <a:r>
              <a:rPr lang="en-US" dirty="0" err="1">
                <a:ea typeface="Calibri"/>
                <a:cs typeface="Calibri"/>
              </a:rPr>
              <a:t>expolre</a:t>
            </a:r>
            <a:r>
              <a:rPr lang="en-US" dirty="0">
                <a:ea typeface="Calibri"/>
                <a:cs typeface="Calibri"/>
              </a:rPr>
              <a:t> the outdoors often. It is easy to enjoy this space and can be a gate way to explore more </a:t>
            </a:r>
            <a:r>
              <a:rPr lang="en-US" dirty="0" err="1">
                <a:ea typeface="Calibri"/>
                <a:cs typeface="Calibri"/>
              </a:rPr>
              <a:t>wildspaces</a:t>
            </a:r>
            <a:r>
              <a:rPr lang="en-US" dirty="0">
                <a:ea typeface="Calibri"/>
                <a:cs typeface="Calibri"/>
              </a:rPr>
              <a:t> in the future </a:t>
            </a:r>
          </a:p>
          <a:p>
            <a:pPr marL="171450" indent="-171450">
              <a:buFont typeface="Arial"/>
              <a:buChar char="•"/>
            </a:pPr>
            <a:r>
              <a:rPr lang="en-US"/>
              <a:t>I felt good after doing a good deed of volunteering and felt smarter and more cultured after learning about the plants and history of the park</a:t>
            </a:r>
          </a:p>
          <a:p>
            <a:pPr marL="171450" indent="-171450">
              <a:buFont typeface="Arial"/>
              <a:buChar char="•"/>
            </a:pPr>
            <a:r>
              <a:rPr lang="en-US"/>
              <a:t>I can visit again but with more people or just mention the park so it can get more visitors and then get more volunteers to help continue to maintain the park</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503C4B0-A82C-497E-A667-41FFA619A478}" type="slidenum">
              <a:rPr lang="en-US" smtClean="0"/>
              <a:t>9</a:t>
            </a:fld>
            <a:endParaRPr lang="en-US" dirty="0"/>
          </a:p>
        </p:txBody>
      </p:sp>
    </p:spTree>
    <p:extLst>
      <p:ext uri="{BB962C8B-B14F-4D97-AF65-F5344CB8AC3E}">
        <p14:creationId xmlns:p14="http://schemas.microsoft.com/office/powerpoint/2010/main" val="2020372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What are my ambitions and interests: finding new places to go to in carmarthen; meeting new people, learning about this country while I am still here; making an impact during my time in the UK </a:t>
            </a:r>
          </a:p>
          <a:p>
            <a:pPr marL="285750" indent="-285750">
              <a:buFont typeface="Arial"/>
              <a:buChar char="•"/>
            </a:pPr>
            <a:r>
              <a:rPr lang="en-US"/>
              <a:t>I wanted to make an impact while I was in the UK while also finding hidden gems in this place. I would do this in thunderbay and in mississauga where I would find a great spot to just enjoy the space in and I am so happy that I found it in carmarthen </a:t>
            </a:r>
          </a:p>
          <a:p>
            <a:pPr marL="285750" indent="-285750">
              <a:buFont typeface="Arial"/>
              <a:buChar char="•"/>
            </a:pPr>
            <a:r>
              <a:rPr lang="en-US"/>
              <a:t>I also enjoyed the staff working in the gardens; I worked in a gardencenter for a little bit in mississauga and did a lot of landscaping in my summer jobs so I like to take care of plants. It is important to know the native and invasive species in the country to understand the environment so I loved volunteering and learning about it through the experience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503C4B0-A82C-497E-A667-41FFA619A478}" type="slidenum">
              <a:rPr lang="en-US" smtClean="0"/>
              <a:t>10</a:t>
            </a:fld>
            <a:endParaRPr lang="en-US" dirty="0"/>
          </a:p>
        </p:txBody>
      </p:sp>
    </p:spTree>
    <p:extLst>
      <p:ext uri="{BB962C8B-B14F-4D97-AF65-F5344CB8AC3E}">
        <p14:creationId xmlns:p14="http://schemas.microsoft.com/office/powerpoint/2010/main" val="1885776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03C4B0-A82C-497E-A667-41FFA619A478}" type="slidenum">
              <a:rPr lang="en-US" smtClean="0"/>
              <a:t>12</a:t>
            </a:fld>
            <a:endParaRPr lang="en-US" dirty="0"/>
          </a:p>
        </p:txBody>
      </p:sp>
    </p:spTree>
    <p:extLst>
      <p:ext uri="{BB962C8B-B14F-4D97-AF65-F5344CB8AC3E}">
        <p14:creationId xmlns:p14="http://schemas.microsoft.com/office/powerpoint/2010/main" val="1959614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2DDD5-B179-8D33-E206-E8EC18C6525D}"/>
              </a:ext>
            </a:extLst>
          </p:cNvPr>
          <p:cNvSpPr>
            <a:spLocks noGrp="1"/>
          </p:cNvSpPr>
          <p:nvPr>
            <p:ph type="ctrTitle"/>
          </p:nvPr>
        </p:nvSpPr>
        <p:spPr>
          <a:xfrm>
            <a:off x="822960" y="822960"/>
            <a:ext cx="6840110" cy="4663440"/>
          </a:xfrm>
          <a:prstGeom prst="rect">
            <a:avLst/>
          </a:prstGeom>
        </p:spPr>
        <p:txBody>
          <a:bodyPr anchor="ctr">
            <a:noAutofit/>
          </a:bodyPr>
          <a:lstStyle>
            <a:lvl1pPr algn="l">
              <a:lnSpc>
                <a:spcPct val="100000"/>
              </a:lnSpc>
              <a:defRPr sz="6000" b="1" i="0" cap="all" baseline="0">
                <a:solidFill>
                  <a:schemeClr val="tx2"/>
                </a:solidFill>
                <a:latin typeface="+mj-lt"/>
              </a:defRPr>
            </a:lvl1pPr>
          </a:lstStyle>
          <a:p>
            <a:endParaRPr lang="en-US" noProof="0" dirty="0"/>
          </a:p>
        </p:txBody>
      </p:sp>
      <p:sp>
        <p:nvSpPr>
          <p:cNvPr id="3" name="Subtitle 2">
            <a:extLst>
              <a:ext uri="{FF2B5EF4-FFF2-40B4-BE49-F238E27FC236}">
                <a16:creationId xmlns:a16="http://schemas.microsoft.com/office/drawing/2014/main" id="{4B219809-9823-E5C1-322B-DCDB7769D492}"/>
              </a:ext>
            </a:extLst>
          </p:cNvPr>
          <p:cNvSpPr>
            <a:spLocks noGrp="1"/>
          </p:cNvSpPr>
          <p:nvPr>
            <p:ph type="subTitle" idx="1"/>
          </p:nvPr>
        </p:nvSpPr>
        <p:spPr>
          <a:xfrm>
            <a:off x="822960" y="5559552"/>
            <a:ext cx="6840110" cy="475938"/>
          </a:xfrm>
        </p:spPr>
        <p:txBody>
          <a:bodyPr/>
          <a:lstStyle>
            <a:lvl1pPr marL="0" indent="0" algn="l">
              <a:buNone/>
              <a:defRPr sz="2400">
                <a:solidFill>
                  <a:schemeClr val="tx2"/>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Click to edit Master subtitle style</a:t>
            </a:r>
          </a:p>
        </p:txBody>
      </p:sp>
      <p:sp>
        <p:nvSpPr>
          <p:cNvPr id="17" name="Picture Placeholder 16">
            <a:extLst>
              <a:ext uri="{FF2B5EF4-FFF2-40B4-BE49-F238E27FC236}">
                <a16:creationId xmlns:a16="http://schemas.microsoft.com/office/drawing/2014/main" id="{4109FC96-A524-9411-F587-93938397D054}"/>
              </a:ext>
            </a:extLst>
          </p:cNvPr>
          <p:cNvSpPr>
            <a:spLocks noGrp="1"/>
          </p:cNvSpPr>
          <p:nvPr>
            <p:ph type="pic" sz="quarter" idx="11"/>
          </p:nvPr>
        </p:nvSpPr>
        <p:spPr>
          <a:xfrm>
            <a:off x="7793736" y="0"/>
            <a:ext cx="4398264" cy="6857999"/>
          </a:xfrm>
          <a:noFill/>
        </p:spPr>
        <p:txBody>
          <a:bodyPr anchor="t"/>
          <a:lstStyle>
            <a:lvl1pPr marL="0" indent="0" algn="ctr">
              <a:buNone/>
              <a:defRPr/>
            </a:lvl1pPr>
          </a:lstStyle>
          <a:p>
            <a:endParaRPr lang="en-US" noProof="0" dirty="0"/>
          </a:p>
        </p:txBody>
      </p:sp>
    </p:spTree>
    <p:extLst>
      <p:ext uri="{BB962C8B-B14F-4D97-AF65-F5344CB8AC3E}">
        <p14:creationId xmlns:p14="http://schemas.microsoft.com/office/powerpoint/2010/main" val="4217870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822960" y="822960"/>
            <a:ext cx="438912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9" name="Content Placeholder 5">
            <a:extLst>
              <a:ext uri="{FF2B5EF4-FFF2-40B4-BE49-F238E27FC236}">
                <a16:creationId xmlns:a16="http://schemas.microsoft.com/office/drawing/2014/main" id="{380C9AC2-080F-B7EB-E5D9-98A11923C160}"/>
              </a:ext>
            </a:extLst>
          </p:cNvPr>
          <p:cNvSpPr>
            <a:spLocks noGrp="1"/>
          </p:cNvSpPr>
          <p:nvPr>
            <p:ph sz="quarter" idx="14"/>
          </p:nvPr>
        </p:nvSpPr>
        <p:spPr>
          <a:xfrm>
            <a:off x="822960" y="3529584"/>
            <a:ext cx="4389120" cy="2350008"/>
          </a:xfrm>
        </p:spPr>
        <p:txBody>
          <a:bodyPr/>
          <a:lstStyle>
            <a:lvl1pPr marL="285750" indent="-285750">
              <a:lnSpc>
                <a:spcPts val="2500"/>
              </a:lnSpc>
              <a:spcBef>
                <a:spcPts val="0"/>
              </a:spcBef>
              <a:spcAft>
                <a:spcPts val="1000"/>
              </a:spcAft>
              <a:buFont typeface="Arial" panose="020B0604020202020204" pitchFamily="34" charset="0"/>
              <a:buChar cha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Picture Placeholder 16">
            <a:extLst>
              <a:ext uri="{FF2B5EF4-FFF2-40B4-BE49-F238E27FC236}">
                <a16:creationId xmlns:a16="http://schemas.microsoft.com/office/drawing/2014/main" id="{A6C9DAC2-F86A-0D7B-2EA8-DAE9CF8E03B5}"/>
              </a:ext>
            </a:extLst>
          </p:cNvPr>
          <p:cNvSpPr>
            <a:spLocks noGrp="1"/>
          </p:cNvSpPr>
          <p:nvPr>
            <p:ph type="pic" sz="quarter" idx="13"/>
          </p:nvPr>
        </p:nvSpPr>
        <p:spPr>
          <a:xfrm>
            <a:off x="5690616" y="0"/>
            <a:ext cx="6501384" cy="6857999"/>
          </a:xfrm>
          <a:noFill/>
        </p:spPr>
        <p:txBody>
          <a:bodyPr anchor="t"/>
          <a:lstStyle>
            <a:lvl1pPr marL="0" indent="0" algn="ctr">
              <a:buNone/>
              <a:defRPr>
                <a:solidFill>
                  <a:schemeClr val="bg1"/>
                </a:solidFill>
              </a:defRPr>
            </a:lvl1pPr>
          </a:lstStyle>
          <a:p>
            <a:endParaRPr lang="en-US" noProof="0" dirty="0"/>
          </a:p>
        </p:txBody>
      </p:sp>
      <p:sp>
        <p:nvSpPr>
          <p:cNvPr id="7" name="Footer Placeholder 6">
            <a:extLst>
              <a:ext uri="{FF2B5EF4-FFF2-40B4-BE49-F238E27FC236}">
                <a16:creationId xmlns:a16="http://schemas.microsoft.com/office/drawing/2014/main" id="{B5DF0DBE-FBE3-E653-13B1-8A27023E2F1E}"/>
              </a:ext>
            </a:extLst>
          </p:cNvPr>
          <p:cNvSpPr>
            <a:spLocks noGrp="1"/>
          </p:cNvSpPr>
          <p:nvPr>
            <p:ph type="ftr" sz="quarter" idx="11"/>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8" name="Slide Number Placeholder 7">
            <a:extLst>
              <a:ext uri="{FF2B5EF4-FFF2-40B4-BE49-F238E27FC236}">
                <a16:creationId xmlns:a16="http://schemas.microsoft.com/office/drawing/2014/main" id="{4339096C-E86B-C5A9-1F2F-E4FD0552DEF8}"/>
              </a:ext>
            </a:extLst>
          </p:cNvPr>
          <p:cNvSpPr>
            <a:spLocks noGrp="1"/>
          </p:cNvSpPr>
          <p:nvPr>
            <p:ph type="sldNum" sz="quarter" idx="12"/>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3317380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647C7-955C-FC73-3737-298D139F209D}"/>
              </a:ext>
            </a:extLst>
          </p:cNvPr>
          <p:cNvSpPr>
            <a:spLocks noGrp="1"/>
          </p:cNvSpPr>
          <p:nvPr>
            <p:ph type="title"/>
          </p:nvPr>
        </p:nvSpPr>
        <p:spPr>
          <a:xfrm>
            <a:off x="822960" y="822960"/>
            <a:ext cx="4754880" cy="4114800"/>
          </a:xfrm>
          <a:prstGeom prst="rect">
            <a:avLst/>
          </a:prstGeom>
        </p:spPr>
        <p:txBody>
          <a:bodyPr anchor="b">
            <a:noAutofit/>
          </a:bodyPr>
          <a:lstStyle>
            <a:lvl1pPr algn="r">
              <a:lnSpc>
                <a:spcPct val="100000"/>
              </a:lnSpc>
              <a:defRPr sz="5400" b="1">
                <a:solidFill>
                  <a:schemeClr val="bg1"/>
                </a:solidFill>
                <a:latin typeface="+mj-lt"/>
              </a:defRPr>
            </a:lvl1pPr>
          </a:lstStyle>
          <a:p>
            <a:endParaRPr lang="en-US" dirty="0"/>
          </a:p>
        </p:txBody>
      </p:sp>
      <p:sp>
        <p:nvSpPr>
          <p:cNvPr id="3" name="Text Placeholder 2">
            <a:extLst>
              <a:ext uri="{FF2B5EF4-FFF2-40B4-BE49-F238E27FC236}">
                <a16:creationId xmlns:a16="http://schemas.microsoft.com/office/drawing/2014/main" id="{C4EA9653-6F42-EC48-B443-D3FF0CD0D4C1}"/>
              </a:ext>
            </a:extLst>
          </p:cNvPr>
          <p:cNvSpPr>
            <a:spLocks noGrp="1"/>
          </p:cNvSpPr>
          <p:nvPr>
            <p:ph type="body" idx="1"/>
          </p:nvPr>
        </p:nvSpPr>
        <p:spPr>
          <a:xfrm>
            <a:off x="822960" y="5175504"/>
            <a:ext cx="4754880" cy="914400"/>
          </a:xfrm>
        </p:spPr>
        <p:txBody>
          <a:bodyPr/>
          <a:lstStyle>
            <a:lvl1pPr marL="0" indent="0" algn="r">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6096000" y="0"/>
            <a:ext cx="6096000" cy="6858000"/>
          </a:xfrm>
          <a:solidFill>
            <a:schemeClr val="bg1">
              <a:lumMod val="95000"/>
            </a:schemeClr>
          </a:solidFill>
        </p:spPr>
        <p:txBody>
          <a:bodyPr anchor="t"/>
          <a:lstStyle>
            <a:lvl1pPr marL="0" indent="0" algn="ctr">
              <a:buNone/>
              <a:defRPr/>
            </a:lvl1pPr>
          </a:lstStyle>
          <a:p>
            <a:endParaRPr lang="en-US" dirty="0"/>
          </a:p>
        </p:txBody>
      </p:sp>
    </p:spTree>
    <p:extLst>
      <p:ext uri="{BB962C8B-B14F-4D97-AF65-F5344CB8AC3E}">
        <p14:creationId xmlns:p14="http://schemas.microsoft.com/office/powerpoint/2010/main" val="2925168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image">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577E-706F-A37B-4229-35D618DD2969}"/>
              </a:ext>
            </a:extLst>
          </p:cNvPr>
          <p:cNvSpPr>
            <a:spLocks noGrp="1"/>
          </p:cNvSpPr>
          <p:nvPr>
            <p:ph type="title" hasCustomPrompt="1"/>
          </p:nvPr>
        </p:nvSpPr>
        <p:spPr>
          <a:xfrm>
            <a:off x="822960" y="822960"/>
            <a:ext cx="493776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Content Placeholder 3">
            <a:extLst>
              <a:ext uri="{FF2B5EF4-FFF2-40B4-BE49-F238E27FC236}">
                <a16:creationId xmlns:a16="http://schemas.microsoft.com/office/drawing/2014/main" id="{A915BFF6-ADF4-B12B-F366-E1E7F245C3B3}"/>
              </a:ext>
            </a:extLst>
          </p:cNvPr>
          <p:cNvSpPr>
            <a:spLocks noGrp="1"/>
          </p:cNvSpPr>
          <p:nvPr>
            <p:ph sz="half" idx="2"/>
          </p:nvPr>
        </p:nvSpPr>
        <p:spPr>
          <a:xfrm>
            <a:off x="6263640" y="822960"/>
            <a:ext cx="5111496" cy="3566160"/>
          </a:xfrm>
        </p:spPr>
        <p:txBody>
          <a:bodyPr/>
          <a:lstStyle>
            <a:lvl1pPr marL="283464" indent="-283464">
              <a:defRPr sz="1800">
                <a:solidFill>
                  <a:schemeClr val="bg1"/>
                </a:solidFill>
              </a:defRPr>
            </a:lvl1pPr>
            <a:lvl2pPr indent="-283464">
              <a:defRPr sz="1600">
                <a:solidFill>
                  <a:schemeClr val="bg1"/>
                </a:solidFill>
              </a:defRPr>
            </a:lvl2pPr>
            <a:lvl3pPr indent="-283464">
              <a:defRPr sz="1400">
                <a:solidFill>
                  <a:schemeClr val="bg1"/>
                </a:solidFill>
              </a:defRPr>
            </a:lvl3pPr>
            <a:lvl4pPr indent="-283464">
              <a:defRPr sz="1400">
                <a:solidFill>
                  <a:schemeClr val="bg1"/>
                </a:solidFill>
              </a:defRPr>
            </a:lvl4pPr>
            <a:lvl5pPr indent="-283464">
              <a:defRPr sz="14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16">
            <a:extLst>
              <a:ext uri="{FF2B5EF4-FFF2-40B4-BE49-F238E27FC236}">
                <a16:creationId xmlns:a16="http://schemas.microsoft.com/office/drawing/2014/main" id="{6EAC12B0-20CC-C7DC-2FB8-1B9FE9CCFCCB}"/>
              </a:ext>
            </a:extLst>
          </p:cNvPr>
          <p:cNvSpPr>
            <a:spLocks noGrp="1"/>
          </p:cNvSpPr>
          <p:nvPr>
            <p:ph type="pic" sz="quarter" idx="14"/>
          </p:nvPr>
        </p:nvSpPr>
        <p:spPr>
          <a:xfrm>
            <a:off x="1" y="4471416"/>
            <a:ext cx="12192000" cy="2386584"/>
          </a:xfrm>
          <a:noFill/>
        </p:spPr>
        <p:txBody>
          <a:bodyPr anchor="t"/>
          <a:lstStyle>
            <a:lvl1pPr marL="0" indent="0" algn="ctr">
              <a:buNone/>
              <a:defRPr>
                <a:solidFill>
                  <a:schemeClr val="bg1"/>
                </a:solidFill>
              </a:defRPr>
            </a:lvl1pPr>
          </a:lstStyle>
          <a:p>
            <a:endParaRPr lang="en-US" noProof="0" dirty="0"/>
          </a:p>
        </p:txBody>
      </p:sp>
      <p:sp>
        <p:nvSpPr>
          <p:cNvPr id="14" name="Footer Placeholder 13">
            <a:extLst>
              <a:ext uri="{FF2B5EF4-FFF2-40B4-BE49-F238E27FC236}">
                <a16:creationId xmlns:a16="http://schemas.microsoft.com/office/drawing/2014/main" id="{C78AC046-3CF2-802F-750B-B70D9B89A33E}"/>
              </a:ext>
            </a:extLst>
          </p:cNvPr>
          <p:cNvSpPr>
            <a:spLocks noGrp="1"/>
          </p:cNvSpPr>
          <p:nvPr>
            <p:ph type="ftr" sz="quarter" idx="12"/>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15" name="Slide Number Placeholder 14">
            <a:extLst>
              <a:ext uri="{FF2B5EF4-FFF2-40B4-BE49-F238E27FC236}">
                <a16:creationId xmlns:a16="http://schemas.microsoft.com/office/drawing/2014/main" id="{E9B26AA9-8344-BF2E-82C8-AF9EDF269B92}"/>
              </a:ext>
            </a:extLst>
          </p:cNvPr>
          <p:cNvSpPr>
            <a:spLocks noGrp="1"/>
          </p:cNvSpPr>
          <p:nvPr>
            <p:ph type="sldNum" sz="quarter" idx="13"/>
          </p:nvPr>
        </p:nvSpPr>
        <p:spPr/>
        <p:txBody>
          <a:bodyPr/>
          <a:lstStyle>
            <a:lvl1pPr>
              <a:defRPr>
                <a:solidFill>
                  <a:schemeClr val="bg1"/>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920933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and title">
    <p:bg>
      <p:bgPr>
        <a:solidFill>
          <a:schemeClr val="accent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6675120" y="822960"/>
            <a:ext cx="4754880" cy="4114800"/>
          </a:xfrm>
          <a:prstGeom prst="rect">
            <a:avLst/>
          </a:prstGeom>
        </p:spPr>
        <p:txBody>
          <a:bodyPr anchor="b">
            <a:normAutofit/>
          </a:bodyPr>
          <a:lstStyle>
            <a:lvl1pPr>
              <a:defRPr sz="5400" b="1">
                <a:solidFill>
                  <a:schemeClr val="bg1"/>
                </a:solidFill>
                <a:latin typeface="+mj-lt"/>
              </a:defRPr>
            </a:lvl1pPr>
          </a:lstStyle>
          <a:p>
            <a:r>
              <a:rPr lang="en-US" dirty="0"/>
              <a:t>click to edit master title style</a:t>
            </a:r>
          </a:p>
        </p:txBody>
      </p:sp>
      <p:sp>
        <p:nvSpPr>
          <p:cNvPr id="2" name="Picture Placeholder 16">
            <a:extLst>
              <a:ext uri="{FF2B5EF4-FFF2-40B4-BE49-F238E27FC236}">
                <a16:creationId xmlns:a16="http://schemas.microsoft.com/office/drawing/2014/main" id="{A6C9DAC2-F86A-0D7B-2EA8-DAE9CF8E03B5}"/>
              </a:ext>
            </a:extLst>
          </p:cNvPr>
          <p:cNvSpPr>
            <a:spLocks noGrp="1"/>
          </p:cNvSpPr>
          <p:nvPr>
            <p:ph type="pic" sz="quarter" idx="13"/>
          </p:nvPr>
        </p:nvSpPr>
        <p:spPr>
          <a:xfrm>
            <a:off x="0" y="0"/>
            <a:ext cx="6099048" cy="6857999"/>
          </a:xfrm>
          <a:solidFill>
            <a:schemeClr val="bg1">
              <a:lumMod val="95000"/>
            </a:schemeClr>
          </a:solidFill>
        </p:spPr>
        <p:txBody>
          <a:bodyPr anchor="t"/>
          <a:lstStyle>
            <a:lvl1pPr marL="0" indent="0" algn="ctr">
              <a:buNone/>
              <a:defRPr>
                <a:solidFill>
                  <a:schemeClr val="tx1"/>
                </a:solidFill>
              </a:defRPr>
            </a:lvl1pPr>
          </a:lstStyle>
          <a:p>
            <a:endParaRPr lang="en-US" noProof="0" dirty="0"/>
          </a:p>
        </p:txBody>
      </p:sp>
      <p:sp>
        <p:nvSpPr>
          <p:cNvPr id="3" name="Text Placeholder 2">
            <a:extLst>
              <a:ext uri="{FF2B5EF4-FFF2-40B4-BE49-F238E27FC236}">
                <a16:creationId xmlns:a16="http://schemas.microsoft.com/office/drawing/2014/main" id="{D248F38D-10C4-434A-0F9B-619CCAB674D3}"/>
              </a:ext>
            </a:extLst>
          </p:cNvPr>
          <p:cNvSpPr>
            <a:spLocks noGrp="1"/>
          </p:cNvSpPr>
          <p:nvPr>
            <p:ph type="body" idx="1"/>
          </p:nvPr>
        </p:nvSpPr>
        <p:spPr>
          <a:xfrm>
            <a:off x="6675120" y="5175504"/>
            <a:ext cx="4754880" cy="914400"/>
          </a:xfrm>
        </p:spPr>
        <p:txBody>
          <a:bodyPr/>
          <a:lstStyle>
            <a:lvl1pPr marL="0" indent="0" algn="l">
              <a:buFont typeface="Arial" panose="020B0604020202020204" pitchFamily="34" charset="0"/>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33502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tx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2E9B473-9612-90C4-92F3-3DAB99570ABE}"/>
              </a:ext>
            </a:extLst>
          </p:cNvPr>
          <p:cNvSpPr>
            <a:spLocks noGrp="1"/>
          </p:cNvSpPr>
          <p:nvPr>
            <p:ph type="title" hasCustomPrompt="1"/>
          </p:nvPr>
        </p:nvSpPr>
        <p:spPr>
          <a:xfrm>
            <a:off x="822960" y="822960"/>
            <a:ext cx="402336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822960" y="3529584"/>
            <a:ext cx="4023360" cy="1920240"/>
          </a:xfrm>
        </p:spPr>
        <p:txBody>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2">
            <a:extLst>
              <a:ext uri="{FF2B5EF4-FFF2-40B4-BE49-F238E27FC236}">
                <a16:creationId xmlns:a16="http://schemas.microsoft.com/office/drawing/2014/main" id="{E59FE3EB-4655-2339-C82A-C74B21F76556}"/>
              </a:ext>
            </a:extLst>
          </p:cNvPr>
          <p:cNvSpPr>
            <a:spLocks noGrp="1"/>
          </p:cNvSpPr>
          <p:nvPr>
            <p:ph idx="15"/>
          </p:nvPr>
        </p:nvSpPr>
        <p:spPr>
          <a:xfrm>
            <a:off x="5486400" y="822960"/>
            <a:ext cx="5861304" cy="4846320"/>
          </a:xfrm>
        </p:spPr>
        <p:txBody>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E24F3A78-F067-8639-9E61-32AE80986E08}"/>
              </a:ext>
            </a:extLst>
          </p:cNvPr>
          <p:cNvSpPr>
            <a:spLocks noGrp="1"/>
          </p:cNvSpPr>
          <p:nvPr>
            <p:ph type="pic" sz="quarter" idx="12"/>
          </p:nvPr>
        </p:nvSpPr>
        <p:spPr>
          <a:xfrm>
            <a:off x="0" y="6007608"/>
            <a:ext cx="12192000" cy="850392"/>
          </a:xfrm>
          <a:prstGeom prst="rect">
            <a:avLst/>
          </a:prstGeom>
          <a:solidFill>
            <a:schemeClr val="accent1">
              <a:lumMod val="75000"/>
            </a:schemeClr>
          </a:solidFill>
        </p:spPr>
        <p:txBody>
          <a:bodyPr wrap="square">
            <a:noAutofit/>
          </a:bodyPr>
          <a:lstStyle>
            <a:lvl1pPr marL="0" indent="0" algn="l">
              <a:buNone/>
              <a:defRPr/>
            </a:lvl1pPr>
          </a:lstStyle>
          <a:p>
            <a:endParaRPr lang="en-US" dirty="0"/>
          </a:p>
        </p:txBody>
      </p:sp>
      <p:sp>
        <p:nvSpPr>
          <p:cNvPr id="2" name="Footer Placeholder 1">
            <a:extLst>
              <a:ext uri="{FF2B5EF4-FFF2-40B4-BE49-F238E27FC236}">
                <a16:creationId xmlns:a16="http://schemas.microsoft.com/office/drawing/2014/main" id="{FFD9871F-9716-E693-46E0-C82668C233AA}"/>
              </a:ext>
            </a:extLst>
          </p:cNvPr>
          <p:cNvSpPr>
            <a:spLocks noGrp="1"/>
          </p:cNvSpPr>
          <p:nvPr>
            <p:ph type="ftr" sz="quarter" idx="13"/>
          </p:nvPr>
        </p:nvSpPr>
        <p:spPr>
          <a:xfrm>
            <a:off x="173736" y="6276547"/>
            <a:ext cx="4114800" cy="365125"/>
          </a:xfrm>
          <a:prstGeom prst="rect">
            <a:avLst/>
          </a:prstGeom>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33B6AA57-B313-9EB7-BDE7-E6B64F9104E4}"/>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126926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tx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6812280" y="822960"/>
            <a:ext cx="466344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0" y="0"/>
            <a:ext cx="6108192" cy="6858000"/>
          </a:xfrm>
          <a:solidFill>
            <a:schemeClr val="bg1">
              <a:lumMod val="95000"/>
            </a:schemeClr>
          </a:solidFill>
        </p:spPr>
        <p:txBody>
          <a:bodyPr anchor="ctr"/>
          <a:lstStyle>
            <a:lvl1pPr marL="0" indent="0" algn="ctr">
              <a:buNone/>
              <a:defRPr/>
            </a:lvl1pPr>
          </a:lstStyle>
          <a:p>
            <a:endParaRPr lang="en-US" dirty="0"/>
          </a:p>
        </p:txBody>
      </p:sp>
      <p:sp>
        <p:nvSpPr>
          <p:cNvPr id="5" name="Content Placeholder 5">
            <a:extLst>
              <a:ext uri="{FF2B5EF4-FFF2-40B4-BE49-F238E27FC236}">
                <a16:creationId xmlns:a16="http://schemas.microsoft.com/office/drawing/2014/main" id="{71B91E2B-214A-27EB-DD9A-E9FF3D8BFBD7}"/>
              </a:ext>
            </a:extLst>
          </p:cNvPr>
          <p:cNvSpPr>
            <a:spLocks noGrp="1"/>
          </p:cNvSpPr>
          <p:nvPr>
            <p:ph sz="quarter" idx="14"/>
          </p:nvPr>
        </p:nvSpPr>
        <p:spPr>
          <a:xfrm>
            <a:off x="6812280" y="3529584"/>
            <a:ext cx="4663440" cy="2350008"/>
          </a:xfrm>
        </p:spPr>
        <p:txBody>
          <a:bodyPr/>
          <a:lstStyle>
            <a:lvl1pPr marL="285750" indent="-285750">
              <a:lnSpc>
                <a:spcPct val="90000"/>
              </a:lnSpc>
              <a:spcBef>
                <a:spcPts val="1000"/>
              </a:spcBef>
              <a:spcAft>
                <a:spcPts val="0"/>
              </a:spcAft>
              <a:buFont typeface="Arial" panose="020B0604020202020204" pitchFamily="34" charset="0"/>
              <a:buChar cha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1">
            <a:extLst>
              <a:ext uri="{FF2B5EF4-FFF2-40B4-BE49-F238E27FC236}">
                <a16:creationId xmlns:a16="http://schemas.microsoft.com/office/drawing/2014/main" id="{CD0CFB59-AAC5-2429-8ABD-5C7810D2FE83}"/>
              </a:ext>
            </a:extLst>
          </p:cNvPr>
          <p:cNvSpPr>
            <a:spLocks noGrp="1"/>
          </p:cNvSpPr>
          <p:nvPr>
            <p:ph type="ftr" sz="quarter" idx="11"/>
          </p:nvPr>
        </p:nvSpPr>
        <p:spPr>
          <a:xfrm>
            <a:off x="6812280"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6" name="Slide Number Placeholder 5">
            <a:extLst>
              <a:ext uri="{FF2B5EF4-FFF2-40B4-BE49-F238E27FC236}">
                <a16:creationId xmlns:a16="http://schemas.microsoft.com/office/drawing/2014/main" id="{A4BBF308-C3AC-92A2-F532-FF8180F43036}"/>
              </a:ext>
            </a:extLst>
          </p:cNvPr>
          <p:cNvSpPr>
            <a:spLocks noGrp="1"/>
          </p:cNvSpPr>
          <p:nvPr>
            <p:ph type="sldNum" sz="quarter" idx="12"/>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3565274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5">
            <a:lumMod val="50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1097280"/>
            <a:ext cx="10515600" cy="164592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23150"/>
            <a:ext cx="12192000" cy="667512"/>
          </a:xfrm>
          <a:solidFill>
            <a:schemeClr val="accent1">
              <a:lumMod val="75000"/>
            </a:schemeClr>
          </a:solidFill>
        </p:spPr>
        <p:txBody>
          <a:bodyPr/>
          <a:lstStyle>
            <a:lvl1pPr marL="0" indent="0" algn="l">
              <a:buNone/>
              <a:defRPr sz="2000">
                <a:solidFill>
                  <a:schemeClr val="bg1"/>
                </a:solidFill>
              </a:defRPr>
            </a:lvl1pPr>
          </a:lstStyle>
          <a:p>
            <a:endParaRPr lang="en-US" dirty="0"/>
          </a:p>
        </p:txBody>
      </p:sp>
      <p:sp>
        <p:nvSpPr>
          <p:cNvPr id="19" name="Content Placeholder 2">
            <a:extLst>
              <a:ext uri="{FF2B5EF4-FFF2-40B4-BE49-F238E27FC236}">
                <a16:creationId xmlns:a16="http://schemas.microsoft.com/office/drawing/2014/main" id="{EDED7F42-DE45-0982-D0EE-36467303760D}"/>
              </a:ext>
            </a:extLst>
          </p:cNvPr>
          <p:cNvSpPr>
            <a:spLocks noGrp="1"/>
          </p:cNvSpPr>
          <p:nvPr>
            <p:ph idx="1"/>
          </p:nvPr>
        </p:nvSpPr>
        <p:spPr>
          <a:xfrm>
            <a:off x="822960" y="3529584"/>
            <a:ext cx="4937760" cy="2103120"/>
          </a:xfrm>
        </p:spPr>
        <p:txBody>
          <a:bodyPr/>
          <a:lstStyle>
            <a:lvl1pPr marL="0" indent="0">
              <a:buNone/>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5">
            <a:extLst>
              <a:ext uri="{FF2B5EF4-FFF2-40B4-BE49-F238E27FC236}">
                <a16:creationId xmlns:a16="http://schemas.microsoft.com/office/drawing/2014/main" id="{6B366AA0-2DAB-8B01-E9CA-4EFD01184AB1}"/>
              </a:ext>
            </a:extLst>
          </p:cNvPr>
          <p:cNvSpPr>
            <a:spLocks noGrp="1"/>
          </p:cNvSpPr>
          <p:nvPr>
            <p:ph sz="quarter" idx="14"/>
          </p:nvPr>
        </p:nvSpPr>
        <p:spPr>
          <a:xfrm>
            <a:off x="6400800" y="3529584"/>
            <a:ext cx="4937760" cy="2103120"/>
          </a:xfrm>
        </p:spPr>
        <p:txBody>
          <a:bodyPr/>
          <a:lstStyle>
            <a:lvl1pPr marL="0" indent="0">
              <a:lnSpc>
                <a:spcPct val="90000"/>
              </a:lnSpc>
              <a:spcBef>
                <a:spcPts val="1000"/>
              </a:spcBef>
              <a:spcAft>
                <a:spcPts val="0"/>
              </a:spcAft>
              <a:buFont typeface="Arial" panose="020B0604020202020204" pitchFamily="34" charset="0"/>
              <a:buNone/>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1">
            <a:extLst>
              <a:ext uri="{FF2B5EF4-FFF2-40B4-BE49-F238E27FC236}">
                <a16:creationId xmlns:a16="http://schemas.microsoft.com/office/drawing/2014/main" id="{EC3AD13A-778C-0B94-E890-F60B86ABB584}"/>
              </a:ext>
            </a:extLst>
          </p:cNvPr>
          <p:cNvSpPr>
            <a:spLocks noGrp="1"/>
          </p:cNvSpPr>
          <p:nvPr>
            <p:ph type="ftr" sz="quarter" idx="29"/>
          </p:nvPr>
        </p:nvSpPr>
        <p:spPr>
          <a:xfrm>
            <a:off x="173736" y="6254496"/>
            <a:ext cx="4114800" cy="365125"/>
          </a:xfrm>
          <a:prstGeom prst="rect">
            <a:avLst/>
          </a:prstGeom>
        </p:spPr>
        <p:txBody>
          <a:bodyPr/>
          <a:lstStyle>
            <a:lvl1pPr>
              <a:defRPr>
                <a:solidFill>
                  <a:schemeClr val="bg1"/>
                </a:solidFill>
              </a:defRPr>
            </a:lvl1pPr>
          </a:lstStyle>
          <a:p>
            <a:endParaRPr lang="en-US" dirty="0"/>
          </a:p>
        </p:txBody>
      </p:sp>
      <p:sp>
        <p:nvSpPr>
          <p:cNvPr id="3" name="Slide Number Placeholder 2">
            <a:extLst>
              <a:ext uri="{FF2B5EF4-FFF2-40B4-BE49-F238E27FC236}">
                <a16:creationId xmlns:a16="http://schemas.microsoft.com/office/drawing/2014/main" id="{2434822A-F2F6-6134-01C8-6CB9A884CDD6}"/>
              </a:ext>
            </a:extLst>
          </p:cNvPr>
          <p:cNvSpPr>
            <a:spLocks noGrp="1"/>
          </p:cNvSpPr>
          <p:nvPr>
            <p:ph type="sldNum" sz="quarter" idx="30"/>
          </p:nvPr>
        </p:nvSpPr>
        <p:spPr/>
        <p:txBody>
          <a:bodyPr/>
          <a:lstStyle>
            <a:lvl1pPr>
              <a:defRPr>
                <a:solidFill>
                  <a:schemeClr val="bg1"/>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4136719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2">
    <p:bg>
      <p:bgPr>
        <a:solidFill>
          <a:schemeClr val="accent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1097280"/>
            <a:ext cx="10424160" cy="164592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0"/>
            <a:ext cx="12192000" cy="658368"/>
          </a:xfrm>
          <a:solidFill>
            <a:schemeClr val="accent2">
              <a:lumMod val="20000"/>
              <a:lumOff val="80000"/>
            </a:schemeClr>
          </a:solidFill>
        </p:spPr>
        <p:txBody>
          <a:bodyPr/>
          <a:lstStyle>
            <a:lvl1pPr marL="0" indent="0" algn="l">
              <a:buNone/>
              <a:defRPr sz="1800"/>
            </a:lvl1pPr>
          </a:lstStyle>
          <a:p>
            <a:endParaRPr lang="en-US" dirty="0"/>
          </a:p>
        </p:txBody>
      </p:sp>
      <p:sp>
        <p:nvSpPr>
          <p:cNvPr id="8" name="Content Placeholder 2">
            <a:extLst>
              <a:ext uri="{FF2B5EF4-FFF2-40B4-BE49-F238E27FC236}">
                <a16:creationId xmlns:a16="http://schemas.microsoft.com/office/drawing/2014/main" id="{9ADC6F7A-27D8-EC45-FC60-C8858243DDB0}"/>
              </a:ext>
            </a:extLst>
          </p:cNvPr>
          <p:cNvSpPr>
            <a:spLocks noGrp="1"/>
          </p:cNvSpPr>
          <p:nvPr>
            <p:ph idx="1"/>
          </p:nvPr>
        </p:nvSpPr>
        <p:spPr>
          <a:xfrm>
            <a:off x="822960" y="3529584"/>
            <a:ext cx="3200400" cy="2286000"/>
          </a:xfrm>
        </p:spPr>
        <p:txBody>
          <a:bodyPr/>
          <a:lstStyle>
            <a:lvl1pPr marL="285750" indent="-285750">
              <a:buFont typeface="Arial" panose="020B0604020202020204" pitchFamily="34" charset="0"/>
              <a:buChar cha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5">
            <a:extLst>
              <a:ext uri="{FF2B5EF4-FFF2-40B4-BE49-F238E27FC236}">
                <a16:creationId xmlns:a16="http://schemas.microsoft.com/office/drawing/2014/main" id="{2EA7E2BE-086F-5B51-B0E9-BDC91DF14B7B}"/>
              </a:ext>
            </a:extLst>
          </p:cNvPr>
          <p:cNvSpPr>
            <a:spLocks noGrp="1"/>
          </p:cNvSpPr>
          <p:nvPr>
            <p:ph sz="quarter" idx="15"/>
          </p:nvPr>
        </p:nvSpPr>
        <p:spPr>
          <a:xfrm>
            <a:off x="4261104" y="3529584"/>
            <a:ext cx="6986016" cy="2231136"/>
          </a:xfrm>
        </p:spPr>
        <p:txBody>
          <a:bodyPr/>
          <a:lstStyle>
            <a:lvl1pPr marL="0" indent="0">
              <a:lnSpc>
                <a:spcPct val="90000"/>
              </a:lnSpc>
              <a:spcBef>
                <a:spcPts val="1000"/>
              </a:spcBef>
              <a:spcAft>
                <a:spcPts val="0"/>
              </a:spcAft>
              <a:buFont typeface="Arial" panose="020B0604020202020204" pitchFamily="34" charset="0"/>
              <a:buNone/>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1">
            <a:extLst>
              <a:ext uri="{FF2B5EF4-FFF2-40B4-BE49-F238E27FC236}">
                <a16:creationId xmlns:a16="http://schemas.microsoft.com/office/drawing/2014/main" id="{5C83E49A-BDF1-7E34-30FE-A4A45160F7AB}"/>
              </a:ext>
            </a:extLst>
          </p:cNvPr>
          <p:cNvSpPr>
            <a:spLocks noGrp="1"/>
          </p:cNvSpPr>
          <p:nvPr>
            <p:ph type="ftr" sz="quarter" idx="13"/>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6" name="Slide Number Placeholder 5">
            <a:extLst>
              <a:ext uri="{FF2B5EF4-FFF2-40B4-BE49-F238E27FC236}">
                <a16:creationId xmlns:a16="http://schemas.microsoft.com/office/drawing/2014/main" id="{CE10355B-1B69-AD49-6AB0-3D194609B2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418978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1097280"/>
            <a:ext cx="10424160" cy="164592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0"/>
            <a:ext cx="12192000" cy="658368"/>
          </a:xfrm>
          <a:solidFill>
            <a:schemeClr val="accent1">
              <a:lumMod val="75000"/>
            </a:schemeClr>
          </a:solidFill>
        </p:spPr>
        <p:txBody>
          <a:bodyPr/>
          <a:lstStyle>
            <a:lvl1pPr marL="0" indent="0" algn="ctr">
              <a:buNone/>
              <a:defRPr/>
            </a:lvl1pPr>
          </a:lstStyle>
          <a:p>
            <a:endParaRPr lang="en-US" dirty="0"/>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914400" y="3529584"/>
            <a:ext cx="10360152" cy="2231136"/>
          </a:xfrm>
        </p:spPr>
        <p:txBody>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1">
            <a:extLst>
              <a:ext uri="{FF2B5EF4-FFF2-40B4-BE49-F238E27FC236}">
                <a16:creationId xmlns:a16="http://schemas.microsoft.com/office/drawing/2014/main" id="{5C83E49A-BDF1-7E34-30FE-A4A45160F7AB}"/>
              </a:ext>
            </a:extLst>
          </p:cNvPr>
          <p:cNvSpPr>
            <a:spLocks noGrp="1"/>
          </p:cNvSpPr>
          <p:nvPr>
            <p:ph type="ftr" sz="quarter" idx="13"/>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6" name="Slide Number Placeholder 5">
            <a:extLst>
              <a:ext uri="{FF2B5EF4-FFF2-40B4-BE49-F238E27FC236}">
                <a16:creationId xmlns:a16="http://schemas.microsoft.com/office/drawing/2014/main" id="{CE10355B-1B69-AD49-6AB0-3D194609B2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909347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btitle">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4370832" y="822960"/>
            <a:ext cx="7040880" cy="5212080"/>
          </a:xfrm>
          <a:prstGeom prst="rect">
            <a:avLst/>
          </a:prstGeom>
        </p:spPr>
        <p:txBody>
          <a:bodyPr anchor="ctr">
            <a:normAutofit/>
          </a:bodyPr>
          <a:lstStyle>
            <a:lvl1pPr>
              <a:defRPr sz="6000" b="1" cap="all" baseline="0">
                <a:solidFill>
                  <a:schemeClr val="tx2"/>
                </a:solidFill>
                <a:latin typeface="+mj-lt"/>
              </a:defRPr>
            </a:lvl1pPr>
          </a:lstStyle>
          <a:p>
            <a:r>
              <a:rPr lang="en-US" dirty="0"/>
              <a:t>click to edit master title style</a:t>
            </a:r>
          </a:p>
        </p:txBody>
      </p:sp>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0" y="0"/>
            <a:ext cx="4133088" cy="6858000"/>
          </a:xfrm>
          <a:noFill/>
        </p:spPr>
        <p:txBody>
          <a:bodyPr anchor="ctr"/>
          <a:lstStyle>
            <a:lvl1pPr marL="0" indent="0" algn="ctr">
              <a:buNone/>
              <a:defRPr/>
            </a:lvl1pPr>
          </a:lstStyle>
          <a:p>
            <a:endParaRPr lang="en-US" dirty="0"/>
          </a:p>
        </p:txBody>
      </p:sp>
    </p:spTree>
    <p:extLst>
      <p:ext uri="{BB962C8B-B14F-4D97-AF65-F5344CB8AC3E}">
        <p14:creationId xmlns:p14="http://schemas.microsoft.com/office/powerpoint/2010/main" val="804375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5">
            <a:lumMod val="50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1097280"/>
            <a:ext cx="10515600" cy="164592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23150"/>
            <a:ext cx="12192000" cy="850392"/>
          </a:xfrm>
          <a:solidFill>
            <a:schemeClr val="accent1">
              <a:lumMod val="75000"/>
            </a:schemeClr>
          </a:solidFill>
        </p:spPr>
        <p:txBody>
          <a:bodyPr/>
          <a:lstStyle>
            <a:lvl1pPr marL="0" indent="0" algn="l">
              <a:buNone/>
              <a:defRPr sz="2000">
                <a:solidFill>
                  <a:schemeClr val="bg1"/>
                </a:solidFill>
              </a:defRPr>
            </a:lvl1pPr>
          </a:lstStyle>
          <a:p>
            <a:endParaRPr lang="en-US" dirty="0"/>
          </a:p>
        </p:txBody>
      </p:sp>
      <p:sp>
        <p:nvSpPr>
          <p:cNvPr id="19" name="Content Placeholder 2">
            <a:extLst>
              <a:ext uri="{FF2B5EF4-FFF2-40B4-BE49-F238E27FC236}">
                <a16:creationId xmlns:a16="http://schemas.microsoft.com/office/drawing/2014/main" id="{EDED7F42-DE45-0982-D0EE-36467303760D}"/>
              </a:ext>
            </a:extLst>
          </p:cNvPr>
          <p:cNvSpPr>
            <a:spLocks noGrp="1"/>
          </p:cNvSpPr>
          <p:nvPr>
            <p:ph idx="1"/>
          </p:nvPr>
        </p:nvSpPr>
        <p:spPr>
          <a:xfrm>
            <a:off x="822960" y="3529584"/>
            <a:ext cx="7114032" cy="2103120"/>
          </a:xfrm>
        </p:spPr>
        <p:txBody>
          <a:bodyPr/>
          <a:lstStyle>
            <a:lvl1pPr marL="342900" indent="-342900">
              <a:buFont typeface="+mj-lt"/>
              <a:buAutoNum type="arabicPeriod"/>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5">
            <a:extLst>
              <a:ext uri="{FF2B5EF4-FFF2-40B4-BE49-F238E27FC236}">
                <a16:creationId xmlns:a16="http://schemas.microsoft.com/office/drawing/2014/main" id="{6B366AA0-2DAB-8B01-E9CA-4EFD01184AB1}"/>
              </a:ext>
            </a:extLst>
          </p:cNvPr>
          <p:cNvSpPr>
            <a:spLocks noGrp="1"/>
          </p:cNvSpPr>
          <p:nvPr>
            <p:ph sz="quarter" idx="14"/>
          </p:nvPr>
        </p:nvSpPr>
        <p:spPr>
          <a:xfrm>
            <a:off x="8321040" y="3529584"/>
            <a:ext cx="3017520" cy="2103120"/>
          </a:xfrm>
        </p:spPr>
        <p:txBody>
          <a:bodyPr/>
          <a:lstStyle>
            <a:lvl1pPr marL="0" indent="0" algn="ctr">
              <a:lnSpc>
                <a:spcPct val="90000"/>
              </a:lnSpc>
              <a:spcBef>
                <a:spcPts val="1000"/>
              </a:spcBef>
              <a:spcAft>
                <a:spcPts val="0"/>
              </a:spcAft>
              <a:buFont typeface="Arial" panose="020B0604020202020204" pitchFamily="34" charset="0"/>
              <a:buNone/>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1">
            <a:extLst>
              <a:ext uri="{FF2B5EF4-FFF2-40B4-BE49-F238E27FC236}">
                <a16:creationId xmlns:a16="http://schemas.microsoft.com/office/drawing/2014/main" id="{EC3AD13A-778C-0B94-E890-F60B86ABB584}"/>
              </a:ext>
            </a:extLst>
          </p:cNvPr>
          <p:cNvSpPr>
            <a:spLocks noGrp="1"/>
          </p:cNvSpPr>
          <p:nvPr>
            <p:ph type="ftr" sz="quarter" idx="29"/>
          </p:nvPr>
        </p:nvSpPr>
        <p:spPr>
          <a:xfrm>
            <a:off x="173736" y="6254496"/>
            <a:ext cx="4114800" cy="365125"/>
          </a:xfrm>
          <a:prstGeom prst="rect">
            <a:avLst/>
          </a:prstGeom>
        </p:spPr>
        <p:txBody>
          <a:bodyPr/>
          <a:lstStyle>
            <a:lvl1pPr>
              <a:defRPr>
                <a:solidFill>
                  <a:schemeClr val="bg1"/>
                </a:solidFill>
              </a:defRPr>
            </a:lvl1pPr>
          </a:lstStyle>
          <a:p>
            <a:endParaRPr lang="en-US" dirty="0"/>
          </a:p>
        </p:txBody>
      </p:sp>
      <p:sp>
        <p:nvSpPr>
          <p:cNvPr id="3" name="Slide Number Placeholder 2">
            <a:extLst>
              <a:ext uri="{FF2B5EF4-FFF2-40B4-BE49-F238E27FC236}">
                <a16:creationId xmlns:a16="http://schemas.microsoft.com/office/drawing/2014/main" id="{2434822A-F2F6-6134-01C8-6CB9A884CDD6}"/>
              </a:ext>
            </a:extLst>
          </p:cNvPr>
          <p:cNvSpPr>
            <a:spLocks noGrp="1"/>
          </p:cNvSpPr>
          <p:nvPr>
            <p:ph type="sldNum" sz="quarter" idx="30"/>
          </p:nvPr>
        </p:nvSpPr>
        <p:spPr/>
        <p:txBody>
          <a:bodyPr/>
          <a:lstStyle>
            <a:lvl1pPr>
              <a:defRPr>
                <a:solidFill>
                  <a:schemeClr val="bg1"/>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29447106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822960"/>
            <a:ext cx="612648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7242048" y="822960"/>
            <a:ext cx="4069080" cy="1901952"/>
          </a:xfrm>
        </p:spPr>
        <p:txBody>
          <a:bodyPr/>
          <a:lstStyle>
            <a:lvl1pPr marL="0" indent="0">
              <a:lnSpc>
                <a:spcPct val="150000"/>
              </a:lnSpc>
              <a:spcBef>
                <a:spcPts val="0"/>
              </a:spcBef>
              <a:spcAft>
                <a:spcPts val="600"/>
              </a:spcAft>
              <a:buNone/>
              <a:defRPr sz="1800">
                <a:solidFill>
                  <a:schemeClr val="bg1"/>
                </a:solidFill>
              </a:defRPr>
            </a:lvl1pPr>
            <a:lvl2pPr marL="283464">
              <a:defRPr sz="1600">
                <a:solidFill>
                  <a:schemeClr val="bg1"/>
                </a:solidFill>
              </a:defRPr>
            </a:lvl2pPr>
            <a:lvl3pPr marL="566928">
              <a:defRPr sz="1400">
                <a:solidFill>
                  <a:schemeClr val="bg1"/>
                </a:solidFill>
              </a:defRPr>
            </a:lvl3pPr>
            <a:lvl4pPr marL="859536">
              <a:defRPr sz="1200">
                <a:solidFill>
                  <a:schemeClr val="bg1"/>
                </a:solidFill>
              </a:defRPr>
            </a:lvl4pPr>
            <a:lvl5pPr marL="1152144">
              <a:defRPr sz="12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8">
            <a:extLst>
              <a:ext uri="{FF2B5EF4-FFF2-40B4-BE49-F238E27FC236}">
                <a16:creationId xmlns:a16="http://schemas.microsoft.com/office/drawing/2014/main" id="{CFC01E54-865D-1B08-43CC-2D0128CECDAE}"/>
              </a:ext>
            </a:extLst>
          </p:cNvPr>
          <p:cNvSpPr>
            <a:spLocks noGrp="1"/>
          </p:cNvSpPr>
          <p:nvPr>
            <p:ph type="pic" sz="quarter" idx="10"/>
          </p:nvPr>
        </p:nvSpPr>
        <p:spPr>
          <a:xfrm>
            <a:off x="0" y="3557016"/>
            <a:ext cx="12192000" cy="3300984"/>
          </a:xfrm>
          <a:solidFill>
            <a:schemeClr val="accent4">
              <a:lumMod val="75000"/>
            </a:schemeClr>
          </a:solidFill>
        </p:spPr>
        <p:txBody>
          <a:bodyPr anchor="ctr"/>
          <a:lstStyle>
            <a:lvl1pPr marL="0" indent="0" algn="ctr">
              <a:buNone/>
              <a:defRPr>
                <a:solidFill>
                  <a:schemeClr val="bg1"/>
                </a:solidFill>
              </a:defRPr>
            </a:lvl1pPr>
          </a:lstStyle>
          <a:p>
            <a:endParaRPr lang="en-US" dirty="0"/>
          </a:p>
        </p:txBody>
      </p:sp>
      <p:sp>
        <p:nvSpPr>
          <p:cNvPr id="2" name="Footer Placeholder 1">
            <a:extLst>
              <a:ext uri="{FF2B5EF4-FFF2-40B4-BE49-F238E27FC236}">
                <a16:creationId xmlns:a16="http://schemas.microsoft.com/office/drawing/2014/main" id="{72422ED3-8684-C41B-4675-BBDC2C8E5B5B}"/>
              </a:ext>
            </a:extLst>
          </p:cNvPr>
          <p:cNvSpPr>
            <a:spLocks noGrp="1"/>
          </p:cNvSpPr>
          <p:nvPr>
            <p:ph type="ftr" sz="quarter" idx="13"/>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9" name="Slide Number Placeholder 8">
            <a:extLst>
              <a:ext uri="{FF2B5EF4-FFF2-40B4-BE49-F238E27FC236}">
                <a16:creationId xmlns:a16="http://schemas.microsoft.com/office/drawing/2014/main" id="{F9CE6B05-7A34-DD4C-91AD-29F26B6F9C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2126236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51F663A-C2C8-12B2-AE7C-318452D5FE6F}"/>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0AFBFC1D-3B9C-EFD1-A014-1F648ADDBD70}"/>
              </a:ext>
            </a:extLst>
          </p:cNvPr>
          <p:cNvSpPr>
            <a:spLocks noGrp="1"/>
          </p:cNvSpPr>
          <p:nvPr>
            <p:ph type="sldNum" sz="quarter" idx="4"/>
          </p:nvPr>
        </p:nvSpPr>
        <p:spPr>
          <a:xfrm>
            <a:off x="11347704" y="6181344"/>
            <a:ext cx="670560" cy="676656"/>
          </a:xfrm>
          <a:prstGeom prst="rect">
            <a:avLst/>
          </a:prstGeom>
        </p:spPr>
        <p:txBody>
          <a:bodyPr vert="horz" lIns="91440" tIns="45720" rIns="91440" bIns="45720" rtlCol="0" anchor="ctr">
            <a:noAutofit/>
          </a:bodyPr>
          <a:lstStyle>
            <a:lvl1pPr algn="ctr">
              <a:defRPr sz="1200" b="0">
                <a:solidFill>
                  <a:schemeClr val="tx1">
                    <a:alpha val="78000"/>
                  </a:schemeClr>
                </a:solidFill>
              </a:defRPr>
            </a:lvl1pPr>
          </a:lstStyle>
          <a:p>
            <a:fld id="{8058A7CE-F400-7B46-9E16-10D36E8C32FD}" type="slidenum">
              <a:rPr lang="en-US" smtClean="0"/>
              <a:pPr/>
              <a:t>‹#›</a:t>
            </a:fld>
            <a:endParaRPr lang="en-US" dirty="0"/>
          </a:p>
        </p:txBody>
      </p:sp>
      <p:sp>
        <p:nvSpPr>
          <p:cNvPr id="4" name="Title Placeholder 3">
            <a:extLst>
              <a:ext uri="{FF2B5EF4-FFF2-40B4-BE49-F238E27FC236}">
                <a16:creationId xmlns:a16="http://schemas.microsoft.com/office/drawing/2014/main" id="{B6EF3F5B-2BD7-A240-5E66-C3D2B092B8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2" name="Footer Placeholder 1">
            <a:extLst>
              <a:ext uri="{FF2B5EF4-FFF2-40B4-BE49-F238E27FC236}">
                <a16:creationId xmlns:a16="http://schemas.microsoft.com/office/drawing/2014/main" id="{6F9A4BCD-3A82-7BB7-3BDC-2B533BA405AF}"/>
              </a:ext>
            </a:extLst>
          </p:cNvPr>
          <p:cNvSpPr>
            <a:spLocks noGrp="1"/>
          </p:cNvSpPr>
          <p:nvPr>
            <p:ph type="ftr" sz="quarter" idx="3"/>
          </p:nvPr>
        </p:nvSpPr>
        <p:spPr>
          <a:xfrm>
            <a:off x="838200" y="6356350"/>
            <a:ext cx="41148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lang="en-US" dirty="0"/>
          </a:p>
        </p:txBody>
      </p:sp>
    </p:spTree>
    <p:extLst>
      <p:ext uri="{BB962C8B-B14F-4D97-AF65-F5344CB8AC3E}">
        <p14:creationId xmlns:p14="http://schemas.microsoft.com/office/powerpoint/2010/main" val="87510906"/>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3" r:id="rId4"/>
    <p:sldLayoutId id="2147483669" r:id="rId5"/>
    <p:sldLayoutId id="2147483666" r:id="rId6"/>
    <p:sldLayoutId id="2147483661" r:id="rId7"/>
    <p:sldLayoutId id="2147483667" r:id="rId8"/>
    <p:sldLayoutId id="2147483670" r:id="rId9"/>
    <p:sldLayoutId id="2147483663" r:id="rId10"/>
    <p:sldLayoutId id="2147483671" r:id="rId11"/>
    <p:sldLayoutId id="2147483672" r:id="rId12"/>
    <p:sldLayoutId id="2147483664" r:id="rId13"/>
  </p:sldLayoutIdLst>
  <p:hf sldNum="0" hdr="0" ftr="0" dt="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83464" indent="-283464"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859536" indent="-283464"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152144" indent="-283464"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1444752" indent="-283464"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441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slideLayout" Target="../slideLayouts/slideLayout8.xml"/><Relationship Id="rId7" Type="http://schemas.openxmlformats.org/officeDocument/2006/relationships/image" Target="../media/image13.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notesSlide" Target="../notesSlides/notesSlide5.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hyperlink" Target="https://www.architectsjournal.co.uk/competitions/bishops-park-walled-garden-abergwili" TargetMode="External"/><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hyperlink" Target="https://www.johnmuirtrust.org/john-muir-awa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B0A024-4E06-BC4D-6379-140FB0CA4607}"/>
              </a:ext>
            </a:extLst>
          </p:cNvPr>
          <p:cNvSpPr>
            <a:spLocks noGrp="1"/>
          </p:cNvSpPr>
          <p:nvPr>
            <p:ph type="title"/>
          </p:nvPr>
        </p:nvSpPr>
        <p:spPr>
          <a:xfrm>
            <a:off x="822960" y="822960"/>
            <a:ext cx="4754880" cy="4114800"/>
          </a:xfrm>
        </p:spPr>
        <p:txBody>
          <a:bodyPr anchor="b">
            <a:normAutofit/>
          </a:bodyPr>
          <a:lstStyle/>
          <a:p>
            <a:r>
              <a:rPr lang="en-US" dirty="0"/>
              <a:t>John Muir award Media project </a:t>
            </a:r>
          </a:p>
        </p:txBody>
      </p:sp>
      <p:sp>
        <p:nvSpPr>
          <p:cNvPr id="4" name="Subtitle 3">
            <a:extLst>
              <a:ext uri="{FF2B5EF4-FFF2-40B4-BE49-F238E27FC236}">
                <a16:creationId xmlns:a16="http://schemas.microsoft.com/office/drawing/2014/main" id="{839A915F-4535-0AC8-B3DC-DA14AB24B55B}"/>
              </a:ext>
            </a:extLst>
          </p:cNvPr>
          <p:cNvSpPr>
            <a:spLocks noGrp="1"/>
          </p:cNvSpPr>
          <p:nvPr>
            <p:ph type="body" idx="1"/>
          </p:nvPr>
        </p:nvSpPr>
        <p:spPr>
          <a:xfrm>
            <a:off x="822960" y="5175504"/>
            <a:ext cx="4754880" cy="914400"/>
          </a:xfrm>
        </p:spPr>
        <p:txBody>
          <a:bodyPr vert="horz" lIns="91440" tIns="45720" rIns="91440" bIns="45720" rtlCol="0">
            <a:normAutofit/>
          </a:bodyPr>
          <a:lstStyle/>
          <a:p>
            <a:r>
              <a:rPr lang="en-US" dirty="0"/>
              <a:t>By Gracie Fenn</a:t>
            </a:r>
          </a:p>
        </p:txBody>
      </p:sp>
      <p:pic>
        <p:nvPicPr>
          <p:cNvPr id="6" name="Picture Placeholder 5" descr="Bishop's Palace Launch – Parc yr Esgob – The Bishop's Park">
            <a:extLst>
              <a:ext uri="{FF2B5EF4-FFF2-40B4-BE49-F238E27FC236}">
                <a16:creationId xmlns:a16="http://schemas.microsoft.com/office/drawing/2014/main" id="{8E320966-77A7-ED93-743D-C1A79A14734B}"/>
              </a:ext>
            </a:extLst>
          </p:cNvPr>
          <p:cNvPicPr>
            <a:picLocks noGrp="1" noChangeAspect="1"/>
          </p:cNvPicPr>
          <p:nvPr>
            <p:ph type="pic" sz="quarter" idx="10"/>
          </p:nvPr>
        </p:nvPicPr>
        <p:blipFill>
          <a:blip r:embed="rId4"/>
          <a:srcRect l="12417" r="28472"/>
          <a:stretch/>
        </p:blipFill>
        <p:spPr>
          <a:xfrm>
            <a:off x="6096000" y="10"/>
            <a:ext cx="6096000" cy="6857990"/>
          </a:xfrm>
          <a:noFill/>
        </p:spPr>
      </p:pic>
      <p:pic>
        <p:nvPicPr>
          <p:cNvPr id="2" name="Introduction">
            <a:hlinkClick r:id="" action="ppaction://media"/>
            <a:extLst>
              <a:ext uri="{FF2B5EF4-FFF2-40B4-BE49-F238E27FC236}">
                <a16:creationId xmlns:a16="http://schemas.microsoft.com/office/drawing/2014/main" id="{46642D0A-9334-7843-7DA1-F9C450AE7F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5108" y="458898"/>
            <a:ext cx="730250" cy="730250"/>
          </a:xfrm>
          <a:prstGeom prst="rect">
            <a:avLst/>
          </a:prstGeom>
        </p:spPr>
      </p:pic>
    </p:spTree>
    <p:extLst>
      <p:ext uri="{BB962C8B-B14F-4D97-AF65-F5344CB8AC3E}">
        <p14:creationId xmlns:p14="http://schemas.microsoft.com/office/powerpoint/2010/main" val="34673910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6451AA-AEB4-0B9E-B76E-611C2AA8DA4E}"/>
              </a:ext>
            </a:extLst>
          </p:cNvPr>
          <p:cNvSpPr>
            <a:spLocks noGrp="1"/>
          </p:cNvSpPr>
          <p:nvPr>
            <p:ph type="title"/>
          </p:nvPr>
        </p:nvSpPr>
        <p:spPr>
          <a:xfrm>
            <a:off x="190639" y="143153"/>
            <a:ext cx="4851457" cy="1439462"/>
          </a:xfrm>
        </p:spPr>
        <p:txBody>
          <a:bodyPr>
            <a:normAutofit/>
          </a:bodyPr>
          <a:lstStyle/>
          <a:p>
            <a:r>
              <a:rPr lang="en-US" sz="4400" dirty="0"/>
              <a:t>What is the John Muir award? </a:t>
            </a:r>
          </a:p>
        </p:txBody>
      </p:sp>
      <p:sp>
        <p:nvSpPr>
          <p:cNvPr id="4" name="Text Placeholder 3">
            <a:extLst>
              <a:ext uri="{FF2B5EF4-FFF2-40B4-BE49-F238E27FC236}">
                <a16:creationId xmlns:a16="http://schemas.microsoft.com/office/drawing/2014/main" id="{6EF967D8-05D3-0F64-4B0B-FE9B335F81EB}"/>
              </a:ext>
            </a:extLst>
          </p:cNvPr>
          <p:cNvSpPr>
            <a:spLocks noGrp="1"/>
          </p:cNvSpPr>
          <p:nvPr>
            <p:ph sz="quarter" idx="14"/>
          </p:nvPr>
        </p:nvSpPr>
        <p:spPr>
          <a:xfrm>
            <a:off x="2345" y="2099369"/>
            <a:ext cx="5473504" cy="2936161"/>
          </a:xfrm>
        </p:spPr>
        <p:txBody>
          <a:bodyPr vert="horz" lIns="91440" tIns="45720" rIns="91440" bIns="45720" rtlCol="0" anchor="t">
            <a:noAutofit/>
          </a:bodyPr>
          <a:lstStyle/>
          <a:p>
            <a:r>
              <a:rPr lang="en-US" dirty="0"/>
              <a:t>Purpose – "to conserve, protect and restore wild places for benefit of all"</a:t>
            </a:r>
          </a:p>
          <a:p>
            <a:r>
              <a:rPr lang="en-US" dirty="0"/>
              <a:t>It is a knowledge of the importance of the wilderness, environment, and ecosystem in the UK</a:t>
            </a:r>
          </a:p>
          <a:p>
            <a:r>
              <a:rPr lang="en-US" dirty="0"/>
              <a:t>Encouraging people to do what they can to help the environment and spread awareness of these wild spaces</a:t>
            </a:r>
          </a:p>
          <a:p>
            <a:r>
              <a:rPr lang="en-US" dirty="0"/>
              <a:t>"</a:t>
            </a:r>
            <a:r>
              <a:rPr lang="en-US" dirty="0">
                <a:ea typeface="+mn-lt"/>
                <a:cs typeface="+mn-lt"/>
              </a:rPr>
              <a:t>The John Muir Award encourages people of all backgrounds to connect with, enjoy and care for wild places</a:t>
            </a:r>
            <a:r>
              <a:rPr lang="en-US" dirty="0"/>
              <a:t>" </a:t>
            </a:r>
            <a:r>
              <a:rPr lang="en-US" dirty="0">
                <a:latin typeface="Avenir Next LT Pro Light"/>
                <a:cs typeface="Times New Roman"/>
              </a:rPr>
              <a:t>(</a:t>
            </a:r>
            <a:r>
              <a:rPr lang="en-US" dirty="0">
                <a:latin typeface="Avenir Next LT Pro"/>
                <a:cs typeface="Times New Roman"/>
              </a:rPr>
              <a:t>Engagement Initiative)</a:t>
            </a:r>
          </a:p>
          <a:p>
            <a:endParaRPr lang="en-US" dirty="0"/>
          </a:p>
        </p:txBody>
      </p:sp>
      <p:pic>
        <p:nvPicPr>
          <p:cNvPr id="5" name="Picture Placeholder 4" descr="Close-up of peacock feathers">
            <a:extLst>
              <a:ext uri="{FF2B5EF4-FFF2-40B4-BE49-F238E27FC236}">
                <a16:creationId xmlns:a16="http://schemas.microsoft.com/office/drawing/2014/main" id="{396556A2-AA4C-073C-64A5-1E76A2DF1BC6}"/>
              </a:ext>
            </a:extLst>
          </p:cNvPr>
          <p:cNvPicPr>
            <a:picLocks noGrp="1" noChangeAspect="1"/>
          </p:cNvPicPr>
          <p:nvPr>
            <p:ph type="pic" sz="quarter" idx="13"/>
          </p:nvPr>
        </p:nvPicPr>
        <p:blipFill rotWithShape="1">
          <a:blip r:embed="rId4"/>
          <a:srcRect l="18353" r="18353"/>
          <a:stretch/>
        </p:blipFill>
        <p:spPr>
          <a:xfrm>
            <a:off x="5690616" y="0"/>
            <a:ext cx="6501384" cy="6857999"/>
          </a:xfrm>
        </p:spPr>
      </p:pic>
      <p:pic>
        <p:nvPicPr>
          <p:cNvPr id="10" name="Picture 9" descr="John Muir's Yosemite | Smithsonian">
            <a:extLst>
              <a:ext uri="{FF2B5EF4-FFF2-40B4-BE49-F238E27FC236}">
                <a16:creationId xmlns:a16="http://schemas.microsoft.com/office/drawing/2014/main" id="{482EAF57-7C07-6FF7-F44A-643206914400}"/>
              </a:ext>
            </a:extLst>
          </p:cNvPr>
          <p:cNvPicPr>
            <a:picLocks noChangeAspect="1"/>
          </p:cNvPicPr>
          <p:nvPr/>
        </p:nvPicPr>
        <p:blipFill>
          <a:blip r:embed="rId5"/>
          <a:stretch>
            <a:fillRect/>
          </a:stretch>
        </p:blipFill>
        <p:spPr>
          <a:xfrm>
            <a:off x="5692287" y="2016736"/>
            <a:ext cx="6510703" cy="3105882"/>
          </a:xfrm>
          <a:prstGeom prst="rect">
            <a:avLst/>
          </a:prstGeom>
        </p:spPr>
      </p:pic>
      <p:pic>
        <p:nvPicPr>
          <p:cNvPr id="6" name="Slide 2">
            <a:hlinkClick r:id="" action="ppaction://media"/>
            <a:extLst>
              <a:ext uri="{FF2B5EF4-FFF2-40B4-BE49-F238E27FC236}">
                <a16:creationId xmlns:a16="http://schemas.microsoft.com/office/drawing/2014/main" id="{EFAE1012-2BC7-8D6C-D7EB-C68124BDD7C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36383" y="226890"/>
            <a:ext cx="730250" cy="730250"/>
          </a:xfrm>
          <a:prstGeom prst="rect">
            <a:avLst/>
          </a:prstGeom>
        </p:spPr>
      </p:pic>
    </p:spTree>
    <p:extLst>
      <p:ext uri="{BB962C8B-B14F-4D97-AF65-F5344CB8AC3E}">
        <p14:creationId xmlns:p14="http://schemas.microsoft.com/office/powerpoint/2010/main" val="3504339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0E9FA75-2A66-EAE8-E898-09505E656D44}"/>
              </a:ext>
            </a:extLst>
          </p:cNvPr>
          <p:cNvSpPr>
            <a:spLocks noGrp="1"/>
          </p:cNvSpPr>
          <p:nvPr>
            <p:ph type="title"/>
          </p:nvPr>
        </p:nvSpPr>
        <p:spPr>
          <a:xfrm>
            <a:off x="822960" y="178190"/>
            <a:ext cx="4754880" cy="4114800"/>
          </a:xfrm>
        </p:spPr>
        <p:txBody>
          <a:bodyPr/>
          <a:lstStyle/>
          <a:p>
            <a:pPr algn="ctr"/>
            <a:r>
              <a:rPr lang="en-US" dirty="0"/>
              <a:t>What am I going to do to make a difference? </a:t>
            </a:r>
            <a:endParaRPr lang="en-US"/>
          </a:p>
        </p:txBody>
      </p:sp>
      <p:sp>
        <p:nvSpPr>
          <p:cNvPr id="19" name="Text Placeholder 18">
            <a:extLst>
              <a:ext uri="{FF2B5EF4-FFF2-40B4-BE49-F238E27FC236}">
                <a16:creationId xmlns:a16="http://schemas.microsoft.com/office/drawing/2014/main" id="{1E3714B9-8CEF-78EA-C58B-C141ED8D86FF}"/>
              </a:ext>
            </a:extLst>
          </p:cNvPr>
          <p:cNvSpPr>
            <a:spLocks noGrp="1"/>
          </p:cNvSpPr>
          <p:nvPr>
            <p:ph type="body" idx="1"/>
          </p:nvPr>
        </p:nvSpPr>
        <p:spPr>
          <a:xfrm>
            <a:off x="822960" y="5175504"/>
            <a:ext cx="4754880" cy="914400"/>
          </a:xfrm>
        </p:spPr>
        <p:txBody>
          <a:bodyPr vert="horz" lIns="91440" tIns="45720" rIns="91440" bIns="45720" rtlCol="0" anchor="t">
            <a:noAutofit/>
          </a:bodyPr>
          <a:lstStyle/>
          <a:p>
            <a:endParaRPr lang="en-US" dirty="0"/>
          </a:p>
          <a:p>
            <a:endParaRPr lang="en-US" dirty="0"/>
          </a:p>
        </p:txBody>
      </p:sp>
      <p:sp>
        <p:nvSpPr>
          <p:cNvPr id="2" name="TextBox 1">
            <a:extLst>
              <a:ext uri="{FF2B5EF4-FFF2-40B4-BE49-F238E27FC236}">
                <a16:creationId xmlns:a16="http://schemas.microsoft.com/office/drawing/2014/main" id="{DF70EF77-5F2B-74E8-8FEA-36863CCF1D40}"/>
              </a:ext>
            </a:extLst>
          </p:cNvPr>
          <p:cNvSpPr txBox="1"/>
          <p:nvPr/>
        </p:nvSpPr>
        <p:spPr>
          <a:xfrm>
            <a:off x="1776507" y="4546314"/>
            <a:ext cx="53894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Who needs my help?</a:t>
            </a:r>
          </a:p>
        </p:txBody>
      </p:sp>
      <p:pic>
        <p:nvPicPr>
          <p:cNvPr id="3" name="Picture 2" descr="A group of people standing outside a building&#10;&#10;Description automatically generated">
            <a:extLst>
              <a:ext uri="{FF2B5EF4-FFF2-40B4-BE49-F238E27FC236}">
                <a16:creationId xmlns:a16="http://schemas.microsoft.com/office/drawing/2014/main" id="{09EB92E6-95C9-569E-1734-8FE402B9C918}"/>
              </a:ext>
            </a:extLst>
          </p:cNvPr>
          <p:cNvPicPr>
            <a:picLocks noChangeAspect="1"/>
          </p:cNvPicPr>
          <p:nvPr/>
        </p:nvPicPr>
        <p:blipFill>
          <a:blip r:embed="rId4"/>
          <a:srcRect t="19226" r="-228" b="12934"/>
          <a:stretch/>
        </p:blipFill>
        <p:spPr>
          <a:xfrm>
            <a:off x="6842260" y="1713"/>
            <a:ext cx="5339804" cy="6847789"/>
          </a:xfrm>
          <a:prstGeom prst="rect">
            <a:avLst/>
          </a:prstGeom>
        </p:spPr>
      </p:pic>
      <p:pic>
        <p:nvPicPr>
          <p:cNvPr id="4" name="Slide 3">
            <a:hlinkClick r:id="" action="ppaction://media"/>
            <a:extLst>
              <a:ext uri="{FF2B5EF4-FFF2-40B4-BE49-F238E27FC236}">
                <a16:creationId xmlns:a16="http://schemas.microsoft.com/office/drawing/2014/main" id="{0398A3B4-0ABE-5A58-2061-04067432E7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9644" y="449629"/>
            <a:ext cx="730250" cy="730250"/>
          </a:xfrm>
          <a:prstGeom prst="rect">
            <a:avLst/>
          </a:prstGeom>
        </p:spPr>
      </p:pic>
    </p:spTree>
    <p:extLst>
      <p:ext uri="{BB962C8B-B14F-4D97-AF65-F5344CB8AC3E}">
        <p14:creationId xmlns:p14="http://schemas.microsoft.com/office/powerpoint/2010/main" val="30505417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EA47513-EEDB-7E18-A210-F20CDDF5FF2D}"/>
              </a:ext>
            </a:extLst>
          </p:cNvPr>
          <p:cNvSpPr>
            <a:spLocks noGrp="1"/>
          </p:cNvSpPr>
          <p:nvPr>
            <p:ph type="title"/>
          </p:nvPr>
        </p:nvSpPr>
        <p:spPr>
          <a:xfrm>
            <a:off x="119575" y="260252"/>
            <a:ext cx="5863883" cy="958948"/>
          </a:xfrm>
          <a:ln w="57150">
            <a:solidFill>
              <a:schemeClr val="bg1"/>
            </a:solidFill>
            <a:prstDash val="sysDot"/>
          </a:ln>
        </p:spPr>
        <p:txBody>
          <a:bodyPr anchor="b" anchorCtr="0">
            <a:normAutofit/>
          </a:bodyPr>
          <a:lstStyle/>
          <a:p>
            <a:r>
              <a:rPr lang="en-US" sz="6000" dirty="0">
                <a:latin typeface="+mn-lt"/>
                <a:ea typeface="+mn-lt"/>
                <a:cs typeface="+mn-lt"/>
              </a:rPr>
              <a:t>The Wild Space</a:t>
            </a:r>
            <a:r>
              <a:rPr lang="en-US" sz="6000" dirty="0"/>
              <a:t> </a:t>
            </a:r>
          </a:p>
        </p:txBody>
      </p:sp>
      <p:sp>
        <p:nvSpPr>
          <p:cNvPr id="10" name="Content Placeholder 3">
            <a:extLst>
              <a:ext uri="{FF2B5EF4-FFF2-40B4-BE49-F238E27FC236}">
                <a16:creationId xmlns:a16="http://schemas.microsoft.com/office/drawing/2014/main" id="{B34F1638-A27B-9557-C43F-C3F20F68C442}"/>
              </a:ext>
            </a:extLst>
          </p:cNvPr>
          <p:cNvSpPr>
            <a:spLocks noGrp="1"/>
          </p:cNvSpPr>
          <p:nvPr>
            <p:ph sz="half" idx="2"/>
          </p:nvPr>
        </p:nvSpPr>
        <p:spPr>
          <a:xfrm>
            <a:off x="6359137" y="2895442"/>
            <a:ext cx="5111496" cy="3566160"/>
          </a:xfrm>
        </p:spPr>
        <p:txBody>
          <a:bodyPr anchor="ctr" anchorCtr="0"/>
          <a:lstStyle/>
          <a:p>
            <a:pPr marL="283210" indent="-283210"/>
            <a:r>
              <a:rPr lang="en-US" sz="2000" dirty="0"/>
              <a:t>Where is it located: </a:t>
            </a:r>
            <a:r>
              <a:rPr lang="en-US" sz="2000" dirty="0" err="1"/>
              <a:t>Abergwli</a:t>
            </a:r>
            <a:r>
              <a:rPr lang="en-US" sz="2000" dirty="0"/>
              <a:t> Carmarthenshire </a:t>
            </a:r>
          </a:p>
          <a:p>
            <a:pPr marL="283210" indent="-283210"/>
            <a:r>
              <a:rPr lang="en-US" sz="2000" dirty="0"/>
              <a:t>The park consists of 10 hectares of varied landscape; grade 2 listed walled garden; formal pleasure grounds; semi natural ancient woodland; 8.5-acre great Medow </a:t>
            </a:r>
          </a:p>
          <a:p>
            <a:pPr marL="283210" indent="-283210"/>
            <a:r>
              <a:rPr lang="en-US" sz="2000" dirty="0"/>
              <a:t>It also includes the County Museum and the  </a:t>
            </a:r>
            <a:r>
              <a:rPr lang="en-US" sz="2000" dirty="0" err="1"/>
              <a:t>Oldplace</a:t>
            </a:r>
            <a:r>
              <a:rPr lang="en-US" sz="2000" dirty="0"/>
              <a:t> Café </a:t>
            </a:r>
          </a:p>
        </p:txBody>
      </p:sp>
      <p:sp>
        <p:nvSpPr>
          <p:cNvPr id="2" name="TextBox 1">
            <a:extLst>
              <a:ext uri="{FF2B5EF4-FFF2-40B4-BE49-F238E27FC236}">
                <a16:creationId xmlns:a16="http://schemas.microsoft.com/office/drawing/2014/main" id="{BAFB4BB6-83F3-CE66-DB79-66F388EC5F6B}"/>
              </a:ext>
            </a:extLst>
          </p:cNvPr>
          <p:cNvSpPr txBox="1"/>
          <p:nvPr/>
        </p:nvSpPr>
        <p:spPr>
          <a:xfrm>
            <a:off x="6362072" y="837606"/>
            <a:ext cx="5122984" cy="1754326"/>
          </a:xfrm>
          <a:prstGeom prst="rect">
            <a:avLst/>
          </a:prstGeom>
          <a:solidFill>
            <a:schemeClr val="accent2"/>
          </a:solidFill>
          <a:ln w="57150">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dirty="0">
                <a:solidFill>
                  <a:schemeClr val="bg1"/>
                </a:solidFill>
                <a:latin typeface="Avenir Next LT Pro"/>
              </a:rPr>
              <a:t>TYWI Gateway Trust </a:t>
            </a:r>
            <a:endParaRPr lang="en-US" sz="5400">
              <a:solidFill>
                <a:schemeClr val="bg1"/>
              </a:solidFill>
              <a:latin typeface="Avenir Next LT Pro"/>
            </a:endParaRPr>
          </a:p>
        </p:txBody>
      </p:sp>
      <p:pic>
        <p:nvPicPr>
          <p:cNvPr id="4" name="Picture 3" descr="A sign on the side of a road&#10;&#10;Description automatically generated">
            <a:extLst>
              <a:ext uri="{FF2B5EF4-FFF2-40B4-BE49-F238E27FC236}">
                <a16:creationId xmlns:a16="http://schemas.microsoft.com/office/drawing/2014/main" id="{4FE72858-16F0-FEF9-FE55-E4FF0142FCA9}"/>
              </a:ext>
            </a:extLst>
          </p:cNvPr>
          <p:cNvPicPr>
            <a:picLocks noChangeAspect="1"/>
          </p:cNvPicPr>
          <p:nvPr/>
        </p:nvPicPr>
        <p:blipFill>
          <a:blip r:embed="rId5"/>
          <a:srcRect t="13542" r="-441" b="40038"/>
          <a:stretch/>
        </p:blipFill>
        <p:spPr>
          <a:xfrm>
            <a:off x="543316" y="2090792"/>
            <a:ext cx="5129235" cy="4170404"/>
          </a:xfrm>
          <a:prstGeom prst="rect">
            <a:avLst/>
          </a:prstGeom>
        </p:spPr>
      </p:pic>
      <p:pic>
        <p:nvPicPr>
          <p:cNvPr id="5" name="Slide 4">
            <a:hlinkClick r:id="" action="ppaction://media"/>
            <a:extLst>
              <a:ext uri="{FF2B5EF4-FFF2-40B4-BE49-F238E27FC236}">
                <a16:creationId xmlns:a16="http://schemas.microsoft.com/office/drawing/2014/main" id="{57A484D5-6AD9-1A9D-3EEB-E3217049EC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63921" y="15875"/>
            <a:ext cx="730250" cy="730250"/>
          </a:xfrm>
          <a:prstGeom prst="rect">
            <a:avLst/>
          </a:prstGeom>
        </p:spPr>
      </p:pic>
    </p:spTree>
    <p:extLst>
      <p:ext uri="{BB962C8B-B14F-4D97-AF65-F5344CB8AC3E}">
        <p14:creationId xmlns:p14="http://schemas.microsoft.com/office/powerpoint/2010/main" val="12539466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D13A66-9DEF-E164-8D4B-10D0BC2EDA51}"/>
              </a:ext>
            </a:extLst>
          </p:cNvPr>
          <p:cNvSpPr>
            <a:spLocks noGrp="1"/>
          </p:cNvSpPr>
          <p:nvPr>
            <p:ph type="title"/>
          </p:nvPr>
        </p:nvSpPr>
        <p:spPr>
          <a:xfrm>
            <a:off x="741927" y="166688"/>
            <a:ext cx="4754880" cy="1716568"/>
          </a:xfrm>
        </p:spPr>
        <p:txBody>
          <a:bodyPr/>
          <a:lstStyle/>
          <a:p>
            <a:r>
              <a:rPr lang="en-US" dirty="0"/>
              <a:t>Why did it catch my eye</a:t>
            </a:r>
          </a:p>
        </p:txBody>
      </p:sp>
      <p:sp>
        <p:nvSpPr>
          <p:cNvPr id="2" name="Text Placeholder 3">
            <a:extLst>
              <a:ext uri="{FF2B5EF4-FFF2-40B4-BE49-F238E27FC236}">
                <a16:creationId xmlns:a16="http://schemas.microsoft.com/office/drawing/2014/main" id="{6B3E8E89-D30A-0E1E-7369-4436232B3EAF}"/>
              </a:ext>
            </a:extLst>
          </p:cNvPr>
          <p:cNvSpPr>
            <a:spLocks noGrp="1"/>
          </p:cNvSpPr>
          <p:nvPr>
            <p:ph type="body" idx="1"/>
          </p:nvPr>
        </p:nvSpPr>
        <p:spPr>
          <a:xfrm>
            <a:off x="738610" y="2203697"/>
            <a:ext cx="5357524" cy="897277"/>
          </a:xfrm>
        </p:spPr>
        <p:txBody>
          <a:bodyPr vert="horz" lIns="91440" tIns="45720" rIns="91440" bIns="45720" rtlCol="0" anchor="t">
            <a:noAutofit/>
          </a:bodyPr>
          <a:lstStyle/>
          <a:p>
            <a:pPr marL="342900" indent="-342900">
              <a:buFont typeface="Calibri" panose="020B0604020202020204" pitchFamily="34" charset="0"/>
              <a:buChar char="-"/>
            </a:pPr>
            <a:r>
              <a:rPr lang="en-US" dirty="0"/>
              <a:t>The location is close to the school and tucked away</a:t>
            </a:r>
          </a:p>
          <a:p>
            <a:pPr marL="342900" indent="-342900">
              <a:buFont typeface="Calibri" panose="020B0604020202020204" pitchFamily="34" charset="0"/>
              <a:buChar char="-"/>
            </a:pPr>
            <a:r>
              <a:rPr lang="en-US" dirty="0"/>
              <a:t>They were looking for volunteers</a:t>
            </a:r>
          </a:p>
          <a:p>
            <a:pPr marL="342900" indent="-342900">
              <a:buFont typeface="Calibri" panose="020B0604020202020204" pitchFamily="34" charset="0"/>
              <a:buChar char="-"/>
            </a:pPr>
            <a:r>
              <a:rPr lang="en-US" dirty="0"/>
              <a:t>The help of the restoration of the garden has many benefits for the garden in the future</a:t>
            </a:r>
            <a:endParaRPr lang="en-US" dirty="0">
              <a:cs typeface="Arial"/>
            </a:endParaRPr>
          </a:p>
          <a:p>
            <a:pPr marL="342900" indent="-342900">
              <a:buFont typeface="Calibri" panose="020B0604020202020204" pitchFamily="34" charset="0"/>
              <a:buChar char="-"/>
            </a:pPr>
            <a:r>
              <a:rPr lang="en-US" dirty="0">
                <a:cs typeface="Arial"/>
              </a:rPr>
              <a:t>The staff is helpful and welcoming </a:t>
            </a:r>
          </a:p>
          <a:p>
            <a:pPr marL="342900" indent="-342900">
              <a:buFont typeface="Calibri" panose="020B0604020202020204" pitchFamily="34" charset="0"/>
              <a:buChar char="-"/>
            </a:pPr>
            <a:r>
              <a:rPr lang="en-US" dirty="0">
                <a:cs typeface="Arial"/>
              </a:rPr>
              <a:t>The history of the garden is interesting and worth learning  </a:t>
            </a:r>
          </a:p>
          <a:p>
            <a:pPr marL="342900" indent="-342900">
              <a:buFont typeface="Calibri" panose="020B0604020202020204" pitchFamily="34" charset="0"/>
              <a:buChar char="-"/>
            </a:pPr>
            <a:endParaRPr lang="en-US" dirty="0">
              <a:cs typeface="Arial"/>
            </a:endParaRPr>
          </a:p>
          <a:p>
            <a:pPr marL="342900" indent="-342900">
              <a:buFont typeface="Calibri" panose="020B0604020202020204" pitchFamily="34" charset="0"/>
              <a:buChar char="-"/>
            </a:pPr>
            <a:endParaRPr lang="en-US"/>
          </a:p>
        </p:txBody>
      </p:sp>
      <p:pic>
        <p:nvPicPr>
          <p:cNvPr id="4" name="Picture 3" descr="A couple of people holding tools&#10;&#10;Description automatically generated">
            <a:extLst>
              <a:ext uri="{FF2B5EF4-FFF2-40B4-BE49-F238E27FC236}">
                <a16:creationId xmlns:a16="http://schemas.microsoft.com/office/drawing/2014/main" id="{87743077-66D2-9C06-D66D-F25F39DA927E}"/>
              </a:ext>
            </a:extLst>
          </p:cNvPr>
          <p:cNvPicPr>
            <a:picLocks noChangeAspect="1"/>
          </p:cNvPicPr>
          <p:nvPr/>
        </p:nvPicPr>
        <p:blipFill>
          <a:blip r:embed="rId5"/>
          <a:stretch>
            <a:fillRect/>
          </a:stretch>
        </p:blipFill>
        <p:spPr>
          <a:xfrm>
            <a:off x="6435048" y="10276"/>
            <a:ext cx="5734690" cy="3772327"/>
          </a:xfrm>
          <a:prstGeom prst="rect">
            <a:avLst/>
          </a:prstGeom>
        </p:spPr>
      </p:pic>
      <p:pic>
        <p:nvPicPr>
          <p:cNvPr id="6" name="Picture 5" descr="Two women pushing a wheelbarrow with tools&#10;&#10;Description automatically generated">
            <a:extLst>
              <a:ext uri="{FF2B5EF4-FFF2-40B4-BE49-F238E27FC236}">
                <a16:creationId xmlns:a16="http://schemas.microsoft.com/office/drawing/2014/main" id="{7F4EDACC-022F-7E48-07D8-39348E32C9F8}"/>
              </a:ext>
            </a:extLst>
          </p:cNvPr>
          <p:cNvPicPr>
            <a:picLocks noChangeAspect="1"/>
          </p:cNvPicPr>
          <p:nvPr/>
        </p:nvPicPr>
        <p:blipFill>
          <a:blip r:embed="rId6"/>
          <a:stretch>
            <a:fillRect/>
          </a:stretch>
        </p:blipFill>
        <p:spPr>
          <a:xfrm>
            <a:off x="6447034" y="3784849"/>
            <a:ext cx="5899079" cy="3064054"/>
          </a:xfrm>
          <a:prstGeom prst="rect">
            <a:avLst/>
          </a:prstGeom>
        </p:spPr>
      </p:pic>
      <p:pic>
        <p:nvPicPr>
          <p:cNvPr id="5" name="Slide five">
            <a:hlinkClick r:id="" action="ppaction://media"/>
            <a:extLst>
              <a:ext uri="{FF2B5EF4-FFF2-40B4-BE49-F238E27FC236}">
                <a16:creationId xmlns:a16="http://schemas.microsoft.com/office/drawing/2014/main" id="{EE9D519F-96A9-7659-D2EC-73F00514E57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496413" y="168275"/>
            <a:ext cx="730250" cy="730250"/>
          </a:xfrm>
          <a:prstGeom prst="rect">
            <a:avLst/>
          </a:prstGeom>
        </p:spPr>
      </p:pic>
    </p:spTree>
    <p:extLst>
      <p:ext uri="{BB962C8B-B14F-4D97-AF65-F5344CB8AC3E}">
        <p14:creationId xmlns:p14="http://schemas.microsoft.com/office/powerpoint/2010/main" val="32733134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99A9F5-BB05-D21C-7988-A26F41AD3CB3}"/>
              </a:ext>
            </a:extLst>
          </p:cNvPr>
          <p:cNvSpPr>
            <a:spLocks noGrp="1"/>
          </p:cNvSpPr>
          <p:nvPr>
            <p:ph type="title"/>
          </p:nvPr>
        </p:nvSpPr>
        <p:spPr>
          <a:xfrm>
            <a:off x="6812280" y="822960"/>
            <a:ext cx="4663440" cy="1920240"/>
          </a:xfrm>
        </p:spPr>
        <p:txBody>
          <a:bodyPr anchor="b">
            <a:normAutofit/>
          </a:bodyPr>
          <a:lstStyle/>
          <a:p>
            <a:r>
              <a:rPr lang="en-US" sz="3600" dirty="0"/>
              <a:t>What have I done to get to know the place better </a:t>
            </a:r>
          </a:p>
        </p:txBody>
      </p:sp>
      <p:pic>
        <p:nvPicPr>
          <p:cNvPr id="7" name="Picture 6" descr="A path with leaves on it&#10;&#10;Description automatically generated">
            <a:extLst>
              <a:ext uri="{FF2B5EF4-FFF2-40B4-BE49-F238E27FC236}">
                <a16:creationId xmlns:a16="http://schemas.microsoft.com/office/drawing/2014/main" id="{FE12068F-7F4C-0897-7093-327D0BD59041}"/>
              </a:ext>
            </a:extLst>
          </p:cNvPr>
          <p:cNvPicPr>
            <a:picLocks noChangeAspect="1"/>
          </p:cNvPicPr>
          <p:nvPr/>
        </p:nvPicPr>
        <p:blipFill>
          <a:blip r:embed="rId5"/>
          <a:srcRect t="261" b="47812"/>
          <a:stretch/>
        </p:blipFill>
        <p:spPr>
          <a:xfrm>
            <a:off x="20" y="10"/>
            <a:ext cx="6108172" cy="6857990"/>
          </a:xfrm>
          <a:prstGeom prst="rect">
            <a:avLst/>
          </a:prstGeom>
          <a:noFill/>
        </p:spPr>
      </p:pic>
      <p:sp>
        <p:nvSpPr>
          <p:cNvPr id="25" name="Content Placeholder 24">
            <a:extLst>
              <a:ext uri="{FF2B5EF4-FFF2-40B4-BE49-F238E27FC236}">
                <a16:creationId xmlns:a16="http://schemas.microsoft.com/office/drawing/2014/main" id="{6109654E-EAE9-8955-8F38-9EF30A6CFE65}"/>
              </a:ext>
            </a:extLst>
          </p:cNvPr>
          <p:cNvSpPr>
            <a:spLocks noGrp="1"/>
          </p:cNvSpPr>
          <p:nvPr>
            <p:ph sz="quarter" idx="14"/>
          </p:nvPr>
        </p:nvSpPr>
        <p:spPr>
          <a:xfrm>
            <a:off x="6812280" y="3171775"/>
            <a:ext cx="4663440" cy="2350008"/>
          </a:xfrm>
        </p:spPr>
        <p:txBody>
          <a:bodyPr vert="horz" lIns="91440" tIns="45720" rIns="91440" bIns="45720" rtlCol="0" anchor="t">
            <a:noAutofit/>
          </a:bodyPr>
          <a:lstStyle/>
          <a:p>
            <a:pPr marL="283210" indent="-283210"/>
            <a:r>
              <a:rPr lang="en-US" sz="1600" dirty="0"/>
              <a:t>We have been there twice, once to get to know the space and once to volunteer</a:t>
            </a:r>
          </a:p>
          <a:p>
            <a:pPr marL="283210" indent="-283210"/>
            <a:r>
              <a:rPr lang="en-US" sz="1600" dirty="0"/>
              <a:t>We had a tour of the gardens </a:t>
            </a:r>
          </a:p>
          <a:p>
            <a:pPr marL="283210" indent="-283210"/>
            <a:r>
              <a:rPr lang="en-US" sz="1600" dirty="0"/>
              <a:t>Learned the history through the tour </a:t>
            </a:r>
          </a:p>
          <a:p>
            <a:pPr marL="283210" indent="-283210"/>
            <a:r>
              <a:rPr lang="en-US" sz="1600" dirty="0"/>
              <a:t>We learned about the invasive plants through volunteering</a:t>
            </a:r>
          </a:p>
          <a:p>
            <a:pPr marL="283210" indent="-283210"/>
            <a:r>
              <a:rPr lang="en-US" sz="1600" dirty="0"/>
              <a:t>We also learned about the natural plants of the area </a:t>
            </a:r>
          </a:p>
          <a:p>
            <a:pPr marL="283210" indent="-283210"/>
            <a:r>
              <a:rPr lang="en-US" sz="1600" dirty="0"/>
              <a:t>Researched the place before volunteering to make sure that it was a place we would volunteer at</a:t>
            </a:r>
            <a:r>
              <a:rPr lang="en-US" sz="1400" dirty="0"/>
              <a:t>  </a:t>
            </a:r>
          </a:p>
        </p:txBody>
      </p:sp>
      <p:pic>
        <p:nvPicPr>
          <p:cNvPr id="2" name="Slide 6">
            <a:hlinkClick r:id="" action="ppaction://media"/>
            <a:extLst>
              <a:ext uri="{FF2B5EF4-FFF2-40B4-BE49-F238E27FC236}">
                <a16:creationId xmlns:a16="http://schemas.microsoft.com/office/drawing/2014/main" id="{CB91954C-5660-4A27-34F9-3B4E9932CF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52198" y="215167"/>
            <a:ext cx="730250" cy="730250"/>
          </a:xfrm>
          <a:prstGeom prst="rect">
            <a:avLst/>
          </a:prstGeom>
        </p:spPr>
      </p:pic>
    </p:spTree>
    <p:extLst>
      <p:ext uri="{BB962C8B-B14F-4D97-AF65-F5344CB8AC3E}">
        <p14:creationId xmlns:p14="http://schemas.microsoft.com/office/powerpoint/2010/main" val="37584436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234BFB-7D61-E860-670D-35784D0A8C0C}"/>
              </a:ext>
            </a:extLst>
          </p:cNvPr>
          <p:cNvSpPr>
            <a:spLocks noGrp="1"/>
          </p:cNvSpPr>
          <p:nvPr>
            <p:ph type="title"/>
          </p:nvPr>
        </p:nvSpPr>
        <p:spPr>
          <a:xfrm>
            <a:off x="822960" y="822960"/>
            <a:ext cx="4937760" cy="1920240"/>
          </a:xfrm>
        </p:spPr>
        <p:txBody>
          <a:bodyPr anchor="b">
            <a:normAutofit/>
          </a:bodyPr>
          <a:lstStyle/>
          <a:p>
            <a:r>
              <a:rPr lang="en-US" sz="4000" dirty="0"/>
              <a:t>Key natural characteristics of the park </a:t>
            </a:r>
          </a:p>
        </p:txBody>
      </p:sp>
      <p:sp>
        <p:nvSpPr>
          <p:cNvPr id="3" name="Text Placeholder 2">
            <a:extLst>
              <a:ext uri="{FF2B5EF4-FFF2-40B4-BE49-F238E27FC236}">
                <a16:creationId xmlns:a16="http://schemas.microsoft.com/office/drawing/2014/main" id="{80752F22-74B6-562C-F8BC-4ECCC8B6C6EF}"/>
              </a:ext>
            </a:extLst>
          </p:cNvPr>
          <p:cNvSpPr>
            <a:spLocks noGrp="1"/>
          </p:cNvSpPr>
          <p:nvPr>
            <p:ph sz="half" idx="2"/>
          </p:nvPr>
        </p:nvSpPr>
        <p:spPr>
          <a:xfrm>
            <a:off x="5296232" y="332630"/>
            <a:ext cx="6449965" cy="3605916"/>
          </a:xfrm>
        </p:spPr>
        <p:txBody>
          <a:bodyPr vert="horz" lIns="91440" tIns="45720" rIns="91440" bIns="45720" rtlCol="0" anchor="t">
            <a:noAutofit/>
          </a:bodyPr>
          <a:lstStyle/>
          <a:p>
            <a:pPr marL="283210" indent="-283210"/>
            <a:r>
              <a:rPr lang="en-US" sz="1600" dirty="0"/>
              <a:t>The park is filled with native plants and plants from the Victorian period </a:t>
            </a:r>
          </a:p>
          <a:p>
            <a:pPr marL="283210" indent="-283210"/>
            <a:r>
              <a:rPr lang="en-US" sz="1600" dirty="0"/>
              <a:t>Trees that have been brought over include Monkey puzzle tree and Dawn redwood tree </a:t>
            </a:r>
          </a:p>
          <a:p>
            <a:pPr marL="283210" indent="-283210"/>
            <a:r>
              <a:rPr lang="en-US" sz="1600" dirty="0"/>
              <a:t>In the warmer months decorative plants like lilies, roses, and rudbeckias </a:t>
            </a:r>
          </a:p>
          <a:p>
            <a:pPr marL="283210" indent="-283210"/>
            <a:r>
              <a:rPr lang="en-US" sz="1600" dirty="0"/>
              <a:t>They have an impressive gardens with 100-year-old apple trees </a:t>
            </a:r>
          </a:p>
          <a:p>
            <a:pPr marL="283210" indent="-283210"/>
            <a:r>
              <a:rPr lang="en-US" sz="1600" dirty="0"/>
              <a:t>The bishop's pond is a site of special scientific interests  </a:t>
            </a:r>
          </a:p>
          <a:p>
            <a:pPr marL="283210" indent="-283210"/>
            <a:r>
              <a:rPr lang="en-US" sz="1600" dirty="0"/>
              <a:t>Bishops pond has native species including reed sweet-grass, with bladder-sedge, branched bur-reed and particularly notable species including northern yellow-cress, trifid bur-marigold, least bur-reed, unbranched bur-reed and adder’s-tongue</a:t>
            </a:r>
          </a:p>
        </p:txBody>
      </p:sp>
      <p:pic>
        <p:nvPicPr>
          <p:cNvPr id="2" name="Picture 1" descr="A person standing on a stone wall&#10;&#10;Description automatically generated">
            <a:extLst>
              <a:ext uri="{FF2B5EF4-FFF2-40B4-BE49-F238E27FC236}">
                <a16:creationId xmlns:a16="http://schemas.microsoft.com/office/drawing/2014/main" id="{3D00B418-B740-05FD-BB65-3A9C25903C4E}"/>
              </a:ext>
            </a:extLst>
          </p:cNvPr>
          <p:cNvPicPr>
            <a:picLocks noChangeAspect="1"/>
          </p:cNvPicPr>
          <p:nvPr/>
        </p:nvPicPr>
        <p:blipFill>
          <a:blip r:embed="rId5"/>
          <a:srcRect t="29798" b="27648"/>
          <a:stretch/>
        </p:blipFill>
        <p:spPr>
          <a:xfrm>
            <a:off x="1" y="4471416"/>
            <a:ext cx="12192000" cy="2386584"/>
          </a:xfrm>
          <a:prstGeom prst="rect">
            <a:avLst/>
          </a:prstGeom>
          <a:noFill/>
        </p:spPr>
      </p:pic>
      <p:pic>
        <p:nvPicPr>
          <p:cNvPr id="5" name="Slide 7">
            <a:hlinkClick r:id="" action="ppaction://media"/>
            <a:extLst>
              <a:ext uri="{FF2B5EF4-FFF2-40B4-BE49-F238E27FC236}">
                <a16:creationId xmlns:a16="http://schemas.microsoft.com/office/drawing/2014/main" id="{80BCE0DA-D7D8-CA8C-1DC4-8175C9CC93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4106" y="332398"/>
            <a:ext cx="730250" cy="730250"/>
          </a:xfrm>
          <a:prstGeom prst="rect">
            <a:avLst/>
          </a:prstGeom>
        </p:spPr>
      </p:pic>
    </p:spTree>
    <p:extLst>
      <p:ext uri="{BB962C8B-B14F-4D97-AF65-F5344CB8AC3E}">
        <p14:creationId xmlns:p14="http://schemas.microsoft.com/office/powerpoint/2010/main" val="35746004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0495CC77-4D09-9F18-CCCC-D99591447B71}"/>
              </a:ext>
            </a:extLst>
          </p:cNvPr>
          <p:cNvSpPr>
            <a:spLocks noGrp="1"/>
          </p:cNvSpPr>
          <p:nvPr>
            <p:ph type="title"/>
          </p:nvPr>
        </p:nvSpPr>
        <p:spPr>
          <a:xfrm>
            <a:off x="154444" y="294803"/>
            <a:ext cx="10515600" cy="612200"/>
          </a:xfrm>
        </p:spPr>
        <p:txBody>
          <a:bodyPr/>
          <a:lstStyle/>
          <a:p>
            <a:r>
              <a:rPr lang="en-US" dirty="0"/>
              <a:t>How did I contribute?</a:t>
            </a:r>
          </a:p>
        </p:txBody>
      </p:sp>
      <p:sp>
        <p:nvSpPr>
          <p:cNvPr id="9" name="Text Placeholder 8">
            <a:extLst>
              <a:ext uri="{FF2B5EF4-FFF2-40B4-BE49-F238E27FC236}">
                <a16:creationId xmlns:a16="http://schemas.microsoft.com/office/drawing/2014/main" id="{6F9701AA-7DBD-E12C-6FDF-7742AC594CC3}"/>
              </a:ext>
            </a:extLst>
          </p:cNvPr>
          <p:cNvSpPr>
            <a:spLocks noGrp="1"/>
          </p:cNvSpPr>
          <p:nvPr>
            <p:ph idx="1"/>
          </p:nvPr>
        </p:nvSpPr>
        <p:spPr>
          <a:xfrm>
            <a:off x="154444" y="1056358"/>
            <a:ext cx="9994131" cy="2103120"/>
          </a:xfrm>
        </p:spPr>
        <p:txBody>
          <a:bodyPr vert="horz" lIns="91440" tIns="45720" rIns="91440" bIns="45720" rtlCol="0" anchor="t">
            <a:noAutofit/>
          </a:bodyPr>
          <a:lstStyle/>
          <a:p>
            <a:pPr marL="285750" indent="-285750">
              <a:buFont typeface="Calibri" panose="020B0604020202020204" pitchFamily="34" charset="0"/>
              <a:buChar char="-"/>
            </a:pPr>
            <a:r>
              <a:rPr lang="en-US" dirty="0"/>
              <a:t>Me and the group cut out the Cherry Laural that was covering the property </a:t>
            </a:r>
          </a:p>
          <a:p>
            <a:pPr marL="285750" indent="-285750">
              <a:buFont typeface="Calibri" panose="020B0604020202020204" pitchFamily="34" charset="0"/>
              <a:buChar char="-"/>
            </a:pPr>
            <a:r>
              <a:rPr lang="en-US" dirty="0"/>
              <a:t>We used tools; hedge cutters and garden scissors</a:t>
            </a:r>
          </a:p>
          <a:p>
            <a:pPr marL="285750" indent="-285750">
              <a:buFont typeface="Calibri" panose="020B0604020202020204" pitchFamily="34" charset="0"/>
              <a:buChar char="-"/>
            </a:pPr>
            <a:r>
              <a:rPr lang="en-US" dirty="0"/>
              <a:t>We tossed the Cherry Laural in a path that needed to get covered up because it was getting unsafe for people to use it </a:t>
            </a:r>
          </a:p>
        </p:txBody>
      </p:sp>
      <p:pic>
        <p:nvPicPr>
          <p:cNvPr id="2" name="Picture 1" descr="A person in a forest&#10;&#10;Description automatically generated">
            <a:extLst>
              <a:ext uri="{FF2B5EF4-FFF2-40B4-BE49-F238E27FC236}">
                <a16:creationId xmlns:a16="http://schemas.microsoft.com/office/drawing/2014/main" id="{828D0339-B9B6-CD0E-265B-2FF649E6C07B}"/>
              </a:ext>
            </a:extLst>
          </p:cNvPr>
          <p:cNvPicPr>
            <a:picLocks noChangeAspect="1"/>
          </p:cNvPicPr>
          <p:nvPr/>
        </p:nvPicPr>
        <p:blipFill>
          <a:blip r:embed="rId5"/>
          <a:stretch>
            <a:fillRect/>
          </a:stretch>
        </p:blipFill>
        <p:spPr>
          <a:xfrm rot="5400000">
            <a:off x="4899991" y="2840107"/>
            <a:ext cx="4114800" cy="3086100"/>
          </a:xfrm>
          <a:prstGeom prst="rect">
            <a:avLst/>
          </a:prstGeom>
        </p:spPr>
      </p:pic>
      <p:pic>
        <p:nvPicPr>
          <p:cNvPr id="3" name="Picture 2" descr="A green leaves on the ground&#10;&#10;Description automatically generated">
            <a:extLst>
              <a:ext uri="{FF2B5EF4-FFF2-40B4-BE49-F238E27FC236}">
                <a16:creationId xmlns:a16="http://schemas.microsoft.com/office/drawing/2014/main" id="{80E4BD17-E601-7A66-750E-209526CFE690}"/>
              </a:ext>
            </a:extLst>
          </p:cNvPr>
          <p:cNvPicPr>
            <a:picLocks noChangeAspect="1"/>
          </p:cNvPicPr>
          <p:nvPr/>
        </p:nvPicPr>
        <p:blipFill>
          <a:blip r:embed="rId6"/>
          <a:stretch>
            <a:fillRect/>
          </a:stretch>
        </p:blipFill>
        <p:spPr>
          <a:xfrm rot="5400000">
            <a:off x="8271013" y="2831824"/>
            <a:ext cx="4114800" cy="3086100"/>
          </a:xfrm>
          <a:prstGeom prst="rect">
            <a:avLst/>
          </a:prstGeom>
        </p:spPr>
      </p:pic>
      <p:pic>
        <p:nvPicPr>
          <p:cNvPr id="4" name="Picture 3">
            <a:extLst>
              <a:ext uri="{FF2B5EF4-FFF2-40B4-BE49-F238E27FC236}">
                <a16:creationId xmlns:a16="http://schemas.microsoft.com/office/drawing/2014/main" id="{3811B4B6-7575-C6AE-2FB1-29CA4D9D3EBB}"/>
              </a:ext>
            </a:extLst>
          </p:cNvPr>
          <p:cNvPicPr>
            <a:picLocks noChangeAspect="1"/>
          </p:cNvPicPr>
          <p:nvPr/>
        </p:nvPicPr>
        <p:blipFill>
          <a:blip r:embed="rId7"/>
          <a:stretch>
            <a:fillRect/>
          </a:stretch>
        </p:blipFill>
        <p:spPr>
          <a:xfrm rot="5400000">
            <a:off x="2700131" y="3416575"/>
            <a:ext cx="2763079" cy="2072309"/>
          </a:xfrm>
          <a:prstGeom prst="rect">
            <a:avLst/>
          </a:prstGeom>
        </p:spPr>
      </p:pic>
      <p:pic>
        <p:nvPicPr>
          <p:cNvPr id="5" name="Picture 4" descr="A close up of a plant&#10;&#10;Description automatically generated">
            <a:extLst>
              <a:ext uri="{FF2B5EF4-FFF2-40B4-BE49-F238E27FC236}">
                <a16:creationId xmlns:a16="http://schemas.microsoft.com/office/drawing/2014/main" id="{82B2BD70-4304-C43B-04B3-E7A38DEFA776}"/>
              </a:ext>
            </a:extLst>
          </p:cNvPr>
          <p:cNvPicPr>
            <a:picLocks noChangeAspect="1"/>
          </p:cNvPicPr>
          <p:nvPr/>
        </p:nvPicPr>
        <p:blipFill>
          <a:blip r:embed="rId8"/>
          <a:stretch>
            <a:fillRect/>
          </a:stretch>
        </p:blipFill>
        <p:spPr>
          <a:xfrm>
            <a:off x="950015" y="2625587"/>
            <a:ext cx="1604226" cy="3505200"/>
          </a:xfrm>
          <a:prstGeom prst="rect">
            <a:avLst/>
          </a:prstGeom>
        </p:spPr>
      </p:pic>
      <p:pic>
        <p:nvPicPr>
          <p:cNvPr id="6" name="Slide 8">
            <a:hlinkClick r:id="" action="ppaction://media"/>
            <a:extLst>
              <a:ext uri="{FF2B5EF4-FFF2-40B4-BE49-F238E27FC236}">
                <a16:creationId xmlns:a16="http://schemas.microsoft.com/office/drawing/2014/main" id="{61B0674E-A70B-92A5-27AD-B7567FAF3CD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787167" y="238613"/>
            <a:ext cx="730250" cy="730250"/>
          </a:xfrm>
          <a:prstGeom prst="rect">
            <a:avLst/>
          </a:prstGeom>
        </p:spPr>
      </p:pic>
    </p:spTree>
    <p:extLst>
      <p:ext uri="{BB962C8B-B14F-4D97-AF65-F5344CB8AC3E}">
        <p14:creationId xmlns:p14="http://schemas.microsoft.com/office/powerpoint/2010/main" val="24770644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96B25F-1BBC-028F-2886-86951B4AA813}"/>
              </a:ext>
            </a:extLst>
          </p:cNvPr>
          <p:cNvSpPr>
            <a:spLocks noGrp="1"/>
          </p:cNvSpPr>
          <p:nvPr>
            <p:ph type="title"/>
          </p:nvPr>
        </p:nvSpPr>
        <p:spPr>
          <a:xfrm>
            <a:off x="94090" y="196132"/>
            <a:ext cx="10424160" cy="1645920"/>
          </a:xfrm>
        </p:spPr>
        <p:txBody>
          <a:bodyPr>
            <a:normAutofit/>
          </a:bodyPr>
          <a:lstStyle/>
          <a:p>
            <a:r>
              <a:rPr lang="en-US" sz="4800" dirty="0"/>
              <a:t>Reflect on the experience </a:t>
            </a:r>
          </a:p>
        </p:txBody>
      </p:sp>
      <p:sp>
        <p:nvSpPr>
          <p:cNvPr id="3" name="Content Placeholder 2">
            <a:extLst>
              <a:ext uri="{FF2B5EF4-FFF2-40B4-BE49-F238E27FC236}">
                <a16:creationId xmlns:a16="http://schemas.microsoft.com/office/drawing/2014/main" id="{D95EA426-6B04-3920-48B3-004A1DD37CC3}"/>
              </a:ext>
            </a:extLst>
          </p:cNvPr>
          <p:cNvSpPr>
            <a:spLocks noGrp="1"/>
          </p:cNvSpPr>
          <p:nvPr>
            <p:ph sz="quarter" idx="15"/>
          </p:nvPr>
        </p:nvSpPr>
        <p:spPr>
          <a:xfrm>
            <a:off x="193048" y="2227894"/>
            <a:ext cx="5514664" cy="3811121"/>
          </a:xfrm>
        </p:spPr>
        <p:txBody>
          <a:bodyPr vert="horz" lIns="91440" tIns="45720" rIns="91440" bIns="45720" rtlCol="0" anchor="t">
            <a:noAutofit/>
          </a:bodyPr>
          <a:lstStyle/>
          <a:p>
            <a:pPr marL="285750" indent="-285750">
              <a:buFont typeface="Calibri" panose="020B0604020202020204" pitchFamily="34" charset="0"/>
              <a:buChar char="-"/>
            </a:pPr>
            <a:r>
              <a:rPr lang="en-US" sz="2400" dirty="0"/>
              <a:t>I understand the need for accessible wild spaces for people of all ages </a:t>
            </a:r>
          </a:p>
          <a:p>
            <a:pPr marL="285750" indent="-285750">
              <a:buFont typeface="Calibri" panose="020B0604020202020204" pitchFamily="34" charset="0"/>
              <a:buChar char="-"/>
            </a:pPr>
            <a:r>
              <a:rPr lang="en-US" sz="2400" dirty="0"/>
              <a:t>It is a great gateway to get people to think about the outdoors </a:t>
            </a:r>
          </a:p>
          <a:p>
            <a:pPr marL="285750" indent="-285750">
              <a:buFont typeface="Calibri" panose="020B0604020202020204" pitchFamily="34" charset="0"/>
              <a:buChar char="-"/>
            </a:pPr>
            <a:r>
              <a:rPr lang="en-US" sz="2400" dirty="0"/>
              <a:t>It is a historically significant space </a:t>
            </a:r>
          </a:p>
          <a:p>
            <a:pPr marL="285750" indent="-285750">
              <a:buFont typeface="Calibri" panose="020B0604020202020204" pitchFamily="34" charset="0"/>
              <a:buChar char="-"/>
            </a:pPr>
            <a:r>
              <a:rPr lang="en-US" sz="2400" dirty="0"/>
              <a:t>It was an overall good experience that taught me about the invasive species in the UK and its native species </a:t>
            </a:r>
          </a:p>
        </p:txBody>
      </p:sp>
      <p:pic>
        <p:nvPicPr>
          <p:cNvPr id="7" name="Picture 6" descr="A group of people walking on a path in the woods&#10;&#10;Description automatically generated">
            <a:extLst>
              <a:ext uri="{FF2B5EF4-FFF2-40B4-BE49-F238E27FC236}">
                <a16:creationId xmlns:a16="http://schemas.microsoft.com/office/drawing/2014/main" id="{492EFBC2-7718-77E2-9441-3E8BEC1D8926}"/>
              </a:ext>
            </a:extLst>
          </p:cNvPr>
          <p:cNvPicPr>
            <a:picLocks noChangeAspect="1"/>
          </p:cNvPicPr>
          <p:nvPr/>
        </p:nvPicPr>
        <p:blipFill>
          <a:blip r:embed="rId5"/>
          <a:stretch>
            <a:fillRect/>
          </a:stretch>
        </p:blipFill>
        <p:spPr>
          <a:xfrm>
            <a:off x="5989982" y="2229282"/>
            <a:ext cx="6096000" cy="3221070"/>
          </a:xfrm>
          <a:prstGeom prst="rect">
            <a:avLst/>
          </a:prstGeom>
        </p:spPr>
      </p:pic>
      <p:pic>
        <p:nvPicPr>
          <p:cNvPr id="2" name="Slide 9">
            <a:hlinkClick r:id="" action="ppaction://media"/>
            <a:extLst>
              <a:ext uri="{FF2B5EF4-FFF2-40B4-BE49-F238E27FC236}">
                <a16:creationId xmlns:a16="http://schemas.microsoft.com/office/drawing/2014/main" id="{DE2C77AD-8206-9696-5076-47A2412301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46537" y="1117844"/>
            <a:ext cx="730250" cy="730250"/>
          </a:xfrm>
          <a:prstGeom prst="rect">
            <a:avLst/>
          </a:prstGeom>
        </p:spPr>
      </p:pic>
    </p:spTree>
    <p:extLst>
      <p:ext uri="{BB962C8B-B14F-4D97-AF65-F5344CB8AC3E}">
        <p14:creationId xmlns:p14="http://schemas.microsoft.com/office/powerpoint/2010/main" val="6835206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96B25F-1BBC-028F-2886-86951B4AA813}"/>
              </a:ext>
            </a:extLst>
          </p:cNvPr>
          <p:cNvSpPr>
            <a:spLocks noGrp="1"/>
          </p:cNvSpPr>
          <p:nvPr>
            <p:ph type="title"/>
          </p:nvPr>
        </p:nvSpPr>
        <p:spPr>
          <a:xfrm>
            <a:off x="292873" y="235888"/>
            <a:ext cx="10424160" cy="837538"/>
          </a:xfrm>
        </p:spPr>
        <p:txBody>
          <a:bodyPr>
            <a:normAutofit/>
          </a:bodyPr>
          <a:lstStyle/>
          <a:p>
            <a:r>
              <a:rPr lang="en-US" sz="4000" dirty="0"/>
              <a:t>How does this relate to my own interests </a:t>
            </a:r>
          </a:p>
        </p:txBody>
      </p:sp>
      <p:sp>
        <p:nvSpPr>
          <p:cNvPr id="3" name="Content Placeholder 2">
            <a:extLst>
              <a:ext uri="{FF2B5EF4-FFF2-40B4-BE49-F238E27FC236}">
                <a16:creationId xmlns:a16="http://schemas.microsoft.com/office/drawing/2014/main" id="{9031422E-3683-B02C-B107-91BAC836489D}"/>
              </a:ext>
            </a:extLst>
          </p:cNvPr>
          <p:cNvSpPr>
            <a:spLocks noGrp="1"/>
          </p:cNvSpPr>
          <p:nvPr>
            <p:ph idx="1"/>
          </p:nvPr>
        </p:nvSpPr>
        <p:spPr>
          <a:xfrm>
            <a:off x="172278" y="1714036"/>
            <a:ext cx="9565022" cy="2231136"/>
          </a:xfrm>
        </p:spPr>
        <p:txBody>
          <a:bodyPr vert="horz" lIns="91440" tIns="45720" rIns="91440" bIns="45720" rtlCol="0" anchor="t">
            <a:noAutofit/>
          </a:bodyPr>
          <a:lstStyle/>
          <a:p>
            <a:pPr marL="283210" indent="-283210"/>
            <a:r>
              <a:rPr lang="en-US" sz="2000" dirty="0"/>
              <a:t>It relates to my interests as a student studying abroad with finding new places to go in Carmarthen, I met new people, I learned about the country I visit, make an impact during my time here </a:t>
            </a:r>
          </a:p>
          <a:p>
            <a:pPr marL="283210" indent="-283210"/>
            <a:r>
              <a:rPr lang="en-US" sz="2000" dirty="0"/>
              <a:t>I enjoy working in gardens and learning about plants </a:t>
            </a:r>
          </a:p>
          <a:p>
            <a:pPr marL="283210" indent="-283210"/>
            <a:r>
              <a:rPr lang="en-US" sz="2000" dirty="0"/>
              <a:t>I also like to find beautiful places that are tucked away </a:t>
            </a:r>
          </a:p>
          <a:p>
            <a:pPr marL="283210" indent="-283210"/>
            <a:endParaRPr lang="en-US" dirty="0"/>
          </a:p>
        </p:txBody>
      </p:sp>
      <p:pic>
        <p:nvPicPr>
          <p:cNvPr id="6" name="Picture 5" descr="Two women walking on a path&#10;&#10;Description automatically generated">
            <a:extLst>
              <a:ext uri="{FF2B5EF4-FFF2-40B4-BE49-F238E27FC236}">
                <a16:creationId xmlns:a16="http://schemas.microsoft.com/office/drawing/2014/main" id="{1238C09B-75CC-2F6F-A599-0DB2188B80A9}"/>
              </a:ext>
            </a:extLst>
          </p:cNvPr>
          <p:cNvPicPr>
            <a:picLocks noChangeAspect="1"/>
          </p:cNvPicPr>
          <p:nvPr/>
        </p:nvPicPr>
        <p:blipFill>
          <a:blip r:embed="rId5"/>
          <a:stretch>
            <a:fillRect/>
          </a:stretch>
        </p:blipFill>
        <p:spPr>
          <a:xfrm>
            <a:off x="3048000" y="3669748"/>
            <a:ext cx="6096000" cy="2844800"/>
          </a:xfrm>
          <a:prstGeom prst="rect">
            <a:avLst/>
          </a:prstGeom>
        </p:spPr>
      </p:pic>
      <p:pic>
        <p:nvPicPr>
          <p:cNvPr id="2" name="Slide 10">
            <a:hlinkClick r:id="" action="ppaction://media"/>
            <a:extLst>
              <a:ext uri="{FF2B5EF4-FFF2-40B4-BE49-F238E27FC236}">
                <a16:creationId xmlns:a16="http://schemas.microsoft.com/office/drawing/2014/main" id="{2C7576E6-8D29-E1DB-AF4E-EA7F398328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10456" y="346666"/>
            <a:ext cx="730250" cy="730250"/>
          </a:xfrm>
          <a:prstGeom prst="rect">
            <a:avLst/>
          </a:prstGeom>
        </p:spPr>
      </p:pic>
    </p:spTree>
    <p:extLst>
      <p:ext uri="{BB962C8B-B14F-4D97-AF65-F5344CB8AC3E}">
        <p14:creationId xmlns:p14="http://schemas.microsoft.com/office/powerpoint/2010/main" val="23391046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C4AD93-49F4-3F73-D8BF-3FB8377517B4}"/>
              </a:ext>
            </a:extLst>
          </p:cNvPr>
          <p:cNvSpPr>
            <a:spLocks noGrp="1"/>
          </p:cNvSpPr>
          <p:nvPr>
            <p:ph type="title"/>
          </p:nvPr>
        </p:nvSpPr>
        <p:spPr>
          <a:xfrm>
            <a:off x="306125" y="235889"/>
            <a:ext cx="10515600" cy="1645920"/>
          </a:xfrm>
        </p:spPr>
        <p:txBody>
          <a:bodyPr>
            <a:noAutofit/>
          </a:bodyPr>
          <a:lstStyle/>
          <a:p>
            <a:r>
              <a:rPr lang="en-US" sz="4400" dirty="0"/>
              <a:t>What more can I do</a:t>
            </a:r>
          </a:p>
        </p:txBody>
      </p:sp>
      <p:sp>
        <p:nvSpPr>
          <p:cNvPr id="3" name="Content Placeholder 2">
            <a:extLst>
              <a:ext uri="{FF2B5EF4-FFF2-40B4-BE49-F238E27FC236}">
                <a16:creationId xmlns:a16="http://schemas.microsoft.com/office/drawing/2014/main" id="{C6863681-AE8F-6A49-D141-54056E2B629E}"/>
              </a:ext>
            </a:extLst>
          </p:cNvPr>
          <p:cNvSpPr>
            <a:spLocks noGrp="1"/>
          </p:cNvSpPr>
          <p:nvPr>
            <p:ph idx="1"/>
          </p:nvPr>
        </p:nvSpPr>
        <p:spPr>
          <a:xfrm>
            <a:off x="147099" y="2177862"/>
            <a:ext cx="7114032" cy="2103120"/>
          </a:xfrm>
        </p:spPr>
        <p:txBody>
          <a:bodyPr vert="horz" lIns="91440" tIns="45720" rIns="91440" bIns="45720" rtlCol="0" anchor="t">
            <a:noAutofit/>
          </a:bodyPr>
          <a:lstStyle/>
          <a:p>
            <a:pPr marL="285750" indent="-285750">
              <a:buFont typeface="Calibri"/>
              <a:buChar char="-"/>
            </a:pPr>
            <a:r>
              <a:rPr lang="en-US" sz="2000" dirty="0"/>
              <a:t>Revisit the garden and continue to volunteer </a:t>
            </a:r>
          </a:p>
          <a:p>
            <a:pPr marL="285750" indent="-285750">
              <a:buFont typeface="Calibri"/>
              <a:buChar char="-"/>
            </a:pPr>
            <a:r>
              <a:rPr lang="en-US" sz="2000" dirty="0"/>
              <a:t>When I go back to Canada find places to volunteer there that promotes bettering the environment or helping the wildness </a:t>
            </a:r>
          </a:p>
          <a:p>
            <a:pPr marL="285750" indent="-285750">
              <a:buFont typeface="Calibri"/>
              <a:buChar char="-"/>
            </a:pPr>
            <a:r>
              <a:rPr lang="en-US" sz="2000" dirty="0"/>
              <a:t>Promote the TYWI gateway trust to my peers and friends so that they can visit the park as well</a:t>
            </a:r>
          </a:p>
        </p:txBody>
      </p:sp>
      <p:pic>
        <p:nvPicPr>
          <p:cNvPr id="6" name="Picture 5" descr="A person in a black jacket and black pants standing in a forest&#10;&#10;Description automatically generated">
            <a:extLst>
              <a:ext uri="{FF2B5EF4-FFF2-40B4-BE49-F238E27FC236}">
                <a16:creationId xmlns:a16="http://schemas.microsoft.com/office/drawing/2014/main" id="{DFBA06C3-9FF6-4DE0-7458-884AFED5B460}"/>
              </a:ext>
            </a:extLst>
          </p:cNvPr>
          <p:cNvPicPr>
            <a:picLocks noChangeAspect="1"/>
          </p:cNvPicPr>
          <p:nvPr/>
        </p:nvPicPr>
        <p:blipFill>
          <a:blip r:embed="rId4"/>
          <a:stretch>
            <a:fillRect/>
          </a:stretch>
        </p:blipFill>
        <p:spPr>
          <a:xfrm rot="5400000">
            <a:off x="6820068" y="1272208"/>
            <a:ext cx="6076121" cy="4013752"/>
          </a:xfrm>
          <a:prstGeom prst="rect">
            <a:avLst/>
          </a:prstGeom>
        </p:spPr>
      </p:pic>
      <p:pic>
        <p:nvPicPr>
          <p:cNvPr id="2" name="University of Wales Trinity Saint David - Carmarthen Campus">
            <a:hlinkClick r:id="" action="ppaction://media"/>
            <a:extLst>
              <a:ext uri="{FF2B5EF4-FFF2-40B4-BE49-F238E27FC236}">
                <a16:creationId xmlns:a16="http://schemas.microsoft.com/office/drawing/2014/main" id="{575EEA50-7C21-7C37-D589-165A2A8D16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30875" y="1235075"/>
            <a:ext cx="730250" cy="730250"/>
          </a:xfrm>
          <a:prstGeom prst="rect">
            <a:avLst/>
          </a:prstGeom>
        </p:spPr>
      </p:pic>
    </p:spTree>
    <p:extLst>
      <p:ext uri="{BB962C8B-B14F-4D97-AF65-F5344CB8AC3E}">
        <p14:creationId xmlns:p14="http://schemas.microsoft.com/office/powerpoint/2010/main" val="28007967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EAEB2A6-C71F-0538-4083-5C97297C2C85}"/>
              </a:ext>
            </a:extLst>
          </p:cNvPr>
          <p:cNvSpPr>
            <a:spLocks noGrp="1"/>
          </p:cNvSpPr>
          <p:nvPr>
            <p:ph type="title"/>
          </p:nvPr>
        </p:nvSpPr>
        <p:spPr>
          <a:xfrm>
            <a:off x="262658" y="27830"/>
            <a:ext cx="7650480" cy="1687002"/>
          </a:xfrm>
        </p:spPr>
        <p:txBody>
          <a:bodyPr anchor="ctr" anchorCtr="0"/>
          <a:lstStyle/>
          <a:p>
            <a:r>
              <a:rPr lang="en-US" dirty="0"/>
              <a:t>References </a:t>
            </a:r>
          </a:p>
        </p:txBody>
      </p:sp>
      <p:sp>
        <p:nvSpPr>
          <p:cNvPr id="5" name="TextBox 4">
            <a:extLst>
              <a:ext uri="{FF2B5EF4-FFF2-40B4-BE49-F238E27FC236}">
                <a16:creationId xmlns:a16="http://schemas.microsoft.com/office/drawing/2014/main" id="{2F906DA0-0838-7417-05AD-551A0B9C609D}"/>
              </a:ext>
            </a:extLst>
          </p:cNvPr>
          <p:cNvSpPr txBox="1"/>
          <p:nvPr/>
        </p:nvSpPr>
        <p:spPr>
          <a:xfrm>
            <a:off x="265043" y="1563756"/>
            <a:ext cx="7474226"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Fulcher, M. (2023, September 18). </a:t>
            </a:r>
            <a:r>
              <a:rPr lang="en-US" sz="1200" i="1" dirty="0">
                <a:latin typeface="Times New Roman"/>
                <a:cs typeface="Times New Roman"/>
              </a:rPr>
              <a:t>Bishop’s Park walled garden, </a:t>
            </a:r>
            <a:r>
              <a:rPr lang="en-US" sz="1200" i="1" dirty="0" err="1">
                <a:latin typeface="Times New Roman"/>
                <a:cs typeface="Times New Roman"/>
              </a:rPr>
              <a:t>Abergwili</a:t>
            </a:r>
            <a:r>
              <a:rPr lang="en-US" sz="1200" dirty="0">
                <a:latin typeface="Times New Roman"/>
                <a:cs typeface="Times New Roman"/>
              </a:rPr>
              <a:t>. The Architects’ Journal. (Accessed November 24, 2024)  </a:t>
            </a:r>
            <a:r>
              <a:rPr lang="en-US" sz="1200" dirty="0">
                <a:latin typeface="Times New Roman"/>
                <a:cs typeface="Times New Roman"/>
                <a:hlinkClick r:id="rId3"/>
              </a:rPr>
              <a:t>https://www.architectsjournal.co.uk/competitions/bishops-park-walled-garden-abergwili</a:t>
            </a:r>
            <a:endParaRPr lang="en-US" dirty="0"/>
          </a:p>
          <a:p>
            <a:pPr algn="l"/>
            <a:endParaRPr lang="en-US" dirty="0"/>
          </a:p>
          <a:p>
            <a:r>
              <a:rPr lang="en-US" sz="1200" i="1" dirty="0">
                <a:latin typeface="Times New Roman"/>
                <a:cs typeface="Times New Roman"/>
              </a:rPr>
              <a:t>Engagement Initiative | John Muir Award</a:t>
            </a:r>
            <a:r>
              <a:rPr lang="en-US" sz="1200" dirty="0">
                <a:latin typeface="Times New Roman"/>
                <a:cs typeface="Times New Roman"/>
              </a:rPr>
              <a:t> (no date). (Accessed November 24, 2024) </a:t>
            </a:r>
            <a:r>
              <a:rPr lang="en-US" sz="1200" dirty="0">
                <a:latin typeface="Times New Roman"/>
                <a:cs typeface="Times New Roman"/>
                <a:hlinkClick r:id="rId4"/>
              </a:rPr>
              <a:t>https://www.johnmuirtrust.org/john-muir-award</a:t>
            </a:r>
            <a:r>
              <a:rPr lang="en-US" sz="1200" dirty="0">
                <a:latin typeface="Times New Roman"/>
                <a:cs typeface="Times New Roman"/>
              </a:rPr>
              <a:t>.</a:t>
            </a:r>
            <a:endParaRPr lang="en-US"/>
          </a:p>
          <a:p>
            <a:endParaRPr lang="en-US" dirty="0"/>
          </a:p>
          <a:p>
            <a:endParaRPr lang="en-US" dirty="0"/>
          </a:p>
        </p:txBody>
      </p:sp>
    </p:spTree>
    <p:extLst>
      <p:ext uri="{BB962C8B-B14F-4D97-AF65-F5344CB8AC3E}">
        <p14:creationId xmlns:p14="http://schemas.microsoft.com/office/powerpoint/2010/main" val="1388082907"/>
      </p:ext>
    </p:extLst>
  </p:cSld>
  <p:clrMapOvr>
    <a:masterClrMapping/>
  </p:clrMapOvr>
</p:sld>
</file>

<file path=ppt/theme/theme1.xml><?xml version="1.0" encoding="utf-8"?>
<a:theme xmlns:a="http://schemas.openxmlformats.org/drawingml/2006/main" name="Custom">
  <a:themeElements>
    <a:clrScheme name="Custom 14">
      <a:dk1>
        <a:srgbClr val="000000"/>
      </a:dk1>
      <a:lt1>
        <a:srgbClr val="FFFFFF"/>
      </a:lt1>
      <a:dk2>
        <a:srgbClr val="1C4C3C"/>
      </a:dk2>
      <a:lt2>
        <a:srgbClr val="E7E6E6"/>
      </a:lt2>
      <a:accent1>
        <a:srgbClr val="8FA971"/>
      </a:accent1>
      <a:accent2>
        <a:srgbClr val="345496"/>
      </a:accent2>
      <a:accent3>
        <a:srgbClr val="BD7B28"/>
      </a:accent3>
      <a:accent4>
        <a:srgbClr val="00698A"/>
      </a:accent4>
      <a:accent5>
        <a:srgbClr val="648260"/>
      </a:accent5>
      <a:accent6>
        <a:srgbClr val="F1EAE0"/>
      </a:accent6>
      <a:hlink>
        <a:srgbClr val="1B4C3C"/>
      </a:hlink>
      <a:folHlink>
        <a:srgbClr val="BD7B27"/>
      </a:folHlink>
    </a:clrScheme>
    <a:fontScheme name="Custom 12">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ture course presentation_win32_EF_v3" id="{6402AD57-DE70-4CBC-820B-73D40CB74EE1}" vid="{026A6399-DEC0-4FFB-89AD-D1F0CBCEBF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C7764E-1B88-4813-902C-6714719B42F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1CD4AE2-8CDF-460B-B8DD-E25B297626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034B83F-6906-4689-98C9-AAA52DE98A6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387</Words>
  <Application>Microsoft Office PowerPoint</Application>
  <PresentationFormat>Widescreen</PresentationFormat>
  <Paragraphs>104</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Custom</vt:lpstr>
      <vt:lpstr>John Muir award Media project </vt:lpstr>
      <vt:lpstr>What is the John Muir award? </vt:lpstr>
      <vt:lpstr>What am I going to do to make a difference? </vt:lpstr>
      <vt:lpstr>The Wild Space </vt:lpstr>
      <vt:lpstr>Why did it catch my eye</vt:lpstr>
      <vt:lpstr>What have I done to get to know the place better </vt:lpstr>
      <vt:lpstr>Key natural characteristics of the park </vt:lpstr>
      <vt:lpstr>How did I contribute?</vt:lpstr>
      <vt:lpstr>Reflect on the experience </vt:lpstr>
      <vt:lpstr>How does this relate to my own interests </vt:lpstr>
      <vt:lpstr>What more can I do</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844</cp:revision>
  <dcterms:created xsi:type="dcterms:W3CDTF">2024-12-04T16:39:20Z</dcterms:created>
  <dcterms:modified xsi:type="dcterms:W3CDTF">2024-12-10T19:56:20Z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