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364" r:id="rId7"/>
    <p:sldId id="365" r:id="rId8"/>
    <p:sldId id="366" r:id="rId9"/>
    <p:sldId id="367" r:id="rId10"/>
    <p:sldId id="368" r:id="rId11"/>
    <p:sldId id="369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gov.uk/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gov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38E377-6B05-46E2-874D-09FF34E4C80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E38883-B653-49A4-A496-C937E0628F8C}">
      <dgm:prSet/>
      <dgm:spPr/>
      <dgm:t>
        <a:bodyPr/>
        <a:lstStyle/>
        <a:p>
          <a:r>
            <a:rPr lang="en-GB"/>
            <a:t>Key Finding 1</a:t>
          </a:r>
          <a:endParaRPr lang="en-US"/>
        </a:p>
      </dgm:t>
    </dgm:pt>
    <dgm:pt modelId="{10BBCE41-D112-45B9-AD99-902633F82963}" type="parTrans" cxnId="{DCED3D2D-FFAC-4C3B-A12B-68E17B573C86}">
      <dgm:prSet/>
      <dgm:spPr/>
      <dgm:t>
        <a:bodyPr/>
        <a:lstStyle/>
        <a:p>
          <a:endParaRPr lang="en-US"/>
        </a:p>
      </dgm:t>
    </dgm:pt>
    <dgm:pt modelId="{02DA5950-24CD-4CC7-B0B2-42E4A7A4A180}" type="sibTrans" cxnId="{DCED3D2D-FFAC-4C3B-A12B-68E17B573C86}">
      <dgm:prSet/>
      <dgm:spPr/>
      <dgm:t>
        <a:bodyPr/>
        <a:lstStyle/>
        <a:p>
          <a:endParaRPr lang="en-US"/>
        </a:p>
      </dgm:t>
    </dgm:pt>
    <dgm:pt modelId="{20079544-CF23-44CE-B1DD-9CEC066C402B}">
      <dgm:prSet/>
      <dgm:spPr/>
      <dgm:t>
        <a:bodyPr/>
        <a:lstStyle/>
        <a:p>
          <a:r>
            <a:rPr lang="en-GB"/>
            <a:t>Sales have not recovered to pre-pandemic levels — stuck at 25% below 2019 figures since 2023; this is permanent, not temporary.</a:t>
          </a:r>
          <a:endParaRPr lang="en-US"/>
        </a:p>
      </dgm:t>
    </dgm:pt>
    <dgm:pt modelId="{2989FB56-F55A-401C-BA5E-DDADF2C24869}" type="parTrans" cxnId="{75080886-DEFC-4547-98D8-369D26FBD3C6}">
      <dgm:prSet/>
      <dgm:spPr/>
      <dgm:t>
        <a:bodyPr/>
        <a:lstStyle/>
        <a:p>
          <a:endParaRPr lang="en-US"/>
        </a:p>
      </dgm:t>
    </dgm:pt>
    <dgm:pt modelId="{95C893F1-B3C0-47DC-8F7C-8E2FD6BE1197}" type="sibTrans" cxnId="{75080886-DEFC-4547-98D8-369D26FBD3C6}">
      <dgm:prSet/>
      <dgm:spPr/>
      <dgm:t>
        <a:bodyPr/>
        <a:lstStyle/>
        <a:p>
          <a:endParaRPr lang="en-US"/>
        </a:p>
      </dgm:t>
    </dgm:pt>
    <dgm:pt modelId="{B6D43EA8-771B-4AAC-96B2-1FDA036FF67D}">
      <dgm:prSet/>
      <dgm:spPr/>
      <dgm:t>
        <a:bodyPr/>
        <a:lstStyle/>
        <a:p>
          <a:r>
            <a:rPr lang="en-GB"/>
            <a:t>Key Finding 2</a:t>
          </a:r>
          <a:endParaRPr lang="en-US"/>
        </a:p>
      </dgm:t>
    </dgm:pt>
    <dgm:pt modelId="{9987B0F5-69DA-4BB0-ACF5-9D767FE50E41}" type="parTrans" cxnId="{97D27CE5-A457-44FB-B737-B44E280CBF99}">
      <dgm:prSet/>
      <dgm:spPr/>
      <dgm:t>
        <a:bodyPr/>
        <a:lstStyle/>
        <a:p>
          <a:endParaRPr lang="en-US"/>
        </a:p>
      </dgm:t>
    </dgm:pt>
    <dgm:pt modelId="{4C6DBF49-025A-46A1-98D2-375EE2217F3F}" type="sibTrans" cxnId="{97D27CE5-A457-44FB-B737-B44E280CBF99}">
      <dgm:prSet/>
      <dgm:spPr/>
      <dgm:t>
        <a:bodyPr/>
        <a:lstStyle/>
        <a:p>
          <a:endParaRPr lang="en-US"/>
        </a:p>
      </dgm:t>
    </dgm:pt>
    <dgm:pt modelId="{55D70495-ABCE-4334-821D-099E9AAF3F81}">
      <dgm:prSet/>
      <dgm:spPr/>
      <dgm:t>
        <a:bodyPr/>
        <a:lstStyle/>
        <a:p>
          <a:r>
            <a:rPr lang="en-GB"/>
            <a:t>External shifts are the main trigger: hybrid working and a declining retail park have reduced footfall permanently; rising costs further squeeze margins.</a:t>
          </a:r>
          <a:endParaRPr lang="en-US"/>
        </a:p>
      </dgm:t>
    </dgm:pt>
    <dgm:pt modelId="{97555DA4-15E7-44A5-ABC9-8E9E45BF3848}" type="parTrans" cxnId="{459072BB-96CA-481C-9653-D4AFBAB61F3A}">
      <dgm:prSet/>
      <dgm:spPr/>
      <dgm:t>
        <a:bodyPr/>
        <a:lstStyle/>
        <a:p>
          <a:endParaRPr lang="en-US"/>
        </a:p>
      </dgm:t>
    </dgm:pt>
    <dgm:pt modelId="{B3E145CF-E55F-4600-B10A-AF6E77A0749F}" type="sibTrans" cxnId="{459072BB-96CA-481C-9653-D4AFBAB61F3A}">
      <dgm:prSet/>
      <dgm:spPr/>
      <dgm:t>
        <a:bodyPr/>
        <a:lstStyle/>
        <a:p>
          <a:endParaRPr lang="en-US"/>
        </a:p>
      </dgm:t>
    </dgm:pt>
    <dgm:pt modelId="{5B494C5C-769E-45E1-9CFC-7E7C970166AB}">
      <dgm:prSet/>
      <dgm:spPr/>
      <dgm:t>
        <a:bodyPr/>
        <a:lstStyle/>
        <a:p>
          <a:r>
            <a:rPr lang="en-GB"/>
            <a:t>Key Finding 3</a:t>
          </a:r>
          <a:endParaRPr lang="en-US"/>
        </a:p>
      </dgm:t>
    </dgm:pt>
    <dgm:pt modelId="{862E2C14-6BDA-4C09-9D8D-81AC0169CFA7}" type="parTrans" cxnId="{E5735145-75EB-47AD-947F-5D24B1323BED}">
      <dgm:prSet/>
      <dgm:spPr/>
      <dgm:t>
        <a:bodyPr/>
        <a:lstStyle/>
        <a:p>
          <a:endParaRPr lang="en-US"/>
        </a:p>
      </dgm:t>
    </dgm:pt>
    <dgm:pt modelId="{E6E4B397-B875-4F3C-B9B7-3A15085BE2E5}" type="sibTrans" cxnId="{E5735145-75EB-47AD-947F-5D24B1323BED}">
      <dgm:prSet/>
      <dgm:spPr/>
      <dgm:t>
        <a:bodyPr/>
        <a:lstStyle/>
        <a:p>
          <a:endParaRPr lang="en-US"/>
        </a:p>
      </dgm:t>
    </dgm:pt>
    <dgm:pt modelId="{127047D3-C258-4D26-8B2D-71CA6E4711DF}">
      <dgm:prSet/>
      <dgm:spPr/>
      <dgm:t>
        <a:bodyPr/>
        <a:lstStyle/>
        <a:p>
          <a:r>
            <a:rPr lang="en-GB"/>
            <a:t>Internal gaps are now </a:t>
          </a:r>
          <a:r>
            <a:rPr lang="en-GB" i="1"/>
            <a:t>prolonging</a:t>
          </a:r>
          <a:r>
            <a:rPr lang="en-GB"/>
            <a:t> the problem: no delivery, unreliable pre-ordering, and no digital systems mean Basil cannot reach customers who no longer visit in person.</a:t>
          </a:r>
          <a:endParaRPr lang="en-US"/>
        </a:p>
      </dgm:t>
    </dgm:pt>
    <dgm:pt modelId="{9E3EB10A-3E05-49F2-B95F-31443EFC4CB2}" type="parTrans" cxnId="{F279D752-F702-48F6-8DB3-240A520CF670}">
      <dgm:prSet/>
      <dgm:spPr/>
      <dgm:t>
        <a:bodyPr/>
        <a:lstStyle/>
        <a:p>
          <a:endParaRPr lang="en-US"/>
        </a:p>
      </dgm:t>
    </dgm:pt>
    <dgm:pt modelId="{AB41917B-987C-4B7C-9996-F87346D9F6BB}" type="sibTrans" cxnId="{F279D752-F702-48F6-8DB3-240A520CF670}">
      <dgm:prSet/>
      <dgm:spPr/>
      <dgm:t>
        <a:bodyPr/>
        <a:lstStyle/>
        <a:p>
          <a:endParaRPr lang="en-US"/>
        </a:p>
      </dgm:t>
    </dgm:pt>
    <dgm:pt modelId="{58E07B95-689D-4733-A640-43AF894451F3}">
      <dgm:prSet/>
      <dgm:spPr/>
      <dgm:t>
        <a:bodyPr/>
        <a:lstStyle/>
        <a:p>
          <a:r>
            <a:rPr lang="en-GB"/>
            <a:t>Key Finding 4</a:t>
          </a:r>
          <a:endParaRPr lang="en-US"/>
        </a:p>
      </dgm:t>
    </dgm:pt>
    <dgm:pt modelId="{7278A13D-1744-40D4-B334-D143086B8288}" type="parTrans" cxnId="{D2DA4745-D6AC-4E8A-B889-AAA8442D6645}">
      <dgm:prSet/>
      <dgm:spPr/>
      <dgm:t>
        <a:bodyPr/>
        <a:lstStyle/>
        <a:p>
          <a:endParaRPr lang="en-US"/>
        </a:p>
      </dgm:t>
    </dgm:pt>
    <dgm:pt modelId="{C4B9CA58-6945-44D5-845A-EDC0132BBACA}" type="sibTrans" cxnId="{D2DA4745-D6AC-4E8A-B889-AAA8442D6645}">
      <dgm:prSet/>
      <dgm:spPr/>
      <dgm:t>
        <a:bodyPr/>
        <a:lstStyle/>
        <a:p>
          <a:endParaRPr lang="en-US"/>
        </a:p>
      </dgm:t>
    </dgm:pt>
    <dgm:pt modelId="{75C1FB0E-4A69-4E89-8A1F-4A633D75B25D}">
      <dgm:prSet/>
      <dgm:spPr/>
      <dgm:t>
        <a:bodyPr/>
        <a:lstStyle/>
        <a:p>
          <a:r>
            <a:rPr lang="en-GB"/>
            <a:t>The business has strong foundations — loyal customers, premium organic products — but has not yet adapted to changed customer expectations and habits.</a:t>
          </a:r>
          <a:endParaRPr lang="en-US"/>
        </a:p>
      </dgm:t>
    </dgm:pt>
    <dgm:pt modelId="{C402DFAB-0995-4FC5-91FF-6D360688B071}" type="parTrans" cxnId="{F32AFB1A-E14A-4745-9380-3C473CF85161}">
      <dgm:prSet/>
      <dgm:spPr/>
      <dgm:t>
        <a:bodyPr/>
        <a:lstStyle/>
        <a:p>
          <a:endParaRPr lang="en-US"/>
        </a:p>
      </dgm:t>
    </dgm:pt>
    <dgm:pt modelId="{6ED63878-292F-4474-B8D2-417B7116CE80}" type="sibTrans" cxnId="{F32AFB1A-E14A-4745-9380-3C473CF85161}">
      <dgm:prSet/>
      <dgm:spPr/>
      <dgm:t>
        <a:bodyPr/>
        <a:lstStyle/>
        <a:p>
          <a:endParaRPr lang="en-US"/>
        </a:p>
      </dgm:t>
    </dgm:pt>
    <dgm:pt modelId="{A8AD159F-787D-49E4-BA86-32AAB3BD1DEB}" type="pres">
      <dgm:prSet presAssocID="{8438E377-6B05-46E2-874D-09FF34E4C80D}" presName="diagram" presStyleCnt="0">
        <dgm:presLayoutVars>
          <dgm:dir/>
          <dgm:resizeHandles val="exact"/>
        </dgm:presLayoutVars>
      </dgm:prSet>
      <dgm:spPr/>
    </dgm:pt>
    <dgm:pt modelId="{ACA717BF-27B5-45FB-B5B0-5E75CB805DBE}" type="pres">
      <dgm:prSet presAssocID="{37E38883-B653-49A4-A496-C937E0628F8C}" presName="node" presStyleLbl="node1" presStyleIdx="0" presStyleCnt="8">
        <dgm:presLayoutVars>
          <dgm:bulletEnabled val="1"/>
        </dgm:presLayoutVars>
      </dgm:prSet>
      <dgm:spPr/>
    </dgm:pt>
    <dgm:pt modelId="{326F3FA3-2555-46B5-9F9F-24EFF97CA24B}" type="pres">
      <dgm:prSet presAssocID="{02DA5950-24CD-4CC7-B0B2-42E4A7A4A180}" presName="sibTrans" presStyleCnt="0"/>
      <dgm:spPr/>
    </dgm:pt>
    <dgm:pt modelId="{9B13653E-DBC1-4710-AF37-ECB8888C41BE}" type="pres">
      <dgm:prSet presAssocID="{20079544-CF23-44CE-B1DD-9CEC066C402B}" presName="node" presStyleLbl="node1" presStyleIdx="1" presStyleCnt="8">
        <dgm:presLayoutVars>
          <dgm:bulletEnabled val="1"/>
        </dgm:presLayoutVars>
      </dgm:prSet>
      <dgm:spPr/>
    </dgm:pt>
    <dgm:pt modelId="{7C0C468D-1EC5-4180-BC35-68D3866F2599}" type="pres">
      <dgm:prSet presAssocID="{95C893F1-B3C0-47DC-8F7C-8E2FD6BE1197}" presName="sibTrans" presStyleCnt="0"/>
      <dgm:spPr/>
    </dgm:pt>
    <dgm:pt modelId="{DDD33281-28D8-4DA9-B7E1-13352BA64290}" type="pres">
      <dgm:prSet presAssocID="{B6D43EA8-771B-4AAC-96B2-1FDA036FF67D}" presName="node" presStyleLbl="node1" presStyleIdx="2" presStyleCnt="8">
        <dgm:presLayoutVars>
          <dgm:bulletEnabled val="1"/>
        </dgm:presLayoutVars>
      </dgm:prSet>
      <dgm:spPr/>
    </dgm:pt>
    <dgm:pt modelId="{120554AD-C557-4331-8C64-85D7CA387AEA}" type="pres">
      <dgm:prSet presAssocID="{4C6DBF49-025A-46A1-98D2-375EE2217F3F}" presName="sibTrans" presStyleCnt="0"/>
      <dgm:spPr/>
    </dgm:pt>
    <dgm:pt modelId="{730BF1DA-C8CD-421B-B170-A47D1B122D67}" type="pres">
      <dgm:prSet presAssocID="{55D70495-ABCE-4334-821D-099E9AAF3F81}" presName="node" presStyleLbl="node1" presStyleIdx="3" presStyleCnt="8">
        <dgm:presLayoutVars>
          <dgm:bulletEnabled val="1"/>
        </dgm:presLayoutVars>
      </dgm:prSet>
      <dgm:spPr/>
    </dgm:pt>
    <dgm:pt modelId="{B95FB3C7-138A-458C-A4B1-E8FAE69F4712}" type="pres">
      <dgm:prSet presAssocID="{B3E145CF-E55F-4600-B10A-AF6E77A0749F}" presName="sibTrans" presStyleCnt="0"/>
      <dgm:spPr/>
    </dgm:pt>
    <dgm:pt modelId="{EA638F5F-2BDF-469A-A6E4-7239A8A58034}" type="pres">
      <dgm:prSet presAssocID="{5B494C5C-769E-45E1-9CFC-7E7C970166AB}" presName="node" presStyleLbl="node1" presStyleIdx="4" presStyleCnt="8">
        <dgm:presLayoutVars>
          <dgm:bulletEnabled val="1"/>
        </dgm:presLayoutVars>
      </dgm:prSet>
      <dgm:spPr/>
    </dgm:pt>
    <dgm:pt modelId="{D7A26FE7-CE1B-4746-8019-BBA880D751D7}" type="pres">
      <dgm:prSet presAssocID="{E6E4B397-B875-4F3C-B9B7-3A15085BE2E5}" presName="sibTrans" presStyleCnt="0"/>
      <dgm:spPr/>
    </dgm:pt>
    <dgm:pt modelId="{352C9732-FACE-4367-831B-13605CE015DA}" type="pres">
      <dgm:prSet presAssocID="{127047D3-C258-4D26-8B2D-71CA6E4711DF}" presName="node" presStyleLbl="node1" presStyleIdx="5" presStyleCnt="8">
        <dgm:presLayoutVars>
          <dgm:bulletEnabled val="1"/>
        </dgm:presLayoutVars>
      </dgm:prSet>
      <dgm:spPr/>
    </dgm:pt>
    <dgm:pt modelId="{25C72F06-2871-4EC4-97DA-3548E4314A66}" type="pres">
      <dgm:prSet presAssocID="{AB41917B-987C-4B7C-9996-F87346D9F6BB}" presName="sibTrans" presStyleCnt="0"/>
      <dgm:spPr/>
    </dgm:pt>
    <dgm:pt modelId="{ABEE725F-D056-4C82-93CC-B04B7EEF8B32}" type="pres">
      <dgm:prSet presAssocID="{58E07B95-689D-4733-A640-43AF894451F3}" presName="node" presStyleLbl="node1" presStyleIdx="6" presStyleCnt="8">
        <dgm:presLayoutVars>
          <dgm:bulletEnabled val="1"/>
        </dgm:presLayoutVars>
      </dgm:prSet>
      <dgm:spPr/>
    </dgm:pt>
    <dgm:pt modelId="{88AC3A44-7BC4-4C8E-802A-8D5202998575}" type="pres">
      <dgm:prSet presAssocID="{C4B9CA58-6945-44D5-845A-EDC0132BBACA}" presName="sibTrans" presStyleCnt="0"/>
      <dgm:spPr/>
    </dgm:pt>
    <dgm:pt modelId="{F6E9FFD4-819E-45A7-AFA1-89664C72FAA6}" type="pres">
      <dgm:prSet presAssocID="{75C1FB0E-4A69-4E89-8A1F-4A633D75B25D}" presName="node" presStyleLbl="node1" presStyleIdx="7" presStyleCnt="8">
        <dgm:presLayoutVars>
          <dgm:bulletEnabled val="1"/>
        </dgm:presLayoutVars>
      </dgm:prSet>
      <dgm:spPr/>
    </dgm:pt>
  </dgm:ptLst>
  <dgm:cxnLst>
    <dgm:cxn modelId="{5615EF12-3972-4DC7-8AF1-37223C6811CD}" type="presOf" srcId="{75C1FB0E-4A69-4E89-8A1F-4A633D75B25D}" destId="{F6E9FFD4-819E-45A7-AFA1-89664C72FAA6}" srcOrd="0" destOrd="0" presId="urn:microsoft.com/office/officeart/2005/8/layout/default"/>
    <dgm:cxn modelId="{C6E1F814-1A2C-487A-929A-E9D5F5F7B7B8}" type="presOf" srcId="{55D70495-ABCE-4334-821D-099E9AAF3F81}" destId="{730BF1DA-C8CD-421B-B170-A47D1B122D67}" srcOrd="0" destOrd="0" presId="urn:microsoft.com/office/officeart/2005/8/layout/default"/>
    <dgm:cxn modelId="{F32AFB1A-E14A-4745-9380-3C473CF85161}" srcId="{8438E377-6B05-46E2-874D-09FF34E4C80D}" destId="{75C1FB0E-4A69-4E89-8A1F-4A633D75B25D}" srcOrd="7" destOrd="0" parTransId="{C402DFAB-0995-4FC5-91FF-6D360688B071}" sibTransId="{6ED63878-292F-4474-B8D2-417B7116CE80}"/>
    <dgm:cxn modelId="{648D1125-F56B-4614-B206-4FDBC0C21843}" type="presOf" srcId="{B6D43EA8-771B-4AAC-96B2-1FDA036FF67D}" destId="{DDD33281-28D8-4DA9-B7E1-13352BA64290}" srcOrd="0" destOrd="0" presId="urn:microsoft.com/office/officeart/2005/8/layout/default"/>
    <dgm:cxn modelId="{DCED3D2D-FFAC-4C3B-A12B-68E17B573C86}" srcId="{8438E377-6B05-46E2-874D-09FF34E4C80D}" destId="{37E38883-B653-49A4-A496-C937E0628F8C}" srcOrd="0" destOrd="0" parTransId="{10BBCE41-D112-45B9-AD99-902633F82963}" sibTransId="{02DA5950-24CD-4CC7-B0B2-42E4A7A4A180}"/>
    <dgm:cxn modelId="{B5D23F31-F778-486D-9722-6B8AB8D98128}" type="presOf" srcId="{5B494C5C-769E-45E1-9CFC-7E7C970166AB}" destId="{EA638F5F-2BDF-469A-A6E4-7239A8A58034}" srcOrd="0" destOrd="0" presId="urn:microsoft.com/office/officeart/2005/8/layout/default"/>
    <dgm:cxn modelId="{F241973C-8772-4C01-A55B-7667F3C9D78B}" type="presOf" srcId="{37E38883-B653-49A4-A496-C937E0628F8C}" destId="{ACA717BF-27B5-45FB-B5B0-5E75CB805DBE}" srcOrd="0" destOrd="0" presId="urn:microsoft.com/office/officeart/2005/8/layout/default"/>
    <dgm:cxn modelId="{D2DA4745-D6AC-4E8A-B889-AAA8442D6645}" srcId="{8438E377-6B05-46E2-874D-09FF34E4C80D}" destId="{58E07B95-689D-4733-A640-43AF894451F3}" srcOrd="6" destOrd="0" parTransId="{7278A13D-1744-40D4-B334-D143086B8288}" sibTransId="{C4B9CA58-6945-44D5-845A-EDC0132BBACA}"/>
    <dgm:cxn modelId="{E5735145-75EB-47AD-947F-5D24B1323BED}" srcId="{8438E377-6B05-46E2-874D-09FF34E4C80D}" destId="{5B494C5C-769E-45E1-9CFC-7E7C970166AB}" srcOrd="4" destOrd="0" parTransId="{862E2C14-6BDA-4C09-9D8D-81AC0169CFA7}" sibTransId="{E6E4B397-B875-4F3C-B9B7-3A15085BE2E5}"/>
    <dgm:cxn modelId="{F279D752-F702-48F6-8DB3-240A520CF670}" srcId="{8438E377-6B05-46E2-874D-09FF34E4C80D}" destId="{127047D3-C258-4D26-8B2D-71CA6E4711DF}" srcOrd="5" destOrd="0" parTransId="{9E3EB10A-3E05-49F2-B95F-31443EFC4CB2}" sibTransId="{AB41917B-987C-4B7C-9996-F87346D9F6BB}"/>
    <dgm:cxn modelId="{16538C80-ACE8-4ECA-980B-7BC96FB390E8}" type="presOf" srcId="{127047D3-C258-4D26-8B2D-71CA6E4711DF}" destId="{352C9732-FACE-4367-831B-13605CE015DA}" srcOrd="0" destOrd="0" presId="urn:microsoft.com/office/officeart/2005/8/layout/default"/>
    <dgm:cxn modelId="{75080886-DEFC-4547-98D8-369D26FBD3C6}" srcId="{8438E377-6B05-46E2-874D-09FF34E4C80D}" destId="{20079544-CF23-44CE-B1DD-9CEC066C402B}" srcOrd="1" destOrd="0" parTransId="{2989FB56-F55A-401C-BA5E-DDADF2C24869}" sibTransId="{95C893F1-B3C0-47DC-8F7C-8E2FD6BE1197}"/>
    <dgm:cxn modelId="{459072BB-96CA-481C-9653-D4AFBAB61F3A}" srcId="{8438E377-6B05-46E2-874D-09FF34E4C80D}" destId="{55D70495-ABCE-4334-821D-099E9AAF3F81}" srcOrd="3" destOrd="0" parTransId="{97555DA4-15E7-44A5-ABC9-8E9E45BF3848}" sibTransId="{B3E145CF-E55F-4600-B10A-AF6E77A0749F}"/>
    <dgm:cxn modelId="{C71961CA-B29B-4E27-9B77-9DC5B7A2EFA4}" type="presOf" srcId="{58E07B95-689D-4733-A640-43AF894451F3}" destId="{ABEE725F-D056-4C82-93CC-B04B7EEF8B32}" srcOrd="0" destOrd="0" presId="urn:microsoft.com/office/officeart/2005/8/layout/default"/>
    <dgm:cxn modelId="{4BA408CB-E606-4CE9-9C3B-0896578DEEC4}" type="presOf" srcId="{8438E377-6B05-46E2-874D-09FF34E4C80D}" destId="{A8AD159F-787D-49E4-BA86-32AAB3BD1DEB}" srcOrd="0" destOrd="0" presId="urn:microsoft.com/office/officeart/2005/8/layout/default"/>
    <dgm:cxn modelId="{DEB5FEDA-C138-4C13-AD97-BB9C6745704A}" type="presOf" srcId="{20079544-CF23-44CE-B1DD-9CEC066C402B}" destId="{9B13653E-DBC1-4710-AF37-ECB8888C41BE}" srcOrd="0" destOrd="0" presId="urn:microsoft.com/office/officeart/2005/8/layout/default"/>
    <dgm:cxn modelId="{97D27CE5-A457-44FB-B737-B44E280CBF99}" srcId="{8438E377-6B05-46E2-874D-09FF34E4C80D}" destId="{B6D43EA8-771B-4AAC-96B2-1FDA036FF67D}" srcOrd="2" destOrd="0" parTransId="{9987B0F5-69DA-4BB0-ACF5-9D767FE50E41}" sibTransId="{4C6DBF49-025A-46A1-98D2-375EE2217F3F}"/>
    <dgm:cxn modelId="{AFDCB849-9907-4472-B63F-AD9630553EF9}" type="presParOf" srcId="{A8AD159F-787D-49E4-BA86-32AAB3BD1DEB}" destId="{ACA717BF-27B5-45FB-B5B0-5E75CB805DBE}" srcOrd="0" destOrd="0" presId="urn:microsoft.com/office/officeart/2005/8/layout/default"/>
    <dgm:cxn modelId="{28C8A6AA-33F0-4E37-8FAD-391358ADA071}" type="presParOf" srcId="{A8AD159F-787D-49E4-BA86-32AAB3BD1DEB}" destId="{326F3FA3-2555-46B5-9F9F-24EFF97CA24B}" srcOrd="1" destOrd="0" presId="urn:microsoft.com/office/officeart/2005/8/layout/default"/>
    <dgm:cxn modelId="{E93D5F53-DFD8-4CD6-8EE1-032E6B018C88}" type="presParOf" srcId="{A8AD159F-787D-49E4-BA86-32AAB3BD1DEB}" destId="{9B13653E-DBC1-4710-AF37-ECB8888C41BE}" srcOrd="2" destOrd="0" presId="urn:microsoft.com/office/officeart/2005/8/layout/default"/>
    <dgm:cxn modelId="{CA360AE7-34FE-41F7-85DE-9BF9A25DF275}" type="presParOf" srcId="{A8AD159F-787D-49E4-BA86-32AAB3BD1DEB}" destId="{7C0C468D-1EC5-4180-BC35-68D3866F2599}" srcOrd="3" destOrd="0" presId="urn:microsoft.com/office/officeart/2005/8/layout/default"/>
    <dgm:cxn modelId="{3F76C616-36ED-4048-B81F-E6B704EC65FF}" type="presParOf" srcId="{A8AD159F-787D-49E4-BA86-32AAB3BD1DEB}" destId="{DDD33281-28D8-4DA9-B7E1-13352BA64290}" srcOrd="4" destOrd="0" presId="urn:microsoft.com/office/officeart/2005/8/layout/default"/>
    <dgm:cxn modelId="{DE4734CE-2301-48DB-9C11-12D814691E2D}" type="presParOf" srcId="{A8AD159F-787D-49E4-BA86-32AAB3BD1DEB}" destId="{120554AD-C557-4331-8C64-85D7CA387AEA}" srcOrd="5" destOrd="0" presId="urn:microsoft.com/office/officeart/2005/8/layout/default"/>
    <dgm:cxn modelId="{EC42A16F-A9BC-4A65-99E4-D5E2A544CEEB}" type="presParOf" srcId="{A8AD159F-787D-49E4-BA86-32AAB3BD1DEB}" destId="{730BF1DA-C8CD-421B-B170-A47D1B122D67}" srcOrd="6" destOrd="0" presId="urn:microsoft.com/office/officeart/2005/8/layout/default"/>
    <dgm:cxn modelId="{5A410749-B3B5-4F9E-8CD9-8BB60B5EB307}" type="presParOf" srcId="{A8AD159F-787D-49E4-BA86-32AAB3BD1DEB}" destId="{B95FB3C7-138A-458C-A4B1-E8FAE69F4712}" srcOrd="7" destOrd="0" presId="urn:microsoft.com/office/officeart/2005/8/layout/default"/>
    <dgm:cxn modelId="{FFF7873F-939D-4D95-9E52-8114BDABB3CC}" type="presParOf" srcId="{A8AD159F-787D-49E4-BA86-32AAB3BD1DEB}" destId="{EA638F5F-2BDF-469A-A6E4-7239A8A58034}" srcOrd="8" destOrd="0" presId="urn:microsoft.com/office/officeart/2005/8/layout/default"/>
    <dgm:cxn modelId="{DA06B6AA-4616-4526-AB7E-AC97760F3C13}" type="presParOf" srcId="{A8AD159F-787D-49E4-BA86-32AAB3BD1DEB}" destId="{D7A26FE7-CE1B-4746-8019-BBA880D751D7}" srcOrd="9" destOrd="0" presId="urn:microsoft.com/office/officeart/2005/8/layout/default"/>
    <dgm:cxn modelId="{169FC46C-C8BE-422D-9666-47085118E06A}" type="presParOf" srcId="{A8AD159F-787D-49E4-BA86-32AAB3BD1DEB}" destId="{352C9732-FACE-4367-831B-13605CE015DA}" srcOrd="10" destOrd="0" presId="urn:microsoft.com/office/officeart/2005/8/layout/default"/>
    <dgm:cxn modelId="{E7B03A35-0EFA-4044-8494-9F35FC0B3AFB}" type="presParOf" srcId="{A8AD159F-787D-49E4-BA86-32AAB3BD1DEB}" destId="{25C72F06-2871-4EC4-97DA-3548E4314A66}" srcOrd="11" destOrd="0" presId="urn:microsoft.com/office/officeart/2005/8/layout/default"/>
    <dgm:cxn modelId="{865E5EDB-8970-440E-A474-6195D309693B}" type="presParOf" srcId="{A8AD159F-787D-49E4-BA86-32AAB3BD1DEB}" destId="{ABEE725F-D056-4C82-93CC-B04B7EEF8B32}" srcOrd="12" destOrd="0" presId="urn:microsoft.com/office/officeart/2005/8/layout/default"/>
    <dgm:cxn modelId="{48EB9A8D-C117-4C2E-9ECB-BB41B49AA4CB}" type="presParOf" srcId="{A8AD159F-787D-49E4-BA86-32AAB3BD1DEB}" destId="{88AC3A44-7BC4-4C8E-802A-8D5202998575}" srcOrd="13" destOrd="0" presId="urn:microsoft.com/office/officeart/2005/8/layout/default"/>
    <dgm:cxn modelId="{9A5CA674-C3CE-4E30-9B8D-A219F1BB61B3}" type="presParOf" srcId="{A8AD159F-787D-49E4-BA86-32AAB3BD1DEB}" destId="{F6E9FFD4-819E-45A7-AFA1-89664C72FAA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9EF116-416C-413E-A429-7D75AE178F6E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7F5862-6D23-44B7-8A1E-BF70D18B13B9}">
      <dgm:prSet/>
      <dgm:spPr/>
      <dgm:t>
        <a:bodyPr/>
        <a:lstStyle/>
        <a:p>
          <a:r>
            <a:rPr lang="en-GB"/>
            <a:t>asil’s Bakery Case Study. (2026). </a:t>
          </a:r>
          <a:r>
            <a:rPr lang="en-GB" i="1"/>
            <a:t>Unpublished business case study</a:t>
          </a:r>
          <a:r>
            <a:rPr lang="en-GB"/>
            <a:t>. Prifysgol Cymru Y Drindod Dewi Sant / Trinity Saint David.</a:t>
          </a:r>
          <a:endParaRPr lang="en-US"/>
        </a:p>
      </dgm:t>
    </dgm:pt>
    <dgm:pt modelId="{46939CE2-2CFE-4F12-B583-99F786EC2A81}" type="parTrans" cxnId="{23ACAB5E-C9F2-4722-929E-26EBA9877347}">
      <dgm:prSet/>
      <dgm:spPr/>
      <dgm:t>
        <a:bodyPr/>
        <a:lstStyle/>
        <a:p>
          <a:endParaRPr lang="en-US"/>
        </a:p>
      </dgm:t>
    </dgm:pt>
    <dgm:pt modelId="{0B4977C3-6622-4EB9-974E-68FEE38B4372}" type="sibTrans" cxnId="{23ACAB5E-C9F2-4722-929E-26EBA9877347}">
      <dgm:prSet/>
      <dgm:spPr/>
      <dgm:t>
        <a:bodyPr/>
        <a:lstStyle/>
        <a:p>
          <a:endParaRPr lang="en-US"/>
        </a:p>
      </dgm:t>
    </dgm:pt>
    <dgm:pt modelId="{52122BC9-E34C-43C5-9EDF-67035F70E172}">
      <dgm:prSet/>
      <dgm:spPr/>
      <dgm:t>
        <a:bodyPr/>
        <a:lstStyle/>
        <a:p>
          <a:r>
            <a:rPr lang="en-GB"/>
            <a:t>British Retail Consortium. (2025). </a:t>
          </a:r>
          <a:r>
            <a:rPr lang="en-GB" i="1"/>
            <a:t>Retail footfall and high street recovery report</a:t>
          </a:r>
          <a:r>
            <a:rPr lang="en-GB"/>
            <a:t>. London: British Retail Consortium.</a:t>
          </a:r>
          <a:endParaRPr lang="en-US"/>
        </a:p>
      </dgm:t>
    </dgm:pt>
    <dgm:pt modelId="{682C9457-B63D-4FC6-889B-4BBD4307CA8B}" type="parTrans" cxnId="{2FCDDD24-A876-46A8-9F15-568C2D7737C0}">
      <dgm:prSet/>
      <dgm:spPr/>
      <dgm:t>
        <a:bodyPr/>
        <a:lstStyle/>
        <a:p>
          <a:endParaRPr lang="en-US"/>
        </a:p>
      </dgm:t>
    </dgm:pt>
    <dgm:pt modelId="{DCE3BE9C-D739-48A4-B85D-FE21171FC014}" type="sibTrans" cxnId="{2FCDDD24-A876-46A8-9F15-568C2D7737C0}">
      <dgm:prSet/>
      <dgm:spPr/>
      <dgm:t>
        <a:bodyPr/>
        <a:lstStyle/>
        <a:p>
          <a:endParaRPr lang="en-US"/>
        </a:p>
      </dgm:t>
    </dgm:pt>
    <dgm:pt modelId="{24F5C546-93AF-4E64-AC18-3E2654C16CFA}">
      <dgm:prSet/>
      <dgm:spPr/>
      <dgm:t>
        <a:bodyPr/>
        <a:lstStyle/>
        <a:p>
          <a:r>
            <a:rPr lang="en-GB"/>
            <a:t>CIPD. (2025). </a:t>
          </a:r>
          <a:r>
            <a:rPr lang="en-GB" i="1"/>
            <a:t>Hybrid and remote working trends 2025</a:t>
          </a:r>
          <a:r>
            <a:rPr lang="en-GB"/>
            <a:t>. London: Chartered Institute of Personnel and Development.</a:t>
          </a:r>
          <a:endParaRPr lang="en-US"/>
        </a:p>
      </dgm:t>
    </dgm:pt>
    <dgm:pt modelId="{CD978BCB-668C-4D38-9BD2-0D9C9A9CCD23}" type="parTrans" cxnId="{AAAA518D-1583-4580-BC4D-13E6BCE23DE5}">
      <dgm:prSet/>
      <dgm:spPr/>
      <dgm:t>
        <a:bodyPr/>
        <a:lstStyle/>
        <a:p>
          <a:endParaRPr lang="en-US"/>
        </a:p>
      </dgm:t>
    </dgm:pt>
    <dgm:pt modelId="{78DBA192-7A29-4B92-9CCD-D36B38110DA8}" type="sibTrans" cxnId="{AAAA518D-1583-4580-BC4D-13E6BCE23DE5}">
      <dgm:prSet/>
      <dgm:spPr/>
      <dgm:t>
        <a:bodyPr/>
        <a:lstStyle/>
        <a:p>
          <a:endParaRPr lang="en-US"/>
        </a:p>
      </dgm:t>
    </dgm:pt>
    <dgm:pt modelId="{15EAA929-0D9D-4BC8-BB77-1AEE481BC208}">
      <dgm:prSet/>
      <dgm:spPr/>
      <dgm:t>
        <a:bodyPr/>
        <a:lstStyle/>
        <a:p>
          <a:r>
            <a:rPr lang="en-GB"/>
            <a:t>DEFRA. (2025). </a:t>
          </a:r>
          <a:r>
            <a:rPr lang="en-GB" i="1"/>
            <a:t>Sustainable food and organic production: Supply chain resilience</a:t>
          </a:r>
          <a:r>
            <a:rPr lang="en-GB"/>
            <a:t>. London: Department for Environment, Food &amp; Rural Affairs.</a:t>
          </a:r>
          <a:endParaRPr lang="en-US"/>
        </a:p>
      </dgm:t>
    </dgm:pt>
    <dgm:pt modelId="{381F0B19-7E4C-4806-8A29-B4399D91B563}" type="parTrans" cxnId="{727F460B-82C0-4892-B731-4B703D681D91}">
      <dgm:prSet/>
      <dgm:spPr/>
      <dgm:t>
        <a:bodyPr/>
        <a:lstStyle/>
        <a:p>
          <a:endParaRPr lang="en-US"/>
        </a:p>
      </dgm:t>
    </dgm:pt>
    <dgm:pt modelId="{0D0ADCEC-EBDF-4E55-BD9C-11DB14685FF2}" type="sibTrans" cxnId="{727F460B-82C0-4892-B731-4B703D681D91}">
      <dgm:prSet/>
      <dgm:spPr/>
      <dgm:t>
        <a:bodyPr/>
        <a:lstStyle/>
        <a:p>
          <a:endParaRPr lang="en-US"/>
        </a:p>
      </dgm:t>
    </dgm:pt>
    <dgm:pt modelId="{7A2219DA-F54F-4ED3-8993-EA35A94A923B}">
      <dgm:prSet/>
      <dgm:spPr/>
      <dgm:t>
        <a:bodyPr/>
        <a:lstStyle/>
        <a:p>
          <a:r>
            <a:rPr lang="en-GB"/>
            <a:t>Food Standards Agency. (2024). </a:t>
          </a:r>
          <a:r>
            <a:rPr lang="en-GB" i="1"/>
            <a:t>Food hygiene, labelling and safety guidance for food businesses</a:t>
          </a:r>
          <a:r>
            <a:rPr lang="en-GB"/>
            <a:t>. London: Food Standards Agency.</a:t>
          </a:r>
          <a:endParaRPr lang="en-US"/>
        </a:p>
      </dgm:t>
    </dgm:pt>
    <dgm:pt modelId="{C8970E34-5D60-4067-BCC1-1802A52C5AC8}" type="parTrans" cxnId="{76D16836-EDA2-4A90-A8E3-58CAB686D440}">
      <dgm:prSet/>
      <dgm:spPr/>
      <dgm:t>
        <a:bodyPr/>
        <a:lstStyle/>
        <a:p>
          <a:endParaRPr lang="en-US"/>
        </a:p>
      </dgm:t>
    </dgm:pt>
    <dgm:pt modelId="{A4F3936F-2869-4145-ACF8-CDCCF3ED5801}" type="sibTrans" cxnId="{76D16836-EDA2-4A90-A8E3-58CAB686D440}">
      <dgm:prSet/>
      <dgm:spPr/>
      <dgm:t>
        <a:bodyPr/>
        <a:lstStyle/>
        <a:p>
          <a:endParaRPr lang="en-US"/>
        </a:p>
      </dgm:t>
    </dgm:pt>
    <dgm:pt modelId="{B155A25A-66F4-41F6-AF6C-560CDFB59E7E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GOV.UK</a:t>
          </a:r>
          <a:r>
            <a:rPr lang="en-GB"/>
            <a:t>. (2025). </a:t>
          </a:r>
          <a:r>
            <a:rPr lang="en-GB" i="1"/>
            <a:t>Business rates relief and support for retail and food businesses</a:t>
          </a:r>
          <a:r>
            <a:rPr lang="en-GB"/>
            <a:t>. London: HM Government.</a:t>
          </a:r>
          <a:endParaRPr lang="en-US"/>
        </a:p>
      </dgm:t>
    </dgm:pt>
    <dgm:pt modelId="{E00EB188-5E8E-4666-83C6-0B08D715C1AA}" type="parTrans" cxnId="{C8CAA166-ACF5-4528-862F-A3339A966416}">
      <dgm:prSet/>
      <dgm:spPr/>
      <dgm:t>
        <a:bodyPr/>
        <a:lstStyle/>
        <a:p>
          <a:endParaRPr lang="en-US"/>
        </a:p>
      </dgm:t>
    </dgm:pt>
    <dgm:pt modelId="{00F2FF64-33B4-40F6-ACCA-961C0973D218}" type="sibTrans" cxnId="{C8CAA166-ACF5-4528-862F-A3339A966416}">
      <dgm:prSet/>
      <dgm:spPr/>
      <dgm:t>
        <a:bodyPr/>
        <a:lstStyle/>
        <a:p>
          <a:endParaRPr lang="en-US"/>
        </a:p>
      </dgm:t>
    </dgm:pt>
    <dgm:pt modelId="{34DE3D2B-8743-4FBE-BF2F-9F5B8A8D19DA}">
      <dgm:prSet/>
      <dgm:spPr/>
      <dgm:t>
        <a:bodyPr/>
        <a:lstStyle/>
        <a:p>
          <a:r>
            <a:rPr lang="en-GB"/>
            <a:t>Ishikawa, K. (1986). </a:t>
          </a:r>
          <a:r>
            <a:rPr lang="en-GB" i="1"/>
            <a:t>Guide to quality control</a:t>
          </a:r>
          <a:r>
            <a:rPr lang="en-GB"/>
            <a:t>. Tokyo: Asian Productivity Organization.</a:t>
          </a:r>
          <a:endParaRPr lang="en-US"/>
        </a:p>
      </dgm:t>
    </dgm:pt>
    <dgm:pt modelId="{4AE00BF7-2763-4C7D-A292-A67A122D02D8}" type="parTrans" cxnId="{BBD54FA6-9A73-4941-BCF3-B7F5C0D20B26}">
      <dgm:prSet/>
      <dgm:spPr/>
      <dgm:t>
        <a:bodyPr/>
        <a:lstStyle/>
        <a:p>
          <a:endParaRPr lang="en-US"/>
        </a:p>
      </dgm:t>
    </dgm:pt>
    <dgm:pt modelId="{24529C03-91A3-487F-A97F-CA4DFD8A2D5E}" type="sibTrans" cxnId="{BBD54FA6-9A73-4941-BCF3-B7F5C0D20B26}">
      <dgm:prSet/>
      <dgm:spPr/>
      <dgm:t>
        <a:bodyPr/>
        <a:lstStyle/>
        <a:p>
          <a:endParaRPr lang="en-US"/>
        </a:p>
      </dgm:t>
    </dgm:pt>
    <dgm:pt modelId="{A78469A4-B3C0-4F67-903C-68A86525E3C5}">
      <dgm:prSet/>
      <dgm:spPr/>
      <dgm:t>
        <a:bodyPr/>
        <a:lstStyle/>
        <a:p>
          <a:r>
            <a:rPr lang="en-GB"/>
            <a:t>Office for National Statistics. (2025). </a:t>
          </a:r>
          <a:r>
            <a:rPr lang="en-GB" i="1"/>
            <a:t>Cost of living, inflation and household spending patterns 2024–2025</a:t>
          </a:r>
          <a:r>
            <a:rPr lang="en-GB"/>
            <a:t>. London: ONS.</a:t>
          </a:r>
          <a:endParaRPr lang="en-US"/>
        </a:p>
      </dgm:t>
    </dgm:pt>
    <dgm:pt modelId="{A4C9C6DA-2F18-40B6-84A7-8FA4EB832296}" type="parTrans" cxnId="{B88EC26E-A0F0-442B-9867-328254928F31}">
      <dgm:prSet/>
      <dgm:spPr/>
      <dgm:t>
        <a:bodyPr/>
        <a:lstStyle/>
        <a:p>
          <a:endParaRPr lang="en-US"/>
        </a:p>
      </dgm:t>
    </dgm:pt>
    <dgm:pt modelId="{DB79B55C-ED9A-4454-8BEE-3E8275BE05E9}" type="sibTrans" cxnId="{B88EC26E-A0F0-442B-9867-328254928F31}">
      <dgm:prSet/>
      <dgm:spPr/>
      <dgm:t>
        <a:bodyPr/>
        <a:lstStyle/>
        <a:p>
          <a:endParaRPr lang="en-US"/>
        </a:p>
      </dgm:t>
    </dgm:pt>
    <dgm:pt modelId="{BAE6E066-1715-4F6B-A649-44F80E710366}">
      <dgm:prSet/>
      <dgm:spPr/>
      <dgm:t>
        <a:bodyPr/>
        <a:lstStyle/>
        <a:p>
          <a:r>
            <a:rPr lang="en-GB"/>
            <a:t>Soil Association. (2025). </a:t>
          </a:r>
          <a:r>
            <a:rPr lang="en-GB" i="1"/>
            <a:t>Organic sector report: Costs, challenges and market trends</a:t>
          </a:r>
          <a:r>
            <a:rPr lang="en-GB"/>
            <a:t>. Bristol: Soil Association.</a:t>
          </a:r>
          <a:endParaRPr lang="en-US"/>
        </a:p>
      </dgm:t>
    </dgm:pt>
    <dgm:pt modelId="{7792E327-FF12-43D9-BBC4-5C73294388E4}" type="parTrans" cxnId="{C5C4F074-79CD-4414-ACE9-EC2F3D0C69E1}">
      <dgm:prSet/>
      <dgm:spPr/>
      <dgm:t>
        <a:bodyPr/>
        <a:lstStyle/>
        <a:p>
          <a:endParaRPr lang="en-US"/>
        </a:p>
      </dgm:t>
    </dgm:pt>
    <dgm:pt modelId="{10B31A08-F20E-4E87-B34C-31E2598AC28C}" type="sibTrans" cxnId="{C5C4F074-79CD-4414-ACE9-EC2F3D0C69E1}">
      <dgm:prSet/>
      <dgm:spPr/>
      <dgm:t>
        <a:bodyPr/>
        <a:lstStyle/>
        <a:p>
          <a:endParaRPr lang="en-US"/>
        </a:p>
      </dgm:t>
    </dgm:pt>
    <dgm:pt modelId="{588F95D4-AAE7-4E48-ACCB-8CD2E901E299}" type="pres">
      <dgm:prSet presAssocID="{FA9EF116-416C-413E-A429-7D75AE178F6E}" presName="Name0" presStyleCnt="0">
        <dgm:presLayoutVars>
          <dgm:dir/>
          <dgm:resizeHandles val="exact"/>
        </dgm:presLayoutVars>
      </dgm:prSet>
      <dgm:spPr/>
    </dgm:pt>
    <dgm:pt modelId="{B891722B-683B-4392-AB30-E6CD1E7BDC3E}" type="pres">
      <dgm:prSet presAssocID="{6D7F5862-6D23-44B7-8A1E-BF70D18B13B9}" presName="node" presStyleLbl="node1" presStyleIdx="0" presStyleCnt="17">
        <dgm:presLayoutVars>
          <dgm:bulletEnabled val="1"/>
        </dgm:presLayoutVars>
      </dgm:prSet>
      <dgm:spPr/>
    </dgm:pt>
    <dgm:pt modelId="{E29A29A2-F318-42EB-88AF-D698BF2DEEB9}" type="pres">
      <dgm:prSet presAssocID="{0B4977C3-6622-4EB9-974E-68FEE38B4372}" presName="sibTransSpacerBeforeConnector" presStyleCnt="0"/>
      <dgm:spPr/>
    </dgm:pt>
    <dgm:pt modelId="{6A039266-037E-40FF-AACA-E5186654BCEF}" type="pres">
      <dgm:prSet presAssocID="{0B4977C3-6622-4EB9-974E-68FEE38B4372}" presName="sibTrans" presStyleLbl="node1" presStyleIdx="1" presStyleCnt="17"/>
      <dgm:spPr/>
    </dgm:pt>
    <dgm:pt modelId="{0758D489-584F-4936-81E8-3C698138C7E4}" type="pres">
      <dgm:prSet presAssocID="{0B4977C3-6622-4EB9-974E-68FEE38B4372}" presName="sibTransSpacerAfterConnector" presStyleCnt="0"/>
      <dgm:spPr/>
    </dgm:pt>
    <dgm:pt modelId="{B14049C0-2532-459E-AFB0-D00088575F8D}" type="pres">
      <dgm:prSet presAssocID="{52122BC9-E34C-43C5-9EDF-67035F70E172}" presName="node" presStyleLbl="node1" presStyleIdx="2" presStyleCnt="17">
        <dgm:presLayoutVars>
          <dgm:bulletEnabled val="1"/>
        </dgm:presLayoutVars>
      </dgm:prSet>
      <dgm:spPr/>
    </dgm:pt>
    <dgm:pt modelId="{F64C880F-2C2C-4FDA-8C70-1F35AE035BE5}" type="pres">
      <dgm:prSet presAssocID="{DCE3BE9C-D739-48A4-B85D-FE21171FC014}" presName="sibTransSpacerBeforeConnector" presStyleCnt="0"/>
      <dgm:spPr/>
    </dgm:pt>
    <dgm:pt modelId="{DFD9F0A3-8A19-49E8-897C-BF9C1B6621A1}" type="pres">
      <dgm:prSet presAssocID="{DCE3BE9C-D739-48A4-B85D-FE21171FC014}" presName="sibTrans" presStyleLbl="node1" presStyleIdx="3" presStyleCnt="17"/>
      <dgm:spPr/>
    </dgm:pt>
    <dgm:pt modelId="{299810DF-6B90-4195-B2E2-E87B6785E88D}" type="pres">
      <dgm:prSet presAssocID="{DCE3BE9C-D739-48A4-B85D-FE21171FC014}" presName="sibTransSpacerAfterConnector" presStyleCnt="0"/>
      <dgm:spPr/>
    </dgm:pt>
    <dgm:pt modelId="{02744C87-989A-43CD-94C8-6565FD0F9514}" type="pres">
      <dgm:prSet presAssocID="{24F5C546-93AF-4E64-AC18-3E2654C16CFA}" presName="node" presStyleLbl="node1" presStyleIdx="4" presStyleCnt="17">
        <dgm:presLayoutVars>
          <dgm:bulletEnabled val="1"/>
        </dgm:presLayoutVars>
      </dgm:prSet>
      <dgm:spPr/>
    </dgm:pt>
    <dgm:pt modelId="{022426DE-8A05-4629-9170-3288DFA7FE21}" type="pres">
      <dgm:prSet presAssocID="{78DBA192-7A29-4B92-9CCD-D36B38110DA8}" presName="sibTransSpacerBeforeConnector" presStyleCnt="0"/>
      <dgm:spPr/>
    </dgm:pt>
    <dgm:pt modelId="{B98210A3-09C4-4F18-ABFE-28AC787EA6FE}" type="pres">
      <dgm:prSet presAssocID="{78DBA192-7A29-4B92-9CCD-D36B38110DA8}" presName="sibTrans" presStyleLbl="node1" presStyleIdx="5" presStyleCnt="17"/>
      <dgm:spPr/>
    </dgm:pt>
    <dgm:pt modelId="{CB51C76F-441B-4D1C-A0FD-25B9FD657CE8}" type="pres">
      <dgm:prSet presAssocID="{78DBA192-7A29-4B92-9CCD-D36B38110DA8}" presName="sibTransSpacerAfterConnector" presStyleCnt="0"/>
      <dgm:spPr/>
    </dgm:pt>
    <dgm:pt modelId="{91ABCFD8-CD49-48B4-937D-AB24396F7811}" type="pres">
      <dgm:prSet presAssocID="{15EAA929-0D9D-4BC8-BB77-1AEE481BC208}" presName="node" presStyleLbl="node1" presStyleIdx="6" presStyleCnt="17">
        <dgm:presLayoutVars>
          <dgm:bulletEnabled val="1"/>
        </dgm:presLayoutVars>
      </dgm:prSet>
      <dgm:spPr/>
    </dgm:pt>
    <dgm:pt modelId="{8F21EC06-2411-4F85-8C64-F3E7E9B91B19}" type="pres">
      <dgm:prSet presAssocID="{0D0ADCEC-EBDF-4E55-BD9C-11DB14685FF2}" presName="sibTransSpacerBeforeConnector" presStyleCnt="0"/>
      <dgm:spPr/>
    </dgm:pt>
    <dgm:pt modelId="{B23D397D-3136-4503-AD5C-51D38A1CD091}" type="pres">
      <dgm:prSet presAssocID="{0D0ADCEC-EBDF-4E55-BD9C-11DB14685FF2}" presName="sibTrans" presStyleLbl="node1" presStyleIdx="7" presStyleCnt="17"/>
      <dgm:spPr/>
    </dgm:pt>
    <dgm:pt modelId="{847EF041-C166-4474-A272-EE0AA1D3742D}" type="pres">
      <dgm:prSet presAssocID="{0D0ADCEC-EBDF-4E55-BD9C-11DB14685FF2}" presName="sibTransSpacerAfterConnector" presStyleCnt="0"/>
      <dgm:spPr/>
    </dgm:pt>
    <dgm:pt modelId="{2CB5D5E5-05BB-4524-B8CB-3F529A7536C7}" type="pres">
      <dgm:prSet presAssocID="{7A2219DA-F54F-4ED3-8993-EA35A94A923B}" presName="node" presStyleLbl="node1" presStyleIdx="8" presStyleCnt="17">
        <dgm:presLayoutVars>
          <dgm:bulletEnabled val="1"/>
        </dgm:presLayoutVars>
      </dgm:prSet>
      <dgm:spPr/>
    </dgm:pt>
    <dgm:pt modelId="{A1F89AF2-912F-44F4-A879-B18CD407B60E}" type="pres">
      <dgm:prSet presAssocID="{A4F3936F-2869-4145-ACF8-CDCCF3ED5801}" presName="sibTransSpacerBeforeConnector" presStyleCnt="0"/>
      <dgm:spPr/>
    </dgm:pt>
    <dgm:pt modelId="{B02468AA-C4F0-4DF5-BBD0-55D8618D2F8B}" type="pres">
      <dgm:prSet presAssocID="{A4F3936F-2869-4145-ACF8-CDCCF3ED5801}" presName="sibTrans" presStyleLbl="node1" presStyleIdx="9" presStyleCnt="17"/>
      <dgm:spPr/>
    </dgm:pt>
    <dgm:pt modelId="{A9F0C968-1874-4024-BF9C-2A3FC5C86F69}" type="pres">
      <dgm:prSet presAssocID="{A4F3936F-2869-4145-ACF8-CDCCF3ED5801}" presName="sibTransSpacerAfterConnector" presStyleCnt="0"/>
      <dgm:spPr/>
    </dgm:pt>
    <dgm:pt modelId="{8A77DF8F-A131-446E-8FD4-70BA5678117C}" type="pres">
      <dgm:prSet presAssocID="{B155A25A-66F4-41F6-AF6C-560CDFB59E7E}" presName="node" presStyleLbl="node1" presStyleIdx="10" presStyleCnt="17">
        <dgm:presLayoutVars>
          <dgm:bulletEnabled val="1"/>
        </dgm:presLayoutVars>
      </dgm:prSet>
      <dgm:spPr/>
    </dgm:pt>
    <dgm:pt modelId="{1BEB0684-936B-4EBD-8F79-969C8A1B6FCA}" type="pres">
      <dgm:prSet presAssocID="{00F2FF64-33B4-40F6-ACCA-961C0973D218}" presName="sibTransSpacerBeforeConnector" presStyleCnt="0"/>
      <dgm:spPr/>
    </dgm:pt>
    <dgm:pt modelId="{9650C183-238E-4314-8AFF-42533C9ED34D}" type="pres">
      <dgm:prSet presAssocID="{00F2FF64-33B4-40F6-ACCA-961C0973D218}" presName="sibTrans" presStyleLbl="node1" presStyleIdx="11" presStyleCnt="17"/>
      <dgm:spPr/>
    </dgm:pt>
    <dgm:pt modelId="{A59BA85B-D427-4708-9A85-57B85D91DE94}" type="pres">
      <dgm:prSet presAssocID="{00F2FF64-33B4-40F6-ACCA-961C0973D218}" presName="sibTransSpacerAfterConnector" presStyleCnt="0"/>
      <dgm:spPr/>
    </dgm:pt>
    <dgm:pt modelId="{60329380-C4A0-4736-BE91-A557212AAA43}" type="pres">
      <dgm:prSet presAssocID="{34DE3D2B-8743-4FBE-BF2F-9F5B8A8D19DA}" presName="node" presStyleLbl="node1" presStyleIdx="12" presStyleCnt="17">
        <dgm:presLayoutVars>
          <dgm:bulletEnabled val="1"/>
        </dgm:presLayoutVars>
      </dgm:prSet>
      <dgm:spPr/>
    </dgm:pt>
    <dgm:pt modelId="{B89DA2D9-8D42-47B7-9AFD-157C6A4711F7}" type="pres">
      <dgm:prSet presAssocID="{24529C03-91A3-487F-A97F-CA4DFD8A2D5E}" presName="sibTransSpacerBeforeConnector" presStyleCnt="0"/>
      <dgm:spPr/>
    </dgm:pt>
    <dgm:pt modelId="{92186D85-6BF0-4CC2-B58B-F9E21E0F2996}" type="pres">
      <dgm:prSet presAssocID="{24529C03-91A3-487F-A97F-CA4DFD8A2D5E}" presName="sibTrans" presStyleLbl="node1" presStyleIdx="13" presStyleCnt="17"/>
      <dgm:spPr/>
    </dgm:pt>
    <dgm:pt modelId="{8B1E0338-5329-4E8D-A358-4B2AD4212FBF}" type="pres">
      <dgm:prSet presAssocID="{24529C03-91A3-487F-A97F-CA4DFD8A2D5E}" presName="sibTransSpacerAfterConnector" presStyleCnt="0"/>
      <dgm:spPr/>
    </dgm:pt>
    <dgm:pt modelId="{CE7E6C37-E599-4130-A039-6C2B95B100A1}" type="pres">
      <dgm:prSet presAssocID="{A78469A4-B3C0-4F67-903C-68A86525E3C5}" presName="node" presStyleLbl="node1" presStyleIdx="14" presStyleCnt="17">
        <dgm:presLayoutVars>
          <dgm:bulletEnabled val="1"/>
        </dgm:presLayoutVars>
      </dgm:prSet>
      <dgm:spPr/>
    </dgm:pt>
    <dgm:pt modelId="{25B46474-5198-4864-8F81-040A3859D07E}" type="pres">
      <dgm:prSet presAssocID="{DB79B55C-ED9A-4454-8BEE-3E8275BE05E9}" presName="sibTransSpacerBeforeConnector" presStyleCnt="0"/>
      <dgm:spPr/>
    </dgm:pt>
    <dgm:pt modelId="{23F73B4A-54FD-43ED-A7EA-6EC245F307D0}" type="pres">
      <dgm:prSet presAssocID="{DB79B55C-ED9A-4454-8BEE-3E8275BE05E9}" presName="sibTrans" presStyleLbl="node1" presStyleIdx="15" presStyleCnt="17"/>
      <dgm:spPr/>
    </dgm:pt>
    <dgm:pt modelId="{B9F31191-7D01-4B92-A07B-9D73756B864F}" type="pres">
      <dgm:prSet presAssocID="{DB79B55C-ED9A-4454-8BEE-3E8275BE05E9}" presName="sibTransSpacerAfterConnector" presStyleCnt="0"/>
      <dgm:spPr/>
    </dgm:pt>
    <dgm:pt modelId="{4BF9570B-03BE-4E31-BB38-986AF7DFF8AD}" type="pres">
      <dgm:prSet presAssocID="{BAE6E066-1715-4F6B-A649-44F80E710366}" presName="node" presStyleLbl="node1" presStyleIdx="16" presStyleCnt="17">
        <dgm:presLayoutVars>
          <dgm:bulletEnabled val="1"/>
        </dgm:presLayoutVars>
      </dgm:prSet>
      <dgm:spPr/>
    </dgm:pt>
  </dgm:ptLst>
  <dgm:cxnLst>
    <dgm:cxn modelId="{5BEE2606-D539-4320-AC04-6BA1B4C67D77}" type="presOf" srcId="{15EAA929-0D9D-4BC8-BB77-1AEE481BC208}" destId="{91ABCFD8-CD49-48B4-937D-AB24396F7811}" srcOrd="0" destOrd="0" presId="urn:microsoft.com/office/officeart/2016/7/layout/BasicProcessNew"/>
    <dgm:cxn modelId="{727F460B-82C0-4892-B731-4B703D681D91}" srcId="{FA9EF116-416C-413E-A429-7D75AE178F6E}" destId="{15EAA929-0D9D-4BC8-BB77-1AEE481BC208}" srcOrd="3" destOrd="0" parTransId="{381F0B19-7E4C-4806-8A29-B4399D91B563}" sibTransId="{0D0ADCEC-EBDF-4E55-BD9C-11DB14685FF2}"/>
    <dgm:cxn modelId="{2FCDDD24-A876-46A8-9F15-568C2D7737C0}" srcId="{FA9EF116-416C-413E-A429-7D75AE178F6E}" destId="{52122BC9-E34C-43C5-9EDF-67035F70E172}" srcOrd="1" destOrd="0" parTransId="{682C9457-B63D-4FC6-889B-4BBD4307CA8B}" sibTransId="{DCE3BE9C-D739-48A4-B85D-FE21171FC014}"/>
    <dgm:cxn modelId="{FEEE7C2C-F2B8-42FC-A6F0-0452E5062406}" type="presOf" srcId="{0B4977C3-6622-4EB9-974E-68FEE38B4372}" destId="{6A039266-037E-40FF-AACA-E5186654BCEF}" srcOrd="0" destOrd="0" presId="urn:microsoft.com/office/officeart/2016/7/layout/BasicProcessNew"/>
    <dgm:cxn modelId="{76D16836-EDA2-4A90-A8E3-58CAB686D440}" srcId="{FA9EF116-416C-413E-A429-7D75AE178F6E}" destId="{7A2219DA-F54F-4ED3-8993-EA35A94A923B}" srcOrd="4" destOrd="0" parTransId="{C8970E34-5D60-4067-BCC1-1802A52C5AC8}" sibTransId="{A4F3936F-2869-4145-ACF8-CDCCF3ED5801}"/>
    <dgm:cxn modelId="{23ACAB5E-C9F2-4722-929E-26EBA9877347}" srcId="{FA9EF116-416C-413E-A429-7D75AE178F6E}" destId="{6D7F5862-6D23-44B7-8A1E-BF70D18B13B9}" srcOrd="0" destOrd="0" parTransId="{46939CE2-2CFE-4F12-B583-99F786EC2A81}" sibTransId="{0B4977C3-6622-4EB9-974E-68FEE38B4372}"/>
    <dgm:cxn modelId="{C8CAA166-ACF5-4528-862F-A3339A966416}" srcId="{FA9EF116-416C-413E-A429-7D75AE178F6E}" destId="{B155A25A-66F4-41F6-AF6C-560CDFB59E7E}" srcOrd="5" destOrd="0" parTransId="{E00EB188-5E8E-4666-83C6-0B08D715C1AA}" sibTransId="{00F2FF64-33B4-40F6-ACCA-961C0973D218}"/>
    <dgm:cxn modelId="{60CD226E-5A4C-4A81-ACA3-1DD8308F5C64}" type="presOf" srcId="{24529C03-91A3-487F-A97F-CA4DFD8A2D5E}" destId="{92186D85-6BF0-4CC2-B58B-F9E21E0F2996}" srcOrd="0" destOrd="0" presId="urn:microsoft.com/office/officeart/2016/7/layout/BasicProcessNew"/>
    <dgm:cxn modelId="{B88EC26E-A0F0-442B-9867-328254928F31}" srcId="{FA9EF116-416C-413E-A429-7D75AE178F6E}" destId="{A78469A4-B3C0-4F67-903C-68A86525E3C5}" srcOrd="7" destOrd="0" parTransId="{A4C9C6DA-2F18-40B6-84A7-8FA4EB832296}" sibTransId="{DB79B55C-ED9A-4454-8BEE-3E8275BE05E9}"/>
    <dgm:cxn modelId="{C5C4F074-79CD-4414-ACE9-EC2F3D0C69E1}" srcId="{FA9EF116-416C-413E-A429-7D75AE178F6E}" destId="{BAE6E066-1715-4F6B-A649-44F80E710366}" srcOrd="8" destOrd="0" parTransId="{7792E327-FF12-43D9-BBC4-5C73294388E4}" sibTransId="{10B31A08-F20E-4E87-B34C-31E2598AC28C}"/>
    <dgm:cxn modelId="{4471DC76-AE0C-4E71-8205-ACC9379E9E31}" type="presOf" srcId="{A78469A4-B3C0-4F67-903C-68A86525E3C5}" destId="{CE7E6C37-E599-4130-A039-6C2B95B100A1}" srcOrd="0" destOrd="0" presId="urn:microsoft.com/office/officeart/2016/7/layout/BasicProcessNew"/>
    <dgm:cxn modelId="{A17CFB78-FBA9-4D90-B995-992BDE5D3FB7}" type="presOf" srcId="{DB79B55C-ED9A-4454-8BEE-3E8275BE05E9}" destId="{23F73B4A-54FD-43ED-A7EA-6EC245F307D0}" srcOrd="0" destOrd="0" presId="urn:microsoft.com/office/officeart/2016/7/layout/BasicProcessNew"/>
    <dgm:cxn modelId="{AAAA518D-1583-4580-BC4D-13E6BCE23DE5}" srcId="{FA9EF116-416C-413E-A429-7D75AE178F6E}" destId="{24F5C546-93AF-4E64-AC18-3E2654C16CFA}" srcOrd="2" destOrd="0" parTransId="{CD978BCB-668C-4D38-9BD2-0D9C9A9CCD23}" sibTransId="{78DBA192-7A29-4B92-9CCD-D36B38110DA8}"/>
    <dgm:cxn modelId="{AF086C95-FFD4-47D5-A248-A054A3C4B3A7}" type="presOf" srcId="{78DBA192-7A29-4B92-9CCD-D36B38110DA8}" destId="{B98210A3-09C4-4F18-ABFE-28AC787EA6FE}" srcOrd="0" destOrd="0" presId="urn:microsoft.com/office/officeart/2016/7/layout/BasicProcessNew"/>
    <dgm:cxn modelId="{6E9F179C-B7EA-4251-8FB6-CC396DC6064B}" type="presOf" srcId="{52122BC9-E34C-43C5-9EDF-67035F70E172}" destId="{B14049C0-2532-459E-AFB0-D00088575F8D}" srcOrd="0" destOrd="0" presId="urn:microsoft.com/office/officeart/2016/7/layout/BasicProcessNew"/>
    <dgm:cxn modelId="{BBD54FA6-9A73-4941-BCF3-B7F5C0D20B26}" srcId="{FA9EF116-416C-413E-A429-7D75AE178F6E}" destId="{34DE3D2B-8743-4FBE-BF2F-9F5B8A8D19DA}" srcOrd="6" destOrd="0" parTransId="{4AE00BF7-2763-4C7D-A292-A67A122D02D8}" sibTransId="{24529C03-91A3-487F-A97F-CA4DFD8A2D5E}"/>
    <dgm:cxn modelId="{5CBA75A6-6FCA-4CFB-90D2-8AE73497C229}" type="presOf" srcId="{0D0ADCEC-EBDF-4E55-BD9C-11DB14685FF2}" destId="{B23D397D-3136-4503-AD5C-51D38A1CD091}" srcOrd="0" destOrd="0" presId="urn:microsoft.com/office/officeart/2016/7/layout/BasicProcessNew"/>
    <dgm:cxn modelId="{2C94C7AE-20F3-4ACB-922A-CF16CC78960C}" type="presOf" srcId="{00F2FF64-33B4-40F6-ACCA-961C0973D218}" destId="{9650C183-238E-4314-8AFF-42533C9ED34D}" srcOrd="0" destOrd="0" presId="urn:microsoft.com/office/officeart/2016/7/layout/BasicProcessNew"/>
    <dgm:cxn modelId="{0253B4B8-9DA5-416D-A8DF-F71B21DFF0F9}" type="presOf" srcId="{BAE6E066-1715-4F6B-A649-44F80E710366}" destId="{4BF9570B-03BE-4E31-BB38-986AF7DFF8AD}" srcOrd="0" destOrd="0" presId="urn:microsoft.com/office/officeart/2016/7/layout/BasicProcessNew"/>
    <dgm:cxn modelId="{936F7DBC-66BF-4BF5-9127-B6FD7446625A}" type="presOf" srcId="{6D7F5862-6D23-44B7-8A1E-BF70D18B13B9}" destId="{B891722B-683B-4392-AB30-E6CD1E7BDC3E}" srcOrd="0" destOrd="0" presId="urn:microsoft.com/office/officeart/2016/7/layout/BasicProcessNew"/>
    <dgm:cxn modelId="{A3DCD4C7-F5A4-41A0-BD8F-A426286E5261}" type="presOf" srcId="{34DE3D2B-8743-4FBE-BF2F-9F5B8A8D19DA}" destId="{60329380-C4A0-4736-BE91-A557212AAA43}" srcOrd="0" destOrd="0" presId="urn:microsoft.com/office/officeart/2016/7/layout/BasicProcessNew"/>
    <dgm:cxn modelId="{437A6DCE-F3A7-49AE-9173-B39B76AB84BB}" type="presOf" srcId="{DCE3BE9C-D739-48A4-B85D-FE21171FC014}" destId="{DFD9F0A3-8A19-49E8-897C-BF9C1B6621A1}" srcOrd="0" destOrd="0" presId="urn:microsoft.com/office/officeart/2016/7/layout/BasicProcessNew"/>
    <dgm:cxn modelId="{6E42D8D1-BC91-45C6-9414-18FE8E0EFBE5}" type="presOf" srcId="{24F5C546-93AF-4E64-AC18-3E2654C16CFA}" destId="{02744C87-989A-43CD-94C8-6565FD0F9514}" srcOrd="0" destOrd="0" presId="urn:microsoft.com/office/officeart/2016/7/layout/BasicProcessNew"/>
    <dgm:cxn modelId="{0ACC35E4-7269-421C-9304-7415DE341AFF}" type="presOf" srcId="{7A2219DA-F54F-4ED3-8993-EA35A94A923B}" destId="{2CB5D5E5-05BB-4524-B8CB-3F529A7536C7}" srcOrd="0" destOrd="0" presId="urn:microsoft.com/office/officeart/2016/7/layout/BasicProcessNew"/>
    <dgm:cxn modelId="{A0C017EF-CDCF-43E5-A1CC-C1F12CC93E1D}" type="presOf" srcId="{A4F3936F-2869-4145-ACF8-CDCCF3ED5801}" destId="{B02468AA-C4F0-4DF5-BBD0-55D8618D2F8B}" srcOrd="0" destOrd="0" presId="urn:microsoft.com/office/officeart/2016/7/layout/BasicProcessNew"/>
    <dgm:cxn modelId="{FAAFAFF5-7B3C-425A-838A-6766FFDAFC09}" type="presOf" srcId="{FA9EF116-416C-413E-A429-7D75AE178F6E}" destId="{588F95D4-AAE7-4E48-ACCB-8CD2E901E299}" srcOrd="0" destOrd="0" presId="urn:microsoft.com/office/officeart/2016/7/layout/BasicProcessNew"/>
    <dgm:cxn modelId="{846BE3F8-796D-4BB3-8024-F65EE5C8E7A4}" type="presOf" srcId="{B155A25A-66F4-41F6-AF6C-560CDFB59E7E}" destId="{8A77DF8F-A131-446E-8FD4-70BA5678117C}" srcOrd="0" destOrd="0" presId="urn:microsoft.com/office/officeart/2016/7/layout/BasicProcessNew"/>
    <dgm:cxn modelId="{EF2AB1B3-C073-4218-B668-79488691C864}" type="presParOf" srcId="{588F95D4-AAE7-4E48-ACCB-8CD2E901E299}" destId="{B891722B-683B-4392-AB30-E6CD1E7BDC3E}" srcOrd="0" destOrd="0" presId="urn:microsoft.com/office/officeart/2016/7/layout/BasicProcessNew"/>
    <dgm:cxn modelId="{D15E6EA2-85C7-4DAB-BA7F-C5039F2BF179}" type="presParOf" srcId="{588F95D4-AAE7-4E48-ACCB-8CD2E901E299}" destId="{E29A29A2-F318-42EB-88AF-D698BF2DEEB9}" srcOrd="1" destOrd="0" presId="urn:microsoft.com/office/officeart/2016/7/layout/BasicProcessNew"/>
    <dgm:cxn modelId="{9C36C3CB-58DD-4F37-B129-6839DFD2BA99}" type="presParOf" srcId="{588F95D4-AAE7-4E48-ACCB-8CD2E901E299}" destId="{6A039266-037E-40FF-AACA-E5186654BCEF}" srcOrd="2" destOrd="0" presId="urn:microsoft.com/office/officeart/2016/7/layout/BasicProcessNew"/>
    <dgm:cxn modelId="{F6E70EBB-4FC0-4914-804A-FC2F539BFDF8}" type="presParOf" srcId="{588F95D4-AAE7-4E48-ACCB-8CD2E901E299}" destId="{0758D489-584F-4936-81E8-3C698138C7E4}" srcOrd="3" destOrd="0" presId="urn:microsoft.com/office/officeart/2016/7/layout/BasicProcessNew"/>
    <dgm:cxn modelId="{1638C498-737A-4DF1-B3E4-5C0A54A9C789}" type="presParOf" srcId="{588F95D4-AAE7-4E48-ACCB-8CD2E901E299}" destId="{B14049C0-2532-459E-AFB0-D00088575F8D}" srcOrd="4" destOrd="0" presId="urn:microsoft.com/office/officeart/2016/7/layout/BasicProcessNew"/>
    <dgm:cxn modelId="{AA2EF3E0-4B3E-480E-A8BB-0C0100D20F02}" type="presParOf" srcId="{588F95D4-AAE7-4E48-ACCB-8CD2E901E299}" destId="{F64C880F-2C2C-4FDA-8C70-1F35AE035BE5}" srcOrd="5" destOrd="0" presId="urn:microsoft.com/office/officeart/2016/7/layout/BasicProcessNew"/>
    <dgm:cxn modelId="{3C2B69AC-BAC1-400A-A6D2-EDB504DC5040}" type="presParOf" srcId="{588F95D4-AAE7-4E48-ACCB-8CD2E901E299}" destId="{DFD9F0A3-8A19-49E8-897C-BF9C1B6621A1}" srcOrd="6" destOrd="0" presId="urn:microsoft.com/office/officeart/2016/7/layout/BasicProcessNew"/>
    <dgm:cxn modelId="{4CAE7A26-675C-4D25-A1FD-ABAE5461B9B7}" type="presParOf" srcId="{588F95D4-AAE7-4E48-ACCB-8CD2E901E299}" destId="{299810DF-6B90-4195-B2E2-E87B6785E88D}" srcOrd="7" destOrd="0" presId="urn:microsoft.com/office/officeart/2016/7/layout/BasicProcessNew"/>
    <dgm:cxn modelId="{F6CACA41-4719-40B5-8904-CC9F4CF2B964}" type="presParOf" srcId="{588F95D4-AAE7-4E48-ACCB-8CD2E901E299}" destId="{02744C87-989A-43CD-94C8-6565FD0F9514}" srcOrd="8" destOrd="0" presId="urn:microsoft.com/office/officeart/2016/7/layout/BasicProcessNew"/>
    <dgm:cxn modelId="{1446AD4E-47CE-45D4-BDCE-90CFC9353298}" type="presParOf" srcId="{588F95D4-AAE7-4E48-ACCB-8CD2E901E299}" destId="{022426DE-8A05-4629-9170-3288DFA7FE21}" srcOrd="9" destOrd="0" presId="urn:microsoft.com/office/officeart/2016/7/layout/BasicProcessNew"/>
    <dgm:cxn modelId="{3571BDF2-0E84-4DF8-B7F1-FECC97B063DA}" type="presParOf" srcId="{588F95D4-AAE7-4E48-ACCB-8CD2E901E299}" destId="{B98210A3-09C4-4F18-ABFE-28AC787EA6FE}" srcOrd="10" destOrd="0" presId="urn:microsoft.com/office/officeart/2016/7/layout/BasicProcessNew"/>
    <dgm:cxn modelId="{D09EEC89-F226-4634-9A23-02BE2D819062}" type="presParOf" srcId="{588F95D4-AAE7-4E48-ACCB-8CD2E901E299}" destId="{CB51C76F-441B-4D1C-A0FD-25B9FD657CE8}" srcOrd="11" destOrd="0" presId="urn:microsoft.com/office/officeart/2016/7/layout/BasicProcessNew"/>
    <dgm:cxn modelId="{9216C27E-B0AE-427E-8BA1-C5EFFF36F6A8}" type="presParOf" srcId="{588F95D4-AAE7-4E48-ACCB-8CD2E901E299}" destId="{91ABCFD8-CD49-48B4-937D-AB24396F7811}" srcOrd="12" destOrd="0" presId="urn:microsoft.com/office/officeart/2016/7/layout/BasicProcessNew"/>
    <dgm:cxn modelId="{9766EBF4-89BE-4BF7-BE5E-CF2842F9C522}" type="presParOf" srcId="{588F95D4-AAE7-4E48-ACCB-8CD2E901E299}" destId="{8F21EC06-2411-4F85-8C64-F3E7E9B91B19}" srcOrd="13" destOrd="0" presId="urn:microsoft.com/office/officeart/2016/7/layout/BasicProcessNew"/>
    <dgm:cxn modelId="{78006857-9801-4C7E-92DA-E9C2B02D4C89}" type="presParOf" srcId="{588F95D4-AAE7-4E48-ACCB-8CD2E901E299}" destId="{B23D397D-3136-4503-AD5C-51D38A1CD091}" srcOrd="14" destOrd="0" presId="urn:microsoft.com/office/officeart/2016/7/layout/BasicProcessNew"/>
    <dgm:cxn modelId="{D9806B41-13ED-4A16-A24D-59DC9D15E7CD}" type="presParOf" srcId="{588F95D4-AAE7-4E48-ACCB-8CD2E901E299}" destId="{847EF041-C166-4474-A272-EE0AA1D3742D}" srcOrd="15" destOrd="0" presId="urn:microsoft.com/office/officeart/2016/7/layout/BasicProcessNew"/>
    <dgm:cxn modelId="{39689DFA-DBF3-4CE9-BDB0-8DCB14FB1908}" type="presParOf" srcId="{588F95D4-AAE7-4E48-ACCB-8CD2E901E299}" destId="{2CB5D5E5-05BB-4524-B8CB-3F529A7536C7}" srcOrd="16" destOrd="0" presId="urn:microsoft.com/office/officeart/2016/7/layout/BasicProcessNew"/>
    <dgm:cxn modelId="{C69A5CB1-C692-47DD-A41B-114226333D0C}" type="presParOf" srcId="{588F95D4-AAE7-4E48-ACCB-8CD2E901E299}" destId="{A1F89AF2-912F-44F4-A879-B18CD407B60E}" srcOrd="17" destOrd="0" presId="urn:microsoft.com/office/officeart/2016/7/layout/BasicProcessNew"/>
    <dgm:cxn modelId="{80A85411-7EED-4BAA-849E-43080364B4EC}" type="presParOf" srcId="{588F95D4-AAE7-4E48-ACCB-8CD2E901E299}" destId="{B02468AA-C4F0-4DF5-BBD0-55D8618D2F8B}" srcOrd="18" destOrd="0" presId="urn:microsoft.com/office/officeart/2016/7/layout/BasicProcessNew"/>
    <dgm:cxn modelId="{11B635B0-3D9D-44C9-AF6C-403DA5C15C2F}" type="presParOf" srcId="{588F95D4-AAE7-4E48-ACCB-8CD2E901E299}" destId="{A9F0C968-1874-4024-BF9C-2A3FC5C86F69}" srcOrd="19" destOrd="0" presId="urn:microsoft.com/office/officeart/2016/7/layout/BasicProcessNew"/>
    <dgm:cxn modelId="{45C8F814-2909-475F-BA41-CBFC4CF8919B}" type="presParOf" srcId="{588F95D4-AAE7-4E48-ACCB-8CD2E901E299}" destId="{8A77DF8F-A131-446E-8FD4-70BA5678117C}" srcOrd="20" destOrd="0" presId="urn:microsoft.com/office/officeart/2016/7/layout/BasicProcessNew"/>
    <dgm:cxn modelId="{F8A66A05-6926-42A0-91F2-CE5F61730D47}" type="presParOf" srcId="{588F95D4-AAE7-4E48-ACCB-8CD2E901E299}" destId="{1BEB0684-936B-4EBD-8F79-969C8A1B6FCA}" srcOrd="21" destOrd="0" presId="urn:microsoft.com/office/officeart/2016/7/layout/BasicProcessNew"/>
    <dgm:cxn modelId="{259293B0-5004-4453-AEBA-8A15AB47C5A1}" type="presParOf" srcId="{588F95D4-AAE7-4E48-ACCB-8CD2E901E299}" destId="{9650C183-238E-4314-8AFF-42533C9ED34D}" srcOrd="22" destOrd="0" presId="urn:microsoft.com/office/officeart/2016/7/layout/BasicProcessNew"/>
    <dgm:cxn modelId="{A6673343-F133-4F4E-8354-2CB987407BD3}" type="presParOf" srcId="{588F95D4-AAE7-4E48-ACCB-8CD2E901E299}" destId="{A59BA85B-D427-4708-9A85-57B85D91DE94}" srcOrd="23" destOrd="0" presId="urn:microsoft.com/office/officeart/2016/7/layout/BasicProcessNew"/>
    <dgm:cxn modelId="{84C9BE28-EE77-4FC2-96A9-975F672F76F9}" type="presParOf" srcId="{588F95D4-AAE7-4E48-ACCB-8CD2E901E299}" destId="{60329380-C4A0-4736-BE91-A557212AAA43}" srcOrd="24" destOrd="0" presId="urn:microsoft.com/office/officeart/2016/7/layout/BasicProcessNew"/>
    <dgm:cxn modelId="{BF924040-74B7-48EA-AFAC-9E78C831DD18}" type="presParOf" srcId="{588F95D4-AAE7-4E48-ACCB-8CD2E901E299}" destId="{B89DA2D9-8D42-47B7-9AFD-157C6A4711F7}" srcOrd="25" destOrd="0" presId="urn:microsoft.com/office/officeart/2016/7/layout/BasicProcessNew"/>
    <dgm:cxn modelId="{6B6F5E80-0165-4E24-AAA2-79AF0FEBE6A4}" type="presParOf" srcId="{588F95D4-AAE7-4E48-ACCB-8CD2E901E299}" destId="{92186D85-6BF0-4CC2-B58B-F9E21E0F2996}" srcOrd="26" destOrd="0" presId="urn:microsoft.com/office/officeart/2016/7/layout/BasicProcessNew"/>
    <dgm:cxn modelId="{46788A0D-C018-49B0-9A89-5EE63CBBDB6D}" type="presParOf" srcId="{588F95D4-AAE7-4E48-ACCB-8CD2E901E299}" destId="{8B1E0338-5329-4E8D-A358-4B2AD4212FBF}" srcOrd="27" destOrd="0" presId="urn:microsoft.com/office/officeart/2016/7/layout/BasicProcessNew"/>
    <dgm:cxn modelId="{D70E88D0-501A-4957-B96E-B1F8051AAA4F}" type="presParOf" srcId="{588F95D4-AAE7-4E48-ACCB-8CD2E901E299}" destId="{CE7E6C37-E599-4130-A039-6C2B95B100A1}" srcOrd="28" destOrd="0" presId="urn:microsoft.com/office/officeart/2016/7/layout/BasicProcessNew"/>
    <dgm:cxn modelId="{73907692-A32E-4717-A7D7-0FA49ABFF051}" type="presParOf" srcId="{588F95D4-AAE7-4E48-ACCB-8CD2E901E299}" destId="{25B46474-5198-4864-8F81-040A3859D07E}" srcOrd="29" destOrd="0" presId="urn:microsoft.com/office/officeart/2016/7/layout/BasicProcessNew"/>
    <dgm:cxn modelId="{E68D473D-6491-4B09-AE1C-8864586A1849}" type="presParOf" srcId="{588F95D4-AAE7-4E48-ACCB-8CD2E901E299}" destId="{23F73B4A-54FD-43ED-A7EA-6EC245F307D0}" srcOrd="30" destOrd="0" presId="urn:microsoft.com/office/officeart/2016/7/layout/BasicProcessNew"/>
    <dgm:cxn modelId="{6D32D425-5267-470B-A041-B8291E659FBD}" type="presParOf" srcId="{588F95D4-AAE7-4E48-ACCB-8CD2E901E299}" destId="{B9F31191-7D01-4B92-A07B-9D73756B864F}" srcOrd="31" destOrd="0" presId="urn:microsoft.com/office/officeart/2016/7/layout/BasicProcessNew"/>
    <dgm:cxn modelId="{A81D2758-F27C-48FD-84EF-FB8624A04B91}" type="presParOf" srcId="{588F95D4-AAE7-4E48-ACCB-8CD2E901E299}" destId="{4BF9570B-03BE-4E31-BB38-986AF7DFF8AD}" srcOrd="32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717BF-27B5-45FB-B5B0-5E75CB805DBE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Key Finding 1</a:t>
          </a:r>
          <a:endParaRPr lang="en-US" sz="1400" kern="1200"/>
        </a:p>
      </dsp:txBody>
      <dsp:txXfrm>
        <a:off x="3201" y="445489"/>
        <a:ext cx="2539866" cy="1523919"/>
      </dsp:txXfrm>
    </dsp:sp>
    <dsp:sp modelId="{9B13653E-DBC1-4710-AF37-ECB8888C41BE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Sales have not recovered to pre-pandemic levels — stuck at 25% below 2019 figures since 2023; this is permanent, not temporary.</a:t>
          </a:r>
          <a:endParaRPr lang="en-US" sz="1400" kern="1200"/>
        </a:p>
      </dsp:txBody>
      <dsp:txXfrm>
        <a:off x="2797054" y="445489"/>
        <a:ext cx="2539866" cy="1523919"/>
      </dsp:txXfrm>
    </dsp:sp>
    <dsp:sp modelId="{DDD33281-28D8-4DA9-B7E1-13352BA64290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Key Finding 2</a:t>
          </a:r>
          <a:endParaRPr lang="en-US" sz="1400" kern="1200"/>
        </a:p>
      </dsp:txBody>
      <dsp:txXfrm>
        <a:off x="5590907" y="445489"/>
        <a:ext cx="2539866" cy="1523919"/>
      </dsp:txXfrm>
    </dsp:sp>
    <dsp:sp modelId="{730BF1DA-C8CD-421B-B170-A47D1B122D67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External shifts are the main trigger: hybrid working and a declining retail park have reduced footfall permanently; rising costs further squeeze margins.</a:t>
          </a:r>
          <a:endParaRPr lang="en-US" sz="1400" kern="1200"/>
        </a:p>
      </dsp:txBody>
      <dsp:txXfrm>
        <a:off x="8384760" y="445489"/>
        <a:ext cx="2539866" cy="1523919"/>
      </dsp:txXfrm>
    </dsp:sp>
    <dsp:sp modelId="{EA638F5F-2BDF-469A-A6E4-7239A8A58034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Key Finding 3</a:t>
          </a:r>
          <a:endParaRPr lang="en-US" sz="1400" kern="1200"/>
        </a:p>
      </dsp:txBody>
      <dsp:txXfrm>
        <a:off x="3201" y="2223395"/>
        <a:ext cx="2539866" cy="1523919"/>
      </dsp:txXfrm>
    </dsp:sp>
    <dsp:sp modelId="{352C9732-FACE-4367-831B-13605CE015DA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Internal gaps are now </a:t>
          </a:r>
          <a:r>
            <a:rPr lang="en-GB" sz="1400" i="1" kern="1200"/>
            <a:t>prolonging</a:t>
          </a:r>
          <a:r>
            <a:rPr lang="en-GB" sz="1400" kern="1200"/>
            <a:t> the problem: no delivery, unreliable pre-ordering, and no digital systems mean Basil cannot reach customers who no longer visit in person.</a:t>
          </a:r>
          <a:endParaRPr lang="en-US" sz="1400" kern="1200"/>
        </a:p>
      </dsp:txBody>
      <dsp:txXfrm>
        <a:off x="2797054" y="2223395"/>
        <a:ext cx="2539866" cy="1523919"/>
      </dsp:txXfrm>
    </dsp:sp>
    <dsp:sp modelId="{ABEE725F-D056-4C82-93CC-B04B7EEF8B32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Key Finding 4</a:t>
          </a:r>
          <a:endParaRPr lang="en-US" sz="1400" kern="1200"/>
        </a:p>
      </dsp:txBody>
      <dsp:txXfrm>
        <a:off x="5590907" y="2223395"/>
        <a:ext cx="2539866" cy="1523919"/>
      </dsp:txXfrm>
    </dsp:sp>
    <dsp:sp modelId="{F6E9FFD4-819E-45A7-AFA1-89664C72FAA6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business has strong foundations — loyal customers, premium organic products — but has not yet adapted to changed customer expectations and habits.</a:t>
          </a:r>
          <a:endParaRPr lang="en-US" sz="1400" kern="1200"/>
        </a:p>
      </dsp:txBody>
      <dsp:txXfrm>
        <a:off x="8384760" y="2223395"/>
        <a:ext cx="2539866" cy="15239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1722B-683B-4392-AB30-E6CD1E7BDC3E}">
      <dsp:nvSpPr>
        <dsp:cNvPr id="0" name=""/>
        <dsp:cNvSpPr/>
      </dsp:nvSpPr>
      <dsp:spPr>
        <a:xfrm>
          <a:off x="11493" y="865923"/>
          <a:ext cx="1044806" cy="24609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asil’s Bakery Case Study. (2026). </a:t>
          </a:r>
          <a:r>
            <a:rPr lang="en-GB" sz="1100" i="1" kern="1200"/>
            <a:t>Unpublished business case study</a:t>
          </a:r>
          <a:r>
            <a:rPr lang="en-GB" sz="1100" kern="1200"/>
            <a:t>. Prifysgol Cymru Y Drindod Dewi Sant / Trinity Saint David.</a:t>
          </a:r>
          <a:endParaRPr lang="en-US" sz="1100" kern="1200"/>
        </a:p>
      </dsp:txBody>
      <dsp:txXfrm>
        <a:off x="11493" y="865923"/>
        <a:ext cx="1044806" cy="2460958"/>
      </dsp:txXfrm>
    </dsp:sp>
    <dsp:sp modelId="{6A039266-037E-40FF-AACA-E5186654BCEF}">
      <dsp:nvSpPr>
        <dsp:cNvPr id="0" name=""/>
        <dsp:cNvSpPr/>
      </dsp:nvSpPr>
      <dsp:spPr>
        <a:xfrm>
          <a:off x="1071788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049C0-2532-459E-AFB0-D00088575F8D}">
      <dsp:nvSpPr>
        <dsp:cNvPr id="0" name=""/>
        <dsp:cNvSpPr/>
      </dsp:nvSpPr>
      <dsp:spPr>
        <a:xfrm>
          <a:off x="1243997" y="865923"/>
          <a:ext cx="1044806" cy="24609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British Retail Consortium. (2025). </a:t>
          </a:r>
          <a:r>
            <a:rPr lang="en-GB" sz="1100" i="1" kern="1200"/>
            <a:t>Retail footfall and high street recovery report</a:t>
          </a:r>
          <a:r>
            <a:rPr lang="en-GB" sz="1100" kern="1200"/>
            <a:t>. London: British Retail Consortium.</a:t>
          </a:r>
          <a:endParaRPr lang="en-US" sz="1100" kern="1200"/>
        </a:p>
      </dsp:txBody>
      <dsp:txXfrm>
        <a:off x="1243997" y="865923"/>
        <a:ext cx="1044806" cy="2460958"/>
      </dsp:txXfrm>
    </dsp:sp>
    <dsp:sp modelId="{DFD9F0A3-8A19-49E8-897C-BF9C1B6621A1}">
      <dsp:nvSpPr>
        <dsp:cNvPr id="0" name=""/>
        <dsp:cNvSpPr/>
      </dsp:nvSpPr>
      <dsp:spPr>
        <a:xfrm>
          <a:off x="2304292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44C87-989A-43CD-94C8-6565FD0F9514}">
      <dsp:nvSpPr>
        <dsp:cNvPr id="0" name=""/>
        <dsp:cNvSpPr/>
      </dsp:nvSpPr>
      <dsp:spPr>
        <a:xfrm>
          <a:off x="2476502" y="865923"/>
          <a:ext cx="1044806" cy="24609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CIPD. (2025). </a:t>
          </a:r>
          <a:r>
            <a:rPr lang="en-GB" sz="1100" i="1" kern="1200"/>
            <a:t>Hybrid and remote working trends 2025</a:t>
          </a:r>
          <a:r>
            <a:rPr lang="en-GB" sz="1100" kern="1200"/>
            <a:t>. London: Chartered Institute of Personnel and Development.</a:t>
          </a:r>
          <a:endParaRPr lang="en-US" sz="1100" kern="1200"/>
        </a:p>
      </dsp:txBody>
      <dsp:txXfrm>
        <a:off x="2476502" y="865923"/>
        <a:ext cx="1044806" cy="2460958"/>
      </dsp:txXfrm>
    </dsp:sp>
    <dsp:sp modelId="{B98210A3-09C4-4F18-ABFE-28AC787EA6FE}">
      <dsp:nvSpPr>
        <dsp:cNvPr id="0" name=""/>
        <dsp:cNvSpPr/>
      </dsp:nvSpPr>
      <dsp:spPr>
        <a:xfrm>
          <a:off x="3536797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ABCFD8-CD49-48B4-937D-AB24396F7811}">
      <dsp:nvSpPr>
        <dsp:cNvPr id="0" name=""/>
        <dsp:cNvSpPr/>
      </dsp:nvSpPr>
      <dsp:spPr>
        <a:xfrm>
          <a:off x="3709006" y="865923"/>
          <a:ext cx="1044806" cy="24609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DEFRA. (2025). </a:t>
          </a:r>
          <a:r>
            <a:rPr lang="en-GB" sz="1100" i="1" kern="1200"/>
            <a:t>Sustainable food and organic production: Supply chain resilience</a:t>
          </a:r>
          <a:r>
            <a:rPr lang="en-GB" sz="1100" kern="1200"/>
            <a:t>. London: Department for Environment, Food &amp; Rural Affairs.</a:t>
          </a:r>
          <a:endParaRPr lang="en-US" sz="1100" kern="1200"/>
        </a:p>
      </dsp:txBody>
      <dsp:txXfrm>
        <a:off x="3709006" y="865923"/>
        <a:ext cx="1044806" cy="2460958"/>
      </dsp:txXfrm>
    </dsp:sp>
    <dsp:sp modelId="{B23D397D-3136-4503-AD5C-51D38A1CD091}">
      <dsp:nvSpPr>
        <dsp:cNvPr id="0" name=""/>
        <dsp:cNvSpPr/>
      </dsp:nvSpPr>
      <dsp:spPr>
        <a:xfrm>
          <a:off x="4769301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5D5E5-05BB-4524-B8CB-3F529A7536C7}">
      <dsp:nvSpPr>
        <dsp:cNvPr id="0" name=""/>
        <dsp:cNvSpPr/>
      </dsp:nvSpPr>
      <dsp:spPr>
        <a:xfrm>
          <a:off x="4941511" y="865923"/>
          <a:ext cx="1044806" cy="24609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Food Standards Agency. (2024). </a:t>
          </a:r>
          <a:r>
            <a:rPr lang="en-GB" sz="1100" i="1" kern="1200"/>
            <a:t>Food hygiene, labelling and safety guidance for food businesses</a:t>
          </a:r>
          <a:r>
            <a:rPr lang="en-GB" sz="1100" kern="1200"/>
            <a:t>. London: Food Standards Agency.</a:t>
          </a:r>
          <a:endParaRPr lang="en-US" sz="1100" kern="1200"/>
        </a:p>
      </dsp:txBody>
      <dsp:txXfrm>
        <a:off x="4941511" y="865923"/>
        <a:ext cx="1044806" cy="2460958"/>
      </dsp:txXfrm>
    </dsp:sp>
    <dsp:sp modelId="{B02468AA-C4F0-4DF5-BBD0-55D8618D2F8B}">
      <dsp:nvSpPr>
        <dsp:cNvPr id="0" name=""/>
        <dsp:cNvSpPr/>
      </dsp:nvSpPr>
      <dsp:spPr>
        <a:xfrm>
          <a:off x="6001806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7DF8F-A131-446E-8FD4-70BA5678117C}">
      <dsp:nvSpPr>
        <dsp:cNvPr id="0" name=""/>
        <dsp:cNvSpPr/>
      </dsp:nvSpPr>
      <dsp:spPr>
        <a:xfrm>
          <a:off x="6174015" y="865923"/>
          <a:ext cx="1044806" cy="24609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hlinkClick xmlns:r="http://schemas.openxmlformats.org/officeDocument/2006/relationships" r:id="rId1"/>
            </a:rPr>
            <a:t>GOV.UK</a:t>
          </a:r>
          <a:r>
            <a:rPr lang="en-GB" sz="1100" kern="1200"/>
            <a:t>. (2025). </a:t>
          </a:r>
          <a:r>
            <a:rPr lang="en-GB" sz="1100" i="1" kern="1200"/>
            <a:t>Business rates relief and support for retail and food businesses</a:t>
          </a:r>
          <a:r>
            <a:rPr lang="en-GB" sz="1100" kern="1200"/>
            <a:t>. London: HM Government.</a:t>
          </a:r>
          <a:endParaRPr lang="en-US" sz="1100" kern="1200"/>
        </a:p>
      </dsp:txBody>
      <dsp:txXfrm>
        <a:off x="6174015" y="865923"/>
        <a:ext cx="1044806" cy="2460958"/>
      </dsp:txXfrm>
    </dsp:sp>
    <dsp:sp modelId="{9650C183-238E-4314-8AFF-42533C9ED34D}">
      <dsp:nvSpPr>
        <dsp:cNvPr id="0" name=""/>
        <dsp:cNvSpPr/>
      </dsp:nvSpPr>
      <dsp:spPr>
        <a:xfrm>
          <a:off x="7234310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29380-C4A0-4736-BE91-A557212AAA43}">
      <dsp:nvSpPr>
        <dsp:cNvPr id="0" name=""/>
        <dsp:cNvSpPr/>
      </dsp:nvSpPr>
      <dsp:spPr>
        <a:xfrm>
          <a:off x="7406520" y="865923"/>
          <a:ext cx="1044806" cy="24609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Ishikawa, K. (1986). </a:t>
          </a:r>
          <a:r>
            <a:rPr lang="en-GB" sz="1100" i="1" kern="1200"/>
            <a:t>Guide to quality control</a:t>
          </a:r>
          <a:r>
            <a:rPr lang="en-GB" sz="1100" kern="1200"/>
            <a:t>. Tokyo: Asian Productivity Organization.</a:t>
          </a:r>
          <a:endParaRPr lang="en-US" sz="1100" kern="1200"/>
        </a:p>
      </dsp:txBody>
      <dsp:txXfrm>
        <a:off x="7406520" y="865923"/>
        <a:ext cx="1044806" cy="2460958"/>
      </dsp:txXfrm>
    </dsp:sp>
    <dsp:sp modelId="{92186D85-6BF0-4CC2-B58B-F9E21E0F2996}">
      <dsp:nvSpPr>
        <dsp:cNvPr id="0" name=""/>
        <dsp:cNvSpPr/>
      </dsp:nvSpPr>
      <dsp:spPr>
        <a:xfrm>
          <a:off x="8466815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E6C37-E599-4130-A039-6C2B95B100A1}">
      <dsp:nvSpPr>
        <dsp:cNvPr id="0" name=""/>
        <dsp:cNvSpPr/>
      </dsp:nvSpPr>
      <dsp:spPr>
        <a:xfrm>
          <a:off x="8639024" y="865923"/>
          <a:ext cx="1044806" cy="24609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Office for National Statistics. (2025). </a:t>
          </a:r>
          <a:r>
            <a:rPr lang="en-GB" sz="1100" i="1" kern="1200"/>
            <a:t>Cost of living, inflation and household spending patterns 2024–2025</a:t>
          </a:r>
          <a:r>
            <a:rPr lang="en-GB" sz="1100" kern="1200"/>
            <a:t>. London: ONS.</a:t>
          </a:r>
          <a:endParaRPr lang="en-US" sz="1100" kern="1200"/>
        </a:p>
      </dsp:txBody>
      <dsp:txXfrm>
        <a:off x="8639024" y="865923"/>
        <a:ext cx="1044806" cy="2460958"/>
      </dsp:txXfrm>
    </dsp:sp>
    <dsp:sp modelId="{23F73B4A-54FD-43ED-A7EA-6EC245F307D0}">
      <dsp:nvSpPr>
        <dsp:cNvPr id="0" name=""/>
        <dsp:cNvSpPr/>
      </dsp:nvSpPr>
      <dsp:spPr>
        <a:xfrm>
          <a:off x="9699319" y="1974902"/>
          <a:ext cx="15672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9570B-03BE-4E31-BB38-986AF7DFF8AD}">
      <dsp:nvSpPr>
        <dsp:cNvPr id="0" name=""/>
        <dsp:cNvSpPr/>
      </dsp:nvSpPr>
      <dsp:spPr>
        <a:xfrm>
          <a:off x="9871529" y="865923"/>
          <a:ext cx="1044806" cy="24609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Soil Association. (2025). </a:t>
          </a:r>
          <a:r>
            <a:rPr lang="en-GB" sz="1100" i="1" kern="1200"/>
            <a:t>Organic sector report: Costs, challenges and market trends</a:t>
          </a:r>
          <a:r>
            <a:rPr lang="en-GB" sz="1100" kern="1200"/>
            <a:t>. Bristol: Soil Association.</a:t>
          </a:r>
          <a:endParaRPr lang="en-US" sz="1100" kern="1200"/>
        </a:p>
      </dsp:txBody>
      <dsp:txXfrm>
        <a:off x="9871529" y="865923"/>
        <a:ext cx="1044806" cy="2460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g-link.byteoversea.com/?target=https%3A%2F%2FGOV.UK&amp;scene=im&amp;aid=495671&amp;lang=en-U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Abdirahman Haji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2542847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Bohdan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Kovalov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is Abdirahman Haji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D091E-4DF8-26A7-72B2-BBC36C843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 overview of Basil’s Bakery.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9807E4-4E10-4B6D-9EDB-FD9FA6E06B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493447"/>
              </p:ext>
            </p:extLst>
          </p:nvPr>
        </p:nvGraphicFramePr>
        <p:xfrm>
          <a:off x="432225" y="2065816"/>
          <a:ext cx="11327550" cy="4253115"/>
        </p:xfrm>
        <a:graphic>
          <a:graphicData uri="http://schemas.openxmlformats.org/drawingml/2006/table">
            <a:tbl>
              <a:tblPr>
                <a:solidFill>
                  <a:schemeClr val="tx1">
                    <a:lumMod val="75000"/>
                    <a:lumOff val="25000"/>
                  </a:schemeClr>
                </a:solidFill>
              </a:tblPr>
              <a:tblGrid>
                <a:gridCol w="2752542">
                  <a:extLst>
                    <a:ext uri="{9D8B030D-6E8A-4147-A177-3AD203B41FA5}">
                      <a16:colId xmlns:a16="http://schemas.microsoft.com/office/drawing/2014/main" val="3987428160"/>
                    </a:ext>
                  </a:extLst>
                </a:gridCol>
                <a:gridCol w="8575008">
                  <a:extLst>
                    <a:ext uri="{9D8B030D-6E8A-4147-A177-3AD203B41FA5}">
                      <a16:colId xmlns:a16="http://schemas.microsoft.com/office/drawing/2014/main" val="213748152"/>
                    </a:ext>
                  </a:extLst>
                </a:gridCol>
              </a:tblGrid>
              <a:tr h="56868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Section</a:t>
                      </a:r>
                    </a:p>
                  </a:txBody>
                  <a:tcPr marL="156188" marR="4111" marT="120144" marB="120144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Details</a:t>
                      </a:r>
                    </a:p>
                  </a:txBody>
                  <a:tcPr marL="156188" marR="4111" marT="120144" marB="12014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0560759"/>
                  </a:ext>
                </a:extLst>
              </a:tr>
              <a:tr h="84902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What &amp; Where</a:t>
                      </a:r>
                      <a:endParaRPr lang="en-GB" sz="180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6188" marR="4111" marT="120144" marB="120144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Independent family-style bakery • Retail park, Coventry </a:t>
                      </a:r>
                    </a:p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Cakes, pastries, bread — made with </a:t>
                      </a: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high-quality organic ingredients</a:t>
                      </a:r>
                      <a:endParaRPr lang="en-GB" sz="180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6188" marR="4111" marT="120144" marB="12014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5484092"/>
                  </a:ext>
                </a:extLst>
              </a:tr>
              <a:tr h="56868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Founded</a:t>
                      </a:r>
                      <a:endParaRPr lang="en-GB" sz="180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6188" marR="4111" marT="120144" marB="120144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Opened 2015 • Sales grew steadily until 2019</a:t>
                      </a:r>
                    </a:p>
                  </a:txBody>
                  <a:tcPr marL="156188" marR="4111" marT="120144" marB="12014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3617577"/>
                  </a:ext>
                </a:extLst>
              </a:tr>
              <a:tr h="56868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Customers</a:t>
                      </a:r>
                      <a:endParaRPr lang="en-GB" sz="180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6188" marR="4111" marT="120144" marB="120144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Local shoppers, retail park staff, nearby industrial/office workers</a:t>
                      </a:r>
                    </a:p>
                  </a:txBody>
                  <a:tcPr marL="156188" marR="4111" marT="120144" marB="12014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6480067"/>
                  </a:ext>
                </a:extLst>
              </a:tr>
              <a:tr h="112935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Current Situation</a:t>
                      </a:r>
                      <a:endParaRPr lang="en-GB" sz="180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6188" marR="4111" marT="120144" marB="120144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Sales ~</a:t>
                      </a: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25% below 2019 levels</a:t>
                      </a: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 since 2023 </a:t>
                      </a:r>
                    </a:p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Retail park footfall down, more home working, rising costs </a:t>
                      </a:r>
                    </a:p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Customer requests: delivery + easier pre-ordering</a:t>
                      </a:r>
                    </a:p>
                  </a:txBody>
                  <a:tcPr marL="156188" marR="4111" marT="120144" marB="12014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5854529"/>
                  </a:ext>
                </a:extLst>
              </a:tr>
              <a:tr h="56868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cap="none" spc="0">
                          <a:solidFill>
                            <a:schemeClr val="bg1"/>
                          </a:solidFill>
                          <a:effectLst/>
                        </a:rPr>
                        <a:t>Goal</a:t>
                      </a:r>
                      <a:endParaRPr lang="en-GB" sz="180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6188" marR="4111" marT="120144" marB="120144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cap="none" spc="0">
                          <a:solidFill>
                            <a:schemeClr val="bg1"/>
                          </a:solidFill>
                          <a:effectLst/>
                        </a:rPr>
                        <a:t>Understand challenges → shape a sustainable future</a:t>
                      </a:r>
                    </a:p>
                  </a:txBody>
                  <a:tcPr marL="156188" marR="4111" marT="120144" marB="120144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89451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2681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19F8D-B239-C747-F0CC-E973F01A3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 insight into the problems Basil’s Bakery are facing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B373A06-33E2-D9A0-F1EC-182AE264A4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1984600"/>
              </p:ext>
            </p:extLst>
          </p:nvPr>
        </p:nvGraphicFramePr>
        <p:xfrm>
          <a:off x="1130450" y="1966293"/>
          <a:ext cx="9931101" cy="4452160"/>
        </p:xfrm>
        <a:graphic>
          <a:graphicData uri="http://schemas.openxmlformats.org/drawingml/2006/table">
            <a:tbl>
              <a:tblPr/>
              <a:tblGrid>
                <a:gridCol w="998222">
                  <a:extLst>
                    <a:ext uri="{9D8B030D-6E8A-4147-A177-3AD203B41FA5}">
                      <a16:colId xmlns:a16="http://schemas.microsoft.com/office/drawing/2014/main" val="992482732"/>
                    </a:ext>
                  </a:extLst>
                </a:gridCol>
                <a:gridCol w="2494545">
                  <a:extLst>
                    <a:ext uri="{9D8B030D-6E8A-4147-A177-3AD203B41FA5}">
                      <a16:colId xmlns:a16="http://schemas.microsoft.com/office/drawing/2014/main" val="1103657545"/>
                    </a:ext>
                  </a:extLst>
                </a:gridCol>
                <a:gridCol w="1413754">
                  <a:extLst>
                    <a:ext uri="{9D8B030D-6E8A-4147-A177-3AD203B41FA5}">
                      <a16:colId xmlns:a16="http://schemas.microsoft.com/office/drawing/2014/main" val="3597895637"/>
                    </a:ext>
                  </a:extLst>
                </a:gridCol>
                <a:gridCol w="5024580">
                  <a:extLst>
                    <a:ext uri="{9D8B030D-6E8A-4147-A177-3AD203B41FA5}">
                      <a16:colId xmlns:a16="http://schemas.microsoft.com/office/drawing/2014/main" val="3262764961"/>
                    </a:ext>
                  </a:extLst>
                </a:gridCol>
              </a:tblGrid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Issue Category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Specific Issue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Internal / External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Level of Control Basil Has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4401131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Work patterns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Hybrid / home working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External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🟥 </a:t>
                      </a:r>
                      <a:r>
                        <a:rPr lang="en-GB" sz="1300" b="1">
                          <a:effectLst/>
                        </a:rPr>
                        <a:t>None</a:t>
                      </a:r>
                      <a:r>
                        <a:rPr lang="en-GB" sz="1300">
                          <a:effectLst/>
                        </a:rPr>
                        <a:t> — driven by employer policy and national trends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6044289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Location health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Retail park footfall &amp; business closures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External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🟧 </a:t>
                      </a:r>
                      <a:r>
                        <a:rPr lang="en-GB" sz="1300" b="1">
                          <a:effectLst/>
                        </a:rPr>
                        <a:t>Very Low</a:t>
                      </a:r>
                      <a:r>
                        <a:rPr lang="en-GB" sz="1300">
                          <a:effectLst/>
                        </a:rPr>
                        <a:t> — depends on landlords, local economy, national retail trends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9701971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Customer base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Job losses among regulars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External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🟧 </a:t>
                      </a:r>
                      <a:r>
                        <a:rPr lang="en-GB" sz="1300" b="1">
                          <a:effectLst/>
                        </a:rPr>
                        <a:t>Very Low</a:t>
                      </a:r>
                      <a:r>
                        <a:rPr lang="en-GB" sz="1300">
                          <a:effectLst/>
                        </a:rPr>
                        <a:t> — tied to area employment; Basil can only mitigate, not prevent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9665242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Input costs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Organic ingredient price volatility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External</a:t>
                      </a:r>
                      <a:r>
                        <a:rPr lang="en-GB" sz="1300">
                          <a:effectLst/>
                        </a:rPr>
                        <a:t> (market/supply)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🟨 </a:t>
                      </a:r>
                      <a:r>
                        <a:rPr lang="en-GB" sz="1300" b="1">
                          <a:effectLst/>
                        </a:rPr>
                        <a:t>Low–Medium</a:t>
                      </a:r>
                      <a:r>
                        <a:rPr lang="en-GB" sz="1300">
                          <a:effectLst/>
                        </a:rPr>
                        <a:t> — can source alternative suppliers; adjust product mix; review pricing; cannot control global supply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502132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Overheads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Rent, utilities, rates, insurance rises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External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🟧 </a:t>
                      </a:r>
                      <a:r>
                        <a:rPr lang="en-GB" sz="1300" b="1">
                          <a:effectLst/>
                        </a:rPr>
                        <a:t>Low</a:t>
                      </a:r>
                      <a:r>
                        <a:rPr lang="en-GB" sz="1300">
                          <a:effectLst/>
                        </a:rPr>
                        <a:t> — can negotiate, review contracts; cannot set market rates or policy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9039603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Service gap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No delivery option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Internal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🟩 </a:t>
                      </a:r>
                      <a:r>
                        <a:rPr lang="en-GB" sz="1300" b="1">
                          <a:effectLst/>
                        </a:rPr>
                        <a:t>High</a:t>
                      </a:r>
                      <a:r>
                        <a:rPr lang="en-GB" sz="1300">
                          <a:effectLst/>
                        </a:rPr>
                        <a:t> — fully within power to implement; constraints are operational, not external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6372976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Ordering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Unreliable pre-order / no digital system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Internal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🟩 </a:t>
                      </a:r>
                      <a:r>
                        <a:rPr lang="en-GB" sz="1300" b="1">
                          <a:effectLst/>
                        </a:rPr>
                        <a:t>High</a:t>
                      </a:r>
                      <a:r>
                        <a:rPr lang="en-GB" sz="1300">
                          <a:effectLst/>
                        </a:rPr>
                        <a:t> — can adopt low-cost tech; hire part-time help; change processes immediately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4949278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Capacity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Single-person operation limiting expansion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Internal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🟩 </a:t>
                      </a:r>
                      <a:r>
                        <a:rPr lang="en-GB" sz="1300" b="1">
                          <a:effectLst/>
                        </a:rPr>
                        <a:t>High</a:t>
                      </a:r>
                      <a:r>
                        <a:rPr lang="en-GB" sz="1300">
                          <a:effectLst/>
                        </a:rPr>
                        <a:t> — staffing, scheduling, or partnerships are business decisions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5151144"/>
                  </a:ext>
                </a:extLst>
              </a:tr>
              <a:tr h="44521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Strategy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Reactive rather than proactive approach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Internal</a:t>
                      </a:r>
                      <a:endParaRPr lang="en-GB" sz="1300">
                        <a:effectLst/>
                      </a:endParaRP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dirty="0">
                          <a:effectLst/>
                        </a:rPr>
                        <a:t>🟩 </a:t>
                      </a:r>
                      <a:r>
                        <a:rPr lang="en-GB" sz="1300" b="1" dirty="0">
                          <a:effectLst/>
                        </a:rPr>
                        <a:t>High</a:t>
                      </a:r>
                      <a:r>
                        <a:rPr lang="en-GB" sz="1300" dirty="0">
                          <a:effectLst/>
                        </a:rPr>
                        <a:t> — planning and business model redesign are entirely Basil’s choice</a:t>
                      </a:r>
                    </a:p>
                  </a:txBody>
                  <a:tcPr marL="2520" marR="2520" marT="2520" marB="2520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3519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7082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B4179-BC3F-4D74-35D6-43F70E413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Provide a critique of the PESTEL Framework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1FDC2E-F83B-50C7-DED3-27408DF8C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7068372"/>
              </p:ext>
            </p:extLst>
          </p:nvPr>
        </p:nvGraphicFramePr>
        <p:xfrm>
          <a:off x="432225" y="2310126"/>
          <a:ext cx="11327549" cy="3764499"/>
        </p:xfrm>
        <a:graphic>
          <a:graphicData uri="http://schemas.openxmlformats.org/drawingml/2006/table">
            <a:tbl>
              <a:tblPr/>
              <a:tblGrid>
                <a:gridCol w="1739726">
                  <a:extLst>
                    <a:ext uri="{9D8B030D-6E8A-4147-A177-3AD203B41FA5}">
                      <a16:colId xmlns:a16="http://schemas.microsoft.com/office/drawing/2014/main" val="34828349"/>
                    </a:ext>
                  </a:extLst>
                </a:gridCol>
                <a:gridCol w="9587823">
                  <a:extLst>
                    <a:ext uri="{9D8B030D-6E8A-4147-A177-3AD203B41FA5}">
                      <a16:colId xmlns:a16="http://schemas.microsoft.com/office/drawing/2014/main" val="4196302929"/>
                    </a:ext>
                  </a:extLst>
                </a:gridCol>
              </a:tblGrid>
              <a:tr h="45130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Aspect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Key Takeaway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9776626"/>
                  </a:ext>
                </a:extLst>
              </a:tr>
              <a:tr h="8035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What</a:t>
                      </a:r>
                      <a:endParaRPr lang="en-GB" sz="2300">
                        <a:effectLst/>
                      </a:endParaRP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6-part external analysis: Political, Economic, Social, Technological, Environmental, Legal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1392886"/>
                  </a:ext>
                </a:extLst>
              </a:tr>
              <a:tr h="45130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Why</a:t>
                      </a:r>
                      <a:endParaRPr lang="en-GB" sz="2300">
                        <a:effectLst/>
                      </a:endParaRP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Identify opportunities, threats, and risks; guide long-term strategy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733511"/>
                  </a:ext>
                </a:extLst>
              </a:tr>
              <a:tr h="8035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How</a:t>
                      </a:r>
                      <a:endParaRPr lang="en-GB" sz="2300">
                        <a:effectLst/>
                      </a:endParaRP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Research trends → assess impact → prioritise → integrate into planning → review regularly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0624526"/>
                  </a:ext>
                </a:extLst>
              </a:tr>
              <a:tr h="45130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Strengths</a:t>
                      </a:r>
                      <a:endParaRPr lang="en-GB" sz="2300">
                        <a:effectLst/>
                      </a:endParaRP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Simple, comprehensive, widely applicable; encourages forward planning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1579577"/>
                  </a:ext>
                </a:extLst>
              </a:tr>
              <a:tr h="8035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Weaknesses</a:t>
                      </a:r>
                      <a:endParaRPr lang="en-GB" sz="2300">
                        <a:effectLst/>
                      </a:endParaRP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dirty="0">
                          <a:effectLst/>
                        </a:rPr>
                        <a:t>Broad rather than deep; no prioritisation; can become outdated quickly; needs pairing with other tools</a:t>
                      </a:r>
                    </a:p>
                  </a:txBody>
                  <a:tcPr marL="7269" marR="7269" marT="7269" marB="7269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9166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8722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08E80A-4778-8DB4-FBAE-3AA3BA5BF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Provide an application and discuss the information provided in your PESTEL Framework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532736-5025-D585-7FE4-3F650BAF0A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6996770"/>
              </p:ext>
            </p:extLst>
          </p:nvPr>
        </p:nvGraphicFramePr>
        <p:xfrm>
          <a:off x="432225" y="2738145"/>
          <a:ext cx="11327552" cy="2908458"/>
        </p:xfrm>
        <a:graphic>
          <a:graphicData uri="http://schemas.openxmlformats.org/drawingml/2006/table">
            <a:tbl>
              <a:tblPr/>
              <a:tblGrid>
                <a:gridCol w="1908583">
                  <a:extLst>
                    <a:ext uri="{9D8B030D-6E8A-4147-A177-3AD203B41FA5}">
                      <a16:colId xmlns:a16="http://schemas.microsoft.com/office/drawing/2014/main" val="20749431"/>
                    </a:ext>
                  </a:extLst>
                </a:gridCol>
                <a:gridCol w="2050822">
                  <a:extLst>
                    <a:ext uri="{9D8B030D-6E8A-4147-A177-3AD203B41FA5}">
                      <a16:colId xmlns:a16="http://schemas.microsoft.com/office/drawing/2014/main" val="507693563"/>
                    </a:ext>
                  </a:extLst>
                </a:gridCol>
                <a:gridCol w="1961415">
                  <a:extLst>
                    <a:ext uri="{9D8B030D-6E8A-4147-A177-3AD203B41FA5}">
                      <a16:colId xmlns:a16="http://schemas.microsoft.com/office/drawing/2014/main" val="2702186862"/>
                    </a:ext>
                  </a:extLst>
                </a:gridCol>
                <a:gridCol w="1760250">
                  <a:extLst>
                    <a:ext uri="{9D8B030D-6E8A-4147-A177-3AD203B41FA5}">
                      <a16:colId xmlns:a16="http://schemas.microsoft.com/office/drawing/2014/main" val="530267579"/>
                    </a:ext>
                  </a:extLst>
                </a:gridCol>
                <a:gridCol w="1561116">
                  <a:extLst>
                    <a:ext uri="{9D8B030D-6E8A-4147-A177-3AD203B41FA5}">
                      <a16:colId xmlns:a16="http://schemas.microsoft.com/office/drawing/2014/main" val="1741208607"/>
                    </a:ext>
                  </a:extLst>
                </a:gridCol>
                <a:gridCol w="2085366">
                  <a:extLst>
                    <a:ext uri="{9D8B030D-6E8A-4147-A177-3AD203B41FA5}">
                      <a16:colId xmlns:a16="http://schemas.microsoft.com/office/drawing/2014/main" val="1421382736"/>
                    </a:ext>
                  </a:extLst>
                </a:gridCol>
              </a:tblGrid>
              <a:tr h="2542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Political Factors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Economic Factors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Social Factors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Technological Factors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Legal Factors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b="1">
                          <a:effectLst/>
                        </a:rPr>
                        <a:t>Environmental Factors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63319467"/>
                  </a:ext>
                </a:extLst>
              </a:tr>
              <a:tr h="200985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UK government support for independent local businesses &amp; high-street recovery schemes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Business rates relief changes affecting retail park operators &amp; small food businesses</a:t>
                      </a: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Higher inflation increasing rent, utilities &amp; overheads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Disposable income pressures → customers more price-sensitive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Increased cost of organic raw materials &amp; supply volatility</a:t>
                      </a: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Shift to hybrid/remote work → fewer daily office workers visiting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Growing preference for convenience: delivery &amp; pre-ordering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Strong local demand for ethical, organic &amp; artisanal produce</a:t>
                      </a: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Digital ordering &amp; delivery platforms now standard for food retail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Low-cost tools exist (websites, apps) to manage pre-orders &amp; phone responses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Customers expect online visibility &amp; contactless options</a:t>
                      </a: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Food hygiene &amp; safety regulations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Employment law if Basil takes on staff/delivery drivers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Consumer rights &amp; food labelling requirements</a:t>
                      </a: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Rising consumer priority on sustainability &amp; eco-friendly sourcing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Organic certification standards &amp; supply chain ethics</a:t>
                      </a:r>
                    </a:p>
                    <a:p>
                      <a:pPr algn="l">
                        <a:buNone/>
                      </a:pPr>
                      <a:r>
                        <a:rPr lang="en-GB" sz="1300">
                          <a:effectLst/>
                        </a:rPr>
                        <a:t>• Climate-related crop risks affecting organic ingredient availability &amp; cost</a:t>
                      </a: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7621910"/>
                  </a:ext>
                </a:extLst>
              </a:tr>
              <a:tr h="64437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i="1">
                          <a:effectLst/>
                        </a:rPr>
                        <a:t>Sources: </a:t>
                      </a:r>
                      <a:r>
                        <a:rPr lang="en-GB" sz="1300" i="1">
                          <a:effectLst/>
                          <a:hlinkClick r:id="rId2" tooltip="autolink"/>
                        </a:rPr>
                        <a:t>GOV.UK</a:t>
                      </a:r>
                      <a:r>
                        <a:rPr lang="en-GB" sz="1300" i="1">
                          <a:effectLst/>
                        </a:rPr>
                        <a:t>; British Retail Consortium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i="1">
                          <a:effectLst/>
                        </a:rPr>
                        <a:t>Sources: ONS; Bank of England; Office for National Statistics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i="1">
                          <a:effectLst/>
                        </a:rPr>
                        <a:t>Sources: CIPD; YouGov; Basil’s Bakery case study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i="1">
                          <a:effectLst/>
                        </a:rPr>
                        <a:t>Sources: Retail Technology Review; industry trends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i="1">
                          <a:effectLst/>
                        </a:rPr>
                        <a:t>Sources: </a:t>
                      </a:r>
                      <a:r>
                        <a:rPr lang="en-GB" sz="1300" i="1">
                          <a:effectLst/>
                          <a:hlinkClick r:id="rId2" tooltip="autolink"/>
                        </a:rPr>
                        <a:t>GOV.UK</a:t>
                      </a:r>
                      <a:r>
                        <a:rPr lang="en-GB" sz="1300" i="1">
                          <a:effectLst/>
                        </a:rPr>
                        <a:t>; Food Standards Agency</a:t>
                      </a:r>
                      <a:endParaRPr lang="en-GB" sz="130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300" i="1" dirty="0">
                          <a:effectLst/>
                        </a:rPr>
                        <a:t>Sources: Soil Association; DEFRA; case study</a:t>
                      </a:r>
                      <a:endParaRPr lang="en-GB" sz="1300" dirty="0">
                        <a:effectLst/>
                      </a:endParaRPr>
                    </a:p>
                  </a:txBody>
                  <a:tcPr marL="6172" marR="6172" marT="6172" marB="6172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64951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6011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1AFFD-7E8F-214C-9317-5FB93CAD3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Provide a critique of the Cause-and-Effect model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80FB0EE-6659-F128-D0CC-947B02170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268473"/>
              </p:ext>
            </p:extLst>
          </p:nvPr>
        </p:nvGraphicFramePr>
        <p:xfrm>
          <a:off x="432225" y="1982651"/>
          <a:ext cx="11327549" cy="4419449"/>
        </p:xfrm>
        <a:graphic>
          <a:graphicData uri="http://schemas.openxmlformats.org/drawingml/2006/table">
            <a:tbl>
              <a:tblPr/>
              <a:tblGrid>
                <a:gridCol w="1719941">
                  <a:extLst>
                    <a:ext uri="{9D8B030D-6E8A-4147-A177-3AD203B41FA5}">
                      <a16:colId xmlns:a16="http://schemas.microsoft.com/office/drawing/2014/main" val="1925267765"/>
                    </a:ext>
                  </a:extLst>
                </a:gridCol>
                <a:gridCol w="9607608">
                  <a:extLst>
                    <a:ext uri="{9D8B030D-6E8A-4147-A177-3AD203B41FA5}">
                      <a16:colId xmlns:a16="http://schemas.microsoft.com/office/drawing/2014/main" val="2435346464"/>
                    </a:ext>
                  </a:extLst>
                </a:gridCol>
              </a:tblGrid>
              <a:tr h="446454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Aspect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Key Takeaway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449535"/>
                  </a:ext>
                </a:extLst>
              </a:tr>
              <a:tr h="79459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What</a:t>
                      </a:r>
                      <a:endParaRPr lang="en-GB" sz="2300">
                        <a:effectLst/>
                      </a:endParaRP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Visual diagram mapping all causes leading to a defined effect; also called Fishbone / Ishikawa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3207333"/>
                  </a:ext>
                </a:extLst>
              </a:tr>
              <a:tr h="79459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Why</a:t>
                      </a:r>
                      <a:endParaRPr lang="en-GB" sz="2300">
                        <a:effectLst/>
                      </a:endParaRP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Dig beneath symptoms to find root causes; see the full picture; guide where to fix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2903690"/>
                  </a:ext>
                </a:extLst>
              </a:tr>
              <a:tr h="79459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How</a:t>
                      </a:r>
                      <a:endParaRPr lang="en-GB" sz="2300">
                        <a:effectLst/>
                      </a:endParaRP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Define effect → choose categories → brainstorm causes → drill down → prioritise → act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1955568"/>
                  </a:ext>
                </a:extLst>
              </a:tr>
              <a:tr h="79459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Strengths</a:t>
                      </a:r>
                      <a:endParaRPr lang="en-GB" sz="2300">
                        <a:effectLst/>
                      </a:endParaRP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>
                          <a:effectLst/>
                        </a:rPr>
                        <a:t>Comprehensive, visual, collaborative, uncovers connections, targets real issues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7526436"/>
                  </a:ext>
                </a:extLst>
              </a:tr>
              <a:tr h="79459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b="1">
                          <a:effectLst/>
                        </a:rPr>
                        <a:t>Weaknesses</a:t>
                      </a:r>
                      <a:endParaRPr lang="en-GB" sz="2300">
                        <a:effectLst/>
                      </a:endParaRP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300" dirty="0">
                          <a:effectLst/>
                        </a:rPr>
                        <a:t>No built-in prioritisation or proof of causation; can get cluttered; static view</a:t>
                      </a:r>
                    </a:p>
                  </a:txBody>
                  <a:tcPr marL="7376" marR="7376" marT="7376" marB="737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59756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5183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354C27-041B-580A-BD34-AF437AC3A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Provide an application and discuss the information provided in your Cause-and-Effect diagram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CB174C5-AC74-2CCE-A083-AF60970E6C4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11558855"/>
              </p:ext>
            </p:extLst>
          </p:nvPr>
        </p:nvGraphicFramePr>
        <p:xfrm>
          <a:off x="2672430" y="2112579"/>
          <a:ext cx="6871081" cy="4192810"/>
        </p:xfrm>
        <a:graphic>
          <a:graphicData uri="http://schemas.openxmlformats.org/drawingml/2006/table">
            <a:tbl>
              <a:tblPr/>
              <a:tblGrid>
                <a:gridCol w="1687789">
                  <a:extLst>
                    <a:ext uri="{9D8B030D-6E8A-4147-A177-3AD203B41FA5}">
                      <a16:colId xmlns:a16="http://schemas.microsoft.com/office/drawing/2014/main" val="899252648"/>
                    </a:ext>
                  </a:extLst>
                </a:gridCol>
                <a:gridCol w="5183292">
                  <a:extLst>
                    <a:ext uri="{9D8B030D-6E8A-4147-A177-3AD203B41FA5}">
                      <a16:colId xmlns:a16="http://schemas.microsoft.com/office/drawing/2014/main" val="3934778183"/>
                    </a:ext>
                  </a:extLst>
                </a:gridCol>
              </a:tblGrid>
              <a:tr h="18769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Category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Causes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6518001"/>
                  </a:ext>
                </a:extLst>
              </a:tr>
              <a:tr h="63623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🟡 </a:t>
                      </a:r>
                      <a:r>
                        <a:rPr lang="en-GB" sz="1000" b="1">
                          <a:effectLst/>
                        </a:rPr>
                        <a:t>Methods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formal pre-order system — only phone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Unreliable phone answering during busy periods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delivery process — Basil tied to on-site baking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digital ordering / online presence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1027875"/>
                  </a:ext>
                </a:extLst>
              </a:tr>
              <a:tr h="63623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🔴 </a:t>
                      </a:r>
                      <a:r>
                        <a:rPr lang="en-GB" sz="1000" b="1">
                          <a:effectLst/>
                        </a:rPr>
                        <a:t>Machines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delivery transport / fleet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POS or ordering software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Limited baking equipment restricts capacity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website / digital tools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4068040"/>
                  </a:ext>
                </a:extLst>
              </a:tr>
              <a:tr h="63623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🔴 </a:t>
                      </a:r>
                      <a:r>
                        <a:rPr lang="en-GB" sz="1000" b="1">
                          <a:effectLst/>
                        </a:rPr>
                        <a:t>People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Hybrid/remote work → fewer daily office customers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Loyal customers made redundant / lost jobs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Basil works alone → no capacity to add services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Customers lack convenient ordering options → go elsewhere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4388802"/>
                  </a:ext>
                </a:extLst>
              </a:tr>
              <a:tr h="63623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🟣 </a:t>
                      </a:r>
                      <a:r>
                        <a:rPr lang="en-GB" sz="1000" b="1">
                          <a:effectLst/>
                        </a:rPr>
                        <a:t>Materials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Organic ingredients = higher &amp; unpredictable costs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Climate-related crop failures → supply uncertainty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Price rises may deter price-sensitive customers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Bulk buying not possible → no cost savings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6976684"/>
                  </a:ext>
                </a:extLst>
              </a:tr>
              <a:tr h="63623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🔵 </a:t>
                      </a:r>
                      <a:r>
                        <a:rPr lang="en-GB" sz="1000" b="1">
                          <a:effectLst/>
                        </a:rPr>
                        <a:t>Measurement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Sales vs 2019 = </a:t>
                      </a:r>
                      <a:r>
                        <a:rPr lang="en-GB" sz="1000" b="1">
                          <a:effectLst/>
                        </a:rPr>
                        <a:t>–25% sustained since 2023</a:t>
                      </a:r>
                      <a:endParaRPr lang="en-GB" sz="1000">
                        <a:effectLst/>
                      </a:endParaRP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Footfall declining; retail park occupancy falling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customer data tracking / feedback recording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No monitoring of pre-order success rate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790111"/>
                  </a:ext>
                </a:extLst>
              </a:tr>
              <a:tr h="63623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🟢 </a:t>
                      </a:r>
                      <a:r>
                        <a:rPr lang="en-GB" sz="1000" b="1">
                          <a:effectLst/>
                        </a:rPr>
                        <a:t>Environment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Retail park footfall permanently reduced post-2020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Shops closing; empty units not replaced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Local employment opportunities reduced</a:t>
                      </a:r>
                    </a:p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• Cost-of-living crisis → tighter household spending</a:t>
                      </a: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8954713"/>
                  </a:ext>
                </a:extLst>
              </a:tr>
              <a:tr h="18769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 b="1">
                          <a:effectLst/>
                        </a:rPr>
                        <a:t>Root Problem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000">
                          <a:effectLst/>
                        </a:rPr>
                        <a:t>➡️ </a:t>
                      </a:r>
                      <a:r>
                        <a:rPr lang="en-GB" sz="1000" b="1">
                          <a:effectLst/>
                        </a:rPr>
                        <a:t>Sales stagnant at 25% below 2019 levels — no recovery</a:t>
                      </a:r>
                      <a:endParaRPr lang="en-GB" sz="1000">
                        <a:effectLst/>
                      </a:endParaRPr>
                    </a:p>
                  </a:txBody>
                  <a:tcPr marL="1146" marR="1146" marT="1146" marB="1146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07840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7339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summary of your Key Findings </a:t>
            </a:r>
            <a:b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DCB99F-8498-17F1-EEDC-88DF836E75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7805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F320D8-5979-071D-1283-673953E39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46098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1975</TotalTime>
  <Words>1415</Words>
  <Application>Microsoft Office PowerPoint</Application>
  <PresentationFormat>Widescreen</PresentationFormat>
  <Paragraphs>190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Provide an Overview of your presentation.  (approx. 30 seconds)</vt:lpstr>
      <vt:lpstr>An overview of Basil’s Bakery. </vt:lpstr>
      <vt:lpstr>an insight into the problems Basil’s Bakery are facing</vt:lpstr>
      <vt:lpstr>Provide a critique of the PESTEL Framework </vt:lpstr>
      <vt:lpstr>Provide an application and discuss the information provided in your PESTEL Framework </vt:lpstr>
      <vt:lpstr>Provide a critique of the Cause-and-Effect model </vt:lpstr>
      <vt:lpstr>Provide an application and discuss the information provided in your Cause-and-Effect diagram </vt:lpstr>
      <vt:lpstr>a summary of your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Abdirahman Abdullahi Haji Mohamed (2542847)</cp:lastModifiedBy>
  <cp:revision>100</cp:revision>
  <dcterms:created xsi:type="dcterms:W3CDTF">2024-01-29T11:42:05Z</dcterms:created>
  <dcterms:modified xsi:type="dcterms:W3CDTF">2026-10-15T15:17:44Z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