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738" r:id="rId1"/>
  </p:sldMasterIdLst>
  <p:notesMasterIdLst>
    <p:notesMasterId r:id="rId19"/>
  </p:notesMasterIdLst>
  <p:sldIdLst>
    <p:sldId id="256" r:id="rId2"/>
    <p:sldId id="257" r:id="rId3"/>
    <p:sldId id="352" r:id="rId4"/>
    <p:sldId id="348" r:id="rId5"/>
    <p:sldId id="349" r:id="rId6"/>
    <p:sldId id="351" r:id="rId7"/>
    <p:sldId id="326" r:id="rId8"/>
    <p:sldId id="330" r:id="rId9"/>
    <p:sldId id="350" r:id="rId10"/>
    <p:sldId id="338" r:id="rId11"/>
    <p:sldId id="353" r:id="rId12"/>
    <p:sldId id="340" r:id="rId13"/>
    <p:sldId id="328" r:id="rId14"/>
    <p:sldId id="329" r:id="rId15"/>
    <p:sldId id="356" r:id="rId16"/>
    <p:sldId id="355" r:id="rId17"/>
    <p:sldId id="35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9216"/>
    <p:restoredTop sz="94713"/>
  </p:normalViewPr>
  <p:slideViewPr>
    <p:cSldViewPr snapToGrid="0" snapToObjects="1">
      <p:cViewPr>
        <p:scale>
          <a:sx n="83" d="100"/>
          <a:sy n="83" d="100"/>
        </p:scale>
        <p:origin x="-40" y="34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AE25AD-0998-B44E-8569-E12A9CE96E94}" type="datetimeFigureOut">
              <a:rPr lang="en-US" smtClean="0"/>
              <a:t>11/6/19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59920D-8AAC-A540-A08A-1C53F66FE98E}" type="slidenum">
              <a:rPr lang="en-US" smtClean="0"/>
              <a:t>‹#›</a:t>
            </a:fld>
            <a:endParaRPr lang="en-US" dirty="0"/>
          </a:p>
        </p:txBody>
      </p:sp>
    </p:spTree>
    <p:extLst>
      <p:ext uri="{BB962C8B-B14F-4D97-AF65-F5344CB8AC3E}">
        <p14:creationId xmlns:p14="http://schemas.microsoft.com/office/powerpoint/2010/main" val="309226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2C001F-E327-4F4A-9925-075C1C5E07FC}" type="datetimeFigureOut">
              <a:rPr lang="en-US" smtClean="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A2C001F-E327-4F4A-9925-075C1C5E07FC}" type="datetimeFigureOut">
              <a:rPr lang="en-US" smtClean="0"/>
              <a:t>11/6/19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A2C001F-E327-4F4A-9925-075C1C5E07FC}" type="datetimeFigureOut">
              <a:rPr lang="en-US" smtClean="0"/>
              <a:t>11/6/19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A2C001F-E327-4F4A-9925-075C1C5E07FC}" type="datetimeFigureOut">
              <a:rPr lang="en-US" smtClean="0"/>
              <a:t>11/6/19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C001F-E327-4F4A-9925-075C1C5E07FC}" type="datetimeFigureOut">
              <a:rPr lang="en-US" smtClean="0"/>
              <a:t>11/6/19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C001F-E327-4F4A-9925-075C1C5E07FC}" type="datetimeFigureOut">
              <a:rPr lang="en-US" smtClean="0"/>
              <a:t>11/6/19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C001F-E327-4F4A-9925-075C1C5E07FC}" type="datetimeFigureOut">
              <a:rPr lang="en-US" smtClean="0"/>
              <a:t>11/6/19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C001F-E327-4F4A-9925-075C1C5E07FC}" type="datetimeFigureOut">
              <a:rPr lang="en-US" smtClean="0"/>
              <a:t>11/6/19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6052D5-C691-4F4B-93F3-BCB25795E0D9}" type="slidenum">
              <a:rPr lang="en-US" smtClean="0"/>
              <a:t>‹#›</a:t>
            </a:fld>
            <a:endParaRPr lang="en-US" dirty="0"/>
          </a:p>
        </p:txBody>
      </p:sp>
    </p:spTree>
    <p:extLst>
      <p:ext uri="{BB962C8B-B14F-4D97-AF65-F5344CB8AC3E}">
        <p14:creationId xmlns:p14="http://schemas.microsoft.com/office/powerpoint/2010/main" val="128572170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emf"/><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emf"/><Relationship Id="rId3" Type="http://schemas.openxmlformats.org/officeDocument/2006/relationships/image" Target="../media/image8.tiff"/></Relationships>
</file>

<file path=ppt/slides/_rels/slide12.xml.rels><?xml version="1.0" encoding="UTF-8" standalone="yes"?>
<Relationships xmlns="http://schemas.openxmlformats.org/package/2006/relationships"><Relationship Id="rId3" Type="http://schemas.openxmlformats.org/officeDocument/2006/relationships/hyperlink" Target="http://musically.com/" TargetMode="External"/><Relationship Id="rId4" Type="http://schemas.openxmlformats.org/officeDocument/2006/relationships/hyperlink" Target="http://www.musictank.co.uk/" TargetMode="External"/><Relationship Id="rId5" Type="http://schemas.openxmlformats.org/officeDocument/2006/relationships/hyperlink" Target="https://www.musicbusinessworldwide.com/" TargetMode="External"/><Relationship Id="rId6" Type="http://schemas.openxmlformats.org/officeDocument/2006/relationships/hyperlink" Target="http://www.musicweek.com/" TargetMode="External"/><Relationship Id="rId7" Type="http://schemas.openxmlformats.org/officeDocument/2006/relationships/hyperlink" Target="https://www.m-magazine.co.uk/" TargetMode="External"/><Relationship Id="rId8" Type="http://schemas.openxmlformats.org/officeDocument/2006/relationships/image" Target="../media/image9.tiff"/><Relationship Id="rId1" Type="http://schemas.openxmlformats.org/officeDocument/2006/relationships/slideLayout" Target="../slideLayouts/slideLayout2.xml"/><Relationship Id="rId2" Type="http://schemas.openxmlformats.org/officeDocument/2006/relationships/hyperlink" Target="http://cmuinsights.co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now.ntu.ac.uk/d2l/lor/viewer/view.d2l?ou=52836&amp;loIdentId=25435&amp;contentTopicId=1019510"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zotero.org/" TargetMode="External"/><Relationship Id="rId4" Type="http://schemas.openxmlformats.org/officeDocument/2006/relationships/hyperlink" Target="https://endnote.com/product-details/basic/" TargetMode="External"/><Relationship Id="rId5" Type="http://schemas.openxmlformats.org/officeDocument/2006/relationships/hyperlink" Target="http://recipes.tech4learning.com/index.php?v=pl&amp;page_ac=view&amp;type=tools&amp;tool=bibliographymaker&amp;utm_campaign=elearningindustry.com&amp;utm_source=%2F12-best-free-online-bibliography-and-citation-tools&amp;utm_medium=link" TargetMode="External"/><Relationship Id="rId1" Type="http://schemas.openxmlformats.org/officeDocument/2006/relationships/slideLayout" Target="../slideLayouts/slideLayout2.xml"/><Relationship Id="rId2" Type="http://schemas.openxmlformats.org/officeDocument/2006/relationships/hyperlink" Target="https://www.mendeley.com/?interaction_required=true"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raysreadinggroup.wordpress.com/2012/12/18/the-reflective-practitioner-by-donald-schon/" TargetMode="External"/><Relationship Id="rId4" Type="http://schemas.openxmlformats.org/officeDocument/2006/relationships/hyperlink" Target="https://www.sheffield.ac.uk/ssid/301/study-skills/university-study/reflective-practice" TargetMode="External"/><Relationship Id="rId5" Type="http://schemas.openxmlformats.org/officeDocument/2006/relationships/hyperlink" Target="https://now.ntu.ac.uk/d2l/lor/viewer/view.d2l?ou=52836&amp;loIdentId=25435&amp;contentTopicId=1019510" TargetMode="External"/><Relationship Id="rId6" Type="http://schemas.openxmlformats.org/officeDocument/2006/relationships/hyperlink" Target="https://www.open.edu/openlearncreate/mod/page/view.php?id=76089" TargetMode="External"/><Relationship Id="rId1" Type="http://schemas.openxmlformats.org/officeDocument/2006/relationships/slideLayout" Target="../slideLayouts/slideLayout2.xml"/><Relationship Id="rId2" Type="http://schemas.openxmlformats.org/officeDocument/2006/relationships/hyperlink" Target="https://graysreadinggroup.wordpress.com/author/peterbuwe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043055" y="4217526"/>
            <a:ext cx="7148945" cy="1569660"/>
          </a:xfrm>
          <a:prstGeom prst="rect">
            <a:avLst/>
          </a:prstGeom>
          <a:solidFill>
            <a:schemeClr val="accent6"/>
          </a:solidFill>
        </p:spPr>
        <p:txBody>
          <a:bodyPr wrap="square" rtlCol="0">
            <a:spAutoFit/>
          </a:bodyPr>
          <a:lstStyle/>
          <a:p>
            <a:r>
              <a:rPr lang="en-US" sz="2400" dirty="0" smtClean="0">
                <a:solidFill>
                  <a:schemeClr val="bg1"/>
                </a:solidFill>
              </a:rPr>
              <a:t>Research and </a:t>
            </a:r>
            <a:r>
              <a:rPr lang="en-US" sz="2400" dirty="0">
                <a:solidFill>
                  <a:schemeClr val="bg1"/>
                </a:solidFill>
              </a:rPr>
              <a:t>R</a:t>
            </a:r>
            <a:r>
              <a:rPr lang="en-US" sz="2400" dirty="0" smtClean="0">
                <a:solidFill>
                  <a:schemeClr val="bg1"/>
                </a:solidFill>
              </a:rPr>
              <a:t>eflective </a:t>
            </a:r>
            <a:r>
              <a:rPr lang="en-US" sz="2400" dirty="0">
                <a:solidFill>
                  <a:schemeClr val="bg1"/>
                </a:solidFill>
              </a:rPr>
              <a:t>P</a:t>
            </a:r>
            <a:r>
              <a:rPr lang="en-US" sz="2400" dirty="0" smtClean="0">
                <a:solidFill>
                  <a:schemeClr val="bg1"/>
                </a:solidFill>
              </a:rPr>
              <a:t>ractice</a:t>
            </a:r>
          </a:p>
          <a:p>
            <a:endParaRPr lang="en-US" sz="2400" dirty="0" smtClean="0">
              <a:solidFill>
                <a:schemeClr val="bg1"/>
              </a:solidFill>
            </a:endParaRPr>
          </a:p>
          <a:p>
            <a:r>
              <a:rPr lang="en-US" sz="2400" dirty="0" smtClean="0">
                <a:solidFill>
                  <a:schemeClr val="bg1"/>
                </a:solidFill>
              </a:rPr>
              <a:t>Amanda Gentle</a:t>
            </a:r>
          </a:p>
          <a:p>
            <a:r>
              <a:rPr lang="en-US" sz="2400" dirty="0" smtClean="0">
                <a:solidFill>
                  <a:schemeClr val="bg1"/>
                </a:solidFill>
              </a:rPr>
              <a:t>Staff and Student Support Manager/MA Tutor</a:t>
            </a:r>
            <a:endParaRPr lang="en-US" sz="2400" dirty="0">
              <a:solidFill>
                <a:schemeClr val="bg1"/>
              </a:solidFill>
            </a:endParaRPr>
          </a:p>
        </p:txBody>
      </p:sp>
    </p:spTree>
    <p:extLst>
      <p:ext uri="{BB962C8B-B14F-4D97-AF65-F5344CB8AC3E}">
        <p14:creationId xmlns:p14="http://schemas.microsoft.com/office/powerpoint/2010/main" val="5930839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7418"/>
            <a:ext cx="10515600" cy="442072"/>
          </a:xfrm>
          <a:solidFill>
            <a:schemeClr val="accent6"/>
          </a:solidFill>
        </p:spPr>
        <p:txBody>
          <a:bodyPr>
            <a:normAutofit fontScale="90000"/>
          </a:bodyPr>
          <a:lstStyle/>
          <a:p>
            <a:r>
              <a:rPr lang="en-US" sz="2800" b="1" dirty="0" smtClean="0">
                <a:solidFill>
                  <a:schemeClr val="bg1"/>
                </a:solidFill>
              </a:rPr>
              <a:t>Session Aims and Objectives</a:t>
            </a:r>
            <a:endParaRPr lang="en-US" sz="2800" b="1" dirty="0">
              <a:solidFill>
                <a:schemeClr val="bg1"/>
              </a:solidFill>
            </a:endParaRPr>
          </a:p>
        </p:txBody>
      </p:sp>
      <p:sp>
        <p:nvSpPr>
          <p:cNvPr id="3" name="Content Placeholder 2"/>
          <p:cNvSpPr>
            <a:spLocks noGrp="1"/>
          </p:cNvSpPr>
          <p:nvPr>
            <p:ph idx="1"/>
          </p:nvPr>
        </p:nvSpPr>
        <p:spPr>
          <a:xfrm>
            <a:off x="838200" y="1282390"/>
            <a:ext cx="10515600" cy="4894573"/>
          </a:xfrm>
        </p:spPr>
        <p:txBody>
          <a:bodyPr>
            <a:normAutofit/>
          </a:bodyPr>
          <a:lstStyle/>
          <a:p>
            <a:pPr marL="0" indent="0">
              <a:buNone/>
            </a:pPr>
            <a:r>
              <a:rPr lang="en-US" sz="2400" b="1" dirty="0" smtClean="0"/>
              <a:t>By the end of today you should have started to explore two key areas of good academic practice.</a:t>
            </a:r>
          </a:p>
          <a:p>
            <a:pPr marL="0" indent="0">
              <a:buNone/>
            </a:pPr>
            <a:endParaRPr lang="en-US" sz="2400" b="1" dirty="0"/>
          </a:p>
          <a:p>
            <a:pPr marL="0" indent="0">
              <a:buNone/>
            </a:pPr>
            <a:r>
              <a:rPr lang="en-US" sz="2400" b="1" dirty="0" smtClean="0"/>
              <a:t>You will</a:t>
            </a:r>
            <a:r>
              <a:rPr lang="is-IS" sz="2400" b="1" smtClean="0"/>
              <a:t>…</a:t>
            </a:r>
          </a:p>
          <a:p>
            <a:pPr lvl="0">
              <a:buFont typeface="Arial" charset="0"/>
              <a:buChar char="•"/>
            </a:pPr>
            <a:endParaRPr lang="en-US" sz="2400" dirty="0"/>
          </a:p>
          <a:p>
            <a:pPr lvl="0">
              <a:buFont typeface="Arial" charset="0"/>
              <a:buChar char="•"/>
            </a:pPr>
            <a:r>
              <a:rPr lang="en-US" sz="2400" dirty="0" smtClean="0"/>
              <a:t>Understand what reflective practice is and how this is can be beneficial in helping you to attain good assignment marks and for your long-term career development</a:t>
            </a:r>
          </a:p>
          <a:p>
            <a:pPr marL="0" lvl="0" indent="0">
              <a:buNone/>
            </a:pPr>
            <a:endParaRPr lang="en-US" dirty="0" smtClean="0"/>
          </a:p>
          <a:p>
            <a:pPr lvl="0"/>
            <a:r>
              <a:rPr lang="en-US" sz="2400" dirty="0"/>
              <a:t>Know what academic research is and looks like, why its important at Level 7/Masters level and be able to state the different sources </a:t>
            </a:r>
            <a:r>
              <a:rPr lang="en-US" sz="2400" dirty="0" smtClean="0"/>
              <a:t>of </a:t>
            </a:r>
            <a:r>
              <a:rPr lang="en-US" sz="2400" dirty="0"/>
              <a:t>good research</a:t>
            </a:r>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4897368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p:cNvSpPr>
            <a:spLocks noChangeArrowheads="1"/>
          </p:cNvSpPr>
          <p:nvPr/>
        </p:nvSpPr>
        <p:spPr bwMode="auto">
          <a:xfrm>
            <a:off x="5457824" y="1502460"/>
            <a:ext cx="3331766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charset="0"/>
              </a:rPr>
              <a:t/>
            </a:r>
            <a:br>
              <a:rPr kumimoji="0" lang="en-US" altLang="en-US" sz="1800" b="0" i="0" u="none" strike="noStrike" cap="none" normalizeH="0" baseline="0" dirty="0">
                <a:ln>
                  <a:noFill/>
                </a:ln>
                <a:solidFill>
                  <a:schemeClr val="tx1"/>
                </a:solidFill>
                <a:effectLst/>
                <a:latin typeface="Arial" charset="0"/>
              </a:rPr>
            </a:br>
            <a:endParaRPr kumimoji="0" lang="en-US" altLang="en-US" sz="1800" b="0" i="0" u="none" strike="noStrike" cap="none" normalizeH="0" baseline="0" dirty="0">
              <a:ln>
                <a:noFill/>
              </a:ln>
              <a:solidFill>
                <a:schemeClr val="tx1"/>
              </a:solidFill>
              <a:effectLst/>
              <a:latin typeface="Arial" charset="0"/>
            </a:endParaRPr>
          </a:p>
        </p:txBody>
      </p:sp>
      <p:sp>
        <p:nvSpPr>
          <p:cNvPr id="6" name="Rectangle 5"/>
          <p:cNvSpPr/>
          <p:nvPr/>
        </p:nvSpPr>
        <p:spPr>
          <a:xfrm>
            <a:off x="6678470" y="648473"/>
            <a:ext cx="5513530" cy="1510145"/>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33" dirty="0"/>
          </a:p>
        </p:txBody>
      </p:sp>
      <p:pic>
        <p:nvPicPr>
          <p:cNvPr id="7" name="Picture 6"/>
          <p:cNvPicPr>
            <a:picLocks noChangeAspect="1"/>
          </p:cNvPicPr>
          <p:nvPr/>
        </p:nvPicPr>
        <p:blipFill>
          <a:blip r:embed="rId2"/>
          <a:stretch>
            <a:fillRect/>
          </a:stretch>
        </p:blipFill>
        <p:spPr>
          <a:xfrm>
            <a:off x="7504563" y="948295"/>
            <a:ext cx="3861344" cy="860853"/>
          </a:xfrm>
          <a:prstGeom prst="rect">
            <a:avLst/>
          </a:prstGeom>
        </p:spPr>
      </p:pic>
      <p:sp>
        <p:nvSpPr>
          <p:cNvPr id="8" name="Title 1"/>
          <p:cNvSpPr>
            <a:spLocks noGrp="1"/>
          </p:cNvSpPr>
          <p:nvPr>
            <p:ph type="title"/>
          </p:nvPr>
        </p:nvSpPr>
        <p:spPr>
          <a:xfrm>
            <a:off x="511444" y="270773"/>
            <a:ext cx="11680556" cy="483898"/>
          </a:xfrm>
          <a:solidFill>
            <a:schemeClr val="accent6"/>
          </a:solidFill>
        </p:spPr>
        <p:txBody>
          <a:bodyPr>
            <a:normAutofit/>
          </a:bodyPr>
          <a:lstStyle/>
          <a:p>
            <a:r>
              <a:rPr lang="en-US" sz="2800" b="1" dirty="0" smtClean="0">
                <a:solidFill>
                  <a:schemeClr val="bg1"/>
                </a:solidFill>
              </a:rPr>
              <a:t> Reflective Practice </a:t>
            </a:r>
            <a:endParaRPr lang="en-US" sz="2800" b="1" dirty="0">
              <a:solidFill>
                <a:schemeClr val="bg1"/>
              </a:solidFill>
            </a:endParaRPr>
          </a:p>
        </p:txBody>
      </p:sp>
      <p:sp>
        <p:nvSpPr>
          <p:cNvPr id="9" name="TextBox 8"/>
          <p:cNvSpPr txBox="1"/>
          <p:nvPr/>
        </p:nvSpPr>
        <p:spPr>
          <a:xfrm>
            <a:off x="511444" y="1010245"/>
            <a:ext cx="6167026" cy="5601533"/>
          </a:xfrm>
          <a:prstGeom prst="rect">
            <a:avLst/>
          </a:prstGeom>
          <a:noFill/>
        </p:spPr>
        <p:txBody>
          <a:bodyPr wrap="square" rtlCol="0">
            <a:spAutoFit/>
          </a:bodyPr>
          <a:lstStyle/>
          <a:p>
            <a:r>
              <a:rPr lang="en-US" b="1" dirty="0" smtClean="0"/>
              <a:t>Working in pairs with someone you haven’t worked with yet, take it in turns to:  </a:t>
            </a:r>
          </a:p>
          <a:p>
            <a:endParaRPr lang="en-US" b="1" dirty="0"/>
          </a:p>
          <a:p>
            <a:r>
              <a:rPr lang="en-US" sz="1600" b="1" dirty="0" smtClean="0">
                <a:solidFill>
                  <a:srgbClr val="000000"/>
                </a:solidFill>
              </a:rPr>
              <a:t>Identify an experience you have recently had where you could have dealt with it more effectively. (Something you are able to share)</a:t>
            </a:r>
          </a:p>
          <a:p>
            <a:endParaRPr lang="en-US" sz="1600" b="1" dirty="0">
              <a:solidFill>
                <a:srgbClr val="000000"/>
              </a:solidFill>
            </a:endParaRPr>
          </a:p>
          <a:p>
            <a:r>
              <a:rPr lang="en-US" sz="1600" b="1" dirty="0" smtClean="0">
                <a:solidFill>
                  <a:srgbClr val="000000"/>
                </a:solidFill>
              </a:rPr>
              <a:t>Take it in turns to use the 4 point plan to help you reflect and share this with your partner:</a:t>
            </a:r>
          </a:p>
          <a:p>
            <a:endParaRPr lang="en-US" sz="1600" b="1" dirty="0" smtClean="0">
              <a:solidFill>
                <a:srgbClr val="000000"/>
              </a:solidFill>
            </a:endParaRPr>
          </a:p>
          <a:p>
            <a:endParaRPr lang="en-US" sz="1600" b="1" dirty="0" smtClean="0">
              <a:solidFill>
                <a:srgbClr val="000000"/>
              </a:solidFill>
            </a:endParaRPr>
          </a:p>
          <a:p>
            <a:r>
              <a:rPr lang="en-US" sz="1600" b="1" dirty="0" smtClean="0">
                <a:solidFill>
                  <a:srgbClr val="000000"/>
                </a:solidFill>
              </a:rPr>
              <a:t>1. Describe the experience – </a:t>
            </a:r>
            <a:r>
              <a:rPr lang="en-US" sz="1600" dirty="0" smtClean="0">
                <a:solidFill>
                  <a:srgbClr val="000000"/>
                </a:solidFill>
              </a:rPr>
              <a:t>What thoughts arise about the situation?</a:t>
            </a:r>
          </a:p>
          <a:p>
            <a:endParaRPr lang="en-US" sz="1600" b="1" dirty="0">
              <a:solidFill>
                <a:srgbClr val="000000"/>
              </a:solidFill>
            </a:endParaRPr>
          </a:p>
          <a:p>
            <a:r>
              <a:rPr lang="en-US" sz="1600" b="1" dirty="0" smtClean="0">
                <a:solidFill>
                  <a:srgbClr val="000000"/>
                </a:solidFill>
              </a:rPr>
              <a:t>2. Reflect - </a:t>
            </a:r>
            <a:r>
              <a:rPr lang="en-US" sz="1600" dirty="0" smtClean="0">
                <a:solidFill>
                  <a:srgbClr val="000000"/>
                </a:solidFill>
              </a:rPr>
              <a:t>What thoughts and feelings come to mind? How did you    behave? What have you learned from the experience?</a:t>
            </a:r>
          </a:p>
          <a:p>
            <a:endParaRPr lang="en-US" sz="1600" b="1" dirty="0">
              <a:solidFill>
                <a:srgbClr val="000000"/>
              </a:solidFill>
            </a:endParaRPr>
          </a:p>
          <a:p>
            <a:r>
              <a:rPr lang="en-US" sz="1600" b="1" dirty="0" smtClean="0">
                <a:solidFill>
                  <a:srgbClr val="000000"/>
                </a:solidFill>
              </a:rPr>
              <a:t>3. Theories - </a:t>
            </a:r>
            <a:r>
              <a:rPr lang="en-US" sz="1600" dirty="0" smtClean="0">
                <a:solidFill>
                  <a:srgbClr val="000000"/>
                </a:solidFill>
              </a:rPr>
              <a:t>What </a:t>
            </a:r>
            <a:r>
              <a:rPr lang="en-US" sz="1600" dirty="0">
                <a:solidFill>
                  <a:srgbClr val="000000"/>
                </a:solidFill>
              </a:rPr>
              <a:t>behaviours do you think might have changed the outcome</a:t>
            </a:r>
            <a:r>
              <a:rPr lang="en-US" sz="1600" dirty="0" smtClean="0">
                <a:solidFill>
                  <a:srgbClr val="000000"/>
                </a:solidFill>
              </a:rPr>
              <a:t>? </a:t>
            </a:r>
          </a:p>
          <a:p>
            <a:endParaRPr lang="en-US" sz="1600" b="1" dirty="0">
              <a:solidFill>
                <a:srgbClr val="000000"/>
              </a:solidFill>
            </a:endParaRPr>
          </a:p>
          <a:p>
            <a:r>
              <a:rPr lang="en-US" sz="1600" b="1" dirty="0" smtClean="0">
                <a:solidFill>
                  <a:srgbClr val="000000"/>
                </a:solidFill>
              </a:rPr>
              <a:t>4. Experiment and Plan - </a:t>
            </a:r>
            <a:r>
              <a:rPr lang="en-US" sz="1600" dirty="0">
                <a:solidFill>
                  <a:srgbClr val="000000"/>
                </a:solidFill>
              </a:rPr>
              <a:t>What action(s) can you take </a:t>
            </a:r>
            <a:r>
              <a:rPr lang="en-US" sz="1600" dirty="0" smtClean="0">
                <a:solidFill>
                  <a:srgbClr val="000000"/>
                </a:solidFill>
              </a:rPr>
              <a:t>or change </a:t>
            </a:r>
            <a:r>
              <a:rPr lang="en-US" sz="1600" dirty="0">
                <a:solidFill>
                  <a:srgbClr val="000000"/>
                </a:solidFill>
              </a:rPr>
              <a:t>in the future?  What could you do differently next time?</a:t>
            </a:r>
          </a:p>
          <a:p>
            <a:endParaRPr lang="en-US" sz="1600" dirty="0">
              <a:solidFill>
                <a:srgbClr val="000000"/>
              </a:solidFill>
            </a:endParaRPr>
          </a:p>
          <a:p>
            <a:r>
              <a:rPr lang="en-US" sz="1600" b="1" dirty="0" smtClean="0"/>
              <a:t>(15 mins)</a:t>
            </a:r>
          </a:p>
        </p:txBody>
      </p:sp>
      <p:pic>
        <p:nvPicPr>
          <p:cNvPr id="1027" name="Picture 3" descr="hat happened feeds into feelings, which interact with thoughts, ideas and action-tend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8469" y="2543695"/>
            <a:ext cx="4992599" cy="360913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9759141" y="6334779"/>
            <a:ext cx="1911927" cy="307777"/>
          </a:xfrm>
          <a:prstGeom prst="rect">
            <a:avLst/>
          </a:prstGeom>
          <a:noFill/>
        </p:spPr>
        <p:txBody>
          <a:bodyPr wrap="square" rtlCol="0">
            <a:spAutoFit/>
          </a:bodyPr>
          <a:lstStyle/>
          <a:p>
            <a:r>
              <a:rPr lang="en-US" sz="1400" dirty="0" smtClean="0"/>
              <a:t>Pedler et al (2001)</a:t>
            </a:r>
            <a:endParaRPr lang="en-US" sz="1400" dirty="0"/>
          </a:p>
        </p:txBody>
      </p:sp>
    </p:spTree>
    <p:extLst>
      <p:ext uri="{BB962C8B-B14F-4D97-AF65-F5344CB8AC3E}">
        <p14:creationId xmlns:p14="http://schemas.microsoft.com/office/powerpoint/2010/main" val="1150010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461" y="193796"/>
            <a:ext cx="11652539" cy="483898"/>
          </a:xfrm>
          <a:solidFill>
            <a:schemeClr val="accent6"/>
          </a:solidFill>
        </p:spPr>
        <p:txBody>
          <a:bodyPr>
            <a:normAutofit/>
          </a:bodyPr>
          <a:lstStyle/>
          <a:p>
            <a:r>
              <a:rPr lang="en-US" sz="2800" b="1" dirty="0" smtClean="0">
                <a:solidFill>
                  <a:schemeClr val="bg1"/>
                </a:solidFill>
              </a:rPr>
              <a:t>Reflective Practice </a:t>
            </a:r>
            <a:endParaRPr lang="en-US" sz="2800" b="1" dirty="0">
              <a:solidFill>
                <a:schemeClr val="bg1"/>
              </a:solidFill>
            </a:endParaRPr>
          </a:p>
        </p:txBody>
      </p:sp>
      <p:sp>
        <p:nvSpPr>
          <p:cNvPr id="3" name="Content Placeholder 2"/>
          <p:cNvSpPr>
            <a:spLocks noGrp="1"/>
          </p:cNvSpPr>
          <p:nvPr>
            <p:ph idx="1"/>
          </p:nvPr>
        </p:nvSpPr>
        <p:spPr>
          <a:xfrm>
            <a:off x="539462" y="938950"/>
            <a:ext cx="5404138" cy="3413324"/>
          </a:xfrm>
        </p:spPr>
        <p:txBody>
          <a:bodyPr>
            <a:normAutofit fontScale="92500" lnSpcReduction="10000"/>
          </a:bodyPr>
          <a:lstStyle/>
          <a:p>
            <a:pPr marL="0" lvl="0" indent="0">
              <a:lnSpc>
                <a:spcPct val="100000"/>
              </a:lnSpc>
              <a:spcBef>
                <a:spcPts val="0"/>
              </a:spcBef>
              <a:buNone/>
            </a:pPr>
            <a:r>
              <a:rPr lang="en-US" sz="2400" b="1" dirty="0" smtClean="0"/>
              <a:t>Reflective Practice</a:t>
            </a:r>
            <a:r>
              <a:rPr lang="is-IS" sz="2400" b="1" dirty="0" smtClean="0"/>
              <a:t>…</a:t>
            </a:r>
            <a:endParaRPr lang="en-US" sz="2400" b="1" dirty="0" smtClean="0"/>
          </a:p>
          <a:p>
            <a:pPr marL="0" lvl="0" indent="0">
              <a:lnSpc>
                <a:spcPct val="100000"/>
              </a:lnSpc>
              <a:spcBef>
                <a:spcPts val="0"/>
              </a:spcBef>
              <a:buNone/>
            </a:pPr>
            <a:endParaRPr lang="en-US" sz="2000" b="1" dirty="0"/>
          </a:p>
          <a:p>
            <a:pPr marL="0" indent="0">
              <a:lnSpc>
                <a:spcPct val="100000"/>
              </a:lnSpc>
              <a:spcBef>
                <a:spcPts val="0"/>
              </a:spcBef>
              <a:buNone/>
            </a:pPr>
            <a:r>
              <a:rPr lang="en-US" sz="2000" dirty="0"/>
              <a:t>When we reflect, we consider deeply something which we might not otherwise have given much thought to</a:t>
            </a:r>
            <a:r>
              <a:rPr lang="en-US" sz="2000" dirty="0" smtClean="0"/>
              <a:t>.</a:t>
            </a:r>
          </a:p>
          <a:p>
            <a:pPr marL="0" indent="0">
              <a:lnSpc>
                <a:spcPct val="100000"/>
              </a:lnSpc>
              <a:spcBef>
                <a:spcPts val="0"/>
              </a:spcBef>
              <a:buNone/>
            </a:pPr>
            <a:endParaRPr lang="en-US" sz="2000" b="1" dirty="0"/>
          </a:p>
          <a:p>
            <a:pPr marL="0" indent="0">
              <a:lnSpc>
                <a:spcPct val="100000"/>
              </a:lnSpc>
              <a:spcBef>
                <a:spcPts val="0"/>
              </a:spcBef>
              <a:buNone/>
            </a:pPr>
            <a:r>
              <a:rPr lang="en-US" sz="2000" b="1" dirty="0" smtClean="0"/>
              <a:t>Reflection </a:t>
            </a:r>
            <a:r>
              <a:rPr lang="en-US" sz="2000" b="1" dirty="0"/>
              <a:t>is concerned with consciously looking at and thinking about our experiences, actions, feelings and responses and then interpreting or analysing them in order to learn from them </a:t>
            </a:r>
            <a:endParaRPr lang="en-US" sz="2000" b="1" dirty="0" smtClean="0"/>
          </a:p>
          <a:p>
            <a:pPr marL="0" indent="0">
              <a:lnSpc>
                <a:spcPct val="100000"/>
              </a:lnSpc>
              <a:spcBef>
                <a:spcPts val="0"/>
              </a:spcBef>
              <a:buNone/>
            </a:pPr>
            <a:endParaRPr lang="en-US" sz="2000" b="1" dirty="0" smtClean="0"/>
          </a:p>
          <a:p>
            <a:pPr marL="0" indent="0">
              <a:lnSpc>
                <a:spcPct val="100000"/>
              </a:lnSpc>
              <a:spcBef>
                <a:spcPts val="0"/>
              </a:spcBef>
              <a:buNone/>
            </a:pPr>
            <a:r>
              <a:rPr lang="en-US" sz="2000" b="1" dirty="0" smtClean="0"/>
              <a:t>(</a:t>
            </a:r>
            <a:r>
              <a:rPr lang="en-US" sz="2000" b="1" dirty="0"/>
              <a:t>Boud et al., 1994; Atkins and Murphy, 1994). </a:t>
            </a:r>
            <a:endParaRPr lang="en-US" sz="2000" b="1" dirty="0" smtClean="0"/>
          </a:p>
          <a:p>
            <a:pPr marL="0" indent="0">
              <a:lnSpc>
                <a:spcPct val="100000"/>
              </a:lnSpc>
              <a:spcBef>
                <a:spcPts val="0"/>
              </a:spcBef>
              <a:buNone/>
            </a:pPr>
            <a:endParaRPr lang="en-US" sz="2000" b="1" dirty="0"/>
          </a:p>
          <a:p>
            <a:pPr marL="0" lvl="0" indent="0">
              <a:lnSpc>
                <a:spcPct val="100000"/>
              </a:lnSpc>
              <a:spcBef>
                <a:spcPts val="0"/>
              </a:spcBef>
              <a:buNone/>
            </a:pPr>
            <a:endParaRPr lang="en-US" sz="2000" dirty="0"/>
          </a:p>
        </p:txBody>
      </p:sp>
      <p:sp>
        <p:nvSpPr>
          <p:cNvPr id="6" name="TextBox 5"/>
          <p:cNvSpPr txBox="1"/>
          <p:nvPr/>
        </p:nvSpPr>
        <p:spPr>
          <a:xfrm>
            <a:off x="6175947" y="986323"/>
            <a:ext cx="5666282" cy="5324535"/>
          </a:xfrm>
          <a:prstGeom prst="rect">
            <a:avLst/>
          </a:prstGeom>
          <a:solidFill>
            <a:schemeClr val="accent6">
              <a:lumMod val="20000"/>
              <a:lumOff val="80000"/>
            </a:schemeClr>
          </a:solidFill>
        </p:spPr>
        <p:txBody>
          <a:bodyPr wrap="square" rtlCol="0">
            <a:spAutoFit/>
          </a:bodyPr>
          <a:lstStyle/>
          <a:p>
            <a:r>
              <a:rPr lang="en-US" sz="2000" b="1" dirty="0" smtClean="0"/>
              <a:t>Reflection-in-action</a:t>
            </a:r>
            <a:r>
              <a:rPr lang="en-US" sz="2000" dirty="0" smtClean="0"/>
              <a:t> </a:t>
            </a:r>
            <a:r>
              <a:rPr lang="en-US" sz="2000" dirty="0"/>
              <a:t>is </a:t>
            </a:r>
            <a:r>
              <a:rPr lang="en-US" sz="2000" dirty="0" smtClean="0"/>
              <a:t>about reflect </a:t>
            </a:r>
            <a:r>
              <a:rPr lang="en-US" sz="2000" b="1" dirty="0" smtClean="0"/>
              <a:t>in the moment</a:t>
            </a:r>
            <a:r>
              <a:rPr lang="en-US" sz="2000" dirty="0" smtClean="0"/>
              <a:t>. </a:t>
            </a:r>
          </a:p>
          <a:p>
            <a:endParaRPr lang="en-US" sz="2000" dirty="0"/>
          </a:p>
          <a:p>
            <a:r>
              <a:rPr lang="en-US" sz="2000" b="1" dirty="0" smtClean="0"/>
              <a:t>Reflection-on-action </a:t>
            </a:r>
            <a:r>
              <a:rPr lang="en-US" sz="2000" dirty="0" smtClean="0"/>
              <a:t> </a:t>
            </a:r>
            <a:r>
              <a:rPr lang="en-US" sz="2000" dirty="0"/>
              <a:t>occurs </a:t>
            </a:r>
            <a:r>
              <a:rPr lang="en-US" sz="2000" b="1" dirty="0"/>
              <a:t>after </a:t>
            </a:r>
            <a:r>
              <a:rPr lang="en-US" sz="2000" dirty="0" smtClean="0"/>
              <a:t>an </a:t>
            </a:r>
            <a:r>
              <a:rPr lang="en-US" sz="2000" dirty="0"/>
              <a:t>activity has taken </a:t>
            </a:r>
            <a:r>
              <a:rPr lang="en-US" sz="2000" dirty="0" smtClean="0"/>
              <a:t>place:</a:t>
            </a:r>
          </a:p>
          <a:p>
            <a:endParaRPr lang="en-US" sz="2000" dirty="0"/>
          </a:p>
          <a:p>
            <a:pPr marL="342900" indent="-342900">
              <a:buFont typeface="Wingdings" charset="2"/>
              <a:buChar char="ü"/>
            </a:pPr>
            <a:r>
              <a:rPr lang="en-US" sz="2000" dirty="0"/>
              <a:t>T</a:t>
            </a:r>
            <a:r>
              <a:rPr lang="en-US" sz="2000" dirty="0" smtClean="0"/>
              <a:t>hinking </a:t>
            </a:r>
            <a:r>
              <a:rPr lang="en-US" sz="2000" dirty="0"/>
              <a:t>about what you (and others) </a:t>
            </a:r>
            <a:r>
              <a:rPr lang="en-US" sz="2000" dirty="0" smtClean="0"/>
              <a:t>did</a:t>
            </a:r>
          </a:p>
          <a:p>
            <a:pPr marL="342900" indent="-342900">
              <a:buFont typeface="Wingdings" charset="2"/>
              <a:buChar char="ü"/>
            </a:pPr>
            <a:r>
              <a:rPr lang="en-US" sz="2000" dirty="0" smtClean="0"/>
              <a:t>What happened and what you have learned</a:t>
            </a:r>
          </a:p>
          <a:p>
            <a:pPr marL="342900" indent="-342900">
              <a:buFont typeface="Wingdings" charset="2"/>
              <a:buChar char="ü"/>
            </a:pPr>
            <a:r>
              <a:rPr lang="en-US" sz="2000" dirty="0" smtClean="0"/>
              <a:t>How </a:t>
            </a:r>
            <a:r>
              <a:rPr lang="en-US" sz="2000" dirty="0"/>
              <a:t>successful you were o</a:t>
            </a:r>
            <a:r>
              <a:rPr lang="en-US" sz="2000" dirty="0" smtClean="0"/>
              <a:t>r not</a:t>
            </a:r>
          </a:p>
          <a:p>
            <a:pPr marL="342900" indent="-342900">
              <a:buFont typeface="Wingdings" charset="2"/>
              <a:buChar char="ü"/>
            </a:pPr>
            <a:r>
              <a:rPr lang="en-US" sz="2000" dirty="0" smtClean="0"/>
              <a:t>How this has developed skills, knowledge, attitudes</a:t>
            </a:r>
          </a:p>
          <a:p>
            <a:pPr marL="342900" indent="-342900">
              <a:buFont typeface="Wingdings" charset="2"/>
              <a:buChar char="ü"/>
            </a:pPr>
            <a:r>
              <a:rPr lang="en-US" sz="2000" dirty="0" smtClean="0"/>
              <a:t>How this has changed your approach to your creative practice or business ideas</a:t>
            </a:r>
          </a:p>
          <a:p>
            <a:endParaRPr lang="en-US" sz="2000" dirty="0"/>
          </a:p>
          <a:p>
            <a:r>
              <a:rPr lang="en-US" sz="2000" dirty="0" smtClean="0"/>
              <a:t>This </a:t>
            </a:r>
            <a:r>
              <a:rPr lang="en-US" sz="2000" dirty="0"/>
              <a:t>is usually the type of reflection which you are asked to </a:t>
            </a:r>
            <a:r>
              <a:rPr lang="en-US" sz="2000" dirty="0" smtClean="0"/>
              <a:t>write with within your masters assignments </a:t>
            </a:r>
            <a:endParaRPr lang="en-US" sz="2000" dirty="0"/>
          </a:p>
          <a:p>
            <a:endParaRPr lang="en-US" sz="2000" dirty="0" smtClean="0"/>
          </a:p>
          <a:p>
            <a:r>
              <a:rPr lang="en-US" sz="2000" dirty="0"/>
              <a:t>Schön (1991)</a:t>
            </a:r>
          </a:p>
        </p:txBody>
      </p:sp>
      <p:pic>
        <p:nvPicPr>
          <p:cNvPr id="3074" name="Picture 2" descr="llustration of light bulb ic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461" y="4513639"/>
            <a:ext cx="1993911" cy="1958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7215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eflective Cyc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646" y="164892"/>
            <a:ext cx="6280879" cy="637081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231567" y="6160957"/>
            <a:ext cx="2593298" cy="374754"/>
          </a:xfrm>
          <a:prstGeom prst="rect">
            <a:avLst/>
          </a:prstGeom>
          <a:noFill/>
        </p:spPr>
        <p:txBody>
          <a:bodyPr wrap="square" rtlCol="0">
            <a:spAutoFit/>
          </a:bodyPr>
          <a:lstStyle/>
          <a:p>
            <a:r>
              <a:rPr lang="en-US" dirty="0" smtClean="0"/>
              <a:t>Gibbs (1988)</a:t>
            </a:r>
            <a:endParaRPr lang="en-US" dirty="0"/>
          </a:p>
        </p:txBody>
      </p:sp>
      <p:sp>
        <p:nvSpPr>
          <p:cNvPr id="3" name="TextBox 2"/>
          <p:cNvSpPr txBox="1"/>
          <p:nvPr/>
        </p:nvSpPr>
        <p:spPr>
          <a:xfrm>
            <a:off x="7156920" y="429424"/>
            <a:ext cx="3897443" cy="6217087"/>
          </a:xfrm>
          <a:prstGeom prst="rect">
            <a:avLst/>
          </a:prstGeom>
          <a:noFill/>
        </p:spPr>
        <p:txBody>
          <a:bodyPr wrap="square" rtlCol="0">
            <a:spAutoFit/>
          </a:bodyPr>
          <a:lstStyle/>
          <a:p>
            <a:r>
              <a:rPr lang="en-US" sz="2000" b="1" dirty="0" smtClean="0"/>
              <a:t>Good Reflective </a:t>
            </a:r>
            <a:r>
              <a:rPr lang="en-US" sz="2000" b="1" dirty="0"/>
              <a:t>W</a:t>
            </a:r>
            <a:r>
              <a:rPr lang="en-US" sz="2000" b="1" dirty="0" smtClean="0"/>
              <a:t>riting =</a:t>
            </a:r>
          </a:p>
          <a:p>
            <a:endParaRPr lang="en-US" dirty="0"/>
          </a:p>
          <a:p>
            <a:r>
              <a:rPr lang="en-US" dirty="0" smtClean="0"/>
              <a:t>Some description about what you did (</a:t>
            </a:r>
            <a:r>
              <a:rPr lang="en-US" b="1" dirty="0" smtClean="0"/>
              <a:t>20%</a:t>
            </a:r>
            <a:r>
              <a:rPr lang="en-US" dirty="0" smtClean="0"/>
              <a:t>)  </a:t>
            </a:r>
            <a:r>
              <a:rPr lang="en-US" b="1" dirty="0" smtClean="0"/>
              <a:t>PAST</a:t>
            </a:r>
          </a:p>
          <a:p>
            <a:endParaRPr lang="en-US" dirty="0"/>
          </a:p>
          <a:p>
            <a:r>
              <a:rPr lang="en-US" dirty="0" smtClean="0"/>
              <a:t>Analysis (</a:t>
            </a:r>
            <a:r>
              <a:rPr lang="en-US" b="1" dirty="0" smtClean="0"/>
              <a:t>80%) FUTURE</a:t>
            </a:r>
          </a:p>
          <a:p>
            <a:endParaRPr lang="en-US" dirty="0"/>
          </a:p>
          <a:p>
            <a:r>
              <a:rPr lang="en-US" dirty="0" smtClean="0"/>
              <a:t>Your feelings and emotions</a:t>
            </a:r>
          </a:p>
          <a:p>
            <a:r>
              <a:rPr lang="en-US" dirty="0" smtClean="0"/>
              <a:t>Why this is significant for you</a:t>
            </a:r>
          </a:p>
          <a:p>
            <a:r>
              <a:rPr lang="en-US" dirty="0" smtClean="0"/>
              <a:t>What you have learned</a:t>
            </a:r>
          </a:p>
          <a:p>
            <a:r>
              <a:rPr lang="en-US" dirty="0" smtClean="0"/>
              <a:t>Your conclusions </a:t>
            </a:r>
          </a:p>
          <a:p>
            <a:r>
              <a:rPr lang="en-US" dirty="0" smtClean="0"/>
              <a:t>How you might use this learning in the future</a:t>
            </a:r>
          </a:p>
          <a:p>
            <a:r>
              <a:rPr lang="en-US" dirty="0" smtClean="0"/>
              <a:t>How this changes and deepens your creative practice as a songwriter, producer or business person</a:t>
            </a:r>
          </a:p>
          <a:p>
            <a:endParaRPr lang="en-US" dirty="0"/>
          </a:p>
          <a:p>
            <a:endParaRPr lang="en-US" dirty="0" smtClean="0"/>
          </a:p>
          <a:p>
            <a:r>
              <a:rPr lang="en-US" b="1" dirty="0" smtClean="0"/>
              <a:t>Bloom’s Taxonomy Words </a:t>
            </a:r>
            <a:r>
              <a:rPr lang="en-US" dirty="0" smtClean="0"/>
              <a:t>– Higher level (reflecting and anlysing)</a:t>
            </a:r>
          </a:p>
          <a:p>
            <a:endParaRPr lang="en-US" dirty="0"/>
          </a:p>
          <a:p>
            <a:endParaRPr lang="en-US" dirty="0"/>
          </a:p>
        </p:txBody>
      </p:sp>
    </p:spTree>
    <p:extLst>
      <p:ext uri="{BB962C8B-B14F-4D97-AF65-F5344CB8AC3E}">
        <p14:creationId xmlns:p14="http://schemas.microsoft.com/office/powerpoint/2010/main" val="1216864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4469" y="309451"/>
            <a:ext cx="9020012" cy="6463308"/>
          </a:xfrm>
          <a:prstGeom prst="rect">
            <a:avLst/>
          </a:prstGeom>
          <a:solidFill>
            <a:schemeClr val="accent6">
              <a:lumMod val="20000"/>
              <a:lumOff val="80000"/>
            </a:schemeClr>
          </a:solidFill>
          <a:ln>
            <a:solidFill>
              <a:schemeClr val="tx1"/>
            </a:solidFill>
          </a:ln>
        </p:spPr>
        <p:txBody>
          <a:bodyPr wrap="square">
            <a:spAutoFit/>
          </a:bodyPr>
          <a:lstStyle/>
          <a:p>
            <a:r>
              <a:rPr lang="en-US" b="1" dirty="0">
                <a:solidFill>
                  <a:srgbClr val="2A2A2A"/>
                </a:solidFill>
                <a:latin typeface="Open Sans" charset="0"/>
              </a:rPr>
              <a:t>Neil Thompson, in his book </a:t>
            </a:r>
            <a:r>
              <a:rPr lang="en-US" b="1" i="1" dirty="0">
                <a:solidFill>
                  <a:srgbClr val="2A2A2A"/>
                </a:solidFill>
                <a:latin typeface="Open Sans" charset="0"/>
              </a:rPr>
              <a:t>People Skills</a:t>
            </a:r>
            <a:r>
              <a:rPr lang="en-US" b="1" dirty="0">
                <a:solidFill>
                  <a:srgbClr val="2A2A2A"/>
                </a:solidFill>
                <a:latin typeface="Open Sans" charset="0"/>
              </a:rPr>
              <a:t>, suggests that there are six </a:t>
            </a:r>
            <a:r>
              <a:rPr lang="en-US" b="1" dirty="0" smtClean="0">
                <a:solidFill>
                  <a:srgbClr val="2A2A2A"/>
                </a:solidFill>
                <a:latin typeface="Open Sans" charset="0"/>
              </a:rPr>
              <a:t>steps to good reflective practice:</a:t>
            </a:r>
          </a:p>
          <a:p>
            <a:endParaRPr lang="en-US" b="1" dirty="0">
              <a:solidFill>
                <a:srgbClr val="2A2A2A"/>
              </a:solidFill>
              <a:latin typeface="Open Sans" charset="0"/>
            </a:endParaRPr>
          </a:p>
          <a:p>
            <a:endParaRPr lang="en-US" b="1" dirty="0">
              <a:solidFill>
                <a:srgbClr val="2A2A2A"/>
              </a:solidFill>
              <a:latin typeface="Open Sans" charset="0"/>
            </a:endParaRPr>
          </a:p>
          <a:p>
            <a:pPr>
              <a:buFont typeface="+mj-lt"/>
              <a:buAutoNum type="arabicPeriod"/>
            </a:pPr>
            <a:r>
              <a:rPr lang="en-US" b="1" dirty="0">
                <a:solidFill>
                  <a:srgbClr val="2A2A2A"/>
                </a:solidFill>
                <a:latin typeface="Open Sans" charset="0"/>
              </a:rPr>
              <a:t>Read -</a:t>
            </a:r>
            <a:r>
              <a:rPr lang="en-US" dirty="0">
                <a:solidFill>
                  <a:srgbClr val="2A2A2A"/>
                </a:solidFill>
                <a:latin typeface="Open Sans" charset="0"/>
              </a:rPr>
              <a:t> </a:t>
            </a:r>
            <a:r>
              <a:rPr lang="en-US" dirty="0" smtClean="0">
                <a:solidFill>
                  <a:srgbClr val="2A2A2A"/>
                </a:solidFill>
                <a:latin typeface="Open Sans" charset="0"/>
              </a:rPr>
              <a:t>Around </a:t>
            </a:r>
            <a:r>
              <a:rPr lang="en-US" dirty="0">
                <a:solidFill>
                  <a:srgbClr val="2A2A2A"/>
                </a:solidFill>
                <a:latin typeface="Open Sans" charset="0"/>
              </a:rPr>
              <a:t>the topics you are learning about or want to learn about and </a:t>
            </a:r>
            <a:r>
              <a:rPr lang="en-US" dirty="0" smtClean="0">
                <a:solidFill>
                  <a:srgbClr val="2A2A2A"/>
                </a:solidFill>
                <a:latin typeface="Open Sans" charset="0"/>
              </a:rPr>
              <a:t>develop</a:t>
            </a:r>
          </a:p>
          <a:p>
            <a:pPr>
              <a:buFont typeface="+mj-lt"/>
              <a:buAutoNum type="arabicPeriod"/>
            </a:pPr>
            <a:endParaRPr lang="en-US" dirty="0">
              <a:solidFill>
                <a:srgbClr val="2A2A2A"/>
              </a:solidFill>
              <a:latin typeface="Open Sans" charset="0"/>
            </a:endParaRPr>
          </a:p>
          <a:p>
            <a:pPr>
              <a:buFont typeface="+mj-lt"/>
              <a:buAutoNum type="arabicPeriod"/>
            </a:pPr>
            <a:r>
              <a:rPr lang="en-US" b="1" dirty="0">
                <a:solidFill>
                  <a:srgbClr val="2A2A2A"/>
                </a:solidFill>
                <a:latin typeface="Open Sans" charset="0"/>
              </a:rPr>
              <a:t>Ask -</a:t>
            </a:r>
            <a:r>
              <a:rPr lang="en-US" dirty="0">
                <a:solidFill>
                  <a:srgbClr val="2A2A2A"/>
                </a:solidFill>
                <a:latin typeface="Open Sans" charset="0"/>
              </a:rPr>
              <a:t> </a:t>
            </a:r>
            <a:r>
              <a:rPr lang="en-US" dirty="0" smtClean="0">
                <a:solidFill>
                  <a:srgbClr val="2A2A2A"/>
                </a:solidFill>
                <a:latin typeface="Open Sans" charset="0"/>
              </a:rPr>
              <a:t>Others </a:t>
            </a:r>
            <a:r>
              <a:rPr lang="en-US" dirty="0">
                <a:solidFill>
                  <a:srgbClr val="2A2A2A"/>
                </a:solidFill>
                <a:latin typeface="Open Sans" charset="0"/>
              </a:rPr>
              <a:t>about the way they do things and </a:t>
            </a:r>
            <a:r>
              <a:rPr lang="en-US" dirty="0" smtClean="0">
                <a:solidFill>
                  <a:srgbClr val="2A2A2A"/>
                </a:solidFill>
                <a:latin typeface="Open Sans" charset="0"/>
              </a:rPr>
              <a:t>why. Reflection can be a shared activity</a:t>
            </a:r>
          </a:p>
          <a:p>
            <a:pPr>
              <a:buFont typeface="+mj-lt"/>
              <a:buAutoNum type="arabicPeriod"/>
            </a:pPr>
            <a:endParaRPr lang="en-US" dirty="0">
              <a:solidFill>
                <a:srgbClr val="2A2A2A"/>
              </a:solidFill>
              <a:latin typeface="Open Sans" charset="0"/>
            </a:endParaRPr>
          </a:p>
          <a:p>
            <a:pPr>
              <a:buFont typeface="+mj-lt"/>
              <a:buAutoNum type="arabicPeriod"/>
            </a:pPr>
            <a:r>
              <a:rPr lang="en-US" b="1" dirty="0">
                <a:solidFill>
                  <a:srgbClr val="2A2A2A"/>
                </a:solidFill>
                <a:latin typeface="Open Sans" charset="0"/>
              </a:rPr>
              <a:t>Watch -</a:t>
            </a:r>
            <a:r>
              <a:rPr lang="en-US" dirty="0">
                <a:solidFill>
                  <a:srgbClr val="2A2A2A"/>
                </a:solidFill>
                <a:latin typeface="Open Sans" charset="0"/>
              </a:rPr>
              <a:t> </a:t>
            </a:r>
            <a:r>
              <a:rPr lang="en-US" dirty="0" smtClean="0">
                <a:solidFill>
                  <a:srgbClr val="2A2A2A"/>
                </a:solidFill>
                <a:latin typeface="Open Sans" charset="0"/>
              </a:rPr>
              <a:t>What </a:t>
            </a:r>
            <a:r>
              <a:rPr lang="en-US" dirty="0">
                <a:solidFill>
                  <a:srgbClr val="2A2A2A"/>
                </a:solidFill>
                <a:latin typeface="Open Sans" charset="0"/>
              </a:rPr>
              <a:t>is going on around </a:t>
            </a:r>
            <a:r>
              <a:rPr lang="en-US" dirty="0" smtClean="0">
                <a:solidFill>
                  <a:srgbClr val="2A2A2A"/>
                </a:solidFill>
                <a:latin typeface="Open Sans" charset="0"/>
              </a:rPr>
              <a:t>you. Notice and be aware what going on for you</a:t>
            </a:r>
          </a:p>
          <a:p>
            <a:pPr>
              <a:buFont typeface="+mj-lt"/>
              <a:buAutoNum type="arabicPeriod"/>
            </a:pPr>
            <a:endParaRPr lang="en-US" dirty="0">
              <a:solidFill>
                <a:srgbClr val="2A2A2A"/>
              </a:solidFill>
              <a:latin typeface="Open Sans" charset="0"/>
            </a:endParaRPr>
          </a:p>
          <a:p>
            <a:pPr>
              <a:buFont typeface="+mj-lt"/>
              <a:buAutoNum type="arabicPeriod"/>
            </a:pPr>
            <a:r>
              <a:rPr lang="en-US" b="1" dirty="0">
                <a:solidFill>
                  <a:srgbClr val="2A2A2A"/>
                </a:solidFill>
                <a:latin typeface="Open Sans" charset="0"/>
              </a:rPr>
              <a:t>Feel</a:t>
            </a:r>
            <a:r>
              <a:rPr lang="en-US" dirty="0">
                <a:solidFill>
                  <a:srgbClr val="2A2A2A"/>
                </a:solidFill>
                <a:latin typeface="Open Sans" charset="0"/>
              </a:rPr>
              <a:t> - </a:t>
            </a:r>
            <a:r>
              <a:rPr lang="en-US" dirty="0" smtClean="0">
                <a:solidFill>
                  <a:srgbClr val="2A2A2A"/>
                </a:solidFill>
                <a:latin typeface="Open Sans" charset="0"/>
              </a:rPr>
              <a:t>Pay </a:t>
            </a:r>
            <a:r>
              <a:rPr lang="en-US" dirty="0">
                <a:solidFill>
                  <a:srgbClr val="2A2A2A"/>
                </a:solidFill>
                <a:latin typeface="Open Sans" charset="0"/>
              </a:rPr>
              <a:t>attention to your emotions, what prompts them, and how you deal with negative </a:t>
            </a:r>
            <a:r>
              <a:rPr lang="en-US" dirty="0" smtClean="0">
                <a:solidFill>
                  <a:srgbClr val="2A2A2A"/>
                </a:solidFill>
                <a:latin typeface="Open Sans" charset="0"/>
              </a:rPr>
              <a:t>ones and notice what comes up for you</a:t>
            </a:r>
            <a:r>
              <a:rPr lang="en-US" dirty="0">
                <a:solidFill>
                  <a:srgbClr val="2A2A2A"/>
                </a:solidFill>
                <a:latin typeface="Open Sans" charset="0"/>
              </a:rPr>
              <a:t/>
            </a:r>
            <a:br>
              <a:rPr lang="en-US" dirty="0">
                <a:solidFill>
                  <a:srgbClr val="2A2A2A"/>
                </a:solidFill>
                <a:latin typeface="Open Sans" charset="0"/>
              </a:rPr>
            </a:br>
            <a:endParaRPr lang="en-US" dirty="0">
              <a:solidFill>
                <a:srgbClr val="2A2A2A"/>
              </a:solidFill>
              <a:latin typeface="Open Sans" charset="0"/>
            </a:endParaRPr>
          </a:p>
          <a:p>
            <a:pPr>
              <a:buFont typeface="+mj-lt"/>
              <a:buAutoNum type="arabicPeriod"/>
            </a:pPr>
            <a:r>
              <a:rPr lang="en-US" b="1" dirty="0">
                <a:solidFill>
                  <a:srgbClr val="2A2A2A"/>
                </a:solidFill>
                <a:latin typeface="Open Sans" charset="0"/>
              </a:rPr>
              <a:t>Talk</a:t>
            </a:r>
            <a:r>
              <a:rPr lang="en-US" dirty="0">
                <a:solidFill>
                  <a:srgbClr val="2A2A2A"/>
                </a:solidFill>
                <a:latin typeface="Open Sans" charset="0"/>
              </a:rPr>
              <a:t> - </a:t>
            </a:r>
            <a:r>
              <a:rPr lang="en-US" dirty="0" smtClean="0">
                <a:solidFill>
                  <a:srgbClr val="2A2A2A"/>
                </a:solidFill>
                <a:latin typeface="Open Sans" charset="0"/>
              </a:rPr>
              <a:t>Share </a:t>
            </a:r>
            <a:r>
              <a:rPr lang="en-US" dirty="0">
                <a:solidFill>
                  <a:srgbClr val="2A2A2A"/>
                </a:solidFill>
                <a:latin typeface="Open Sans" charset="0"/>
              </a:rPr>
              <a:t>your views and experiences with others </a:t>
            </a:r>
            <a:r>
              <a:rPr lang="en-US" dirty="0" smtClean="0">
                <a:solidFill>
                  <a:srgbClr val="2A2A2A"/>
                </a:solidFill>
                <a:latin typeface="Open Sans" charset="0"/>
              </a:rPr>
              <a:t>at Tileyard</a:t>
            </a:r>
          </a:p>
          <a:p>
            <a:pPr>
              <a:buFont typeface="+mj-lt"/>
              <a:buAutoNum type="arabicPeriod"/>
            </a:pPr>
            <a:endParaRPr lang="en-US" dirty="0">
              <a:solidFill>
                <a:srgbClr val="2A2A2A"/>
              </a:solidFill>
              <a:latin typeface="Open Sans" charset="0"/>
            </a:endParaRPr>
          </a:p>
          <a:p>
            <a:pPr>
              <a:buFont typeface="+mj-lt"/>
              <a:buAutoNum type="arabicPeriod"/>
            </a:pPr>
            <a:r>
              <a:rPr lang="en-US" b="1" dirty="0">
                <a:solidFill>
                  <a:srgbClr val="2A2A2A"/>
                </a:solidFill>
                <a:latin typeface="Open Sans" charset="0"/>
              </a:rPr>
              <a:t>Think</a:t>
            </a:r>
            <a:r>
              <a:rPr lang="en-US" dirty="0">
                <a:solidFill>
                  <a:srgbClr val="2A2A2A"/>
                </a:solidFill>
                <a:latin typeface="Open Sans" charset="0"/>
              </a:rPr>
              <a:t> - </a:t>
            </a:r>
            <a:r>
              <a:rPr lang="en-US" dirty="0" smtClean="0">
                <a:solidFill>
                  <a:srgbClr val="2A2A2A"/>
                </a:solidFill>
                <a:latin typeface="Open Sans" charset="0"/>
              </a:rPr>
              <a:t>Learn </a:t>
            </a:r>
            <a:r>
              <a:rPr lang="en-US" dirty="0">
                <a:solidFill>
                  <a:srgbClr val="2A2A2A"/>
                </a:solidFill>
                <a:latin typeface="Open Sans" charset="0"/>
              </a:rPr>
              <a:t>to value time spent thinking about your work</a:t>
            </a:r>
          </a:p>
          <a:p>
            <a:r>
              <a:rPr lang="en-US" dirty="0">
                <a:solidFill>
                  <a:srgbClr val="2A2A2A"/>
                </a:solidFill>
                <a:latin typeface="Open Sans" charset="0"/>
              </a:rPr>
              <a:t>In other words, it’s not just the thinking that’s important. You also have to develop an understanding of the theory and others’ practice too, </a:t>
            </a:r>
            <a:r>
              <a:rPr lang="en-US" dirty="0" smtClean="0">
                <a:solidFill>
                  <a:srgbClr val="2A2A2A"/>
                </a:solidFill>
                <a:latin typeface="Open Sans" charset="0"/>
              </a:rPr>
              <a:t>(research) and </a:t>
            </a:r>
            <a:r>
              <a:rPr lang="en-US" dirty="0">
                <a:solidFill>
                  <a:srgbClr val="2A2A2A"/>
                </a:solidFill>
                <a:latin typeface="Open Sans" charset="0"/>
              </a:rPr>
              <a:t>explore </a:t>
            </a:r>
            <a:r>
              <a:rPr lang="en-US" dirty="0" smtClean="0">
                <a:solidFill>
                  <a:srgbClr val="2A2A2A"/>
                </a:solidFill>
                <a:latin typeface="Open Sans" charset="0"/>
              </a:rPr>
              <a:t>what others have written and said in the music industry </a:t>
            </a:r>
            <a:endParaRPr lang="en-US" dirty="0">
              <a:solidFill>
                <a:srgbClr val="2A2A2A"/>
              </a:solidFill>
              <a:latin typeface="Open Sans" charset="0"/>
            </a:endParaRPr>
          </a:p>
          <a:p>
            <a:endParaRPr lang="en-US" dirty="0"/>
          </a:p>
        </p:txBody>
      </p:sp>
      <p:pic>
        <p:nvPicPr>
          <p:cNvPr id="4098" name="Picture 2" descr="ransparent stick people png - 28 Collection Of Stick Man Thinking Clipart - Person 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93451" y="2965681"/>
            <a:ext cx="2355597" cy="3450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40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0412" y="302359"/>
            <a:ext cx="5336496" cy="6555641"/>
          </a:xfrm>
          <a:prstGeom prst="rect">
            <a:avLst/>
          </a:prstGeom>
          <a:noFill/>
        </p:spPr>
        <p:txBody>
          <a:bodyPr wrap="square" rtlCol="0">
            <a:spAutoFit/>
          </a:bodyPr>
          <a:lstStyle/>
          <a:p>
            <a:r>
              <a:rPr lang="en-US" sz="2400" b="1" dirty="0" smtClean="0"/>
              <a:t>Journaling</a:t>
            </a:r>
          </a:p>
          <a:p>
            <a:endParaRPr lang="en-US" sz="2000" b="1" dirty="0" smtClean="0"/>
          </a:p>
          <a:p>
            <a:r>
              <a:rPr lang="en-US" sz="2000" dirty="0" smtClean="0"/>
              <a:t>Keep a journal of what you learn and experience while studying here at Tileyard Education</a:t>
            </a:r>
          </a:p>
          <a:p>
            <a:endParaRPr lang="en-US" sz="2000" dirty="0"/>
          </a:p>
          <a:p>
            <a:r>
              <a:rPr lang="en-US" sz="2000" b="1" dirty="0" smtClean="0"/>
              <a:t>It will help you with:</a:t>
            </a:r>
          </a:p>
          <a:p>
            <a:r>
              <a:rPr lang="en-US" sz="2000" dirty="0"/>
              <a:t>Y</a:t>
            </a:r>
            <a:r>
              <a:rPr lang="en-US" sz="2000" dirty="0" smtClean="0"/>
              <a:t>our assignments</a:t>
            </a:r>
          </a:p>
          <a:p>
            <a:r>
              <a:rPr lang="en-US" sz="2000" dirty="0"/>
              <a:t>Y</a:t>
            </a:r>
            <a:r>
              <a:rPr lang="en-US" sz="2000" dirty="0" smtClean="0"/>
              <a:t>our PDP progress</a:t>
            </a:r>
          </a:p>
          <a:p>
            <a:r>
              <a:rPr lang="en-US" sz="2000" dirty="0" smtClean="0"/>
              <a:t>Your self-awareness of your emerging strengths and how your are developing and learning</a:t>
            </a:r>
          </a:p>
          <a:p>
            <a:endParaRPr lang="en-US" sz="2000" dirty="0"/>
          </a:p>
          <a:p>
            <a:r>
              <a:rPr lang="en-US" sz="2000" b="1" dirty="0" smtClean="0"/>
              <a:t>Ask yourself the following question regularly during and after learning:</a:t>
            </a:r>
          </a:p>
          <a:p>
            <a:endParaRPr lang="en-US" sz="2000" dirty="0"/>
          </a:p>
          <a:p>
            <a:r>
              <a:rPr lang="en-US" sz="2000" dirty="0" smtClean="0"/>
              <a:t>What has this learning given me?</a:t>
            </a:r>
          </a:p>
          <a:p>
            <a:r>
              <a:rPr lang="en-US" sz="2000" dirty="0" smtClean="0"/>
              <a:t>What am I now able to do or do differently?</a:t>
            </a:r>
          </a:p>
          <a:p>
            <a:r>
              <a:rPr lang="en-US" sz="2000" dirty="0" smtClean="0"/>
              <a:t>How has this improved my knowledge, attitudes or skills?</a:t>
            </a:r>
          </a:p>
          <a:p>
            <a:r>
              <a:rPr lang="en-US" sz="2000" dirty="0" smtClean="0"/>
              <a:t>How does this help me achieve my </a:t>
            </a:r>
            <a:r>
              <a:rPr lang="en-US" sz="2000" dirty="0"/>
              <a:t>v</a:t>
            </a:r>
            <a:r>
              <a:rPr lang="en-US" sz="2000" dirty="0" smtClean="0"/>
              <a:t>ision and goals</a:t>
            </a:r>
          </a:p>
          <a:p>
            <a:endParaRPr lang="en-US" sz="2000" dirty="0"/>
          </a:p>
        </p:txBody>
      </p:sp>
      <p:pic>
        <p:nvPicPr>
          <p:cNvPr id="6" name="Picture 44" descr="https://i.kinja-img.com/gawker-media/image/upload/6415225340135857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0780" y="510988"/>
            <a:ext cx="5761219" cy="6137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5257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86117" y="709061"/>
            <a:ext cx="2900082" cy="5386090"/>
          </a:xfrm>
          <a:prstGeom prst="rect">
            <a:avLst/>
          </a:prstGeom>
          <a:noFill/>
        </p:spPr>
        <p:txBody>
          <a:bodyPr wrap="square" rtlCol="0">
            <a:spAutoFit/>
          </a:bodyPr>
          <a:lstStyle/>
          <a:p>
            <a:r>
              <a:rPr lang="en-US" sz="2000" b="1" dirty="0" smtClean="0"/>
              <a:t>Mind Mapping:</a:t>
            </a:r>
          </a:p>
          <a:p>
            <a:endParaRPr lang="en-US" dirty="0" smtClean="0"/>
          </a:p>
          <a:p>
            <a:r>
              <a:rPr lang="en-US" dirty="0"/>
              <a:t>Mind mapping is a highly effective way of getting information in and out of your brain. </a:t>
            </a:r>
            <a:endParaRPr lang="en-US" dirty="0" smtClean="0"/>
          </a:p>
          <a:p>
            <a:endParaRPr lang="en-US" dirty="0" smtClean="0"/>
          </a:p>
          <a:p>
            <a:r>
              <a:rPr lang="en-US" dirty="0" smtClean="0"/>
              <a:t>It</a:t>
            </a:r>
            <a:r>
              <a:rPr lang="uk-UA" dirty="0" smtClean="0"/>
              <a:t>’</a:t>
            </a:r>
            <a:r>
              <a:rPr lang="en-US" dirty="0" smtClean="0"/>
              <a:t>s a creative </a:t>
            </a:r>
            <a:r>
              <a:rPr lang="en-US" dirty="0"/>
              <a:t>and logical means of note-taking and note-making that literally "maps out" your </a:t>
            </a:r>
            <a:r>
              <a:rPr lang="en-US" dirty="0" smtClean="0"/>
              <a:t>ideas, feelings and thoughts</a:t>
            </a:r>
            <a:endParaRPr lang="en-US" dirty="0"/>
          </a:p>
          <a:p>
            <a:r>
              <a:rPr lang="en-US" dirty="0"/>
              <a:t/>
            </a:r>
            <a:br>
              <a:rPr lang="en-US" dirty="0"/>
            </a:br>
            <a:r>
              <a:rPr lang="en-US" dirty="0" smtClean="0"/>
              <a:t>You can use this technique to help synthesize and evaluate your reflections and ideas</a:t>
            </a:r>
          </a:p>
          <a:p>
            <a:endParaRPr lang="en-US" dirty="0"/>
          </a:p>
          <a:p>
            <a:endParaRPr lang="en-US" dirty="0" smtClean="0"/>
          </a:p>
          <a:p>
            <a:r>
              <a:rPr lang="en-US" dirty="0" smtClean="0"/>
              <a:t> </a:t>
            </a:r>
            <a:endParaRPr lang="en-US" dirty="0"/>
          </a:p>
        </p:txBody>
      </p:sp>
      <p:pic>
        <p:nvPicPr>
          <p:cNvPr id="7" name="Picture 6"/>
          <p:cNvPicPr>
            <a:picLocks noChangeAspect="1"/>
          </p:cNvPicPr>
          <p:nvPr/>
        </p:nvPicPr>
        <p:blipFill>
          <a:blip r:embed="rId2"/>
          <a:stretch>
            <a:fillRect/>
          </a:stretch>
        </p:blipFill>
        <p:spPr>
          <a:xfrm>
            <a:off x="4167266" y="403412"/>
            <a:ext cx="7899816" cy="5997389"/>
          </a:xfrm>
          <a:prstGeom prst="rect">
            <a:avLst/>
          </a:prstGeom>
        </p:spPr>
      </p:pic>
    </p:spTree>
    <p:extLst>
      <p:ext uri="{BB962C8B-B14F-4D97-AF65-F5344CB8AC3E}">
        <p14:creationId xmlns:p14="http://schemas.microsoft.com/office/powerpoint/2010/main" val="12173100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17685" y="1426968"/>
            <a:ext cx="5936290" cy="2554545"/>
          </a:xfrm>
          <a:prstGeom prst="rect">
            <a:avLst/>
          </a:prstGeom>
          <a:noFill/>
        </p:spPr>
        <p:txBody>
          <a:bodyPr wrap="square" rtlCol="0">
            <a:spAutoFit/>
          </a:bodyPr>
          <a:lstStyle/>
          <a:p>
            <a:r>
              <a:rPr lang="en-US" sz="2000" b="1" dirty="0"/>
              <a:t>R</a:t>
            </a:r>
            <a:r>
              <a:rPr lang="en-US" sz="2000" b="1" dirty="0" smtClean="0"/>
              <a:t>eflective Writing</a:t>
            </a:r>
          </a:p>
          <a:p>
            <a:endParaRPr lang="en-US" sz="2000" b="1" dirty="0"/>
          </a:p>
          <a:p>
            <a:r>
              <a:rPr lang="en-US" sz="2000" b="1" dirty="0" smtClean="0"/>
              <a:t>Great short explanation about reflective writing:</a:t>
            </a:r>
          </a:p>
          <a:p>
            <a:endParaRPr lang="en-US" sz="2000" b="1" dirty="0" smtClean="0"/>
          </a:p>
          <a:p>
            <a:r>
              <a:rPr lang="en-US" sz="2000" dirty="0"/>
              <a:t>https://www.youtube.com/watch?v=N2qZX3M_9MY</a:t>
            </a:r>
          </a:p>
          <a:p>
            <a:endParaRPr lang="en-US" sz="2000" b="1" dirty="0"/>
          </a:p>
          <a:p>
            <a:endParaRPr lang="en-US" sz="2000" b="1" dirty="0" smtClean="0"/>
          </a:p>
          <a:p>
            <a:endParaRPr lang="en-US" sz="2000" b="1" dirty="0"/>
          </a:p>
        </p:txBody>
      </p:sp>
    </p:spTree>
    <p:extLst>
      <p:ext uri="{BB962C8B-B14F-4D97-AF65-F5344CB8AC3E}">
        <p14:creationId xmlns:p14="http://schemas.microsoft.com/office/powerpoint/2010/main" val="1356158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88992" y="893031"/>
            <a:ext cx="6722043" cy="5693866"/>
          </a:xfrm>
          <a:prstGeom prst="rect">
            <a:avLst/>
          </a:prstGeom>
          <a:ln>
            <a:solidFill>
              <a:schemeClr val="tx1"/>
            </a:solidFill>
          </a:ln>
        </p:spPr>
        <p:txBody>
          <a:bodyPr wrap="square">
            <a:spAutoFit/>
          </a:bodyPr>
          <a:lstStyle/>
          <a:p>
            <a:pPr fontAlgn="base"/>
            <a:r>
              <a:rPr lang="en-US" sz="2000" dirty="0" smtClean="0">
                <a:solidFill>
                  <a:srgbClr val="222222"/>
                </a:solidFill>
              </a:rPr>
              <a:t>Research means finding out further evidence about topics of interest covered in the course or which relate to your vision, goals and professional development. When we include other’s ideas as part of our assignments we have to ensure we acknowledge the owners work in a professional manner. This is what academic referencing and writing is all about</a:t>
            </a:r>
          </a:p>
          <a:p>
            <a:pPr fontAlgn="base"/>
            <a:endParaRPr lang="en-US" sz="2000" dirty="0">
              <a:solidFill>
                <a:srgbClr val="222222"/>
              </a:solidFill>
            </a:endParaRPr>
          </a:p>
          <a:p>
            <a:pPr fontAlgn="base"/>
            <a:r>
              <a:rPr lang="en-US" sz="2000" dirty="0" smtClean="0">
                <a:solidFill>
                  <a:srgbClr val="222222"/>
                </a:solidFill>
              </a:rPr>
              <a:t>‘</a:t>
            </a:r>
            <a:r>
              <a:rPr lang="en-US" sz="2000" b="1" dirty="0" smtClean="0">
                <a:solidFill>
                  <a:srgbClr val="222222"/>
                </a:solidFill>
              </a:rPr>
              <a:t>Referencing</a:t>
            </a:r>
            <a:r>
              <a:rPr lang="en-US" sz="2000" b="1" dirty="0">
                <a:solidFill>
                  <a:srgbClr val="222222"/>
                </a:solidFill>
              </a:rPr>
              <a:t>’ </a:t>
            </a:r>
            <a:r>
              <a:rPr lang="en-US" sz="2000" dirty="0">
                <a:solidFill>
                  <a:srgbClr val="222222"/>
                </a:solidFill>
              </a:rPr>
              <a:t>means showing the origins of the information </a:t>
            </a:r>
            <a:r>
              <a:rPr lang="en-US" sz="2000" dirty="0" smtClean="0">
                <a:solidFill>
                  <a:srgbClr val="222222"/>
                </a:solidFill>
              </a:rPr>
              <a:t>by way of citations </a:t>
            </a:r>
            <a:r>
              <a:rPr lang="en-US" sz="2000" dirty="0">
                <a:solidFill>
                  <a:srgbClr val="222222"/>
                </a:solidFill>
              </a:rPr>
              <a:t>in your </a:t>
            </a:r>
            <a:r>
              <a:rPr lang="en-US" sz="2000" dirty="0" smtClean="0">
                <a:solidFill>
                  <a:srgbClr val="222222"/>
                </a:solidFill>
              </a:rPr>
              <a:t>essay/assignments.</a:t>
            </a:r>
            <a:endParaRPr lang="en-US" sz="2000" dirty="0">
              <a:solidFill>
                <a:srgbClr val="222222"/>
              </a:solidFill>
            </a:endParaRPr>
          </a:p>
          <a:p>
            <a:pPr fontAlgn="base"/>
            <a:endParaRPr lang="en-US" sz="2000" dirty="0" smtClean="0">
              <a:solidFill>
                <a:srgbClr val="222222"/>
              </a:solidFill>
            </a:endParaRPr>
          </a:p>
          <a:p>
            <a:pPr fontAlgn="base"/>
            <a:r>
              <a:rPr lang="en-US" sz="2400" b="1" dirty="0" smtClean="0">
                <a:solidFill>
                  <a:srgbClr val="222222"/>
                </a:solidFill>
              </a:rPr>
              <a:t>Why?</a:t>
            </a:r>
            <a:endParaRPr lang="en-US" sz="2400" b="1" dirty="0">
              <a:solidFill>
                <a:srgbClr val="222222"/>
              </a:solidFill>
            </a:endParaRPr>
          </a:p>
          <a:p>
            <a:pPr fontAlgn="base"/>
            <a:r>
              <a:rPr lang="en-US" sz="2000" dirty="0" smtClean="0">
                <a:solidFill>
                  <a:srgbClr val="222222"/>
                </a:solidFill>
              </a:rPr>
              <a:t>We want to </a:t>
            </a:r>
            <a:r>
              <a:rPr lang="en-US" sz="2000" dirty="0">
                <a:solidFill>
                  <a:srgbClr val="222222"/>
                </a:solidFill>
              </a:rPr>
              <a:t>be able to see evidence that you have done useful and relevant research for your </a:t>
            </a:r>
            <a:r>
              <a:rPr lang="en-US" sz="2000" dirty="0" smtClean="0">
                <a:solidFill>
                  <a:srgbClr val="222222"/>
                </a:solidFill>
              </a:rPr>
              <a:t>assignment; that you have read widely about that subject</a:t>
            </a:r>
          </a:p>
          <a:p>
            <a:pPr fontAlgn="base"/>
            <a:endParaRPr lang="en-US" sz="2000" dirty="0">
              <a:solidFill>
                <a:srgbClr val="222222"/>
              </a:solidFill>
            </a:endParaRPr>
          </a:p>
          <a:p>
            <a:pPr fontAlgn="base"/>
            <a:r>
              <a:rPr lang="en-US" sz="2000" dirty="0" smtClean="0">
                <a:solidFill>
                  <a:srgbClr val="222222"/>
                </a:solidFill>
              </a:rPr>
              <a:t>We will be </a:t>
            </a:r>
            <a:r>
              <a:rPr lang="en-US" sz="2000" dirty="0">
                <a:solidFill>
                  <a:srgbClr val="222222"/>
                </a:solidFill>
              </a:rPr>
              <a:t>able to see what sort of reading you are doing – are you just looking at the course books or are you reading around the </a:t>
            </a:r>
            <a:r>
              <a:rPr lang="en-US" sz="2000" dirty="0" smtClean="0">
                <a:solidFill>
                  <a:srgbClr val="222222"/>
                </a:solidFill>
              </a:rPr>
              <a:t>topic </a:t>
            </a:r>
          </a:p>
        </p:txBody>
      </p:sp>
      <p:sp>
        <p:nvSpPr>
          <p:cNvPr id="6" name="Title 1"/>
          <p:cNvSpPr>
            <a:spLocks noGrp="1"/>
          </p:cNvSpPr>
          <p:nvPr>
            <p:ph type="title"/>
          </p:nvPr>
        </p:nvSpPr>
        <p:spPr>
          <a:xfrm>
            <a:off x="888992" y="192315"/>
            <a:ext cx="11303007" cy="535420"/>
          </a:xfrm>
          <a:solidFill>
            <a:schemeClr val="accent6"/>
          </a:solidFill>
        </p:spPr>
        <p:txBody>
          <a:bodyPr>
            <a:normAutofit/>
          </a:bodyPr>
          <a:lstStyle/>
          <a:p>
            <a:r>
              <a:rPr lang="en-US" sz="2800" b="1" dirty="0" smtClean="0">
                <a:solidFill>
                  <a:schemeClr val="bg1"/>
                </a:solidFill>
              </a:rPr>
              <a:t>Research</a:t>
            </a:r>
            <a:endParaRPr lang="en-US" sz="2800" b="1" dirty="0">
              <a:solidFill>
                <a:schemeClr val="bg1"/>
              </a:solidFill>
            </a:endParaRPr>
          </a:p>
        </p:txBody>
      </p:sp>
      <p:sp>
        <p:nvSpPr>
          <p:cNvPr id="7" name="TextBox 6"/>
          <p:cNvSpPr txBox="1"/>
          <p:nvPr/>
        </p:nvSpPr>
        <p:spPr>
          <a:xfrm>
            <a:off x="7893423" y="893031"/>
            <a:ext cx="4298576" cy="4708981"/>
          </a:xfrm>
          <a:prstGeom prst="rect">
            <a:avLst/>
          </a:prstGeom>
          <a:solidFill>
            <a:schemeClr val="accent6">
              <a:lumMod val="20000"/>
              <a:lumOff val="80000"/>
            </a:schemeClr>
          </a:solidFill>
          <a:ln>
            <a:solidFill>
              <a:schemeClr val="accent6"/>
            </a:solidFill>
          </a:ln>
        </p:spPr>
        <p:txBody>
          <a:bodyPr wrap="square" rtlCol="0">
            <a:spAutoFit/>
          </a:bodyPr>
          <a:lstStyle/>
          <a:p>
            <a:r>
              <a:rPr lang="en-US" sz="2000" b="1" dirty="0" smtClean="0"/>
              <a:t>Research  - Sources of Evidence</a:t>
            </a:r>
          </a:p>
          <a:p>
            <a:endParaRPr lang="en-US" sz="2000" dirty="0"/>
          </a:p>
          <a:p>
            <a:pPr marL="285750" indent="-285750">
              <a:buFont typeface="Arial" charset="0"/>
              <a:buChar char="•"/>
            </a:pPr>
            <a:r>
              <a:rPr lang="en-US" sz="2000" dirty="0"/>
              <a:t>A </a:t>
            </a:r>
            <a:r>
              <a:rPr lang="en-US" sz="2000" b="1" dirty="0"/>
              <a:t>primary</a:t>
            </a:r>
            <a:r>
              <a:rPr lang="en-US" sz="2000" dirty="0"/>
              <a:t> source provides a firsthand account of events recorded during or shortly after the events described </a:t>
            </a:r>
            <a:r>
              <a:rPr lang="en-US" sz="2000" dirty="0" smtClean="0"/>
              <a:t>occurred. Data is owned by the researcher</a:t>
            </a:r>
            <a:endParaRPr lang="en-US" sz="2000" dirty="0"/>
          </a:p>
          <a:p>
            <a:endParaRPr lang="en-US" sz="2000" dirty="0"/>
          </a:p>
          <a:p>
            <a:pPr marL="285750" indent="-285750">
              <a:buFont typeface="Arial" charset="0"/>
              <a:buChar char="•"/>
            </a:pPr>
            <a:r>
              <a:rPr lang="en-US" sz="2000" dirty="0"/>
              <a:t>A </a:t>
            </a:r>
            <a:r>
              <a:rPr lang="en-US" sz="2000" b="1" dirty="0"/>
              <a:t>secondary </a:t>
            </a:r>
            <a:r>
              <a:rPr lang="en-US" sz="2000" dirty="0"/>
              <a:t>source of information is one that was created later by someone who did not experience first-hand or participate in the events </a:t>
            </a:r>
            <a:endParaRPr lang="en-US" sz="2000" dirty="0" smtClean="0"/>
          </a:p>
          <a:p>
            <a:pPr marL="285750" indent="-285750">
              <a:buFont typeface="Arial" charset="0"/>
              <a:buChar char="•"/>
            </a:pPr>
            <a:endParaRPr lang="en-US" sz="2000" dirty="0"/>
          </a:p>
          <a:p>
            <a:endParaRPr lang="en-US" sz="2000" dirty="0"/>
          </a:p>
        </p:txBody>
      </p:sp>
    </p:spTree>
    <p:extLst>
      <p:ext uri="{BB962C8B-B14F-4D97-AF65-F5344CB8AC3E}">
        <p14:creationId xmlns:p14="http://schemas.microsoft.com/office/powerpoint/2010/main" val="14552889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78469" y="789709"/>
            <a:ext cx="5513530" cy="1510145"/>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33" dirty="0"/>
          </a:p>
        </p:txBody>
      </p:sp>
      <p:pic>
        <p:nvPicPr>
          <p:cNvPr id="5" name="Picture 4"/>
          <p:cNvPicPr>
            <a:picLocks noChangeAspect="1"/>
          </p:cNvPicPr>
          <p:nvPr/>
        </p:nvPicPr>
        <p:blipFill>
          <a:blip r:embed="rId2"/>
          <a:stretch>
            <a:fillRect/>
          </a:stretch>
        </p:blipFill>
        <p:spPr>
          <a:xfrm>
            <a:off x="7504563" y="1183627"/>
            <a:ext cx="3861344" cy="860853"/>
          </a:xfrm>
          <a:prstGeom prst="rect">
            <a:avLst/>
          </a:prstGeom>
        </p:spPr>
      </p:pic>
      <p:sp>
        <p:nvSpPr>
          <p:cNvPr id="6" name="Title 1"/>
          <p:cNvSpPr>
            <a:spLocks noGrp="1"/>
          </p:cNvSpPr>
          <p:nvPr>
            <p:ph type="title"/>
          </p:nvPr>
        </p:nvSpPr>
        <p:spPr>
          <a:xfrm>
            <a:off x="888992" y="254289"/>
            <a:ext cx="11303007" cy="535420"/>
          </a:xfrm>
          <a:solidFill>
            <a:schemeClr val="accent6"/>
          </a:solidFill>
        </p:spPr>
        <p:txBody>
          <a:bodyPr>
            <a:normAutofit/>
          </a:bodyPr>
          <a:lstStyle/>
          <a:p>
            <a:r>
              <a:rPr lang="en-US" sz="2800" b="1" dirty="0" smtClean="0">
                <a:solidFill>
                  <a:schemeClr val="bg1"/>
                </a:solidFill>
              </a:rPr>
              <a:t>Research</a:t>
            </a:r>
            <a:endParaRPr lang="en-US" sz="2800" b="1" dirty="0">
              <a:solidFill>
                <a:schemeClr val="bg1"/>
              </a:solidFill>
            </a:endParaRPr>
          </a:p>
        </p:txBody>
      </p:sp>
      <p:sp>
        <p:nvSpPr>
          <p:cNvPr id="7" name="TextBox 6"/>
          <p:cNvSpPr txBox="1"/>
          <p:nvPr/>
        </p:nvSpPr>
        <p:spPr>
          <a:xfrm>
            <a:off x="888991" y="1183627"/>
            <a:ext cx="5538703" cy="5509200"/>
          </a:xfrm>
          <a:prstGeom prst="rect">
            <a:avLst/>
          </a:prstGeom>
          <a:noFill/>
        </p:spPr>
        <p:txBody>
          <a:bodyPr wrap="square" rtlCol="0">
            <a:spAutoFit/>
          </a:bodyPr>
          <a:lstStyle/>
          <a:p>
            <a:r>
              <a:rPr lang="en-US" sz="2000" b="1" dirty="0" smtClean="0"/>
              <a:t>Research Exercise – </a:t>
            </a:r>
          </a:p>
          <a:p>
            <a:endParaRPr lang="en-US" sz="2000" b="1" dirty="0"/>
          </a:p>
          <a:p>
            <a:r>
              <a:rPr lang="en-US" sz="2000" b="1" dirty="0" smtClean="0"/>
              <a:t>In threes, read the extract 5 Surprising Things That Affect Your Singing Voice by </a:t>
            </a:r>
          </a:p>
          <a:p>
            <a:r>
              <a:rPr lang="en-US" sz="2000" b="1" dirty="0" smtClean="0"/>
              <a:t>Tyler. J (2019)</a:t>
            </a:r>
          </a:p>
          <a:p>
            <a:endParaRPr lang="en-US" b="1" dirty="0"/>
          </a:p>
          <a:p>
            <a:endParaRPr lang="en-US" dirty="0" smtClean="0"/>
          </a:p>
          <a:p>
            <a:r>
              <a:rPr lang="en-US" dirty="0" smtClean="0"/>
              <a:t>Using your laptop or phone, find </a:t>
            </a:r>
            <a:r>
              <a:rPr lang="en-US" b="1" dirty="0" smtClean="0"/>
              <a:t>at least 2 </a:t>
            </a:r>
            <a:r>
              <a:rPr lang="en-US" dirty="0" smtClean="0"/>
              <a:t>different sources which contrast or disagree with the views he expresses in the article</a:t>
            </a:r>
          </a:p>
          <a:p>
            <a:endParaRPr lang="en-US" dirty="0"/>
          </a:p>
          <a:p>
            <a:r>
              <a:rPr lang="en-US" dirty="0" smtClean="0"/>
              <a:t>1. Say why you think they are a primary or secondary source</a:t>
            </a:r>
          </a:p>
          <a:p>
            <a:endParaRPr lang="en-US" dirty="0"/>
          </a:p>
          <a:p>
            <a:r>
              <a:rPr lang="en-US" dirty="0" smtClean="0"/>
              <a:t>2. Say how they differ, challenge or contrast the opinions expressed by the author and why</a:t>
            </a:r>
          </a:p>
          <a:p>
            <a:endParaRPr lang="en-US" dirty="0"/>
          </a:p>
          <a:p>
            <a:r>
              <a:rPr lang="en-US" dirty="0" smtClean="0"/>
              <a:t>3. Feedback what you have found to the group next to you</a:t>
            </a:r>
            <a:endParaRPr lang="en-US" dirty="0"/>
          </a:p>
        </p:txBody>
      </p:sp>
      <p:pic>
        <p:nvPicPr>
          <p:cNvPr id="8" name="Picture 7"/>
          <p:cNvPicPr>
            <a:picLocks noChangeAspect="1"/>
          </p:cNvPicPr>
          <p:nvPr/>
        </p:nvPicPr>
        <p:blipFill>
          <a:blip r:embed="rId3"/>
          <a:stretch>
            <a:fillRect/>
          </a:stretch>
        </p:blipFill>
        <p:spPr>
          <a:xfrm>
            <a:off x="7504563" y="2693772"/>
            <a:ext cx="3301252" cy="3913214"/>
          </a:xfrm>
          <a:prstGeom prst="rect">
            <a:avLst/>
          </a:prstGeom>
        </p:spPr>
      </p:pic>
    </p:spTree>
    <p:extLst>
      <p:ext uri="{BB962C8B-B14F-4D97-AF65-F5344CB8AC3E}">
        <p14:creationId xmlns:p14="http://schemas.microsoft.com/office/powerpoint/2010/main" val="588393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031936189"/>
              </p:ext>
            </p:extLst>
          </p:nvPr>
        </p:nvGraphicFramePr>
        <p:xfrm>
          <a:off x="3812498" y="1102325"/>
          <a:ext cx="8379502" cy="4683879"/>
        </p:xfrm>
        <a:graphic>
          <a:graphicData uri="http://schemas.openxmlformats.org/drawingml/2006/table">
            <a:tbl>
              <a:tblPr/>
              <a:tblGrid>
                <a:gridCol w="4189751"/>
                <a:gridCol w="4189751"/>
              </a:tblGrid>
              <a:tr h="330032">
                <a:tc>
                  <a:txBody>
                    <a:bodyPr/>
                    <a:lstStyle/>
                    <a:p>
                      <a:pPr algn="l"/>
                      <a:r>
                        <a:rPr lang="en-US" b="1" dirty="0">
                          <a:effectLst/>
                        </a:rPr>
                        <a:t>If you need:</a:t>
                      </a:r>
                      <a:endParaRPr lang="en-US" dirty="0">
                        <a:effectLst/>
                      </a:endParaRPr>
                    </a:p>
                  </a:txBody>
                  <a:tcPr anchor="ctr">
                    <a:lnL>
                      <a:noFill/>
                    </a:lnL>
                    <a:lnR>
                      <a:noFill/>
                    </a:lnR>
                    <a:lnT>
                      <a:noFill/>
                    </a:lnT>
                    <a:lnB>
                      <a:noFill/>
                    </a:lnB>
                    <a:solidFill>
                      <a:schemeClr val="bg1">
                        <a:lumMod val="95000"/>
                      </a:schemeClr>
                    </a:solidFill>
                  </a:tcPr>
                </a:tc>
                <a:tc>
                  <a:txBody>
                    <a:bodyPr/>
                    <a:lstStyle/>
                    <a:p>
                      <a:pPr algn="l"/>
                      <a:r>
                        <a:rPr lang="en-US" b="1" dirty="0">
                          <a:effectLst/>
                        </a:rPr>
                        <a:t>Try using:</a:t>
                      </a:r>
                      <a:endParaRPr lang="en-US" dirty="0">
                        <a:effectLst/>
                      </a:endParaRPr>
                    </a:p>
                  </a:txBody>
                  <a:tcPr anchor="ctr">
                    <a:lnL>
                      <a:noFill/>
                    </a:lnL>
                    <a:lnR>
                      <a:noFill/>
                    </a:lnR>
                    <a:lnT>
                      <a:noFill/>
                    </a:lnT>
                    <a:lnB>
                      <a:noFill/>
                    </a:lnB>
                    <a:solidFill>
                      <a:schemeClr val="bg1">
                        <a:lumMod val="95000"/>
                      </a:schemeClr>
                    </a:solidFill>
                  </a:tcPr>
                </a:tc>
              </a:tr>
              <a:tr h="409394">
                <a:tc>
                  <a:txBody>
                    <a:bodyPr/>
                    <a:lstStyle/>
                    <a:p>
                      <a:pPr algn="l"/>
                      <a:r>
                        <a:rPr lang="en-US" dirty="0">
                          <a:effectLst/>
                        </a:rPr>
                        <a:t>Expert evidence</a:t>
                      </a:r>
                    </a:p>
                  </a:txBody>
                  <a:tcPr anchor="ctr">
                    <a:lnL>
                      <a:noFill/>
                    </a:lnL>
                    <a:lnR>
                      <a:noFill/>
                    </a:lnR>
                    <a:lnT>
                      <a:noFill/>
                    </a:lnT>
                    <a:lnB>
                      <a:noFill/>
                    </a:lnB>
                    <a:solidFill>
                      <a:schemeClr val="bg1">
                        <a:lumMod val="95000"/>
                      </a:schemeClr>
                    </a:solidFill>
                  </a:tcPr>
                </a:tc>
                <a:tc>
                  <a:txBody>
                    <a:bodyPr/>
                    <a:lstStyle/>
                    <a:p>
                      <a:pPr algn="l"/>
                      <a:r>
                        <a:rPr lang="en-US" dirty="0">
                          <a:effectLst/>
                        </a:rPr>
                        <a:t>Scholarly articles, books, and statistical data</a:t>
                      </a:r>
                    </a:p>
                  </a:txBody>
                  <a:tcPr anchor="ctr">
                    <a:lnL>
                      <a:noFill/>
                    </a:lnL>
                    <a:lnR>
                      <a:noFill/>
                    </a:lnR>
                    <a:lnT>
                      <a:noFill/>
                    </a:lnT>
                    <a:lnB>
                      <a:noFill/>
                    </a:lnB>
                    <a:solidFill>
                      <a:schemeClr val="bg1">
                        <a:lumMod val="95000"/>
                      </a:schemeClr>
                    </a:solidFill>
                  </a:tcPr>
                </a:tc>
              </a:tr>
              <a:tr h="409394">
                <a:tc>
                  <a:txBody>
                    <a:bodyPr/>
                    <a:lstStyle/>
                    <a:p>
                      <a:pPr algn="l"/>
                      <a:r>
                        <a:rPr lang="en-US" dirty="0">
                          <a:effectLst/>
                        </a:rPr>
                        <a:t>Public or individual opinion on an issue</a:t>
                      </a:r>
                    </a:p>
                  </a:txBody>
                  <a:tcPr anchor="ctr">
                    <a:lnL>
                      <a:noFill/>
                    </a:lnL>
                    <a:lnR>
                      <a:noFill/>
                    </a:lnR>
                    <a:lnT>
                      <a:noFill/>
                    </a:lnT>
                    <a:lnB>
                      <a:noFill/>
                    </a:lnB>
                    <a:solidFill>
                      <a:schemeClr val="bg1">
                        <a:lumMod val="95000"/>
                      </a:schemeClr>
                    </a:solidFill>
                  </a:tcPr>
                </a:tc>
                <a:tc>
                  <a:txBody>
                    <a:bodyPr/>
                    <a:lstStyle/>
                    <a:p>
                      <a:pPr algn="l"/>
                      <a:r>
                        <a:rPr lang="en-US" dirty="0">
                          <a:effectLst/>
                        </a:rPr>
                        <a:t>Newspapers, magazines, and websites</a:t>
                      </a:r>
                    </a:p>
                  </a:txBody>
                  <a:tcPr anchor="ctr">
                    <a:lnL>
                      <a:noFill/>
                    </a:lnL>
                    <a:lnR>
                      <a:noFill/>
                    </a:lnR>
                    <a:lnT>
                      <a:noFill/>
                    </a:lnT>
                    <a:lnB>
                      <a:noFill/>
                    </a:lnB>
                    <a:solidFill>
                      <a:schemeClr val="bg1">
                        <a:lumMod val="95000"/>
                      </a:schemeClr>
                    </a:solidFill>
                  </a:tcPr>
                </a:tc>
              </a:tr>
              <a:tr h="584848">
                <a:tc>
                  <a:txBody>
                    <a:bodyPr/>
                    <a:lstStyle/>
                    <a:p>
                      <a:pPr algn="l"/>
                      <a:r>
                        <a:rPr lang="en-US" dirty="0">
                          <a:effectLst/>
                        </a:rPr>
                        <a:t>Basic facts about an event</a:t>
                      </a:r>
                    </a:p>
                  </a:txBody>
                  <a:tcPr anchor="ctr">
                    <a:lnL>
                      <a:noFill/>
                    </a:lnL>
                    <a:lnR>
                      <a:noFill/>
                    </a:lnR>
                    <a:lnT>
                      <a:noFill/>
                    </a:lnT>
                    <a:lnB>
                      <a:noFill/>
                    </a:lnB>
                    <a:solidFill>
                      <a:schemeClr val="bg1">
                        <a:lumMod val="95000"/>
                      </a:schemeClr>
                    </a:solidFill>
                  </a:tcPr>
                </a:tc>
                <a:tc>
                  <a:txBody>
                    <a:bodyPr/>
                    <a:lstStyle/>
                    <a:p>
                      <a:pPr algn="l"/>
                      <a:r>
                        <a:rPr lang="en-US" dirty="0">
                          <a:effectLst/>
                        </a:rPr>
                        <a:t>Newspapers, books, encyclopedias (for older and well-known events)</a:t>
                      </a:r>
                    </a:p>
                  </a:txBody>
                  <a:tcPr anchor="ctr">
                    <a:lnL>
                      <a:noFill/>
                    </a:lnL>
                    <a:lnR>
                      <a:noFill/>
                    </a:lnR>
                    <a:lnT>
                      <a:noFill/>
                    </a:lnT>
                    <a:lnB>
                      <a:noFill/>
                    </a:lnB>
                    <a:solidFill>
                      <a:schemeClr val="bg1">
                        <a:lumMod val="95000"/>
                      </a:schemeClr>
                    </a:solidFill>
                  </a:tcPr>
                </a:tc>
              </a:tr>
              <a:tr h="760303">
                <a:tc>
                  <a:txBody>
                    <a:bodyPr/>
                    <a:lstStyle/>
                    <a:p>
                      <a:pPr algn="l"/>
                      <a:r>
                        <a:rPr lang="en-US" dirty="0">
                          <a:effectLst/>
                        </a:rPr>
                        <a:t>Eye-witness accounts</a:t>
                      </a:r>
                    </a:p>
                  </a:txBody>
                  <a:tcPr anchor="ctr">
                    <a:lnL>
                      <a:noFill/>
                    </a:lnL>
                    <a:lnR>
                      <a:noFill/>
                    </a:lnR>
                    <a:lnT>
                      <a:noFill/>
                    </a:lnT>
                    <a:lnB>
                      <a:noFill/>
                    </a:lnB>
                    <a:solidFill>
                      <a:schemeClr val="bg1">
                        <a:lumMod val="95000"/>
                      </a:schemeClr>
                    </a:solidFill>
                  </a:tcPr>
                </a:tc>
                <a:tc>
                  <a:txBody>
                    <a:bodyPr/>
                    <a:lstStyle/>
                    <a:p>
                      <a:pPr algn="l"/>
                      <a:r>
                        <a:rPr lang="en-US" dirty="0">
                          <a:effectLst/>
                        </a:rPr>
                        <a:t>Newspapers, primary source books, web-based collection of primary sources</a:t>
                      </a:r>
                    </a:p>
                  </a:txBody>
                  <a:tcPr anchor="ctr">
                    <a:lnL>
                      <a:noFill/>
                    </a:lnL>
                    <a:lnR>
                      <a:noFill/>
                    </a:lnR>
                    <a:lnT>
                      <a:noFill/>
                    </a:lnT>
                    <a:lnB>
                      <a:noFill/>
                    </a:lnB>
                    <a:solidFill>
                      <a:schemeClr val="bg1">
                        <a:lumMod val="95000"/>
                      </a:schemeClr>
                    </a:solidFill>
                  </a:tcPr>
                </a:tc>
              </a:tr>
              <a:tr h="409394">
                <a:tc>
                  <a:txBody>
                    <a:bodyPr/>
                    <a:lstStyle/>
                    <a:p>
                      <a:pPr algn="l"/>
                      <a:r>
                        <a:rPr lang="en-US" dirty="0">
                          <a:effectLst/>
                        </a:rPr>
                        <a:t>A general overview of a topic</a:t>
                      </a:r>
                    </a:p>
                  </a:txBody>
                  <a:tcPr anchor="ctr">
                    <a:lnL>
                      <a:noFill/>
                    </a:lnL>
                    <a:lnR>
                      <a:noFill/>
                    </a:lnR>
                    <a:lnT>
                      <a:noFill/>
                    </a:lnT>
                    <a:lnB>
                      <a:noFill/>
                    </a:lnB>
                    <a:solidFill>
                      <a:schemeClr val="bg1">
                        <a:lumMod val="95000"/>
                      </a:schemeClr>
                    </a:solidFill>
                  </a:tcPr>
                </a:tc>
                <a:tc>
                  <a:txBody>
                    <a:bodyPr/>
                    <a:lstStyle/>
                    <a:p>
                      <a:pPr algn="l"/>
                      <a:r>
                        <a:rPr lang="en-US" dirty="0">
                          <a:effectLst/>
                        </a:rPr>
                        <a:t>Books or encyclopedias</a:t>
                      </a:r>
                    </a:p>
                  </a:txBody>
                  <a:tcPr anchor="ctr">
                    <a:lnL>
                      <a:noFill/>
                    </a:lnL>
                    <a:lnR>
                      <a:noFill/>
                    </a:lnR>
                    <a:lnT>
                      <a:noFill/>
                    </a:lnT>
                    <a:lnB>
                      <a:noFill/>
                    </a:lnB>
                    <a:solidFill>
                      <a:schemeClr val="bg1">
                        <a:lumMod val="95000"/>
                      </a:schemeClr>
                    </a:solidFill>
                  </a:tcPr>
                </a:tc>
              </a:tr>
              <a:tr h="409394">
                <a:tc>
                  <a:txBody>
                    <a:bodyPr/>
                    <a:lstStyle/>
                    <a:p>
                      <a:pPr algn="l"/>
                      <a:r>
                        <a:rPr lang="en-US" dirty="0">
                          <a:effectLst/>
                        </a:rPr>
                        <a:t>Information about a very recent topic</a:t>
                      </a:r>
                    </a:p>
                  </a:txBody>
                  <a:tcPr anchor="ctr">
                    <a:lnL>
                      <a:noFill/>
                    </a:lnL>
                    <a:lnR>
                      <a:noFill/>
                    </a:lnR>
                    <a:lnT>
                      <a:noFill/>
                    </a:lnT>
                    <a:lnB>
                      <a:noFill/>
                    </a:lnB>
                    <a:solidFill>
                      <a:schemeClr val="bg1">
                        <a:lumMod val="95000"/>
                      </a:schemeClr>
                    </a:solidFill>
                  </a:tcPr>
                </a:tc>
                <a:tc>
                  <a:txBody>
                    <a:bodyPr/>
                    <a:lstStyle/>
                    <a:p>
                      <a:pPr algn="l"/>
                      <a:r>
                        <a:rPr lang="en-US" dirty="0">
                          <a:effectLst/>
                        </a:rPr>
                        <a:t>Websites, newspapers, and magazines</a:t>
                      </a:r>
                    </a:p>
                  </a:txBody>
                  <a:tcPr anchor="ctr">
                    <a:lnL>
                      <a:noFill/>
                    </a:lnL>
                    <a:lnR>
                      <a:noFill/>
                    </a:lnR>
                    <a:lnT>
                      <a:noFill/>
                    </a:lnT>
                    <a:lnB>
                      <a:noFill/>
                    </a:lnB>
                    <a:solidFill>
                      <a:schemeClr val="bg1">
                        <a:lumMod val="95000"/>
                      </a:schemeClr>
                    </a:solidFill>
                  </a:tcPr>
                </a:tc>
              </a:tr>
              <a:tr h="409394">
                <a:tc>
                  <a:txBody>
                    <a:bodyPr/>
                    <a:lstStyle/>
                    <a:p>
                      <a:pPr algn="l"/>
                      <a:r>
                        <a:rPr lang="en-US" dirty="0">
                          <a:effectLst/>
                        </a:rPr>
                        <a:t>Local information</a:t>
                      </a:r>
                    </a:p>
                  </a:txBody>
                  <a:tcPr anchor="ctr">
                    <a:lnL>
                      <a:noFill/>
                    </a:lnL>
                    <a:lnR>
                      <a:noFill/>
                    </a:lnR>
                    <a:lnT>
                      <a:noFill/>
                    </a:lnT>
                    <a:lnB>
                      <a:noFill/>
                    </a:lnB>
                    <a:solidFill>
                      <a:schemeClr val="bg1">
                        <a:lumMod val="95000"/>
                      </a:schemeClr>
                    </a:solidFill>
                  </a:tcPr>
                </a:tc>
                <a:tc>
                  <a:txBody>
                    <a:bodyPr/>
                    <a:lstStyle/>
                    <a:p>
                      <a:pPr algn="l"/>
                      <a:r>
                        <a:rPr lang="en-US" dirty="0">
                          <a:effectLst/>
                        </a:rPr>
                        <a:t>Newspapers, websites, and books</a:t>
                      </a:r>
                    </a:p>
                  </a:txBody>
                  <a:tcPr anchor="ctr">
                    <a:lnL>
                      <a:noFill/>
                    </a:lnL>
                    <a:lnR>
                      <a:noFill/>
                    </a:lnR>
                    <a:lnT>
                      <a:noFill/>
                    </a:lnT>
                    <a:lnB>
                      <a:noFill/>
                    </a:lnB>
                    <a:solidFill>
                      <a:schemeClr val="bg1">
                        <a:lumMod val="95000"/>
                      </a:schemeClr>
                    </a:solidFill>
                  </a:tcPr>
                </a:tc>
              </a:tr>
              <a:tr h="413105">
                <a:tc>
                  <a:txBody>
                    <a:bodyPr/>
                    <a:lstStyle/>
                    <a:p>
                      <a:pPr algn="l"/>
                      <a:r>
                        <a:rPr lang="en-US" dirty="0">
                          <a:effectLst/>
                        </a:rPr>
                        <a:t>Information from professionals working in the field</a:t>
                      </a:r>
                    </a:p>
                  </a:txBody>
                  <a:tcPr anchor="ctr">
                    <a:lnL>
                      <a:noFill/>
                    </a:lnL>
                    <a:lnR>
                      <a:noFill/>
                    </a:lnR>
                    <a:lnT>
                      <a:noFill/>
                    </a:lnT>
                    <a:lnB>
                      <a:noFill/>
                    </a:lnB>
                    <a:solidFill>
                      <a:schemeClr val="bg1">
                        <a:lumMod val="95000"/>
                      </a:schemeClr>
                    </a:solidFill>
                  </a:tcPr>
                </a:tc>
                <a:tc>
                  <a:txBody>
                    <a:bodyPr/>
                    <a:lstStyle/>
                    <a:p>
                      <a:pPr algn="l"/>
                      <a:r>
                        <a:rPr lang="en-US" dirty="0">
                          <a:effectLst/>
                        </a:rPr>
                        <a:t>Professional/trade </a:t>
                      </a:r>
                      <a:r>
                        <a:rPr lang="en-US" dirty="0" smtClean="0">
                          <a:effectLst/>
                        </a:rPr>
                        <a:t>journals/YouTube</a:t>
                      </a:r>
                      <a:r>
                        <a:rPr lang="en-US" dirty="0">
                          <a:effectLst/>
                        </a:rPr>
                        <a:t/>
                      </a:r>
                      <a:br>
                        <a:rPr lang="en-US" dirty="0">
                          <a:effectLst/>
                        </a:rPr>
                      </a:br>
                      <a:r>
                        <a:rPr lang="en-US" dirty="0">
                          <a:effectLst/>
                        </a:rPr>
                        <a:t> </a:t>
                      </a:r>
                    </a:p>
                  </a:txBody>
                  <a:tcPr anchor="ctr">
                    <a:lnL>
                      <a:noFill/>
                    </a:lnL>
                    <a:lnR>
                      <a:noFill/>
                    </a:lnR>
                    <a:lnT>
                      <a:noFill/>
                    </a:lnT>
                    <a:lnB>
                      <a:noFill/>
                    </a:lnB>
                    <a:solidFill>
                      <a:schemeClr val="bg1">
                        <a:lumMod val="95000"/>
                      </a:schemeClr>
                    </a:solidFill>
                  </a:tcPr>
                </a:tc>
              </a:tr>
            </a:tbl>
          </a:graphicData>
        </a:graphic>
      </p:graphicFrame>
      <p:sp>
        <p:nvSpPr>
          <p:cNvPr id="5" name="Rectangle 4"/>
          <p:cNvSpPr/>
          <p:nvPr/>
        </p:nvSpPr>
        <p:spPr>
          <a:xfrm>
            <a:off x="389746" y="1439056"/>
            <a:ext cx="3092970" cy="3043003"/>
          </a:xfrm>
          <a:prstGeom prst="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hlinkClick r:id="rId2"/>
            </a:endParaRPr>
          </a:p>
          <a:p>
            <a:pPr algn="ctr"/>
            <a:r>
              <a:rPr lang="en-US" b="1" dirty="0" smtClean="0">
                <a:solidFill>
                  <a:schemeClr val="tx1"/>
                </a:solidFill>
                <a:hlinkClick r:id="rId2"/>
              </a:rPr>
              <a:t>Music Industry Publications:</a:t>
            </a:r>
            <a:endParaRPr lang="en-US" b="1" dirty="0">
              <a:solidFill>
                <a:schemeClr val="tx1"/>
              </a:solidFill>
              <a:hlinkClick r:id="rId2"/>
            </a:endParaRPr>
          </a:p>
          <a:p>
            <a:pPr algn="ctr"/>
            <a:endParaRPr lang="en-US" dirty="0" smtClean="0">
              <a:hlinkClick r:id="rId2"/>
            </a:endParaRPr>
          </a:p>
          <a:p>
            <a:pPr algn="ctr"/>
            <a:endParaRPr lang="en-US" dirty="0">
              <a:hlinkClick r:id="rId2"/>
            </a:endParaRPr>
          </a:p>
          <a:p>
            <a:pPr algn="ctr"/>
            <a:r>
              <a:rPr lang="en-US" dirty="0" smtClean="0">
                <a:hlinkClick r:id="rId2"/>
              </a:rPr>
              <a:t>http</a:t>
            </a:r>
            <a:r>
              <a:rPr lang="en-US" dirty="0">
                <a:hlinkClick r:id="rId2"/>
              </a:rPr>
              <a:t>://</a:t>
            </a:r>
            <a:r>
              <a:rPr lang="en-US" dirty="0" smtClean="0">
                <a:hlinkClick r:id="rId2"/>
              </a:rPr>
              <a:t>cmuinsights.com</a:t>
            </a:r>
            <a:endParaRPr lang="en-US" dirty="0" smtClean="0"/>
          </a:p>
          <a:p>
            <a:pPr algn="ctr"/>
            <a:r>
              <a:rPr lang="en-US" dirty="0" smtClean="0">
                <a:hlinkClick r:id="rId3"/>
              </a:rPr>
              <a:t>http</a:t>
            </a:r>
            <a:r>
              <a:rPr lang="en-US" dirty="0">
                <a:hlinkClick r:id="rId3"/>
              </a:rPr>
              <a:t>://</a:t>
            </a:r>
            <a:r>
              <a:rPr lang="en-US" dirty="0" smtClean="0">
                <a:hlinkClick r:id="rId3"/>
              </a:rPr>
              <a:t>musically.com</a:t>
            </a:r>
            <a:endParaRPr lang="en-US" dirty="0" smtClean="0"/>
          </a:p>
          <a:p>
            <a:pPr algn="ctr"/>
            <a:r>
              <a:rPr lang="en-US" dirty="0">
                <a:hlinkClick r:id="rId4"/>
              </a:rPr>
              <a:t>http://</a:t>
            </a:r>
            <a:r>
              <a:rPr lang="en-US" dirty="0" smtClean="0">
                <a:hlinkClick r:id="rId4"/>
              </a:rPr>
              <a:t>www.musictank.co.uk</a:t>
            </a:r>
            <a:endParaRPr lang="en-US" dirty="0" smtClean="0"/>
          </a:p>
          <a:p>
            <a:pPr algn="ctr"/>
            <a:r>
              <a:rPr lang="en-US" dirty="0">
                <a:hlinkClick r:id="rId5"/>
              </a:rPr>
              <a:t>https://</a:t>
            </a:r>
            <a:r>
              <a:rPr lang="en-US" dirty="0" smtClean="0">
                <a:hlinkClick r:id="rId5"/>
              </a:rPr>
              <a:t>www.musicbusinessworldwide.com</a:t>
            </a:r>
            <a:endParaRPr lang="en-US" dirty="0" smtClean="0"/>
          </a:p>
          <a:p>
            <a:pPr algn="ctr"/>
            <a:r>
              <a:rPr lang="en-US" dirty="0">
                <a:hlinkClick r:id="rId6"/>
              </a:rPr>
              <a:t>http://</a:t>
            </a:r>
            <a:r>
              <a:rPr lang="en-US" dirty="0" smtClean="0">
                <a:hlinkClick r:id="rId6"/>
              </a:rPr>
              <a:t>www.musicweek.com</a:t>
            </a:r>
            <a:endParaRPr lang="en-US" dirty="0" smtClean="0"/>
          </a:p>
          <a:p>
            <a:pPr algn="ctr"/>
            <a:r>
              <a:rPr lang="en-US" dirty="0">
                <a:hlinkClick r:id="rId7"/>
              </a:rPr>
              <a:t>https://</a:t>
            </a:r>
            <a:r>
              <a:rPr lang="en-US" dirty="0" smtClean="0">
                <a:hlinkClick r:id="rId7"/>
              </a:rPr>
              <a:t>www.m-magazine.co.uk</a:t>
            </a:r>
            <a:endParaRPr lang="en-US" dirty="0" smtClean="0"/>
          </a:p>
          <a:p>
            <a:pPr algn="ctr"/>
            <a:endParaRPr lang="en-US" dirty="0" smtClean="0"/>
          </a:p>
          <a:p>
            <a:pPr algn="ctr"/>
            <a:endParaRPr lang="en-US" dirty="0" smtClean="0"/>
          </a:p>
          <a:p>
            <a:pPr algn="ctr"/>
            <a:endParaRPr lang="en-US" dirty="0"/>
          </a:p>
          <a:p>
            <a:pPr algn="ctr"/>
            <a:endParaRPr lang="en-US" dirty="0"/>
          </a:p>
        </p:txBody>
      </p:sp>
      <p:sp>
        <p:nvSpPr>
          <p:cNvPr id="6" name="Title 1"/>
          <p:cNvSpPr>
            <a:spLocks noGrp="1"/>
          </p:cNvSpPr>
          <p:nvPr>
            <p:ph type="title"/>
          </p:nvPr>
        </p:nvSpPr>
        <p:spPr>
          <a:xfrm>
            <a:off x="224852" y="254289"/>
            <a:ext cx="11967148" cy="535420"/>
          </a:xfrm>
          <a:solidFill>
            <a:schemeClr val="accent6"/>
          </a:solidFill>
        </p:spPr>
        <p:txBody>
          <a:bodyPr>
            <a:normAutofit/>
          </a:bodyPr>
          <a:lstStyle/>
          <a:p>
            <a:r>
              <a:rPr lang="en-US" sz="2800" b="1" dirty="0" smtClean="0">
                <a:solidFill>
                  <a:schemeClr val="bg1"/>
                </a:solidFill>
              </a:rPr>
              <a:t>Research</a:t>
            </a:r>
            <a:endParaRPr lang="en-US" sz="2800" b="1" dirty="0">
              <a:solidFill>
                <a:schemeClr val="bg1"/>
              </a:solidFill>
            </a:endParaRPr>
          </a:p>
        </p:txBody>
      </p:sp>
      <p:pic>
        <p:nvPicPr>
          <p:cNvPr id="2" name="Picture 1"/>
          <p:cNvPicPr>
            <a:picLocks noChangeAspect="1"/>
          </p:cNvPicPr>
          <p:nvPr/>
        </p:nvPicPr>
        <p:blipFill>
          <a:blip r:embed="rId8"/>
          <a:stretch>
            <a:fillRect/>
          </a:stretch>
        </p:blipFill>
        <p:spPr>
          <a:xfrm>
            <a:off x="484094" y="4585447"/>
            <a:ext cx="2998622" cy="2111188"/>
          </a:xfrm>
          <a:prstGeom prst="rect">
            <a:avLst/>
          </a:prstGeom>
        </p:spPr>
      </p:pic>
    </p:spTree>
    <p:extLst>
      <p:ext uri="{BB962C8B-B14F-4D97-AF65-F5344CB8AC3E}">
        <p14:creationId xmlns:p14="http://schemas.microsoft.com/office/powerpoint/2010/main" val="546203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64776" y="309282"/>
            <a:ext cx="6099495" cy="5663089"/>
          </a:xfrm>
          <a:prstGeom prst="rect">
            <a:avLst/>
          </a:prstGeom>
          <a:solidFill>
            <a:schemeClr val="accent6">
              <a:lumMod val="20000"/>
              <a:lumOff val="80000"/>
            </a:schemeClr>
          </a:solidFill>
          <a:ln>
            <a:solidFill>
              <a:schemeClr val="tx1"/>
            </a:solidFill>
          </a:ln>
        </p:spPr>
        <p:txBody>
          <a:bodyPr wrap="square" rtlCol="0">
            <a:spAutoFit/>
          </a:bodyPr>
          <a:lstStyle/>
          <a:p>
            <a:r>
              <a:rPr lang="en-US" sz="2000" b="1" dirty="0"/>
              <a:t>What is the Harvard Referencing System</a:t>
            </a:r>
            <a:r>
              <a:rPr lang="en-US" sz="2000" b="1" dirty="0" smtClean="0"/>
              <a:t>?</a:t>
            </a:r>
          </a:p>
          <a:p>
            <a:endParaRPr lang="en-US" dirty="0"/>
          </a:p>
          <a:p>
            <a:endParaRPr lang="en-US" dirty="0"/>
          </a:p>
          <a:p>
            <a:r>
              <a:rPr lang="en-US" dirty="0"/>
              <a:t>The Harvard style is a system that students, writers and researchers can use to incorporate other people’s quotes, findings and ideas into their work in order to support and validate their conclusions without breaching any intellectual property laws</a:t>
            </a:r>
            <a:r>
              <a:rPr lang="en-US" dirty="0" smtClean="0"/>
              <a:t>.</a:t>
            </a:r>
          </a:p>
          <a:p>
            <a:endParaRPr lang="en-US" dirty="0"/>
          </a:p>
          <a:p>
            <a:endParaRPr lang="en-US" dirty="0" smtClean="0"/>
          </a:p>
          <a:p>
            <a:r>
              <a:rPr lang="en-US" b="1" dirty="0"/>
              <a:t>In-text references</a:t>
            </a:r>
            <a:r>
              <a:rPr lang="en-US" dirty="0"/>
              <a:t> including the author’s surname and the year of publication should be shown in brackets wherever another source has contributed to your </a:t>
            </a:r>
            <a:r>
              <a:rPr lang="en-US" dirty="0" smtClean="0"/>
              <a:t>work. E.G (Gentle 2019)</a:t>
            </a:r>
            <a:endParaRPr lang="en-US" dirty="0"/>
          </a:p>
          <a:p>
            <a:r>
              <a:rPr lang="en-US" dirty="0"/>
              <a:t/>
            </a:r>
            <a:br>
              <a:rPr lang="en-US" dirty="0"/>
            </a:br>
            <a:r>
              <a:rPr lang="en-US" dirty="0"/>
              <a:t>A </a:t>
            </a:r>
            <a:r>
              <a:rPr lang="en-US" b="1" dirty="0"/>
              <a:t>reference list</a:t>
            </a:r>
            <a:r>
              <a:rPr lang="en-US" dirty="0"/>
              <a:t> outlining all of the sources directly cited in your </a:t>
            </a:r>
            <a:r>
              <a:rPr lang="en-US" dirty="0" smtClean="0"/>
              <a:t>work , Bibliography (alphabetical order)</a:t>
            </a:r>
          </a:p>
          <a:p>
            <a:endParaRPr lang="en-US" dirty="0"/>
          </a:p>
          <a:p>
            <a:r>
              <a:rPr lang="en-US" dirty="0" smtClean="0"/>
              <a:t>Gentle, A (2019) Reflective Practice and Research, Routledge, London</a:t>
            </a:r>
          </a:p>
          <a:p>
            <a:endParaRPr lang="en-US" dirty="0"/>
          </a:p>
        </p:txBody>
      </p:sp>
      <p:sp>
        <p:nvSpPr>
          <p:cNvPr id="8" name="TextBox 7"/>
          <p:cNvSpPr txBox="1"/>
          <p:nvPr/>
        </p:nvSpPr>
        <p:spPr>
          <a:xfrm>
            <a:off x="6837260" y="309282"/>
            <a:ext cx="5069541" cy="5632311"/>
          </a:xfrm>
          <a:prstGeom prst="rect">
            <a:avLst/>
          </a:prstGeom>
          <a:noFill/>
        </p:spPr>
        <p:txBody>
          <a:bodyPr wrap="square" rtlCol="0">
            <a:spAutoFit/>
          </a:bodyPr>
          <a:lstStyle/>
          <a:p>
            <a:r>
              <a:rPr lang="en-US" b="1" dirty="0" smtClean="0"/>
              <a:t>Reflective Academic Writing Example:</a:t>
            </a:r>
          </a:p>
          <a:p>
            <a:endParaRPr lang="en-US" dirty="0"/>
          </a:p>
          <a:p>
            <a:r>
              <a:rPr lang="en-US" dirty="0" smtClean="0"/>
              <a:t>‘’As </a:t>
            </a:r>
            <a:r>
              <a:rPr lang="en-US" dirty="0"/>
              <a:t>I rarely collaborated with vocalists before this course and mostly produced EDM, I used samples and treated them like any other instrument, which works in EDM where the focus lies on mostly instrumental drops (Sayre, 2014). However, in Pop music the vocal needs to stand out in most cases (Mayzes, 2019). The experience gained has been extremely useful as I aspired to have more creative input on the vocals of my songs. This is an area that I will continue to grow. </a:t>
            </a:r>
            <a:r>
              <a:rPr lang="en-US" dirty="0" smtClean="0"/>
              <a:t>‘’</a:t>
            </a:r>
          </a:p>
          <a:p>
            <a:endParaRPr lang="en-US" dirty="0"/>
          </a:p>
          <a:p>
            <a:pPr marL="285750" indent="-285750">
              <a:buFont typeface="Wingdings" charset="2"/>
              <a:buChar char="ü"/>
            </a:pPr>
            <a:endParaRPr lang="en-US" b="1" dirty="0" smtClean="0"/>
          </a:p>
          <a:p>
            <a:r>
              <a:rPr lang="en-US" b="1" dirty="0" smtClean="0"/>
              <a:t>Harvard Referencing Guide – </a:t>
            </a:r>
          </a:p>
          <a:p>
            <a:endParaRPr lang="en-US" dirty="0" smtClean="0"/>
          </a:p>
          <a:p>
            <a:r>
              <a:rPr lang="en-US" dirty="0" smtClean="0">
                <a:hlinkClick r:id="rId2"/>
              </a:rPr>
              <a:t>https</a:t>
            </a:r>
            <a:r>
              <a:rPr lang="en-US" dirty="0">
                <a:hlinkClick r:id="rId2"/>
              </a:rPr>
              <a:t>://</a:t>
            </a:r>
            <a:r>
              <a:rPr lang="en-US" dirty="0" smtClean="0">
                <a:hlinkClick r:id="rId2"/>
              </a:rPr>
              <a:t>now.ntu.ac.uk/d2l/lor/viewer/view.d2l?ou=52836&amp;loIdentId=25435&amp;contentTopicId=1019510</a:t>
            </a:r>
            <a:endParaRPr lang="en-US" dirty="0" smtClean="0"/>
          </a:p>
          <a:p>
            <a:endParaRPr lang="en-US" dirty="0"/>
          </a:p>
          <a:p>
            <a:endParaRPr lang="en-US" dirty="0"/>
          </a:p>
        </p:txBody>
      </p:sp>
    </p:spTree>
    <p:extLst>
      <p:ext uri="{BB962C8B-B14F-4D97-AF65-F5344CB8AC3E}">
        <p14:creationId xmlns:p14="http://schemas.microsoft.com/office/powerpoint/2010/main" val="5116276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44070" y="692957"/>
            <a:ext cx="6162207" cy="5724644"/>
          </a:xfrm>
          <a:prstGeom prst="rect">
            <a:avLst/>
          </a:prstGeom>
          <a:solidFill>
            <a:schemeClr val="accent6">
              <a:lumMod val="20000"/>
              <a:lumOff val="80000"/>
            </a:schemeClr>
          </a:solidFill>
          <a:ln>
            <a:solidFill>
              <a:schemeClr val="tx1"/>
            </a:solidFill>
          </a:ln>
        </p:spPr>
        <p:txBody>
          <a:bodyPr wrap="square" rtlCol="0">
            <a:spAutoFit/>
          </a:bodyPr>
          <a:lstStyle/>
          <a:p>
            <a:r>
              <a:rPr lang="en-US" sz="2400" b="1" dirty="0" smtClean="0"/>
              <a:t>Plagiarism - </a:t>
            </a:r>
          </a:p>
          <a:p>
            <a:endParaRPr lang="en-US" dirty="0"/>
          </a:p>
          <a:p>
            <a:pPr marL="285750" indent="-285750">
              <a:buFont typeface="Wingdings" charset="2"/>
              <a:buChar char="ü"/>
            </a:pPr>
            <a:r>
              <a:rPr lang="en-US" dirty="0"/>
              <a:t>Plagiarism is </a:t>
            </a:r>
            <a:r>
              <a:rPr lang="en-US" b="1" dirty="0" smtClean="0"/>
              <a:t>very serious</a:t>
            </a:r>
            <a:r>
              <a:rPr lang="en-US" dirty="0" smtClean="0"/>
              <a:t> and </a:t>
            </a:r>
            <a:r>
              <a:rPr lang="en-US" dirty="0"/>
              <a:t>is passing off, or attempting to pass off, another’s work as your </a:t>
            </a:r>
            <a:r>
              <a:rPr lang="en-US" dirty="0" smtClean="0"/>
              <a:t>own</a:t>
            </a:r>
          </a:p>
          <a:p>
            <a:endParaRPr lang="en-US" dirty="0"/>
          </a:p>
          <a:p>
            <a:pPr marL="285750" indent="-285750">
              <a:buFont typeface="Wingdings" charset="2"/>
              <a:buChar char="ü"/>
            </a:pPr>
            <a:r>
              <a:rPr lang="en-US" dirty="0" smtClean="0"/>
              <a:t> </a:t>
            </a:r>
            <a:r>
              <a:rPr lang="en-US" dirty="0"/>
              <a:t>It includes copying the words, ideas, images or research results of another without acknowledgement, whether those words etc. are published or </a:t>
            </a:r>
            <a:r>
              <a:rPr lang="en-US" dirty="0" smtClean="0"/>
              <a:t>unpublished</a:t>
            </a:r>
          </a:p>
          <a:p>
            <a:pPr marL="285750" indent="-285750">
              <a:buFont typeface="Wingdings" charset="2"/>
              <a:buChar char="ü"/>
            </a:pPr>
            <a:endParaRPr lang="en-US" dirty="0" smtClean="0"/>
          </a:p>
          <a:p>
            <a:pPr marL="285750" indent="-285750">
              <a:buFont typeface="Wingdings" charset="2"/>
              <a:buChar char="ü"/>
            </a:pPr>
            <a:r>
              <a:rPr lang="en-US" dirty="0" smtClean="0"/>
              <a:t> </a:t>
            </a:r>
            <a:r>
              <a:rPr lang="en-US" dirty="0"/>
              <a:t>It is plagiarism, for example, to copy the work of another student, of a member of staff or a published article without crediting the author. Persons who allow their work to be plagiarised are also </a:t>
            </a:r>
            <a:r>
              <a:rPr lang="en-US" dirty="0" smtClean="0"/>
              <a:t>guilty</a:t>
            </a:r>
          </a:p>
          <a:p>
            <a:pPr marL="285750" indent="-285750">
              <a:buFont typeface="Wingdings" charset="2"/>
              <a:buChar char="ü"/>
            </a:pPr>
            <a:endParaRPr lang="en-US" dirty="0"/>
          </a:p>
          <a:p>
            <a:pPr marL="285750" indent="-285750">
              <a:buFont typeface="Wingdings" charset="2"/>
              <a:buChar char="ü"/>
            </a:pPr>
            <a:r>
              <a:rPr lang="en-US" dirty="0" smtClean="0"/>
              <a:t>Plagiarism </a:t>
            </a:r>
            <a:r>
              <a:rPr lang="en-US" dirty="0"/>
              <a:t>is also submitting work for an assignment that has previously been submitted to the University in any form without acknowledging that this is the case (unless such re-use has been explicitly authorised under the regulations) – this is self-plagiarism. </a:t>
            </a:r>
          </a:p>
          <a:p>
            <a:endParaRPr lang="en-US" dirty="0"/>
          </a:p>
        </p:txBody>
      </p:sp>
      <p:sp>
        <p:nvSpPr>
          <p:cNvPr id="7" name="TextBox 6"/>
          <p:cNvSpPr txBox="1"/>
          <p:nvPr/>
        </p:nvSpPr>
        <p:spPr>
          <a:xfrm>
            <a:off x="7183816" y="692957"/>
            <a:ext cx="4810960" cy="4278094"/>
          </a:xfrm>
          <a:prstGeom prst="rect">
            <a:avLst/>
          </a:prstGeom>
          <a:noFill/>
        </p:spPr>
        <p:txBody>
          <a:bodyPr wrap="square" rtlCol="0">
            <a:spAutoFit/>
          </a:bodyPr>
          <a:lstStyle/>
          <a:p>
            <a:r>
              <a:rPr lang="en-US" sz="2000" b="1" dirty="0" smtClean="0"/>
              <a:t>Good Practice Means:</a:t>
            </a:r>
          </a:p>
          <a:p>
            <a:endParaRPr lang="en-US" dirty="0"/>
          </a:p>
          <a:p>
            <a:pPr marL="285750" indent="-285750">
              <a:buFont typeface="Wingdings" charset="2"/>
              <a:buChar char="ü"/>
            </a:pPr>
            <a:r>
              <a:rPr lang="en-US" dirty="0" smtClean="0"/>
              <a:t>Referencing – Acknowledging all </a:t>
            </a:r>
            <a:r>
              <a:rPr lang="en-US" dirty="0"/>
              <a:t>your sources for the ideas, concepts, and information that you </a:t>
            </a:r>
            <a:r>
              <a:rPr lang="en-US" dirty="0" smtClean="0"/>
              <a:t>evaluated </a:t>
            </a:r>
            <a:r>
              <a:rPr lang="en-US" dirty="0"/>
              <a:t>in your </a:t>
            </a:r>
            <a:r>
              <a:rPr lang="en-US" dirty="0" smtClean="0"/>
              <a:t>assignment work</a:t>
            </a:r>
          </a:p>
          <a:p>
            <a:pPr marL="285750" indent="-285750">
              <a:buFont typeface="Wingdings" charset="2"/>
              <a:buChar char="ü"/>
            </a:pPr>
            <a:endParaRPr lang="en-US" dirty="0"/>
          </a:p>
          <a:p>
            <a:pPr marL="285750" indent="-285750">
              <a:buFont typeface="Wingdings" charset="2"/>
              <a:buChar char="ü"/>
            </a:pPr>
            <a:r>
              <a:rPr lang="en-US" dirty="0" smtClean="0"/>
              <a:t>Usually </a:t>
            </a:r>
            <a:r>
              <a:rPr lang="en-US" dirty="0"/>
              <a:t>your sources will be an article or book; however, it is important that you acknowledge other sources such as CDs, DVDs, the internet, personal communication from </a:t>
            </a:r>
            <a:r>
              <a:rPr lang="en-US" dirty="0" smtClean="0"/>
              <a:t>colleagues, lecturers etc.</a:t>
            </a:r>
          </a:p>
          <a:p>
            <a:pPr marL="285750" indent="-285750">
              <a:buFont typeface="Wingdings" charset="2"/>
              <a:buChar char="ü"/>
            </a:pPr>
            <a:endParaRPr lang="en-US" dirty="0"/>
          </a:p>
          <a:p>
            <a:pPr marL="285750" indent="-285750">
              <a:buFont typeface="Wingdings" charset="2"/>
              <a:buChar char="ü"/>
            </a:pPr>
            <a:r>
              <a:rPr lang="en-US" b="1" dirty="0" smtClean="0"/>
              <a:t>Turnitin </a:t>
            </a:r>
            <a:r>
              <a:rPr lang="en-US" dirty="0" smtClean="0"/>
              <a:t>– Anti-plagiarism software scans all assignments</a:t>
            </a:r>
            <a:endParaRPr lang="en-US" dirty="0"/>
          </a:p>
          <a:p>
            <a:endParaRPr lang="en-US" dirty="0"/>
          </a:p>
        </p:txBody>
      </p:sp>
    </p:spTree>
    <p:extLst>
      <p:ext uri="{BB962C8B-B14F-4D97-AF65-F5344CB8AC3E}">
        <p14:creationId xmlns:p14="http://schemas.microsoft.com/office/powerpoint/2010/main" val="4006682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6426" y="852407"/>
            <a:ext cx="10228881" cy="4524315"/>
          </a:xfrm>
          <a:prstGeom prst="rect">
            <a:avLst/>
          </a:prstGeom>
          <a:noFill/>
        </p:spPr>
        <p:txBody>
          <a:bodyPr wrap="square" rtlCol="0">
            <a:spAutoFit/>
          </a:bodyPr>
          <a:lstStyle/>
          <a:p>
            <a:r>
              <a:rPr lang="en-US" b="1" dirty="0" smtClean="0"/>
              <a:t>Referencing Software </a:t>
            </a:r>
          </a:p>
          <a:p>
            <a:endParaRPr lang="en-US" b="1" dirty="0"/>
          </a:p>
          <a:p>
            <a:r>
              <a:rPr lang="en-US" dirty="0" smtClean="0"/>
              <a:t>Software programs can help you </a:t>
            </a:r>
            <a:r>
              <a:rPr lang="en-US" dirty="0" err="1" smtClean="0"/>
              <a:t>organise</a:t>
            </a:r>
            <a:r>
              <a:rPr lang="en-US" dirty="0" smtClean="0"/>
              <a:t> all your citations. Some of the most popular free </a:t>
            </a:r>
            <a:r>
              <a:rPr lang="en-US" smtClean="0"/>
              <a:t>versions include</a:t>
            </a:r>
            <a:endParaRPr lang="en-US" dirty="0" smtClean="0"/>
          </a:p>
          <a:p>
            <a:endParaRPr lang="en-US" dirty="0"/>
          </a:p>
          <a:p>
            <a:r>
              <a:rPr lang="en-US" dirty="0" err="1" smtClean="0"/>
              <a:t>Mendeley</a:t>
            </a:r>
            <a:r>
              <a:rPr lang="en-US" dirty="0" smtClean="0"/>
              <a:t> - </a:t>
            </a:r>
            <a:r>
              <a:rPr lang="en-US" dirty="0" smtClean="0">
                <a:hlinkClick r:id="rId2"/>
              </a:rPr>
              <a:t>https</a:t>
            </a:r>
            <a:r>
              <a:rPr lang="en-US" dirty="0">
                <a:hlinkClick r:id="rId2"/>
              </a:rPr>
              <a:t>://www.mendeley.com/?</a:t>
            </a:r>
            <a:r>
              <a:rPr lang="en-US" dirty="0" smtClean="0">
                <a:hlinkClick r:id="rId2"/>
              </a:rPr>
              <a:t>interaction_required=true</a:t>
            </a:r>
            <a:endParaRPr lang="en-US" dirty="0" smtClean="0"/>
          </a:p>
          <a:p>
            <a:endParaRPr lang="en-US" dirty="0"/>
          </a:p>
          <a:p>
            <a:r>
              <a:rPr lang="en-US" dirty="0" err="1" smtClean="0"/>
              <a:t>Zotero</a:t>
            </a:r>
            <a:r>
              <a:rPr lang="en-US" dirty="0" smtClean="0"/>
              <a:t> - </a:t>
            </a:r>
            <a:r>
              <a:rPr lang="en-US" dirty="0" smtClean="0">
                <a:hlinkClick r:id="rId3"/>
              </a:rPr>
              <a:t>https</a:t>
            </a:r>
            <a:r>
              <a:rPr lang="en-US" dirty="0">
                <a:hlinkClick r:id="rId3"/>
              </a:rPr>
              <a:t>://</a:t>
            </a:r>
            <a:r>
              <a:rPr lang="en-US" dirty="0" smtClean="0">
                <a:hlinkClick r:id="rId3"/>
              </a:rPr>
              <a:t>www.zotero.org</a:t>
            </a:r>
            <a:endParaRPr lang="en-US" dirty="0" smtClean="0"/>
          </a:p>
          <a:p>
            <a:endParaRPr lang="en-US" dirty="0"/>
          </a:p>
          <a:p>
            <a:r>
              <a:rPr lang="en-US" dirty="0" smtClean="0"/>
              <a:t>Endnote - </a:t>
            </a:r>
            <a:r>
              <a:rPr lang="en-US" dirty="0" smtClean="0">
                <a:hlinkClick r:id="rId4"/>
              </a:rPr>
              <a:t>https</a:t>
            </a:r>
            <a:r>
              <a:rPr lang="en-US" dirty="0">
                <a:hlinkClick r:id="rId4"/>
              </a:rPr>
              <a:t>://endnote.com/product-details/basic</a:t>
            </a:r>
            <a:r>
              <a:rPr lang="en-US" dirty="0" smtClean="0">
                <a:hlinkClick r:id="rId4"/>
              </a:rPr>
              <a:t>/</a:t>
            </a:r>
            <a:endParaRPr lang="en-US" dirty="0" smtClean="0"/>
          </a:p>
          <a:p>
            <a:endParaRPr lang="en-US" dirty="0"/>
          </a:p>
          <a:p>
            <a:r>
              <a:rPr lang="en-US" dirty="0" err="1" smtClean="0"/>
              <a:t>Citationmaker</a:t>
            </a:r>
            <a:r>
              <a:rPr lang="en-US" dirty="0" smtClean="0"/>
              <a:t> </a:t>
            </a:r>
            <a:r>
              <a:rPr lang="en-US" dirty="0" smtClean="0">
                <a:hlinkClick r:id="rId5"/>
              </a:rPr>
              <a:t>http</a:t>
            </a:r>
            <a:r>
              <a:rPr lang="en-US" dirty="0">
                <a:hlinkClick r:id="rId5"/>
              </a:rPr>
              <a:t>://recipes.tech4learning.com/index.php?v=pl&amp;page_ac=view&amp;type=tools&amp;tool=bibliographymaker&amp;utm_campaign=elearningindustry.com&amp;utm_source=%</a:t>
            </a:r>
            <a:r>
              <a:rPr lang="en-US" dirty="0" smtClean="0">
                <a:hlinkClick r:id="rId5"/>
              </a:rPr>
              <a:t>2F12-best-free-online-bibliography-and-citation-tools&amp;utm_medium=link</a:t>
            </a:r>
            <a:endParaRPr lang="en-US" dirty="0" smtClean="0"/>
          </a:p>
          <a:p>
            <a:endParaRPr lang="en-US" dirty="0"/>
          </a:p>
          <a:p>
            <a:endParaRPr lang="en-US" dirty="0"/>
          </a:p>
        </p:txBody>
      </p:sp>
    </p:spTree>
    <p:extLst>
      <p:ext uri="{BB962C8B-B14F-4D97-AF65-F5344CB8AC3E}">
        <p14:creationId xmlns:p14="http://schemas.microsoft.com/office/powerpoint/2010/main" val="7840153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7418"/>
            <a:ext cx="10515600" cy="442072"/>
          </a:xfrm>
          <a:solidFill>
            <a:schemeClr val="accent6"/>
          </a:solidFill>
        </p:spPr>
        <p:txBody>
          <a:bodyPr>
            <a:normAutofit fontScale="90000"/>
          </a:bodyPr>
          <a:lstStyle/>
          <a:p>
            <a:r>
              <a:rPr lang="en-US" sz="2800" b="1" dirty="0" smtClean="0">
                <a:solidFill>
                  <a:schemeClr val="bg1"/>
                </a:solidFill>
              </a:rPr>
              <a:t>Session Aims and Objectives</a:t>
            </a:r>
            <a:endParaRPr lang="en-US" sz="2800" b="1" dirty="0">
              <a:solidFill>
                <a:schemeClr val="bg1"/>
              </a:solidFill>
            </a:endParaRPr>
          </a:p>
        </p:txBody>
      </p:sp>
      <p:sp>
        <p:nvSpPr>
          <p:cNvPr id="3" name="Content Placeholder 2"/>
          <p:cNvSpPr>
            <a:spLocks noGrp="1"/>
          </p:cNvSpPr>
          <p:nvPr>
            <p:ph idx="1"/>
          </p:nvPr>
        </p:nvSpPr>
        <p:spPr>
          <a:xfrm>
            <a:off x="838200" y="1282390"/>
            <a:ext cx="10515600" cy="4894573"/>
          </a:xfrm>
        </p:spPr>
        <p:txBody>
          <a:bodyPr>
            <a:normAutofit/>
          </a:bodyPr>
          <a:lstStyle/>
          <a:p>
            <a:pPr marL="0" indent="0">
              <a:buNone/>
            </a:pPr>
            <a:r>
              <a:rPr lang="en-US" sz="2400" b="1" dirty="0" smtClean="0"/>
              <a:t>By the end of today you should have started to explore two key areas of good academic practice.</a:t>
            </a:r>
          </a:p>
          <a:p>
            <a:pPr marL="0" indent="0">
              <a:buNone/>
            </a:pPr>
            <a:endParaRPr lang="en-US" sz="2400" b="1" dirty="0"/>
          </a:p>
          <a:p>
            <a:pPr marL="0" indent="0">
              <a:buNone/>
            </a:pPr>
            <a:r>
              <a:rPr lang="en-US" sz="2400" b="1" dirty="0" smtClean="0"/>
              <a:t>You will</a:t>
            </a:r>
            <a:r>
              <a:rPr lang="is-IS" sz="2400" b="1" smtClean="0"/>
              <a:t>…</a:t>
            </a:r>
          </a:p>
          <a:p>
            <a:pPr lvl="0">
              <a:buFont typeface="Arial" charset="0"/>
              <a:buChar char="•"/>
            </a:pPr>
            <a:endParaRPr lang="en-US" sz="2400" dirty="0"/>
          </a:p>
          <a:p>
            <a:pPr lvl="0">
              <a:buFont typeface="Arial" charset="0"/>
              <a:buChar char="•"/>
            </a:pPr>
            <a:r>
              <a:rPr lang="en-US" sz="2400" dirty="0" smtClean="0"/>
              <a:t>Understand what reflective practice is and how this is can be beneficial in helping you to attain good assignment marks and for your long-term career development</a:t>
            </a:r>
          </a:p>
          <a:p>
            <a:pPr marL="0" lvl="0" indent="0">
              <a:buNone/>
            </a:pPr>
            <a:endParaRPr lang="en-US" dirty="0" smtClean="0"/>
          </a:p>
          <a:p>
            <a:pPr lvl="0"/>
            <a:r>
              <a:rPr lang="en-US" sz="2400" dirty="0"/>
              <a:t>Know what academic research is and looks like, why its important at Level 7/Masters level and be able to state the different sources of your good research</a:t>
            </a:r>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20830261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199" y="197934"/>
            <a:ext cx="11353801" cy="442072"/>
          </a:xfrm>
          <a:solidFill>
            <a:schemeClr val="accent6"/>
          </a:solidFill>
        </p:spPr>
        <p:txBody>
          <a:bodyPr>
            <a:normAutofit fontScale="90000"/>
          </a:bodyPr>
          <a:lstStyle/>
          <a:p>
            <a:r>
              <a:rPr lang="en-US" sz="2800" b="1" dirty="0" smtClean="0">
                <a:solidFill>
                  <a:schemeClr val="bg1"/>
                </a:solidFill>
              </a:rPr>
              <a:t>Bibliography</a:t>
            </a:r>
            <a:endParaRPr lang="en-US" sz="2800" b="1" dirty="0">
              <a:solidFill>
                <a:schemeClr val="bg1"/>
              </a:solidFill>
            </a:endParaRPr>
          </a:p>
        </p:txBody>
      </p:sp>
      <p:sp>
        <p:nvSpPr>
          <p:cNvPr id="7" name="TextBox 6"/>
          <p:cNvSpPr txBox="1"/>
          <p:nvPr/>
        </p:nvSpPr>
        <p:spPr>
          <a:xfrm>
            <a:off x="838199" y="779490"/>
            <a:ext cx="11219481" cy="5909310"/>
          </a:xfrm>
          <a:prstGeom prst="rect">
            <a:avLst/>
          </a:prstGeom>
          <a:noFill/>
        </p:spPr>
        <p:txBody>
          <a:bodyPr wrap="square" rtlCol="0">
            <a:spAutoFit/>
          </a:bodyPr>
          <a:lstStyle/>
          <a:p>
            <a:r>
              <a:rPr lang="en-US" dirty="0"/>
              <a:t>Buwert, P </a:t>
            </a:r>
            <a:r>
              <a:rPr lang="en-US" dirty="0">
                <a:hlinkClick r:id="rId2" tooltip="View all posts by peterbuwert"/>
              </a:rPr>
              <a:t> </a:t>
            </a:r>
            <a:r>
              <a:rPr lang="en-US" dirty="0"/>
              <a:t>(2018). The Reflective Practitioner By Donald </a:t>
            </a:r>
            <a:r>
              <a:rPr lang="en-US" dirty="0" smtClean="0"/>
              <a:t>Schon.  Available online</a:t>
            </a:r>
            <a:r>
              <a:rPr lang="en-US" dirty="0"/>
              <a:t>:</a:t>
            </a:r>
            <a:r>
              <a:rPr lang="en-US" dirty="0" smtClean="0"/>
              <a:t> </a:t>
            </a:r>
            <a:r>
              <a:rPr lang="en-US" dirty="0"/>
              <a:t>(</a:t>
            </a:r>
            <a:r>
              <a:rPr lang="en-US" dirty="0">
                <a:hlinkClick r:id="rId3"/>
              </a:rPr>
              <a:t>https://graysreadinggroup.wordpress.com/2012/12/18/the-reflective-practitioner-by-donald-schon/</a:t>
            </a:r>
            <a:r>
              <a:rPr lang="en-US" dirty="0"/>
              <a:t> </a:t>
            </a:r>
            <a:r>
              <a:rPr lang="en-US" dirty="0" smtClean="0"/>
              <a:t>(Accessed 5/11/2019)</a:t>
            </a:r>
          </a:p>
          <a:p>
            <a:endParaRPr lang="en-US" dirty="0"/>
          </a:p>
          <a:p>
            <a:r>
              <a:rPr lang="en-US" dirty="0"/>
              <a:t>Gibbs, G (1988) </a:t>
            </a:r>
            <a:r>
              <a:rPr lang="en-US" dirty="0" smtClean="0"/>
              <a:t>Reflective Learning Cycle available </a:t>
            </a:r>
            <a:r>
              <a:rPr lang="en-US" dirty="0"/>
              <a:t>online at: </a:t>
            </a:r>
            <a:r>
              <a:rPr lang="en-US" dirty="0">
                <a:hlinkClick r:id="rId4"/>
              </a:rPr>
              <a:t>https://</a:t>
            </a:r>
            <a:r>
              <a:rPr lang="en-US" dirty="0" smtClean="0">
                <a:hlinkClick r:id="rId4"/>
              </a:rPr>
              <a:t>www.sheffield.ac.uk/ssid/301/study-skills/university-study/reflective-practice</a:t>
            </a:r>
            <a:r>
              <a:rPr lang="en-US" dirty="0" smtClean="0"/>
              <a:t>. Accessed 5/11/2019</a:t>
            </a:r>
          </a:p>
          <a:p>
            <a:endParaRPr lang="en-US" dirty="0"/>
          </a:p>
          <a:p>
            <a:r>
              <a:rPr lang="en-US" dirty="0" smtClean="0"/>
              <a:t>Harvard Refencing</a:t>
            </a:r>
            <a:r>
              <a:rPr lang="en-US" dirty="0"/>
              <a:t> Guide, (2006) University of </a:t>
            </a:r>
            <a:r>
              <a:rPr lang="en-US" dirty="0" smtClean="0"/>
              <a:t>London. Available online :https</a:t>
            </a:r>
            <a:r>
              <a:rPr lang="en-US" dirty="0"/>
              <a:t>://</a:t>
            </a:r>
            <a:r>
              <a:rPr lang="en-US" dirty="0" smtClean="0"/>
              <a:t>www.imperial.ac.uk/media/imperial-college/administration-and-support-services/library/public/harvard.pdf. (Accessed 4/11/2019)</a:t>
            </a:r>
          </a:p>
          <a:p>
            <a:endParaRPr lang="en-US" dirty="0"/>
          </a:p>
          <a:p>
            <a:r>
              <a:rPr lang="en-US" dirty="0" smtClean="0"/>
              <a:t>NTU Library, Citing References, (2017). A Guide to NTU library Harvard Style.  Available online: </a:t>
            </a:r>
            <a:r>
              <a:rPr lang="en-US" dirty="0" smtClean="0">
                <a:hlinkClick r:id="rId5"/>
              </a:rPr>
              <a:t>https</a:t>
            </a:r>
            <a:r>
              <a:rPr lang="en-US" dirty="0">
                <a:hlinkClick r:id="rId5"/>
              </a:rPr>
              <a:t>://</a:t>
            </a:r>
            <a:r>
              <a:rPr lang="en-US" dirty="0" smtClean="0">
                <a:hlinkClick r:id="rId5"/>
              </a:rPr>
              <a:t>now.ntu.ac.uk/d2l/lor/viewer/view.d2l?ou=52836&amp;loIdentId=25435&amp;contentTopicId=1019510</a:t>
            </a:r>
            <a:r>
              <a:rPr lang="en-US" dirty="0" smtClean="0"/>
              <a:t>. (Accessed 3/11/2019)</a:t>
            </a:r>
          </a:p>
          <a:p>
            <a:endParaRPr lang="en-US" dirty="0"/>
          </a:p>
          <a:p>
            <a:r>
              <a:rPr lang="en-US" dirty="0" smtClean="0"/>
              <a:t>Open Create (2019) Pedler Reflective Practice Model (2001) available online at: </a:t>
            </a:r>
            <a:r>
              <a:rPr lang="en-US" dirty="0">
                <a:hlinkClick r:id="rId6"/>
              </a:rPr>
              <a:t>https://</a:t>
            </a:r>
            <a:r>
              <a:rPr lang="en-US" dirty="0" smtClean="0">
                <a:hlinkClick r:id="rId6"/>
              </a:rPr>
              <a:t>www.open.edu/openlearncreate/mod/page/view.php?id=76089</a:t>
            </a:r>
            <a:r>
              <a:rPr lang="en-US" dirty="0" smtClean="0"/>
              <a:t>. (Accessed 4/11/2019).</a:t>
            </a:r>
          </a:p>
          <a:p>
            <a:endParaRPr lang="en-US" dirty="0"/>
          </a:p>
          <a:p>
            <a:r>
              <a:rPr lang="en-US" dirty="0" smtClean="0"/>
              <a:t>Thompson, N (2002) People Skills. Palgrave Macmillan. London.</a:t>
            </a:r>
          </a:p>
          <a:p>
            <a:endParaRPr lang="en-US" dirty="0"/>
          </a:p>
          <a:p>
            <a:r>
              <a:rPr lang="en-US" dirty="0" smtClean="0"/>
              <a:t>YouTube Research and Writing Channel (2017) What is Reflective Academic </a:t>
            </a:r>
            <a:r>
              <a:rPr lang="en-US" dirty="0"/>
              <a:t>W</a:t>
            </a:r>
            <a:r>
              <a:rPr lang="en-US" dirty="0" smtClean="0"/>
              <a:t>riting</a:t>
            </a:r>
            <a:r>
              <a:rPr lang="en-US" dirty="0"/>
              <a:t>? </a:t>
            </a:r>
            <a:r>
              <a:rPr lang="en-US" dirty="0" smtClean="0"/>
              <a:t>Available Online at:https</a:t>
            </a:r>
            <a:r>
              <a:rPr lang="en-US" dirty="0"/>
              <a:t>://</a:t>
            </a:r>
            <a:r>
              <a:rPr lang="en-US" dirty="0" smtClean="0"/>
              <a:t>www.youtube.com/watch?v=N2qZX3M_9MYYouTube. (Accessed 5/11/2019).</a:t>
            </a:r>
          </a:p>
        </p:txBody>
      </p:sp>
    </p:spTree>
    <p:extLst>
      <p:ext uri="{BB962C8B-B14F-4D97-AF65-F5344CB8AC3E}">
        <p14:creationId xmlns:p14="http://schemas.microsoft.com/office/powerpoint/2010/main" val="5891789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3037</TotalTime>
  <Words>1647</Words>
  <Application>Microsoft Macintosh PowerPoint</Application>
  <PresentationFormat>Widescreen</PresentationFormat>
  <Paragraphs>244</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Calibri</vt:lpstr>
      <vt:lpstr>Calibri Light</vt:lpstr>
      <vt:lpstr>Open Sans</vt:lpstr>
      <vt:lpstr>Wingdings</vt:lpstr>
      <vt:lpstr>Arial</vt:lpstr>
      <vt:lpstr>Office Theme</vt:lpstr>
      <vt:lpstr>PowerPoint Presentation</vt:lpstr>
      <vt:lpstr>Session Aims and Objectives</vt:lpstr>
      <vt:lpstr> Reflective Practice </vt:lpstr>
      <vt:lpstr>Reflective Practice </vt:lpstr>
      <vt:lpstr>PowerPoint Presentation</vt:lpstr>
      <vt:lpstr>PowerPoint Presentation</vt:lpstr>
      <vt:lpstr>PowerPoint Presentation</vt:lpstr>
      <vt:lpstr>PowerPoint Presentation</vt:lpstr>
      <vt:lpstr>PowerPoint Presentation</vt:lpstr>
      <vt:lpstr>Research</vt:lpstr>
      <vt:lpstr>Research</vt:lpstr>
      <vt:lpstr>Research</vt:lpstr>
      <vt:lpstr>PowerPoint Presentation</vt:lpstr>
      <vt:lpstr>PowerPoint Presentation</vt:lpstr>
      <vt:lpstr>PowerPoint Presentation</vt:lpstr>
      <vt:lpstr>Session Aims and Objectives</vt:lpstr>
      <vt:lpstr>Bibliography</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Development </dc:title>
  <dc:creator>Amanda Gentle</dc:creator>
  <cp:lastModifiedBy>Amanda Gentle</cp:lastModifiedBy>
  <cp:revision>547</cp:revision>
  <dcterms:created xsi:type="dcterms:W3CDTF">2017-12-08T17:45:03Z</dcterms:created>
  <dcterms:modified xsi:type="dcterms:W3CDTF">2019-11-06T15:40:16Z</dcterms:modified>
</cp:coreProperties>
</file>