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60" d="100"/>
          <a:sy n="60" d="100"/>
        </p:scale>
        <p:origin x="45" y="2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10.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1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AB389-46E2-45FC-AA98-7E2B88A47D3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2D719B9-5A89-4F03-AC18-F2F5EA4231F5}">
      <dgm:prSet/>
      <dgm:spPr/>
      <dgm:t>
        <a:bodyPr/>
        <a:lstStyle/>
        <a:p>
          <a:r>
            <a:rPr lang="en-GB"/>
            <a:t>Founded in Gothenburg, Sweden in 1927, Volvo Cars is distinguished all around the world for its designs, innovations and most importantly for its safety features.</a:t>
          </a:r>
          <a:endParaRPr lang="en-US"/>
        </a:p>
      </dgm:t>
    </dgm:pt>
    <dgm:pt modelId="{24228AD6-0F53-47A8-BCC4-0EDC49EF9B8F}" type="parTrans" cxnId="{AE735200-40AD-4DFF-9930-266EF8275396}">
      <dgm:prSet/>
      <dgm:spPr/>
      <dgm:t>
        <a:bodyPr/>
        <a:lstStyle/>
        <a:p>
          <a:endParaRPr lang="en-US"/>
        </a:p>
      </dgm:t>
    </dgm:pt>
    <dgm:pt modelId="{8B746C05-0C3D-4542-BC58-3DDD609F3993}" type="sibTrans" cxnId="{AE735200-40AD-4DFF-9930-266EF8275396}">
      <dgm:prSet/>
      <dgm:spPr/>
      <dgm:t>
        <a:bodyPr/>
        <a:lstStyle/>
        <a:p>
          <a:endParaRPr lang="en-US"/>
        </a:p>
      </dgm:t>
    </dgm:pt>
    <dgm:pt modelId="{8F8992D7-6632-457B-B52E-4486CAEE7980}">
      <dgm:prSet/>
      <dgm:spPr/>
      <dgm:t>
        <a:bodyPr/>
        <a:lstStyle/>
        <a:p>
          <a:r>
            <a:rPr lang="en-GB"/>
            <a:t>Statista (2024) mentions that Volvo has more than 43,000 employees with its operations in more than 100 countries.</a:t>
          </a:r>
          <a:endParaRPr lang="en-US"/>
        </a:p>
      </dgm:t>
    </dgm:pt>
    <dgm:pt modelId="{71820C25-C781-45BF-B7D1-2A376A527946}" type="parTrans" cxnId="{67CBDBB3-3F8C-42A2-BE46-2179164E925F}">
      <dgm:prSet/>
      <dgm:spPr/>
      <dgm:t>
        <a:bodyPr/>
        <a:lstStyle/>
        <a:p>
          <a:endParaRPr lang="en-US"/>
        </a:p>
      </dgm:t>
    </dgm:pt>
    <dgm:pt modelId="{3A0E99B7-47EA-4B0F-9B7C-EC18D00A67D9}" type="sibTrans" cxnId="{67CBDBB3-3F8C-42A2-BE46-2179164E925F}">
      <dgm:prSet/>
      <dgm:spPr/>
      <dgm:t>
        <a:bodyPr/>
        <a:lstStyle/>
        <a:p>
          <a:endParaRPr lang="en-US"/>
        </a:p>
      </dgm:t>
    </dgm:pt>
    <dgm:pt modelId="{277960B7-0705-4877-8063-8158E2FFAEAD}">
      <dgm:prSet/>
      <dgm:spPr/>
      <dgm:t>
        <a:bodyPr/>
        <a:lstStyle/>
        <a:p>
          <a:r>
            <a:rPr lang="en-GB"/>
            <a:t>Volvo has gained its reputation as a pioneer when it comes to environmental and automotive safety.</a:t>
          </a:r>
          <a:endParaRPr lang="en-US"/>
        </a:p>
      </dgm:t>
    </dgm:pt>
    <dgm:pt modelId="{0A2945FF-4B7E-4800-842C-604F61FB714A}" type="parTrans" cxnId="{995FC7A6-3BD8-48E8-B405-F7BBEEFBEC86}">
      <dgm:prSet/>
      <dgm:spPr/>
      <dgm:t>
        <a:bodyPr/>
        <a:lstStyle/>
        <a:p>
          <a:endParaRPr lang="en-US"/>
        </a:p>
      </dgm:t>
    </dgm:pt>
    <dgm:pt modelId="{DF68CB7D-109F-40B4-A303-1A96780B2893}" type="sibTrans" cxnId="{995FC7A6-3BD8-48E8-B405-F7BBEEFBEC86}">
      <dgm:prSet/>
      <dgm:spPr/>
      <dgm:t>
        <a:bodyPr/>
        <a:lstStyle/>
        <a:p>
          <a:endParaRPr lang="en-US"/>
        </a:p>
      </dgm:t>
    </dgm:pt>
    <dgm:pt modelId="{09050B6C-BF5B-401E-917C-65D2ABCF5D41}">
      <dgm:prSet/>
      <dgm:spPr/>
      <dgm:t>
        <a:bodyPr/>
        <a:lstStyle/>
        <a:p>
          <a:r>
            <a:rPr lang="en-GB"/>
            <a:t>The rapid transition towards electric vehicles has helped them generate more than $35 billion in revenue in 2024 (Volvo Cars, 2024).</a:t>
          </a:r>
          <a:endParaRPr lang="en-US"/>
        </a:p>
      </dgm:t>
    </dgm:pt>
    <dgm:pt modelId="{808DAFFB-54B9-4740-8B4A-B42006ACD93F}" type="parTrans" cxnId="{2922502B-D287-42EF-8E73-C68A15A69166}">
      <dgm:prSet/>
      <dgm:spPr/>
      <dgm:t>
        <a:bodyPr/>
        <a:lstStyle/>
        <a:p>
          <a:endParaRPr lang="en-US"/>
        </a:p>
      </dgm:t>
    </dgm:pt>
    <dgm:pt modelId="{AE00828F-405D-4CBB-9F0D-3EBD11705442}" type="sibTrans" cxnId="{2922502B-D287-42EF-8E73-C68A15A69166}">
      <dgm:prSet/>
      <dgm:spPr/>
      <dgm:t>
        <a:bodyPr/>
        <a:lstStyle/>
        <a:p>
          <a:endParaRPr lang="en-US"/>
        </a:p>
      </dgm:t>
    </dgm:pt>
    <dgm:pt modelId="{E12683C8-2AAF-42F7-A698-8922BCFD0FC5}">
      <dgm:prSet/>
      <dgm:spPr/>
      <dgm:t>
        <a:bodyPr/>
        <a:lstStyle/>
        <a:p>
          <a:r>
            <a:rPr lang="en-GB"/>
            <a:t>They intend to achieve the status as the first brand in the world to produce fully electric vehicles by 2030 and attain a climate-neutral supply chain by 2040 (IEA, 2024).</a:t>
          </a:r>
          <a:endParaRPr lang="en-US"/>
        </a:p>
      </dgm:t>
    </dgm:pt>
    <dgm:pt modelId="{991AC17F-8675-4327-829A-C290BB5D9788}" type="parTrans" cxnId="{4CE9CFCE-5D58-4BD2-9698-7661FA37318D}">
      <dgm:prSet/>
      <dgm:spPr/>
      <dgm:t>
        <a:bodyPr/>
        <a:lstStyle/>
        <a:p>
          <a:endParaRPr lang="en-US"/>
        </a:p>
      </dgm:t>
    </dgm:pt>
    <dgm:pt modelId="{3F707805-96CE-4623-9387-92EAE026E1D5}" type="sibTrans" cxnId="{4CE9CFCE-5D58-4BD2-9698-7661FA37318D}">
      <dgm:prSet/>
      <dgm:spPr/>
      <dgm:t>
        <a:bodyPr/>
        <a:lstStyle/>
        <a:p>
          <a:endParaRPr lang="en-US"/>
        </a:p>
      </dgm:t>
    </dgm:pt>
    <dgm:pt modelId="{573601E1-EC1B-4F07-9C50-2049C5FEE7E1}" type="pres">
      <dgm:prSet presAssocID="{D78AB389-46E2-45FC-AA98-7E2B88A47D35}" presName="linear" presStyleCnt="0">
        <dgm:presLayoutVars>
          <dgm:animLvl val="lvl"/>
          <dgm:resizeHandles val="exact"/>
        </dgm:presLayoutVars>
      </dgm:prSet>
      <dgm:spPr/>
    </dgm:pt>
    <dgm:pt modelId="{2827E03F-6AAF-4274-9F38-CC76E34F1A42}" type="pres">
      <dgm:prSet presAssocID="{62D719B9-5A89-4F03-AC18-F2F5EA4231F5}" presName="parentText" presStyleLbl="node1" presStyleIdx="0" presStyleCnt="5">
        <dgm:presLayoutVars>
          <dgm:chMax val="0"/>
          <dgm:bulletEnabled val="1"/>
        </dgm:presLayoutVars>
      </dgm:prSet>
      <dgm:spPr/>
    </dgm:pt>
    <dgm:pt modelId="{AA11DBF5-6EC6-4D31-A54A-A617D493AF6B}" type="pres">
      <dgm:prSet presAssocID="{8B746C05-0C3D-4542-BC58-3DDD609F3993}" presName="spacer" presStyleCnt="0"/>
      <dgm:spPr/>
    </dgm:pt>
    <dgm:pt modelId="{BCC873CC-DA8E-4F40-BC45-7E2529058F91}" type="pres">
      <dgm:prSet presAssocID="{8F8992D7-6632-457B-B52E-4486CAEE7980}" presName="parentText" presStyleLbl="node1" presStyleIdx="1" presStyleCnt="5">
        <dgm:presLayoutVars>
          <dgm:chMax val="0"/>
          <dgm:bulletEnabled val="1"/>
        </dgm:presLayoutVars>
      </dgm:prSet>
      <dgm:spPr/>
    </dgm:pt>
    <dgm:pt modelId="{5C0673FF-8FD9-4FDE-9622-F623633424E6}" type="pres">
      <dgm:prSet presAssocID="{3A0E99B7-47EA-4B0F-9B7C-EC18D00A67D9}" presName="spacer" presStyleCnt="0"/>
      <dgm:spPr/>
    </dgm:pt>
    <dgm:pt modelId="{7158B17A-49D3-4961-9001-FD0B3DFDD516}" type="pres">
      <dgm:prSet presAssocID="{277960B7-0705-4877-8063-8158E2FFAEAD}" presName="parentText" presStyleLbl="node1" presStyleIdx="2" presStyleCnt="5">
        <dgm:presLayoutVars>
          <dgm:chMax val="0"/>
          <dgm:bulletEnabled val="1"/>
        </dgm:presLayoutVars>
      </dgm:prSet>
      <dgm:spPr/>
    </dgm:pt>
    <dgm:pt modelId="{C699C7BA-BEB3-4E4A-BCE6-837F521CAD9C}" type="pres">
      <dgm:prSet presAssocID="{DF68CB7D-109F-40B4-A303-1A96780B2893}" presName="spacer" presStyleCnt="0"/>
      <dgm:spPr/>
    </dgm:pt>
    <dgm:pt modelId="{AC092B47-5F99-4CFD-871B-33346E7035A4}" type="pres">
      <dgm:prSet presAssocID="{09050B6C-BF5B-401E-917C-65D2ABCF5D41}" presName="parentText" presStyleLbl="node1" presStyleIdx="3" presStyleCnt="5">
        <dgm:presLayoutVars>
          <dgm:chMax val="0"/>
          <dgm:bulletEnabled val="1"/>
        </dgm:presLayoutVars>
      </dgm:prSet>
      <dgm:spPr/>
    </dgm:pt>
    <dgm:pt modelId="{F80C0FF6-2497-4FEB-9814-8FF8B772CC3A}" type="pres">
      <dgm:prSet presAssocID="{AE00828F-405D-4CBB-9F0D-3EBD11705442}" presName="spacer" presStyleCnt="0"/>
      <dgm:spPr/>
    </dgm:pt>
    <dgm:pt modelId="{1CE0E0EB-21CA-43AB-BF8A-C3003E496E46}" type="pres">
      <dgm:prSet presAssocID="{E12683C8-2AAF-42F7-A698-8922BCFD0FC5}" presName="parentText" presStyleLbl="node1" presStyleIdx="4" presStyleCnt="5">
        <dgm:presLayoutVars>
          <dgm:chMax val="0"/>
          <dgm:bulletEnabled val="1"/>
        </dgm:presLayoutVars>
      </dgm:prSet>
      <dgm:spPr/>
    </dgm:pt>
  </dgm:ptLst>
  <dgm:cxnLst>
    <dgm:cxn modelId="{AE735200-40AD-4DFF-9930-266EF8275396}" srcId="{D78AB389-46E2-45FC-AA98-7E2B88A47D35}" destId="{62D719B9-5A89-4F03-AC18-F2F5EA4231F5}" srcOrd="0" destOrd="0" parTransId="{24228AD6-0F53-47A8-BCC4-0EDC49EF9B8F}" sibTransId="{8B746C05-0C3D-4542-BC58-3DDD609F3993}"/>
    <dgm:cxn modelId="{2922502B-D287-42EF-8E73-C68A15A69166}" srcId="{D78AB389-46E2-45FC-AA98-7E2B88A47D35}" destId="{09050B6C-BF5B-401E-917C-65D2ABCF5D41}" srcOrd="3" destOrd="0" parTransId="{808DAFFB-54B9-4740-8B4A-B42006ACD93F}" sibTransId="{AE00828F-405D-4CBB-9F0D-3EBD11705442}"/>
    <dgm:cxn modelId="{B684EF3E-DD47-4B96-AB77-31ABF576D94B}" type="presOf" srcId="{8F8992D7-6632-457B-B52E-4486CAEE7980}" destId="{BCC873CC-DA8E-4F40-BC45-7E2529058F91}" srcOrd="0" destOrd="0" presId="urn:microsoft.com/office/officeart/2005/8/layout/vList2"/>
    <dgm:cxn modelId="{5BF8ED5B-6EE9-45BC-9FD6-0CB488961B37}" type="presOf" srcId="{E12683C8-2AAF-42F7-A698-8922BCFD0FC5}" destId="{1CE0E0EB-21CA-43AB-BF8A-C3003E496E46}" srcOrd="0" destOrd="0" presId="urn:microsoft.com/office/officeart/2005/8/layout/vList2"/>
    <dgm:cxn modelId="{8ADD9267-E1A9-4976-A856-853B2770460F}" type="presOf" srcId="{D78AB389-46E2-45FC-AA98-7E2B88A47D35}" destId="{573601E1-EC1B-4F07-9C50-2049C5FEE7E1}" srcOrd="0" destOrd="0" presId="urn:microsoft.com/office/officeart/2005/8/layout/vList2"/>
    <dgm:cxn modelId="{995FC7A6-3BD8-48E8-B405-F7BBEEFBEC86}" srcId="{D78AB389-46E2-45FC-AA98-7E2B88A47D35}" destId="{277960B7-0705-4877-8063-8158E2FFAEAD}" srcOrd="2" destOrd="0" parTransId="{0A2945FF-4B7E-4800-842C-604F61FB714A}" sibTransId="{DF68CB7D-109F-40B4-A303-1A96780B2893}"/>
    <dgm:cxn modelId="{67CBDBB3-3F8C-42A2-BE46-2179164E925F}" srcId="{D78AB389-46E2-45FC-AA98-7E2B88A47D35}" destId="{8F8992D7-6632-457B-B52E-4486CAEE7980}" srcOrd="1" destOrd="0" parTransId="{71820C25-C781-45BF-B7D1-2A376A527946}" sibTransId="{3A0E99B7-47EA-4B0F-9B7C-EC18D00A67D9}"/>
    <dgm:cxn modelId="{6BEB98BD-62F3-40D9-8DC0-1309BCED6A22}" type="presOf" srcId="{277960B7-0705-4877-8063-8158E2FFAEAD}" destId="{7158B17A-49D3-4961-9001-FD0B3DFDD516}" srcOrd="0" destOrd="0" presId="urn:microsoft.com/office/officeart/2005/8/layout/vList2"/>
    <dgm:cxn modelId="{4CE9CFCE-5D58-4BD2-9698-7661FA37318D}" srcId="{D78AB389-46E2-45FC-AA98-7E2B88A47D35}" destId="{E12683C8-2AAF-42F7-A698-8922BCFD0FC5}" srcOrd="4" destOrd="0" parTransId="{991AC17F-8675-4327-829A-C290BB5D9788}" sibTransId="{3F707805-96CE-4623-9387-92EAE026E1D5}"/>
    <dgm:cxn modelId="{4F95A9D1-80FA-4ECE-833F-F4E0D08FB64D}" type="presOf" srcId="{62D719B9-5A89-4F03-AC18-F2F5EA4231F5}" destId="{2827E03F-6AAF-4274-9F38-CC76E34F1A42}" srcOrd="0" destOrd="0" presId="urn:microsoft.com/office/officeart/2005/8/layout/vList2"/>
    <dgm:cxn modelId="{D28D0AEB-968F-4E03-BEAF-9B5989DD5316}" type="presOf" srcId="{09050B6C-BF5B-401E-917C-65D2ABCF5D41}" destId="{AC092B47-5F99-4CFD-871B-33346E7035A4}" srcOrd="0" destOrd="0" presId="urn:microsoft.com/office/officeart/2005/8/layout/vList2"/>
    <dgm:cxn modelId="{00A21FBA-08AE-41DD-84CB-C2A4931C212F}" type="presParOf" srcId="{573601E1-EC1B-4F07-9C50-2049C5FEE7E1}" destId="{2827E03F-6AAF-4274-9F38-CC76E34F1A42}" srcOrd="0" destOrd="0" presId="urn:microsoft.com/office/officeart/2005/8/layout/vList2"/>
    <dgm:cxn modelId="{13DCE91B-E42B-4823-87AC-CB24B4A0D931}" type="presParOf" srcId="{573601E1-EC1B-4F07-9C50-2049C5FEE7E1}" destId="{AA11DBF5-6EC6-4D31-A54A-A617D493AF6B}" srcOrd="1" destOrd="0" presId="urn:microsoft.com/office/officeart/2005/8/layout/vList2"/>
    <dgm:cxn modelId="{CAB642C3-1807-4621-9EB6-49517E7BA00D}" type="presParOf" srcId="{573601E1-EC1B-4F07-9C50-2049C5FEE7E1}" destId="{BCC873CC-DA8E-4F40-BC45-7E2529058F91}" srcOrd="2" destOrd="0" presId="urn:microsoft.com/office/officeart/2005/8/layout/vList2"/>
    <dgm:cxn modelId="{B890D3EE-49B9-479E-B02B-23628B705AE7}" type="presParOf" srcId="{573601E1-EC1B-4F07-9C50-2049C5FEE7E1}" destId="{5C0673FF-8FD9-4FDE-9622-F623633424E6}" srcOrd="3" destOrd="0" presId="urn:microsoft.com/office/officeart/2005/8/layout/vList2"/>
    <dgm:cxn modelId="{C8487D6C-F499-4BBB-B6E9-D0A63599BA49}" type="presParOf" srcId="{573601E1-EC1B-4F07-9C50-2049C5FEE7E1}" destId="{7158B17A-49D3-4961-9001-FD0B3DFDD516}" srcOrd="4" destOrd="0" presId="urn:microsoft.com/office/officeart/2005/8/layout/vList2"/>
    <dgm:cxn modelId="{AD26F661-9FA6-4791-A966-27D5E8E35518}" type="presParOf" srcId="{573601E1-EC1B-4F07-9C50-2049C5FEE7E1}" destId="{C699C7BA-BEB3-4E4A-BCE6-837F521CAD9C}" srcOrd="5" destOrd="0" presId="urn:microsoft.com/office/officeart/2005/8/layout/vList2"/>
    <dgm:cxn modelId="{822E9F47-E36B-4A53-87E3-085C98306950}" type="presParOf" srcId="{573601E1-EC1B-4F07-9C50-2049C5FEE7E1}" destId="{AC092B47-5F99-4CFD-871B-33346E7035A4}" srcOrd="6" destOrd="0" presId="urn:microsoft.com/office/officeart/2005/8/layout/vList2"/>
    <dgm:cxn modelId="{70DB39A9-70DA-4FF9-A063-CFAF5EAB6DD4}" type="presParOf" srcId="{573601E1-EC1B-4F07-9C50-2049C5FEE7E1}" destId="{F80C0FF6-2497-4FEB-9814-8FF8B772CC3A}" srcOrd="7" destOrd="0" presId="urn:microsoft.com/office/officeart/2005/8/layout/vList2"/>
    <dgm:cxn modelId="{F2EA4567-7E92-49F4-B0A1-8EDBE15062A7}" type="presParOf" srcId="{573601E1-EC1B-4F07-9C50-2049C5FEE7E1}" destId="{1CE0E0EB-21CA-43AB-BF8A-C3003E496E4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4E1C72-9571-406B-82CE-E64101FFA34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96EC3D-BA8D-45DD-94D3-8C2D3FC22533}">
      <dgm:prSet/>
      <dgm:spPr/>
      <dgm:t>
        <a:bodyPr/>
        <a:lstStyle/>
        <a:p>
          <a:r>
            <a:rPr lang="en-GB"/>
            <a:t>Safety, innovation, and sustainability form the business strategy backbone for Volvo.</a:t>
          </a:r>
          <a:endParaRPr lang="en-US"/>
        </a:p>
      </dgm:t>
    </dgm:pt>
    <dgm:pt modelId="{91600093-4335-4355-B939-8F3F24E2DD4A}" type="parTrans" cxnId="{362AB4A8-0F1E-418F-A5FE-EE46C059037D}">
      <dgm:prSet/>
      <dgm:spPr/>
      <dgm:t>
        <a:bodyPr/>
        <a:lstStyle/>
        <a:p>
          <a:endParaRPr lang="en-US"/>
        </a:p>
      </dgm:t>
    </dgm:pt>
    <dgm:pt modelId="{AA1FA59D-ACF5-4053-B9AF-A026DF0DAFA0}" type="sibTrans" cxnId="{362AB4A8-0F1E-418F-A5FE-EE46C059037D}">
      <dgm:prSet/>
      <dgm:spPr/>
      <dgm:t>
        <a:bodyPr/>
        <a:lstStyle/>
        <a:p>
          <a:endParaRPr lang="en-US"/>
        </a:p>
      </dgm:t>
    </dgm:pt>
    <dgm:pt modelId="{B2324949-EE36-45B2-949A-2765A675F959}">
      <dgm:prSet/>
      <dgm:spPr/>
      <dgm:t>
        <a:bodyPr/>
        <a:lstStyle/>
        <a:p>
          <a:r>
            <a:rPr lang="en-GB"/>
            <a:t>Volvo Cars (2024) states that the company is now planning for its final target year in 2030 to focus solely on electric cars.</a:t>
          </a:r>
          <a:endParaRPr lang="en-US"/>
        </a:p>
      </dgm:t>
    </dgm:pt>
    <dgm:pt modelId="{957D8AEA-3B78-4A85-94F7-E69498559752}" type="parTrans" cxnId="{A0D03B4A-4969-4ED3-B4E2-A1C0A2B92D35}">
      <dgm:prSet/>
      <dgm:spPr/>
      <dgm:t>
        <a:bodyPr/>
        <a:lstStyle/>
        <a:p>
          <a:endParaRPr lang="en-US"/>
        </a:p>
      </dgm:t>
    </dgm:pt>
    <dgm:pt modelId="{C5628EEC-29D2-4BA2-B8DC-F3492D6DDE7B}" type="sibTrans" cxnId="{A0D03B4A-4969-4ED3-B4E2-A1C0A2B92D35}">
      <dgm:prSet/>
      <dgm:spPr/>
      <dgm:t>
        <a:bodyPr/>
        <a:lstStyle/>
        <a:p>
          <a:endParaRPr lang="en-US"/>
        </a:p>
      </dgm:t>
    </dgm:pt>
    <dgm:pt modelId="{78923722-F14E-4AF1-8E8D-30367C24D62D}">
      <dgm:prSet/>
      <dgm:spPr/>
      <dgm:t>
        <a:bodyPr/>
        <a:lstStyle/>
        <a:p>
          <a:r>
            <a:rPr lang="en-GB"/>
            <a:t>Volvo continues heavy investments into digitalisation, circular economy and advanced driver-assistance systems developed by Financial Times (2024).</a:t>
          </a:r>
          <a:endParaRPr lang="en-US"/>
        </a:p>
      </dgm:t>
    </dgm:pt>
    <dgm:pt modelId="{BFCB8CEA-34F9-473B-9E68-8C317BD02917}" type="parTrans" cxnId="{3DE84716-71AE-411F-ACE7-CE3615DC1408}">
      <dgm:prSet/>
      <dgm:spPr/>
      <dgm:t>
        <a:bodyPr/>
        <a:lstStyle/>
        <a:p>
          <a:endParaRPr lang="en-US"/>
        </a:p>
      </dgm:t>
    </dgm:pt>
    <dgm:pt modelId="{936810DF-1788-46EA-97C8-9769903C75EE}" type="sibTrans" cxnId="{3DE84716-71AE-411F-ACE7-CE3615DC1408}">
      <dgm:prSet/>
      <dgm:spPr/>
      <dgm:t>
        <a:bodyPr/>
        <a:lstStyle/>
        <a:p>
          <a:endParaRPr lang="en-US"/>
        </a:p>
      </dgm:t>
    </dgm:pt>
    <dgm:pt modelId="{8DF3558E-93D6-49D3-97B5-4ABF5A0E9F7A}">
      <dgm:prSet/>
      <dgm:spPr/>
      <dgm:t>
        <a:bodyPr/>
        <a:lstStyle/>
        <a:p>
          <a:r>
            <a:rPr lang="en-GB"/>
            <a:t>This has led to partnerships with firms like Google and Northvolt for strategic software and battery support.</a:t>
          </a:r>
          <a:endParaRPr lang="en-US"/>
        </a:p>
      </dgm:t>
    </dgm:pt>
    <dgm:pt modelId="{C58887FF-E74C-4D78-A757-7083F96E1074}" type="parTrans" cxnId="{E3423511-861C-4B4B-A2D0-7D4E6EBD74B7}">
      <dgm:prSet/>
      <dgm:spPr/>
      <dgm:t>
        <a:bodyPr/>
        <a:lstStyle/>
        <a:p>
          <a:endParaRPr lang="en-US"/>
        </a:p>
      </dgm:t>
    </dgm:pt>
    <dgm:pt modelId="{8DC84B1E-DBCC-480E-9215-43511098368B}" type="sibTrans" cxnId="{E3423511-861C-4B4B-A2D0-7D4E6EBD74B7}">
      <dgm:prSet/>
      <dgm:spPr/>
      <dgm:t>
        <a:bodyPr/>
        <a:lstStyle/>
        <a:p>
          <a:endParaRPr lang="en-US"/>
        </a:p>
      </dgm:t>
    </dgm:pt>
    <dgm:pt modelId="{C2C23F08-ACDD-4CDA-967B-F751E03C2322}">
      <dgm:prSet/>
      <dgm:spPr/>
      <dgm:t>
        <a:bodyPr/>
        <a:lstStyle/>
        <a:p>
          <a:r>
            <a:rPr lang="en-GB"/>
            <a:t>By adopting this approach, Volvo is able to retain its competitiveness by merging Scandinavian design, advanced technologies, and environmental awareness.</a:t>
          </a:r>
          <a:endParaRPr lang="en-US"/>
        </a:p>
      </dgm:t>
    </dgm:pt>
    <dgm:pt modelId="{1CA2F6CC-91DF-4E1C-A688-5A23301E83C2}" type="parTrans" cxnId="{9ABC33A2-850D-4548-B150-682584F54E58}">
      <dgm:prSet/>
      <dgm:spPr/>
      <dgm:t>
        <a:bodyPr/>
        <a:lstStyle/>
        <a:p>
          <a:endParaRPr lang="en-US"/>
        </a:p>
      </dgm:t>
    </dgm:pt>
    <dgm:pt modelId="{62019B4D-ADD8-4C65-82FE-74A8E2179639}" type="sibTrans" cxnId="{9ABC33A2-850D-4548-B150-682584F54E58}">
      <dgm:prSet/>
      <dgm:spPr/>
      <dgm:t>
        <a:bodyPr/>
        <a:lstStyle/>
        <a:p>
          <a:endParaRPr lang="en-US"/>
        </a:p>
      </dgm:t>
    </dgm:pt>
    <dgm:pt modelId="{AF695743-D255-4F8F-A02C-7C74034A972F}" type="pres">
      <dgm:prSet presAssocID="{EA4E1C72-9571-406B-82CE-E64101FFA340}" presName="root" presStyleCnt="0">
        <dgm:presLayoutVars>
          <dgm:dir/>
          <dgm:resizeHandles val="exact"/>
        </dgm:presLayoutVars>
      </dgm:prSet>
      <dgm:spPr/>
    </dgm:pt>
    <dgm:pt modelId="{57A2FCFE-3CF5-4B44-B199-8DE9BEC930DD}" type="pres">
      <dgm:prSet presAssocID="{F296EC3D-BA8D-45DD-94D3-8C2D3FC22533}" presName="compNode" presStyleCnt="0"/>
      <dgm:spPr/>
    </dgm:pt>
    <dgm:pt modelId="{0FF1DE03-8509-4E44-9264-AAFE9AC7CE8A}" type="pres">
      <dgm:prSet presAssocID="{F296EC3D-BA8D-45DD-94D3-8C2D3FC22533}" presName="bgRect" presStyleLbl="bgShp" presStyleIdx="0" presStyleCnt="5"/>
      <dgm:spPr/>
    </dgm:pt>
    <dgm:pt modelId="{B46E40D1-E147-404B-9684-FFBC926756B5}" type="pres">
      <dgm:prSet presAssocID="{F296EC3D-BA8D-45DD-94D3-8C2D3FC2253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FA561D5B-0DB6-4E99-BFEB-6F40AB9A858F}" type="pres">
      <dgm:prSet presAssocID="{F296EC3D-BA8D-45DD-94D3-8C2D3FC22533}" presName="spaceRect" presStyleCnt="0"/>
      <dgm:spPr/>
    </dgm:pt>
    <dgm:pt modelId="{31F4A706-3A0E-4A4A-A447-415E0971FCD2}" type="pres">
      <dgm:prSet presAssocID="{F296EC3D-BA8D-45DD-94D3-8C2D3FC22533}" presName="parTx" presStyleLbl="revTx" presStyleIdx="0" presStyleCnt="5">
        <dgm:presLayoutVars>
          <dgm:chMax val="0"/>
          <dgm:chPref val="0"/>
        </dgm:presLayoutVars>
      </dgm:prSet>
      <dgm:spPr/>
    </dgm:pt>
    <dgm:pt modelId="{0A8B369B-9528-4FB6-ADFF-15AF4D89EF0D}" type="pres">
      <dgm:prSet presAssocID="{AA1FA59D-ACF5-4053-B9AF-A026DF0DAFA0}" presName="sibTrans" presStyleCnt="0"/>
      <dgm:spPr/>
    </dgm:pt>
    <dgm:pt modelId="{EAF01403-7292-41CD-84A4-AB231D0D7C23}" type="pres">
      <dgm:prSet presAssocID="{B2324949-EE36-45B2-949A-2765A675F959}" presName="compNode" presStyleCnt="0"/>
      <dgm:spPr/>
    </dgm:pt>
    <dgm:pt modelId="{1AE1C3A7-E02E-4AA2-B27E-012D128D1DB6}" type="pres">
      <dgm:prSet presAssocID="{B2324949-EE36-45B2-949A-2765A675F959}" presName="bgRect" presStyleLbl="bgShp" presStyleIdx="1" presStyleCnt="5"/>
      <dgm:spPr/>
    </dgm:pt>
    <dgm:pt modelId="{F93B9B8A-7B11-430D-99DF-88ACD8F8986F}" type="pres">
      <dgm:prSet presAssocID="{B2324949-EE36-45B2-949A-2765A675F95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73DC48B3-E359-485C-B863-9C4479C44430}" type="pres">
      <dgm:prSet presAssocID="{B2324949-EE36-45B2-949A-2765A675F959}" presName="spaceRect" presStyleCnt="0"/>
      <dgm:spPr/>
    </dgm:pt>
    <dgm:pt modelId="{C1E3E289-51DD-4590-9502-96688CA885E3}" type="pres">
      <dgm:prSet presAssocID="{B2324949-EE36-45B2-949A-2765A675F959}" presName="parTx" presStyleLbl="revTx" presStyleIdx="1" presStyleCnt="5">
        <dgm:presLayoutVars>
          <dgm:chMax val="0"/>
          <dgm:chPref val="0"/>
        </dgm:presLayoutVars>
      </dgm:prSet>
      <dgm:spPr/>
    </dgm:pt>
    <dgm:pt modelId="{1D806A60-4E4B-4A3D-B3D8-34106DE21FE3}" type="pres">
      <dgm:prSet presAssocID="{C5628EEC-29D2-4BA2-B8DC-F3492D6DDE7B}" presName="sibTrans" presStyleCnt="0"/>
      <dgm:spPr/>
    </dgm:pt>
    <dgm:pt modelId="{A4B94C1C-238F-46E0-9BB3-1B6282C990E3}" type="pres">
      <dgm:prSet presAssocID="{78923722-F14E-4AF1-8E8D-30367C24D62D}" presName="compNode" presStyleCnt="0"/>
      <dgm:spPr/>
    </dgm:pt>
    <dgm:pt modelId="{9D7B6519-41D7-4755-9C92-E64287E34D2C}" type="pres">
      <dgm:prSet presAssocID="{78923722-F14E-4AF1-8E8D-30367C24D62D}" presName="bgRect" presStyleLbl="bgShp" presStyleIdx="2" presStyleCnt="5"/>
      <dgm:spPr/>
    </dgm:pt>
    <dgm:pt modelId="{0F181C04-69F0-4324-BD9D-F6F6C11EECB6}" type="pres">
      <dgm:prSet presAssocID="{78923722-F14E-4AF1-8E8D-30367C24D62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ghway scene"/>
        </a:ext>
      </dgm:extLst>
    </dgm:pt>
    <dgm:pt modelId="{D45776FF-237F-4E66-9A29-5D614E82EFCB}" type="pres">
      <dgm:prSet presAssocID="{78923722-F14E-4AF1-8E8D-30367C24D62D}" presName="spaceRect" presStyleCnt="0"/>
      <dgm:spPr/>
    </dgm:pt>
    <dgm:pt modelId="{FF1D769C-B878-43E9-8154-DEAF435BB2C6}" type="pres">
      <dgm:prSet presAssocID="{78923722-F14E-4AF1-8E8D-30367C24D62D}" presName="parTx" presStyleLbl="revTx" presStyleIdx="2" presStyleCnt="5">
        <dgm:presLayoutVars>
          <dgm:chMax val="0"/>
          <dgm:chPref val="0"/>
        </dgm:presLayoutVars>
      </dgm:prSet>
      <dgm:spPr/>
    </dgm:pt>
    <dgm:pt modelId="{4A9A5BA2-F730-4902-9465-1D636AEB0F68}" type="pres">
      <dgm:prSet presAssocID="{936810DF-1788-46EA-97C8-9769903C75EE}" presName="sibTrans" presStyleCnt="0"/>
      <dgm:spPr/>
    </dgm:pt>
    <dgm:pt modelId="{6BC5F053-B05B-4694-B808-ECFD2DBA2B0F}" type="pres">
      <dgm:prSet presAssocID="{8DF3558E-93D6-49D3-97B5-4ABF5A0E9F7A}" presName="compNode" presStyleCnt="0"/>
      <dgm:spPr/>
    </dgm:pt>
    <dgm:pt modelId="{1AA4AA49-A1E7-4A18-9E1D-D5A26EBDA303}" type="pres">
      <dgm:prSet presAssocID="{8DF3558E-93D6-49D3-97B5-4ABF5A0E9F7A}" presName="bgRect" presStyleLbl="bgShp" presStyleIdx="3" presStyleCnt="5"/>
      <dgm:spPr/>
    </dgm:pt>
    <dgm:pt modelId="{27E72F2E-24F6-42EF-8203-23F70AFD4C58}" type="pres">
      <dgm:prSet presAssocID="{8DF3558E-93D6-49D3-97B5-4ABF5A0E9F7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ttery Charging"/>
        </a:ext>
      </dgm:extLst>
    </dgm:pt>
    <dgm:pt modelId="{5BA6F539-AF17-4DD5-9D53-78AF691F8921}" type="pres">
      <dgm:prSet presAssocID="{8DF3558E-93D6-49D3-97B5-4ABF5A0E9F7A}" presName="spaceRect" presStyleCnt="0"/>
      <dgm:spPr/>
    </dgm:pt>
    <dgm:pt modelId="{6B7425F8-B6E3-4D1E-B016-F7C9274C8C15}" type="pres">
      <dgm:prSet presAssocID="{8DF3558E-93D6-49D3-97B5-4ABF5A0E9F7A}" presName="parTx" presStyleLbl="revTx" presStyleIdx="3" presStyleCnt="5">
        <dgm:presLayoutVars>
          <dgm:chMax val="0"/>
          <dgm:chPref val="0"/>
        </dgm:presLayoutVars>
      </dgm:prSet>
      <dgm:spPr/>
    </dgm:pt>
    <dgm:pt modelId="{33BEFCA9-BA15-4A19-9059-3136CAC3A19D}" type="pres">
      <dgm:prSet presAssocID="{8DC84B1E-DBCC-480E-9215-43511098368B}" presName="sibTrans" presStyleCnt="0"/>
      <dgm:spPr/>
    </dgm:pt>
    <dgm:pt modelId="{EA9FA071-FAA1-45AD-ACDE-6E183CF3FD03}" type="pres">
      <dgm:prSet presAssocID="{C2C23F08-ACDD-4CDA-967B-F751E03C2322}" presName="compNode" presStyleCnt="0"/>
      <dgm:spPr/>
    </dgm:pt>
    <dgm:pt modelId="{FAE3F459-13B4-4344-AE25-D39E445B2CDE}" type="pres">
      <dgm:prSet presAssocID="{C2C23F08-ACDD-4CDA-967B-F751E03C2322}" presName="bgRect" presStyleLbl="bgShp" presStyleIdx="4" presStyleCnt="5"/>
      <dgm:spPr/>
    </dgm:pt>
    <dgm:pt modelId="{6233A5FE-1614-480E-94B7-C4EC23FACCB9}" type="pres">
      <dgm:prSet presAssocID="{C2C23F08-ACDD-4CDA-967B-F751E03C232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opping cart"/>
        </a:ext>
      </dgm:extLst>
    </dgm:pt>
    <dgm:pt modelId="{32FC1B26-0336-410F-A826-B035F098BEA2}" type="pres">
      <dgm:prSet presAssocID="{C2C23F08-ACDD-4CDA-967B-F751E03C2322}" presName="spaceRect" presStyleCnt="0"/>
      <dgm:spPr/>
    </dgm:pt>
    <dgm:pt modelId="{0B4513ED-D618-4DFC-A062-78EE9751F792}" type="pres">
      <dgm:prSet presAssocID="{C2C23F08-ACDD-4CDA-967B-F751E03C2322}" presName="parTx" presStyleLbl="revTx" presStyleIdx="4" presStyleCnt="5">
        <dgm:presLayoutVars>
          <dgm:chMax val="0"/>
          <dgm:chPref val="0"/>
        </dgm:presLayoutVars>
      </dgm:prSet>
      <dgm:spPr/>
    </dgm:pt>
  </dgm:ptLst>
  <dgm:cxnLst>
    <dgm:cxn modelId="{E3423511-861C-4B4B-A2D0-7D4E6EBD74B7}" srcId="{EA4E1C72-9571-406B-82CE-E64101FFA340}" destId="{8DF3558E-93D6-49D3-97B5-4ABF5A0E9F7A}" srcOrd="3" destOrd="0" parTransId="{C58887FF-E74C-4D78-A757-7083F96E1074}" sibTransId="{8DC84B1E-DBCC-480E-9215-43511098368B}"/>
    <dgm:cxn modelId="{3DE84716-71AE-411F-ACE7-CE3615DC1408}" srcId="{EA4E1C72-9571-406B-82CE-E64101FFA340}" destId="{78923722-F14E-4AF1-8E8D-30367C24D62D}" srcOrd="2" destOrd="0" parTransId="{BFCB8CEA-34F9-473B-9E68-8C317BD02917}" sibTransId="{936810DF-1788-46EA-97C8-9769903C75EE}"/>
    <dgm:cxn modelId="{A0D03B4A-4969-4ED3-B4E2-A1C0A2B92D35}" srcId="{EA4E1C72-9571-406B-82CE-E64101FFA340}" destId="{B2324949-EE36-45B2-949A-2765A675F959}" srcOrd="1" destOrd="0" parTransId="{957D8AEA-3B78-4A85-94F7-E69498559752}" sibTransId="{C5628EEC-29D2-4BA2-B8DC-F3492D6DDE7B}"/>
    <dgm:cxn modelId="{BE30D07B-C87C-4E4E-990B-F5879D05AB52}" type="presOf" srcId="{F296EC3D-BA8D-45DD-94D3-8C2D3FC22533}" destId="{31F4A706-3A0E-4A4A-A447-415E0971FCD2}" srcOrd="0" destOrd="0" presId="urn:microsoft.com/office/officeart/2018/2/layout/IconVerticalSolidList"/>
    <dgm:cxn modelId="{87358990-0863-42B2-9E26-800BAE174C91}" type="presOf" srcId="{EA4E1C72-9571-406B-82CE-E64101FFA340}" destId="{AF695743-D255-4F8F-A02C-7C74034A972F}" srcOrd="0" destOrd="0" presId="urn:microsoft.com/office/officeart/2018/2/layout/IconVerticalSolidList"/>
    <dgm:cxn modelId="{98125693-6F58-49F8-BB2C-0C53C515E551}" type="presOf" srcId="{C2C23F08-ACDD-4CDA-967B-F751E03C2322}" destId="{0B4513ED-D618-4DFC-A062-78EE9751F792}" srcOrd="0" destOrd="0" presId="urn:microsoft.com/office/officeart/2018/2/layout/IconVerticalSolidList"/>
    <dgm:cxn modelId="{9ABC33A2-850D-4548-B150-682584F54E58}" srcId="{EA4E1C72-9571-406B-82CE-E64101FFA340}" destId="{C2C23F08-ACDD-4CDA-967B-F751E03C2322}" srcOrd="4" destOrd="0" parTransId="{1CA2F6CC-91DF-4E1C-A688-5A23301E83C2}" sibTransId="{62019B4D-ADD8-4C65-82FE-74A8E2179639}"/>
    <dgm:cxn modelId="{362AB4A8-0F1E-418F-A5FE-EE46C059037D}" srcId="{EA4E1C72-9571-406B-82CE-E64101FFA340}" destId="{F296EC3D-BA8D-45DD-94D3-8C2D3FC22533}" srcOrd="0" destOrd="0" parTransId="{91600093-4335-4355-B939-8F3F24E2DD4A}" sibTransId="{AA1FA59D-ACF5-4053-B9AF-A026DF0DAFA0}"/>
    <dgm:cxn modelId="{4BC912B2-3A9E-4094-B83A-A971F0193C78}" type="presOf" srcId="{B2324949-EE36-45B2-949A-2765A675F959}" destId="{C1E3E289-51DD-4590-9502-96688CA885E3}" srcOrd="0" destOrd="0" presId="urn:microsoft.com/office/officeart/2018/2/layout/IconVerticalSolidList"/>
    <dgm:cxn modelId="{18FA3BC4-5206-438C-9B62-2102D5A740D7}" type="presOf" srcId="{8DF3558E-93D6-49D3-97B5-4ABF5A0E9F7A}" destId="{6B7425F8-B6E3-4D1E-B016-F7C9274C8C15}" srcOrd="0" destOrd="0" presId="urn:microsoft.com/office/officeart/2018/2/layout/IconVerticalSolidList"/>
    <dgm:cxn modelId="{F560BCEE-FB9F-4E97-A56F-B92A37BED46C}" type="presOf" srcId="{78923722-F14E-4AF1-8E8D-30367C24D62D}" destId="{FF1D769C-B878-43E9-8154-DEAF435BB2C6}" srcOrd="0" destOrd="0" presId="urn:microsoft.com/office/officeart/2018/2/layout/IconVerticalSolidList"/>
    <dgm:cxn modelId="{9597C965-F53F-4150-9831-BC2721B6427C}" type="presParOf" srcId="{AF695743-D255-4F8F-A02C-7C74034A972F}" destId="{57A2FCFE-3CF5-4B44-B199-8DE9BEC930DD}" srcOrd="0" destOrd="0" presId="urn:microsoft.com/office/officeart/2018/2/layout/IconVerticalSolidList"/>
    <dgm:cxn modelId="{D4ECA0B0-0F1F-4136-9EE1-8DCF2A1F94CE}" type="presParOf" srcId="{57A2FCFE-3CF5-4B44-B199-8DE9BEC930DD}" destId="{0FF1DE03-8509-4E44-9264-AAFE9AC7CE8A}" srcOrd="0" destOrd="0" presId="urn:microsoft.com/office/officeart/2018/2/layout/IconVerticalSolidList"/>
    <dgm:cxn modelId="{F4DB991A-31F5-417A-8BD1-CC36207E46D2}" type="presParOf" srcId="{57A2FCFE-3CF5-4B44-B199-8DE9BEC930DD}" destId="{B46E40D1-E147-404B-9684-FFBC926756B5}" srcOrd="1" destOrd="0" presId="urn:microsoft.com/office/officeart/2018/2/layout/IconVerticalSolidList"/>
    <dgm:cxn modelId="{C09CDEA3-55E9-49E7-BBEE-C662C046A52D}" type="presParOf" srcId="{57A2FCFE-3CF5-4B44-B199-8DE9BEC930DD}" destId="{FA561D5B-0DB6-4E99-BFEB-6F40AB9A858F}" srcOrd="2" destOrd="0" presId="urn:microsoft.com/office/officeart/2018/2/layout/IconVerticalSolidList"/>
    <dgm:cxn modelId="{9FEBAB46-C310-4591-A9E0-EC23FB31E482}" type="presParOf" srcId="{57A2FCFE-3CF5-4B44-B199-8DE9BEC930DD}" destId="{31F4A706-3A0E-4A4A-A447-415E0971FCD2}" srcOrd="3" destOrd="0" presId="urn:microsoft.com/office/officeart/2018/2/layout/IconVerticalSolidList"/>
    <dgm:cxn modelId="{77C537B1-9976-4BF3-9AAB-C152FE9C61EC}" type="presParOf" srcId="{AF695743-D255-4F8F-A02C-7C74034A972F}" destId="{0A8B369B-9528-4FB6-ADFF-15AF4D89EF0D}" srcOrd="1" destOrd="0" presId="urn:microsoft.com/office/officeart/2018/2/layout/IconVerticalSolidList"/>
    <dgm:cxn modelId="{45D54E3A-1B07-4066-9A05-73CB475184BE}" type="presParOf" srcId="{AF695743-D255-4F8F-A02C-7C74034A972F}" destId="{EAF01403-7292-41CD-84A4-AB231D0D7C23}" srcOrd="2" destOrd="0" presId="urn:microsoft.com/office/officeart/2018/2/layout/IconVerticalSolidList"/>
    <dgm:cxn modelId="{F937246A-D6EF-416A-91A1-9054E6CF438D}" type="presParOf" srcId="{EAF01403-7292-41CD-84A4-AB231D0D7C23}" destId="{1AE1C3A7-E02E-4AA2-B27E-012D128D1DB6}" srcOrd="0" destOrd="0" presId="urn:microsoft.com/office/officeart/2018/2/layout/IconVerticalSolidList"/>
    <dgm:cxn modelId="{BDFC5252-159D-484E-9974-D9AFBF148554}" type="presParOf" srcId="{EAF01403-7292-41CD-84A4-AB231D0D7C23}" destId="{F93B9B8A-7B11-430D-99DF-88ACD8F8986F}" srcOrd="1" destOrd="0" presId="urn:microsoft.com/office/officeart/2018/2/layout/IconVerticalSolidList"/>
    <dgm:cxn modelId="{A45F0DD0-D8B5-4E09-97DC-1ACA2B3084E0}" type="presParOf" srcId="{EAF01403-7292-41CD-84A4-AB231D0D7C23}" destId="{73DC48B3-E359-485C-B863-9C4479C44430}" srcOrd="2" destOrd="0" presId="urn:microsoft.com/office/officeart/2018/2/layout/IconVerticalSolidList"/>
    <dgm:cxn modelId="{86884174-4A0E-4C07-84D6-07835BA3A7D7}" type="presParOf" srcId="{EAF01403-7292-41CD-84A4-AB231D0D7C23}" destId="{C1E3E289-51DD-4590-9502-96688CA885E3}" srcOrd="3" destOrd="0" presId="urn:microsoft.com/office/officeart/2018/2/layout/IconVerticalSolidList"/>
    <dgm:cxn modelId="{B74ABC37-7C7B-4008-AE73-DEACEE75E8B7}" type="presParOf" srcId="{AF695743-D255-4F8F-A02C-7C74034A972F}" destId="{1D806A60-4E4B-4A3D-B3D8-34106DE21FE3}" srcOrd="3" destOrd="0" presId="urn:microsoft.com/office/officeart/2018/2/layout/IconVerticalSolidList"/>
    <dgm:cxn modelId="{003FB501-E680-455E-813A-7E5FF63599EF}" type="presParOf" srcId="{AF695743-D255-4F8F-A02C-7C74034A972F}" destId="{A4B94C1C-238F-46E0-9BB3-1B6282C990E3}" srcOrd="4" destOrd="0" presId="urn:microsoft.com/office/officeart/2018/2/layout/IconVerticalSolidList"/>
    <dgm:cxn modelId="{F3F253C2-7594-47A3-B206-3FBA6ECA7108}" type="presParOf" srcId="{A4B94C1C-238F-46E0-9BB3-1B6282C990E3}" destId="{9D7B6519-41D7-4755-9C92-E64287E34D2C}" srcOrd="0" destOrd="0" presId="urn:microsoft.com/office/officeart/2018/2/layout/IconVerticalSolidList"/>
    <dgm:cxn modelId="{CE02B4C2-7573-483B-BA28-181869B59AC0}" type="presParOf" srcId="{A4B94C1C-238F-46E0-9BB3-1B6282C990E3}" destId="{0F181C04-69F0-4324-BD9D-F6F6C11EECB6}" srcOrd="1" destOrd="0" presId="urn:microsoft.com/office/officeart/2018/2/layout/IconVerticalSolidList"/>
    <dgm:cxn modelId="{25553E6F-F523-41E8-B26B-6A3C0188F48D}" type="presParOf" srcId="{A4B94C1C-238F-46E0-9BB3-1B6282C990E3}" destId="{D45776FF-237F-4E66-9A29-5D614E82EFCB}" srcOrd="2" destOrd="0" presId="urn:microsoft.com/office/officeart/2018/2/layout/IconVerticalSolidList"/>
    <dgm:cxn modelId="{87A9B938-4B00-489D-A29C-5386B3F53299}" type="presParOf" srcId="{A4B94C1C-238F-46E0-9BB3-1B6282C990E3}" destId="{FF1D769C-B878-43E9-8154-DEAF435BB2C6}" srcOrd="3" destOrd="0" presId="urn:microsoft.com/office/officeart/2018/2/layout/IconVerticalSolidList"/>
    <dgm:cxn modelId="{D53CAA16-5AFC-48D6-A433-EFAE3E101F2C}" type="presParOf" srcId="{AF695743-D255-4F8F-A02C-7C74034A972F}" destId="{4A9A5BA2-F730-4902-9465-1D636AEB0F68}" srcOrd="5" destOrd="0" presId="urn:microsoft.com/office/officeart/2018/2/layout/IconVerticalSolidList"/>
    <dgm:cxn modelId="{23403AB8-071C-43C3-9CF1-6D728363F9C7}" type="presParOf" srcId="{AF695743-D255-4F8F-A02C-7C74034A972F}" destId="{6BC5F053-B05B-4694-B808-ECFD2DBA2B0F}" srcOrd="6" destOrd="0" presId="urn:microsoft.com/office/officeart/2018/2/layout/IconVerticalSolidList"/>
    <dgm:cxn modelId="{4728E543-FB13-44B7-92B5-2195999439AB}" type="presParOf" srcId="{6BC5F053-B05B-4694-B808-ECFD2DBA2B0F}" destId="{1AA4AA49-A1E7-4A18-9E1D-D5A26EBDA303}" srcOrd="0" destOrd="0" presId="urn:microsoft.com/office/officeart/2018/2/layout/IconVerticalSolidList"/>
    <dgm:cxn modelId="{BF9ABE54-5A6E-435D-880F-BB70188E05F8}" type="presParOf" srcId="{6BC5F053-B05B-4694-B808-ECFD2DBA2B0F}" destId="{27E72F2E-24F6-42EF-8203-23F70AFD4C58}" srcOrd="1" destOrd="0" presId="urn:microsoft.com/office/officeart/2018/2/layout/IconVerticalSolidList"/>
    <dgm:cxn modelId="{605D3116-1516-490F-B68B-22035CE612F3}" type="presParOf" srcId="{6BC5F053-B05B-4694-B808-ECFD2DBA2B0F}" destId="{5BA6F539-AF17-4DD5-9D53-78AF691F8921}" srcOrd="2" destOrd="0" presId="urn:microsoft.com/office/officeart/2018/2/layout/IconVerticalSolidList"/>
    <dgm:cxn modelId="{ACF06676-F08A-457E-9531-8BC41E606C65}" type="presParOf" srcId="{6BC5F053-B05B-4694-B808-ECFD2DBA2B0F}" destId="{6B7425F8-B6E3-4D1E-B016-F7C9274C8C15}" srcOrd="3" destOrd="0" presId="urn:microsoft.com/office/officeart/2018/2/layout/IconVerticalSolidList"/>
    <dgm:cxn modelId="{7E99F827-8A16-44C2-98C6-853CCE5963EF}" type="presParOf" srcId="{AF695743-D255-4F8F-A02C-7C74034A972F}" destId="{33BEFCA9-BA15-4A19-9059-3136CAC3A19D}" srcOrd="7" destOrd="0" presId="urn:microsoft.com/office/officeart/2018/2/layout/IconVerticalSolidList"/>
    <dgm:cxn modelId="{16D58B94-86EA-4FCE-A675-39C45B65F8A1}" type="presParOf" srcId="{AF695743-D255-4F8F-A02C-7C74034A972F}" destId="{EA9FA071-FAA1-45AD-ACDE-6E183CF3FD03}" srcOrd="8" destOrd="0" presId="urn:microsoft.com/office/officeart/2018/2/layout/IconVerticalSolidList"/>
    <dgm:cxn modelId="{7E3457E8-93FA-4AF2-8B5D-2264DCF86567}" type="presParOf" srcId="{EA9FA071-FAA1-45AD-ACDE-6E183CF3FD03}" destId="{FAE3F459-13B4-4344-AE25-D39E445B2CDE}" srcOrd="0" destOrd="0" presId="urn:microsoft.com/office/officeart/2018/2/layout/IconVerticalSolidList"/>
    <dgm:cxn modelId="{FA2C6213-C275-455B-8B9E-4D752AB41BE5}" type="presParOf" srcId="{EA9FA071-FAA1-45AD-ACDE-6E183CF3FD03}" destId="{6233A5FE-1614-480E-94B7-C4EC23FACCB9}" srcOrd="1" destOrd="0" presId="urn:microsoft.com/office/officeart/2018/2/layout/IconVerticalSolidList"/>
    <dgm:cxn modelId="{C1A1A28C-B9CC-412C-9F82-717479758589}" type="presParOf" srcId="{EA9FA071-FAA1-45AD-ACDE-6E183CF3FD03}" destId="{32FC1B26-0336-410F-A826-B035F098BEA2}" srcOrd="2" destOrd="0" presId="urn:microsoft.com/office/officeart/2018/2/layout/IconVerticalSolidList"/>
    <dgm:cxn modelId="{6442E4BA-4DFB-4E4D-A394-204ABEC14E9F}" type="presParOf" srcId="{EA9FA071-FAA1-45AD-ACDE-6E183CF3FD03}" destId="{0B4513ED-D618-4DFC-A062-78EE9751F7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34F0B2-7AD4-4126-A348-2386579A922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D137AFF-86EB-4234-923C-42F7CC8BE7DF}">
      <dgm:prSet/>
      <dgm:spPr/>
      <dgm:t>
        <a:bodyPr/>
        <a:lstStyle/>
        <a:p>
          <a:r>
            <a:rPr lang="en-GB" b="1"/>
            <a:t>Political:</a:t>
          </a:r>
          <a:r>
            <a:rPr lang="en-GB"/>
            <a:t> While benefiting from Europe's policies on pro electric mobility, the company also has to contend with tariff trade uncertainty (IEA, 2024).</a:t>
          </a:r>
          <a:endParaRPr lang="en-US"/>
        </a:p>
      </dgm:t>
    </dgm:pt>
    <dgm:pt modelId="{D376442D-894E-4267-8ACC-1787F93E18B1}" type="parTrans" cxnId="{83A78A5C-E761-4B66-A14E-FF3E529AF2EC}">
      <dgm:prSet/>
      <dgm:spPr/>
      <dgm:t>
        <a:bodyPr/>
        <a:lstStyle/>
        <a:p>
          <a:endParaRPr lang="en-US"/>
        </a:p>
      </dgm:t>
    </dgm:pt>
    <dgm:pt modelId="{2099DBAE-1DD7-495E-AEFC-57A10DFE8FB4}" type="sibTrans" cxnId="{83A78A5C-E761-4B66-A14E-FF3E529AF2EC}">
      <dgm:prSet/>
      <dgm:spPr/>
      <dgm:t>
        <a:bodyPr/>
        <a:lstStyle/>
        <a:p>
          <a:endParaRPr lang="en-US"/>
        </a:p>
      </dgm:t>
    </dgm:pt>
    <dgm:pt modelId="{0E563A52-534B-49E4-8024-1D5B3AA3C9C0}">
      <dgm:prSet/>
      <dgm:spPr/>
      <dgm:t>
        <a:bodyPr/>
        <a:lstStyle/>
        <a:p>
          <a:r>
            <a:rPr lang="en-GB" b="1"/>
            <a:t>Economic:</a:t>
          </a:r>
          <a:r>
            <a:rPr lang="en-GB"/>
            <a:t> Cost inflation resulting from unresolved supply chains has tended to the upside; however, the EV sector seems insulated from this inflationary pressure (Financial Times, 2024).</a:t>
          </a:r>
          <a:endParaRPr lang="en-US"/>
        </a:p>
      </dgm:t>
    </dgm:pt>
    <dgm:pt modelId="{2E03E46A-2EA3-4C0F-9C01-55C7926F8864}" type="parTrans" cxnId="{38B49B43-A641-4FD3-A1C2-86E69E16724B}">
      <dgm:prSet/>
      <dgm:spPr/>
      <dgm:t>
        <a:bodyPr/>
        <a:lstStyle/>
        <a:p>
          <a:endParaRPr lang="en-US"/>
        </a:p>
      </dgm:t>
    </dgm:pt>
    <dgm:pt modelId="{A5647043-B55B-49ED-ADA4-699823F3C020}" type="sibTrans" cxnId="{38B49B43-A641-4FD3-A1C2-86E69E16724B}">
      <dgm:prSet/>
      <dgm:spPr/>
      <dgm:t>
        <a:bodyPr/>
        <a:lstStyle/>
        <a:p>
          <a:endParaRPr lang="en-US"/>
        </a:p>
      </dgm:t>
    </dgm:pt>
    <dgm:pt modelId="{843565D8-22F0-45DB-ACF6-63470262E66B}">
      <dgm:prSet/>
      <dgm:spPr/>
      <dgm:t>
        <a:bodyPr/>
        <a:lstStyle/>
        <a:p>
          <a:r>
            <a:rPr lang="en-GB" b="1"/>
            <a:t>Social:</a:t>
          </a:r>
          <a:r>
            <a:rPr lang="en-GB"/>
            <a:t> Customers' greater awareness on sustainability and ethical consumption positively impacts the brand image of Volvo due to the green policies adopted by the company (Statista, 2024).</a:t>
          </a:r>
          <a:endParaRPr lang="en-US"/>
        </a:p>
      </dgm:t>
    </dgm:pt>
    <dgm:pt modelId="{E0A890B1-925C-4518-87C7-9A13F40169D8}" type="parTrans" cxnId="{3FEECADE-8B50-404F-8CEF-997B7139547B}">
      <dgm:prSet/>
      <dgm:spPr/>
      <dgm:t>
        <a:bodyPr/>
        <a:lstStyle/>
        <a:p>
          <a:endParaRPr lang="en-US"/>
        </a:p>
      </dgm:t>
    </dgm:pt>
    <dgm:pt modelId="{82663F1E-BFCF-46A2-A828-724725A80CC6}" type="sibTrans" cxnId="{3FEECADE-8B50-404F-8CEF-997B7139547B}">
      <dgm:prSet/>
      <dgm:spPr/>
      <dgm:t>
        <a:bodyPr/>
        <a:lstStyle/>
        <a:p>
          <a:endParaRPr lang="en-US"/>
        </a:p>
      </dgm:t>
    </dgm:pt>
    <dgm:pt modelId="{930EC0FF-2709-449D-9449-9009386945B5}">
      <dgm:prSet/>
      <dgm:spPr/>
      <dgm:t>
        <a:bodyPr/>
        <a:lstStyle/>
        <a:p>
          <a:r>
            <a:rPr lang="en-GB" b="1"/>
            <a:t>Technological:</a:t>
          </a:r>
          <a:r>
            <a:rPr lang="en-GB"/>
            <a:t> Extensive investments in AI technology focused on safety-minded autonomous driving and software integration (Volvo Cars, 2024).</a:t>
          </a:r>
          <a:endParaRPr lang="en-US"/>
        </a:p>
      </dgm:t>
    </dgm:pt>
    <dgm:pt modelId="{32BB28E5-06EE-4EB6-A7DE-3BFDF3FACA0C}" type="parTrans" cxnId="{9309B9A3-454F-4DA4-B324-C696651044FA}">
      <dgm:prSet/>
      <dgm:spPr/>
      <dgm:t>
        <a:bodyPr/>
        <a:lstStyle/>
        <a:p>
          <a:endParaRPr lang="en-US"/>
        </a:p>
      </dgm:t>
    </dgm:pt>
    <dgm:pt modelId="{118F9316-5F54-47CA-9774-FB28A6A2E1BA}" type="sibTrans" cxnId="{9309B9A3-454F-4DA4-B324-C696651044FA}">
      <dgm:prSet/>
      <dgm:spPr/>
      <dgm:t>
        <a:bodyPr/>
        <a:lstStyle/>
        <a:p>
          <a:endParaRPr lang="en-US"/>
        </a:p>
      </dgm:t>
    </dgm:pt>
    <dgm:pt modelId="{40CE7E32-4128-4951-B7BB-BFCCF5B5D643}">
      <dgm:prSet/>
      <dgm:spPr/>
      <dgm:t>
        <a:bodyPr/>
        <a:lstStyle/>
        <a:p>
          <a:r>
            <a:rPr lang="en-GB" b="1"/>
            <a:t>Environmental:</a:t>
          </a:r>
          <a:r>
            <a:rPr lang="en-GB"/>
            <a:t> Renewable energy is used in production, and the company is focused on carbon footprint in all operations (IEA, 2024).</a:t>
          </a:r>
          <a:endParaRPr lang="en-US"/>
        </a:p>
      </dgm:t>
    </dgm:pt>
    <dgm:pt modelId="{69109928-6113-4EC0-9C67-8891A836DD0D}" type="parTrans" cxnId="{DDB73F79-09D1-4995-9378-008A451DBEBB}">
      <dgm:prSet/>
      <dgm:spPr/>
      <dgm:t>
        <a:bodyPr/>
        <a:lstStyle/>
        <a:p>
          <a:endParaRPr lang="en-US"/>
        </a:p>
      </dgm:t>
    </dgm:pt>
    <dgm:pt modelId="{6E0DB598-CF8F-4BC2-824F-90399F1A3071}" type="sibTrans" cxnId="{DDB73F79-09D1-4995-9378-008A451DBEBB}">
      <dgm:prSet/>
      <dgm:spPr/>
      <dgm:t>
        <a:bodyPr/>
        <a:lstStyle/>
        <a:p>
          <a:endParaRPr lang="en-US"/>
        </a:p>
      </dgm:t>
    </dgm:pt>
    <dgm:pt modelId="{382B5947-9611-46C4-803A-CB7716BEE552}">
      <dgm:prSet/>
      <dgm:spPr/>
      <dgm:t>
        <a:bodyPr/>
        <a:lstStyle/>
        <a:p>
          <a:r>
            <a:rPr lang="en-GB" b="1"/>
            <a:t>Legal:</a:t>
          </a:r>
          <a:r>
            <a:rPr lang="en-GB"/>
            <a:t> Vehicle design and data systems are affected by the stringent laws of the EU on emissions and global data protection (Financial Times, 2024).</a:t>
          </a:r>
          <a:endParaRPr lang="en-US"/>
        </a:p>
      </dgm:t>
    </dgm:pt>
    <dgm:pt modelId="{20F4E6EA-9A1A-4374-BB6E-D8A81C18FE80}" type="parTrans" cxnId="{32C4D162-3613-4FBB-A2A1-B98AEA1EADDD}">
      <dgm:prSet/>
      <dgm:spPr/>
      <dgm:t>
        <a:bodyPr/>
        <a:lstStyle/>
        <a:p>
          <a:endParaRPr lang="en-US"/>
        </a:p>
      </dgm:t>
    </dgm:pt>
    <dgm:pt modelId="{A3D771E6-5C31-48B1-816A-8F0F16F6AC8A}" type="sibTrans" cxnId="{32C4D162-3613-4FBB-A2A1-B98AEA1EADDD}">
      <dgm:prSet/>
      <dgm:spPr/>
      <dgm:t>
        <a:bodyPr/>
        <a:lstStyle/>
        <a:p>
          <a:endParaRPr lang="en-US"/>
        </a:p>
      </dgm:t>
    </dgm:pt>
    <dgm:pt modelId="{A16E2977-F44B-458E-AAA7-50A7A8997865}" type="pres">
      <dgm:prSet presAssocID="{5134F0B2-7AD4-4126-A348-2386579A9220}" presName="diagram" presStyleCnt="0">
        <dgm:presLayoutVars>
          <dgm:dir/>
          <dgm:resizeHandles val="exact"/>
        </dgm:presLayoutVars>
      </dgm:prSet>
      <dgm:spPr/>
    </dgm:pt>
    <dgm:pt modelId="{46FEC409-0381-4C75-AFBA-CF6D37B90821}" type="pres">
      <dgm:prSet presAssocID="{4D137AFF-86EB-4234-923C-42F7CC8BE7DF}" presName="node" presStyleLbl="node1" presStyleIdx="0" presStyleCnt="6">
        <dgm:presLayoutVars>
          <dgm:bulletEnabled val="1"/>
        </dgm:presLayoutVars>
      </dgm:prSet>
      <dgm:spPr/>
    </dgm:pt>
    <dgm:pt modelId="{A53DAB23-8484-4DCF-8A27-2AC6F5098FBE}" type="pres">
      <dgm:prSet presAssocID="{2099DBAE-1DD7-495E-AEFC-57A10DFE8FB4}" presName="sibTrans" presStyleCnt="0"/>
      <dgm:spPr/>
    </dgm:pt>
    <dgm:pt modelId="{E0E2DE78-7DE6-4DAA-8F94-816C9D506FCB}" type="pres">
      <dgm:prSet presAssocID="{0E563A52-534B-49E4-8024-1D5B3AA3C9C0}" presName="node" presStyleLbl="node1" presStyleIdx="1" presStyleCnt="6">
        <dgm:presLayoutVars>
          <dgm:bulletEnabled val="1"/>
        </dgm:presLayoutVars>
      </dgm:prSet>
      <dgm:spPr/>
    </dgm:pt>
    <dgm:pt modelId="{4CAB483E-9650-4EB3-9DFB-2704365C12BD}" type="pres">
      <dgm:prSet presAssocID="{A5647043-B55B-49ED-ADA4-699823F3C020}" presName="sibTrans" presStyleCnt="0"/>
      <dgm:spPr/>
    </dgm:pt>
    <dgm:pt modelId="{8A729169-60B6-4596-A817-FAA8FAD3157D}" type="pres">
      <dgm:prSet presAssocID="{843565D8-22F0-45DB-ACF6-63470262E66B}" presName="node" presStyleLbl="node1" presStyleIdx="2" presStyleCnt="6">
        <dgm:presLayoutVars>
          <dgm:bulletEnabled val="1"/>
        </dgm:presLayoutVars>
      </dgm:prSet>
      <dgm:spPr/>
    </dgm:pt>
    <dgm:pt modelId="{0E0875F6-829E-4F19-9C6F-1175AC724265}" type="pres">
      <dgm:prSet presAssocID="{82663F1E-BFCF-46A2-A828-724725A80CC6}" presName="sibTrans" presStyleCnt="0"/>
      <dgm:spPr/>
    </dgm:pt>
    <dgm:pt modelId="{77EE4EC0-FA2B-49E5-BDC4-BC31BB3F629E}" type="pres">
      <dgm:prSet presAssocID="{930EC0FF-2709-449D-9449-9009386945B5}" presName="node" presStyleLbl="node1" presStyleIdx="3" presStyleCnt="6">
        <dgm:presLayoutVars>
          <dgm:bulletEnabled val="1"/>
        </dgm:presLayoutVars>
      </dgm:prSet>
      <dgm:spPr/>
    </dgm:pt>
    <dgm:pt modelId="{296F57ED-CF05-4E60-9E28-75E3B12546A1}" type="pres">
      <dgm:prSet presAssocID="{118F9316-5F54-47CA-9774-FB28A6A2E1BA}" presName="sibTrans" presStyleCnt="0"/>
      <dgm:spPr/>
    </dgm:pt>
    <dgm:pt modelId="{6E0E5F8A-1D36-40BC-AC66-A713C2E4B29C}" type="pres">
      <dgm:prSet presAssocID="{40CE7E32-4128-4951-B7BB-BFCCF5B5D643}" presName="node" presStyleLbl="node1" presStyleIdx="4" presStyleCnt="6">
        <dgm:presLayoutVars>
          <dgm:bulletEnabled val="1"/>
        </dgm:presLayoutVars>
      </dgm:prSet>
      <dgm:spPr/>
    </dgm:pt>
    <dgm:pt modelId="{62DCBD2E-F8D1-49AB-B977-DA517EF068B2}" type="pres">
      <dgm:prSet presAssocID="{6E0DB598-CF8F-4BC2-824F-90399F1A3071}" presName="sibTrans" presStyleCnt="0"/>
      <dgm:spPr/>
    </dgm:pt>
    <dgm:pt modelId="{61F56BBF-F97E-4ED9-A3F6-A66866B180CF}" type="pres">
      <dgm:prSet presAssocID="{382B5947-9611-46C4-803A-CB7716BEE552}" presName="node" presStyleLbl="node1" presStyleIdx="5" presStyleCnt="6">
        <dgm:presLayoutVars>
          <dgm:bulletEnabled val="1"/>
        </dgm:presLayoutVars>
      </dgm:prSet>
      <dgm:spPr/>
    </dgm:pt>
  </dgm:ptLst>
  <dgm:cxnLst>
    <dgm:cxn modelId="{41AC1212-C05B-4FD2-81A9-8F83BE120DDC}" type="presOf" srcId="{5134F0B2-7AD4-4126-A348-2386579A9220}" destId="{A16E2977-F44B-458E-AAA7-50A7A8997865}" srcOrd="0" destOrd="0" presId="urn:microsoft.com/office/officeart/2005/8/layout/default"/>
    <dgm:cxn modelId="{EA80561E-1DF9-432D-BD9D-1640EE0B1363}" type="presOf" srcId="{4D137AFF-86EB-4234-923C-42F7CC8BE7DF}" destId="{46FEC409-0381-4C75-AFBA-CF6D37B90821}" srcOrd="0" destOrd="0" presId="urn:microsoft.com/office/officeart/2005/8/layout/default"/>
    <dgm:cxn modelId="{23FEB325-9D43-4AB5-B3AD-2E2896B67A7E}" type="presOf" srcId="{40CE7E32-4128-4951-B7BB-BFCCF5B5D643}" destId="{6E0E5F8A-1D36-40BC-AC66-A713C2E4B29C}" srcOrd="0" destOrd="0" presId="urn:microsoft.com/office/officeart/2005/8/layout/default"/>
    <dgm:cxn modelId="{089A0E3F-31DD-448F-9E07-3B0229DFA314}" type="presOf" srcId="{930EC0FF-2709-449D-9449-9009386945B5}" destId="{77EE4EC0-FA2B-49E5-BDC4-BC31BB3F629E}" srcOrd="0" destOrd="0" presId="urn:microsoft.com/office/officeart/2005/8/layout/default"/>
    <dgm:cxn modelId="{83A78A5C-E761-4B66-A14E-FF3E529AF2EC}" srcId="{5134F0B2-7AD4-4126-A348-2386579A9220}" destId="{4D137AFF-86EB-4234-923C-42F7CC8BE7DF}" srcOrd="0" destOrd="0" parTransId="{D376442D-894E-4267-8ACC-1787F93E18B1}" sibTransId="{2099DBAE-1DD7-495E-AEFC-57A10DFE8FB4}"/>
    <dgm:cxn modelId="{32C4D162-3613-4FBB-A2A1-B98AEA1EADDD}" srcId="{5134F0B2-7AD4-4126-A348-2386579A9220}" destId="{382B5947-9611-46C4-803A-CB7716BEE552}" srcOrd="5" destOrd="0" parTransId="{20F4E6EA-9A1A-4374-BB6E-D8A81C18FE80}" sibTransId="{A3D771E6-5C31-48B1-816A-8F0F16F6AC8A}"/>
    <dgm:cxn modelId="{38B49B43-A641-4FD3-A1C2-86E69E16724B}" srcId="{5134F0B2-7AD4-4126-A348-2386579A9220}" destId="{0E563A52-534B-49E4-8024-1D5B3AA3C9C0}" srcOrd="1" destOrd="0" parTransId="{2E03E46A-2EA3-4C0F-9C01-55C7926F8864}" sibTransId="{A5647043-B55B-49ED-ADA4-699823F3C020}"/>
    <dgm:cxn modelId="{6DB9A264-E8F9-4ABA-8F3F-7C590724129D}" type="presOf" srcId="{843565D8-22F0-45DB-ACF6-63470262E66B}" destId="{8A729169-60B6-4596-A817-FAA8FAD3157D}" srcOrd="0" destOrd="0" presId="urn:microsoft.com/office/officeart/2005/8/layout/default"/>
    <dgm:cxn modelId="{DDB73F79-09D1-4995-9378-008A451DBEBB}" srcId="{5134F0B2-7AD4-4126-A348-2386579A9220}" destId="{40CE7E32-4128-4951-B7BB-BFCCF5B5D643}" srcOrd="4" destOrd="0" parTransId="{69109928-6113-4EC0-9C67-8891A836DD0D}" sibTransId="{6E0DB598-CF8F-4BC2-824F-90399F1A3071}"/>
    <dgm:cxn modelId="{9309B9A3-454F-4DA4-B324-C696651044FA}" srcId="{5134F0B2-7AD4-4126-A348-2386579A9220}" destId="{930EC0FF-2709-449D-9449-9009386945B5}" srcOrd="3" destOrd="0" parTransId="{32BB28E5-06EE-4EB6-A7DE-3BFDF3FACA0C}" sibTransId="{118F9316-5F54-47CA-9774-FB28A6A2E1BA}"/>
    <dgm:cxn modelId="{F28659CB-EA12-4E2B-B797-4CC74EC3B914}" type="presOf" srcId="{0E563A52-534B-49E4-8024-1D5B3AA3C9C0}" destId="{E0E2DE78-7DE6-4DAA-8F94-816C9D506FCB}" srcOrd="0" destOrd="0" presId="urn:microsoft.com/office/officeart/2005/8/layout/default"/>
    <dgm:cxn modelId="{3FEECADE-8B50-404F-8CEF-997B7139547B}" srcId="{5134F0B2-7AD4-4126-A348-2386579A9220}" destId="{843565D8-22F0-45DB-ACF6-63470262E66B}" srcOrd="2" destOrd="0" parTransId="{E0A890B1-925C-4518-87C7-9A13F40169D8}" sibTransId="{82663F1E-BFCF-46A2-A828-724725A80CC6}"/>
    <dgm:cxn modelId="{C2CC78FC-5DEB-4139-91B1-B739181471F3}" type="presOf" srcId="{382B5947-9611-46C4-803A-CB7716BEE552}" destId="{61F56BBF-F97E-4ED9-A3F6-A66866B180CF}" srcOrd="0" destOrd="0" presId="urn:microsoft.com/office/officeart/2005/8/layout/default"/>
    <dgm:cxn modelId="{97CBCB4F-6069-40A4-9976-DBAA24E62C37}" type="presParOf" srcId="{A16E2977-F44B-458E-AAA7-50A7A8997865}" destId="{46FEC409-0381-4C75-AFBA-CF6D37B90821}" srcOrd="0" destOrd="0" presId="urn:microsoft.com/office/officeart/2005/8/layout/default"/>
    <dgm:cxn modelId="{B254C8F2-07E0-4601-9D00-7E6F48B0891C}" type="presParOf" srcId="{A16E2977-F44B-458E-AAA7-50A7A8997865}" destId="{A53DAB23-8484-4DCF-8A27-2AC6F5098FBE}" srcOrd="1" destOrd="0" presId="urn:microsoft.com/office/officeart/2005/8/layout/default"/>
    <dgm:cxn modelId="{4007BE67-1FEE-49C5-ADB5-7C50B230FD22}" type="presParOf" srcId="{A16E2977-F44B-458E-AAA7-50A7A8997865}" destId="{E0E2DE78-7DE6-4DAA-8F94-816C9D506FCB}" srcOrd="2" destOrd="0" presId="urn:microsoft.com/office/officeart/2005/8/layout/default"/>
    <dgm:cxn modelId="{52B86A47-5C20-49E3-B925-FEA114E33F1D}" type="presParOf" srcId="{A16E2977-F44B-458E-AAA7-50A7A8997865}" destId="{4CAB483E-9650-4EB3-9DFB-2704365C12BD}" srcOrd="3" destOrd="0" presId="urn:microsoft.com/office/officeart/2005/8/layout/default"/>
    <dgm:cxn modelId="{0D25504E-5C78-49C6-AA85-687E91DDED14}" type="presParOf" srcId="{A16E2977-F44B-458E-AAA7-50A7A8997865}" destId="{8A729169-60B6-4596-A817-FAA8FAD3157D}" srcOrd="4" destOrd="0" presId="urn:microsoft.com/office/officeart/2005/8/layout/default"/>
    <dgm:cxn modelId="{CFD4AA53-7C1A-4FE8-997A-6B1D77396FF3}" type="presParOf" srcId="{A16E2977-F44B-458E-AAA7-50A7A8997865}" destId="{0E0875F6-829E-4F19-9C6F-1175AC724265}" srcOrd="5" destOrd="0" presId="urn:microsoft.com/office/officeart/2005/8/layout/default"/>
    <dgm:cxn modelId="{7001A28C-7C9C-4E66-9659-81F7B9B7D00F}" type="presParOf" srcId="{A16E2977-F44B-458E-AAA7-50A7A8997865}" destId="{77EE4EC0-FA2B-49E5-BDC4-BC31BB3F629E}" srcOrd="6" destOrd="0" presId="urn:microsoft.com/office/officeart/2005/8/layout/default"/>
    <dgm:cxn modelId="{623AD684-4ABA-4BA0-81F3-5EC6F4BF5AE6}" type="presParOf" srcId="{A16E2977-F44B-458E-AAA7-50A7A8997865}" destId="{296F57ED-CF05-4E60-9E28-75E3B12546A1}" srcOrd="7" destOrd="0" presId="urn:microsoft.com/office/officeart/2005/8/layout/default"/>
    <dgm:cxn modelId="{8AB69B46-A21F-4077-86C5-050F66785BD6}" type="presParOf" srcId="{A16E2977-F44B-458E-AAA7-50A7A8997865}" destId="{6E0E5F8A-1D36-40BC-AC66-A713C2E4B29C}" srcOrd="8" destOrd="0" presId="urn:microsoft.com/office/officeart/2005/8/layout/default"/>
    <dgm:cxn modelId="{1B178607-C8DE-4286-9582-5F8DE8A9E849}" type="presParOf" srcId="{A16E2977-F44B-458E-AAA7-50A7A8997865}" destId="{62DCBD2E-F8D1-49AB-B977-DA517EF068B2}" srcOrd="9" destOrd="0" presId="urn:microsoft.com/office/officeart/2005/8/layout/default"/>
    <dgm:cxn modelId="{A54FFABB-37A4-44BB-BAC6-A16316E2B318}" type="presParOf" srcId="{A16E2977-F44B-458E-AAA7-50A7A8997865}" destId="{61F56BBF-F97E-4ED9-A3F6-A66866B180C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4DB8FF-99D2-43E1-91C1-2D9680C7C72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BD97BD4-5CA0-4228-AEEB-1F100C7F5D52}">
      <dgm:prSet/>
      <dgm:spPr/>
      <dgm:t>
        <a:bodyPr/>
        <a:lstStyle/>
        <a:p>
          <a:r>
            <a:rPr lang="en-GB" b="1"/>
            <a:t>Strong Brand Reputation:</a:t>
          </a:r>
          <a:r>
            <a:rPr lang="en-GB"/>
            <a:t> The safety and reliability of Volvo’s cars are the company’s global marketing pitch, and that reputation has been consistently built (Statista, 2024).</a:t>
          </a:r>
          <a:endParaRPr lang="en-US"/>
        </a:p>
      </dgm:t>
    </dgm:pt>
    <dgm:pt modelId="{26A74323-C7D4-42CE-A516-7B73D5A52959}" type="parTrans" cxnId="{6D9FBE25-C506-4333-BE39-487707EB6553}">
      <dgm:prSet/>
      <dgm:spPr/>
      <dgm:t>
        <a:bodyPr/>
        <a:lstStyle/>
        <a:p>
          <a:endParaRPr lang="en-US"/>
        </a:p>
      </dgm:t>
    </dgm:pt>
    <dgm:pt modelId="{4E83FD9C-B8D0-453D-B300-9E4BA71FEF2C}" type="sibTrans" cxnId="{6D9FBE25-C506-4333-BE39-487707EB6553}">
      <dgm:prSet/>
      <dgm:spPr/>
      <dgm:t>
        <a:bodyPr/>
        <a:lstStyle/>
        <a:p>
          <a:endParaRPr lang="en-US"/>
        </a:p>
      </dgm:t>
    </dgm:pt>
    <dgm:pt modelId="{1E335F99-16C4-4A6D-B114-DB4D62E3C3FB}">
      <dgm:prSet/>
      <dgm:spPr/>
      <dgm:t>
        <a:bodyPr/>
        <a:lstStyle/>
        <a:p>
          <a:r>
            <a:rPr lang="en-GB" b="1"/>
            <a:t>Sustainability Commitment:</a:t>
          </a:r>
          <a:r>
            <a:rPr lang="en-GB"/>
            <a:t> Trust is built when the company claims to be incorporating socially acceptable business practices that are characterised by the fully electric cars (Volvo Cars, 2024).</a:t>
          </a:r>
          <a:endParaRPr lang="en-US"/>
        </a:p>
      </dgm:t>
    </dgm:pt>
    <dgm:pt modelId="{5158B07E-4D94-4152-BD92-B733D30C8ACF}" type="parTrans" cxnId="{B9323CCD-993C-4D10-B4CF-00EF1DE8F6F7}">
      <dgm:prSet/>
      <dgm:spPr/>
      <dgm:t>
        <a:bodyPr/>
        <a:lstStyle/>
        <a:p>
          <a:endParaRPr lang="en-US"/>
        </a:p>
      </dgm:t>
    </dgm:pt>
    <dgm:pt modelId="{A8127AB7-4359-4AB3-A809-809C4621615D}" type="sibTrans" cxnId="{B9323CCD-993C-4D10-B4CF-00EF1DE8F6F7}">
      <dgm:prSet/>
      <dgm:spPr/>
      <dgm:t>
        <a:bodyPr/>
        <a:lstStyle/>
        <a:p>
          <a:endParaRPr lang="en-US"/>
        </a:p>
      </dgm:t>
    </dgm:pt>
    <dgm:pt modelId="{8EB60E17-B665-4AB0-8EFA-81821ED37D9A}">
      <dgm:prSet/>
      <dgm:spPr/>
      <dgm:t>
        <a:bodyPr/>
        <a:lstStyle/>
        <a:p>
          <a:r>
            <a:rPr lang="en-GB" b="1"/>
            <a:t>Innovation in Safety:</a:t>
          </a:r>
          <a:r>
            <a:rPr lang="en-GB"/>
            <a:t> Volvo is the leader in the automotive industry when it comes to technological advancements in autonomous systems that prevent accidents (IEA, 2024).</a:t>
          </a:r>
          <a:endParaRPr lang="en-US"/>
        </a:p>
      </dgm:t>
    </dgm:pt>
    <dgm:pt modelId="{12E253E0-577B-41E3-BC33-E517DD49F822}" type="parTrans" cxnId="{F792ECC2-9682-4B24-99DA-2198CEAE241B}">
      <dgm:prSet/>
      <dgm:spPr/>
      <dgm:t>
        <a:bodyPr/>
        <a:lstStyle/>
        <a:p>
          <a:endParaRPr lang="en-US"/>
        </a:p>
      </dgm:t>
    </dgm:pt>
    <dgm:pt modelId="{F9E09A75-5A8C-424A-89AF-5E35E427B7CB}" type="sibTrans" cxnId="{F792ECC2-9682-4B24-99DA-2198CEAE241B}">
      <dgm:prSet/>
      <dgm:spPr/>
      <dgm:t>
        <a:bodyPr/>
        <a:lstStyle/>
        <a:p>
          <a:endParaRPr lang="en-US"/>
        </a:p>
      </dgm:t>
    </dgm:pt>
    <dgm:pt modelId="{6CBC34FE-AD13-492B-BC13-03B48331BF73}">
      <dgm:prSet/>
      <dgm:spPr/>
      <dgm:t>
        <a:bodyPr/>
        <a:lstStyle/>
        <a:p>
          <a:r>
            <a:rPr lang="en-GB" b="1"/>
            <a:t>Strategic Partnerships:</a:t>
          </a:r>
          <a:r>
            <a:rPr lang="en-GB"/>
            <a:t> The joint research collaborations between Volvo and tech companies as well as Volvo’s suppliers enhance the effectiveness of research and development initiatives (Financial Times, 2024).</a:t>
          </a:r>
          <a:endParaRPr lang="en-US"/>
        </a:p>
      </dgm:t>
    </dgm:pt>
    <dgm:pt modelId="{8A0C510F-93DD-4598-A4DB-442876240696}" type="parTrans" cxnId="{96A58ECF-F10A-448D-97F5-013F0A5FCC3F}">
      <dgm:prSet/>
      <dgm:spPr/>
      <dgm:t>
        <a:bodyPr/>
        <a:lstStyle/>
        <a:p>
          <a:endParaRPr lang="en-US"/>
        </a:p>
      </dgm:t>
    </dgm:pt>
    <dgm:pt modelId="{F6F8529B-3A5A-4419-9DCA-8065817C74B0}" type="sibTrans" cxnId="{96A58ECF-F10A-448D-97F5-013F0A5FCC3F}">
      <dgm:prSet/>
      <dgm:spPr/>
      <dgm:t>
        <a:bodyPr/>
        <a:lstStyle/>
        <a:p>
          <a:endParaRPr lang="en-US"/>
        </a:p>
      </dgm:t>
    </dgm:pt>
    <dgm:pt modelId="{CD353499-EF47-4F60-9771-FF5760960AAA}">
      <dgm:prSet/>
      <dgm:spPr/>
      <dgm:t>
        <a:bodyPr/>
        <a:lstStyle/>
        <a:p>
          <a:r>
            <a:rPr lang="en-GB" b="1"/>
            <a:t>Customer Loyalty:</a:t>
          </a:r>
          <a:r>
            <a:rPr lang="en-GB"/>
            <a:t> Retention rates have been recorded to be high in Europe and Asia and this strengthens customer loyalty in these regions.</a:t>
          </a:r>
          <a:endParaRPr lang="en-US"/>
        </a:p>
      </dgm:t>
    </dgm:pt>
    <dgm:pt modelId="{D5ED56BC-8FC1-4C76-BDCE-CF6B4685888C}" type="parTrans" cxnId="{3F2C1289-0789-40BA-B556-8DA465A1709B}">
      <dgm:prSet/>
      <dgm:spPr/>
      <dgm:t>
        <a:bodyPr/>
        <a:lstStyle/>
        <a:p>
          <a:endParaRPr lang="en-US"/>
        </a:p>
      </dgm:t>
    </dgm:pt>
    <dgm:pt modelId="{D0F2220E-9AE7-4488-9E04-4804906C48F9}" type="sibTrans" cxnId="{3F2C1289-0789-40BA-B556-8DA465A1709B}">
      <dgm:prSet/>
      <dgm:spPr/>
      <dgm:t>
        <a:bodyPr/>
        <a:lstStyle/>
        <a:p>
          <a:endParaRPr lang="en-US"/>
        </a:p>
      </dgm:t>
    </dgm:pt>
    <dgm:pt modelId="{2145A7B9-1FB0-46B9-B6FE-68C8B4702579}">
      <dgm:prSet/>
      <dgm:spPr/>
      <dgm:t>
        <a:bodyPr/>
        <a:lstStyle/>
        <a:p>
          <a:r>
            <a:rPr lang="en-GB"/>
            <a:t>These features aspects demonstrate Volvo's socio-innovation and responsible genius in a more blended form.</a:t>
          </a:r>
          <a:endParaRPr lang="en-US"/>
        </a:p>
      </dgm:t>
    </dgm:pt>
    <dgm:pt modelId="{A8718116-4C19-4CDE-8BEC-B2BAF8B760F9}" type="parTrans" cxnId="{5AD418EA-A0B1-4BD9-BC95-8CA87AA288B4}">
      <dgm:prSet/>
      <dgm:spPr/>
      <dgm:t>
        <a:bodyPr/>
        <a:lstStyle/>
        <a:p>
          <a:endParaRPr lang="en-US"/>
        </a:p>
      </dgm:t>
    </dgm:pt>
    <dgm:pt modelId="{D54A1BD3-66FC-4EA1-BB1D-6054AE9546CD}" type="sibTrans" cxnId="{5AD418EA-A0B1-4BD9-BC95-8CA87AA288B4}">
      <dgm:prSet/>
      <dgm:spPr/>
      <dgm:t>
        <a:bodyPr/>
        <a:lstStyle/>
        <a:p>
          <a:endParaRPr lang="en-US"/>
        </a:p>
      </dgm:t>
    </dgm:pt>
    <dgm:pt modelId="{BAA01F39-8F17-460F-9CF6-6810F30DCC56}" type="pres">
      <dgm:prSet presAssocID="{854DB8FF-99D2-43E1-91C1-2D9680C7C72F}" presName="linear" presStyleCnt="0">
        <dgm:presLayoutVars>
          <dgm:animLvl val="lvl"/>
          <dgm:resizeHandles val="exact"/>
        </dgm:presLayoutVars>
      </dgm:prSet>
      <dgm:spPr/>
    </dgm:pt>
    <dgm:pt modelId="{E2BD7840-678A-4322-845F-0A3C8B66EC04}" type="pres">
      <dgm:prSet presAssocID="{1BD97BD4-5CA0-4228-AEEB-1F100C7F5D52}" presName="parentText" presStyleLbl="node1" presStyleIdx="0" presStyleCnt="6">
        <dgm:presLayoutVars>
          <dgm:chMax val="0"/>
          <dgm:bulletEnabled val="1"/>
        </dgm:presLayoutVars>
      </dgm:prSet>
      <dgm:spPr/>
    </dgm:pt>
    <dgm:pt modelId="{910C5153-F5DC-4796-8E50-3E61CA8DD5E8}" type="pres">
      <dgm:prSet presAssocID="{4E83FD9C-B8D0-453D-B300-9E4BA71FEF2C}" presName="spacer" presStyleCnt="0"/>
      <dgm:spPr/>
    </dgm:pt>
    <dgm:pt modelId="{26BCB0C7-3C42-4DD6-A0D8-611883333887}" type="pres">
      <dgm:prSet presAssocID="{1E335F99-16C4-4A6D-B114-DB4D62E3C3FB}" presName="parentText" presStyleLbl="node1" presStyleIdx="1" presStyleCnt="6">
        <dgm:presLayoutVars>
          <dgm:chMax val="0"/>
          <dgm:bulletEnabled val="1"/>
        </dgm:presLayoutVars>
      </dgm:prSet>
      <dgm:spPr/>
    </dgm:pt>
    <dgm:pt modelId="{21DCAF8D-0D0F-4E13-ACFF-6A150B4A3EAD}" type="pres">
      <dgm:prSet presAssocID="{A8127AB7-4359-4AB3-A809-809C4621615D}" presName="spacer" presStyleCnt="0"/>
      <dgm:spPr/>
    </dgm:pt>
    <dgm:pt modelId="{9D0459E6-6EA6-488B-B889-FF3C57003690}" type="pres">
      <dgm:prSet presAssocID="{8EB60E17-B665-4AB0-8EFA-81821ED37D9A}" presName="parentText" presStyleLbl="node1" presStyleIdx="2" presStyleCnt="6">
        <dgm:presLayoutVars>
          <dgm:chMax val="0"/>
          <dgm:bulletEnabled val="1"/>
        </dgm:presLayoutVars>
      </dgm:prSet>
      <dgm:spPr/>
    </dgm:pt>
    <dgm:pt modelId="{AC512259-61B3-4786-BB3A-D64303B2E684}" type="pres">
      <dgm:prSet presAssocID="{F9E09A75-5A8C-424A-89AF-5E35E427B7CB}" presName="spacer" presStyleCnt="0"/>
      <dgm:spPr/>
    </dgm:pt>
    <dgm:pt modelId="{4166239C-3798-47A0-BEE8-DBAA1216D9D0}" type="pres">
      <dgm:prSet presAssocID="{6CBC34FE-AD13-492B-BC13-03B48331BF73}" presName="parentText" presStyleLbl="node1" presStyleIdx="3" presStyleCnt="6">
        <dgm:presLayoutVars>
          <dgm:chMax val="0"/>
          <dgm:bulletEnabled val="1"/>
        </dgm:presLayoutVars>
      </dgm:prSet>
      <dgm:spPr/>
    </dgm:pt>
    <dgm:pt modelId="{2BBC6E74-FC50-44E6-89CB-964F1EF23C51}" type="pres">
      <dgm:prSet presAssocID="{F6F8529B-3A5A-4419-9DCA-8065817C74B0}" presName="spacer" presStyleCnt="0"/>
      <dgm:spPr/>
    </dgm:pt>
    <dgm:pt modelId="{A33D8ADB-7C1C-429F-8BA8-CDA6C5D9F868}" type="pres">
      <dgm:prSet presAssocID="{CD353499-EF47-4F60-9771-FF5760960AAA}" presName="parentText" presStyleLbl="node1" presStyleIdx="4" presStyleCnt="6">
        <dgm:presLayoutVars>
          <dgm:chMax val="0"/>
          <dgm:bulletEnabled val="1"/>
        </dgm:presLayoutVars>
      </dgm:prSet>
      <dgm:spPr/>
    </dgm:pt>
    <dgm:pt modelId="{F0CA7FCB-57DA-480C-B367-E120582FD77C}" type="pres">
      <dgm:prSet presAssocID="{D0F2220E-9AE7-4488-9E04-4804906C48F9}" presName="spacer" presStyleCnt="0"/>
      <dgm:spPr/>
    </dgm:pt>
    <dgm:pt modelId="{D35DB9F0-476C-4A24-9EF9-DC147B6AFE32}" type="pres">
      <dgm:prSet presAssocID="{2145A7B9-1FB0-46B9-B6FE-68C8B4702579}" presName="parentText" presStyleLbl="node1" presStyleIdx="5" presStyleCnt="6">
        <dgm:presLayoutVars>
          <dgm:chMax val="0"/>
          <dgm:bulletEnabled val="1"/>
        </dgm:presLayoutVars>
      </dgm:prSet>
      <dgm:spPr/>
    </dgm:pt>
  </dgm:ptLst>
  <dgm:cxnLst>
    <dgm:cxn modelId="{6DFBA910-4F5C-4139-8C0D-7FE358802EB7}" type="presOf" srcId="{1BD97BD4-5CA0-4228-AEEB-1F100C7F5D52}" destId="{E2BD7840-678A-4322-845F-0A3C8B66EC04}" srcOrd="0" destOrd="0" presId="urn:microsoft.com/office/officeart/2005/8/layout/vList2"/>
    <dgm:cxn modelId="{838A8417-2693-4ECC-B13B-A8756562BA1C}" type="presOf" srcId="{6CBC34FE-AD13-492B-BC13-03B48331BF73}" destId="{4166239C-3798-47A0-BEE8-DBAA1216D9D0}" srcOrd="0" destOrd="0" presId="urn:microsoft.com/office/officeart/2005/8/layout/vList2"/>
    <dgm:cxn modelId="{4CA0B81A-00E3-49A2-B39E-1A5BA45AF462}" type="presOf" srcId="{CD353499-EF47-4F60-9771-FF5760960AAA}" destId="{A33D8ADB-7C1C-429F-8BA8-CDA6C5D9F868}" srcOrd="0" destOrd="0" presId="urn:microsoft.com/office/officeart/2005/8/layout/vList2"/>
    <dgm:cxn modelId="{6D9FBE25-C506-4333-BE39-487707EB6553}" srcId="{854DB8FF-99D2-43E1-91C1-2D9680C7C72F}" destId="{1BD97BD4-5CA0-4228-AEEB-1F100C7F5D52}" srcOrd="0" destOrd="0" parTransId="{26A74323-C7D4-42CE-A516-7B73D5A52959}" sibTransId="{4E83FD9C-B8D0-453D-B300-9E4BA71FEF2C}"/>
    <dgm:cxn modelId="{51E24939-725F-4B50-AFD1-D6D517DDEDC5}" type="presOf" srcId="{2145A7B9-1FB0-46B9-B6FE-68C8B4702579}" destId="{D35DB9F0-476C-4A24-9EF9-DC147B6AFE32}" srcOrd="0" destOrd="0" presId="urn:microsoft.com/office/officeart/2005/8/layout/vList2"/>
    <dgm:cxn modelId="{9BCF2440-1A56-4D73-889C-C6CA9D18C733}" type="presOf" srcId="{8EB60E17-B665-4AB0-8EFA-81821ED37D9A}" destId="{9D0459E6-6EA6-488B-B889-FF3C57003690}" srcOrd="0" destOrd="0" presId="urn:microsoft.com/office/officeart/2005/8/layout/vList2"/>
    <dgm:cxn modelId="{F282F882-95AA-4911-949A-ED45EFE62EEC}" type="presOf" srcId="{854DB8FF-99D2-43E1-91C1-2D9680C7C72F}" destId="{BAA01F39-8F17-460F-9CF6-6810F30DCC56}" srcOrd="0" destOrd="0" presId="urn:microsoft.com/office/officeart/2005/8/layout/vList2"/>
    <dgm:cxn modelId="{3F2C1289-0789-40BA-B556-8DA465A1709B}" srcId="{854DB8FF-99D2-43E1-91C1-2D9680C7C72F}" destId="{CD353499-EF47-4F60-9771-FF5760960AAA}" srcOrd="4" destOrd="0" parTransId="{D5ED56BC-8FC1-4C76-BDCE-CF6B4685888C}" sibTransId="{D0F2220E-9AE7-4488-9E04-4804906C48F9}"/>
    <dgm:cxn modelId="{65FC65A7-1BE9-4C1F-B424-8FBA3541BDD8}" type="presOf" srcId="{1E335F99-16C4-4A6D-B114-DB4D62E3C3FB}" destId="{26BCB0C7-3C42-4DD6-A0D8-611883333887}" srcOrd="0" destOrd="0" presId="urn:microsoft.com/office/officeart/2005/8/layout/vList2"/>
    <dgm:cxn modelId="{F792ECC2-9682-4B24-99DA-2198CEAE241B}" srcId="{854DB8FF-99D2-43E1-91C1-2D9680C7C72F}" destId="{8EB60E17-B665-4AB0-8EFA-81821ED37D9A}" srcOrd="2" destOrd="0" parTransId="{12E253E0-577B-41E3-BC33-E517DD49F822}" sibTransId="{F9E09A75-5A8C-424A-89AF-5E35E427B7CB}"/>
    <dgm:cxn modelId="{B9323CCD-993C-4D10-B4CF-00EF1DE8F6F7}" srcId="{854DB8FF-99D2-43E1-91C1-2D9680C7C72F}" destId="{1E335F99-16C4-4A6D-B114-DB4D62E3C3FB}" srcOrd="1" destOrd="0" parTransId="{5158B07E-4D94-4152-BD92-B733D30C8ACF}" sibTransId="{A8127AB7-4359-4AB3-A809-809C4621615D}"/>
    <dgm:cxn modelId="{96A58ECF-F10A-448D-97F5-013F0A5FCC3F}" srcId="{854DB8FF-99D2-43E1-91C1-2D9680C7C72F}" destId="{6CBC34FE-AD13-492B-BC13-03B48331BF73}" srcOrd="3" destOrd="0" parTransId="{8A0C510F-93DD-4598-A4DB-442876240696}" sibTransId="{F6F8529B-3A5A-4419-9DCA-8065817C74B0}"/>
    <dgm:cxn modelId="{5AD418EA-A0B1-4BD9-BC95-8CA87AA288B4}" srcId="{854DB8FF-99D2-43E1-91C1-2D9680C7C72F}" destId="{2145A7B9-1FB0-46B9-B6FE-68C8B4702579}" srcOrd="5" destOrd="0" parTransId="{A8718116-4C19-4CDE-8BEC-B2BAF8B760F9}" sibTransId="{D54A1BD3-66FC-4EA1-BB1D-6054AE9546CD}"/>
    <dgm:cxn modelId="{0862F4E4-A920-4A83-8270-4BD15590152B}" type="presParOf" srcId="{BAA01F39-8F17-460F-9CF6-6810F30DCC56}" destId="{E2BD7840-678A-4322-845F-0A3C8B66EC04}" srcOrd="0" destOrd="0" presId="urn:microsoft.com/office/officeart/2005/8/layout/vList2"/>
    <dgm:cxn modelId="{84BB7A8C-714C-4531-98D4-B98F771F82BB}" type="presParOf" srcId="{BAA01F39-8F17-460F-9CF6-6810F30DCC56}" destId="{910C5153-F5DC-4796-8E50-3E61CA8DD5E8}" srcOrd="1" destOrd="0" presId="urn:microsoft.com/office/officeart/2005/8/layout/vList2"/>
    <dgm:cxn modelId="{DA2E7B1F-4E40-40A8-B5C2-86954AD0FD67}" type="presParOf" srcId="{BAA01F39-8F17-460F-9CF6-6810F30DCC56}" destId="{26BCB0C7-3C42-4DD6-A0D8-611883333887}" srcOrd="2" destOrd="0" presId="urn:microsoft.com/office/officeart/2005/8/layout/vList2"/>
    <dgm:cxn modelId="{8E5F4035-A713-4473-BA35-C60D8C1652D6}" type="presParOf" srcId="{BAA01F39-8F17-460F-9CF6-6810F30DCC56}" destId="{21DCAF8D-0D0F-4E13-ACFF-6A150B4A3EAD}" srcOrd="3" destOrd="0" presId="urn:microsoft.com/office/officeart/2005/8/layout/vList2"/>
    <dgm:cxn modelId="{64CA5BC2-A397-4569-8BC0-3953706B9ACF}" type="presParOf" srcId="{BAA01F39-8F17-460F-9CF6-6810F30DCC56}" destId="{9D0459E6-6EA6-488B-B889-FF3C57003690}" srcOrd="4" destOrd="0" presId="urn:microsoft.com/office/officeart/2005/8/layout/vList2"/>
    <dgm:cxn modelId="{DBFC6690-5905-4CDD-9FB3-1C5FD1C56CFF}" type="presParOf" srcId="{BAA01F39-8F17-460F-9CF6-6810F30DCC56}" destId="{AC512259-61B3-4786-BB3A-D64303B2E684}" srcOrd="5" destOrd="0" presId="urn:microsoft.com/office/officeart/2005/8/layout/vList2"/>
    <dgm:cxn modelId="{96E6D0BA-A25E-475B-BD97-B015160DA155}" type="presParOf" srcId="{BAA01F39-8F17-460F-9CF6-6810F30DCC56}" destId="{4166239C-3798-47A0-BEE8-DBAA1216D9D0}" srcOrd="6" destOrd="0" presId="urn:microsoft.com/office/officeart/2005/8/layout/vList2"/>
    <dgm:cxn modelId="{F3108A73-AC5D-4EB5-A18F-A0EA79014548}" type="presParOf" srcId="{BAA01F39-8F17-460F-9CF6-6810F30DCC56}" destId="{2BBC6E74-FC50-44E6-89CB-964F1EF23C51}" srcOrd="7" destOrd="0" presId="urn:microsoft.com/office/officeart/2005/8/layout/vList2"/>
    <dgm:cxn modelId="{01D994EB-6B29-4CAB-9807-6358AC0D2DD9}" type="presParOf" srcId="{BAA01F39-8F17-460F-9CF6-6810F30DCC56}" destId="{A33D8ADB-7C1C-429F-8BA8-CDA6C5D9F868}" srcOrd="8" destOrd="0" presId="urn:microsoft.com/office/officeart/2005/8/layout/vList2"/>
    <dgm:cxn modelId="{B5483E5B-19DA-4062-B1AD-F440D1AA0FB0}" type="presParOf" srcId="{BAA01F39-8F17-460F-9CF6-6810F30DCC56}" destId="{F0CA7FCB-57DA-480C-B367-E120582FD77C}" srcOrd="9" destOrd="0" presId="urn:microsoft.com/office/officeart/2005/8/layout/vList2"/>
    <dgm:cxn modelId="{1D0233EE-684E-4576-A457-922C6576CB14}" type="presParOf" srcId="{BAA01F39-8F17-460F-9CF6-6810F30DCC56}" destId="{D35DB9F0-476C-4A24-9EF9-DC147B6AFE3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1CF268-59A4-43C2-84E2-36686D30D2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75D85FF-9925-4F0E-8FFE-63138D73C036}">
      <dgm:prSet/>
      <dgm:spPr/>
      <dgm:t>
        <a:bodyPr/>
        <a:lstStyle/>
        <a:p>
          <a:r>
            <a:rPr lang="en-GB"/>
            <a:t>Volvo's concerns relate to the rising production costs of electric vehicles; as long as these costs remain an issue, the ease of profitability in electric vehicle production will continue to be a challenge (Financial Times, 2024).</a:t>
          </a:r>
          <a:endParaRPr lang="en-US"/>
        </a:p>
      </dgm:t>
    </dgm:pt>
    <dgm:pt modelId="{72918316-409D-4867-B7D7-74FA6A805583}" type="parTrans" cxnId="{392DF453-2C3A-4375-8F14-A17333390EC6}">
      <dgm:prSet/>
      <dgm:spPr/>
      <dgm:t>
        <a:bodyPr/>
        <a:lstStyle/>
        <a:p>
          <a:endParaRPr lang="en-US"/>
        </a:p>
      </dgm:t>
    </dgm:pt>
    <dgm:pt modelId="{B230DFEF-A3F9-4E0C-8DE1-D7AB47E16037}" type="sibTrans" cxnId="{392DF453-2C3A-4375-8F14-A17333390EC6}">
      <dgm:prSet/>
      <dgm:spPr/>
      <dgm:t>
        <a:bodyPr/>
        <a:lstStyle/>
        <a:p>
          <a:endParaRPr lang="en-US"/>
        </a:p>
      </dgm:t>
    </dgm:pt>
    <dgm:pt modelId="{1E5541C3-F36B-46D0-AD40-708EBF6324A9}">
      <dgm:prSet/>
      <dgm:spPr/>
      <dgm:t>
        <a:bodyPr/>
        <a:lstStyle/>
        <a:p>
          <a:r>
            <a:rPr lang="en-GB"/>
            <a:t>Relative to Tesla and Toyota, Statista (2024) says Volvo has a smaller global presence.</a:t>
          </a:r>
          <a:endParaRPr lang="en-US"/>
        </a:p>
      </dgm:t>
    </dgm:pt>
    <dgm:pt modelId="{0477C04F-2478-43AD-A065-10B904206F03}" type="parTrans" cxnId="{9E0209BE-7061-423D-9E04-E14359FC68EB}">
      <dgm:prSet/>
      <dgm:spPr/>
      <dgm:t>
        <a:bodyPr/>
        <a:lstStyle/>
        <a:p>
          <a:endParaRPr lang="en-US"/>
        </a:p>
      </dgm:t>
    </dgm:pt>
    <dgm:pt modelId="{F765049E-0317-418C-86ED-6E17DE98C42F}" type="sibTrans" cxnId="{9E0209BE-7061-423D-9E04-E14359FC68EB}">
      <dgm:prSet/>
      <dgm:spPr/>
      <dgm:t>
        <a:bodyPr/>
        <a:lstStyle/>
        <a:p>
          <a:endParaRPr lang="en-US"/>
        </a:p>
      </dgm:t>
    </dgm:pt>
    <dgm:pt modelId="{77C85E33-9A48-4D55-9388-E9C484BD2DD0}">
      <dgm:prSet/>
      <dgm:spPr/>
      <dgm:t>
        <a:bodyPr/>
        <a:lstStyle/>
        <a:p>
          <a:r>
            <a:rPr lang="en-GB"/>
            <a:t>Volvo has a narrow range of vehicles, and some regions of the world do not have the electric infrastructure to support a fully electric vehicle.</a:t>
          </a:r>
          <a:endParaRPr lang="en-US"/>
        </a:p>
      </dgm:t>
    </dgm:pt>
    <dgm:pt modelId="{DD407CB2-70BD-4FDC-BA1F-21FEA2DD94AF}" type="parTrans" cxnId="{2555D686-7CD6-4583-AF84-D907E7FD2E13}">
      <dgm:prSet/>
      <dgm:spPr/>
      <dgm:t>
        <a:bodyPr/>
        <a:lstStyle/>
        <a:p>
          <a:endParaRPr lang="en-US"/>
        </a:p>
      </dgm:t>
    </dgm:pt>
    <dgm:pt modelId="{B33B8551-5948-4A3E-AE43-9DF41629CC76}" type="sibTrans" cxnId="{2555D686-7CD6-4583-AF84-D907E7FD2E13}">
      <dgm:prSet/>
      <dgm:spPr/>
      <dgm:t>
        <a:bodyPr/>
        <a:lstStyle/>
        <a:p>
          <a:endParaRPr lang="en-US"/>
        </a:p>
      </dgm:t>
    </dgm:pt>
    <dgm:pt modelId="{99B92D0C-8049-4250-A016-D6CB3CDB00D0}">
      <dgm:prSet/>
      <dgm:spPr/>
      <dgm:t>
        <a:bodyPr/>
        <a:lstStyle/>
        <a:p>
          <a:r>
            <a:rPr lang="en-GB"/>
            <a:t>IEA (2024) asserts that the absence of fully electric vehicle infrastructure, in part, explains Volvo's limited vehicle range.</a:t>
          </a:r>
          <a:endParaRPr lang="en-US"/>
        </a:p>
      </dgm:t>
    </dgm:pt>
    <dgm:pt modelId="{275D6A18-69E1-4B6A-8FD1-738E6B4DFF38}" type="parTrans" cxnId="{DA51358E-5FAA-4369-8C17-321DC277908D}">
      <dgm:prSet/>
      <dgm:spPr/>
      <dgm:t>
        <a:bodyPr/>
        <a:lstStyle/>
        <a:p>
          <a:endParaRPr lang="en-US"/>
        </a:p>
      </dgm:t>
    </dgm:pt>
    <dgm:pt modelId="{DC9980E9-44C8-4D7A-8C07-9C15E0185D91}" type="sibTrans" cxnId="{DA51358E-5FAA-4369-8C17-321DC277908D}">
      <dgm:prSet/>
      <dgm:spPr/>
      <dgm:t>
        <a:bodyPr/>
        <a:lstStyle/>
        <a:p>
          <a:endParaRPr lang="en-US"/>
        </a:p>
      </dgm:t>
    </dgm:pt>
    <dgm:pt modelId="{95DAEFCF-E8B5-4C72-95F9-5B8B50FE1B55}">
      <dgm:prSet/>
      <dgm:spPr/>
      <dgm:t>
        <a:bodyPr/>
        <a:lstStyle/>
        <a:p>
          <a:r>
            <a:rPr lang="en-GB"/>
            <a:t>As Volvo relies on external battery suppliers, the company does not have full control of production schedules (IEA, 2024).</a:t>
          </a:r>
          <a:endParaRPr lang="en-US"/>
        </a:p>
      </dgm:t>
    </dgm:pt>
    <dgm:pt modelId="{229627B9-1E42-490B-884D-70CC432D92DC}" type="parTrans" cxnId="{A6A44D6B-06ED-45B9-AEF6-C63CF3BE0FDD}">
      <dgm:prSet/>
      <dgm:spPr/>
      <dgm:t>
        <a:bodyPr/>
        <a:lstStyle/>
        <a:p>
          <a:endParaRPr lang="en-US"/>
        </a:p>
      </dgm:t>
    </dgm:pt>
    <dgm:pt modelId="{F755F4CA-DD2C-4A49-858C-9F3765A22788}" type="sibTrans" cxnId="{A6A44D6B-06ED-45B9-AEF6-C63CF3BE0FDD}">
      <dgm:prSet/>
      <dgm:spPr/>
      <dgm:t>
        <a:bodyPr/>
        <a:lstStyle/>
        <a:p>
          <a:endParaRPr lang="en-US"/>
        </a:p>
      </dgm:t>
    </dgm:pt>
    <dgm:pt modelId="{0E550019-E02B-4AB4-A673-EFCE5167985E}" type="pres">
      <dgm:prSet presAssocID="{341CF268-59A4-43C2-84E2-36686D30D241}" presName="linear" presStyleCnt="0">
        <dgm:presLayoutVars>
          <dgm:animLvl val="lvl"/>
          <dgm:resizeHandles val="exact"/>
        </dgm:presLayoutVars>
      </dgm:prSet>
      <dgm:spPr/>
    </dgm:pt>
    <dgm:pt modelId="{57AF67AA-3B77-49CB-96D7-C07F23BF3E55}" type="pres">
      <dgm:prSet presAssocID="{775D85FF-9925-4F0E-8FFE-63138D73C036}" presName="parentText" presStyleLbl="node1" presStyleIdx="0" presStyleCnt="5">
        <dgm:presLayoutVars>
          <dgm:chMax val="0"/>
          <dgm:bulletEnabled val="1"/>
        </dgm:presLayoutVars>
      </dgm:prSet>
      <dgm:spPr/>
    </dgm:pt>
    <dgm:pt modelId="{8758525E-AED6-44CC-8197-70E2A58C6C50}" type="pres">
      <dgm:prSet presAssocID="{B230DFEF-A3F9-4E0C-8DE1-D7AB47E16037}" presName="spacer" presStyleCnt="0"/>
      <dgm:spPr/>
    </dgm:pt>
    <dgm:pt modelId="{D3DDD97A-B0A0-4B03-BC08-7E2C9DC529F6}" type="pres">
      <dgm:prSet presAssocID="{1E5541C3-F36B-46D0-AD40-708EBF6324A9}" presName="parentText" presStyleLbl="node1" presStyleIdx="1" presStyleCnt="5">
        <dgm:presLayoutVars>
          <dgm:chMax val="0"/>
          <dgm:bulletEnabled val="1"/>
        </dgm:presLayoutVars>
      </dgm:prSet>
      <dgm:spPr/>
    </dgm:pt>
    <dgm:pt modelId="{3219BF65-2E3A-4461-85A9-2EE2528DCE46}" type="pres">
      <dgm:prSet presAssocID="{F765049E-0317-418C-86ED-6E17DE98C42F}" presName="spacer" presStyleCnt="0"/>
      <dgm:spPr/>
    </dgm:pt>
    <dgm:pt modelId="{BD942D65-B8E3-429E-AB9D-1D6B45A56D0D}" type="pres">
      <dgm:prSet presAssocID="{77C85E33-9A48-4D55-9388-E9C484BD2DD0}" presName="parentText" presStyleLbl="node1" presStyleIdx="2" presStyleCnt="5">
        <dgm:presLayoutVars>
          <dgm:chMax val="0"/>
          <dgm:bulletEnabled val="1"/>
        </dgm:presLayoutVars>
      </dgm:prSet>
      <dgm:spPr/>
    </dgm:pt>
    <dgm:pt modelId="{F855F3EA-CCC5-4680-9FB8-3FD4059EB3AB}" type="pres">
      <dgm:prSet presAssocID="{B33B8551-5948-4A3E-AE43-9DF41629CC76}" presName="spacer" presStyleCnt="0"/>
      <dgm:spPr/>
    </dgm:pt>
    <dgm:pt modelId="{A666A57C-57BA-4A61-B7B6-3442C45D3568}" type="pres">
      <dgm:prSet presAssocID="{99B92D0C-8049-4250-A016-D6CB3CDB00D0}" presName="parentText" presStyleLbl="node1" presStyleIdx="3" presStyleCnt="5">
        <dgm:presLayoutVars>
          <dgm:chMax val="0"/>
          <dgm:bulletEnabled val="1"/>
        </dgm:presLayoutVars>
      </dgm:prSet>
      <dgm:spPr/>
    </dgm:pt>
    <dgm:pt modelId="{DAC757B5-7C85-40B8-99D6-737D0B598E22}" type="pres">
      <dgm:prSet presAssocID="{DC9980E9-44C8-4D7A-8C07-9C15E0185D91}" presName="spacer" presStyleCnt="0"/>
      <dgm:spPr/>
    </dgm:pt>
    <dgm:pt modelId="{F800253B-6716-470A-910F-0401D4921245}" type="pres">
      <dgm:prSet presAssocID="{95DAEFCF-E8B5-4C72-95F9-5B8B50FE1B55}" presName="parentText" presStyleLbl="node1" presStyleIdx="4" presStyleCnt="5">
        <dgm:presLayoutVars>
          <dgm:chMax val="0"/>
          <dgm:bulletEnabled val="1"/>
        </dgm:presLayoutVars>
      </dgm:prSet>
      <dgm:spPr/>
    </dgm:pt>
  </dgm:ptLst>
  <dgm:cxnLst>
    <dgm:cxn modelId="{CF33A600-88DA-4A55-AEBB-EC609EE65E49}" type="presOf" srcId="{341CF268-59A4-43C2-84E2-36686D30D241}" destId="{0E550019-E02B-4AB4-A673-EFCE5167985E}" srcOrd="0" destOrd="0" presId="urn:microsoft.com/office/officeart/2005/8/layout/vList2"/>
    <dgm:cxn modelId="{4726DC03-BD25-4D9D-8640-EA8571BD6A0F}" type="presOf" srcId="{775D85FF-9925-4F0E-8FFE-63138D73C036}" destId="{57AF67AA-3B77-49CB-96D7-C07F23BF3E55}" srcOrd="0" destOrd="0" presId="urn:microsoft.com/office/officeart/2005/8/layout/vList2"/>
    <dgm:cxn modelId="{BBEB8110-8DF3-45B9-9C06-17F77F2FA7C0}" type="presOf" srcId="{1E5541C3-F36B-46D0-AD40-708EBF6324A9}" destId="{D3DDD97A-B0A0-4B03-BC08-7E2C9DC529F6}" srcOrd="0" destOrd="0" presId="urn:microsoft.com/office/officeart/2005/8/layout/vList2"/>
    <dgm:cxn modelId="{ADE6D135-15CC-4F66-A3D6-E09F89073FB3}" type="presOf" srcId="{95DAEFCF-E8B5-4C72-95F9-5B8B50FE1B55}" destId="{F800253B-6716-470A-910F-0401D4921245}" srcOrd="0" destOrd="0" presId="urn:microsoft.com/office/officeart/2005/8/layout/vList2"/>
    <dgm:cxn modelId="{A6A44D6B-06ED-45B9-AEF6-C63CF3BE0FDD}" srcId="{341CF268-59A4-43C2-84E2-36686D30D241}" destId="{95DAEFCF-E8B5-4C72-95F9-5B8B50FE1B55}" srcOrd="4" destOrd="0" parTransId="{229627B9-1E42-490B-884D-70CC432D92DC}" sibTransId="{F755F4CA-DD2C-4A49-858C-9F3765A22788}"/>
    <dgm:cxn modelId="{07F74F6B-BE84-4C23-93CC-FEBAF312E515}" type="presOf" srcId="{77C85E33-9A48-4D55-9388-E9C484BD2DD0}" destId="{BD942D65-B8E3-429E-AB9D-1D6B45A56D0D}" srcOrd="0" destOrd="0" presId="urn:microsoft.com/office/officeart/2005/8/layout/vList2"/>
    <dgm:cxn modelId="{392DF453-2C3A-4375-8F14-A17333390EC6}" srcId="{341CF268-59A4-43C2-84E2-36686D30D241}" destId="{775D85FF-9925-4F0E-8FFE-63138D73C036}" srcOrd="0" destOrd="0" parTransId="{72918316-409D-4867-B7D7-74FA6A805583}" sibTransId="{B230DFEF-A3F9-4E0C-8DE1-D7AB47E16037}"/>
    <dgm:cxn modelId="{9232AD82-0B3B-4A7A-AE7C-8E096F596AF1}" type="presOf" srcId="{99B92D0C-8049-4250-A016-D6CB3CDB00D0}" destId="{A666A57C-57BA-4A61-B7B6-3442C45D3568}" srcOrd="0" destOrd="0" presId="urn:microsoft.com/office/officeart/2005/8/layout/vList2"/>
    <dgm:cxn modelId="{2555D686-7CD6-4583-AF84-D907E7FD2E13}" srcId="{341CF268-59A4-43C2-84E2-36686D30D241}" destId="{77C85E33-9A48-4D55-9388-E9C484BD2DD0}" srcOrd="2" destOrd="0" parTransId="{DD407CB2-70BD-4FDC-BA1F-21FEA2DD94AF}" sibTransId="{B33B8551-5948-4A3E-AE43-9DF41629CC76}"/>
    <dgm:cxn modelId="{DA51358E-5FAA-4369-8C17-321DC277908D}" srcId="{341CF268-59A4-43C2-84E2-36686D30D241}" destId="{99B92D0C-8049-4250-A016-D6CB3CDB00D0}" srcOrd="3" destOrd="0" parTransId="{275D6A18-69E1-4B6A-8FD1-738E6B4DFF38}" sibTransId="{DC9980E9-44C8-4D7A-8C07-9C15E0185D91}"/>
    <dgm:cxn modelId="{9E0209BE-7061-423D-9E04-E14359FC68EB}" srcId="{341CF268-59A4-43C2-84E2-36686D30D241}" destId="{1E5541C3-F36B-46D0-AD40-708EBF6324A9}" srcOrd="1" destOrd="0" parTransId="{0477C04F-2478-43AD-A065-10B904206F03}" sibTransId="{F765049E-0317-418C-86ED-6E17DE98C42F}"/>
    <dgm:cxn modelId="{13794B07-C575-4AD6-A891-9CB055AC348E}" type="presParOf" srcId="{0E550019-E02B-4AB4-A673-EFCE5167985E}" destId="{57AF67AA-3B77-49CB-96D7-C07F23BF3E55}" srcOrd="0" destOrd="0" presId="urn:microsoft.com/office/officeart/2005/8/layout/vList2"/>
    <dgm:cxn modelId="{58270EC2-86C9-4E58-92E3-6BA34AECC253}" type="presParOf" srcId="{0E550019-E02B-4AB4-A673-EFCE5167985E}" destId="{8758525E-AED6-44CC-8197-70E2A58C6C50}" srcOrd="1" destOrd="0" presId="urn:microsoft.com/office/officeart/2005/8/layout/vList2"/>
    <dgm:cxn modelId="{5A08AEE3-7244-4684-A918-3E3E080F03F6}" type="presParOf" srcId="{0E550019-E02B-4AB4-A673-EFCE5167985E}" destId="{D3DDD97A-B0A0-4B03-BC08-7E2C9DC529F6}" srcOrd="2" destOrd="0" presId="urn:microsoft.com/office/officeart/2005/8/layout/vList2"/>
    <dgm:cxn modelId="{DF394D23-6440-4B3F-87DE-98EEE4E51DD3}" type="presParOf" srcId="{0E550019-E02B-4AB4-A673-EFCE5167985E}" destId="{3219BF65-2E3A-4461-85A9-2EE2528DCE46}" srcOrd="3" destOrd="0" presId="urn:microsoft.com/office/officeart/2005/8/layout/vList2"/>
    <dgm:cxn modelId="{70540BB3-23FF-400A-B898-34C0D0E8562B}" type="presParOf" srcId="{0E550019-E02B-4AB4-A673-EFCE5167985E}" destId="{BD942D65-B8E3-429E-AB9D-1D6B45A56D0D}" srcOrd="4" destOrd="0" presId="urn:microsoft.com/office/officeart/2005/8/layout/vList2"/>
    <dgm:cxn modelId="{80CDF9EB-A28E-4E70-9C30-DE7BAE09DC67}" type="presParOf" srcId="{0E550019-E02B-4AB4-A673-EFCE5167985E}" destId="{F855F3EA-CCC5-4680-9FB8-3FD4059EB3AB}" srcOrd="5" destOrd="0" presId="urn:microsoft.com/office/officeart/2005/8/layout/vList2"/>
    <dgm:cxn modelId="{47564B05-8464-4F32-A2DE-21009BD915A1}" type="presParOf" srcId="{0E550019-E02B-4AB4-A673-EFCE5167985E}" destId="{A666A57C-57BA-4A61-B7B6-3442C45D3568}" srcOrd="6" destOrd="0" presId="urn:microsoft.com/office/officeart/2005/8/layout/vList2"/>
    <dgm:cxn modelId="{EC0594CB-1265-4942-99F6-E10F9D42F101}" type="presParOf" srcId="{0E550019-E02B-4AB4-A673-EFCE5167985E}" destId="{DAC757B5-7C85-40B8-99D6-737D0B598E22}" srcOrd="7" destOrd="0" presId="urn:microsoft.com/office/officeart/2005/8/layout/vList2"/>
    <dgm:cxn modelId="{5A7C4E3B-7E4A-41A1-A693-8647C1359BEF}" type="presParOf" srcId="{0E550019-E02B-4AB4-A673-EFCE5167985E}" destId="{F800253B-6716-470A-910F-0401D492124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F1624D-C89E-4FC0-8FE3-A1D5336C0522}"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US"/>
        </a:p>
      </dgm:t>
    </dgm:pt>
    <dgm:pt modelId="{1461023D-B1D0-4828-ABB0-073A4C7B2CDA}">
      <dgm:prSet/>
      <dgm:spPr/>
      <dgm:t>
        <a:bodyPr/>
        <a:lstStyle/>
        <a:p>
          <a:r>
            <a:rPr lang="en-GB"/>
            <a:t>According to Volvo Cars (2024), the world’s growing appetite for electric vehicles will provide more expansion opportunities for Volvo.</a:t>
          </a:r>
          <a:endParaRPr lang="en-US"/>
        </a:p>
      </dgm:t>
    </dgm:pt>
    <dgm:pt modelId="{7DAD59CB-CAA7-4ABF-B2C7-DD205802A845}" type="parTrans" cxnId="{F0FD760F-ECFC-4ED0-84C9-6B8534B4A975}">
      <dgm:prSet/>
      <dgm:spPr/>
      <dgm:t>
        <a:bodyPr/>
        <a:lstStyle/>
        <a:p>
          <a:endParaRPr lang="en-US"/>
        </a:p>
      </dgm:t>
    </dgm:pt>
    <dgm:pt modelId="{70189C38-2985-46B6-BD1E-43F3B3261187}" type="sibTrans" cxnId="{F0FD760F-ECFC-4ED0-84C9-6B8534B4A975}">
      <dgm:prSet/>
      <dgm:spPr/>
      <dgm:t>
        <a:bodyPr/>
        <a:lstStyle/>
        <a:p>
          <a:endParaRPr lang="en-US"/>
        </a:p>
      </dgm:t>
    </dgm:pt>
    <dgm:pt modelId="{AA571963-5D67-42BD-86ED-12C4ECFE07FE}">
      <dgm:prSet/>
      <dgm:spPr/>
      <dgm:t>
        <a:bodyPr/>
        <a:lstStyle/>
        <a:p>
          <a:r>
            <a:rPr lang="en-GB"/>
            <a:t>Shifting to sustainable alternatives is more accessible, and environmentally conscious buyers are more common, making the sale of eco-friendly products more attractive.</a:t>
          </a:r>
          <a:endParaRPr lang="en-US"/>
        </a:p>
      </dgm:t>
    </dgm:pt>
    <dgm:pt modelId="{5F4A802D-6BB7-43B0-B997-C6208A42C3D0}" type="parTrans" cxnId="{3F2C68F5-6041-4546-A204-B0FCF907CD14}">
      <dgm:prSet/>
      <dgm:spPr/>
      <dgm:t>
        <a:bodyPr/>
        <a:lstStyle/>
        <a:p>
          <a:endParaRPr lang="en-US"/>
        </a:p>
      </dgm:t>
    </dgm:pt>
    <dgm:pt modelId="{2A29EB2D-3874-4773-9F45-DECFB2549C6D}" type="sibTrans" cxnId="{3F2C68F5-6041-4546-A204-B0FCF907CD14}">
      <dgm:prSet/>
      <dgm:spPr/>
      <dgm:t>
        <a:bodyPr/>
        <a:lstStyle/>
        <a:p>
          <a:endParaRPr lang="en-US"/>
        </a:p>
      </dgm:t>
    </dgm:pt>
    <dgm:pt modelId="{5B9D98D4-FDB6-422F-A8A1-4C8C7808397E}">
      <dgm:prSet/>
      <dgm:spPr/>
      <dgm:t>
        <a:bodyPr/>
        <a:lstStyle/>
        <a:p>
          <a:r>
            <a:rPr lang="en-GB"/>
            <a:t>Statista (2024) says that new areas for sales are in the growing economies of Asia and South America.</a:t>
          </a:r>
          <a:endParaRPr lang="en-US"/>
        </a:p>
      </dgm:t>
    </dgm:pt>
    <dgm:pt modelId="{D6AB6602-FDD8-4266-9A8D-61DFF7A4812D}" type="parTrans" cxnId="{C6FA6109-4631-421C-B023-A4E6C737637F}">
      <dgm:prSet/>
      <dgm:spPr/>
      <dgm:t>
        <a:bodyPr/>
        <a:lstStyle/>
        <a:p>
          <a:endParaRPr lang="en-US"/>
        </a:p>
      </dgm:t>
    </dgm:pt>
    <dgm:pt modelId="{4DC0175E-EF25-4B03-942D-05150C233F3A}" type="sibTrans" cxnId="{C6FA6109-4631-421C-B023-A4E6C737637F}">
      <dgm:prSet/>
      <dgm:spPr/>
      <dgm:t>
        <a:bodyPr/>
        <a:lstStyle/>
        <a:p>
          <a:endParaRPr lang="en-US"/>
        </a:p>
      </dgm:t>
    </dgm:pt>
    <dgm:pt modelId="{FA691489-A6C6-4763-BD1C-0710A89414CF}">
      <dgm:prSet/>
      <dgm:spPr/>
      <dgm:t>
        <a:bodyPr/>
        <a:lstStyle/>
        <a:p>
          <a:r>
            <a:rPr lang="en-GB"/>
            <a:t>IEA (2024) says partnerships with firms in renewable energy will help support Volvo’s sustainable production.</a:t>
          </a:r>
          <a:endParaRPr lang="en-US"/>
        </a:p>
      </dgm:t>
    </dgm:pt>
    <dgm:pt modelId="{8C56BEB7-E939-4D03-BDB8-6D700520472E}" type="parTrans" cxnId="{9F9179AA-E88A-4498-A4D3-14A070DC59E2}">
      <dgm:prSet/>
      <dgm:spPr/>
      <dgm:t>
        <a:bodyPr/>
        <a:lstStyle/>
        <a:p>
          <a:endParaRPr lang="en-US"/>
        </a:p>
      </dgm:t>
    </dgm:pt>
    <dgm:pt modelId="{DC6C3CE1-640F-48AB-BD2F-DA7C0AC44F10}" type="sibTrans" cxnId="{9F9179AA-E88A-4498-A4D3-14A070DC59E2}">
      <dgm:prSet/>
      <dgm:spPr/>
      <dgm:t>
        <a:bodyPr/>
        <a:lstStyle/>
        <a:p>
          <a:endParaRPr lang="en-US"/>
        </a:p>
      </dgm:t>
    </dgm:pt>
    <dgm:pt modelId="{ED25E16A-FF79-47EF-83AA-57FE845E2088}">
      <dgm:prSet/>
      <dgm:spPr/>
      <dgm:t>
        <a:bodyPr/>
        <a:lstStyle/>
        <a:p>
          <a:r>
            <a:rPr lang="en-GB"/>
            <a:t>The enhancement of digital technologies allows more connected services in cars.</a:t>
          </a:r>
          <a:endParaRPr lang="en-US"/>
        </a:p>
      </dgm:t>
    </dgm:pt>
    <dgm:pt modelId="{273321A0-E98A-42C9-BF56-C0EB01F48FC3}" type="parTrans" cxnId="{A7393E2A-41E7-4C79-B664-A3F5BE6E8563}">
      <dgm:prSet/>
      <dgm:spPr/>
      <dgm:t>
        <a:bodyPr/>
        <a:lstStyle/>
        <a:p>
          <a:endParaRPr lang="en-US"/>
        </a:p>
      </dgm:t>
    </dgm:pt>
    <dgm:pt modelId="{4CFC138C-015C-471C-ADB6-D70A398FCCCA}" type="sibTrans" cxnId="{A7393E2A-41E7-4C79-B664-A3F5BE6E8563}">
      <dgm:prSet/>
      <dgm:spPr/>
      <dgm:t>
        <a:bodyPr/>
        <a:lstStyle/>
        <a:p>
          <a:endParaRPr lang="en-US"/>
        </a:p>
      </dgm:t>
    </dgm:pt>
    <dgm:pt modelId="{C1FF2C2C-3558-4FBE-967A-406C99CBDC2C}" type="pres">
      <dgm:prSet presAssocID="{66F1624D-C89E-4FC0-8FE3-A1D5336C0522}" presName="Name0" presStyleCnt="0">
        <dgm:presLayoutVars>
          <dgm:dir/>
          <dgm:animLvl val="lvl"/>
          <dgm:resizeHandles val="exact"/>
        </dgm:presLayoutVars>
      </dgm:prSet>
      <dgm:spPr/>
    </dgm:pt>
    <dgm:pt modelId="{155E656E-FCA5-47A4-A4C0-362C1FF1C4D8}" type="pres">
      <dgm:prSet presAssocID="{1461023D-B1D0-4828-ABB0-073A4C7B2CDA}" presName="linNode" presStyleCnt="0"/>
      <dgm:spPr/>
    </dgm:pt>
    <dgm:pt modelId="{0E3A4F06-C919-4B1D-95E0-BE0E41D7996E}" type="pres">
      <dgm:prSet presAssocID="{1461023D-B1D0-4828-ABB0-073A4C7B2CDA}" presName="parentText" presStyleLbl="node1" presStyleIdx="0" presStyleCnt="5">
        <dgm:presLayoutVars>
          <dgm:chMax val="1"/>
          <dgm:bulletEnabled val="1"/>
        </dgm:presLayoutVars>
      </dgm:prSet>
      <dgm:spPr/>
    </dgm:pt>
    <dgm:pt modelId="{DA83BAF4-B0CF-4C58-923D-2C0B3D141515}" type="pres">
      <dgm:prSet presAssocID="{70189C38-2985-46B6-BD1E-43F3B3261187}" presName="sp" presStyleCnt="0"/>
      <dgm:spPr/>
    </dgm:pt>
    <dgm:pt modelId="{60D31B7E-1349-4C8B-B5D3-A3D5E24D18F9}" type="pres">
      <dgm:prSet presAssocID="{AA571963-5D67-42BD-86ED-12C4ECFE07FE}" presName="linNode" presStyleCnt="0"/>
      <dgm:spPr/>
    </dgm:pt>
    <dgm:pt modelId="{A74418D4-489C-417F-82F3-E6676473C1B4}" type="pres">
      <dgm:prSet presAssocID="{AA571963-5D67-42BD-86ED-12C4ECFE07FE}" presName="parentText" presStyleLbl="node1" presStyleIdx="1" presStyleCnt="5">
        <dgm:presLayoutVars>
          <dgm:chMax val="1"/>
          <dgm:bulletEnabled val="1"/>
        </dgm:presLayoutVars>
      </dgm:prSet>
      <dgm:spPr/>
    </dgm:pt>
    <dgm:pt modelId="{1062FCDA-23C8-4D6F-AB7A-4114DF0C617A}" type="pres">
      <dgm:prSet presAssocID="{2A29EB2D-3874-4773-9F45-DECFB2549C6D}" presName="sp" presStyleCnt="0"/>
      <dgm:spPr/>
    </dgm:pt>
    <dgm:pt modelId="{B04A7ACF-CD55-4D06-B252-E0CCCA516421}" type="pres">
      <dgm:prSet presAssocID="{5B9D98D4-FDB6-422F-A8A1-4C8C7808397E}" presName="linNode" presStyleCnt="0"/>
      <dgm:spPr/>
    </dgm:pt>
    <dgm:pt modelId="{EE35F19E-A87A-400B-8A65-B30B345D4E19}" type="pres">
      <dgm:prSet presAssocID="{5B9D98D4-FDB6-422F-A8A1-4C8C7808397E}" presName="parentText" presStyleLbl="node1" presStyleIdx="2" presStyleCnt="5">
        <dgm:presLayoutVars>
          <dgm:chMax val="1"/>
          <dgm:bulletEnabled val="1"/>
        </dgm:presLayoutVars>
      </dgm:prSet>
      <dgm:spPr/>
    </dgm:pt>
    <dgm:pt modelId="{BFDA91BC-7A77-4481-8A42-F4687FCFBE2F}" type="pres">
      <dgm:prSet presAssocID="{4DC0175E-EF25-4B03-942D-05150C233F3A}" presName="sp" presStyleCnt="0"/>
      <dgm:spPr/>
    </dgm:pt>
    <dgm:pt modelId="{AF6C809A-FF86-47FF-A8B1-8C3BD3792052}" type="pres">
      <dgm:prSet presAssocID="{FA691489-A6C6-4763-BD1C-0710A89414CF}" presName="linNode" presStyleCnt="0"/>
      <dgm:spPr/>
    </dgm:pt>
    <dgm:pt modelId="{8C8CFE98-36B8-44E3-96BC-EBB5567392C8}" type="pres">
      <dgm:prSet presAssocID="{FA691489-A6C6-4763-BD1C-0710A89414CF}" presName="parentText" presStyleLbl="node1" presStyleIdx="3" presStyleCnt="5">
        <dgm:presLayoutVars>
          <dgm:chMax val="1"/>
          <dgm:bulletEnabled val="1"/>
        </dgm:presLayoutVars>
      </dgm:prSet>
      <dgm:spPr/>
    </dgm:pt>
    <dgm:pt modelId="{CA05D633-D0AE-45C5-AF53-583FA6703376}" type="pres">
      <dgm:prSet presAssocID="{DC6C3CE1-640F-48AB-BD2F-DA7C0AC44F10}" presName="sp" presStyleCnt="0"/>
      <dgm:spPr/>
    </dgm:pt>
    <dgm:pt modelId="{9F298F70-479B-4D71-88B4-1682F7A090F5}" type="pres">
      <dgm:prSet presAssocID="{ED25E16A-FF79-47EF-83AA-57FE845E2088}" presName="linNode" presStyleCnt="0"/>
      <dgm:spPr/>
    </dgm:pt>
    <dgm:pt modelId="{9431371B-BF34-434C-BC20-2530D9987958}" type="pres">
      <dgm:prSet presAssocID="{ED25E16A-FF79-47EF-83AA-57FE845E2088}" presName="parentText" presStyleLbl="node1" presStyleIdx="4" presStyleCnt="5">
        <dgm:presLayoutVars>
          <dgm:chMax val="1"/>
          <dgm:bulletEnabled val="1"/>
        </dgm:presLayoutVars>
      </dgm:prSet>
      <dgm:spPr/>
    </dgm:pt>
  </dgm:ptLst>
  <dgm:cxnLst>
    <dgm:cxn modelId="{C6FA6109-4631-421C-B023-A4E6C737637F}" srcId="{66F1624D-C89E-4FC0-8FE3-A1D5336C0522}" destId="{5B9D98D4-FDB6-422F-A8A1-4C8C7808397E}" srcOrd="2" destOrd="0" parTransId="{D6AB6602-FDD8-4266-9A8D-61DFF7A4812D}" sibTransId="{4DC0175E-EF25-4B03-942D-05150C233F3A}"/>
    <dgm:cxn modelId="{F0FD760F-ECFC-4ED0-84C9-6B8534B4A975}" srcId="{66F1624D-C89E-4FC0-8FE3-A1D5336C0522}" destId="{1461023D-B1D0-4828-ABB0-073A4C7B2CDA}" srcOrd="0" destOrd="0" parTransId="{7DAD59CB-CAA7-4ABF-B2C7-DD205802A845}" sibTransId="{70189C38-2985-46B6-BD1E-43F3B3261187}"/>
    <dgm:cxn modelId="{A7393E2A-41E7-4C79-B664-A3F5BE6E8563}" srcId="{66F1624D-C89E-4FC0-8FE3-A1D5336C0522}" destId="{ED25E16A-FF79-47EF-83AA-57FE845E2088}" srcOrd="4" destOrd="0" parTransId="{273321A0-E98A-42C9-BF56-C0EB01F48FC3}" sibTransId="{4CFC138C-015C-471C-ADB6-D70A398FCCCA}"/>
    <dgm:cxn modelId="{3CD4C834-BD41-42E7-8527-27D6C72F231B}" type="presOf" srcId="{1461023D-B1D0-4828-ABB0-073A4C7B2CDA}" destId="{0E3A4F06-C919-4B1D-95E0-BE0E41D7996E}" srcOrd="0" destOrd="0" presId="urn:microsoft.com/office/officeart/2005/8/layout/vList5"/>
    <dgm:cxn modelId="{02036E3F-2786-4688-A305-92677324E394}" type="presOf" srcId="{5B9D98D4-FDB6-422F-A8A1-4C8C7808397E}" destId="{EE35F19E-A87A-400B-8A65-B30B345D4E19}" srcOrd="0" destOrd="0" presId="urn:microsoft.com/office/officeart/2005/8/layout/vList5"/>
    <dgm:cxn modelId="{5C2E1C71-80B0-4A5B-9B38-BFF28617FD50}" type="presOf" srcId="{ED25E16A-FF79-47EF-83AA-57FE845E2088}" destId="{9431371B-BF34-434C-BC20-2530D9987958}" srcOrd="0" destOrd="0" presId="urn:microsoft.com/office/officeart/2005/8/layout/vList5"/>
    <dgm:cxn modelId="{3C9DE581-2365-43C8-A7BE-625E8B19B8E1}" type="presOf" srcId="{66F1624D-C89E-4FC0-8FE3-A1D5336C0522}" destId="{C1FF2C2C-3558-4FBE-967A-406C99CBDC2C}" srcOrd="0" destOrd="0" presId="urn:microsoft.com/office/officeart/2005/8/layout/vList5"/>
    <dgm:cxn modelId="{4D0F328B-B85A-47C2-AFA4-2E26A30BA8A1}" type="presOf" srcId="{AA571963-5D67-42BD-86ED-12C4ECFE07FE}" destId="{A74418D4-489C-417F-82F3-E6676473C1B4}" srcOrd="0" destOrd="0" presId="urn:microsoft.com/office/officeart/2005/8/layout/vList5"/>
    <dgm:cxn modelId="{9F9179AA-E88A-4498-A4D3-14A070DC59E2}" srcId="{66F1624D-C89E-4FC0-8FE3-A1D5336C0522}" destId="{FA691489-A6C6-4763-BD1C-0710A89414CF}" srcOrd="3" destOrd="0" parTransId="{8C56BEB7-E939-4D03-BDB8-6D700520472E}" sibTransId="{DC6C3CE1-640F-48AB-BD2F-DA7C0AC44F10}"/>
    <dgm:cxn modelId="{D96503BC-43BD-4476-99C9-B282CAC18849}" type="presOf" srcId="{FA691489-A6C6-4763-BD1C-0710A89414CF}" destId="{8C8CFE98-36B8-44E3-96BC-EBB5567392C8}" srcOrd="0" destOrd="0" presId="urn:microsoft.com/office/officeart/2005/8/layout/vList5"/>
    <dgm:cxn modelId="{3F2C68F5-6041-4546-A204-B0FCF907CD14}" srcId="{66F1624D-C89E-4FC0-8FE3-A1D5336C0522}" destId="{AA571963-5D67-42BD-86ED-12C4ECFE07FE}" srcOrd="1" destOrd="0" parTransId="{5F4A802D-6BB7-43B0-B997-C6208A42C3D0}" sibTransId="{2A29EB2D-3874-4773-9F45-DECFB2549C6D}"/>
    <dgm:cxn modelId="{3E752DDD-4700-4BEC-871D-D60B90D9533C}" type="presParOf" srcId="{C1FF2C2C-3558-4FBE-967A-406C99CBDC2C}" destId="{155E656E-FCA5-47A4-A4C0-362C1FF1C4D8}" srcOrd="0" destOrd="0" presId="urn:microsoft.com/office/officeart/2005/8/layout/vList5"/>
    <dgm:cxn modelId="{2A7EF150-FA50-44C7-9D07-349E4E34D2BD}" type="presParOf" srcId="{155E656E-FCA5-47A4-A4C0-362C1FF1C4D8}" destId="{0E3A4F06-C919-4B1D-95E0-BE0E41D7996E}" srcOrd="0" destOrd="0" presId="urn:microsoft.com/office/officeart/2005/8/layout/vList5"/>
    <dgm:cxn modelId="{C51C3F68-2351-486D-BB03-F19CD07660C5}" type="presParOf" srcId="{C1FF2C2C-3558-4FBE-967A-406C99CBDC2C}" destId="{DA83BAF4-B0CF-4C58-923D-2C0B3D141515}" srcOrd="1" destOrd="0" presId="urn:microsoft.com/office/officeart/2005/8/layout/vList5"/>
    <dgm:cxn modelId="{751174CC-B0EE-4561-AAE9-ABB305A4F288}" type="presParOf" srcId="{C1FF2C2C-3558-4FBE-967A-406C99CBDC2C}" destId="{60D31B7E-1349-4C8B-B5D3-A3D5E24D18F9}" srcOrd="2" destOrd="0" presId="urn:microsoft.com/office/officeart/2005/8/layout/vList5"/>
    <dgm:cxn modelId="{C8085827-3097-4BB2-84DC-FCAB5AC4715D}" type="presParOf" srcId="{60D31B7E-1349-4C8B-B5D3-A3D5E24D18F9}" destId="{A74418D4-489C-417F-82F3-E6676473C1B4}" srcOrd="0" destOrd="0" presId="urn:microsoft.com/office/officeart/2005/8/layout/vList5"/>
    <dgm:cxn modelId="{E3F5B94B-D342-431E-9A84-BFE8A83C9F7B}" type="presParOf" srcId="{C1FF2C2C-3558-4FBE-967A-406C99CBDC2C}" destId="{1062FCDA-23C8-4D6F-AB7A-4114DF0C617A}" srcOrd="3" destOrd="0" presId="urn:microsoft.com/office/officeart/2005/8/layout/vList5"/>
    <dgm:cxn modelId="{C68A480D-2258-409F-9EEA-35FED12331A0}" type="presParOf" srcId="{C1FF2C2C-3558-4FBE-967A-406C99CBDC2C}" destId="{B04A7ACF-CD55-4D06-B252-E0CCCA516421}" srcOrd="4" destOrd="0" presId="urn:microsoft.com/office/officeart/2005/8/layout/vList5"/>
    <dgm:cxn modelId="{38CEC078-FA00-4BB8-B435-112958FD366B}" type="presParOf" srcId="{B04A7ACF-CD55-4D06-B252-E0CCCA516421}" destId="{EE35F19E-A87A-400B-8A65-B30B345D4E19}" srcOrd="0" destOrd="0" presId="urn:microsoft.com/office/officeart/2005/8/layout/vList5"/>
    <dgm:cxn modelId="{3B3E3327-4C24-4108-9521-A1265C018F53}" type="presParOf" srcId="{C1FF2C2C-3558-4FBE-967A-406C99CBDC2C}" destId="{BFDA91BC-7A77-4481-8A42-F4687FCFBE2F}" srcOrd="5" destOrd="0" presId="urn:microsoft.com/office/officeart/2005/8/layout/vList5"/>
    <dgm:cxn modelId="{DFABCAFD-487A-450E-ABD9-DF0A0961BB4D}" type="presParOf" srcId="{C1FF2C2C-3558-4FBE-967A-406C99CBDC2C}" destId="{AF6C809A-FF86-47FF-A8B1-8C3BD3792052}" srcOrd="6" destOrd="0" presId="urn:microsoft.com/office/officeart/2005/8/layout/vList5"/>
    <dgm:cxn modelId="{2549781A-8CD3-4321-9998-ADC31C76587E}" type="presParOf" srcId="{AF6C809A-FF86-47FF-A8B1-8C3BD3792052}" destId="{8C8CFE98-36B8-44E3-96BC-EBB5567392C8}" srcOrd="0" destOrd="0" presId="urn:microsoft.com/office/officeart/2005/8/layout/vList5"/>
    <dgm:cxn modelId="{A83E8140-A0C9-4C3B-9BF8-FFB174733E61}" type="presParOf" srcId="{C1FF2C2C-3558-4FBE-967A-406C99CBDC2C}" destId="{CA05D633-D0AE-45C5-AF53-583FA6703376}" srcOrd="7" destOrd="0" presId="urn:microsoft.com/office/officeart/2005/8/layout/vList5"/>
    <dgm:cxn modelId="{BD263DD9-A80B-4956-B107-9A2900772D69}" type="presParOf" srcId="{C1FF2C2C-3558-4FBE-967A-406C99CBDC2C}" destId="{9F298F70-479B-4D71-88B4-1682F7A090F5}" srcOrd="8" destOrd="0" presId="urn:microsoft.com/office/officeart/2005/8/layout/vList5"/>
    <dgm:cxn modelId="{FDED8604-1117-4C00-84C3-710C9DDFA50D}" type="presParOf" srcId="{9F298F70-479B-4D71-88B4-1682F7A090F5}" destId="{9431371B-BF34-434C-BC20-2530D9987958}"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1F246D-AAFA-4630-9E10-A8C248A7BA1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91056CF-A365-4EBF-A291-512281AD9730}">
      <dgm:prSet/>
      <dgm:spPr/>
      <dgm:t>
        <a:bodyPr/>
        <a:lstStyle/>
        <a:p>
          <a:r>
            <a:rPr lang="en-GB"/>
            <a:t>According to Financial Times (2024), Tesla, BMW, and Chinese manufacturers of electric vehicles are some of the companies that provide strong competition for Volvo.</a:t>
          </a:r>
          <a:endParaRPr lang="en-US"/>
        </a:p>
      </dgm:t>
    </dgm:pt>
    <dgm:pt modelId="{2C5E6887-3740-4832-9F7A-B967A70B3EA0}" type="parTrans" cxnId="{7F2B0376-AA40-4EAF-8A21-42228D91F8F9}">
      <dgm:prSet/>
      <dgm:spPr/>
      <dgm:t>
        <a:bodyPr/>
        <a:lstStyle/>
        <a:p>
          <a:endParaRPr lang="en-US"/>
        </a:p>
      </dgm:t>
    </dgm:pt>
    <dgm:pt modelId="{369F30F9-5846-46E9-BB36-DB0B92E70DA4}" type="sibTrans" cxnId="{7F2B0376-AA40-4EAF-8A21-42228D91F8F9}">
      <dgm:prSet/>
      <dgm:spPr/>
      <dgm:t>
        <a:bodyPr/>
        <a:lstStyle/>
        <a:p>
          <a:endParaRPr lang="en-US"/>
        </a:p>
      </dgm:t>
    </dgm:pt>
    <dgm:pt modelId="{AE01E957-6E6A-4D8D-AFF3-B161F323168B}">
      <dgm:prSet/>
      <dgm:spPr/>
      <dgm:t>
        <a:bodyPr/>
        <a:lstStyle/>
        <a:p>
          <a:r>
            <a:rPr lang="en-GB"/>
            <a:t>IEA (2024) explains that global inflation, along with shortages of raw materials, will continue to raise the costs of production.</a:t>
          </a:r>
          <a:endParaRPr lang="en-US"/>
        </a:p>
      </dgm:t>
    </dgm:pt>
    <dgm:pt modelId="{D2AD2D0F-DA29-4D3B-B271-E6A2D7840AF2}" type="parTrans" cxnId="{1BF551CF-C154-4DFB-BEBD-D299069CEE25}">
      <dgm:prSet/>
      <dgm:spPr/>
      <dgm:t>
        <a:bodyPr/>
        <a:lstStyle/>
        <a:p>
          <a:endParaRPr lang="en-US"/>
        </a:p>
      </dgm:t>
    </dgm:pt>
    <dgm:pt modelId="{570872FD-D143-4288-9E9B-16D7A0E43833}" type="sibTrans" cxnId="{1BF551CF-C154-4DFB-BEBD-D299069CEE25}">
      <dgm:prSet/>
      <dgm:spPr/>
      <dgm:t>
        <a:bodyPr/>
        <a:lstStyle/>
        <a:p>
          <a:endParaRPr lang="en-US"/>
        </a:p>
      </dgm:t>
    </dgm:pt>
    <dgm:pt modelId="{3DC74DB1-0228-4B7A-9ABF-B7CFE6675DC2}">
      <dgm:prSet/>
      <dgm:spPr/>
      <dgm:t>
        <a:bodyPr/>
        <a:lstStyle/>
        <a:p>
          <a:r>
            <a:rPr lang="en-GB"/>
            <a:t>The ever-changing threats posed by fast-growing start-ups driven by disruptive technology (IEA, 2024).</a:t>
          </a:r>
          <a:endParaRPr lang="en-US"/>
        </a:p>
      </dgm:t>
    </dgm:pt>
    <dgm:pt modelId="{FBEE1F28-2477-4B6B-A6B1-AFB388377417}" type="parTrans" cxnId="{8C597575-F61D-4777-89A6-4DB2BC26962C}">
      <dgm:prSet/>
      <dgm:spPr/>
      <dgm:t>
        <a:bodyPr/>
        <a:lstStyle/>
        <a:p>
          <a:endParaRPr lang="en-US"/>
        </a:p>
      </dgm:t>
    </dgm:pt>
    <dgm:pt modelId="{F33B0275-45BB-4D89-BD32-54BD040D3022}" type="sibTrans" cxnId="{8C597575-F61D-4777-89A6-4DB2BC26962C}">
      <dgm:prSet/>
      <dgm:spPr/>
      <dgm:t>
        <a:bodyPr/>
        <a:lstStyle/>
        <a:p>
          <a:endParaRPr lang="en-US"/>
        </a:p>
      </dgm:t>
    </dgm:pt>
    <dgm:pt modelId="{E31A5233-6179-42B7-BA16-D60F98C33C4E}">
      <dgm:prSet/>
      <dgm:spPr/>
      <dgm:t>
        <a:bodyPr/>
        <a:lstStyle/>
        <a:p>
          <a:r>
            <a:rPr lang="en-GB"/>
            <a:t>Changes in the regulations surrounding emissions and safety will require companies to make constant adjustments (Statista, 2024).</a:t>
          </a:r>
          <a:endParaRPr lang="en-US"/>
        </a:p>
      </dgm:t>
    </dgm:pt>
    <dgm:pt modelId="{624AE7C3-5FCE-4C83-B5E3-4A26499B1C36}" type="parTrans" cxnId="{81577AE2-5E59-488A-9438-1AB716FCA243}">
      <dgm:prSet/>
      <dgm:spPr/>
      <dgm:t>
        <a:bodyPr/>
        <a:lstStyle/>
        <a:p>
          <a:endParaRPr lang="en-US"/>
        </a:p>
      </dgm:t>
    </dgm:pt>
    <dgm:pt modelId="{BBC4D0E5-59AE-41C2-AF26-80538F67ED75}" type="sibTrans" cxnId="{81577AE2-5E59-488A-9438-1AB716FCA243}">
      <dgm:prSet/>
      <dgm:spPr/>
      <dgm:t>
        <a:bodyPr/>
        <a:lstStyle/>
        <a:p>
          <a:endParaRPr lang="en-US"/>
        </a:p>
      </dgm:t>
    </dgm:pt>
    <dgm:pt modelId="{4822F05D-F518-4B03-910C-DEA8C59C3C28}">
      <dgm:prSet/>
      <dgm:spPr/>
      <dgm:t>
        <a:bodyPr/>
        <a:lstStyle/>
        <a:p>
          <a:r>
            <a:rPr lang="en-GB"/>
            <a:t>Concerns about cybersecurity and data privacy might contribute significantly to the erosion of consumer confidence.</a:t>
          </a:r>
          <a:endParaRPr lang="en-US"/>
        </a:p>
      </dgm:t>
    </dgm:pt>
    <dgm:pt modelId="{D5364B01-2DAD-4F4E-A476-E98459FB1C89}" type="parTrans" cxnId="{68084F57-DE81-4A7E-97CA-0BD2A31DCBF4}">
      <dgm:prSet/>
      <dgm:spPr/>
      <dgm:t>
        <a:bodyPr/>
        <a:lstStyle/>
        <a:p>
          <a:endParaRPr lang="en-US"/>
        </a:p>
      </dgm:t>
    </dgm:pt>
    <dgm:pt modelId="{147ADE49-7D04-4DAA-B962-7FC3349625D2}" type="sibTrans" cxnId="{68084F57-DE81-4A7E-97CA-0BD2A31DCBF4}">
      <dgm:prSet/>
      <dgm:spPr/>
      <dgm:t>
        <a:bodyPr/>
        <a:lstStyle/>
        <a:p>
          <a:endParaRPr lang="en-US"/>
        </a:p>
      </dgm:t>
    </dgm:pt>
    <dgm:pt modelId="{060577FC-0E8E-47B0-8E3D-4CB8193D9826}" type="pres">
      <dgm:prSet presAssocID="{FC1F246D-AAFA-4630-9E10-A8C248A7BA16}" presName="linear" presStyleCnt="0">
        <dgm:presLayoutVars>
          <dgm:animLvl val="lvl"/>
          <dgm:resizeHandles val="exact"/>
        </dgm:presLayoutVars>
      </dgm:prSet>
      <dgm:spPr/>
    </dgm:pt>
    <dgm:pt modelId="{7635D31F-E939-4D43-840C-CF050C028AF6}" type="pres">
      <dgm:prSet presAssocID="{991056CF-A365-4EBF-A291-512281AD9730}" presName="parentText" presStyleLbl="node1" presStyleIdx="0" presStyleCnt="5">
        <dgm:presLayoutVars>
          <dgm:chMax val="0"/>
          <dgm:bulletEnabled val="1"/>
        </dgm:presLayoutVars>
      </dgm:prSet>
      <dgm:spPr/>
    </dgm:pt>
    <dgm:pt modelId="{6C9984FA-BCC8-403B-8FB4-D404BE665B9E}" type="pres">
      <dgm:prSet presAssocID="{369F30F9-5846-46E9-BB36-DB0B92E70DA4}" presName="spacer" presStyleCnt="0"/>
      <dgm:spPr/>
    </dgm:pt>
    <dgm:pt modelId="{DD303B87-BF7F-4049-9FF4-26E47604CCAB}" type="pres">
      <dgm:prSet presAssocID="{AE01E957-6E6A-4D8D-AFF3-B161F323168B}" presName="parentText" presStyleLbl="node1" presStyleIdx="1" presStyleCnt="5">
        <dgm:presLayoutVars>
          <dgm:chMax val="0"/>
          <dgm:bulletEnabled val="1"/>
        </dgm:presLayoutVars>
      </dgm:prSet>
      <dgm:spPr/>
    </dgm:pt>
    <dgm:pt modelId="{09A8D3AC-AB47-4331-AA7F-1A36CDC5A506}" type="pres">
      <dgm:prSet presAssocID="{570872FD-D143-4288-9E9B-16D7A0E43833}" presName="spacer" presStyleCnt="0"/>
      <dgm:spPr/>
    </dgm:pt>
    <dgm:pt modelId="{4CB71D99-7895-476C-B303-F9F1BFA96D41}" type="pres">
      <dgm:prSet presAssocID="{3DC74DB1-0228-4B7A-9ABF-B7CFE6675DC2}" presName="parentText" presStyleLbl="node1" presStyleIdx="2" presStyleCnt="5">
        <dgm:presLayoutVars>
          <dgm:chMax val="0"/>
          <dgm:bulletEnabled val="1"/>
        </dgm:presLayoutVars>
      </dgm:prSet>
      <dgm:spPr/>
    </dgm:pt>
    <dgm:pt modelId="{E197A727-CBDE-40BD-9AA1-7159569AC5E7}" type="pres">
      <dgm:prSet presAssocID="{F33B0275-45BB-4D89-BD32-54BD040D3022}" presName="spacer" presStyleCnt="0"/>
      <dgm:spPr/>
    </dgm:pt>
    <dgm:pt modelId="{4E8E9A31-B749-40B1-B50C-58EFD11E0F80}" type="pres">
      <dgm:prSet presAssocID="{E31A5233-6179-42B7-BA16-D60F98C33C4E}" presName="parentText" presStyleLbl="node1" presStyleIdx="3" presStyleCnt="5">
        <dgm:presLayoutVars>
          <dgm:chMax val="0"/>
          <dgm:bulletEnabled val="1"/>
        </dgm:presLayoutVars>
      </dgm:prSet>
      <dgm:spPr/>
    </dgm:pt>
    <dgm:pt modelId="{EC95DFF1-6717-4B7C-A604-252825AF67B0}" type="pres">
      <dgm:prSet presAssocID="{BBC4D0E5-59AE-41C2-AF26-80538F67ED75}" presName="spacer" presStyleCnt="0"/>
      <dgm:spPr/>
    </dgm:pt>
    <dgm:pt modelId="{24BF88D3-7AF3-43F6-8B72-9702E35FB048}" type="pres">
      <dgm:prSet presAssocID="{4822F05D-F518-4B03-910C-DEA8C59C3C28}" presName="parentText" presStyleLbl="node1" presStyleIdx="4" presStyleCnt="5">
        <dgm:presLayoutVars>
          <dgm:chMax val="0"/>
          <dgm:bulletEnabled val="1"/>
        </dgm:presLayoutVars>
      </dgm:prSet>
      <dgm:spPr/>
    </dgm:pt>
  </dgm:ptLst>
  <dgm:cxnLst>
    <dgm:cxn modelId="{11772423-837F-47E2-895A-476C51432400}" type="presOf" srcId="{3DC74DB1-0228-4B7A-9ABF-B7CFE6675DC2}" destId="{4CB71D99-7895-476C-B303-F9F1BFA96D41}" srcOrd="0" destOrd="0" presId="urn:microsoft.com/office/officeart/2005/8/layout/vList2"/>
    <dgm:cxn modelId="{12C07A47-47D1-4322-9F06-8A3DD9AB6C02}" type="presOf" srcId="{E31A5233-6179-42B7-BA16-D60F98C33C4E}" destId="{4E8E9A31-B749-40B1-B50C-58EFD11E0F80}" srcOrd="0" destOrd="0" presId="urn:microsoft.com/office/officeart/2005/8/layout/vList2"/>
    <dgm:cxn modelId="{8C597575-F61D-4777-89A6-4DB2BC26962C}" srcId="{FC1F246D-AAFA-4630-9E10-A8C248A7BA16}" destId="{3DC74DB1-0228-4B7A-9ABF-B7CFE6675DC2}" srcOrd="2" destOrd="0" parTransId="{FBEE1F28-2477-4B6B-A6B1-AFB388377417}" sibTransId="{F33B0275-45BB-4D89-BD32-54BD040D3022}"/>
    <dgm:cxn modelId="{7F2B0376-AA40-4EAF-8A21-42228D91F8F9}" srcId="{FC1F246D-AAFA-4630-9E10-A8C248A7BA16}" destId="{991056CF-A365-4EBF-A291-512281AD9730}" srcOrd="0" destOrd="0" parTransId="{2C5E6887-3740-4832-9F7A-B967A70B3EA0}" sibTransId="{369F30F9-5846-46E9-BB36-DB0B92E70DA4}"/>
    <dgm:cxn modelId="{68084F57-DE81-4A7E-97CA-0BD2A31DCBF4}" srcId="{FC1F246D-AAFA-4630-9E10-A8C248A7BA16}" destId="{4822F05D-F518-4B03-910C-DEA8C59C3C28}" srcOrd="4" destOrd="0" parTransId="{D5364B01-2DAD-4F4E-A476-E98459FB1C89}" sibTransId="{147ADE49-7D04-4DAA-B962-7FC3349625D2}"/>
    <dgm:cxn modelId="{BC08AD80-7F0C-46B4-A1DD-52A4EF070834}" type="presOf" srcId="{991056CF-A365-4EBF-A291-512281AD9730}" destId="{7635D31F-E939-4D43-840C-CF050C028AF6}" srcOrd="0" destOrd="0" presId="urn:microsoft.com/office/officeart/2005/8/layout/vList2"/>
    <dgm:cxn modelId="{B8DF588A-F251-486E-852A-85FA5EFD1943}" type="presOf" srcId="{FC1F246D-AAFA-4630-9E10-A8C248A7BA16}" destId="{060577FC-0E8E-47B0-8E3D-4CB8193D9826}" srcOrd="0" destOrd="0" presId="urn:microsoft.com/office/officeart/2005/8/layout/vList2"/>
    <dgm:cxn modelId="{2953BBBA-41D5-4511-9E94-ECB1B0FAFF70}" type="presOf" srcId="{4822F05D-F518-4B03-910C-DEA8C59C3C28}" destId="{24BF88D3-7AF3-43F6-8B72-9702E35FB048}" srcOrd="0" destOrd="0" presId="urn:microsoft.com/office/officeart/2005/8/layout/vList2"/>
    <dgm:cxn modelId="{D21F67C2-9F3F-4E2C-8D28-5398EDF50289}" type="presOf" srcId="{AE01E957-6E6A-4D8D-AFF3-B161F323168B}" destId="{DD303B87-BF7F-4049-9FF4-26E47604CCAB}" srcOrd="0" destOrd="0" presId="urn:microsoft.com/office/officeart/2005/8/layout/vList2"/>
    <dgm:cxn modelId="{1BF551CF-C154-4DFB-BEBD-D299069CEE25}" srcId="{FC1F246D-AAFA-4630-9E10-A8C248A7BA16}" destId="{AE01E957-6E6A-4D8D-AFF3-B161F323168B}" srcOrd="1" destOrd="0" parTransId="{D2AD2D0F-DA29-4D3B-B271-E6A2D7840AF2}" sibTransId="{570872FD-D143-4288-9E9B-16D7A0E43833}"/>
    <dgm:cxn modelId="{81577AE2-5E59-488A-9438-1AB716FCA243}" srcId="{FC1F246D-AAFA-4630-9E10-A8C248A7BA16}" destId="{E31A5233-6179-42B7-BA16-D60F98C33C4E}" srcOrd="3" destOrd="0" parTransId="{624AE7C3-5FCE-4C83-B5E3-4A26499B1C36}" sibTransId="{BBC4D0E5-59AE-41C2-AF26-80538F67ED75}"/>
    <dgm:cxn modelId="{391E56F7-95DE-476C-9A19-A351D8A12562}" type="presParOf" srcId="{060577FC-0E8E-47B0-8E3D-4CB8193D9826}" destId="{7635D31F-E939-4D43-840C-CF050C028AF6}" srcOrd="0" destOrd="0" presId="urn:microsoft.com/office/officeart/2005/8/layout/vList2"/>
    <dgm:cxn modelId="{7C507E9F-6EA2-4A95-B376-C32A7F3CDFB3}" type="presParOf" srcId="{060577FC-0E8E-47B0-8E3D-4CB8193D9826}" destId="{6C9984FA-BCC8-403B-8FB4-D404BE665B9E}" srcOrd="1" destOrd="0" presId="urn:microsoft.com/office/officeart/2005/8/layout/vList2"/>
    <dgm:cxn modelId="{C7E29CC1-E65F-402B-AA11-F1974703A6A8}" type="presParOf" srcId="{060577FC-0E8E-47B0-8E3D-4CB8193D9826}" destId="{DD303B87-BF7F-4049-9FF4-26E47604CCAB}" srcOrd="2" destOrd="0" presId="urn:microsoft.com/office/officeart/2005/8/layout/vList2"/>
    <dgm:cxn modelId="{C16A8F77-BB46-4952-AB57-7F9D76A4ECD1}" type="presParOf" srcId="{060577FC-0E8E-47B0-8E3D-4CB8193D9826}" destId="{09A8D3AC-AB47-4331-AA7F-1A36CDC5A506}" srcOrd="3" destOrd="0" presId="urn:microsoft.com/office/officeart/2005/8/layout/vList2"/>
    <dgm:cxn modelId="{E8B6238A-FBB4-4A21-948C-56424BD507AA}" type="presParOf" srcId="{060577FC-0E8E-47B0-8E3D-4CB8193D9826}" destId="{4CB71D99-7895-476C-B303-F9F1BFA96D41}" srcOrd="4" destOrd="0" presId="urn:microsoft.com/office/officeart/2005/8/layout/vList2"/>
    <dgm:cxn modelId="{1CE833A7-A968-47C8-AA2B-B48A77D6A5D4}" type="presParOf" srcId="{060577FC-0E8E-47B0-8E3D-4CB8193D9826}" destId="{E197A727-CBDE-40BD-9AA1-7159569AC5E7}" srcOrd="5" destOrd="0" presId="urn:microsoft.com/office/officeart/2005/8/layout/vList2"/>
    <dgm:cxn modelId="{68B2F660-C6C4-4292-9515-D9CD3C1F2B3C}" type="presParOf" srcId="{060577FC-0E8E-47B0-8E3D-4CB8193D9826}" destId="{4E8E9A31-B749-40B1-B50C-58EFD11E0F80}" srcOrd="6" destOrd="0" presId="urn:microsoft.com/office/officeart/2005/8/layout/vList2"/>
    <dgm:cxn modelId="{8EDE9981-D646-4CBE-B0F2-99A9A212A335}" type="presParOf" srcId="{060577FC-0E8E-47B0-8E3D-4CB8193D9826}" destId="{EC95DFF1-6717-4B7C-A604-252825AF67B0}" srcOrd="7" destOrd="0" presId="urn:microsoft.com/office/officeart/2005/8/layout/vList2"/>
    <dgm:cxn modelId="{AE950EE7-3D0A-4FFE-97C9-D453CF124D96}" type="presParOf" srcId="{060577FC-0E8E-47B0-8E3D-4CB8193D9826}" destId="{24BF88D3-7AF3-43F6-8B72-9702E35FB04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A8E972-77E8-476B-8373-6DA93F29A05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370F0CD-0975-435F-9866-E516D4ED2380}">
      <dgm:prSet/>
      <dgm:spPr/>
      <dgm:t>
        <a:bodyPr/>
        <a:lstStyle/>
        <a:p>
          <a:r>
            <a:rPr lang="en-GB"/>
            <a:t>Volvo’s accomplishments stem from the clean transport policy initiatives from the European Union and the government.</a:t>
          </a:r>
          <a:endParaRPr lang="en-US"/>
        </a:p>
      </dgm:t>
    </dgm:pt>
    <dgm:pt modelId="{97D32617-EB0D-48ED-885A-ED6D0C8D506F}" type="parTrans" cxnId="{B722A377-AB56-455F-9866-AFC3C6036007}">
      <dgm:prSet/>
      <dgm:spPr/>
      <dgm:t>
        <a:bodyPr/>
        <a:lstStyle/>
        <a:p>
          <a:endParaRPr lang="en-US"/>
        </a:p>
      </dgm:t>
    </dgm:pt>
    <dgm:pt modelId="{20F37AD6-12EA-433B-992C-A6A1826D8E69}" type="sibTrans" cxnId="{B722A377-AB56-455F-9866-AFC3C6036007}">
      <dgm:prSet/>
      <dgm:spPr/>
      <dgm:t>
        <a:bodyPr/>
        <a:lstStyle/>
        <a:p>
          <a:endParaRPr lang="en-US"/>
        </a:p>
      </dgm:t>
    </dgm:pt>
    <dgm:pt modelId="{4DAD094E-6676-4275-A9CF-A13F0BED568A}">
      <dgm:prSet/>
      <dgm:spPr/>
      <dgm:t>
        <a:bodyPr/>
        <a:lstStyle/>
        <a:p>
          <a:r>
            <a:rPr lang="en-GB"/>
            <a:t>Although purchase subsidies for electric vehicles help in expansion, export tariffs to non-European Union countries increase costs (International Energy Agency, 2024).</a:t>
          </a:r>
          <a:endParaRPr lang="en-US"/>
        </a:p>
      </dgm:t>
    </dgm:pt>
    <dgm:pt modelId="{6CA5E7C5-9B50-4D72-A927-579F2DDA3373}" type="parTrans" cxnId="{88EDCD08-ECFA-4E91-89D0-A22EE9E3A32B}">
      <dgm:prSet/>
      <dgm:spPr/>
      <dgm:t>
        <a:bodyPr/>
        <a:lstStyle/>
        <a:p>
          <a:endParaRPr lang="en-US"/>
        </a:p>
      </dgm:t>
    </dgm:pt>
    <dgm:pt modelId="{6788A214-DA6A-4656-A598-66C15F29BB9D}" type="sibTrans" cxnId="{88EDCD08-ECFA-4E91-89D0-A22EE9E3A32B}">
      <dgm:prSet/>
      <dgm:spPr/>
      <dgm:t>
        <a:bodyPr/>
        <a:lstStyle/>
        <a:p>
          <a:endParaRPr lang="en-US"/>
        </a:p>
      </dgm:t>
    </dgm:pt>
    <dgm:pt modelId="{FA2D79B5-8642-4243-9C78-16061E7E86E4}">
      <dgm:prSet/>
      <dgm:spPr/>
      <dgm:t>
        <a:bodyPr/>
        <a:lstStyle/>
        <a:p>
          <a:r>
            <a:rPr lang="en-GB"/>
            <a:t>High inflation, global economic uncertainty, and expensive energy resources are negatively impacting production.</a:t>
          </a:r>
          <a:endParaRPr lang="en-US"/>
        </a:p>
      </dgm:t>
    </dgm:pt>
    <dgm:pt modelId="{40675410-20C0-400B-AC25-06610F48AA4A}" type="parTrans" cxnId="{7C8DF806-8584-4DB2-9DE0-04CE683588B8}">
      <dgm:prSet/>
      <dgm:spPr/>
      <dgm:t>
        <a:bodyPr/>
        <a:lstStyle/>
        <a:p>
          <a:endParaRPr lang="en-US"/>
        </a:p>
      </dgm:t>
    </dgm:pt>
    <dgm:pt modelId="{F38F2060-5F21-448E-956E-CFC96FA29D5B}" type="sibTrans" cxnId="{7C8DF806-8584-4DB2-9DE0-04CE683588B8}">
      <dgm:prSet/>
      <dgm:spPr/>
      <dgm:t>
        <a:bodyPr/>
        <a:lstStyle/>
        <a:p>
          <a:endParaRPr lang="en-US"/>
        </a:p>
      </dgm:t>
    </dgm:pt>
    <dgm:pt modelId="{545CC8D0-9445-4876-A087-DE51437B96B4}">
      <dgm:prSet/>
      <dgm:spPr/>
      <dgm:t>
        <a:bodyPr/>
        <a:lstStyle/>
        <a:p>
          <a:r>
            <a:rPr lang="en-GB"/>
            <a:t>In part, rising costs are mitigated because of the company’s reputation and early investments in electrification (Financial Times, 2024).</a:t>
          </a:r>
          <a:endParaRPr lang="en-US"/>
        </a:p>
      </dgm:t>
    </dgm:pt>
    <dgm:pt modelId="{5F396467-6E9A-4FE7-8E8D-377574850C78}" type="parTrans" cxnId="{96C3FA0D-C2CC-4DD1-93B7-7341C3F6B9F2}">
      <dgm:prSet/>
      <dgm:spPr/>
      <dgm:t>
        <a:bodyPr/>
        <a:lstStyle/>
        <a:p>
          <a:endParaRPr lang="en-US"/>
        </a:p>
      </dgm:t>
    </dgm:pt>
    <dgm:pt modelId="{75ABB90F-391D-4F45-9045-C03F7530FB6D}" type="sibTrans" cxnId="{96C3FA0D-C2CC-4DD1-93B7-7341C3F6B9F2}">
      <dgm:prSet/>
      <dgm:spPr/>
      <dgm:t>
        <a:bodyPr/>
        <a:lstStyle/>
        <a:p>
          <a:endParaRPr lang="en-US"/>
        </a:p>
      </dgm:t>
    </dgm:pt>
    <dgm:pt modelId="{E6E9D5A4-7C56-4AC5-A84A-1A07DDB643D7}" type="pres">
      <dgm:prSet presAssocID="{D0A8E972-77E8-476B-8373-6DA93F29A055}" presName="linear" presStyleCnt="0">
        <dgm:presLayoutVars>
          <dgm:animLvl val="lvl"/>
          <dgm:resizeHandles val="exact"/>
        </dgm:presLayoutVars>
      </dgm:prSet>
      <dgm:spPr/>
    </dgm:pt>
    <dgm:pt modelId="{ECA2C082-EFAD-4EBC-86D5-D9FC24D64EFF}" type="pres">
      <dgm:prSet presAssocID="{6370F0CD-0975-435F-9866-E516D4ED2380}" presName="parentText" presStyleLbl="node1" presStyleIdx="0" presStyleCnt="4">
        <dgm:presLayoutVars>
          <dgm:chMax val="0"/>
          <dgm:bulletEnabled val="1"/>
        </dgm:presLayoutVars>
      </dgm:prSet>
      <dgm:spPr/>
    </dgm:pt>
    <dgm:pt modelId="{DB1A3E9F-2854-4490-96E5-50023DC708C4}" type="pres">
      <dgm:prSet presAssocID="{20F37AD6-12EA-433B-992C-A6A1826D8E69}" presName="spacer" presStyleCnt="0"/>
      <dgm:spPr/>
    </dgm:pt>
    <dgm:pt modelId="{AE03C57D-AC65-4DC1-82F9-8EEA61C33935}" type="pres">
      <dgm:prSet presAssocID="{4DAD094E-6676-4275-A9CF-A13F0BED568A}" presName="parentText" presStyleLbl="node1" presStyleIdx="1" presStyleCnt="4">
        <dgm:presLayoutVars>
          <dgm:chMax val="0"/>
          <dgm:bulletEnabled val="1"/>
        </dgm:presLayoutVars>
      </dgm:prSet>
      <dgm:spPr/>
    </dgm:pt>
    <dgm:pt modelId="{A506AC96-C420-40E2-90CA-6F26FC6C1B5C}" type="pres">
      <dgm:prSet presAssocID="{6788A214-DA6A-4656-A598-66C15F29BB9D}" presName="spacer" presStyleCnt="0"/>
      <dgm:spPr/>
    </dgm:pt>
    <dgm:pt modelId="{1C514EA7-1223-4675-93FA-929F1FEEE089}" type="pres">
      <dgm:prSet presAssocID="{FA2D79B5-8642-4243-9C78-16061E7E86E4}" presName="parentText" presStyleLbl="node1" presStyleIdx="2" presStyleCnt="4">
        <dgm:presLayoutVars>
          <dgm:chMax val="0"/>
          <dgm:bulletEnabled val="1"/>
        </dgm:presLayoutVars>
      </dgm:prSet>
      <dgm:spPr/>
    </dgm:pt>
    <dgm:pt modelId="{83C59CF7-2560-4F94-8DAB-8E93D01E4DF0}" type="pres">
      <dgm:prSet presAssocID="{F38F2060-5F21-448E-956E-CFC96FA29D5B}" presName="spacer" presStyleCnt="0"/>
      <dgm:spPr/>
    </dgm:pt>
    <dgm:pt modelId="{B27A22CB-9210-4C03-A73F-483B4AC2A454}" type="pres">
      <dgm:prSet presAssocID="{545CC8D0-9445-4876-A087-DE51437B96B4}" presName="parentText" presStyleLbl="node1" presStyleIdx="3" presStyleCnt="4">
        <dgm:presLayoutVars>
          <dgm:chMax val="0"/>
          <dgm:bulletEnabled val="1"/>
        </dgm:presLayoutVars>
      </dgm:prSet>
      <dgm:spPr/>
    </dgm:pt>
  </dgm:ptLst>
  <dgm:cxnLst>
    <dgm:cxn modelId="{7C8DF806-8584-4DB2-9DE0-04CE683588B8}" srcId="{D0A8E972-77E8-476B-8373-6DA93F29A055}" destId="{FA2D79B5-8642-4243-9C78-16061E7E86E4}" srcOrd="2" destOrd="0" parTransId="{40675410-20C0-400B-AC25-06610F48AA4A}" sibTransId="{F38F2060-5F21-448E-956E-CFC96FA29D5B}"/>
    <dgm:cxn modelId="{88EDCD08-ECFA-4E91-89D0-A22EE9E3A32B}" srcId="{D0A8E972-77E8-476B-8373-6DA93F29A055}" destId="{4DAD094E-6676-4275-A9CF-A13F0BED568A}" srcOrd="1" destOrd="0" parTransId="{6CA5E7C5-9B50-4D72-A927-579F2DDA3373}" sibTransId="{6788A214-DA6A-4656-A598-66C15F29BB9D}"/>
    <dgm:cxn modelId="{96C3FA0D-C2CC-4DD1-93B7-7341C3F6B9F2}" srcId="{D0A8E972-77E8-476B-8373-6DA93F29A055}" destId="{545CC8D0-9445-4876-A087-DE51437B96B4}" srcOrd="3" destOrd="0" parTransId="{5F396467-6E9A-4FE7-8E8D-377574850C78}" sibTransId="{75ABB90F-391D-4F45-9045-C03F7530FB6D}"/>
    <dgm:cxn modelId="{9BE57F26-FDF6-45AC-8D63-0AD4284D7A97}" type="presOf" srcId="{6370F0CD-0975-435F-9866-E516D4ED2380}" destId="{ECA2C082-EFAD-4EBC-86D5-D9FC24D64EFF}" srcOrd="0" destOrd="0" presId="urn:microsoft.com/office/officeart/2005/8/layout/vList2"/>
    <dgm:cxn modelId="{D168DE29-0D47-445D-9AAE-E8BD44279635}" type="presOf" srcId="{FA2D79B5-8642-4243-9C78-16061E7E86E4}" destId="{1C514EA7-1223-4675-93FA-929F1FEEE089}" srcOrd="0" destOrd="0" presId="urn:microsoft.com/office/officeart/2005/8/layout/vList2"/>
    <dgm:cxn modelId="{515D634D-E939-42D9-8A99-A4CBE9B142F8}" type="presOf" srcId="{545CC8D0-9445-4876-A087-DE51437B96B4}" destId="{B27A22CB-9210-4C03-A73F-483B4AC2A454}" srcOrd="0" destOrd="0" presId="urn:microsoft.com/office/officeart/2005/8/layout/vList2"/>
    <dgm:cxn modelId="{BFD1C44F-AA1A-4A81-8775-99072E4FA661}" type="presOf" srcId="{D0A8E972-77E8-476B-8373-6DA93F29A055}" destId="{E6E9D5A4-7C56-4AC5-A84A-1A07DDB643D7}" srcOrd="0" destOrd="0" presId="urn:microsoft.com/office/officeart/2005/8/layout/vList2"/>
    <dgm:cxn modelId="{B722A377-AB56-455F-9866-AFC3C6036007}" srcId="{D0A8E972-77E8-476B-8373-6DA93F29A055}" destId="{6370F0CD-0975-435F-9866-E516D4ED2380}" srcOrd="0" destOrd="0" parTransId="{97D32617-EB0D-48ED-885A-ED6D0C8D506F}" sibTransId="{20F37AD6-12EA-433B-992C-A6A1826D8E69}"/>
    <dgm:cxn modelId="{CCB763F3-6C88-497F-8605-F498E7D89161}" type="presOf" srcId="{4DAD094E-6676-4275-A9CF-A13F0BED568A}" destId="{AE03C57D-AC65-4DC1-82F9-8EEA61C33935}" srcOrd="0" destOrd="0" presId="urn:microsoft.com/office/officeart/2005/8/layout/vList2"/>
    <dgm:cxn modelId="{0A42A6D9-60BE-437F-8570-211ACA507F88}" type="presParOf" srcId="{E6E9D5A4-7C56-4AC5-A84A-1A07DDB643D7}" destId="{ECA2C082-EFAD-4EBC-86D5-D9FC24D64EFF}" srcOrd="0" destOrd="0" presId="urn:microsoft.com/office/officeart/2005/8/layout/vList2"/>
    <dgm:cxn modelId="{82B76661-B404-465F-B0E0-F649A27C47A6}" type="presParOf" srcId="{E6E9D5A4-7C56-4AC5-A84A-1A07DDB643D7}" destId="{DB1A3E9F-2854-4490-96E5-50023DC708C4}" srcOrd="1" destOrd="0" presId="urn:microsoft.com/office/officeart/2005/8/layout/vList2"/>
    <dgm:cxn modelId="{A49FBD54-C64C-4BB6-94B0-C974C0522909}" type="presParOf" srcId="{E6E9D5A4-7C56-4AC5-A84A-1A07DDB643D7}" destId="{AE03C57D-AC65-4DC1-82F9-8EEA61C33935}" srcOrd="2" destOrd="0" presId="urn:microsoft.com/office/officeart/2005/8/layout/vList2"/>
    <dgm:cxn modelId="{9A17B95B-44DD-4369-97AD-65CF46F2DA4A}" type="presParOf" srcId="{E6E9D5A4-7C56-4AC5-A84A-1A07DDB643D7}" destId="{A506AC96-C420-40E2-90CA-6F26FC6C1B5C}" srcOrd="3" destOrd="0" presId="urn:microsoft.com/office/officeart/2005/8/layout/vList2"/>
    <dgm:cxn modelId="{3572FD31-FFA6-4F62-ABB0-E94FD172635F}" type="presParOf" srcId="{E6E9D5A4-7C56-4AC5-A84A-1A07DDB643D7}" destId="{1C514EA7-1223-4675-93FA-929F1FEEE089}" srcOrd="4" destOrd="0" presId="urn:microsoft.com/office/officeart/2005/8/layout/vList2"/>
    <dgm:cxn modelId="{DB1B32F5-EDBE-4643-A0C4-9D9CEFE74F11}" type="presParOf" srcId="{E6E9D5A4-7C56-4AC5-A84A-1A07DDB643D7}" destId="{83C59CF7-2560-4F94-8DAB-8E93D01E4DF0}" srcOrd="5" destOrd="0" presId="urn:microsoft.com/office/officeart/2005/8/layout/vList2"/>
    <dgm:cxn modelId="{DE3F3320-5C5F-4671-8A4A-0DA8042222BF}" type="presParOf" srcId="{E6E9D5A4-7C56-4AC5-A84A-1A07DDB643D7}" destId="{B27A22CB-9210-4C03-A73F-483B4AC2A45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D96F56-35D9-4CE4-BDC2-E7CD45C2279B}"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322A7635-5FF6-4160-8911-72B01FA33FF6}">
      <dgm:prSet/>
      <dgm:spPr/>
      <dgm:t>
        <a:bodyPr/>
        <a:lstStyle/>
        <a:p>
          <a:r>
            <a:rPr lang="en-GB"/>
            <a:t>There are social movements toward ecologically designed products and sustainable living, which and value are on the rise, as demonstrates (Statista, 2024).</a:t>
          </a:r>
          <a:endParaRPr lang="en-US"/>
        </a:p>
      </dgm:t>
    </dgm:pt>
    <dgm:pt modelId="{3640B224-EDA4-4687-8459-E8C5FEAE9203}" type="parTrans" cxnId="{FA581260-8C02-48D4-A6A3-54AD77D09C6A}">
      <dgm:prSet/>
      <dgm:spPr/>
      <dgm:t>
        <a:bodyPr/>
        <a:lstStyle/>
        <a:p>
          <a:endParaRPr lang="en-US"/>
        </a:p>
      </dgm:t>
    </dgm:pt>
    <dgm:pt modelId="{28A43D85-3375-4B80-BDCB-405A8137F972}" type="sibTrans" cxnId="{FA581260-8C02-48D4-A6A3-54AD77D09C6A}">
      <dgm:prSet/>
      <dgm:spPr/>
      <dgm:t>
        <a:bodyPr/>
        <a:lstStyle/>
        <a:p>
          <a:endParaRPr lang="en-US"/>
        </a:p>
      </dgm:t>
    </dgm:pt>
    <dgm:pt modelId="{FE0CDC14-BD65-43B3-AA39-B9F046426342}">
      <dgm:prSet/>
      <dgm:spPr/>
      <dgm:t>
        <a:bodyPr/>
        <a:lstStyle/>
        <a:p>
          <a:r>
            <a:rPr lang="en-GB"/>
            <a:t>For perceived driver and passenger safety, Volvo designed advanced AI systems for digital safety, and for safe driving (Volvo Cars, 2024).</a:t>
          </a:r>
          <a:endParaRPr lang="en-US"/>
        </a:p>
      </dgm:t>
    </dgm:pt>
    <dgm:pt modelId="{95EE9DAE-A033-42B5-ADFC-28D81AD9E593}" type="parTrans" cxnId="{3B8657EB-9B24-4CCD-8376-C4EC5AA85618}">
      <dgm:prSet/>
      <dgm:spPr/>
      <dgm:t>
        <a:bodyPr/>
        <a:lstStyle/>
        <a:p>
          <a:endParaRPr lang="en-US"/>
        </a:p>
      </dgm:t>
    </dgm:pt>
    <dgm:pt modelId="{9767F3F8-0547-4E9F-A6B4-F86CEAD2DB66}" type="sibTrans" cxnId="{3B8657EB-9B24-4CCD-8376-C4EC5AA85618}">
      <dgm:prSet/>
      <dgm:spPr/>
      <dgm:t>
        <a:bodyPr/>
        <a:lstStyle/>
        <a:p>
          <a:endParaRPr lang="en-US"/>
        </a:p>
      </dgm:t>
    </dgm:pt>
    <dgm:pt modelId="{EBBD1333-84A3-4FFB-ABC4-1EBBF9EF28E5}">
      <dgm:prSet/>
      <dgm:spPr/>
      <dgm:t>
        <a:bodyPr/>
        <a:lstStyle/>
        <a:p>
          <a:r>
            <a:rPr lang="en-GB"/>
            <a:t>For competition, Volvo partners with Google for the Android infotainment systems.</a:t>
          </a:r>
          <a:endParaRPr lang="en-US"/>
        </a:p>
      </dgm:t>
    </dgm:pt>
    <dgm:pt modelId="{4B9964E6-C1E2-4D9D-9E52-84B8D6E46B50}" type="parTrans" cxnId="{9FCA87D1-F927-4AE1-ABE8-49EB913C9E63}">
      <dgm:prSet/>
      <dgm:spPr/>
      <dgm:t>
        <a:bodyPr/>
        <a:lstStyle/>
        <a:p>
          <a:endParaRPr lang="en-US"/>
        </a:p>
      </dgm:t>
    </dgm:pt>
    <dgm:pt modelId="{B334BDA2-C69D-4413-BCB2-EE09D1DFEFE8}" type="sibTrans" cxnId="{9FCA87D1-F927-4AE1-ABE8-49EB913C9E63}">
      <dgm:prSet/>
      <dgm:spPr/>
      <dgm:t>
        <a:bodyPr/>
        <a:lstStyle/>
        <a:p>
          <a:endParaRPr lang="en-US"/>
        </a:p>
      </dgm:t>
    </dgm:pt>
    <dgm:pt modelId="{BCBEAD4E-0236-4561-83F9-ED6D551AFF1A}">
      <dgm:prSet/>
      <dgm:spPr/>
      <dgm:t>
        <a:bodyPr/>
        <a:lstStyle/>
        <a:p>
          <a:r>
            <a:rPr lang="en-GB"/>
            <a:t>Volvo vehicles are equipped with technology for remote software upgrades that improve safety and ease of use (IEA, 2024).</a:t>
          </a:r>
          <a:endParaRPr lang="en-US"/>
        </a:p>
      </dgm:t>
    </dgm:pt>
    <dgm:pt modelId="{2D20ABAA-874C-4A95-B6DE-BD9F9F5EBB90}" type="parTrans" cxnId="{841FC26E-7D39-48C7-99C0-49998024CF7C}">
      <dgm:prSet/>
      <dgm:spPr/>
      <dgm:t>
        <a:bodyPr/>
        <a:lstStyle/>
        <a:p>
          <a:endParaRPr lang="en-US"/>
        </a:p>
      </dgm:t>
    </dgm:pt>
    <dgm:pt modelId="{08B01AB5-3AC0-4416-AD68-4E3913C561CE}" type="sibTrans" cxnId="{841FC26E-7D39-48C7-99C0-49998024CF7C}">
      <dgm:prSet/>
      <dgm:spPr/>
      <dgm:t>
        <a:bodyPr/>
        <a:lstStyle/>
        <a:p>
          <a:endParaRPr lang="en-US"/>
        </a:p>
      </dgm:t>
    </dgm:pt>
    <dgm:pt modelId="{6BE115C5-2B55-44BB-8CD3-31710FA008EE}" type="pres">
      <dgm:prSet presAssocID="{DCD96F56-35D9-4CE4-BDC2-E7CD45C2279B}" presName="matrix" presStyleCnt="0">
        <dgm:presLayoutVars>
          <dgm:chMax val="1"/>
          <dgm:dir/>
          <dgm:resizeHandles val="exact"/>
        </dgm:presLayoutVars>
      </dgm:prSet>
      <dgm:spPr/>
    </dgm:pt>
    <dgm:pt modelId="{4311E2D7-272D-4934-878E-42390A1368CE}" type="pres">
      <dgm:prSet presAssocID="{DCD96F56-35D9-4CE4-BDC2-E7CD45C2279B}" presName="diamond" presStyleLbl="bgShp" presStyleIdx="0" presStyleCnt="1"/>
      <dgm:spPr/>
    </dgm:pt>
    <dgm:pt modelId="{841F61DF-7B24-4BFD-AA98-7798BD6470CE}" type="pres">
      <dgm:prSet presAssocID="{DCD96F56-35D9-4CE4-BDC2-E7CD45C2279B}" presName="quad1" presStyleLbl="node1" presStyleIdx="0" presStyleCnt="4">
        <dgm:presLayoutVars>
          <dgm:chMax val="0"/>
          <dgm:chPref val="0"/>
          <dgm:bulletEnabled val="1"/>
        </dgm:presLayoutVars>
      </dgm:prSet>
      <dgm:spPr/>
    </dgm:pt>
    <dgm:pt modelId="{806F54BC-C9B9-4620-8DE7-97D0DE353144}" type="pres">
      <dgm:prSet presAssocID="{DCD96F56-35D9-4CE4-BDC2-E7CD45C2279B}" presName="quad2" presStyleLbl="node1" presStyleIdx="1" presStyleCnt="4">
        <dgm:presLayoutVars>
          <dgm:chMax val="0"/>
          <dgm:chPref val="0"/>
          <dgm:bulletEnabled val="1"/>
        </dgm:presLayoutVars>
      </dgm:prSet>
      <dgm:spPr/>
    </dgm:pt>
    <dgm:pt modelId="{21D1C7B6-4B93-4B59-B7F5-78BADD33B6B1}" type="pres">
      <dgm:prSet presAssocID="{DCD96F56-35D9-4CE4-BDC2-E7CD45C2279B}" presName="quad3" presStyleLbl="node1" presStyleIdx="2" presStyleCnt="4">
        <dgm:presLayoutVars>
          <dgm:chMax val="0"/>
          <dgm:chPref val="0"/>
          <dgm:bulletEnabled val="1"/>
        </dgm:presLayoutVars>
      </dgm:prSet>
      <dgm:spPr/>
    </dgm:pt>
    <dgm:pt modelId="{8B4F31AB-97AF-4941-9A5F-E9949C1A9C38}" type="pres">
      <dgm:prSet presAssocID="{DCD96F56-35D9-4CE4-BDC2-E7CD45C2279B}" presName="quad4" presStyleLbl="node1" presStyleIdx="3" presStyleCnt="4">
        <dgm:presLayoutVars>
          <dgm:chMax val="0"/>
          <dgm:chPref val="0"/>
          <dgm:bulletEnabled val="1"/>
        </dgm:presLayoutVars>
      </dgm:prSet>
      <dgm:spPr/>
    </dgm:pt>
  </dgm:ptLst>
  <dgm:cxnLst>
    <dgm:cxn modelId="{FA581260-8C02-48D4-A6A3-54AD77D09C6A}" srcId="{DCD96F56-35D9-4CE4-BDC2-E7CD45C2279B}" destId="{322A7635-5FF6-4160-8911-72B01FA33FF6}" srcOrd="0" destOrd="0" parTransId="{3640B224-EDA4-4687-8459-E8C5FEAE9203}" sibTransId="{28A43D85-3375-4B80-BDCB-405A8137F972}"/>
    <dgm:cxn modelId="{5312A541-94D0-466B-B39B-4CAA3E5639A4}" type="presOf" srcId="{BCBEAD4E-0236-4561-83F9-ED6D551AFF1A}" destId="{8B4F31AB-97AF-4941-9A5F-E9949C1A9C38}" srcOrd="0" destOrd="0" presId="urn:microsoft.com/office/officeart/2005/8/layout/matrix3"/>
    <dgm:cxn modelId="{85C5B06D-FF1C-43B2-A1D3-DD7171E0834B}" type="presOf" srcId="{FE0CDC14-BD65-43B3-AA39-B9F046426342}" destId="{806F54BC-C9B9-4620-8DE7-97D0DE353144}" srcOrd="0" destOrd="0" presId="urn:microsoft.com/office/officeart/2005/8/layout/matrix3"/>
    <dgm:cxn modelId="{841FC26E-7D39-48C7-99C0-49998024CF7C}" srcId="{DCD96F56-35D9-4CE4-BDC2-E7CD45C2279B}" destId="{BCBEAD4E-0236-4561-83F9-ED6D551AFF1A}" srcOrd="3" destOrd="0" parTransId="{2D20ABAA-874C-4A95-B6DE-BD9F9F5EBB90}" sibTransId="{08B01AB5-3AC0-4416-AD68-4E3913C561CE}"/>
    <dgm:cxn modelId="{7FE2E350-B5AF-4CAD-AD99-3D34CB9B6C8D}" type="presOf" srcId="{EBBD1333-84A3-4FFB-ABC4-1EBBF9EF28E5}" destId="{21D1C7B6-4B93-4B59-B7F5-78BADD33B6B1}" srcOrd="0" destOrd="0" presId="urn:microsoft.com/office/officeart/2005/8/layout/matrix3"/>
    <dgm:cxn modelId="{E56ED696-AC2F-4362-BCC5-DA911A137F02}" type="presOf" srcId="{DCD96F56-35D9-4CE4-BDC2-E7CD45C2279B}" destId="{6BE115C5-2B55-44BB-8CD3-31710FA008EE}" srcOrd="0" destOrd="0" presId="urn:microsoft.com/office/officeart/2005/8/layout/matrix3"/>
    <dgm:cxn modelId="{66A006CB-CD93-4ADB-8313-59EC4A8AFA0A}" type="presOf" srcId="{322A7635-5FF6-4160-8911-72B01FA33FF6}" destId="{841F61DF-7B24-4BFD-AA98-7798BD6470CE}" srcOrd="0" destOrd="0" presId="urn:microsoft.com/office/officeart/2005/8/layout/matrix3"/>
    <dgm:cxn modelId="{9FCA87D1-F927-4AE1-ABE8-49EB913C9E63}" srcId="{DCD96F56-35D9-4CE4-BDC2-E7CD45C2279B}" destId="{EBBD1333-84A3-4FFB-ABC4-1EBBF9EF28E5}" srcOrd="2" destOrd="0" parTransId="{4B9964E6-C1E2-4D9D-9E52-84B8D6E46B50}" sibTransId="{B334BDA2-C69D-4413-BCB2-EE09D1DFEFE8}"/>
    <dgm:cxn modelId="{3B8657EB-9B24-4CCD-8376-C4EC5AA85618}" srcId="{DCD96F56-35D9-4CE4-BDC2-E7CD45C2279B}" destId="{FE0CDC14-BD65-43B3-AA39-B9F046426342}" srcOrd="1" destOrd="0" parTransId="{95EE9DAE-A033-42B5-ADFC-28D81AD9E593}" sibTransId="{9767F3F8-0547-4E9F-A6B4-F86CEAD2DB66}"/>
    <dgm:cxn modelId="{B566B6FD-4032-414A-8932-702DACA71A61}" type="presParOf" srcId="{6BE115C5-2B55-44BB-8CD3-31710FA008EE}" destId="{4311E2D7-272D-4934-878E-42390A1368CE}" srcOrd="0" destOrd="0" presId="urn:microsoft.com/office/officeart/2005/8/layout/matrix3"/>
    <dgm:cxn modelId="{74A516A0-524B-4A61-B08D-C1B9587FC7FF}" type="presParOf" srcId="{6BE115C5-2B55-44BB-8CD3-31710FA008EE}" destId="{841F61DF-7B24-4BFD-AA98-7798BD6470CE}" srcOrd="1" destOrd="0" presId="urn:microsoft.com/office/officeart/2005/8/layout/matrix3"/>
    <dgm:cxn modelId="{D05E8213-AD19-4B75-BFC9-993B58A9739A}" type="presParOf" srcId="{6BE115C5-2B55-44BB-8CD3-31710FA008EE}" destId="{806F54BC-C9B9-4620-8DE7-97D0DE353144}" srcOrd="2" destOrd="0" presId="urn:microsoft.com/office/officeart/2005/8/layout/matrix3"/>
    <dgm:cxn modelId="{93C446DD-3587-482C-A98A-C42962F1BF83}" type="presParOf" srcId="{6BE115C5-2B55-44BB-8CD3-31710FA008EE}" destId="{21D1C7B6-4B93-4B59-B7F5-78BADD33B6B1}" srcOrd="3" destOrd="0" presId="urn:microsoft.com/office/officeart/2005/8/layout/matrix3"/>
    <dgm:cxn modelId="{C7BCBA7C-25AA-4B2C-A869-FCED0268DB62}" type="presParOf" srcId="{6BE115C5-2B55-44BB-8CD3-31710FA008EE}" destId="{8B4F31AB-97AF-4941-9A5F-E9949C1A9C3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99481E2-1217-416F-AC9F-C64AA43C063B}"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55CBC12-9EE4-4159-8269-FB8A599AAAB5}">
      <dgm:prSet/>
      <dgm:spPr/>
      <dgm:t>
        <a:bodyPr/>
        <a:lstStyle/>
        <a:p>
          <a:pPr>
            <a:defRPr cap="all"/>
          </a:pPr>
          <a:r>
            <a:rPr lang="en-GB"/>
            <a:t>As of October 2023, 'Volvo' claimed to have the most perfect alignment with the 'Paris Climate Agreement' (IEA, 2024) among automakers.</a:t>
          </a:r>
          <a:endParaRPr lang="en-US"/>
        </a:p>
      </dgm:t>
    </dgm:pt>
    <dgm:pt modelId="{6BA240B6-D921-46E0-9019-A71692A76A59}" type="parTrans" cxnId="{5DB74083-B83A-4297-AACC-2F01F0567F70}">
      <dgm:prSet/>
      <dgm:spPr/>
      <dgm:t>
        <a:bodyPr/>
        <a:lstStyle/>
        <a:p>
          <a:endParaRPr lang="en-US"/>
        </a:p>
      </dgm:t>
    </dgm:pt>
    <dgm:pt modelId="{76868E1C-52CF-4CCE-988A-631E33B33CE5}" type="sibTrans" cxnId="{5DB74083-B83A-4297-AACC-2F01F0567F70}">
      <dgm:prSet/>
      <dgm:spPr/>
      <dgm:t>
        <a:bodyPr/>
        <a:lstStyle/>
        <a:p>
          <a:endParaRPr lang="en-US"/>
        </a:p>
      </dgm:t>
    </dgm:pt>
    <dgm:pt modelId="{C81FF3C3-AB3D-43C8-89CF-D512F3A2FF17}">
      <dgm:prSet/>
      <dgm:spPr/>
      <dgm:t>
        <a:bodyPr/>
        <a:lstStyle/>
        <a:p>
          <a:pPr>
            <a:defRPr cap="all"/>
          </a:pPr>
          <a:r>
            <a:rPr lang="en-GB"/>
            <a:t>Volvo has set goals to have their European factories be 100% powered by renewable energy as well as have their logistics be fully carbon neutral by 2040.</a:t>
          </a:r>
          <a:endParaRPr lang="en-US"/>
        </a:p>
      </dgm:t>
    </dgm:pt>
    <dgm:pt modelId="{532FB11A-662D-4850-A730-F73E196D55E3}" type="parTrans" cxnId="{2E66F14D-B5C8-4986-A25F-4A028BBE62B1}">
      <dgm:prSet/>
      <dgm:spPr/>
      <dgm:t>
        <a:bodyPr/>
        <a:lstStyle/>
        <a:p>
          <a:endParaRPr lang="en-US"/>
        </a:p>
      </dgm:t>
    </dgm:pt>
    <dgm:pt modelId="{DC1622C9-17FA-4C13-9670-5EE7A2B14246}" type="sibTrans" cxnId="{2E66F14D-B5C8-4986-A25F-4A028BBE62B1}">
      <dgm:prSet/>
      <dgm:spPr/>
      <dgm:t>
        <a:bodyPr/>
        <a:lstStyle/>
        <a:p>
          <a:endParaRPr lang="en-US"/>
        </a:p>
      </dgm:t>
    </dgm:pt>
    <dgm:pt modelId="{C1D1E389-0E9B-45AE-B0DC-0685B22F3863}">
      <dgm:prSet/>
      <dgm:spPr/>
      <dgm:t>
        <a:bodyPr/>
        <a:lstStyle/>
        <a:p>
          <a:pPr>
            <a:defRPr cap="all"/>
          </a:pPr>
          <a:r>
            <a:rPr lang="en-GB"/>
            <a:t>Nevertheless, the costs associated with compliance to the emission, waste, and recycling laws negatively affect production (Financial Times, 2024).</a:t>
          </a:r>
          <a:endParaRPr lang="en-US"/>
        </a:p>
      </dgm:t>
    </dgm:pt>
    <dgm:pt modelId="{703BBD0D-E782-4C95-B419-E8217627E8A8}" type="parTrans" cxnId="{307C6761-C79D-456D-A057-9374D28036A8}">
      <dgm:prSet/>
      <dgm:spPr/>
      <dgm:t>
        <a:bodyPr/>
        <a:lstStyle/>
        <a:p>
          <a:endParaRPr lang="en-US"/>
        </a:p>
      </dgm:t>
    </dgm:pt>
    <dgm:pt modelId="{5E5D9276-3641-45BE-9929-28472CE3FF72}" type="sibTrans" cxnId="{307C6761-C79D-456D-A057-9374D28036A8}">
      <dgm:prSet/>
      <dgm:spPr/>
      <dgm:t>
        <a:bodyPr/>
        <a:lstStyle/>
        <a:p>
          <a:endParaRPr lang="en-US"/>
        </a:p>
      </dgm:t>
    </dgm:pt>
    <dgm:pt modelId="{015BB63F-2B6F-4593-89BB-85F49F0CA22A}">
      <dgm:prSet/>
      <dgm:spPr/>
      <dgm:t>
        <a:bodyPr/>
        <a:lstStyle/>
        <a:p>
          <a:pPr>
            <a:defRPr cap="all"/>
          </a:pPr>
          <a:r>
            <a:rPr lang="en-GB"/>
            <a:t>Autonomous driving and data protection related laws mandate extensive studies (Volvo Cars, 2024) which limits how quickly they can develop autonomous driving technology.</a:t>
          </a:r>
          <a:endParaRPr lang="en-US"/>
        </a:p>
      </dgm:t>
    </dgm:pt>
    <dgm:pt modelId="{152950F7-C5A3-4838-BD46-240CA2D03569}" type="parTrans" cxnId="{06FEE231-B931-450A-BF2C-AB9ADA770425}">
      <dgm:prSet/>
      <dgm:spPr/>
      <dgm:t>
        <a:bodyPr/>
        <a:lstStyle/>
        <a:p>
          <a:endParaRPr lang="en-US"/>
        </a:p>
      </dgm:t>
    </dgm:pt>
    <dgm:pt modelId="{2C30EC91-54E5-496B-BE4B-1EC0ABD81558}" type="sibTrans" cxnId="{06FEE231-B931-450A-BF2C-AB9ADA770425}">
      <dgm:prSet/>
      <dgm:spPr/>
      <dgm:t>
        <a:bodyPr/>
        <a:lstStyle/>
        <a:p>
          <a:endParaRPr lang="en-US"/>
        </a:p>
      </dgm:t>
    </dgm:pt>
    <dgm:pt modelId="{A9C00395-5CF1-48CC-99AF-0ACA7CBD2D3E}" type="pres">
      <dgm:prSet presAssocID="{799481E2-1217-416F-AC9F-C64AA43C063B}" presName="root" presStyleCnt="0">
        <dgm:presLayoutVars>
          <dgm:dir/>
          <dgm:resizeHandles val="exact"/>
        </dgm:presLayoutVars>
      </dgm:prSet>
      <dgm:spPr/>
    </dgm:pt>
    <dgm:pt modelId="{8CB64864-FDDA-4365-9C83-4CCD9B164B62}" type="pres">
      <dgm:prSet presAssocID="{C55CBC12-9EE4-4159-8269-FB8A599AAAB5}" presName="compNode" presStyleCnt="0"/>
      <dgm:spPr/>
    </dgm:pt>
    <dgm:pt modelId="{4F71A2DF-0E21-43AC-A282-3004565ADFFF}" type="pres">
      <dgm:prSet presAssocID="{C55CBC12-9EE4-4159-8269-FB8A599AAAB5}" presName="iconBgRect" presStyleLbl="bgShp" presStyleIdx="0" presStyleCnt="4"/>
      <dgm:spPr/>
    </dgm:pt>
    <dgm:pt modelId="{2216B042-0B2C-4156-9BE9-5AC851F03835}" type="pres">
      <dgm:prSet presAssocID="{C55CBC12-9EE4-4159-8269-FB8A599AAA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CA824221-3E9A-49CC-91AA-CBA92FF2C773}" type="pres">
      <dgm:prSet presAssocID="{C55CBC12-9EE4-4159-8269-FB8A599AAAB5}" presName="spaceRect" presStyleCnt="0"/>
      <dgm:spPr/>
    </dgm:pt>
    <dgm:pt modelId="{F25AED6A-6C65-4664-BD59-592579E6F81C}" type="pres">
      <dgm:prSet presAssocID="{C55CBC12-9EE4-4159-8269-FB8A599AAAB5}" presName="textRect" presStyleLbl="revTx" presStyleIdx="0" presStyleCnt="4">
        <dgm:presLayoutVars>
          <dgm:chMax val="1"/>
          <dgm:chPref val="1"/>
        </dgm:presLayoutVars>
      </dgm:prSet>
      <dgm:spPr/>
    </dgm:pt>
    <dgm:pt modelId="{3FA0DA9E-6E7B-47E5-BE8D-E47A98501803}" type="pres">
      <dgm:prSet presAssocID="{76868E1C-52CF-4CCE-988A-631E33B33CE5}" presName="sibTrans" presStyleCnt="0"/>
      <dgm:spPr/>
    </dgm:pt>
    <dgm:pt modelId="{08BDA49E-215E-46AF-A5A5-950969B26EC7}" type="pres">
      <dgm:prSet presAssocID="{C81FF3C3-AB3D-43C8-89CF-D512F3A2FF17}" presName="compNode" presStyleCnt="0"/>
      <dgm:spPr/>
    </dgm:pt>
    <dgm:pt modelId="{F05C3894-3319-4461-8855-45F52362AB47}" type="pres">
      <dgm:prSet presAssocID="{C81FF3C3-AB3D-43C8-89CF-D512F3A2FF17}" presName="iconBgRect" presStyleLbl="bgShp" presStyleIdx="1" presStyleCnt="4"/>
      <dgm:spPr/>
    </dgm:pt>
    <dgm:pt modelId="{DA7E3F20-EC5C-4F69-A181-9E8D92D18D28}" type="pres">
      <dgm:prSet presAssocID="{C81FF3C3-AB3D-43C8-89CF-D512F3A2FF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mill"/>
        </a:ext>
      </dgm:extLst>
    </dgm:pt>
    <dgm:pt modelId="{C760B8D4-A43D-4E76-9BA6-CD78D0EE11C1}" type="pres">
      <dgm:prSet presAssocID="{C81FF3C3-AB3D-43C8-89CF-D512F3A2FF17}" presName="spaceRect" presStyleCnt="0"/>
      <dgm:spPr/>
    </dgm:pt>
    <dgm:pt modelId="{D430C8A9-F37C-4F57-8F32-0DBD9A02F348}" type="pres">
      <dgm:prSet presAssocID="{C81FF3C3-AB3D-43C8-89CF-D512F3A2FF17}" presName="textRect" presStyleLbl="revTx" presStyleIdx="1" presStyleCnt="4">
        <dgm:presLayoutVars>
          <dgm:chMax val="1"/>
          <dgm:chPref val="1"/>
        </dgm:presLayoutVars>
      </dgm:prSet>
      <dgm:spPr/>
    </dgm:pt>
    <dgm:pt modelId="{D9FAE669-B7B6-48BA-9959-D27D69C53BC2}" type="pres">
      <dgm:prSet presAssocID="{DC1622C9-17FA-4C13-9670-5EE7A2B14246}" presName="sibTrans" presStyleCnt="0"/>
      <dgm:spPr/>
    </dgm:pt>
    <dgm:pt modelId="{043706E9-F45F-4081-B924-2B4BDBCB000A}" type="pres">
      <dgm:prSet presAssocID="{C1D1E389-0E9B-45AE-B0DC-0685B22F3863}" presName="compNode" presStyleCnt="0"/>
      <dgm:spPr/>
    </dgm:pt>
    <dgm:pt modelId="{2C5A9BF0-0670-4C44-8692-3022B5AF2043}" type="pres">
      <dgm:prSet presAssocID="{C1D1E389-0E9B-45AE-B0DC-0685B22F3863}" presName="iconBgRect" presStyleLbl="bgShp" presStyleIdx="2" presStyleCnt="4"/>
      <dgm:spPr/>
    </dgm:pt>
    <dgm:pt modelId="{56B240BE-80CD-437F-97B9-7D43C562005D}" type="pres">
      <dgm:prSet presAssocID="{C1D1E389-0E9B-45AE-B0DC-0685B22F38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20A10FC7-88FD-430F-9796-17EFC314EC18}" type="pres">
      <dgm:prSet presAssocID="{C1D1E389-0E9B-45AE-B0DC-0685B22F3863}" presName="spaceRect" presStyleCnt="0"/>
      <dgm:spPr/>
    </dgm:pt>
    <dgm:pt modelId="{22353394-9487-428F-B160-967598047FF8}" type="pres">
      <dgm:prSet presAssocID="{C1D1E389-0E9B-45AE-B0DC-0685B22F3863}" presName="textRect" presStyleLbl="revTx" presStyleIdx="2" presStyleCnt="4">
        <dgm:presLayoutVars>
          <dgm:chMax val="1"/>
          <dgm:chPref val="1"/>
        </dgm:presLayoutVars>
      </dgm:prSet>
      <dgm:spPr/>
    </dgm:pt>
    <dgm:pt modelId="{9F5936FA-34D1-479C-92F9-DC14D836749A}" type="pres">
      <dgm:prSet presAssocID="{5E5D9276-3641-45BE-9929-28472CE3FF72}" presName="sibTrans" presStyleCnt="0"/>
      <dgm:spPr/>
    </dgm:pt>
    <dgm:pt modelId="{EE6D9714-2B1A-4CC1-B0E0-95545694D193}" type="pres">
      <dgm:prSet presAssocID="{015BB63F-2B6F-4593-89BB-85F49F0CA22A}" presName="compNode" presStyleCnt="0"/>
      <dgm:spPr/>
    </dgm:pt>
    <dgm:pt modelId="{4B0BD338-6C60-4B2F-8DEE-FC7EA4BCEF41}" type="pres">
      <dgm:prSet presAssocID="{015BB63F-2B6F-4593-89BB-85F49F0CA22A}" presName="iconBgRect" presStyleLbl="bgShp" presStyleIdx="3" presStyleCnt="4"/>
      <dgm:spPr/>
    </dgm:pt>
    <dgm:pt modelId="{22F88742-40D5-4E36-BA22-00001FF4C4BC}" type="pres">
      <dgm:prSet presAssocID="{015BB63F-2B6F-4593-89BB-85F49F0CA2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ooter"/>
        </a:ext>
      </dgm:extLst>
    </dgm:pt>
    <dgm:pt modelId="{29A3F832-77EF-456E-A233-A0A69178AF21}" type="pres">
      <dgm:prSet presAssocID="{015BB63F-2B6F-4593-89BB-85F49F0CA22A}" presName="spaceRect" presStyleCnt="0"/>
      <dgm:spPr/>
    </dgm:pt>
    <dgm:pt modelId="{417D670D-A4DB-42A6-9A4E-589A28911402}" type="pres">
      <dgm:prSet presAssocID="{015BB63F-2B6F-4593-89BB-85F49F0CA22A}" presName="textRect" presStyleLbl="revTx" presStyleIdx="3" presStyleCnt="4">
        <dgm:presLayoutVars>
          <dgm:chMax val="1"/>
          <dgm:chPref val="1"/>
        </dgm:presLayoutVars>
      </dgm:prSet>
      <dgm:spPr/>
    </dgm:pt>
  </dgm:ptLst>
  <dgm:cxnLst>
    <dgm:cxn modelId="{72387125-9BA0-49A4-933D-30420FE6115A}" type="presOf" srcId="{015BB63F-2B6F-4593-89BB-85F49F0CA22A}" destId="{417D670D-A4DB-42A6-9A4E-589A28911402}" srcOrd="0" destOrd="0" presId="urn:microsoft.com/office/officeart/2018/5/layout/IconCircleLabelList"/>
    <dgm:cxn modelId="{06FEE231-B931-450A-BF2C-AB9ADA770425}" srcId="{799481E2-1217-416F-AC9F-C64AA43C063B}" destId="{015BB63F-2B6F-4593-89BB-85F49F0CA22A}" srcOrd="3" destOrd="0" parTransId="{152950F7-C5A3-4838-BD46-240CA2D03569}" sibTransId="{2C30EC91-54E5-496B-BE4B-1EC0ABD81558}"/>
    <dgm:cxn modelId="{6EDF7F34-442C-4C13-9018-BDC66C83E9BF}" type="presOf" srcId="{C81FF3C3-AB3D-43C8-89CF-D512F3A2FF17}" destId="{D430C8A9-F37C-4F57-8F32-0DBD9A02F348}" srcOrd="0" destOrd="0" presId="urn:microsoft.com/office/officeart/2018/5/layout/IconCircleLabelList"/>
    <dgm:cxn modelId="{307C6761-C79D-456D-A057-9374D28036A8}" srcId="{799481E2-1217-416F-AC9F-C64AA43C063B}" destId="{C1D1E389-0E9B-45AE-B0DC-0685B22F3863}" srcOrd="2" destOrd="0" parTransId="{703BBD0D-E782-4C95-B419-E8217627E8A8}" sibTransId="{5E5D9276-3641-45BE-9929-28472CE3FF72}"/>
    <dgm:cxn modelId="{26B2236D-77B6-4062-8E39-BEF0FDB6AD57}" type="presOf" srcId="{799481E2-1217-416F-AC9F-C64AA43C063B}" destId="{A9C00395-5CF1-48CC-99AF-0ACA7CBD2D3E}" srcOrd="0" destOrd="0" presId="urn:microsoft.com/office/officeart/2018/5/layout/IconCircleLabelList"/>
    <dgm:cxn modelId="{2E66F14D-B5C8-4986-A25F-4A028BBE62B1}" srcId="{799481E2-1217-416F-AC9F-C64AA43C063B}" destId="{C81FF3C3-AB3D-43C8-89CF-D512F3A2FF17}" srcOrd="1" destOrd="0" parTransId="{532FB11A-662D-4850-A730-F73E196D55E3}" sibTransId="{DC1622C9-17FA-4C13-9670-5EE7A2B14246}"/>
    <dgm:cxn modelId="{626EDC57-F7D6-426B-A400-590D3A9D5B4F}" type="presOf" srcId="{C55CBC12-9EE4-4159-8269-FB8A599AAAB5}" destId="{F25AED6A-6C65-4664-BD59-592579E6F81C}" srcOrd="0" destOrd="0" presId="urn:microsoft.com/office/officeart/2018/5/layout/IconCircleLabelList"/>
    <dgm:cxn modelId="{5DB74083-B83A-4297-AACC-2F01F0567F70}" srcId="{799481E2-1217-416F-AC9F-C64AA43C063B}" destId="{C55CBC12-9EE4-4159-8269-FB8A599AAAB5}" srcOrd="0" destOrd="0" parTransId="{6BA240B6-D921-46E0-9019-A71692A76A59}" sibTransId="{76868E1C-52CF-4CCE-988A-631E33B33CE5}"/>
    <dgm:cxn modelId="{DABCD783-DFD8-4A59-9B2D-BACE200F91C8}" type="presOf" srcId="{C1D1E389-0E9B-45AE-B0DC-0685B22F3863}" destId="{22353394-9487-428F-B160-967598047FF8}" srcOrd="0" destOrd="0" presId="urn:microsoft.com/office/officeart/2018/5/layout/IconCircleLabelList"/>
    <dgm:cxn modelId="{2235EE87-42BA-4CF6-A6D7-D0AD530B1287}" type="presParOf" srcId="{A9C00395-5CF1-48CC-99AF-0ACA7CBD2D3E}" destId="{8CB64864-FDDA-4365-9C83-4CCD9B164B62}" srcOrd="0" destOrd="0" presId="urn:microsoft.com/office/officeart/2018/5/layout/IconCircleLabelList"/>
    <dgm:cxn modelId="{EC0DAD5C-5292-410A-9E14-1D55D4CCFB49}" type="presParOf" srcId="{8CB64864-FDDA-4365-9C83-4CCD9B164B62}" destId="{4F71A2DF-0E21-43AC-A282-3004565ADFFF}" srcOrd="0" destOrd="0" presId="urn:microsoft.com/office/officeart/2018/5/layout/IconCircleLabelList"/>
    <dgm:cxn modelId="{2CE44FF4-9575-49EC-AC3C-7DF74B571F5B}" type="presParOf" srcId="{8CB64864-FDDA-4365-9C83-4CCD9B164B62}" destId="{2216B042-0B2C-4156-9BE9-5AC851F03835}" srcOrd="1" destOrd="0" presId="urn:microsoft.com/office/officeart/2018/5/layout/IconCircleLabelList"/>
    <dgm:cxn modelId="{0F693777-E206-414E-A19C-74DD67FCEB14}" type="presParOf" srcId="{8CB64864-FDDA-4365-9C83-4CCD9B164B62}" destId="{CA824221-3E9A-49CC-91AA-CBA92FF2C773}" srcOrd="2" destOrd="0" presId="urn:microsoft.com/office/officeart/2018/5/layout/IconCircleLabelList"/>
    <dgm:cxn modelId="{C5A59B5C-1477-49E3-9E6C-D1D841C4D719}" type="presParOf" srcId="{8CB64864-FDDA-4365-9C83-4CCD9B164B62}" destId="{F25AED6A-6C65-4664-BD59-592579E6F81C}" srcOrd="3" destOrd="0" presId="urn:microsoft.com/office/officeart/2018/5/layout/IconCircleLabelList"/>
    <dgm:cxn modelId="{CBF4821D-CBEC-4A23-8C27-CA5ED1CD254F}" type="presParOf" srcId="{A9C00395-5CF1-48CC-99AF-0ACA7CBD2D3E}" destId="{3FA0DA9E-6E7B-47E5-BE8D-E47A98501803}" srcOrd="1" destOrd="0" presId="urn:microsoft.com/office/officeart/2018/5/layout/IconCircleLabelList"/>
    <dgm:cxn modelId="{1D9BF0F5-9760-4478-A35B-4D226536BC8D}" type="presParOf" srcId="{A9C00395-5CF1-48CC-99AF-0ACA7CBD2D3E}" destId="{08BDA49E-215E-46AF-A5A5-950969B26EC7}" srcOrd="2" destOrd="0" presId="urn:microsoft.com/office/officeart/2018/5/layout/IconCircleLabelList"/>
    <dgm:cxn modelId="{EE2C3956-752B-4B62-BFF4-D07D365052F4}" type="presParOf" srcId="{08BDA49E-215E-46AF-A5A5-950969B26EC7}" destId="{F05C3894-3319-4461-8855-45F52362AB47}" srcOrd="0" destOrd="0" presId="urn:microsoft.com/office/officeart/2018/5/layout/IconCircleLabelList"/>
    <dgm:cxn modelId="{05A5C9D8-89C4-4DC0-B0FE-675ED6128C12}" type="presParOf" srcId="{08BDA49E-215E-46AF-A5A5-950969B26EC7}" destId="{DA7E3F20-EC5C-4F69-A181-9E8D92D18D28}" srcOrd="1" destOrd="0" presId="urn:microsoft.com/office/officeart/2018/5/layout/IconCircleLabelList"/>
    <dgm:cxn modelId="{F6EC89B3-1C61-4067-911A-6C67257D0DB2}" type="presParOf" srcId="{08BDA49E-215E-46AF-A5A5-950969B26EC7}" destId="{C760B8D4-A43D-4E76-9BA6-CD78D0EE11C1}" srcOrd="2" destOrd="0" presId="urn:microsoft.com/office/officeart/2018/5/layout/IconCircleLabelList"/>
    <dgm:cxn modelId="{32B75F2E-8071-45BE-98E3-D50E2EB1CB22}" type="presParOf" srcId="{08BDA49E-215E-46AF-A5A5-950969B26EC7}" destId="{D430C8A9-F37C-4F57-8F32-0DBD9A02F348}" srcOrd="3" destOrd="0" presId="urn:microsoft.com/office/officeart/2018/5/layout/IconCircleLabelList"/>
    <dgm:cxn modelId="{222F0766-B30F-46B8-884F-A37F2C4DA11D}" type="presParOf" srcId="{A9C00395-5CF1-48CC-99AF-0ACA7CBD2D3E}" destId="{D9FAE669-B7B6-48BA-9959-D27D69C53BC2}" srcOrd="3" destOrd="0" presId="urn:microsoft.com/office/officeart/2018/5/layout/IconCircleLabelList"/>
    <dgm:cxn modelId="{A2AFF3D1-240D-460B-8D39-CDB29520970D}" type="presParOf" srcId="{A9C00395-5CF1-48CC-99AF-0ACA7CBD2D3E}" destId="{043706E9-F45F-4081-B924-2B4BDBCB000A}" srcOrd="4" destOrd="0" presId="urn:microsoft.com/office/officeart/2018/5/layout/IconCircleLabelList"/>
    <dgm:cxn modelId="{5F6CC53B-4436-4F88-B70D-3A3BF93388C1}" type="presParOf" srcId="{043706E9-F45F-4081-B924-2B4BDBCB000A}" destId="{2C5A9BF0-0670-4C44-8692-3022B5AF2043}" srcOrd="0" destOrd="0" presId="urn:microsoft.com/office/officeart/2018/5/layout/IconCircleLabelList"/>
    <dgm:cxn modelId="{82A61D87-A547-4B03-9353-66F5E8921843}" type="presParOf" srcId="{043706E9-F45F-4081-B924-2B4BDBCB000A}" destId="{56B240BE-80CD-437F-97B9-7D43C562005D}" srcOrd="1" destOrd="0" presId="urn:microsoft.com/office/officeart/2018/5/layout/IconCircleLabelList"/>
    <dgm:cxn modelId="{65145D01-186A-4C37-B5DF-8DBAF14DE3CE}" type="presParOf" srcId="{043706E9-F45F-4081-B924-2B4BDBCB000A}" destId="{20A10FC7-88FD-430F-9796-17EFC314EC18}" srcOrd="2" destOrd="0" presId="urn:microsoft.com/office/officeart/2018/5/layout/IconCircleLabelList"/>
    <dgm:cxn modelId="{84E58C5A-5DA1-4728-B19C-41E564C0AE4A}" type="presParOf" srcId="{043706E9-F45F-4081-B924-2B4BDBCB000A}" destId="{22353394-9487-428F-B160-967598047FF8}" srcOrd="3" destOrd="0" presId="urn:microsoft.com/office/officeart/2018/5/layout/IconCircleLabelList"/>
    <dgm:cxn modelId="{1D44F843-2442-40B4-AF4C-39BB233BBBE1}" type="presParOf" srcId="{A9C00395-5CF1-48CC-99AF-0ACA7CBD2D3E}" destId="{9F5936FA-34D1-479C-92F9-DC14D836749A}" srcOrd="5" destOrd="0" presId="urn:microsoft.com/office/officeart/2018/5/layout/IconCircleLabelList"/>
    <dgm:cxn modelId="{34C3C303-FCA4-4B52-9B7E-5F8D115BE30B}" type="presParOf" srcId="{A9C00395-5CF1-48CC-99AF-0ACA7CBD2D3E}" destId="{EE6D9714-2B1A-4CC1-B0E0-95545694D193}" srcOrd="6" destOrd="0" presId="urn:microsoft.com/office/officeart/2018/5/layout/IconCircleLabelList"/>
    <dgm:cxn modelId="{CE70521E-3C94-4F8D-8D98-B1F1B89EF977}" type="presParOf" srcId="{EE6D9714-2B1A-4CC1-B0E0-95545694D193}" destId="{4B0BD338-6C60-4B2F-8DEE-FC7EA4BCEF41}" srcOrd="0" destOrd="0" presId="urn:microsoft.com/office/officeart/2018/5/layout/IconCircleLabelList"/>
    <dgm:cxn modelId="{DB74805C-09B1-4640-8EBC-ED45C2D9B59F}" type="presParOf" srcId="{EE6D9714-2B1A-4CC1-B0E0-95545694D193}" destId="{22F88742-40D5-4E36-BA22-00001FF4C4BC}" srcOrd="1" destOrd="0" presId="urn:microsoft.com/office/officeart/2018/5/layout/IconCircleLabelList"/>
    <dgm:cxn modelId="{69E4F55E-BBB5-4B5F-BD26-BFA88D4B474B}" type="presParOf" srcId="{EE6D9714-2B1A-4CC1-B0E0-95545694D193}" destId="{29A3F832-77EF-456E-A233-A0A69178AF21}" srcOrd="2" destOrd="0" presId="urn:microsoft.com/office/officeart/2018/5/layout/IconCircleLabelList"/>
    <dgm:cxn modelId="{E7BFE9CA-BA07-4659-A4AC-CBDEAFD227C8}" type="presParOf" srcId="{EE6D9714-2B1A-4CC1-B0E0-95545694D193}" destId="{417D670D-A4DB-42A6-9A4E-589A2891140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21530B2-2865-4389-A327-8698F82B05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4A8985D-C991-4858-B064-B21C4305C931}">
      <dgm:prSet/>
      <dgm:spPr/>
      <dgm:t>
        <a:bodyPr/>
        <a:lstStyle/>
        <a:p>
          <a:r>
            <a:rPr lang="en-GB"/>
            <a:t>According to Statista, globalisation has facilitated the expansion of the Volvo brand to North America, Europe, and Asia.</a:t>
          </a:r>
          <a:endParaRPr lang="en-US"/>
        </a:p>
      </dgm:t>
    </dgm:pt>
    <dgm:pt modelId="{AD9DEC30-1A3F-4B8F-BA78-4FF7D282B8DA}" type="parTrans" cxnId="{E2DC7C4A-5667-4C3E-BA96-F993BF2FC29F}">
      <dgm:prSet/>
      <dgm:spPr/>
      <dgm:t>
        <a:bodyPr/>
        <a:lstStyle/>
        <a:p>
          <a:endParaRPr lang="en-US"/>
        </a:p>
      </dgm:t>
    </dgm:pt>
    <dgm:pt modelId="{736B7DF7-1F04-4D0B-8D73-9A302BB8673E}" type="sibTrans" cxnId="{E2DC7C4A-5667-4C3E-BA96-F993BF2FC29F}">
      <dgm:prSet/>
      <dgm:spPr/>
      <dgm:t>
        <a:bodyPr/>
        <a:lstStyle/>
        <a:p>
          <a:endParaRPr lang="en-US"/>
        </a:p>
      </dgm:t>
    </dgm:pt>
    <dgm:pt modelId="{A59BC8C9-AAF1-4A6C-ACD4-30498C657FED}">
      <dgm:prSet/>
      <dgm:spPr/>
      <dgm:t>
        <a:bodyPr/>
        <a:lstStyle/>
        <a:p>
          <a:r>
            <a:rPr lang="en-GB"/>
            <a:t>Volvo’s ability to respond quickly and flexibly to manufacturing in Sweden, Belgium, and China is aided by the company’s manufacturing plants in those countries.</a:t>
          </a:r>
          <a:endParaRPr lang="en-US"/>
        </a:p>
      </dgm:t>
    </dgm:pt>
    <dgm:pt modelId="{2CC7D0A6-E1DE-4688-9992-256770E9B60D}" type="parTrans" cxnId="{0094B931-AE40-451C-AA56-0F6467ED8F21}">
      <dgm:prSet/>
      <dgm:spPr/>
      <dgm:t>
        <a:bodyPr/>
        <a:lstStyle/>
        <a:p>
          <a:endParaRPr lang="en-US"/>
        </a:p>
      </dgm:t>
    </dgm:pt>
    <dgm:pt modelId="{25D3972F-C0A5-48A0-8BD9-51F3927BCCDA}" type="sibTrans" cxnId="{0094B931-AE40-451C-AA56-0F6467ED8F21}">
      <dgm:prSet/>
      <dgm:spPr/>
      <dgm:t>
        <a:bodyPr/>
        <a:lstStyle/>
        <a:p>
          <a:endParaRPr lang="en-US"/>
        </a:p>
      </dgm:t>
    </dgm:pt>
    <dgm:pt modelId="{28F4BBA7-0120-4BDF-AF9B-9B1E926F2F73}">
      <dgm:prSet/>
      <dgm:spPr/>
      <dgm:t>
        <a:bodyPr/>
        <a:lstStyle/>
        <a:p>
          <a:r>
            <a:rPr lang="en-GB"/>
            <a:t>In parallel, Volvo's globalisation and economic outlook have to concern themselves with supply chain risks and global economic volatility (IEA, 2024).</a:t>
          </a:r>
          <a:endParaRPr lang="en-US"/>
        </a:p>
      </dgm:t>
    </dgm:pt>
    <dgm:pt modelId="{06D6EA65-593E-4EE2-8172-95250DA21EE3}" type="parTrans" cxnId="{198DC72B-AD9C-41CC-ADFF-E49BCAE7A315}">
      <dgm:prSet/>
      <dgm:spPr/>
      <dgm:t>
        <a:bodyPr/>
        <a:lstStyle/>
        <a:p>
          <a:endParaRPr lang="en-US"/>
        </a:p>
      </dgm:t>
    </dgm:pt>
    <dgm:pt modelId="{807530AC-FFE9-4EC3-9481-7C982F01E97A}" type="sibTrans" cxnId="{198DC72B-AD9C-41CC-ADFF-E49BCAE7A315}">
      <dgm:prSet/>
      <dgm:spPr/>
      <dgm:t>
        <a:bodyPr/>
        <a:lstStyle/>
        <a:p>
          <a:endParaRPr lang="en-US"/>
        </a:p>
      </dgm:t>
    </dgm:pt>
    <dgm:pt modelId="{86EF1D3C-6834-4243-B226-2DAAEA27741D}">
      <dgm:prSet/>
      <dgm:spPr/>
      <dgm:t>
        <a:bodyPr/>
        <a:lstStyle/>
        <a:p>
          <a:r>
            <a:rPr lang="en-GB"/>
            <a:t>These risks have been minimised by the company’s local production and collaborative strategies. As per the Financial Times, these strategies have been successful in enhancing Volvo’s independence and reducing the company’s reliance on imports.</a:t>
          </a:r>
          <a:endParaRPr lang="en-US"/>
        </a:p>
      </dgm:t>
    </dgm:pt>
    <dgm:pt modelId="{929C0EAD-6C2C-4FA2-B241-AA5615779936}" type="parTrans" cxnId="{1CED5327-7868-4199-9574-D5FC349EB10D}">
      <dgm:prSet/>
      <dgm:spPr/>
      <dgm:t>
        <a:bodyPr/>
        <a:lstStyle/>
        <a:p>
          <a:endParaRPr lang="en-US"/>
        </a:p>
      </dgm:t>
    </dgm:pt>
    <dgm:pt modelId="{C2CC6A35-10BA-436F-ABEE-6BB5C04E1FC8}" type="sibTrans" cxnId="{1CED5327-7868-4199-9574-D5FC349EB10D}">
      <dgm:prSet/>
      <dgm:spPr/>
      <dgm:t>
        <a:bodyPr/>
        <a:lstStyle/>
        <a:p>
          <a:endParaRPr lang="en-US"/>
        </a:p>
      </dgm:t>
    </dgm:pt>
    <dgm:pt modelId="{94AF8EA4-B035-4AAF-B5DD-0CEE9755EE26}" type="pres">
      <dgm:prSet presAssocID="{E21530B2-2865-4389-A327-8698F82B05A2}" presName="linear" presStyleCnt="0">
        <dgm:presLayoutVars>
          <dgm:animLvl val="lvl"/>
          <dgm:resizeHandles val="exact"/>
        </dgm:presLayoutVars>
      </dgm:prSet>
      <dgm:spPr/>
    </dgm:pt>
    <dgm:pt modelId="{33E7B346-E054-4A7E-BF52-B23A6E9C2E50}" type="pres">
      <dgm:prSet presAssocID="{84A8985D-C991-4858-B064-B21C4305C931}" presName="parentText" presStyleLbl="node1" presStyleIdx="0" presStyleCnt="4">
        <dgm:presLayoutVars>
          <dgm:chMax val="0"/>
          <dgm:bulletEnabled val="1"/>
        </dgm:presLayoutVars>
      </dgm:prSet>
      <dgm:spPr/>
    </dgm:pt>
    <dgm:pt modelId="{FA895DCB-5B8D-4AB0-9D0B-BA4EAB9ECC9C}" type="pres">
      <dgm:prSet presAssocID="{736B7DF7-1F04-4D0B-8D73-9A302BB8673E}" presName="spacer" presStyleCnt="0"/>
      <dgm:spPr/>
    </dgm:pt>
    <dgm:pt modelId="{AEA3556B-6CD3-451F-8865-2C654246655A}" type="pres">
      <dgm:prSet presAssocID="{A59BC8C9-AAF1-4A6C-ACD4-30498C657FED}" presName="parentText" presStyleLbl="node1" presStyleIdx="1" presStyleCnt="4">
        <dgm:presLayoutVars>
          <dgm:chMax val="0"/>
          <dgm:bulletEnabled val="1"/>
        </dgm:presLayoutVars>
      </dgm:prSet>
      <dgm:spPr/>
    </dgm:pt>
    <dgm:pt modelId="{0E5299DB-C1D8-40F7-9C19-FA9C9FBEB4B0}" type="pres">
      <dgm:prSet presAssocID="{25D3972F-C0A5-48A0-8BD9-51F3927BCCDA}" presName="spacer" presStyleCnt="0"/>
      <dgm:spPr/>
    </dgm:pt>
    <dgm:pt modelId="{972D6648-369A-4B65-9B5B-4F473E8B7527}" type="pres">
      <dgm:prSet presAssocID="{28F4BBA7-0120-4BDF-AF9B-9B1E926F2F73}" presName="parentText" presStyleLbl="node1" presStyleIdx="2" presStyleCnt="4">
        <dgm:presLayoutVars>
          <dgm:chMax val="0"/>
          <dgm:bulletEnabled val="1"/>
        </dgm:presLayoutVars>
      </dgm:prSet>
      <dgm:spPr/>
    </dgm:pt>
    <dgm:pt modelId="{278D5D86-E1B8-432E-A006-67E61C22CF15}" type="pres">
      <dgm:prSet presAssocID="{807530AC-FFE9-4EC3-9481-7C982F01E97A}" presName="spacer" presStyleCnt="0"/>
      <dgm:spPr/>
    </dgm:pt>
    <dgm:pt modelId="{C9D56182-5DFA-4E12-B3E0-298D417DF912}" type="pres">
      <dgm:prSet presAssocID="{86EF1D3C-6834-4243-B226-2DAAEA27741D}" presName="parentText" presStyleLbl="node1" presStyleIdx="3" presStyleCnt="4">
        <dgm:presLayoutVars>
          <dgm:chMax val="0"/>
          <dgm:bulletEnabled val="1"/>
        </dgm:presLayoutVars>
      </dgm:prSet>
      <dgm:spPr/>
    </dgm:pt>
  </dgm:ptLst>
  <dgm:cxnLst>
    <dgm:cxn modelId="{C0281E02-2F4F-4430-A5C2-FCB7C59D2895}" type="presOf" srcId="{86EF1D3C-6834-4243-B226-2DAAEA27741D}" destId="{C9D56182-5DFA-4E12-B3E0-298D417DF912}" srcOrd="0" destOrd="0" presId="urn:microsoft.com/office/officeart/2005/8/layout/vList2"/>
    <dgm:cxn modelId="{BEE23E1B-1F37-4722-B1F1-4A4F51E27E36}" type="presOf" srcId="{E21530B2-2865-4389-A327-8698F82B05A2}" destId="{94AF8EA4-B035-4AAF-B5DD-0CEE9755EE26}" srcOrd="0" destOrd="0" presId="urn:microsoft.com/office/officeart/2005/8/layout/vList2"/>
    <dgm:cxn modelId="{2D777520-CEDA-4E4A-BDF5-0D850482A9C7}" type="presOf" srcId="{84A8985D-C991-4858-B064-B21C4305C931}" destId="{33E7B346-E054-4A7E-BF52-B23A6E9C2E50}" srcOrd="0" destOrd="0" presId="urn:microsoft.com/office/officeart/2005/8/layout/vList2"/>
    <dgm:cxn modelId="{1CED5327-7868-4199-9574-D5FC349EB10D}" srcId="{E21530B2-2865-4389-A327-8698F82B05A2}" destId="{86EF1D3C-6834-4243-B226-2DAAEA27741D}" srcOrd="3" destOrd="0" parTransId="{929C0EAD-6C2C-4FA2-B241-AA5615779936}" sibTransId="{C2CC6A35-10BA-436F-ABEE-6BB5C04E1FC8}"/>
    <dgm:cxn modelId="{198DC72B-AD9C-41CC-ADFF-E49BCAE7A315}" srcId="{E21530B2-2865-4389-A327-8698F82B05A2}" destId="{28F4BBA7-0120-4BDF-AF9B-9B1E926F2F73}" srcOrd="2" destOrd="0" parTransId="{06D6EA65-593E-4EE2-8172-95250DA21EE3}" sibTransId="{807530AC-FFE9-4EC3-9481-7C982F01E97A}"/>
    <dgm:cxn modelId="{0094B931-AE40-451C-AA56-0F6467ED8F21}" srcId="{E21530B2-2865-4389-A327-8698F82B05A2}" destId="{A59BC8C9-AAF1-4A6C-ACD4-30498C657FED}" srcOrd="1" destOrd="0" parTransId="{2CC7D0A6-E1DE-4688-9992-256770E9B60D}" sibTransId="{25D3972F-C0A5-48A0-8BD9-51F3927BCCDA}"/>
    <dgm:cxn modelId="{E2DC7C4A-5667-4C3E-BA96-F993BF2FC29F}" srcId="{E21530B2-2865-4389-A327-8698F82B05A2}" destId="{84A8985D-C991-4858-B064-B21C4305C931}" srcOrd="0" destOrd="0" parTransId="{AD9DEC30-1A3F-4B8F-BA78-4FF7D282B8DA}" sibTransId="{736B7DF7-1F04-4D0B-8D73-9A302BB8673E}"/>
    <dgm:cxn modelId="{56807F4D-A529-4623-952D-056EA8F01DA8}" type="presOf" srcId="{28F4BBA7-0120-4BDF-AF9B-9B1E926F2F73}" destId="{972D6648-369A-4B65-9B5B-4F473E8B7527}" srcOrd="0" destOrd="0" presId="urn:microsoft.com/office/officeart/2005/8/layout/vList2"/>
    <dgm:cxn modelId="{3046CA74-F039-42F7-8A64-F78A71F9F3E5}" type="presOf" srcId="{A59BC8C9-AAF1-4A6C-ACD4-30498C657FED}" destId="{AEA3556B-6CD3-451F-8865-2C654246655A}" srcOrd="0" destOrd="0" presId="urn:microsoft.com/office/officeart/2005/8/layout/vList2"/>
    <dgm:cxn modelId="{88FAC6DC-11FB-4CE5-906C-15F1F337CF97}" type="presParOf" srcId="{94AF8EA4-B035-4AAF-B5DD-0CEE9755EE26}" destId="{33E7B346-E054-4A7E-BF52-B23A6E9C2E50}" srcOrd="0" destOrd="0" presId="urn:microsoft.com/office/officeart/2005/8/layout/vList2"/>
    <dgm:cxn modelId="{AC68E6F9-34F4-4737-94C6-2EADC1D47F73}" type="presParOf" srcId="{94AF8EA4-B035-4AAF-B5DD-0CEE9755EE26}" destId="{FA895DCB-5B8D-4AB0-9D0B-BA4EAB9ECC9C}" srcOrd="1" destOrd="0" presId="urn:microsoft.com/office/officeart/2005/8/layout/vList2"/>
    <dgm:cxn modelId="{5F080C4B-95C4-4FAD-ABCE-E35851BC8095}" type="presParOf" srcId="{94AF8EA4-B035-4AAF-B5DD-0CEE9755EE26}" destId="{AEA3556B-6CD3-451F-8865-2C654246655A}" srcOrd="2" destOrd="0" presId="urn:microsoft.com/office/officeart/2005/8/layout/vList2"/>
    <dgm:cxn modelId="{CCAAAE5E-BCD9-4B38-BDEB-317E7BFEA153}" type="presParOf" srcId="{94AF8EA4-B035-4AAF-B5DD-0CEE9755EE26}" destId="{0E5299DB-C1D8-40F7-9C19-FA9C9FBEB4B0}" srcOrd="3" destOrd="0" presId="urn:microsoft.com/office/officeart/2005/8/layout/vList2"/>
    <dgm:cxn modelId="{BF84274B-9BC6-40CF-9384-52768BB14418}" type="presParOf" srcId="{94AF8EA4-B035-4AAF-B5DD-0CEE9755EE26}" destId="{972D6648-369A-4B65-9B5B-4F473E8B7527}" srcOrd="4" destOrd="0" presId="urn:microsoft.com/office/officeart/2005/8/layout/vList2"/>
    <dgm:cxn modelId="{89016407-4E73-4F6D-9C29-D19D94E77182}" type="presParOf" srcId="{94AF8EA4-B035-4AAF-B5DD-0CEE9755EE26}" destId="{278D5D86-E1B8-432E-A006-67E61C22CF15}" srcOrd="5" destOrd="0" presId="urn:microsoft.com/office/officeart/2005/8/layout/vList2"/>
    <dgm:cxn modelId="{1AC5ED23-00DA-4FB8-99AA-9443ADDB7832}" type="presParOf" srcId="{94AF8EA4-B035-4AAF-B5DD-0CEE9755EE26}" destId="{C9D56182-5DFA-4E12-B3E0-298D417DF91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C1C7398-3E04-4C1E-962A-0DAE4469BBD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61ED25C-7B69-4105-B5B3-9FB7C82F004E}">
      <dgm:prSet/>
      <dgm:spPr/>
      <dgm:t>
        <a:bodyPr/>
        <a:lstStyle/>
        <a:p>
          <a:r>
            <a:rPr lang="en-GB"/>
            <a:t>Every aspect of Volvo’s strategy involves innovation.</a:t>
          </a:r>
          <a:endParaRPr lang="en-US"/>
        </a:p>
      </dgm:t>
    </dgm:pt>
    <dgm:pt modelId="{B6BFC75C-C061-411D-97EB-56D3AB7C5573}" type="parTrans" cxnId="{07AF7933-F02B-435C-B2E3-FF79ED44E13B}">
      <dgm:prSet/>
      <dgm:spPr/>
      <dgm:t>
        <a:bodyPr/>
        <a:lstStyle/>
        <a:p>
          <a:endParaRPr lang="en-US"/>
        </a:p>
      </dgm:t>
    </dgm:pt>
    <dgm:pt modelId="{8D682BE1-9058-4E63-B323-DE82A0C58AB4}" type="sibTrans" cxnId="{07AF7933-F02B-435C-B2E3-FF79ED44E13B}">
      <dgm:prSet/>
      <dgm:spPr/>
      <dgm:t>
        <a:bodyPr/>
        <a:lstStyle/>
        <a:p>
          <a:endParaRPr lang="en-US"/>
        </a:p>
      </dgm:t>
    </dgm:pt>
    <dgm:pt modelId="{AA7E659E-E3BD-41F8-95BE-40983555AF2D}">
      <dgm:prSet/>
      <dgm:spPr/>
      <dgm:t>
        <a:bodyPr/>
        <a:lstStyle/>
        <a:p>
          <a:r>
            <a:rPr lang="en-GB"/>
            <a:t>The company is a frontrunner in safety engineering, electric mobility, and the use of sustainable materials (Volvo Cars, 2024).</a:t>
          </a:r>
          <a:endParaRPr lang="en-US"/>
        </a:p>
      </dgm:t>
    </dgm:pt>
    <dgm:pt modelId="{7FA298EF-29E7-42F1-9812-9A2FA87AA489}" type="parTrans" cxnId="{B4BA828B-E64E-41EF-A529-41822B0320CC}">
      <dgm:prSet/>
      <dgm:spPr/>
      <dgm:t>
        <a:bodyPr/>
        <a:lstStyle/>
        <a:p>
          <a:endParaRPr lang="en-US"/>
        </a:p>
      </dgm:t>
    </dgm:pt>
    <dgm:pt modelId="{B6335DC6-1732-4BE7-AD60-3330BD216DE6}" type="sibTrans" cxnId="{B4BA828B-E64E-41EF-A529-41822B0320CC}">
      <dgm:prSet/>
      <dgm:spPr/>
      <dgm:t>
        <a:bodyPr/>
        <a:lstStyle/>
        <a:p>
          <a:endParaRPr lang="en-US"/>
        </a:p>
      </dgm:t>
    </dgm:pt>
    <dgm:pt modelId="{CC8D3496-1103-42FE-B086-E379263CFC08}">
      <dgm:prSet/>
      <dgm:spPr/>
      <dgm:t>
        <a:bodyPr/>
        <a:lstStyle/>
        <a:p>
          <a:r>
            <a:rPr lang="en-GB"/>
            <a:t>The company’s most recent innovations include cutting-edge LiDAR systems and vehicle components made of recycled aluminium (Financial Times, 2024).</a:t>
          </a:r>
          <a:endParaRPr lang="en-US"/>
        </a:p>
      </dgm:t>
    </dgm:pt>
    <dgm:pt modelId="{FE83A0AA-44CE-42EC-84A8-FDDE856840E2}" type="parTrans" cxnId="{9EDB7B3C-F23F-4522-94F0-FB9E33ED124A}">
      <dgm:prSet/>
      <dgm:spPr/>
      <dgm:t>
        <a:bodyPr/>
        <a:lstStyle/>
        <a:p>
          <a:endParaRPr lang="en-US"/>
        </a:p>
      </dgm:t>
    </dgm:pt>
    <dgm:pt modelId="{7EFBB3B6-38D7-416B-950A-F12B45D942C5}" type="sibTrans" cxnId="{9EDB7B3C-F23F-4522-94F0-FB9E33ED124A}">
      <dgm:prSet/>
      <dgm:spPr/>
      <dgm:t>
        <a:bodyPr/>
        <a:lstStyle/>
        <a:p>
          <a:endParaRPr lang="en-US"/>
        </a:p>
      </dgm:t>
    </dgm:pt>
    <dgm:pt modelId="{A3C8D11F-0A37-4283-A5CD-00BA6D6EDDC0}">
      <dgm:prSet/>
      <dgm:spPr/>
      <dgm:t>
        <a:bodyPr/>
        <a:lstStyle/>
        <a:p>
          <a:r>
            <a:rPr lang="en-GB"/>
            <a:t>Volvo’s other investments include battery recycling, and vehicle to grid energy systems (IEA, 2024).</a:t>
          </a:r>
          <a:endParaRPr lang="en-US"/>
        </a:p>
      </dgm:t>
    </dgm:pt>
    <dgm:pt modelId="{30BA30C2-AE42-43C1-922C-49A02BDD66AB}" type="parTrans" cxnId="{E37ADE1C-502C-45BD-83BC-907A9802157C}">
      <dgm:prSet/>
      <dgm:spPr/>
      <dgm:t>
        <a:bodyPr/>
        <a:lstStyle/>
        <a:p>
          <a:endParaRPr lang="en-US"/>
        </a:p>
      </dgm:t>
    </dgm:pt>
    <dgm:pt modelId="{386D994D-9275-457C-B5B3-90C466CAEDAE}" type="sibTrans" cxnId="{E37ADE1C-502C-45BD-83BC-907A9802157C}">
      <dgm:prSet/>
      <dgm:spPr/>
      <dgm:t>
        <a:bodyPr/>
        <a:lstStyle/>
        <a:p>
          <a:endParaRPr lang="en-US"/>
        </a:p>
      </dgm:t>
    </dgm:pt>
    <dgm:pt modelId="{E11DE2EE-780D-4489-A267-54113B482054}">
      <dgm:prSet/>
      <dgm:spPr/>
      <dgm:t>
        <a:bodyPr/>
        <a:lstStyle/>
        <a:p>
          <a:r>
            <a:rPr lang="en-GB"/>
            <a:t>For the Volvo company, innovation involves improving performance while actively protecting the planet and its people.</a:t>
          </a:r>
          <a:endParaRPr lang="en-US"/>
        </a:p>
      </dgm:t>
    </dgm:pt>
    <dgm:pt modelId="{F0D92AC0-C60A-47F5-B778-A1DB16ECBA66}" type="parTrans" cxnId="{76CA5AA7-4ACA-432E-8C62-36BC57CC3B55}">
      <dgm:prSet/>
      <dgm:spPr/>
      <dgm:t>
        <a:bodyPr/>
        <a:lstStyle/>
        <a:p>
          <a:endParaRPr lang="en-US"/>
        </a:p>
      </dgm:t>
    </dgm:pt>
    <dgm:pt modelId="{D126C073-4113-4716-9E04-8960C2E0F695}" type="sibTrans" cxnId="{76CA5AA7-4ACA-432E-8C62-36BC57CC3B55}">
      <dgm:prSet/>
      <dgm:spPr/>
      <dgm:t>
        <a:bodyPr/>
        <a:lstStyle/>
        <a:p>
          <a:endParaRPr lang="en-US"/>
        </a:p>
      </dgm:t>
    </dgm:pt>
    <dgm:pt modelId="{E75EA845-E0E2-4EEF-870B-F066897BC7AD}" type="pres">
      <dgm:prSet presAssocID="{AC1C7398-3E04-4C1E-962A-0DAE4469BBD4}" presName="linear" presStyleCnt="0">
        <dgm:presLayoutVars>
          <dgm:animLvl val="lvl"/>
          <dgm:resizeHandles val="exact"/>
        </dgm:presLayoutVars>
      </dgm:prSet>
      <dgm:spPr/>
    </dgm:pt>
    <dgm:pt modelId="{AD449655-23D9-451A-9E57-AA2279DACB24}" type="pres">
      <dgm:prSet presAssocID="{E61ED25C-7B69-4105-B5B3-9FB7C82F004E}" presName="parentText" presStyleLbl="node1" presStyleIdx="0" presStyleCnt="5">
        <dgm:presLayoutVars>
          <dgm:chMax val="0"/>
          <dgm:bulletEnabled val="1"/>
        </dgm:presLayoutVars>
      </dgm:prSet>
      <dgm:spPr/>
    </dgm:pt>
    <dgm:pt modelId="{96C1FF75-5AB3-4996-B9C3-45B2B814ACD7}" type="pres">
      <dgm:prSet presAssocID="{8D682BE1-9058-4E63-B323-DE82A0C58AB4}" presName="spacer" presStyleCnt="0"/>
      <dgm:spPr/>
    </dgm:pt>
    <dgm:pt modelId="{CBC77F27-8EE4-4CF1-B0A7-25EC8680CEC1}" type="pres">
      <dgm:prSet presAssocID="{AA7E659E-E3BD-41F8-95BE-40983555AF2D}" presName="parentText" presStyleLbl="node1" presStyleIdx="1" presStyleCnt="5">
        <dgm:presLayoutVars>
          <dgm:chMax val="0"/>
          <dgm:bulletEnabled val="1"/>
        </dgm:presLayoutVars>
      </dgm:prSet>
      <dgm:spPr/>
    </dgm:pt>
    <dgm:pt modelId="{2B493EC1-3AD2-4B35-980A-71CE3A0AD62F}" type="pres">
      <dgm:prSet presAssocID="{B6335DC6-1732-4BE7-AD60-3330BD216DE6}" presName="spacer" presStyleCnt="0"/>
      <dgm:spPr/>
    </dgm:pt>
    <dgm:pt modelId="{DD0CB036-2198-46B2-B8D5-B467650E8E95}" type="pres">
      <dgm:prSet presAssocID="{CC8D3496-1103-42FE-B086-E379263CFC08}" presName="parentText" presStyleLbl="node1" presStyleIdx="2" presStyleCnt="5">
        <dgm:presLayoutVars>
          <dgm:chMax val="0"/>
          <dgm:bulletEnabled val="1"/>
        </dgm:presLayoutVars>
      </dgm:prSet>
      <dgm:spPr/>
    </dgm:pt>
    <dgm:pt modelId="{0A8E554B-12D3-49D0-9ABB-47D7F4B2BE09}" type="pres">
      <dgm:prSet presAssocID="{7EFBB3B6-38D7-416B-950A-F12B45D942C5}" presName="spacer" presStyleCnt="0"/>
      <dgm:spPr/>
    </dgm:pt>
    <dgm:pt modelId="{67DDD3F7-A120-4BBD-954D-F57375845721}" type="pres">
      <dgm:prSet presAssocID="{A3C8D11F-0A37-4283-A5CD-00BA6D6EDDC0}" presName="parentText" presStyleLbl="node1" presStyleIdx="3" presStyleCnt="5">
        <dgm:presLayoutVars>
          <dgm:chMax val="0"/>
          <dgm:bulletEnabled val="1"/>
        </dgm:presLayoutVars>
      </dgm:prSet>
      <dgm:spPr/>
    </dgm:pt>
    <dgm:pt modelId="{E90BFF51-C62F-47BA-8207-F4A3479337DE}" type="pres">
      <dgm:prSet presAssocID="{386D994D-9275-457C-B5B3-90C466CAEDAE}" presName="spacer" presStyleCnt="0"/>
      <dgm:spPr/>
    </dgm:pt>
    <dgm:pt modelId="{DA7AA3A4-5142-4094-A50C-332B78B877A7}" type="pres">
      <dgm:prSet presAssocID="{E11DE2EE-780D-4489-A267-54113B482054}" presName="parentText" presStyleLbl="node1" presStyleIdx="4" presStyleCnt="5">
        <dgm:presLayoutVars>
          <dgm:chMax val="0"/>
          <dgm:bulletEnabled val="1"/>
        </dgm:presLayoutVars>
      </dgm:prSet>
      <dgm:spPr/>
    </dgm:pt>
  </dgm:ptLst>
  <dgm:cxnLst>
    <dgm:cxn modelId="{70CCD40A-3490-4E7D-B04C-1C98A374C676}" type="presOf" srcId="{AA7E659E-E3BD-41F8-95BE-40983555AF2D}" destId="{CBC77F27-8EE4-4CF1-B0A7-25EC8680CEC1}" srcOrd="0" destOrd="0" presId="urn:microsoft.com/office/officeart/2005/8/layout/vList2"/>
    <dgm:cxn modelId="{E37ADE1C-502C-45BD-83BC-907A9802157C}" srcId="{AC1C7398-3E04-4C1E-962A-0DAE4469BBD4}" destId="{A3C8D11F-0A37-4283-A5CD-00BA6D6EDDC0}" srcOrd="3" destOrd="0" parTransId="{30BA30C2-AE42-43C1-922C-49A02BDD66AB}" sibTransId="{386D994D-9275-457C-B5B3-90C466CAEDAE}"/>
    <dgm:cxn modelId="{07AF7933-F02B-435C-B2E3-FF79ED44E13B}" srcId="{AC1C7398-3E04-4C1E-962A-0DAE4469BBD4}" destId="{E61ED25C-7B69-4105-B5B3-9FB7C82F004E}" srcOrd="0" destOrd="0" parTransId="{B6BFC75C-C061-411D-97EB-56D3AB7C5573}" sibTransId="{8D682BE1-9058-4E63-B323-DE82A0C58AB4}"/>
    <dgm:cxn modelId="{9EDB7B3C-F23F-4522-94F0-FB9E33ED124A}" srcId="{AC1C7398-3E04-4C1E-962A-0DAE4469BBD4}" destId="{CC8D3496-1103-42FE-B086-E379263CFC08}" srcOrd="2" destOrd="0" parTransId="{FE83A0AA-44CE-42EC-84A8-FDDE856840E2}" sibTransId="{7EFBB3B6-38D7-416B-950A-F12B45D942C5}"/>
    <dgm:cxn modelId="{FE51354C-7A4D-4D76-A186-C9FF7585730E}" type="presOf" srcId="{CC8D3496-1103-42FE-B086-E379263CFC08}" destId="{DD0CB036-2198-46B2-B8D5-B467650E8E95}" srcOrd="0" destOrd="0" presId="urn:microsoft.com/office/officeart/2005/8/layout/vList2"/>
    <dgm:cxn modelId="{07D6C584-A494-41AC-B41B-34C29CE3914B}" type="presOf" srcId="{AC1C7398-3E04-4C1E-962A-0DAE4469BBD4}" destId="{E75EA845-E0E2-4EEF-870B-F066897BC7AD}" srcOrd="0" destOrd="0" presId="urn:microsoft.com/office/officeart/2005/8/layout/vList2"/>
    <dgm:cxn modelId="{B4BA828B-E64E-41EF-A529-41822B0320CC}" srcId="{AC1C7398-3E04-4C1E-962A-0DAE4469BBD4}" destId="{AA7E659E-E3BD-41F8-95BE-40983555AF2D}" srcOrd="1" destOrd="0" parTransId="{7FA298EF-29E7-42F1-9812-9A2FA87AA489}" sibTransId="{B6335DC6-1732-4BE7-AD60-3330BD216DE6}"/>
    <dgm:cxn modelId="{76CA5AA7-4ACA-432E-8C62-36BC57CC3B55}" srcId="{AC1C7398-3E04-4C1E-962A-0DAE4469BBD4}" destId="{E11DE2EE-780D-4489-A267-54113B482054}" srcOrd="4" destOrd="0" parTransId="{F0D92AC0-C60A-47F5-B778-A1DB16ECBA66}" sibTransId="{D126C073-4113-4716-9E04-8960C2E0F695}"/>
    <dgm:cxn modelId="{97A16EB2-9A47-402E-9746-EC256AD8AB0D}" type="presOf" srcId="{A3C8D11F-0A37-4283-A5CD-00BA6D6EDDC0}" destId="{67DDD3F7-A120-4BBD-954D-F57375845721}" srcOrd="0" destOrd="0" presId="urn:microsoft.com/office/officeart/2005/8/layout/vList2"/>
    <dgm:cxn modelId="{69D1C9B2-CF48-419B-8C41-3943AFC399E3}" type="presOf" srcId="{E11DE2EE-780D-4489-A267-54113B482054}" destId="{DA7AA3A4-5142-4094-A50C-332B78B877A7}" srcOrd="0" destOrd="0" presId="urn:microsoft.com/office/officeart/2005/8/layout/vList2"/>
    <dgm:cxn modelId="{660942FA-D326-4689-A025-48C3D3446820}" type="presOf" srcId="{E61ED25C-7B69-4105-B5B3-9FB7C82F004E}" destId="{AD449655-23D9-451A-9E57-AA2279DACB24}" srcOrd="0" destOrd="0" presId="urn:microsoft.com/office/officeart/2005/8/layout/vList2"/>
    <dgm:cxn modelId="{B467FAE8-ADAD-4532-BF8A-16B47739EEB8}" type="presParOf" srcId="{E75EA845-E0E2-4EEF-870B-F066897BC7AD}" destId="{AD449655-23D9-451A-9E57-AA2279DACB24}" srcOrd="0" destOrd="0" presId="urn:microsoft.com/office/officeart/2005/8/layout/vList2"/>
    <dgm:cxn modelId="{29EEC35B-444B-47D7-89E7-C0EC5D598464}" type="presParOf" srcId="{E75EA845-E0E2-4EEF-870B-F066897BC7AD}" destId="{96C1FF75-5AB3-4996-B9C3-45B2B814ACD7}" srcOrd="1" destOrd="0" presId="urn:microsoft.com/office/officeart/2005/8/layout/vList2"/>
    <dgm:cxn modelId="{AB33A5FD-9945-4071-9ADD-ED4E8EE55950}" type="presParOf" srcId="{E75EA845-E0E2-4EEF-870B-F066897BC7AD}" destId="{CBC77F27-8EE4-4CF1-B0A7-25EC8680CEC1}" srcOrd="2" destOrd="0" presId="urn:microsoft.com/office/officeart/2005/8/layout/vList2"/>
    <dgm:cxn modelId="{C1C8D07C-C41A-4075-9739-9672445C0B2B}" type="presParOf" srcId="{E75EA845-E0E2-4EEF-870B-F066897BC7AD}" destId="{2B493EC1-3AD2-4B35-980A-71CE3A0AD62F}" srcOrd="3" destOrd="0" presId="urn:microsoft.com/office/officeart/2005/8/layout/vList2"/>
    <dgm:cxn modelId="{8FEC27B5-E443-4AD5-9D06-A5BB5A0530F9}" type="presParOf" srcId="{E75EA845-E0E2-4EEF-870B-F066897BC7AD}" destId="{DD0CB036-2198-46B2-B8D5-B467650E8E95}" srcOrd="4" destOrd="0" presId="urn:microsoft.com/office/officeart/2005/8/layout/vList2"/>
    <dgm:cxn modelId="{345A2978-EB68-4DB0-B666-8303D5C73399}" type="presParOf" srcId="{E75EA845-E0E2-4EEF-870B-F066897BC7AD}" destId="{0A8E554B-12D3-49D0-9ABB-47D7F4B2BE09}" srcOrd="5" destOrd="0" presId="urn:microsoft.com/office/officeart/2005/8/layout/vList2"/>
    <dgm:cxn modelId="{1BA97F7C-0F39-4794-AEB9-376B6B8C9E2C}" type="presParOf" srcId="{E75EA845-E0E2-4EEF-870B-F066897BC7AD}" destId="{67DDD3F7-A120-4BBD-954D-F57375845721}" srcOrd="6" destOrd="0" presId="urn:microsoft.com/office/officeart/2005/8/layout/vList2"/>
    <dgm:cxn modelId="{B30133DC-87CB-4664-81D3-5AB175999970}" type="presParOf" srcId="{E75EA845-E0E2-4EEF-870B-F066897BC7AD}" destId="{E90BFF51-C62F-47BA-8207-F4A3479337DE}" srcOrd="7" destOrd="0" presId="urn:microsoft.com/office/officeart/2005/8/layout/vList2"/>
    <dgm:cxn modelId="{22682816-7467-4D15-B9B3-8E4F18EBA61A}" type="presParOf" srcId="{E75EA845-E0E2-4EEF-870B-F066897BC7AD}" destId="{DA7AA3A4-5142-4094-A50C-332B78B877A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CA5CD59-B7C8-4EB2-BCCF-78750DDA8F8C}"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42287026-FFB7-4A23-94F3-EC75371F3DDE}">
      <dgm:prSet/>
      <dgm:spPr/>
      <dgm:t>
        <a:bodyPr/>
        <a:lstStyle/>
        <a:p>
          <a:r>
            <a:rPr lang="en-GB"/>
            <a:t>To sustain its pole position as a market leader, Volvo has to:</a:t>
          </a:r>
          <a:endParaRPr lang="en-US"/>
        </a:p>
      </dgm:t>
    </dgm:pt>
    <dgm:pt modelId="{CDB0F3A9-B2DC-45D4-91BA-E775EC5B5BCF}" type="parTrans" cxnId="{94F1E34E-C2CE-41A4-8267-466AC37A78EB}">
      <dgm:prSet/>
      <dgm:spPr/>
      <dgm:t>
        <a:bodyPr/>
        <a:lstStyle/>
        <a:p>
          <a:endParaRPr lang="en-US"/>
        </a:p>
      </dgm:t>
    </dgm:pt>
    <dgm:pt modelId="{54372352-8FE5-448C-B587-5CFB23D3B62D}" type="sibTrans" cxnId="{94F1E34E-C2CE-41A4-8267-466AC37A78EB}">
      <dgm:prSet/>
      <dgm:spPr/>
      <dgm:t>
        <a:bodyPr/>
        <a:lstStyle/>
        <a:p>
          <a:endParaRPr lang="en-US"/>
        </a:p>
      </dgm:t>
    </dgm:pt>
    <dgm:pt modelId="{29BE6DED-8BF5-4BD9-8263-07CFF36D5646}">
      <dgm:prSet/>
      <dgm:spPr/>
      <dgm:t>
        <a:bodyPr/>
        <a:lstStyle/>
        <a:p>
          <a:r>
            <a:rPr lang="en-GB"/>
            <a:t>Make electric vehicles more affordable to the wider market (Statista, 2024).</a:t>
          </a:r>
          <a:endParaRPr lang="en-US"/>
        </a:p>
      </dgm:t>
    </dgm:pt>
    <dgm:pt modelId="{6BDAB4CE-4402-4F4D-964A-CEE8A580393E}" type="parTrans" cxnId="{2BB7B5E9-D204-4E34-94BF-1EA13A410CD3}">
      <dgm:prSet/>
      <dgm:spPr/>
      <dgm:t>
        <a:bodyPr/>
        <a:lstStyle/>
        <a:p>
          <a:endParaRPr lang="en-US"/>
        </a:p>
      </dgm:t>
    </dgm:pt>
    <dgm:pt modelId="{D235A0D5-E6EC-4278-B5D8-171080E5B2CE}" type="sibTrans" cxnId="{2BB7B5E9-D204-4E34-94BF-1EA13A410CD3}">
      <dgm:prSet/>
      <dgm:spPr/>
      <dgm:t>
        <a:bodyPr/>
        <a:lstStyle/>
        <a:p>
          <a:endParaRPr lang="en-US"/>
        </a:p>
      </dgm:t>
    </dgm:pt>
    <dgm:pt modelId="{5E37F3DA-58C7-4633-80A0-B9C408878FCA}">
      <dgm:prSet/>
      <dgm:spPr/>
      <dgm:t>
        <a:bodyPr/>
        <a:lstStyle/>
        <a:p>
          <a:r>
            <a:rPr lang="en-GB"/>
            <a:t>Develop new factories in newly emerging economies to reduce production costs and enhance logistical operations (IEA, 2024).</a:t>
          </a:r>
          <a:endParaRPr lang="en-US"/>
        </a:p>
      </dgm:t>
    </dgm:pt>
    <dgm:pt modelId="{D37EE5D1-AD23-4C53-AC28-E5ED36BBF112}" type="parTrans" cxnId="{9EC32422-9588-4FFA-9D07-01CF9C471359}">
      <dgm:prSet/>
      <dgm:spPr/>
      <dgm:t>
        <a:bodyPr/>
        <a:lstStyle/>
        <a:p>
          <a:endParaRPr lang="en-US"/>
        </a:p>
      </dgm:t>
    </dgm:pt>
    <dgm:pt modelId="{C998B85C-8AD6-430C-BD87-1728E5E30075}" type="sibTrans" cxnId="{9EC32422-9588-4FFA-9D07-01CF9C471359}">
      <dgm:prSet/>
      <dgm:spPr/>
      <dgm:t>
        <a:bodyPr/>
        <a:lstStyle/>
        <a:p>
          <a:endParaRPr lang="en-US"/>
        </a:p>
      </dgm:t>
    </dgm:pt>
    <dgm:pt modelId="{E351B7FA-4CBB-457F-A697-2F6D8C64F9B1}">
      <dgm:prSet/>
      <dgm:spPr/>
      <dgm:t>
        <a:bodyPr/>
        <a:lstStyle/>
        <a:p>
          <a:r>
            <a:rPr lang="en-GB"/>
            <a:t>Diversify the portfolio of digital services offered, for instance, the subscription vehicle software (Volvo Cars, 2024).</a:t>
          </a:r>
          <a:endParaRPr lang="en-US"/>
        </a:p>
      </dgm:t>
    </dgm:pt>
    <dgm:pt modelId="{70FAE8C5-EB80-4332-B6CC-DFE932EEFCD4}" type="parTrans" cxnId="{94AF910A-92FD-4111-8DDC-8DA5151A71A1}">
      <dgm:prSet/>
      <dgm:spPr/>
      <dgm:t>
        <a:bodyPr/>
        <a:lstStyle/>
        <a:p>
          <a:endParaRPr lang="en-US"/>
        </a:p>
      </dgm:t>
    </dgm:pt>
    <dgm:pt modelId="{D0B368D6-3EA6-499F-883E-0FD9004244B4}" type="sibTrans" cxnId="{94AF910A-92FD-4111-8DDC-8DA5151A71A1}">
      <dgm:prSet/>
      <dgm:spPr/>
      <dgm:t>
        <a:bodyPr/>
        <a:lstStyle/>
        <a:p>
          <a:endParaRPr lang="en-US"/>
        </a:p>
      </dgm:t>
    </dgm:pt>
    <dgm:pt modelId="{F9815767-8B69-45CB-84A7-C2A2B3210058}">
      <dgm:prSet/>
      <dgm:spPr/>
      <dgm:t>
        <a:bodyPr/>
        <a:lstStyle/>
        <a:p>
          <a:r>
            <a:rPr lang="en-GB"/>
            <a:t>Strengthen investments in both recycling and the sourcing of renewable materials (Financial Times, 2024).</a:t>
          </a:r>
          <a:endParaRPr lang="en-US"/>
        </a:p>
      </dgm:t>
    </dgm:pt>
    <dgm:pt modelId="{57BB6F3F-272E-4A58-8EFE-04470CB12D6C}" type="parTrans" cxnId="{6E0F2C24-A6E5-4A05-BB0D-D9DD84871DBE}">
      <dgm:prSet/>
      <dgm:spPr/>
      <dgm:t>
        <a:bodyPr/>
        <a:lstStyle/>
        <a:p>
          <a:endParaRPr lang="en-US"/>
        </a:p>
      </dgm:t>
    </dgm:pt>
    <dgm:pt modelId="{C2C5A968-EA57-4BA6-91E2-65FA3276C4A5}" type="sibTrans" cxnId="{6E0F2C24-A6E5-4A05-BB0D-D9DD84871DBE}">
      <dgm:prSet/>
      <dgm:spPr/>
      <dgm:t>
        <a:bodyPr/>
        <a:lstStyle/>
        <a:p>
          <a:endParaRPr lang="en-US"/>
        </a:p>
      </dgm:t>
    </dgm:pt>
    <dgm:pt modelId="{79E49C01-0D5A-4FF9-93D0-7CA2F084B0DA}">
      <dgm:prSet/>
      <dgm:spPr/>
      <dgm:t>
        <a:bodyPr/>
        <a:lstStyle/>
        <a:p>
          <a:r>
            <a:rPr lang="en-GB"/>
            <a:t>Enhance the systems of after-sales support in relation to this growing clientele.</a:t>
          </a:r>
          <a:endParaRPr lang="en-US"/>
        </a:p>
      </dgm:t>
    </dgm:pt>
    <dgm:pt modelId="{EE214BDD-3442-43A2-8BFD-3DC42B8496E9}" type="parTrans" cxnId="{5BB52D05-F4D6-44AD-BA3E-F64F7172EB23}">
      <dgm:prSet/>
      <dgm:spPr/>
      <dgm:t>
        <a:bodyPr/>
        <a:lstStyle/>
        <a:p>
          <a:endParaRPr lang="en-US"/>
        </a:p>
      </dgm:t>
    </dgm:pt>
    <dgm:pt modelId="{2A3D4505-35F8-411B-90FF-398554249DBC}" type="sibTrans" cxnId="{5BB52D05-F4D6-44AD-BA3E-F64F7172EB23}">
      <dgm:prSet/>
      <dgm:spPr/>
      <dgm:t>
        <a:bodyPr/>
        <a:lstStyle/>
        <a:p>
          <a:endParaRPr lang="en-US"/>
        </a:p>
      </dgm:t>
    </dgm:pt>
    <dgm:pt modelId="{82B45F70-DF75-446C-AD1C-F56A3D5DD5F8}" type="pres">
      <dgm:prSet presAssocID="{CCA5CD59-B7C8-4EB2-BCCF-78750DDA8F8C}" presName="Name0" presStyleCnt="0">
        <dgm:presLayoutVars>
          <dgm:dir/>
          <dgm:resizeHandles val="exact"/>
        </dgm:presLayoutVars>
      </dgm:prSet>
      <dgm:spPr/>
    </dgm:pt>
    <dgm:pt modelId="{72540253-1AC2-45A1-9C34-AC511641EE4B}" type="pres">
      <dgm:prSet presAssocID="{42287026-FFB7-4A23-94F3-EC75371F3DDE}" presName="node" presStyleLbl="node1" presStyleIdx="0" presStyleCnt="6">
        <dgm:presLayoutVars>
          <dgm:bulletEnabled val="1"/>
        </dgm:presLayoutVars>
      </dgm:prSet>
      <dgm:spPr/>
    </dgm:pt>
    <dgm:pt modelId="{C73419CA-9D29-4CF4-A3D4-92CCFC05EFB1}" type="pres">
      <dgm:prSet presAssocID="{54372352-8FE5-448C-B587-5CFB23D3B62D}" presName="sibTrans" presStyleLbl="sibTrans1D1" presStyleIdx="0" presStyleCnt="5"/>
      <dgm:spPr/>
    </dgm:pt>
    <dgm:pt modelId="{C67C01F3-822E-4851-A2AB-5725C3DE5162}" type="pres">
      <dgm:prSet presAssocID="{54372352-8FE5-448C-B587-5CFB23D3B62D}" presName="connectorText" presStyleLbl="sibTrans1D1" presStyleIdx="0" presStyleCnt="5"/>
      <dgm:spPr/>
    </dgm:pt>
    <dgm:pt modelId="{9C04CD46-52DC-40DD-A4CC-8AD5511176E7}" type="pres">
      <dgm:prSet presAssocID="{29BE6DED-8BF5-4BD9-8263-07CFF36D5646}" presName="node" presStyleLbl="node1" presStyleIdx="1" presStyleCnt="6">
        <dgm:presLayoutVars>
          <dgm:bulletEnabled val="1"/>
        </dgm:presLayoutVars>
      </dgm:prSet>
      <dgm:spPr/>
    </dgm:pt>
    <dgm:pt modelId="{6B4B1D21-2916-4FFD-AE4B-31C92F52C21A}" type="pres">
      <dgm:prSet presAssocID="{D235A0D5-E6EC-4278-B5D8-171080E5B2CE}" presName="sibTrans" presStyleLbl="sibTrans1D1" presStyleIdx="1" presStyleCnt="5"/>
      <dgm:spPr/>
    </dgm:pt>
    <dgm:pt modelId="{318D3C3E-6347-4750-B2AF-E5124784A995}" type="pres">
      <dgm:prSet presAssocID="{D235A0D5-E6EC-4278-B5D8-171080E5B2CE}" presName="connectorText" presStyleLbl="sibTrans1D1" presStyleIdx="1" presStyleCnt="5"/>
      <dgm:spPr/>
    </dgm:pt>
    <dgm:pt modelId="{089F7DCB-EC82-4EE3-BD15-D5828F85C5D4}" type="pres">
      <dgm:prSet presAssocID="{5E37F3DA-58C7-4633-80A0-B9C408878FCA}" presName="node" presStyleLbl="node1" presStyleIdx="2" presStyleCnt="6">
        <dgm:presLayoutVars>
          <dgm:bulletEnabled val="1"/>
        </dgm:presLayoutVars>
      </dgm:prSet>
      <dgm:spPr/>
    </dgm:pt>
    <dgm:pt modelId="{B6D0A343-5148-4A10-959F-0714963CE97C}" type="pres">
      <dgm:prSet presAssocID="{C998B85C-8AD6-430C-BD87-1728E5E30075}" presName="sibTrans" presStyleLbl="sibTrans1D1" presStyleIdx="2" presStyleCnt="5"/>
      <dgm:spPr/>
    </dgm:pt>
    <dgm:pt modelId="{8707F764-1DB7-466D-9D55-C3134BEBBB09}" type="pres">
      <dgm:prSet presAssocID="{C998B85C-8AD6-430C-BD87-1728E5E30075}" presName="connectorText" presStyleLbl="sibTrans1D1" presStyleIdx="2" presStyleCnt="5"/>
      <dgm:spPr/>
    </dgm:pt>
    <dgm:pt modelId="{1D0B5429-FCBA-43E3-81D4-7314E92B71DE}" type="pres">
      <dgm:prSet presAssocID="{E351B7FA-4CBB-457F-A697-2F6D8C64F9B1}" presName="node" presStyleLbl="node1" presStyleIdx="3" presStyleCnt="6">
        <dgm:presLayoutVars>
          <dgm:bulletEnabled val="1"/>
        </dgm:presLayoutVars>
      </dgm:prSet>
      <dgm:spPr/>
    </dgm:pt>
    <dgm:pt modelId="{7B553C0A-BF4F-4E06-8FB9-D77C0AF18879}" type="pres">
      <dgm:prSet presAssocID="{D0B368D6-3EA6-499F-883E-0FD9004244B4}" presName="sibTrans" presStyleLbl="sibTrans1D1" presStyleIdx="3" presStyleCnt="5"/>
      <dgm:spPr/>
    </dgm:pt>
    <dgm:pt modelId="{525A46F3-0B64-4018-BE33-A55C3EB769C2}" type="pres">
      <dgm:prSet presAssocID="{D0B368D6-3EA6-499F-883E-0FD9004244B4}" presName="connectorText" presStyleLbl="sibTrans1D1" presStyleIdx="3" presStyleCnt="5"/>
      <dgm:spPr/>
    </dgm:pt>
    <dgm:pt modelId="{64ED9D4B-9B88-4038-A07C-24405F240FFC}" type="pres">
      <dgm:prSet presAssocID="{F9815767-8B69-45CB-84A7-C2A2B3210058}" presName="node" presStyleLbl="node1" presStyleIdx="4" presStyleCnt="6">
        <dgm:presLayoutVars>
          <dgm:bulletEnabled val="1"/>
        </dgm:presLayoutVars>
      </dgm:prSet>
      <dgm:spPr/>
    </dgm:pt>
    <dgm:pt modelId="{B22314F2-D825-4553-8E13-89413EEA152C}" type="pres">
      <dgm:prSet presAssocID="{C2C5A968-EA57-4BA6-91E2-65FA3276C4A5}" presName="sibTrans" presStyleLbl="sibTrans1D1" presStyleIdx="4" presStyleCnt="5"/>
      <dgm:spPr/>
    </dgm:pt>
    <dgm:pt modelId="{A1714851-0817-41A9-8E83-9B08888C50F5}" type="pres">
      <dgm:prSet presAssocID="{C2C5A968-EA57-4BA6-91E2-65FA3276C4A5}" presName="connectorText" presStyleLbl="sibTrans1D1" presStyleIdx="4" presStyleCnt="5"/>
      <dgm:spPr/>
    </dgm:pt>
    <dgm:pt modelId="{C02A1E7C-0D52-4044-AF49-AE766FA755FC}" type="pres">
      <dgm:prSet presAssocID="{79E49C01-0D5A-4FF9-93D0-7CA2F084B0DA}" presName="node" presStyleLbl="node1" presStyleIdx="5" presStyleCnt="6">
        <dgm:presLayoutVars>
          <dgm:bulletEnabled val="1"/>
        </dgm:presLayoutVars>
      </dgm:prSet>
      <dgm:spPr/>
    </dgm:pt>
  </dgm:ptLst>
  <dgm:cxnLst>
    <dgm:cxn modelId="{5BB52D05-F4D6-44AD-BA3E-F64F7172EB23}" srcId="{CCA5CD59-B7C8-4EB2-BCCF-78750DDA8F8C}" destId="{79E49C01-0D5A-4FF9-93D0-7CA2F084B0DA}" srcOrd="5" destOrd="0" parTransId="{EE214BDD-3442-43A2-8BFD-3DC42B8496E9}" sibTransId="{2A3D4505-35F8-411B-90FF-398554249DBC}"/>
    <dgm:cxn modelId="{3729B305-0FA6-4123-8ADF-A54494C74902}" type="presOf" srcId="{C2C5A968-EA57-4BA6-91E2-65FA3276C4A5}" destId="{A1714851-0817-41A9-8E83-9B08888C50F5}" srcOrd="1" destOrd="0" presId="urn:microsoft.com/office/officeart/2016/7/layout/RepeatingBendingProcessNew"/>
    <dgm:cxn modelId="{94AF910A-92FD-4111-8DDC-8DA5151A71A1}" srcId="{CCA5CD59-B7C8-4EB2-BCCF-78750DDA8F8C}" destId="{E351B7FA-4CBB-457F-A697-2F6D8C64F9B1}" srcOrd="3" destOrd="0" parTransId="{70FAE8C5-EB80-4332-B6CC-DFE932EEFCD4}" sibTransId="{D0B368D6-3EA6-499F-883E-0FD9004244B4}"/>
    <dgm:cxn modelId="{D5AEC416-AD78-442E-8C9A-A7FA3D8480F4}" type="presOf" srcId="{54372352-8FE5-448C-B587-5CFB23D3B62D}" destId="{C67C01F3-822E-4851-A2AB-5725C3DE5162}" srcOrd="1" destOrd="0" presId="urn:microsoft.com/office/officeart/2016/7/layout/RepeatingBendingProcessNew"/>
    <dgm:cxn modelId="{3D42BB21-2093-46F9-ADB5-AE09F3C564CA}" type="presOf" srcId="{54372352-8FE5-448C-B587-5CFB23D3B62D}" destId="{C73419CA-9D29-4CF4-A3D4-92CCFC05EFB1}" srcOrd="0" destOrd="0" presId="urn:microsoft.com/office/officeart/2016/7/layout/RepeatingBendingProcessNew"/>
    <dgm:cxn modelId="{9EC32422-9588-4FFA-9D07-01CF9C471359}" srcId="{CCA5CD59-B7C8-4EB2-BCCF-78750DDA8F8C}" destId="{5E37F3DA-58C7-4633-80A0-B9C408878FCA}" srcOrd="2" destOrd="0" parTransId="{D37EE5D1-AD23-4C53-AC28-E5ED36BBF112}" sibTransId="{C998B85C-8AD6-430C-BD87-1728E5E30075}"/>
    <dgm:cxn modelId="{6E0F2C24-A6E5-4A05-BB0D-D9DD84871DBE}" srcId="{CCA5CD59-B7C8-4EB2-BCCF-78750DDA8F8C}" destId="{F9815767-8B69-45CB-84A7-C2A2B3210058}" srcOrd="4" destOrd="0" parTransId="{57BB6F3F-272E-4A58-8EFE-04470CB12D6C}" sibTransId="{C2C5A968-EA57-4BA6-91E2-65FA3276C4A5}"/>
    <dgm:cxn modelId="{38BC6541-1123-4405-9A9C-9B586CCE5E51}" type="presOf" srcId="{C2C5A968-EA57-4BA6-91E2-65FA3276C4A5}" destId="{B22314F2-D825-4553-8E13-89413EEA152C}" srcOrd="0" destOrd="0" presId="urn:microsoft.com/office/officeart/2016/7/layout/RepeatingBendingProcessNew"/>
    <dgm:cxn modelId="{58D2FC6A-21DD-40AA-8E3C-79B712E79DD0}" type="presOf" srcId="{79E49C01-0D5A-4FF9-93D0-7CA2F084B0DA}" destId="{C02A1E7C-0D52-4044-AF49-AE766FA755FC}" srcOrd="0" destOrd="0" presId="urn:microsoft.com/office/officeart/2016/7/layout/RepeatingBendingProcessNew"/>
    <dgm:cxn modelId="{0AC9876C-B7EC-4355-9FE4-4352EBCE5C65}" type="presOf" srcId="{D235A0D5-E6EC-4278-B5D8-171080E5B2CE}" destId="{6B4B1D21-2916-4FFD-AE4B-31C92F52C21A}" srcOrd="0" destOrd="0" presId="urn:microsoft.com/office/officeart/2016/7/layout/RepeatingBendingProcessNew"/>
    <dgm:cxn modelId="{94F1E34E-C2CE-41A4-8267-466AC37A78EB}" srcId="{CCA5CD59-B7C8-4EB2-BCCF-78750DDA8F8C}" destId="{42287026-FFB7-4A23-94F3-EC75371F3DDE}" srcOrd="0" destOrd="0" parTransId="{CDB0F3A9-B2DC-45D4-91BA-E775EC5B5BCF}" sibTransId="{54372352-8FE5-448C-B587-5CFB23D3B62D}"/>
    <dgm:cxn modelId="{7977DC56-F052-4C37-8E21-F4FF1B05738F}" type="presOf" srcId="{29BE6DED-8BF5-4BD9-8263-07CFF36D5646}" destId="{9C04CD46-52DC-40DD-A4CC-8AD5511176E7}" srcOrd="0" destOrd="0" presId="urn:microsoft.com/office/officeart/2016/7/layout/RepeatingBendingProcessNew"/>
    <dgm:cxn modelId="{A69DCE79-8FCD-4193-B282-8F0BE41F3083}" type="presOf" srcId="{D0B368D6-3EA6-499F-883E-0FD9004244B4}" destId="{7B553C0A-BF4F-4E06-8FB9-D77C0AF18879}" srcOrd="0" destOrd="0" presId="urn:microsoft.com/office/officeart/2016/7/layout/RepeatingBendingProcessNew"/>
    <dgm:cxn modelId="{F4054D93-10DE-430B-95F6-9A3F22FBDF20}" type="presOf" srcId="{C998B85C-8AD6-430C-BD87-1728E5E30075}" destId="{B6D0A343-5148-4A10-959F-0714963CE97C}" srcOrd="0" destOrd="0" presId="urn:microsoft.com/office/officeart/2016/7/layout/RepeatingBendingProcessNew"/>
    <dgm:cxn modelId="{AB762495-07D0-41A0-A248-BC9E183E8459}" type="presOf" srcId="{C998B85C-8AD6-430C-BD87-1728E5E30075}" destId="{8707F764-1DB7-466D-9D55-C3134BEBBB09}" srcOrd="1" destOrd="0" presId="urn:microsoft.com/office/officeart/2016/7/layout/RepeatingBendingProcessNew"/>
    <dgm:cxn modelId="{ECA2B9A5-BCF7-4E88-B9C5-D4D2A816D7C7}" type="presOf" srcId="{CCA5CD59-B7C8-4EB2-BCCF-78750DDA8F8C}" destId="{82B45F70-DF75-446C-AD1C-F56A3D5DD5F8}" srcOrd="0" destOrd="0" presId="urn:microsoft.com/office/officeart/2016/7/layout/RepeatingBendingProcessNew"/>
    <dgm:cxn modelId="{CE91A8A8-FA35-4FDA-8699-EF6AF823D0A8}" type="presOf" srcId="{E351B7FA-4CBB-457F-A697-2F6D8C64F9B1}" destId="{1D0B5429-FCBA-43E3-81D4-7314E92B71DE}" srcOrd="0" destOrd="0" presId="urn:microsoft.com/office/officeart/2016/7/layout/RepeatingBendingProcessNew"/>
    <dgm:cxn modelId="{B11971B5-7E7D-4105-801B-5F154F88096F}" type="presOf" srcId="{F9815767-8B69-45CB-84A7-C2A2B3210058}" destId="{64ED9D4B-9B88-4038-A07C-24405F240FFC}" srcOrd="0" destOrd="0" presId="urn:microsoft.com/office/officeart/2016/7/layout/RepeatingBendingProcessNew"/>
    <dgm:cxn modelId="{52DD69B6-1ED5-425D-985F-8D53E4547250}" type="presOf" srcId="{5E37F3DA-58C7-4633-80A0-B9C408878FCA}" destId="{089F7DCB-EC82-4EE3-BD15-D5828F85C5D4}" srcOrd="0" destOrd="0" presId="urn:microsoft.com/office/officeart/2016/7/layout/RepeatingBendingProcessNew"/>
    <dgm:cxn modelId="{35DF70D8-43CD-420D-A268-2E46F1E688C1}" type="presOf" srcId="{D0B368D6-3EA6-499F-883E-0FD9004244B4}" destId="{525A46F3-0B64-4018-BE33-A55C3EB769C2}" srcOrd="1" destOrd="0" presId="urn:microsoft.com/office/officeart/2016/7/layout/RepeatingBendingProcessNew"/>
    <dgm:cxn modelId="{2DDCC4DA-79C0-4DC4-A5EF-71F6965EB407}" type="presOf" srcId="{D235A0D5-E6EC-4278-B5D8-171080E5B2CE}" destId="{318D3C3E-6347-4750-B2AF-E5124784A995}" srcOrd="1" destOrd="0" presId="urn:microsoft.com/office/officeart/2016/7/layout/RepeatingBendingProcessNew"/>
    <dgm:cxn modelId="{2BB7B5E9-D204-4E34-94BF-1EA13A410CD3}" srcId="{CCA5CD59-B7C8-4EB2-BCCF-78750DDA8F8C}" destId="{29BE6DED-8BF5-4BD9-8263-07CFF36D5646}" srcOrd="1" destOrd="0" parTransId="{6BDAB4CE-4402-4F4D-964A-CEE8A580393E}" sibTransId="{D235A0D5-E6EC-4278-B5D8-171080E5B2CE}"/>
    <dgm:cxn modelId="{D8D60EEA-3EC6-49C7-8880-E65F2FCA133E}" type="presOf" srcId="{42287026-FFB7-4A23-94F3-EC75371F3DDE}" destId="{72540253-1AC2-45A1-9C34-AC511641EE4B}" srcOrd="0" destOrd="0" presId="urn:microsoft.com/office/officeart/2016/7/layout/RepeatingBendingProcessNew"/>
    <dgm:cxn modelId="{CDF2D5B4-BEFE-4F44-AE42-AB1A0CB88DE8}" type="presParOf" srcId="{82B45F70-DF75-446C-AD1C-F56A3D5DD5F8}" destId="{72540253-1AC2-45A1-9C34-AC511641EE4B}" srcOrd="0" destOrd="0" presId="urn:microsoft.com/office/officeart/2016/7/layout/RepeatingBendingProcessNew"/>
    <dgm:cxn modelId="{78D630FB-E10A-4F9A-AA23-412656667905}" type="presParOf" srcId="{82B45F70-DF75-446C-AD1C-F56A3D5DD5F8}" destId="{C73419CA-9D29-4CF4-A3D4-92CCFC05EFB1}" srcOrd="1" destOrd="0" presId="urn:microsoft.com/office/officeart/2016/7/layout/RepeatingBendingProcessNew"/>
    <dgm:cxn modelId="{76AE5DE1-1752-4927-BA66-D9B223E3C6CB}" type="presParOf" srcId="{C73419CA-9D29-4CF4-A3D4-92CCFC05EFB1}" destId="{C67C01F3-822E-4851-A2AB-5725C3DE5162}" srcOrd="0" destOrd="0" presId="urn:microsoft.com/office/officeart/2016/7/layout/RepeatingBendingProcessNew"/>
    <dgm:cxn modelId="{2A4AADD4-000F-4F37-920D-FE1E4B15F9D4}" type="presParOf" srcId="{82B45F70-DF75-446C-AD1C-F56A3D5DD5F8}" destId="{9C04CD46-52DC-40DD-A4CC-8AD5511176E7}" srcOrd="2" destOrd="0" presId="urn:microsoft.com/office/officeart/2016/7/layout/RepeatingBendingProcessNew"/>
    <dgm:cxn modelId="{9D46069F-14D7-4928-9637-89632B54324A}" type="presParOf" srcId="{82B45F70-DF75-446C-AD1C-F56A3D5DD5F8}" destId="{6B4B1D21-2916-4FFD-AE4B-31C92F52C21A}" srcOrd="3" destOrd="0" presId="urn:microsoft.com/office/officeart/2016/7/layout/RepeatingBendingProcessNew"/>
    <dgm:cxn modelId="{13B2B4CE-2EB8-4A4E-85C8-BE0266EE44B3}" type="presParOf" srcId="{6B4B1D21-2916-4FFD-AE4B-31C92F52C21A}" destId="{318D3C3E-6347-4750-B2AF-E5124784A995}" srcOrd="0" destOrd="0" presId="urn:microsoft.com/office/officeart/2016/7/layout/RepeatingBendingProcessNew"/>
    <dgm:cxn modelId="{7E855AEA-F260-466B-833C-1886D35A2C03}" type="presParOf" srcId="{82B45F70-DF75-446C-AD1C-F56A3D5DD5F8}" destId="{089F7DCB-EC82-4EE3-BD15-D5828F85C5D4}" srcOrd="4" destOrd="0" presId="urn:microsoft.com/office/officeart/2016/7/layout/RepeatingBendingProcessNew"/>
    <dgm:cxn modelId="{7689F235-7A34-4CAD-BB5E-2008BF3489A2}" type="presParOf" srcId="{82B45F70-DF75-446C-AD1C-F56A3D5DD5F8}" destId="{B6D0A343-5148-4A10-959F-0714963CE97C}" srcOrd="5" destOrd="0" presId="urn:microsoft.com/office/officeart/2016/7/layout/RepeatingBendingProcessNew"/>
    <dgm:cxn modelId="{53F93CA8-AC8E-401E-8BAA-CAFA536FF574}" type="presParOf" srcId="{B6D0A343-5148-4A10-959F-0714963CE97C}" destId="{8707F764-1DB7-466D-9D55-C3134BEBBB09}" srcOrd="0" destOrd="0" presId="urn:microsoft.com/office/officeart/2016/7/layout/RepeatingBendingProcessNew"/>
    <dgm:cxn modelId="{625FDC32-6AED-4C43-9754-4363452929BF}" type="presParOf" srcId="{82B45F70-DF75-446C-AD1C-F56A3D5DD5F8}" destId="{1D0B5429-FCBA-43E3-81D4-7314E92B71DE}" srcOrd="6" destOrd="0" presId="urn:microsoft.com/office/officeart/2016/7/layout/RepeatingBendingProcessNew"/>
    <dgm:cxn modelId="{E1A7DC7D-4359-4ED3-96EC-FACEE0BD78DA}" type="presParOf" srcId="{82B45F70-DF75-446C-AD1C-F56A3D5DD5F8}" destId="{7B553C0A-BF4F-4E06-8FB9-D77C0AF18879}" srcOrd="7" destOrd="0" presId="urn:microsoft.com/office/officeart/2016/7/layout/RepeatingBendingProcessNew"/>
    <dgm:cxn modelId="{C1CDB7A0-12B4-4B33-86E3-56202E52BF06}" type="presParOf" srcId="{7B553C0A-BF4F-4E06-8FB9-D77C0AF18879}" destId="{525A46F3-0B64-4018-BE33-A55C3EB769C2}" srcOrd="0" destOrd="0" presId="urn:microsoft.com/office/officeart/2016/7/layout/RepeatingBendingProcessNew"/>
    <dgm:cxn modelId="{C3457D44-CECC-4E0A-827D-3A90CC533745}" type="presParOf" srcId="{82B45F70-DF75-446C-AD1C-F56A3D5DD5F8}" destId="{64ED9D4B-9B88-4038-A07C-24405F240FFC}" srcOrd="8" destOrd="0" presId="urn:microsoft.com/office/officeart/2016/7/layout/RepeatingBendingProcessNew"/>
    <dgm:cxn modelId="{25C9AF5F-CD77-42F9-83F5-E335FE35C5E3}" type="presParOf" srcId="{82B45F70-DF75-446C-AD1C-F56A3D5DD5F8}" destId="{B22314F2-D825-4553-8E13-89413EEA152C}" srcOrd="9" destOrd="0" presId="urn:microsoft.com/office/officeart/2016/7/layout/RepeatingBendingProcessNew"/>
    <dgm:cxn modelId="{BB6156FD-BBE3-4ED5-91DD-6AAD804214B6}" type="presParOf" srcId="{B22314F2-D825-4553-8E13-89413EEA152C}" destId="{A1714851-0817-41A9-8E83-9B08888C50F5}" srcOrd="0" destOrd="0" presId="urn:microsoft.com/office/officeart/2016/7/layout/RepeatingBendingProcessNew"/>
    <dgm:cxn modelId="{06F0E740-B3A8-4DDA-8698-6CA0C98410B3}" type="presParOf" srcId="{82B45F70-DF75-446C-AD1C-F56A3D5DD5F8}" destId="{C02A1E7C-0D52-4044-AF49-AE766FA755F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9FEB212-EEE7-4ED5-8660-D089CEBD1782}"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07FD4F6B-5EC6-4D0B-B376-3B2EB8B11A11}">
      <dgm:prSet/>
      <dgm:spPr/>
      <dgm:t>
        <a:bodyPr/>
        <a:lstStyle/>
        <a:p>
          <a:r>
            <a:rPr lang="en-GB"/>
            <a:t>Volvo has successfully evolved from a conventional manufacturer to an automotive producer that, aside from Scandinavian countries, is synonymous with safety, advanced technology and sustainable practices globally.</a:t>
          </a:r>
          <a:endParaRPr lang="en-US"/>
        </a:p>
      </dgm:t>
    </dgm:pt>
    <dgm:pt modelId="{DEB2075D-C4C2-43D1-B705-CD7E25ADB027}" type="parTrans" cxnId="{DFF662BE-FB15-475E-A553-073F47D27239}">
      <dgm:prSet/>
      <dgm:spPr/>
      <dgm:t>
        <a:bodyPr/>
        <a:lstStyle/>
        <a:p>
          <a:endParaRPr lang="en-US"/>
        </a:p>
      </dgm:t>
    </dgm:pt>
    <dgm:pt modelId="{6F1E037E-72B3-4A61-A4A9-0DC92547A38D}" type="sibTrans" cxnId="{DFF662BE-FB15-475E-A553-073F47D27239}">
      <dgm:prSet/>
      <dgm:spPr/>
      <dgm:t>
        <a:bodyPr/>
        <a:lstStyle/>
        <a:p>
          <a:endParaRPr lang="en-US"/>
        </a:p>
      </dgm:t>
    </dgm:pt>
    <dgm:pt modelId="{DFCA4AF8-0C07-4D55-9D4E-444248A4C007}">
      <dgm:prSet/>
      <dgm:spPr/>
      <dgm:t>
        <a:bodyPr/>
        <a:lstStyle/>
        <a:p>
          <a:r>
            <a:rPr lang="en-GB"/>
            <a:t>Volvo has a sustained competitive edge due to the innovative and ethically responsible initiatives the company continues to undertake.</a:t>
          </a:r>
          <a:endParaRPr lang="en-US"/>
        </a:p>
      </dgm:t>
    </dgm:pt>
    <dgm:pt modelId="{12949FEC-E637-4F78-A81A-94B6B407CDA7}" type="parTrans" cxnId="{23977876-EA21-46F9-AC63-D228E3EFE5AC}">
      <dgm:prSet/>
      <dgm:spPr/>
      <dgm:t>
        <a:bodyPr/>
        <a:lstStyle/>
        <a:p>
          <a:endParaRPr lang="en-US"/>
        </a:p>
      </dgm:t>
    </dgm:pt>
    <dgm:pt modelId="{5352E5E1-70E5-4B2B-A564-6563F1F6ED88}" type="sibTrans" cxnId="{23977876-EA21-46F9-AC63-D228E3EFE5AC}">
      <dgm:prSet/>
      <dgm:spPr/>
      <dgm:t>
        <a:bodyPr/>
        <a:lstStyle/>
        <a:p>
          <a:endParaRPr lang="en-US"/>
        </a:p>
      </dgm:t>
    </dgm:pt>
    <dgm:pt modelId="{82A2A3DF-A6E2-4710-832F-269E6F08AB46}">
      <dgm:prSet/>
      <dgm:spPr/>
      <dgm:t>
        <a:bodyPr/>
        <a:lstStyle/>
        <a:p>
          <a:r>
            <a:rPr lang="en-GB"/>
            <a:t>Surveillance in addressing the competition is of primary importance though the company’s focus in all its market initiatives addresses sustainability for people, the planet and progress.</a:t>
          </a:r>
          <a:endParaRPr lang="en-US"/>
        </a:p>
      </dgm:t>
    </dgm:pt>
    <dgm:pt modelId="{DB544864-6293-44D4-90B9-1ECA83E6BB3E}" type="parTrans" cxnId="{1FF1E308-9BE0-48F5-AB18-933CA877600A}">
      <dgm:prSet/>
      <dgm:spPr/>
      <dgm:t>
        <a:bodyPr/>
        <a:lstStyle/>
        <a:p>
          <a:endParaRPr lang="en-US"/>
        </a:p>
      </dgm:t>
    </dgm:pt>
    <dgm:pt modelId="{31276611-D6CA-4CFE-9957-DE6C1A79FCE0}" type="sibTrans" cxnId="{1FF1E308-9BE0-48F5-AB18-933CA877600A}">
      <dgm:prSet/>
      <dgm:spPr/>
      <dgm:t>
        <a:bodyPr/>
        <a:lstStyle/>
        <a:p>
          <a:endParaRPr lang="en-US"/>
        </a:p>
      </dgm:t>
    </dgm:pt>
    <dgm:pt modelId="{EE00A6F2-A394-4A44-8E67-D5345D0568C6}">
      <dgm:prSet/>
      <dgm:spPr/>
      <dgm:t>
        <a:bodyPr/>
        <a:lstStyle/>
        <a:p>
          <a:r>
            <a:rPr lang="en-GB"/>
            <a:t>Volvo’s commitment to its principles and proactive shift in focus and strategy will ensure that the company leads the industry in growing a future that is not only safer and smarter but cleaner as well.</a:t>
          </a:r>
          <a:endParaRPr lang="en-US"/>
        </a:p>
      </dgm:t>
    </dgm:pt>
    <dgm:pt modelId="{EFAAB91E-67E9-4A77-8EC4-2B88EBD1D893}" type="parTrans" cxnId="{8F803D40-2265-4A45-BECA-0BED10251071}">
      <dgm:prSet/>
      <dgm:spPr/>
      <dgm:t>
        <a:bodyPr/>
        <a:lstStyle/>
        <a:p>
          <a:endParaRPr lang="en-US"/>
        </a:p>
      </dgm:t>
    </dgm:pt>
    <dgm:pt modelId="{88F91D77-A5BD-4F43-BED1-941D1D3AC87D}" type="sibTrans" cxnId="{8F803D40-2265-4A45-BECA-0BED10251071}">
      <dgm:prSet/>
      <dgm:spPr/>
      <dgm:t>
        <a:bodyPr/>
        <a:lstStyle/>
        <a:p>
          <a:endParaRPr lang="en-US"/>
        </a:p>
      </dgm:t>
    </dgm:pt>
    <dgm:pt modelId="{BAA5BB6E-66A1-4DA0-A73A-00989FF883D3}" type="pres">
      <dgm:prSet presAssocID="{89FEB212-EEE7-4ED5-8660-D089CEBD1782}" presName="root" presStyleCnt="0">
        <dgm:presLayoutVars>
          <dgm:dir/>
          <dgm:resizeHandles val="exact"/>
        </dgm:presLayoutVars>
      </dgm:prSet>
      <dgm:spPr/>
    </dgm:pt>
    <dgm:pt modelId="{A29C4312-A900-408E-A0D0-98D984809280}" type="pres">
      <dgm:prSet presAssocID="{89FEB212-EEE7-4ED5-8660-D089CEBD1782}" presName="container" presStyleCnt="0">
        <dgm:presLayoutVars>
          <dgm:dir/>
          <dgm:resizeHandles val="exact"/>
        </dgm:presLayoutVars>
      </dgm:prSet>
      <dgm:spPr/>
    </dgm:pt>
    <dgm:pt modelId="{8B10F27C-6114-4087-94DC-6D038D69E4B0}" type="pres">
      <dgm:prSet presAssocID="{07FD4F6B-5EC6-4D0B-B376-3B2EB8B11A11}" presName="compNode" presStyleCnt="0"/>
      <dgm:spPr/>
    </dgm:pt>
    <dgm:pt modelId="{9B15C94D-05CE-4C92-AA7E-0410344F87F8}" type="pres">
      <dgm:prSet presAssocID="{07FD4F6B-5EC6-4D0B-B376-3B2EB8B11A11}" presName="iconBgRect" presStyleLbl="bgShp" presStyleIdx="0" presStyleCnt="4"/>
      <dgm:spPr/>
    </dgm:pt>
    <dgm:pt modelId="{86BCB5CA-93C9-4EA3-994B-08E8C60850EF}" type="pres">
      <dgm:prSet presAssocID="{07FD4F6B-5EC6-4D0B-B376-3B2EB8B11A1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2AF38C8E-DBFC-4432-A073-453953CADE5D}" type="pres">
      <dgm:prSet presAssocID="{07FD4F6B-5EC6-4D0B-B376-3B2EB8B11A11}" presName="spaceRect" presStyleCnt="0"/>
      <dgm:spPr/>
    </dgm:pt>
    <dgm:pt modelId="{79AD2820-66CD-4F30-93F5-4A6FC3AC1864}" type="pres">
      <dgm:prSet presAssocID="{07FD4F6B-5EC6-4D0B-B376-3B2EB8B11A11}" presName="textRect" presStyleLbl="revTx" presStyleIdx="0" presStyleCnt="4">
        <dgm:presLayoutVars>
          <dgm:chMax val="1"/>
          <dgm:chPref val="1"/>
        </dgm:presLayoutVars>
      </dgm:prSet>
      <dgm:spPr/>
    </dgm:pt>
    <dgm:pt modelId="{3EE1629A-C079-434C-A7E6-FAF0154C8AF2}" type="pres">
      <dgm:prSet presAssocID="{6F1E037E-72B3-4A61-A4A9-0DC92547A38D}" presName="sibTrans" presStyleLbl="sibTrans2D1" presStyleIdx="0" presStyleCnt="0"/>
      <dgm:spPr/>
    </dgm:pt>
    <dgm:pt modelId="{34B5C450-B724-4286-8C50-64CBD3128245}" type="pres">
      <dgm:prSet presAssocID="{DFCA4AF8-0C07-4D55-9D4E-444248A4C007}" presName="compNode" presStyleCnt="0"/>
      <dgm:spPr/>
    </dgm:pt>
    <dgm:pt modelId="{C95EC6D1-1762-4649-A6DC-FE923553D2FA}" type="pres">
      <dgm:prSet presAssocID="{DFCA4AF8-0C07-4D55-9D4E-444248A4C007}" presName="iconBgRect" presStyleLbl="bgShp" presStyleIdx="1" presStyleCnt="4"/>
      <dgm:spPr/>
    </dgm:pt>
    <dgm:pt modelId="{AA92AAC9-D520-4D67-AE3C-100FC1E46808}" type="pres">
      <dgm:prSet presAssocID="{DFCA4AF8-0C07-4D55-9D4E-444248A4C00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640B722B-165B-4075-AF71-8B279FD0103E}" type="pres">
      <dgm:prSet presAssocID="{DFCA4AF8-0C07-4D55-9D4E-444248A4C007}" presName="spaceRect" presStyleCnt="0"/>
      <dgm:spPr/>
    </dgm:pt>
    <dgm:pt modelId="{FE68B285-30EA-4EEA-8860-9F415C519CF3}" type="pres">
      <dgm:prSet presAssocID="{DFCA4AF8-0C07-4D55-9D4E-444248A4C007}" presName="textRect" presStyleLbl="revTx" presStyleIdx="1" presStyleCnt="4">
        <dgm:presLayoutVars>
          <dgm:chMax val="1"/>
          <dgm:chPref val="1"/>
        </dgm:presLayoutVars>
      </dgm:prSet>
      <dgm:spPr/>
    </dgm:pt>
    <dgm:pt modelId="{63E1C109-1A3A-4029-A12C-88B7750A4A02}" type="pres">
      <dgm:prSet presAssocID="{5352E5E1-70E5-4B2B-A564-6563F1F6ED88}" presName="sibTrans" presStyleLbl="sibTrans2D1" presStyleIdx="0" presStyleCnt="0"/>
      <dgm:spPr/>
    </dgm:pt>
    <dgm:pt modelId="{5E40BB60-FD4C-42E1-B9DF-B0E6E4F04778}" type="pres">
      <dgm:prSet presAssocID="{82A2A3DF-A6E2-4710-832F-269E6F08AB46}" presName="compNode" presStyleCnt="0"/>
      <dgm:spPr/>
    </dgm:pt>
    <dgm:pt modelId="{E03B3FED-6E60-4F7E-ADC9-AF043BC170E2}" type="pres">
      <dgm:prSet presAssocID="{82A2A3DF-A6E2-4710-832F-269E6F08AB46}" presName="iconBgRect" presStyleLbl="bgShp" presStyleIdx="2" presStyleCnt="4"/>
      <dgm:spPr/>
    </dgm:pt>
    <dgm:pt modelId="{F0BD22DC-B58A-45DA-AB86-522FEEADAC80}" type="pres">
      <dgm:prSet presAssocID="{82A2A3DF-A6E2-4710-832F-269E6F08AB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79060924-93CC-4DD5-B3E1-C182BB7A39DD}" type="pres">
      <dgm:prSet presAssocID="{82A2A3DF-A6E2-4710-832F-269E6F08AB46}" presName="spaceRect" presStyleCnt="0"/>
      <dgm:spPr/>
    </dgm:pt>
    <dgm:pt modelId="{CCAAE46D-8949-405A-8C21-8F8F12C75968}" type="pres">
      <dgm:prSet presAssocID="{82A2A3DF-A6E2-4710-832F-269E6F08AB46}" presName="textRect" presStyleLbl="revTx" presStyleIdx="2" presStyleCnt="4">
        <dgm:presLayoutVars>
          <dgm:chMax val="1"/>
          <dgm:chPref val="1"/>
        </dgm:presLayoutVars>
      </dgm:prSet>
      <dgm:spPr/>
    </dgm:pt>
    <dgm:pt modelId="{69A6D2DE-1995-4CC2-A5FB-50F30A4B3A9B}" type="pres">
      <dgm:prSet presAssocID="{31276611-D6CA-4CFE-9957-DE6C1A79FCE0}" presName="sibTrans" presStyleLbl="sibTrans2D1" presStyleIdx="0" presStyleCnt="0"/>
      <dgm:spPr/>
    </dgm:pt>
    <dgm:pt modelId="{524E3000-F970-419F-B510-0AA7C822902B}" type="pres">
      <dgm:prSet presAssocID="{EE00A6F2-A394-4A44-8E67-D5345D0568C6}" presName="compNode" presStyleCnt="0"/>
      <dgm:spPr/>
    </dgm:pt>
    <dgm:pt modelId="{7B2C3FA3-1B73-4745-8570-4FA03B00BF3E}" type="pres">
      <dgm:prSet presAssocID="{EE00A6F2-A394-4A44-8E67-D5345D0568C6}" presName="iconBgRect" presStyleLbl="bgShp" presStyleIdx="3" presStyleCnt="4"/>
      <dgm:spPr/>
    </dgm:pt>
    <dgm:pt modelId="{A4C4968E-22C2-4968-B452-F41BB9EC558A}" type="pres">
      <dgm:prSet presAssocID="{EE00A6F2-A394-4A44-8E67-D5345D0568C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59CDC224-7D5B-45D7-B968-A4689D09E941}" type="pres">
      <dgm:prSet presAssocID="{EE00A6F2-A394-4A44-8E67-D5345D0568C6}" presName="spaceRect" presStyleCnt="0"/>
      <dgm:spPr/>
    </dgm:pt>
    <dgm:pt modelId="{2EB40989-CBA1-4116-91B4-A4AF52EFE391}" type="pres">
      <dgm:prSet presAssocID="{EE00A6F2-A394-4A44-8E67-D5345D0568C6}" presName="textRect" presStyleLbl="revTx" presStyleIdx="3" presStyleCnt="4">
        <dgm:presLayoutVars>
          <dgm:chMax val="1"/>
          <dgm:chPref val="1"/>
        </dgm:presLayoutVars>
      </dgm:prSet>
      <dgm:spPr/>
    </dgm:pt>
  </dgm:ptLst>
  <dgm:cxnLst>
    <dgm:cxn modelId="{1FF1E308-9BE0-48F5-AB18-933CA877600A}" srcId="{89FEB212-EEE7-4ED5-8660-D089CEBD1782}" destId="{82A2A3DF-A6E2-4710-832F-269E6F08AB46}" srcOrd="2" destOrd="0" parTransId="{DB544864-6293-44D4-90B9-1ECA83E6BB3E}" sibTransId="{31276611-D6CA-4CFE-9957-DE6C1A79FCE0}"/>
    <dgm:cxn modelId="{0EEBA911-3B7A-443A-9144-1639E4C95689}" type="presOf" srcId="{07FD4F6B-5EC6-4D0B-B376-3B2EB8B11A11}" destId="{79AD2820-66CD-4F30-93F5-4A6FC3AC1864}" srcOrd="0" destOrd="0" presId="urn:microsoft.com/office/officeart/2018/2/layout/IconCircleList"/>
    <dgm:cxn modelId="{C9A5F632-EDA5-44DF-89EC-E3B0BCB100B9}" type="presOf" srcId="{EE00A6F2-A394-4A44-8E67-D5345D0568C6}" destId="{2EB40989-CBA1-4116-91B4-A4AF52EFE391}" srcOrd="0" destOrd="0" presId="urn:microsoft.com/office/officeart/2018/2/layout/IconCircleList"/>
    <dgm:cxn modelId="{6562EB3A-9BFB-403E-95E7-45D81F2F6550}" type="presOf" srcId="{DFCA4AF8-0C07-4D55-9D4E-444248A4C007}" destId="{FE68B285-30EA-4EEA-8860-9F415C519CF3}" srcOrd="0" destOrd="0" presId="urn:microsoft.com/office/officeart/2018/2/layout/IconCircleList"/>
    <dgm:cxn modelId="{8F803D40-2265-4A45-BECA-0BED10251071}" srcId="{89FEB212-EEE7-4ED5-8660-D089CEBD1782}" destId="{EE00A6F2-A394-4A44-8E67-D5345D0568C6}" srcOrd="3" destOrd="0" parTransId="{EFAAB91E-67E9-4A77-8EC4-2B88EBD1D893}" sibTransId="{88F91D77-A5BD-4F43-BED1-941D1D3AC87D}"/>
    <dgm:cxn modelId="{23977876-EA21-46F9-AC63-D228E3EFE5AC}" srcId="{89FEB212-EEE7-4ED5-8660-D089CEBD1782}" destId="{DFCA4AF8-0C07-4D55-9D4E-444248A4C007}" srcOrd="1" destOrd="0" parTransId="{12949FEC-E637-4F78-A81A-94B6B407CDA7}" sibTransId="{5352E5E1-70E5-4B2B-A564-6563F1F6ED88}"/>
    <dgm:cxn modelId="{28E7E183-2636-40F8-BD93-6A25F7DA6600}" type="presOf" srcId="{89FEB212-EEE7-4ED5-8660-D089CEBD1782}" destId="{BAA5BB6E-66A1-4DA0-A73A-00989FF883D3}" srcOrd="0" destOrd="0" presId="urn:microsoft.com/office/officeart/2018/2/layout/IconCircleList"/>
    <dgm:cxn modelId="{086CA58B-B04A-4C88-9292-F81DC5F60F9D}" type="presOf" srcId="{31276611-D6CA-4CFE-9957-DE6C1A79FCE0}" destId="{69A6D2DE-1995-4CC2-A5FB-50F30A4B3A9B}" srcOrd="0" destOrd="0" presId="urn:microsoft.com/office/officeart/2018/2/layout/IconCircleList"/>
    <dgm:cxn modelId="{A5420297-49D1-453C-8FD0-E2016DE87D5D}" type="presOf" srcId="{5352E5E1-70E5-4B2B-A564-6563F1F6ED88}" destId="{63E1C109-1A3A-4029-A12C-88B7750A4A02}" srcOrd="0" destOrd="0" presId="urn:microsoft.com/office/officeart/2018/2/layout/IconCircleList"/>
    <dgm:cxn modelId="{2A10DEAE-FC19-4FE0-BE0D-028E6A60EB55}" type="presOf" srcId="{82A2A3DF-A6E2-4710-832F-269E6F08AB46}" destId="{CCAAE46D-8949-405A-8C21-8F8F12C75968}" srcOrd="0" destOrd="0" presId="urn:microsoft.com/office/officeart/2018/2/layout/IconCircleList"/>
    <dgm:cxn modelId="{DFF662BE-FB15-475E-A553-073F47D27239}" srcId="{89FEB212-EEE7-4ED5-8660-D089CEBD1782}" destId="{07FD4F6B-5EC6-4D0B-B376-3B2EB8B11A11}" srcOrd="0" destOrd="0" parTransId="{DEB2075D-C4C2-43D1-B705-CD7E25ADB027}" sibTransId="{6F1E037E-72B3-4A61-A4A9-0DC92547A38D}"/>
    <dgm:cxn modelId="{0CAEF0DC-9E04-4985-B965-07129CBE1302}" type="presOf" srcId="{6F1E037E-72B3-4A61-A4A9-0DC92547A38D}" destId="{3EE1629A-C079-434C-A7E6-FAF0154C8AF2}" srcOrd="0" destOrd="0" presId="urn:microsoft.com/office/officeart/2018/2/layout/IconCircleList"/>
    <dgm:cxn modelId="{4A0981BD-0581-4F89-BC30-FFC14E7E603E}" type="presParOf" srcId="{BAA5BB6E-66A1-4DA0-A73A-00989FF883D3}" destId="{A29C4312-A900-408E-A0D0-98D984809280}" srcOrd="0" destOrd="0" presId="urn:microsoft.com/office/officeart/2018/2/layout/IconCircleList"/>
    <dgm:cxn modelId="{539E65FE-9EC2-42FF-8555-E765126F1413}" type="presParOf" srcId="{A29C4312-A900-408E-A0D0-98D984809280}" destId="{8B10F27C-6114-4087-94DC-6D038D69E4B0}" srcOrd="0" destOrd="0" presId="urn:microsoft.com/office/officeart/2018/2/layout/IconCircleList"/>
    <dgm:cxn modelId="{B21CC3D5-98F9-4068-BFFD-A27DB0097797}" type="presParOf" srcId="{8B10F27C-6114-4087-94DC-6D038D69E4B0}" destId="{9B15C94D-05CE-4C92-AA7E-0410344F87F8}" srcOrd="0" destOrd="0" presId="urn:microsoft.com/office/officeart/2018/2/layout/IconCircleList"/>
    <dgm:cxn modelId="{0A36E4D0-DD2A-4570-A039-9F73856EDE8B}" type="presParOf" srcId="{8B10F27C-6114-4087-94DC-6D038D69E4B0}" destId="{86BCB5CA-93C9-4EA3-994B-08E8C60850EF}" srcOrd="1" destOrd="0" presId="urn:microsoft.com/office/officeart/2018/2/layout/IconCircleList"/>
    <dgm:cxn modelId="{BB74F70E-CC2F-470A-B83F-96B2887919B1}" type="presParOf" srcId="{8B10F27C-6114-4087-94DC-6D038D69E4B0}" destId="{2AF38C8E-DBFC-4432-A073-453953CADE5D}" srcOrd="2" destOrd="0" presId="urn:microsoft.com/office/officeart/2018/2/layout/IconCircleList"/>
    <dgm:cxn modelId="{8325709D-3E2D-400A-BA58-2BABED5B4E74}" type="presParOf" srcId="{8B10F27C-6114-4087-94DC-6D038D69E4B0}" destId="{79AD2820-66CD-4F30-93F5-4A6FC3AC1864}" srcOrd="3" destOrd="0" presId="urn:microsoft.com/office/officeart/2018/2/layout/IconCircleList"/>
    <dgm:cxn modelId="{83F4DF33-B4C8-46B4-8916-F30D8EC3DB77}" type="presParOf" srcId="{A29C4312-A900-408E-A0D0-98D984809280}" destId="{3EE1629A-C079-434C-A7E6-FAF0154C8AF2}" srcOrd="1" destOrd="0" presId="urn:microsoft.com/office/officeart/2018/2/layout/IconCircleList"/>
    <dgm:cxn modelId="{3329BF52-19E4-4FAA-95DE-30BE68747F2B}" type="presParOf" srcId="{A29C4312-A900-408E-A0D0-98D984809280}" destId="{34B5C450-B724-4286-8C50-64CBD3128245}" srcOrd="2" destOrd="0" presId="urn:microsoft.com/office/officeart/2018/2/layout/IconCircleList"/>
    <dgm:cxn modelId="{0090AA72-7B95-4013-A737-33EA95C1183F}" type="presParOf" srcId="{34B5C450-B724-4286-8C50-64CBD3128245}" destId="{C95EC6D1-1762-4649-A6DC-FE923553D2FA}" srcOrd="0" destOrd="0" presId="urn:microsoft.com/office/officeart/2018/2/layout/IconCircleList"/>
    <dgm:cxn modelId="{3F82B69C-DA80-4964-807A-2E7D38D8802E}" type="presParOf" srcId="{34B5C450-B724-4286-8C50-64CBD3128245}" destId="{AA92AAC9-D520-4D67-AE3C-100FC1E46808}" srcOrd="1" destOrd="0" presId="urn:microsoft.com/office/officeart/2018/2/layout/IconCircleList"/>
    <dgm:cxn modelId="{7E2D8084-E609-4D31-BD62-73EED2005DFC}" type="presParOf" srcId="{34B5C450-B724-4286-8C50-64CBD3128245}" destId="{640B722B-165B-4075-AF71-8B279FD0103E}" srcOrd="2" destOrd="0" presId="urn:microsoft.com/office/officeart/2018/2/layout/IconCircleList"/>
    <dgm:cxn modelId="{36BD08CC-4872-4E2C-B80C-9EA8E5EC29DC}" type="presParOf" srcId="{34B5C450-B724-4286-8C50-64CBD3128245}" destId="{FE68B285-30EA-4EEA-8860-9F415C519CF3}" srcOrd="3" destOrd="0" presId="urn:microsoft.com/office/officeart/2018/2/layout/IconCircleList"/>
    <dgm:cxn modelId="{0C96155E-F4F2-44C2-A457-719298E7961A}" type="presParOf" srcId="{A29C4312-A900-408E-A0D0-98D984809280}" destId="{63E1C109-1A3A-4029-A12C-88B7750A4A02}" srcOrd="3" destOrd="0" presId="urn:microsoft.com/office/officeart/2018/2/layout/IconCircleList"/>
    <dgm:cxn modelId="{D77C53D8-A516-45E3-BA94-892099C1D218}" type="presParOf" srcId="{A29C4312-A900-408E-A0D0-98D984809280}" destId="{5E40BB60-FD4C-42E1-B9DF-B0E6E4F04778}" srcOrd="4" destOrd="0" presId="urn:microsoft.com/office/officeart/2018/2/layout/IconCircleList"/>
    <dgm:cxn modelId="{5D6B6A28-AB94-4335-8B87-D796BDD20CBC}" type="presParOf" srcId="{5E40BB60-FD4C-42E1-B9DF-B0E6E4F04778}" destId="{E03B3FED-6E60-4F7E-ADC9-AF043BC170E2}" srcOrd="0" destOrd="0" presId="urn:microsoft.com/office/officeart/2018/2/layout/IconCircleList"/>
    <dgm:cxn modelId="{A337B857-88DF-4AF7-9A41-21C13C741D77}" type="presParOf" srcId="{5E40BB60-FD4C-42E1-B9DF-B0E6E4F04778}" destId="{F0BD22DC-B58A-45DA-AB86-522FEEADAC80}" srcOrd="1" destOrd="0" presId="urn:microsoft.com/office/officeart/2018/2/layout/IconCircleList"/>
    <dgm:cxn modelId="{D80F8705-C737-40F3-AF5D-FC93AB469EAC}" type="presParOf" srcId="{5E40BB60-FD4C-42E1-B9DF-B0E6E4F04778}" destId="{79060924-93CC-4DD5-B3E1-C182BB7A39DD}" srcOrd="2" destOrd="0" presId="urn:microsoft.com/office/officeart/2018/2/layout/IconCircleList"/>
    <dgm:cxn modelId="{CEE2E655-3AFA-4DCC-8851-D9E7A5B23341}" type="presParOf" srcId="{5E40BB60-FD4C-42E1-B9DF-B0E6E4F04778}" destId="{CCAAE46D-8949-405A-8C21-8F8F12C75968}" srcOrd="3" destOrd="0" presId="urn:microsoft.com/office/officeart/2018/2/layout/IconCircleList"/>
    <dgm:cxn modelId="{980329C7-BC45-49BC-BAAA-55C17C67C413}" type="presParOf" srcId="{A29C4312-A900-408E-A0D0-98D984809280}" destId="{69A6D2DE-1995-4CC2-A5FB-50F30A4B3A9B}" srcOrd="5" destOrd="0" presId="urn:microsoft.com/office/officeart/2018/2/layout/IconCircleList"/>
    <dgm:cxn modelId="{FF23C111-B2C2-499F-8576-F0CF76C329E9}" type="presParOf" srcId="{A29C4312-A900-408E-A0D0-98D984809280}" destId="{524E3000-F970-419F-B510-0AA7C822902B}" srcOrd="6" destOrd="0" presId="urn:microsoft.com/office/officeart/2018/2/layout/IconCircleList"/>
    <dgm:cxn modelId="{759C29CF-A5BF-46B0-8900-A2AAF5417E28}" type="presParOf" srcId="{524E3000-F970-419F-B510-0AA7C822902B}" destId="{7B2C3FA3-1B73-4745-8570-4FA03B00BF3E}" srcOrd="0" destOrd="0" presId="urn:microsoft.com/office/officeart/2018/2/layout/IconCircleList"/>
    <dgm:cxn modelId="{E572BBC0-B850-449E-9F3C-1F33FDC88A6D}" type="presParOf" srcId="{524E3000-F970-419F-B510-0AA7C822902B}" destId="{A4C4968E-22C2-4968-B452-F41BB9EC558A}" srcOrd="1" destOrd="0" presId="urn:microsoft.com/office/officeart/2018/2/layout/IconCircleList"/>
    <dgm:cxn modelId="{517CDE30-DE32-40E0-94DD-0C46B904270C}" type="presParOf" srcId="{524E3000-F970-419F-B510-0AA7C822902B}" destId="{59CDC224-7D5B-45D7-B968-A4689D09E941}" srcOrd="2" destOrd="0" presId="urn:microsoft.com/office/officeart/2018/2/layout/IconCircleList"/>
    <dgm:cxn modelId="{C909F3E9-C3AD-4F24-92EB-75DB93419224}" type="presParOf" srcId="{524E3000-F970-419F-B510-0AA7C822902B}" destId="{2EB40989-CBA1-4116-91B4-A4AF52EFE39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7E03F-6AAF-4274-9F38-CC76E34F1A42}">
      <dsp:nvSpPr>
        <dsp:cNvPr id="0" name=""/>
        <dsp:cNvSpPr/>
      </dsp:nvSpPr>
      <dsp:spPr>
        <a:xfrm>
          <a:off x="0" y="714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Founded in Gothenburg, Sweden in 1927, Volvo Cars is distinguished all around the world for its designs, innovations and most importantly for its safety features.</a:t>
          </a:r>
          <a:endParaRPr lang="en-US" sz="2000" kern="1200"/>
        </a:p>
      </dsp:txBody>
      <dsp:txXfrm>
        <a:off x="38838" y="110307"/>
        <a:ext cx="10437924" cy="717924"/>
      </dsp:txXfrm>
    </dsp:sp>
    <dsp:sp modelId="{BCC873CC-DA8E-4F40-BC45-7E2529058F91}">
      <dsp:nvSpPr>
        <dsp:cNvPr id="0" name=""/>
        <dsp:cNvSpPr/>
      </dsp:nvSpPr>
      <dsp:spPr>
        <a:xfrm>
          <a:off x="0" y="9246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Statista (2024) mentions that Volvo has more than 43,000 employees with its operations in more than 100 countries.</a:t>
          </a:r>
          <a:endParaRPr lang="en-US" sz="2000" kern="1200"/>
        </a:p>
      </dsp:txBody>
      <dsp:txXfrm>
        <a:off x="38838" y="963507"/>
        <a:ext cx="10437924" cy="717924"/>
      </dsp:txXfrm>
    </dsp:sp>
    <dsp:sp modelId="{7158B17A-49D3-4961-9001-FD0B3DFDD516}">
      <dsp:nvSpPr>
        <dsp:cNvPr id="0" name=""/>
        <dsp:cNvSpPr/>
      </dsp:nvSpPr>
      <dsp:spPr>
        <a:xfrm>
          <a:off x="0" y="17778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Volvo has gained its reputation as a pioneer when it comes to environmental and automotive safety.</a:t>
          </a:r>
          <a:endParaRPr lang="en-US" sz="2000" kern="1200"/>
        </a:p>
      </dsp:txBody>
      <dsp:txXfrm>
        <a:off x="38838" y="1816707"/>
        <a:ext cx="10437924" cy="717924"/>
      </dsp:txXfrm>
    </dsp:sp>
    <dsp:sp modelId="{AC092B47-5F99-4CFD-871B-33346E7035A4}">
      <dsp:nvSpPr>
        <dsp:cNvPr id="0" name=""/>
        <dsp:cNvSpPr/>
      </dsp:nvSpPr>
      <dsp:spPr>
        <a:xfrm>
          <a:off x="0" y="26310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rapid transition towards electric vehicles has helped them generate more than $35 billion in revenue in 2024 (Volvo Cars, 2024).</a:t>
          </a:r>
          <a:endParaRPr lang="en-US" sz="2000" kern="1200"/>
        </a:p>
      </dsp:txBody>
      <dsp:txXfrm>
        <a:off x="38838" y="2669907"/>
        <a:ext cx="10437924" cy="717924"/>
      </dsp:txXfrm>
    </dsp:sp>
    <dsp:sp modelId="{1CE0E0EB-21CA-43AB-BF8A-C3003E496E46}">
      <dsp:nvSpPr>
        <dsp:cNvPr id="0" name=""/>
        <dsp:cNvSpPr/>
      </dsp:nvSpPr>
      <dsp:spPr>
        <a:xfrm>
          <a:off x="0" y="34842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They intend to achieve the status as the first brand in the world to produce fully electric vehicles by 2030 and attain a climate-neutral supply chain by 2040 (IEA, 2024).</a:t>
          </a:r>
          <a:endParaRPr lang="en-US" sz="2000" kern="1200"/>
        </a:p>
      </dsp:txBody>
      <dsp:txXfrm>
        <a:off x="38838" y="3523107"/>
        <a:ext cx="10437924" cy="717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1DE03-8509-4E44-9264-AAFE9AC7CE8A}">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6E40D1-E147-404B-9684-FFBC926756B5}">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F4A706-3A0E-4A4A-A447-415E0971FCD2}">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Safety, innovation, and sustainability form the business strategy backbone for Volvo.</a:t>
          </a:r>
          <a:endParaRPr lang="en-US" sz="1900" kern="1200"/>
        </a:p>
      </dsp:txBody>
      <dsp:txXfrm>
        <a:off x="837512" y="3404"/>
        <a:ext cx="9678087" cy="725119"/>
      </dsp:txXfrm>
    </dsp:sp>
    <dsp:sp modelId="{1AE1C3A7-E02E-4AA2-B27E-012D128D1DB6}">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3B9B8A-7B11-430D-99DF-88ACD8F8986F}">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E3E289-51DD-4590-9502-96688CA885E3}">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Volvo Cars (2024) states that the company is now planning for its final target year in 2030 to focus solely on electric cars.</a:t>
          </a:r>
          <a:endParaRPr lang="en-US" sz="1900" kern="1200"/>
        </a:p>
      </dsp:txBody>
      <dsp:txXfrm>
        <a:off x="837512" y="909803"/>
        <a:ext cx="9678087" cy="725119"/>
      </dsp:txXfrm>
    </dsp:sp>
    <dsp:sp modelId="{9D7B6519-41D7-4755-9C92-E64287E34D2C}">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81C04-69F0-4324-BD9D-F6F6C11EECB6}">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D769C-B878-43E9-8154-DEAF435BB2C6}">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Volvo continues heavy investments into digitalisation, circular economy and advanced driver-assistance systems developed by Financial Times (2024).</a:t>
          </a:r>
          <a:endParaRPr lang="en-US" sz="1900" kern="1200"/>
        </a:p>
      </dsp:txBody>
      <dsp:txXfrm>
        <a:off x="837512" y="1816202"/>
        <a:ext cx="9678087" cy="725119"/>
      </dsp:txXfrm>
    </dsp:sp>
    <dsp:sp modelId="{1AA4AA49-A1E7-4A18-9E1D-D5A26EBDA303}">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E72F2E-24F6-42EF-8203-23F70AFD4C58}">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7425F8-B6E3-4D1E-B016-F7C9274C8C15}">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This has led to partnerships with firms like Google and Northvolt for strategic software and battery support.</a:t>
          </a:r>
          <a:endParaRPr lang="en-US" sz="1900" kern="1200"/>
        </a:p>
      </dsp:txBody>
      <dsp:txXfrm>
        <a:off x="837512" y="2722601"/>
        <a:ext cx="9678087" cy="725119"/>
      </dsp:txXfrm>
    </dsp:sp>
    <dsp:sp modelId="{FAE3F459-13B4-4344-AE25-D39E445B2CDE}">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33A5FE-1614-480E-94B7-C4EC23FACCB9}">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4513ED-D618-4DFC-A062-78EE9751F792}">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By adopting this approach, Volvo is able to retain its competitiveness by merging Scandinavian design, advanced technologies, and environmental awareness.</a:t>
          </a:r>
          <a:endParaRPr lang="en-US" sz="1900" kern="1200"/>
        </a:p>
      </dsp:txBody>
      <dsp:txXfrm>
        <a:off x="837512" y="3629000"/>
        <a:ext cx="9678087" cy="7251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EC409-0381-4C75-AFBA-CF6D37B90821}">
      <dsp:nvSpPr>
        <dsp:cNvPr id="0" name=""/>
        <dsp:cNvSpPr/>
      </dsp:nvSpPr>
      <dsp:spPr>
        <a:xfrm>
          <a:off x="0" y="42780"/>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Political:</a:t>
          </a:r>
          <a:r>
            <a:rPr lang="en-GB" sz="1800" kern="1200"/>
            <a:t> While benefiting from Europe's policies on pro electric mobility, the company also has to contend with tariff trade uncertainty (IEA, 2024).</a:t>
          </a:r>
          <a:endParaRPr lang="en-US" sz="1800" kern="1200"/>
        </a:p>
      </dsp:txBody>
      <dsp:txXfrm>
        <a:off x="0" y="42780"/>
        <a:ext cx="3286125" cy="1971675"/>
      </dsp:txXfrm>
    </dsp:sp>
    <dsp:sp modelId="{E0E2DE78-7DE6-4DAA-8F94-816C9D506FCB}">
      <dsp:nvSpPr>
        <dsp:cNvPr id="0" name=""/>
        <dsp:cNvSpPr/>
      </dsp:nvSpPr>
      <dsp:spPr>
        <a:xfrm>
          <a:off x="3614737" y="42780"/>
          <a:ext cx="3286125" cy="1971675"/>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Economic:</a:t>
          </a:r>
          <a:r>
            <a:rPr lang="en-GB" sz="1800" kern="1200"/>
            <a:t> Cost inflation resulting from unresolved supply chains has tended to the upside; however, the EV sector seems insulated from this inflationary pressure (Financial Times, 2024).</a:t>
          </a:r>
          <a:endParaRPr lang="en-US" sz="1800" kern="1200"/>
        </a:p>
      </dsp:txBody>
      <dsp:txXfrm>
        <a:off x="3614737" y="42780"/>
        <a:ext cx="3286125" cy="1971675"/>
      </dsp:txXfrm>
    </dsp:sp>
    <dsp:sp modelId="{8A729169-60B6-4596-A817-FAA8FAD3157D}">
      <dsp:nvSpPr>
        <dsp:cNvPr id="0" name=""/>
        <dsp:cNvSpPr/>
      </dsp:nvSpPr>
      <dsp:spPr>
        <a:xfrm>
          <a:off x="7229475" y="42780"/>
          <a:ext cx="3286125" cy="1971675"/>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Social:</a:t>
          </a:r>
          <a:r>
            <a:rPr lang="en-GB" sz="1800" kern="1200"/>
            <a:t> Customers' greater awareness on sustainability and ethical consumption positively impacts the brand image of Volvo due to the green policies adopted by the company (Statista, 2024).</a:t>
          </a:r>
          <a:endParaRPr lang="en-US" sz="1800" kern="1200"/>
        </a:p>
      </dsp:txBody>
      <dsp:txXfrm>
        <a:off x="7229475" y="42780"/>
        <a:ext cx="3286125" cy="1971675"/>
      </dsp:txXfrm>
    </dsp:sp>
    <dsp:sp modelId="{77EE4EC0-FA2B-49E5-BDC4-BC31BB3F629E}">
      <dsp:nvSpPr>
        <dsp:cNvPr id="0" name=""/>
        <dsp:cNvSpPr/>
      </dsp:nvSpPr>
      <dsp:spPr>
        <a:xfrm>
          <a:off x="0" y="2343068"/>
          <a:ext cx="3286125" cy="1971675"/>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Technological:</a:t>
          </a:r>
          <a:r>
            <a:rPr lang="en-GB" sz="1800" kern="1200"/>
            <a:t> Extensive investments in AI technology focused on safety-minded autonomous driving and software integration (Volvo Cars, 2024).</a:t>
          </a:r>
          <a:endParaRPr lang="en-US" sz="1800" kern="1200"/>
        </a:p>
      </dsp:txBody>
      <dsp:txXfrm>
        <a:off x="0" y="2343068"/>
        <a:ext cx="3286125" cy="1971675"/>
      </dsp:txXfrm>
    </dsp:sp>
    <dsp:sp modelId="{6E0E5F8A-1D36-40BC-AC66-A713C2E4B29C}">
      <dsp:nvSpPr>
        <dsp:cNvPr id="0" name=""/>
        <dsp:cNvSpPr/>
      </dsp:nvSpPr>
      <dsp:spPr>
        <a:xfrm>
          <a:off x="3614737" y="2343068"/>
          <a:ext cx="3286125" cy="1971675"/>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Environmental:</a:t>
          </a:r>
          <a:r>
            <a:rPr lang="en-GB" sz="1800" kern="1200"/>
            <a:t> Renewable energy is used in production, and the company is focused on carbon footprint in all operations (IEA, 2024).</a:t>
          </a:r>
          <a:endParaRPr lang="en-US" sz="1800" kern="1200"/>
        </a:p>
      </dsp:txBody>
      <dsp:txXfrm>
        <a:off x="3614737" y="2343068"/>
        <a:ext cx="3286125" cy="1971675"/>
      </dsp:txXfrm>
    </dsp:sp>
    <dsp:sp modelId="{61F56BBF-F97E-4ED9-A3F6-A66866B180CF}">
      <dsp:nvSpPr>
        <dsp:cNvPr id="0" name=""/>
        <dsp:cNvSpPr/>
      </dsp:nvSpPr>
      <dsp:spPr>
        <a:xfrm>
          <a:off x="7229475" y="2343068"/>
          <a:ext cx="3286125" cy="1971675"/>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Legal:</a:t>
          </a:r>
          <a:r>
            <a:rPr lang="en-GB" sz="1800" kern="1200"/>
            <a:t> Vehicle design and data systems are affected by the stringent laws of the EU on emissions and global data protection (Financial Times, 2024).</a:t>
          </a:r>
          <a:endParaRPr lang="en-US" sz="1800" kern="1200"/>
        </a:p>
      </dsp:txBody>
      <dsp:txXfrm>
        <a:off x="7229475" y="2343068"/>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BD7840-678A-4322-845F-0A3C8B66EC04}">
      <dsp:nvSpPr>
        <dsp:cNvPr id="0" name=""/>
        <dsp:cNvSpPr/>
      </dsp:nvSpPr>
      <dsp:spPr>
        <a:xfrm>
          <a:off x="0" y="27582"/>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Strong Brand Reputation:</a:t>
          </a:r>
          <a:r>
            <a:rPr lang="en-GB" sz="1700" kern="1200"/>
            <a:t> The safety and reliability of Volvo’s cars are the company’s global marketing pitch, and that reputation has been consistently built (Statista, 2024).</a:t>
          </a:r>
          <a:endParaRPr lang="en-US" sz="1700" kern="1200"/>
        </a:p>
      </dsp:txBody>
      <dsp:txXfrm>
        <a:off x="33012" y="60594"/>
        <a:ext cx="10449576" cy="610236"/>
      </dsp:txXfrm>
    </dsp:sp>
    <dsp:sp modelId="{26BCB0C7-3C42-4DD6-A0D8-611883333887}">
      <dsp:nvSpPr>
        <dsp:cNvPr id="0" name=""/>
        <dsp:cNvSpPr/>
      </dsp:nvSpPr>
      <dsp:spPr>
        <a:xfrm>
          <a:off x="0" y="752802"/>
          <a:ext cx="10515600" cy="67626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Sustainability Commitment:</a:t>
          </a:r>
          <a:r>
            <a:rPr lang="en-GB" sz="1700" kern="1200"/>
            <a:t> Trust is built when the company claims to be incorporating socially acceptable business practices that are characterised by the fully electric cars (Volvo Cars, 2024).</a:t>
          </a:r>
          <a:endParaRPr lang="en-US" sz="1700" kern="1200"/>
        </a:p>
      </dsp:txBody>
      <dsp:txXfrm>
        <a:off x="33012" y="785814"/>
        <a:ext cx="10449576" cy="610236"/>
      </dsp:txXfrm>
    </dsp:sp>
    <dsp:sp modelId="{9D0459E6-6EA6-488B-B889-FF3C57003690}">
      <dsp:nvSpPr>
        <dsp:cNvPr id="0" name=""/>
        <dsp:cNvSpPr/>
      </dsp:nvSpPr>
      <dsp:spPr>
        <a:xfrm>
          <a:off x="0" y="1478022"/>
          <a:ext cx="10515600" cy="67626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Innovation in Safety:</a:t>
          </a:r>
          <a:r>
            <a:rPr lang="en-GB" sz="1700" kern="1200"/>
            <a:t> Volvo is the leader in the automotive industry when it comes to technological advancements in autonomous systems that prevent accidents (IEA, 2024).</a:t>
          </a:r>
          <a:endParaRPr lang="en-US" sz="1700" kern="1200"/>
        </a:p>
      </dsp:txBody>
      <dsp:txXfrm>
        <a:off x="33012" y="1511034"/>
        <a:ext cx="10449576" cy="610236"/>
      </dsp:txXfrm>
    </dsp:sp>
    <dsp:sp modelId="{4166239C-3798-47A0-BEE8-DBAA1216D9D0}">
      <dsp:nvSpPr>
        <dsp:cNvPr id="0" name=""/>
        <dsp:cNvSpPr/>
      </dsp:nvSpPr>
      <dsp:spPr>
        <a:xfrm>
          <a:off x="0" y="2203242"/>
          <a:ext cx="10515600" cy="67626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Strategic Partnerships:</a:t>
          </a:r>
          <a:r>
            <a:rPr lang="en-GB" sz="1700" kern="1200"/>
            <a:t> The joint research collaborations between Volvo and tech companies as well as Volvo’s suppliers enhance the effectiveness of research and development initiatives (Financial Times, 2024).</a:t>
          </a:r>
          <a:endParaRPr lang="en-US" sz="1700" kern="1200"/>
        </a:p>
      </dsp:txBody>
      <dsp:txXfrm>
        <a:off x="33012" y="2236254"/>
        <a:ext cx="10449576" cy="610236"/>
      </dsp:txXfrm>
    </dsp:sp>
    <dsp:sp modelId="{A33D8ADB-7C1C-429F-8BA8-CDA6C5D9F868}">
      <dsp:nvSpPr>
        <dsp:cNvPr id="0" name=""/>
        <dsp:cNvSpPr/>
      </dsp:nvSpPr>
      <dsp:spPr>
        <a:xfrm>
          <a:off x="0" y="2928462"/>
          <a:ext cx="10515600" cy="67626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Customer Loyalty:</a:t>
          </a:r>
          <a:r>
            <a:rPr lang="en-GB" sz="1700" kern="1200"/>
            <a:t> Retention rates have been recorded to be high in Europe and Asia and this strengthens customer loyalty in these regions.</a:t>
          </a:r>
          <a:endParaRPr lang="en-US" sz="1700" kern="1200"/>
        </a:p>
      </dsp:txBody>
      <dsp:txXfrm>
        <a:off x="33012" y="2961474"/>
        <a:ext cx="10449576" cy="610236"/>
      </dsp:txXfrm>
    </dsp:sp>
    <dsp:sp modelId="{D35DB9F0-476C-4A24-9EF9-DC147B6AFE32}">
      <dsp:nvSpPr>
        <dsp:cNvPr id="0" name=""/>
        <dsp:cNvSpPr/>
      </dsp:nvSpPr>
      <dsp:spPr>
        <a:xfrm>
          <a:off x="0" y="3653682"/>
          <a:ext cx="10515600" cy="6762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These features aspects demonstrate Volvo's socio-innovation and responsible genius in a more blended form.</a:t>
          </a:r>
          <a:endParaRPr lang="en-US" sz="1700" kern="1200"/>
        </a:p>
      </dsp:txBody>
      <dsp:txXfrm>
        <a:off x="33012" y="3686694"/>
        <a:ext cx="10449576" cy="6102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AF67AA-3B77-49CB-96D7-C07F23BF3E55}">
      <dsp:nvSpPr>
        <dsp:cNvPr id="0" name=""/>
        <dsp:cNvSpPr/>
      </dsp:nvSpPr>
      <dsp:spPr>
        <a:xfrm>
          <a:off x="0" y="492308"/>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Volvo's concerns relate to the rising production costs of electric vehicles; as long as these costs remain an issue, the ease of profitability in electric vehicle production will continue to be a challenge (Financial Times, 2024).</a:t>
          </a:r>
          <a:endParaRPr lang="en-US" sz="1600" kern="1200"/>
        </a:p>
      </dsp:txBody>
      <dsp:txXfrm>
        <a:off x="31070" y="523378"/>
        <a:ext cx="10453460" cy="574340"/>
      </dsp:txXfrm>
    </dsp:sp>
    <dsp:sp modelId="{D3DDD97A-B0A0-4B03-BC08-7E2C9DC529F6}">
      <dsp:nvSpPr>
        <dsp:cNvPr id="0" name=""/>
        <dsp:cNvSpPr/>
      </dsp:nvSpPr>
      <dsp:spPr>
        <a:xfrm>
          <a:off x="0" y="117486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Relative to Tesla and Toyota, Statista (2024) says Volvo has a smaller global presence.</a:t>
          </a:r>
          <a:endParaRPr lang="en-US" sz="1600" kern="1200"/>
        </a:p>
      </dsp:txBody>
      <dsp:txXfrm>
        <a:off x="31070" y="1205939"/>
        <a:ext cx="10453460" cy="574340"/>
      </dsp:txXfrm>
    </dsp:sp>
    <dsp:sp modelId="{BD942D65-B8E3-429E-AB9D-1D6B45A56D0D}">
      <dsp:nvSpPr>
        <dsp:cNvPr id="0" name=""/>
        <dsp:cNvSpPr/>
      </dsp:nvSpPr>
      <dsp:spPr>
        <a:xfrm>
          <a:off x="0" y="185742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Volvo has a narrow range of vehicles, and some regions of the world do not have the electric infrastructure to support a fully electric vehicle.</a:t>
          </a:r>
          <a:endParaRPr lang="en-US" sz="1600" kern="1200"/>
        </a:p>
      </dsp:txBody>
      <dsp:txXfrm>
        <a:off x="31070" y="1888499"/>
        <a:ext cx="10453460" cy="574340"/>
      </dsp:txXfrm>
    </dsp:sp>
    <dsp:sp modelId="{A666A57C-57BA-4A61-B7B6-3442C45D3568}">
      <dsp:nvSpPr>
        <dsp:cNvPr id="0" name=""/>
        <dsp:cNvSpPr/>
      </dsp:nvSpPr>
      <dsp:spPr>
        <a:xfrm>
          <a:off x="0" y="253998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IEA (2024) asserts that the absence of fully electric vehicle infrastructure, in part, explains Volvo's limited vehicle range.</a:t>
          </a:r>
          <a:endParaRPr lang="en-US" sz="1600" kern="1200"/>
        </a:p>
      </dsp:txBody>
      <dsp:txXfrm>
        <a:off x="31070" y="2571059"/>
        <a:ext cx="10453460" cy="574340"/>
      </dsp:txXfrm>
    </dsp:sp>
    <dsp:sp modelId="{F800253B-6716-470A-910F-0401D4921245}">
      <dsp:nvSpPr>
        <dsp:cNvPr id="0" name=""/>
        <dsp:cNvSpPr/>
      </dsp:nvSpPr>
      <dsp:spPr>
        <a:xfrm>
          <a:off x="0" y="322254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As Volvo relies on external battery suppliers, the company does not have full control of production schedules (IEA, 2024).</a:t>
          </a:r>
          <a:endParaRPr lang="en-US" sz="1600" kern="1200"/>
        </a:p>
      </dsp:txBody>
      <dsp:txXfrm>
        <a:off x="31070" y="3253619"/>
        <a:ext cx="10453460" cy="5743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A4F06-C919-4B1D-95E0-BE0E41D7996E}">
      <dsp:nvSpPr>
        <dsp:cNvPr id="0" name=""/>
        <dsp:cNvSpPr/>
      </dsp:nvSpPr>
      <dsp:spPr>
        <a:xfrm>
          <a:off x="3364992" y="1914"/>
          <a:ext cx="3785616" cy="83724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According to Volvo Cars (2024), the world’s growing appetite for electric vehicles will provide more expansion opportunities for Volvo.</a:t>
          </a:r>
          <a:endParaRPr lang="en-US" sz="1200" kern="1200"/>
        </a:p>
      </dsp:txBody>
      <dsp:txXfrm>
        <a:off x="3405863" y="42785"/>
        <a:ext cx="3703874" cy="755506"/>
      </dsp:txXfrm>
    </dsp:sp>
    <dsp:sp modelId="{A74418D4-489C-417F-82F3-E6676473C1B4}">
      <dsp:nvSpPr>
        <dsp:cNvPr id="0" name=""/>
        <dsp:cNvSpPr/>
      </dsp:nvSpPr>
      <dsp:spPr>
        <a:xfrm>
          <a:off x="3364992" y="881026"/>
          <a:ext cx="3785616" cy="837248"/>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Shifting to sustainable alternatives is more accessible, and environmentally conscious buyers are more common, making the sale of eco-friendly products more attractive.</a:t>
          </a:r>
          <a:endParaRPr lang="en-US" sz="1200" kern="1200"/>
        </a:p>
      </dsp:txBody>
      <dsp:txXfrm>
        <a:off x="3405863" y="921897"/>
        <a:ext cx="3703874" cy="755506"/>
      </dsp:txXfrm>
    </dsp:sp>
    <dsp:sp modelId="{EE35F19E-A87A-400B-8A65-B30B345D4E19}">
      <dsp:nvSpPr>
        <dsp:cNvPr id="0" name=""/>
        <dsp:cNvSpPr/>
      </dsp:nvSpPr>
      <dsp:spPr>
        <a:xfrm>
          <a:off x="3364992" y="1760137"/>
          <a:ext cx="3785616" cy="83724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Statista (2024) says that new areas for sales are in the growing economies of Asia and South America.</a:t>
          </a:r>
          <a:endParaRPr lang="en-US" sz="1200" kern="1200"/>
        </a:p>
      </dsp:txBody>
      <dsp:txXfrm>
        <a:off x="3405863" y="1801008"/>
        <a:ext cx="3703874" cy="755506"/>
      </dsp:txXfrm>
    </dsp:sp>
    <dsp:sp modelId="{8C8CFE98-36B8-44E3-96BC-EBB5567392C8}">
      <dsp:nvSpPr>
        <dsp:cNvPr id="0" name=""/>
        <dsp:cNvSpPr/>
      </dsp:nvSpPr>
      <dsp:spPr>
        <a:xfrm>
          <a:off x="3364992" y="2639248"/>
          <a:ext cx="3785616" cy="837248"/>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IEA (2024) says partnerships with firms in renewable energy will help support Volvo’s sustainable production.</a:t>
          </a:r>
          <a:endParaRPr lang="en-US" sz="1200" kern="1200"/>
        </a:p>
      </dsp:txBody>
      <dsp:txXfrm>
        <a:off x="3405863" y="2680119"/>
        <a:ext cx="3703874" cy="755506"/>
      </dsp:txXfrm>
    </dsp:sp>
    <dsp:sp modelId="{9431371B-BF34-434C-BC20-2530D9987958}">
      <dsp:nvSpPr>
        <dsp:cNvPr id="0" name=""/>
        <dsp:cNvSpPr/>
      </dsp:nvSpPr>
      <dsp:spPr>
        <a:xfrm>
          <a:off x="3364992" y="3518360"/>
          <a:ext cx="3785616" cy="83724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The enhancement of digital technologies allows more connected services in cars.</a:t>
          </a:r>
          <a:endParaRPr lang="en-US" sz="1200" kern="1200"/>
        </a:p>
      </dsp:txBody>
      <dsp:txXfrm>
        <a:off x="3405863" y="3559231"/>
        <a:ext cx="3703874" cy="7555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5D31F-E939-4D43-840C-CF050C028AF6}">
      <dsp:nvSpPr>
        <dsp:cNvPr id="0" name=""/>
        <dsp:cNvSpPr/>
      </dsp:nvSpPr>
      <dsp:spPr>
        <a:xfrm>
          <a:off x="0" y="5494"/>
          <a:ext cx="6666833" cy="104480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According to Financial Times (2024), Tesla, BMW, and Chinese manufacturers of electric vehicles are some of the companies that provide strong competition for Volvo.</a:t>
          </a:r>
          <a:endParaRPr lang="en-US" sz="1900" kern="1200"/>
        </a:p>
      </dsp:txBody>
      <dsp:txXfrm>
        <a:off x="51003" y="56497"/>
        <a:ext cx="6564827" cy="942803"/>
      </dsp:txXfrm>
    </dsp:sp>
    <dsp:sp modelId="{DD303B87-BF7F-4049-9FF4-26E47604CCAB}">
      <dsp:nvSpPr>
        <dsp:cNvPr id="0" name=""/>
        <dsp:cNvSpPr/>
      </dsp:nvSpPr>
      <dsp:spPr>
        <a:xfrm>
          <a:off x="0" y="1105024"/>
          <a:ext cx="6666833" cy="1044809"/>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IEA (2024) explains that global inflation, along with shortages of raw materials, will continue to raise the costs of production.</a:t>
          </a:r>
          <a:endParaRPr lang="en-US" sz="1900" kern="1200"/>
        </a:p>
      </dsp:txBody>
      <dsp:txXfrm>
        <a:off x="51003" y="1156027"/>
        <a:ext cx="6564827" cy="942803"/>
      </dsp:txXfrm>
    </dsp:sp>
    <dsp:sp modelId="{4CB71D99-7895-476C-B303-F9F1BFA96D41}">
      <dsp:nvSpPr>
        <dsp:cNvPr id="0" name=""/>
        <dsp:cNvSpPr/>
      </dsp:nvSpPr>
      <dsp:spPr>
        <a:xfrm>
          <a:off x="0" y="2204555"/>
          <a:ext cx="6666833" cy="104480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ever-changing threats posed by fast-growing start-ups driven by disruptive technology (IEA, 2024).</a:t>
          </a:r>
          <a:endParaRPr lang="en-US" sz="1900" kern="1200"/>
        </a:p>
      </dsp:txBody>
      <dsp:txXfrm>
        <a:off x="51003" y="2255558"/>
        <a:ext cx="6564827" cy="942803"/>
      </dsp:txXfrm>
    </dsp:sp>
    <dsp:sp modelId="{4E8E9A31-B749-40B1-B50C-58EFD11E0F80}">
      <dsp:nvSpPr>
        <dsp:cNvPr id="0" name=""/>
        <dsp:cNvSpPr/>
      </dsp:nvSpPr>
      <dsp:spPr>
        <a:xfrm>
          <a:off x="0" y="3304085"/>
          <a:ext cx="6666833" cy="1044809"/>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Changes in the regulations surrounding emissions and safety will require companies to make constant adjustments (Statista, 2024).</a:t>
          </a:r>
          <a:endParaRPr lang="en-US" sz="1900" kern="1200"/>
        </a:p>
      </dsp:txBody>
      <dsp:txXfrm>
        <a:off x="51003" y="3355088"/>
        <a:ext cx="6564827" cy="942803"/>
      </dsp:txXfrm>
    </dsp:sp>
    <dsp:sp modelId="{24BF88D3-7AF3-43F6-8B72-9702E35FB048}">
      <dsp:nvSpPr>
        <dsp:cNvPr id="0" name=""/>
        <dsp:cNvSpPr/>
      </dsp:nvSpPr>
      <dsp:spPr>
        <a:xfrm>
          <a:off x="0" y="4403614"/>
          <a:ext cx="6666833" cy="104480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Concerns about cybersecurity and data privacy might contribute significantly to the erosion of consumer confidence.</a:t>
          </a:r>
          <a:endParaRPr lang="en-US" sz="1900" kern="1200"/>
        </a:p>
      </dsp:txBody>
      <dsp:txXfrm>
        <a:off x="51003" y="4454617"/>
        <a:ext cx="6564827" cy="9428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2C082-EFAD-4EBC-86D5-D9FC24D64EFF}">
      <dsp:nvSpPr>
        <dsp:cNvPr id="0" name=""/>
        <dsp:cNvSpPr/>
      </dsp:nvSpPr>
      <dsp:spPr>
        <a:xfrm>
          <a:off x="0" y="440959"/>
          <a:ext cx="6666833" cy="1099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Volvo’s accomplishments stem from the clean transport policy initiatives from the European Union and the government.</a:t>
          </a:r>
          <a:endParaRPr lang="en-US" sz="2000" kern="1200"/>
        </a:p>
      </dsp:txBody>
      <dsp:txXfrm>
        <a:off x="53688" y="494647"/>
        <a:ext cx="6559457" cy="992424"/>
      </dsp:txXfrm>
    </dsp:sp>
    <dsp:sp modelId="{AE03C57D-AC65-4DC1-82F9-8EEA61C33935}">
      <dsp:nvSpPr>
        <dsp:cNvPr id="0" name=""/>
        <dsp:cNvSpPr/>
      </dsp:nvSpPr>
      <dsp:spPr>
        <a:xfrm>
          <a:off x="0" y="1598359"/>
          <a:ext cx="6666833" cy="109980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Although purchase subsidies for electric vehicles help in expansion, export tariffs to non-European Union countries increase costs (International Energy Agency, 2024).</a:t>
          </a:r>
          <a:endParaRPr lang="en-US" sz="2000" kern="1200"/>
        </a:p>
      </dsp:txBody>
      <dsp:txXfrm>
        <a:off x="53688" y="1652047"/>
        <a:ext cx="6559457" cy="992424"/>
      </dsp:txXfrm>
    </dsp:sp>
    <dsp:sp modelId="{1C514EA7-1223-4675-93FA-929F1FEEE089}">
      <dsp:nvSpPr>
        <dsp:cNvPr id="0" name=""/>
        <dsp:cNvSpPr/>
      </dsp:nvSpPr>
      <dsp:spPr>
        <a:xfrm>
          <a:off x="0" y="2755759"/>
          <a:ext cx="6666833" cy="109980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High inflation, global economic uncertainty, and expensive energy resources are negatively impacting production.</a:t>
          </a:r>
          <a:endParaRPr lang="en-US" sz="2000" kern="1200"/>
        </a:p>
      </dsp:txBody>
      <dsp:txXfrm>
        <a:off x="53688" y="2809447"/>
        <a:ext cx="6559457" cy="992424"/>
      </dsp:txXfrm>
    </dsp:sp>
    <dsp:sp modelId="{B27A22CB-9210-4C03-A73F-483B4AC2A454}">
      <dsp:nvSpPr>
        <dsp:cNvPr id="0" name=""/>
        <dsp:cNvSpPr/>
      </dsp:nvSpPr>
      <dsp:spPr>
        <a:xfrm>
          <a:off x="0" y="3913160"/>
          <a:ext cx="6666833" cy="10998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part, rising costs are mitigated because of the company’s reputation and early investments in electrification (Financial Times, 2024).</a:t>
          </a:r>
          <a:endParaRPr lang="en-US" sz="2000" kern="1200"/>
        </a:p>
      </dsp:txBody>
      <dsp:txXfrm>
        <a:off x="53688" y="3966848"/>
        <a:ext cx="6559457" cy="9924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1E2D7-272D-4934-878E-42390A1368CE}">
      <dsp:nvSpPr>
        <dsp:cNvPr id="0" name=""/>
        <dsp:cNvSpPr/>
      </dsp:nvSpPr>
      <dsp:spPr>
        <a:xfrm>
          <a:off x="3367512" y="0"/>
          <a:ext cx="4192805" cy="419280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1F61DF-7B24-4BFD-AA98-7798BD6470CE}">
      <dsp:nvSpPr>
        <dsp:cNvPr id="0" name=""/>
        <dsp:cNvSpPr/>
      </dsp:nvSpPr>
      <dsp:spPr>
        <a:xfrm>
          <a:off x="3765828" y="398316"/>
          <a:ext cx="1635193" cy="163519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There are social movements toward ecologically designed products and sustainable living, which and value are on the rise, as demonstrates (Statista, 2024).</a:t>
          </a:r>
          <a:endParaRPr lang="en-US" sz="1100" kern="1200"/>
        </a:p>
      </dsp:txBody>
      <dsp:txXfrm>
        <a:off x="3845652" y="478140"/>
        <a:ext cx="1475545" cy="1475545"/>
      </dsp:txXfrm>
    </dsp:sp>
    <dsp:sp modelId="{806F54BC-C9B9-4620-8DE7-97D0DE353144}">
      <dsp:nvSpPr>
        <dsp:cNvPr id="0" name=""/>
        <dsp:cNvSpPr/>
      </dsp:nvSpPr>
      <dsp:spPr>
        <a:xfrm>
          <a:off x="5526806" y="398316"/>
          <a:ext cx="1635193" cy="163519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For perceived driver and passenger safety, Volvo designed advanced AI systems for digital safety, and for safe driving (Volvo Cars, 2024).</a:t>
          </a:r>
          <a:endParaRPr lang="en-US" sz="1100" kern="1200"/>
        </a:p>
      </dsp:txBody>
      <dsp:txXfrm>
        <a:off x="5606630" y="478140"/>
        <a:ext cx="1475545" cy="1475545"/>
      </dsp:txXfrm>
    </dsp:sp>
    <dsp:sp modelId="{21D1C7B6-4B93-4B59-B7F5-78BADD33B6B1}">
      <dsp:nvSpPr>
        <dsp:cNvPr id="0" name=""/>
        <dsp:cNvSpPr/>
      </dsp:nvSpPr>
      <dsp:spPr>
        <a:xfrm>
          <a:off x="3765828" y="2159294"/>
          <a:ext cx="1635193" cy="163519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For competition, Volvo partners with Google for the Android infotainment systems.</a:t>
          </a:r>
          <a:endParaRPr lang="en-US" sz="1100" kern="1200"/>
        </a:p>
      </dsp:txBody>
      <dsp:txXfrm>
        <a:off x="3845652" y="2239118"/>
        <a:ext cx="1475545" cy="1475545"/>
      </dsp:txXfrm>
    </dsp:sp>
    <dsp:sp modelId="{8B4F31AB-97AF-4941-9A5F-E9949C1A9C38}">
      <dsp:nvSpPr>
        <dsp:cNvPr id="0" name=""/>
        <dsp:cNvSpPr/>
      </dsp:nvSpPr>
      <dsp:spPr>
        <a:xfrm>
          <a:off x="5526806" y="2159294"/>
          <a:ext cx="1635193" cy="163519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Volvo vehicles are equipped with technology for remote software upgrades that improve safety and ease of use (IEA, 2024).</a:t>
          </a:r>
          <a:endParaRPr lang="en-US" sz="1100" kern="1200"/>
        </a:p>
      </dsp:txBody>
      <dsp:txXfrm>
        <a:off x="5606630" y="2239118"/>
        <a:ext cx="1475545" cy="14755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71A2DF-0E21-43AC-A282-3004565ADFFF}">
      <dsp:nvSpPr>
        <dsp:cNvPr id="0" name=""/>
        <dsp:cNvSpPr/>
      </dsp:nvSpPr>
      <dsp:spPr>
        <a:xfrm>
          <a:off x="562927" y="610008"/>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16B042-0B2C-4156-9BE9-5AC851F03835}">
      <dsp:nvSpPr>
        <dsp:cNvPr id="0" name=""/>
        <dsp:cNvSpPr/>
      </dsp:nvSpPr>
      <dsp:spPr>
        <a:xfrm>
          <a:off x="871091" y="918171"/>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5AED6A-6C65-4664-BD59-592579E6F81C}">
      <dsp:nvSpPr>
        <dsp:cNvPr id="0" name=""/>
        <dsp:cNvSpPr/>
      </dsp:nvSpPr>
      <dsp:spPr>
        <a:xfrm>
          <a:off x="100682"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As of October 2023, 'Volvo' claimed to have the most perfect alignment with the 'Paris Climate Agreement' (IEA, 2024) among automakers.</a:t>
          </a:r>
          <a:endParaRPr lang="en-US" sz="1100" kern="1200"/>
        </a:p>
      </dsp:txBody>
      <dsp:txXfrm>
        <a:off x="100682" y="2506399"/>
        <a:ext cx="2370489" cy="1076397"/>
      </dsp:txXfrm>
    </dsp:sp>
    <dsp:sp modelId="{F05C3894-3319-4461-8855-45F52362AB47}">
      <dsp:nvSpPr>
        <dsp:cNvPr id="0" name=""/>
        <dsp:cNvSpPr/>
      </dsp:nvSpPr>
      <dsp:spPr>
        <a:xfrm>
          <a:off x="3348252" y="610008"/>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7E3F20-EC5C-4F69-A181-9E8D92D18D28}">
      <dsp:nvSpPr>
        <dsp:cNvPr id="0" name=""/>
        <dsp:cNvSpPr/>
      </dsp:nvSpPr>
      <dsp:spPr>
        <a:xfrm>
          <a:off x="3656416" y="918171"/>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30C8A9-F37C-4F57-8F32-0DBD9A02F348}">
      <dsp:nvSpPr>
        <dsp:cNvPr id="0" name=""/>
        <dsp:cNvSpPr/>
      </dsp:nvSpPr>
      <dsp:spPr>
        <a:xfrm>
          <a:off x="2886007"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Volvo has set goals to have their European factories be 100% powered by renewable energy as well as have their logistics be fully carbon neutral by 2040.</a:t>
          </a:r>
          <a:endParaRPr lang="en-US" sz="1100" kern="1200"/>
        </a:p>
      </dsp:txBody>
      <dsp:txXfrm>
        <a:off x="2886007" y="2506399"/>
        <a:ext cx="2370489" cy="1076397"/>
      </dsp:txXfrm>
    </dsp:sp>
    <dsp:sp modelId="{2C5A9BF0-0670-4C44-8692-3022B5AF2043}">
      <dsp:nvSpPr>
        <dsp:cNvPr id="0" name=""/>
        <dsp:cNvSpPr/>
      </dsp:nvSpPr>
      <dsp:spPr>
        <a:xfrm>
          <a:off x="6133577" y="610008"/>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240BE-80CD-437F-97B9-7D43C562005D}">
      <dsp:nvSpPr>
        <dsp:cNvPr id="0" name=""/>
        <dsp:cNvSpPr/>
      </dsp:nvSpPr>
      <dsp:spPr>
        <a:xfrm>
          <a:off x="6441741" y="918171"/>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353394-9487-428F-B160-967598047FF8}">
      <dsp:nvSpPr>
        <dsp:cNvPr id="0" name=""/>
        <dsp:cNvSpPr/>
      </dsp:nvSpPr>
      <dsp:spPr>
        <a:xfrm>
          <a:off x="5671332"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Nevertheless, the costs associated with compliance to the emission, waste, and recycling laws negatively affect production (Financial Times, 2024).</a:t>
          </a:r>
          <a:endParaRPr lang="en-US" sz="1100" kern="1200"/>
        </a:p>
      </dsp:txBody>
      <dsp:txXfrm>
        <a:off x="5671332" y="2506399"/>
        <a:ext cx="2370489" cy="1076397"/>
      </dsp:txXfrm>
    </dsp:sp>
    <dsp:sp modelId="{4B0BD338-6C60-4B2F-8DEE-FC7EA4BCEF41}">
      <dsp:nvSpPr>
        <dsp:cNvPr id="0" name=""/>
        <dsp:cNvSpPr/>
      </dsp:nvSpPr>
      <dsp:spPr>
        <a:xfrm>
          <a:off x="8918902" y="610008"/>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F88742-40D5-4E36-BA22-00001FF4C4BC}">
      <dsp:nvSpPr>
        <dsp:cNvPr id="0" name=""/>
        <dsp:cNvSpPr/>
      </dsp:nvSpPr>
      <dsp:spPr>
        <a:xfrm>
          <a:off x="9227066" y="918171"/>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7D670D-A4DB-42A6-9A4E-589A28911402}">
      <dsp:nvSpPr>
        <dsp:cNvPr id="0" name=""/>
        <dsp:cNvSpPr/>
      </dsp:nvSpPr>
      <dsp:spPr>
        <a:xfrm>
          <a:off x="8456657"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Autonomous driving and data protection related laws mandate extensive studies (Volvo Cars, 2024) which limits how quickly they can develop autonomous driving technology.</a:t>
          </a:r>
          <a:endParaRPr lang="en-US" sz="1100" kern="1200"/>
        </a:p>
      </dsp:txBody>
      <dsp:txXfrm>
        <a:off x="8456657" y="2506399"/>
        <a:ext cx="2370489" cy="10763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7B346-E054-4A7E-BF52-B23A6E9C2E50}">
      <dsp:nvSpPr>
        <dsp:cNvPr id="0" name=""/>
        <dsp:cNvSpPr/>
      </dsp:nvSpPr>
      <dsp:spPr>
        <a:xfrm>
          <a:off x="0" y="84046"/>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According to Statista, globalisation has facilitated the expansion of the Volvo brand to North America, Europe, and Asia.</a:t>
          </a:r>
          <a:endParaRPr lang="en-US" sz="1800" kern="1200"/>
        </a:p>
      </dsp:txBody>
      <dsp:txXfrm>
        <a:off x="49154" y="133200"/>
        <a:ext cx="10417292" cy="908623"/>
      </dsp:txXfrm>
    </dsp:sp>
    <dsp:sp modelId="{AEA3556B-6CD3-451F-8865-2C654246655A}">
      <dsp:nvSpPr>
        <dsp:cNvPr id="0" name=""/>
        <dsp:cNvSpPr/>
      </dsp:nvSpPr>
      <dsp:spPr>
        <a:xfrm>
          <a:off x="0" y="1142817"/>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Volvo’s ability to respond quickly and flexibly to manufacturing in Sweden, Belgium, and China is aided by the company’s manufacturing plants in those countries.</a:t>
          </a:r>
          <a:endParaRPr lang="en-US" sz="1800" kern="1200"/>
        </a:p>
      </dsp:txBody>
      <dsp:txXfrm>
        <a:off x="49154" y="1191971"/>
        <a:ext cx="10417292" cy="908623"/>
      </dsp:txXfrm>
    </dsp:sp>
    <dsp:sp modelId="{972D6648-369A-4B65-9B5B-4F473E8B7527}">
      <dsp:nvSpPr>
        <dsp:cNvPr id="0" name=""/>
        <dsp:cNvSpPr/>
      </dsp:nvSpPr>
      <dsp:spPr>
        <a:xfrm>
          <a:off x="0" y="2201589"/>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parallel, Volvo's globalisation and economic outlook have to concern themselves with supply chain risks and global economic volatility (IEA, 2024).</a:t>
          </a:r>
          <a:endParaRPr lang="en-US" sz="1800" kern="1200"/>
        </a:p>
      </dsp:txBody>
      <dsp:txXfrm>
        <a:off x="49154" y="2250743"/>
        <a:ext cx="10417292" cy="908623"/>
      </dsp:txXfrm>
    </dsp:sp>
    <dsp:sp modelId="{C9D56182-5DFA-4E12-B3E0-298D417DF912}">
      <dsp:nvSpPr>
        <dsp:cNvPr id="0" name=""/>
        <dsp:cNvSpPr/>
      </dsp:nvSpPr>
      <dsp:spPr>
        <a:xfrm>
          <a:off x="0" y="3260360"/>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These risks have been minimised by the company’s local production and collaborative strategies. As per the Financial Times, these strategies have been successful in enhancing Volvo’s independence and reducing the company’s reliance on imports.</a:t>
          </a:r>
          <a:endParaRPr lang="en-US" sz="1800" kern="1200"/>
        </a:p>
      </dsp:txBody>
      <dsp:txXfrm>
        <a:off x="49154" y="3309514"/>
        <a:ext cx="10417292" cy="9086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49655-23D9-451A-9E57-AA2279DACB24}">
      <dsp:nvSpPr>
        <dsp:cNvPr id="0" name=""/>
        <dsp:cNvSpPr/>
      </dsp:nvSpPr>
      <dsp:spPr>
        <a:xfrm>
          <a:off x="0" y="96696"/>
          <a:ext cx="6666833" cy="101063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Every aspect of Volvo’s strategy involves innovation.</a:t>
          </a:r>
          <a:endParaRPr lang="en-US" sz="1800" kern="1200"/>
        </a:p>
      </dsp:txBody>
      <dsp:txXfrm>
        <a:off x="49335" y="146031"/>
        <a:ext cx="6568163" cy="911963"/>
      </dsp:txXfrm>
    </dsp:sp>
    <dsp:sp modelId="{CBC77F27-8EE4-4CF1-B0A7-25EC8680CEC1}">
      <dsp:nvSpPr>
        <dsp:cNvPr id="0" name=""/>
        <dsp:cNvSpPr/>
      </dsp:nvSpPr>
      <dsp:spPr>
        <a:xfrm>
          <a:off x="0" y="1159170"/>
          <a:ext cx="6666833" cy="1010633"/>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company is a frontrunner in safety engineering, electric mobility, and the use of sustainable materials (Volvo Cars, 2024).</a:t>
          </a:r>
          <a:endParaRPr lang="en-US" sz="1800" kern="1200"/>
        </a:p>
      </dsp:txBody>
      <dsp:txXfrm>
        <a:off x="49335" y="1208505"/>
        <a:ext cx="6568163" cy="911963"/>
      </dsp:txXfrm>
    </dsp:sp>
    <dsp:sp modelId="{DD0CB036-2198-46B2-B8D5-B467650E8E95}">
      <dsp:nvSpPr>
        <dsp:cNvPr id="0" name=""/>
        <dsp:cNvSpPr/>
      </dsp:nvSpPr>
      <dsp:spPr>
        <a:xfrm>
          <a:off x="0" y="2221643"/>
          <a:ext cx="6666833" cy="1010633"/>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company’s most recent innovations include cutting-edge LiDAR systems and vehicle components made of recycled aluminium (Financial Times, 2024).</a:t>
          </a:r>
          <a:endParaRPr lang="en-US" sz="1800" kern="1200"/>
        </a:p>
      </dsp:txBody>
      <dsp:txXfrm>
        <a:off x="49335" y="2270978"/>
        <a:ext cx="6568163" cy="911963"/>
      </dsp:txXfrm>
    </dsp:sp>
    <dsp:sp modelId="{67DDD3F7-A120-4BBD-954D-F57375845721}">
      <dsp:nvSpPr>
        <dsp:cNvPr id="0" name=""/>
        <dsp:cNvSpPr/>
      </dsp:nvSpPr>
      <dsp:spPr>
        <a:xfrm>
          <a:off x="0" y="3284116"/>
          <a:ext cx="6666833" cy="1010633"/>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Volvo’s other investments include battery recycling, and vehicle to grid energy systems (IEA, 2024).</a:t>
          </a:r>
          <a:endParaRPr lang="en-US" sz="1800" kern="1200"/>
        </a:p>
      </dsp:txBody>
      <dsp:txXfrm>
        <a:off x="49335" y="3333451"/>
        <a:ext cx="6568163" cy="911963"/>
      </dsp:txXfrm>
    </dsp:sp>
    <dsp:sp modelId="{DA7AA3A4-5142-4094-A50C-332B78B877A7}">
      <dsp:nvSpPr>
        <dsp:cNvPr id="0" name=""/>
        <dsp:cNvSpPr/>
      </dsp:nvSpPr>
      <dsp:spPr>
        <a:xfrm>
          <a:off x="0" y="4346589"/>
          <a:ext cx="6666833" cy="1010633"/>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For the Volvo company, innovation involves improving performance while actively protecting the planet and its people.</a:t>
          </a:r>
          <a:endParaRPr lang="en-US" sz="1800" kern="1200"/>
        </a:p>
      </dsp:txBody>
      <dsp:txXfrm>
        <a:off x="49335" y="4395924"/>
        <a:ext cx="6568163" cy="9119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3419CA-9D29-4CF4-A3D4-92CCFC05EFB1}">
      <dsp:nvSpPr>
        <dsp:cNvPr id="0" name=""/>
        <dsp:cNvSpPr/>
      </dsp:nvSpPr>
      <dsp:spPr>
        <a:xfrm>
          <a:off x="3425469" y="828215"/>
          <a:ext cx="637173" cy="91440"/>
        </a:xfrm>
        <a:custGeom>
          <a:avLst/>
          <a:gdLst/>
          <a:ahLst/>
          <a:cxnLst/>
          <a:rect l="0" t="0" r="0" b="0"/>
          <a:pathLst>
            <a:path>
              <a:moveTo>
                <a:pt x="0" y="45720"/>
              </a:moveTo>
              <a:lnTo>
                <a:pt x="6371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7361" y="870597"/>
        <a:ext cx="33388" cy="6677"/>
      </dsp:txXfrm>
    </dsp:sp>
    <dsp:sp modelId="{72540253-1AC2-45A1-9C34-AC511641EE4B}">
      <dsp:nvSpPr>
        <dsp:cNvPr id="0" name=""/>
        <dsp:cNvSpPr/>
      </dsp:nvSpPr>
      <dsp:spPr>
        <a:xfrm>
          <a:off x="523905" y="2926"/>
          <a:ext cx="2903363" cy="17420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To sustain its pole position as a market leader, Volvo has to:</a:t>
          </a:r>
          <a:endParaRPr lang="en-US" sz="1700" kern="1200"/>
        </a:p>
      </dsp:txBody>
      <dsp:txXfrm>
        <a:off x="523905" y="2926"/>
        <a:ext cx="2903363" cy="1742018"/>
      </dsp:txXfrm>
    </dsp:sp>
    <dsp:sp modelId="{6B4B1D21-2916-4FFD-AE4B-31C92F52C21A}">
      <dsp:nvSpPr>
        <dsp:cNvPr id="0" name=""/>
        <dsp:cNvSpPr/>
      </dsp:nvSpPr>
      <dsp:spPr>
        <a:xfrm>
          <a:off x="6996606" y="828215"/>
          <a:ext cx="637173" cy="91440"/>
        </a:xfrm>
        <a:custGeom>
          <a:avLst/>
          <a:gdLst/>
          <a:ahLst/>
          <a:cxnLst/>
          <a:rect l="0" t="0" r="0" b="0"/>
          <a:pathLst>
            <a:path>
              <a:moveTo>
                <a:pt x="0" y="45720"/>
              </a:moveTo>
              <a:lnTo>
                <a:pt x="637173" y="45720"/>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8499" y="870597"/>
        <a:ext cx="33388" cy="6677"/>
      </dsp:txXfrm>
    </dsp:sp>
    <dsp:sp modelId="{9C04CD46-52DC-40DD-A4CC-8AD5511176E7}">
      <dsp:nvSpPr>
        <dsp:cNvPr id="0" name=""/>
        <dsp:cNvSpPr/>
      </dsp:nvSpPr>
      <dsp:spPr>
        <a:xfrm>
          <a:off x="4095043" y="2926"/>
          <a:ext cx="2903363" cy="1742018"/>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Make electric vehicles more affordable to the wider market (Statista, 2024).</a:t>
          </a:r>
          <a:endParaRPr lang="en-US" sz="1700" kern="1200"/>
        </a:p>
      </dsp:txBody>
      <dsp:txXfrm>
        <a:off x="4095043" y="2926"/>
        <a:ext cx="2903363" cy="1742018"/>
      </dsp:txXfrm>
    </dsp:sp>
    <dsp:sp modelId="{B6D0A343-5148-4A10-959F-0714963CE97C}">
      <dsp:nvSpPr>
        <dsp:cNvPr id="0" name=""/>
        <dsp:cNvSpPr/>
      </dsp:nvSpPr>
      <dsp:spPr>
        <a:xfrm>
          <a:off x="1975587" y="1743145"/>
          <a:ext cx="7142275" cy="637173"/>
        </a:xfrm>
        <a:custGeom>
          <a:avLst/>
          <a:gdLst/>
          <a:ahLst/>
          <a:cxnLst/>
          <a:rect l="0" t="0" r="0" b="0"/>
          <a:pathLst>
            <a:path>
              <a:moveTo>
                <a:pt x="7142275" y="0"/>
              </a:moveTo>
              <a:lnTo>
                <a:pt x="7142275" y="335686"/>
              </a:lnTo>
              <a:lnTo>
                <a:pt x="0" y="335686"/>
              </a:lnTo>
              <a:lnTo>
                <a:pt x="0" y="637173"/>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67389" y="2058393"/>
        <a:ext cx="358671" cy="6677"/>
      </dsp:txXfrm>
    </dsp:sp>
    <dsp:sp modelId="{089F7DCB-EC82-4EE3-BD15-D5828F85C5D4}">
      <dsp:nvSpPr>
        <dsp:cNvPr id="0" name=""/>
        <dsp:cNvSpPr/>
      </dsp:nvSpPr>
      <dsp:spPr>
        <a:xfrm>
          <a:off x="7666180" y="2926"/>
          <a:ext cx="2903363" cy="1742018"/>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Develop new factories in newly emerging economies to reduce production costs and enhance logistical operations (IEA, 2024).</a:t>
          </a:r>
          <a:endParaRPr lang="en-US" sz="1700" kern="1200"/>
        </a:p>
      </dsp:txBody>
      <dsp:txXfrm>
        <a:off x="7666180" y="2926"/>
        <a:ext cx="2903363" cy="1742018"/>
      </dsp:txXfrm>
    </dsp:sp>
    <dsp:sp modelId="{7B553C0A-BF4F-4E06-8FB9-D77C0AF18879}">
      <dsp:nvSpPr>
        <dsp:cNvPr id="0" name=""/>
        <dsp:cNvSpPr/>
      </dsp:nvSpPr>
      <dsp:spPr>
        <a:xfrm>
          <a:off x="3425469" y="3238008"/>
          <a:ext cx="637173" cy="91440"/>
        </a:xfrm>
        <a:custGeom>
          <a:avLst/>
          <a:gdLst/>
          <a:ahLst/>
          <a:cxnLst/>
          <a:rect l="0" t="0" r="0" b="0"/>
          <a:pathLst>
            <a:path>
              <a:moveTo>
                <a:pt x="0" y="45720"/>
              </a:moveTo>
              <a:lnTo>
                <a:pt x="637173" y="45720"/>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7361" y="3280389"/>
        <a:ext cx="33388" cy="6677"/>
      </dsp:txXfrm>
    </dsp:sp>
    <dsp:sp modelId="{1D0B5429-FCBA-43E3-81D4-7314E92B71DE}">
      <dsp:nvSpPr>
        <dsp:cNvPr id="0" name=""/>
        <dsp:cNvSpPr/>
      </dsp:nvSpPr>
      <dsp:spPr>
        <a:xfrm>
          <a:off x="523905" y="2412718"/>
          <a:ext cx="2903363" cy="1742018"/>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Diversify the portfolio of digital services offered, for instance, the subscription vehicle software (Volvo Cars, 2024).</a:t>
          </a:r>
          <a:endParaRPr lang="en-US" sz="1700" kern="1200"/>
        </a:p>
      </dsp:txBody>
      <dsp:txXfrm>
        <a:off x="523905" y="2412718"/>
        <a:ext cx="2903363" cy="1742018"/>
      </dsp:txXfrm>
    </dsp:sp>
    <dsp:sp modelId="{B22314F2-D825-4553-8E13-89413EEA152C}">
      <dsp:nvSpPr>
        <dsp:cNvPr id="0" name=""/>
        <dsp:cNvSpPr/>
      </dsp:nvSpPr>
      <dsp:spPr>
        <a:xfrm>
          <a:off x="6996606" y="3238008"/>
          <a:ext cx="637173" cy="91440"/>
        </a:xfrm>
        <a:custGeom>
          <a:avLst/>
          <a:gdLst/>
          <a:ahLst/>
          <a:cxnLst/>
          <a:rect l="0" t="0" r="0" b="0"/>
          <a:pathLst>
            <a:path>
              <a:moveTo>
                <a:pt x="0" y="45720"/>
              </a:moveTo>
              <a:lnTo>
                <a:pt x="637173"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8499" y="3280389"/>
        <a:ext cx="33388" cy="6677"/>
      </dsp:txXfrm>
    </dsp:sp>
    <dsp:sp modelId="{64ED9D4B-9B88-4038-A07C-24405F240FFC}">
      <dsp:nvSpPr>
        <dsp:cNvPr id="0" name=""/>
        <dsp:cNvSpPr/>
      </dsp:nvSpPr>
      <dsp:spPr>
        <a:xfrm>
          <a:off x="4095043" y="2412718"/>
          <a:ext cx="2903363" cy="1742018"/>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Strengthen investments in both recycling and the sourcing of renewable materials (Financial Times, 2024).</a:t>
          </a:r>
          <a:endParaRPr lang="en-US" sz="1700" kern="1200"/>
        </a:p>
      </dsp:txBody>
      <dsp:txXfrm>
        <a:off x="4095043" y="2412718"/>
        <a:ext cx="2903363" cy="1742018"/>
      </dsp:txXfrm>
    </dsp:sp>
    <dsp:sp modelId="{C02A1E7C-0D52-4044-AF49-AE766FA755FC}">
      <dsp:nvSpPr>
        <dsp:cNvPr id="0" name=""/>
        <dsp:cNvSpPr/>
      </dsp:nvSpPr>
      <dsp:spPr>
        <a:xfrm>
          <a:off x="7666180" y="2412718"/>
          <a:ext cx="2903363" cy="1742018"/>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Enhance the systems of after-sales support in relation to this growing clientele.</a:t>
          </a:r>
          <a:endParaRPr lang="en-US" sz="1700" kern="1200"/>
        </a:p>
      </dsp:txBody>
      <dsp:txXfrm>
        <a:off x="7666180" y="2412718"/>
        <a:ext cx="2903363" cy="174201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5C94D-05CE-4C92-AA7E-0410344F87F8}">
      <dsp:nvSpPr>
        <dsp:cNvPr id="0" name=""/>
        <dsp:cNvSpPr/>
      </dsp:nvSpPr>
      <dsp:spPr>
        <a:xfrm>
          <a:off x="15076" y="260785"/>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CB5CA-93C9-4EA3-994B-08E8C60850EF}">
      <dsp:nvSpPr>
        <dsp:cNvPr id="0" name=""/>
        <dsp:cNvSpPr/>
      </dsp:nvSpPr>
      <dsp:spPr>
        <a:xfrm>
          <a:off x="322651" y="568361"/>
          <a:ext cx="849493" cy="8494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AD2820-66CD-4F30-93F5-4A6FC3AC1864}">
      <dsp:nvSpPr>
        <dsp:cNvPr id="0" name=""/>
        <dsp:cNvSpPr/>
      </dsp:nvSpPr>
      <dsp:spPr>
        <a:xfrm>
          <a:off x="1793573" y="260785"/>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Volvo has successfully evolved from a conventional manufacturer to an automotive producer that, aside from Scandinavian countries, is synonymous with safety, advanced technology and sustainable practices globally.</a:t>
          </a:r>
          <a:endParaRPr lang="en-US" sz="1500" kern="1200"/>
        </a:p>
      </dsp:txBody>
      <dsp:txXfrm>
        <a:off x="1793573" y="260785"/>
        <a:ext cx="3452376" cy="1464644"/>
      </dsp:txXfrm>
    </dsp:sp>
    <dsp:sp modelId="{C95EC6D1-1762-4649-A6DC-FE923553D2FA}">
      <dsp:nvSpPr>
        <dsp:cNvPr id="0" name=""/>
        <dsp:cNvSpPr/>
      </dsp:nvSpPr>
      <dsp:spPr>
        <a:xfrm>
          <a:off x="5847500" y="260785"/>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92AAC9-D520-4D67-AE3C-100FC1E46808}">
      <dsp:nvSpPr>
        <dsp:cNvPr id="0" name=""/>
        <dsp:cNvSpPr/>
      </dsp:nvSpPr>
      <dsp:spPr>
        <a:xfrm>
          <a:off x="6155075" y="568361"/>
          <a:ext cx="849493" cy="8494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68B285-30EA-4EEA-8860-9F415C519CF3}">
      <dsp:nvSpPr>
        <dsp:cNvPr id="0" name=""/>
        <dsp:cNvSpPr/>
      </dsp:nvSpPr>
      <dsp:spPr>
        <a:xfrm>
          <a:off x="7625997" y="260785"/>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Volvo has a sustained competitive edge due to the innovative and ethically responsible initiatives the company continues to undertake.</a:t>
          </a:r>
          <a:endParaRPr lang="en-US" sz="1500" kern="1200"/>
        </a:p>
      </dsp:txBody>
      <dsp:txXfrm>
        <a:off x="7625997" y="260785"/>
        <a:ext cx="3452376" cy="1464644"/>
      </dsp:txXfrm>
    </dsp:sp>
    <dsp:sp modelId="{E03B3FED-6E60-4F7E-ADC9-AF043BC170E2}">
      <dsp:nvSpPr>
        <dsp:cNvPr id="0" name=""/>
        <dsp:cNvSpPr/>
      </dsp:nvSpPr>
      <dsp:spPr>
        <a:xfrm>
          <a:off x="15076" y="2432233"/>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D22DC-B58A-45DA-AB86-522FEEADAC80}">
      <dsp:nvSpPr>
        <dsp:cNvPr id="0" name=""/>
        <dsp:cNvSpPr/>
      </dsp:nvSpPr>
      <dsp:spPr>
        <a:xfrm>
          <a:off x="322651" y="2739808"/>
          <a:ext cx="849493" cy="8494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AAE46D-8949-405A-8C21-8F8F12C75968}">
      <dsp:nvSpPr>
        <dsp:cNvPr id="0" name=""/>
        <dsp:cNvSpPr/>
      </dsp:nvSpPr>
      <dsp:spPr>
        <a:xfrm>
          <a:off x="1793573" y="2432233"/>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Surveillance in addressing the competition is of primary importance though the company’s focus in all its market initiatives addresses sustainability for people, the planet and progress.</a:t>
          </a:r>
          <a:endParaRPr lang="en-US" sz="1500" kern="1200"/>
        </a:p>
      </dsp:txBody>
      <dsp:txXfrm>
        <a:off x="1793573" y="2432233"/>
        <a:ext cx="3452376" cy="1464644"/>
      </dsp:txXfrm>
    </dsp:sp>
    <dsp:sp modelId="{7B2C3FA3-1B73-4745-8570-4FA03B00BF3E}">
      <dsp:nvSpPr>
        <dsp:cNvPr id="0" name=""/>
        <dsp:cNvSpPr/>
      </dsp:nvSpPr>
      <dsp:spPr>
        <a:xfrm>
          <a:off x="5847500" y="2432233"/>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C4968E-22C2-4968-B452-F41BB9EC558A}">
      <dsp:nvSpPr>
        <dsp:cNvPr id="0" name=""/>
        <dsp:cNvSpPr/>
      </dsp:nvSpPr>
      <dsp:spPr>
        <a:xfrm>
          <a:off x="6155075" y="2739808"/>
          <a:ext cx="849493" cy="8494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B40989-CBA1-4116-91B4-A4AF52EFE391}">
      <dsp:nvSpPr>
        <dsp:cNvPr id="0" name=""/>
        <dsp:cNvSpPr/>
      </dsp:nvSpPr>
      <dsp:spPr>
        <a:xfrm>
          <a:off x="7625997" y="2432233"/>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Volvo’s commitment to its principles and proactive shift in focus and strategy will ensure that the company leads the industry in growing a future that is not only safer and smarter but cleaner as well.</a:t>
          </a:r>
          <a:endParaRPr lang="en-US" sz="1500" kern="1200"/>
        </a:p>
      </dsp:txBody>
      <dsp:txXfrm>
        <a:off x="7625997" y="2432233"/>
        <a:ext cx="3452376" cy="14646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E4775-146E-4F0F-73F3-609B43A81FF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3ADCC5F-573F-FD00-F852-9F6D1AB962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0B89C9-B193-6E47-6150-03CADB8922B8}"/>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5" name="Footer Placeholder 4">
            <a:extLst>
              <a:ext uri="{FF2B5EF4-FFF2-40B4-BE49-F238E27FC236}">
                <a16:creationId xmlns:a16="http://schemas.microsoft.com/office/drawing/2014/main" id="{7BE856EA-4BD5-8D78-BD61-98FC468AC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1564F9-F8B6-35C8-DFE8-0BDEBCEEFA39}"/>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431318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3A8C5-A982-AB4D-371F-7817FC7C004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2F424C7-440B-DC20-5844-98539673A6F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923D56-73A8-058D-A143-FDCCDA69CDBD}"/>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5" name="Footer Placeholder 4">
            <a:extLst>
              <a:ext uri="{FF2B5EF4-FFF2-40B4-BE49-F238E27FC236}">
                <a16:creationId xmlns:a16="http://schemas.microsoft.com/office/drawing/2014/main" id="{B7F04789-1C1E-5E6D-4070-EFF77DD390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3467B-956F-6CC9-F221-030182A55232}"/>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37597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5D426-024A-CC37-1E91-9BA2644BFB2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DB1018E-A763-217F-4F43-7D5732E6844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B6B4E38-23E9-E101-A7FF-8362D1296DCC}"/>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5" name="Footer Placeholder 4">
            <a:extLst>
              <a:ext uri="{FF2B5EF4-FFF2-40B4-BE49-F238E27FC236}">
                <a16:creationId xmlns:a16="http://schemas.microsoft.com/office/drawing/2014/main" id="{AB571047-101A-58BE-9618-C9B2115423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146DD2-3B89-98BC-268A-6542E079EBDC}"/>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1298463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8067B-C676-B4CA-9684-A84366216D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25150C-4D0C-8F16-F32C-063FC7D3A9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8ABA8DF-A69E-8197-7EB5-7C57F639E98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9AC9718-A5C1-10C7-64B8-9AD91BD544C5}"/>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6" name="Footer Placeholder 5">
            <a:extLst>
              <a:ext uri="{FF2B5EF4-FFF2-40B4-BE49-F238E27FC236}">
                <a16:creationId xmlns:a16="http://schemas.microsoft.com/office/drawing/2014/main" id="{3DE6FBAF-FEFE-F44E-B92E-8294CB8B0B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67043-5A31-2528-6F21-3552BD84E956}"/>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525159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FD2DC-FC7D-29DD-7929-48649891190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89B3F2-44F0-B0C7-810B-ECCCC8CF1E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444CBC-279D-7DE9-56C1-306F531D98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E0728B4-C518-0622-9EA4-069EA7685E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DCCD07-60FB-74DD-6542-8FA3A79452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7D88D7B-9FB2-AD53-B8FC-C5D470C87612}"/>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8" name="Footer Placeholder 7">
            <a:extLst>
              <a:ext uri="{FF2B5EF4-FFF2-40B4-BE49-F238E27FC236}">
                <a16:creationId xmlns:a16="http://schemas.microsoft.com/office/drawing/2014/main" id="{51C4B047-28D5-AC8B-3411-0C8EC8AE3A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AE9B1B-5E7D-F375-B133-4AD5F8BD5087}"/>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2598318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2D658-01A5-73AB-1578-0ABE59F229F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E743153-B94A-2411-4487-B4F49A7CDF09}"/>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4" name="Footer Placeholder 3">
            <a:extLst>
              <a:ext uri="{FF2B5EF4-FFF2-40B4-BE49-F238E27FC236}">
                <a16:creationId xmlns:a16="http://schemas.microsoft.com/office/drawing/2014/main" id="{AFB9F37F-7695-873A-A7F0-D72EF82853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BC4757-9903-C435-95C9-0D11FC785A4E}"/>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4127170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ABF70-A97D-8E78-6C95-00F4DBF7CE66}"/>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3" name="Footer Placeholder 2">
            <a:extLst>
              <a:ext uri="{FF2B5EF4-FFF2-40B4-BE49-F238E27FC236}">
                <a16:creationId xmlns:a16="http://schemas.microsoft.com/office/drawing/2014/main" id="{0BD8A3AA-D3EC-7143-841E-A9C03BFEBF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10ACB8-B649-79C6-064A-D3CAC99A45A6}"/>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947759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026E6-3F84-A095-D6CD-97A84C504E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FAE727B-2268-2D27-C91B-D32595F2F6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8581B90-5271-E943-D276-769BE3929C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547195-C2D9-44ED-7BE9-BB1422251820}"/>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6" name="Footer Placeholder 5">
            <a:extLst>
              <a:ext uri="{FF2B5EF4-FFF2-40B4-BE49-F238E27FC236}">
                <a16:creationId xmlns:a16="http://schemas.microsoft.com/office/drawing/2014/main" id="{11DCB600-42C3-DB4A-E32E-5173F629CC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C69D54-1A0A-8948-2D13-625BBDDB4B6C}"/>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597434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B16EF-41A2-4C23-08E7-BB5BB3F918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19B47BB-F304-1D7F-327D-098B2E5332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21E54D-29ED-4211-23CA-B717B1EA1F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088B63-B223-E70E-322D-FBDF9D4B96A7}"/>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6" name="Footer Placeholder 5">
            <a:extLst>
              <a:ext uri="{FF2B5EF4-FFF2-40B4-BE49-F238E27FC236}">
                <a16:creationId xmlns:a16="http://schemas.microsoft.com/office/drawing/2014/main" id="{EFB8012D-2EE3-DE3E-E97F-86C5ABA9B3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C13138-A359-1B18-F4C1-0DC8B339FAFB}"/>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690029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A65B-BE9F-530F-179F-0AEBCD1694F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0D6CAF0-F439-1D74-FE8C-CE6DA6E869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99A2C6-4EA4-3C99-5FCA-D74134B49A5A}"/>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5" name="Footer Placeholder 4">
            <a:extLst>
              <a:ext uri="{FF2B5EF4-FFF2-40B4-BE49-F238E27FC236}">
                <a16:creationId xmlns:a16="http://schemas.microsoft.com/office/drawing/2014/main" id="{E042C24F-04D2-10EC-D3C4-2FE533E79A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1B04D-9767-79AE-D8CD-4BA0E64BEC52}"/>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658207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35C480-ECEE-C276-8987-A477D28D7C5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E6E4717-02DF-F6BE-0CAD-7C9EA5160F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9C8588-9641-C79F-47B0-B76DF1FD24BC}"/>
              </a:ext>
            </a:extLst>
          </p:cNvPr>
          <p:cNvSpPr>
            <a:spLocks noGrp="1"/>
          </p:cNvSpPr>
          <p:nvPr>
            <p:ph type="dt" sz="half" idx="10"/>
          </p:nvPr>
        </p:nvSpPr>
        <p:spPr/>
        <p:txBody>
          <a:bodyPr/>
          <a:lstStyle/>
          <a:p>
            <a:fld id="{87CE1041-7E97-4E7F-AB3E-242DCA2A1BFC}" type="datetimeFigureOut">
              <a:rPr lang="en-GB" smtClean="0"/>
              <a:t>10/11/2025</a:t>
            </a:fld>
            <a:endParaRPr lang="en-GB"/>
          </a:p>
        </p:txBody>
      </p:sp>
      <p:sp>
        <p:nvSpPr>
          <p:cNvPr id="5" name="Footer Placeholder 4">
            <a:extLst>
              <a:ext uri="{FF2B5EF4-FFF2-40B4-BE49-F238E27FC236}">
                <a16:creationId xmlns:a16="http://schemas.microsoft.com/office/drawing/2014/main" id="{A5B94B9A-7638-08D9-0267-BCCAA9996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C0990E-5023-6DA3-49DD-F39E7285F3D4}"/>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518552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DA93E7-7D28-9CA0-6B5F-02F4F00CDC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31BB725-41E4-6FFE-2385-3E5B401D50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B5FA371-9B9C-B524-B6D0-B2F4570F7A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CE1041-7E97-4E7F-AB3E-242DCA2A1BFC}" type="datetimeFigureOut">
              <a:rPr lang="en-GB" smtClean="0"/>
              <a:t>10/11/2025</a:t>
            </a:fld>
            <a:endParaRPr lang="en-GB"/>
          </a:p>
        </p:txBody>
      </p:sp>
      <p:sp>
        <p:nvSpPr>
          <p:cNvPr id="5" name="Footer Placeholder 4">
            <a:extLst>
              <a:ext uri="{FF2B5EF4-FFF2-40B4-BE49-F238E27FC236}">
                <a16:creationId xmlns:a16="http://schemas.microsoft.com/office/drawing/2014/main" id="{BE121F55-0567-9D9E-A4ED-7AB3ED380F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2CE1A8-B170-A980-69CD-2E248AB64B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8566A0-723B-4324-8480-436C0D9AB498}" type="slidenum">
              <a:rPr lang="en-GB" smtClean="0"/>
              <a:t>‹#›</a:t>
            </a:fld>
            <a:endParaRPr lang="en-GB"/>
          </a:p>
        </p:txBody>
      </p:sp>
    </p:spTree>
    <p:extLst>
      <p:ext uri="{BB962C8B-B14F-4D97-AF65-F5344CB8AC3E}">
        <p14:creationId xmlns:p14="http://schemas.microsoft.com/office/powerpoint/2010/main" val="359785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6.xml.rels><?xml version="1.0" encoding="UTF-8" standalone="yes"?>
<Relationships xmlns="http://schemas.openxmlformats.org/package/2006/relationships"><Relationship Id="rId2" Type="http://schemas.openxmlformats.org/officeDocument/2006/relationships/hyperlink" Target="https://www.statista.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y cars lined up in a row on floor">
            <a:extLst>
              <a:ext uri="{FF2B5EF4-FFF2-40B4-BE49-F238E27FC236}">
                <a16:creationId xmlns:a16="http://schemas.microsoft.com/office/drawing/2014/main" id="{9AE62A41-FBD4-1B12-809B-46002A8625FB}"/>
              </a:ext>
            </a:extLst>
          </p:cNvPr>
          <p:cNvPicPr>
            <a:picLocks noChangeAspect="1"/>
          </p:cNvPicPr>
          <p:nvPr/>
        </p:nvPicPr>
        <p:blipFill>
          <a:blip r:embed="rId2"/>
          <a:srcRect l="6611" r="6611"/>
          <a:stretch>
            <a:fillRect/>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8" name="Freeform: Shape 1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9F5CDC-C1EE-6AC4-AEED-831FBB82048A}"/>
              </a:ext>
            </a:extLst>
          </p:cNvPr>
          <p:cNvSpPr>
            <a:spLocks noGrp="1"/>
          </p:cNvSpPr>
          <p:nvPr>
            <p:ph type="ctrTitle"/>
          </p:nvPr>
        </p:nvSpPr>
        <p:spPr>
          <a:xfrm>
            <a:off x="371094" y="1161288"/>
            <a:ext cx="3438144" cy="1125728"/>
          </a:xfrm>
        </p:spPr>
        <p:txBody>
          <a:bodyPr vert="horz" lIns="91440" tIns="45720" rIns="91440" bIns="45720" rtlCol="0" anchor="b">
            <a:normAutofit/>
          </a:bodyPr>
          <a:lstStyle/>
          <a:p>
            <a:pPr algn="l"/>
            <a:r>
              <a:rPr lang="en-US" sz="2400"/>
              <a:t>Group Presentation: Volvo Cars – Micro and Macro Business Analysis</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A2E53136-B947-D0AD-A13F-CC7B8C5882EE}"/>
              </a:ext>
            </a:extLst>
          </p:cNvPr>
          <p:cNvSpPr>
            <a:spLocks noGrp="1"/>
          </p:cNvSpPr>
          <p:nvPr>
            <p:ph type="subTitle" idx="1"/>
          </p:nvPr>
        </p:nvSpPr>
        <p:spPr>
          <a:xfrm>
            <a:off x="371094" y="2736342"/>
            <a:ext cx="3166004" cy="2109127"/>
          </a:xfrm>
        </p:spPr>
        <p:txBody>
          <a:bodyPr vert="horz" lIns="91440" tIns="45720" rIns="91440" bIns="45720" rtlCol="0" anchor="t">
            <a:normAutofit/>
          </a:bodyPr>
          <a:lstStyle/>
          <a:p>
            <a:pPr indent="-228600" algn="l">
              <a:buFont typeface="Arial" panose="020B0604020202020204" pitchFamily="34" charset="0"/>
              <a:buChar char="•"/>
            </a:pPr>
            <a:r>
              <a:rPr lang="en-US" sz="1700"/>
              <a:t>Emil Cosmin Raducanu 2513152</a:t>
            </a:r>
          </a:p>
          <a:p>
            <a:pPr indent="-228600" algn="l">
              <a:buFont typeface="Arial" panose="020B0604020202020204" pitchFamily="34" charset="0"/>
              <a:buChar char="•"/>
            </a:pPr>
            <a:r>
              <a:rPr lang="en-US" sz="1700"/>
              <a:t>Andreea  Sibel Ismail  2516748</a:t>
            </a:r>
          </a:p>
          <a:p>
            <a:pPr indent="-228600" algn="l">
              <a:buFont typeface="Arial" panose="020B0604020202020204" pitchFamily="34" charset="0"/>
              <a:buChar char="•"/>
            </a:pPr>
            <a:r>
              <a:rPr lang="en-US" sz="1700"/>
              <a:t>Cornelia loan  2515711</a:t>
            </a:r>
          </a:p>
          <a:p>
            <a:pPr indent="-228600" algn="l">
              <a:buFont typeface="Arial" panose="020B0604020202020204" pitchFamily="34" charset="0"/>
              <a:buChar char="•"/>
            </a:pPr>
            <a:r>
              <a:rPr lang="en-US" sz="1700"/>
              <a:t>Nelu Costel Avram 2517293</a:t>
            </a:r>
          </a:p>
        </p:txBody>
      </p:sp>
    </p:spTree>
    <p:extLst>
      <p:ext uri="{BB962C8B-B14F-4D97-AF65-F5344CB8AC3E}">
        <p14:creationId xmlns:p14="http://schemas.microsoft.com/office/powerpoint/2010/main" val="2133513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747D9-CF83-89FE-9A89-B5CF4D0BB3DE}"/>
              </a:ext>
            </a:extLst>
          </p:cNvPr>
          <p:cNvSpPr>
            <a:spLocks noGrp="1"/>
          </p:cNvSpPr>
          <p:nvPr>
            <p:ph type="title"/>
          </p:nvPr>
        </p:nvSpPr>
        <p:spPr/>
        <p:txBody>
          <a:bodyPr/>
          <a:lstStyle/>
          <a:p>
            <a:r>
              <a:rPr lang="en-GB" dirty="0"/>
              <a:t>Company Overview</a:t>
            </a:r>
          </a:p>
        </p:txBody>
      </p:sp>
      <p:graphicFrame>
        <p:nvGraphicFramePr>
          <p:cNvPr id="5" name="Content Placeholder 2">
            <a:extLst>
              <a:ext uri="{FF2B5EF4-FFF2-40B4-BE49-F238E27FC236}">
                <a16:creationId xmlns:a16="http://schemas.microsoft.com/office/drawing/2014/main" id="{898E7B6E-D5DC-6D52-D3F1-01383F019F4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495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F8983-E400-F6C6-E2BB-CE6482849863}"/>
              </a:ext>
            </a:extLst>
          </p:cNvPr>
          <p:cNvSpPr>
            <a:spLocks noGrp="1"/>
          </p:cNvSpPr>
          <p:nvPr>
            <p:ph type="title"/>
          </p:nvPr>
        </p:nvSpPr>
        <p:spPr>
          <a:xfrm>
            <a:off x="841248" y="256032"/>
            <a:ext cx="10506456" cy="1014984"/>
          </a:xfrm>
        </p:spPr>
        <p:txBody>
          <a:bodyPr anchor="b">
            <a:normAutofit/>
          </a:bodyPr>
          <a:lstStyle/>
          <a:p>
            <a:r>
              <a:rPr lang="en-GB"/>
              <a:t>Core Business Strategy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22B0D57-F73B-6A98-A0F4-D34953ECE6F9}"/>
              </a:ext>
            </a:extLst>
          </p:cNvPr>
          <p:cNvGraphicFramePr>
            <a:graphicFrameLocks noGrp="1"/>
          </p:cNvGraphicFramePr>
          <p:nvPr>
            <p:ph idx="1"/>
            <p:extLst>
              <p:ext uri="{D42A27DB-BD31-4B8C-83A1-F6EECF244321}">
                <p14:modId xmlns:p14="http://schemas.microsoft.com/office/powerpoint/2010/main" val="317117788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464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B3926-93F5-C535-8426-6698AD2CFAD0}"/>
              </a:ext>
            </a:extLst>
          </p:cNvPr>
          <p:cNvSpPr>
            <a:spLocks noGrp="1"/>
          </p:cNvSpPr>
          <p:nvPr>
            <p:ph type="title"/>
          </p:nvPr>
        </p:nvSpPr>
        <p:spPr>
          <a:xfrm>
            <a:off x="841248" y="256032"/>
            <a:ext cx="10506456" cy="1014984"/>
          </a:xfrm>
        </p:spPr>
        <p:txBody>
          <a:bodyPr anchor="b">
            <a:normAutofit/>
          </a:bodyPr>
          <a:lstStyle/>
          <a:p>
            <a:r>
              <a:rPr lang="en-GB" dirty="0"/>
              <a:t>PESTEL Framework</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03385E8-CC03-5F50-E94F-73D04230F1AE}"/>
              </a:ext>
            </a:extLst>
          </p:cNvPr>
          <p:cNvGraphicFramePr>
            <a:graphicFrameLocks noGrp="1"/>
          </p:cNvGraphicFramePr>
          <p:nvPr>
            <p:ph idx="1"/>
            <p:extLst>
              <p:ext uri="{D42A27DB-BD31-4B8C-83A1-F6EECF244321}">
                <p14:modId xmlns:p14="http://schemas.microsoft.com/office/powerpoint/2010/main" val="375583934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137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E6705F-0BB5-36CC-A6A0-D11EB86577BD}"/>
              </a:ext>
            </a:extLst>
          </p:cNvPr>
          <p:cNvSpPr>
            <a:spLocks noGrp="1"/>
          </p:cNvSpPr>
          <p:nvPr>
            <p:ph type="title"/>
          </p:nvPr>
        </p:nvSpPr>
        <p:spPr>
          <a:xfrm>
            <a:off x="841248" y="256032"/>
            <a:ext cx="10506456" cy="1014984"/>
          </a:xfrm>
        </p:spPr>
        <p:txBody>
          <a:bodyPr anchor="b">
            <a:normAutofit/>
          </a:bodyPr>
          <a:lstStyle/>
          <a:p>
            <a:r>
              <a:rPr lang="en-GB" dirty="0"/>
              <a:t>Strengths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0CB7274-63D3-69AA-A010-976121124ED3}"/>
              </a:ext>
            </a:extLst>
          </p:cNvPr>
          <p:cNvGraphicFramePr>
            <a:graphicFrameLocks noGrp="1"/>
          </p:cNvGraphicFramePr>
          <p:nvPr>
            <p:ph idx="1"/>
            <p:extLst>
              <p:ext uri="{D42A27DB-BD31-4B8C-83A1-F6EECF244321}">
                <p14:modId xmlns:p14="http://schemas.microsoft.com/office/powerpoint/2010/main" val="147065818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945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046E6-E84C-AB1C-4071-10D83A9E4548}"/>
              </a:ext>
            </a:extLst>
          </p:cNvPr>
          <p:cNvSpPr>
            <a:spLocks noGrp="1"/>
          </p:cNvSpPr>
          <p:nvPr>
            <p:ph type="title"/>
          </p:nvPr>
        </p:nvSpPr>
        <p:spPr/>
        <p:txBody>
          <a:bodyPr/>
          <a:lstStyle/>
          <a:p>
            <a:r>
              <a:rPr lang="en-GB" dirty="0"/>
              <a:t>Weaknesses</a:t>
            </a:r>
          </a:p>
        </p:txBody>
      </p:sp>
      <p:graphicFrame>
        <p:nvGraphicFramePr>
          <p:cNvPr id="5" name="Content Placeholder 2">
            <a:extLst>
              <a:ext uri="{FF2B5EF4-FFF2-40B4-BE49-F238E27FC236}">
                <a16:creationId xmlns:a16="http://schemas.microsoft.com/office/drawing/2014/main" id="{62B57891-FB9B-47A1-C554-2CF92B1EF54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142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7E74DB-5A6B-758C-473B-5FAAFE89CA2B}"/>
              </a:ext>
            </a:extLst>
          </p:cNvPr>
          <p:cNvSpPr>
            <a:spLocks noGrp="1"/>
          </p:cNvSpPr>
          <p:nvPr>
            <p:ph type="title"/>
          </p:nvPr>
        </p:nvSpPr>
        <p:spPr>
          <a:xfrm>
            <a:off x="841248" y="256032"/>
            <a:ext cx="10506456" cy="1014984"/>
          </a:xfrm>
        </p:spPr>
        <p:txBody>
          <a:bodyPr anchor="b">
            <a:normAutofit/>
          </a:bodyPr>
          <a:lstStyle/>
          <a:p>
            <a:r>
              <a:rPr lang="en-GB" dirty="0"/>
              <a:t>Opportunities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8005736-F9AD-C263-97BE-16FA2A095DCC}"/>
              </a:ext>
            </a:extLst>
          </p:cNvPr>
          <p:cNvGraphicFramePr>
            <a:graphicFrameLocks noGrp="1"/>
          </p:cNvGraphicFramePr>
          <p:nvPr>
            <p:ph idx="1"/>
            <p:extLst>
              <p:ext uri="{D42A27DB-BD31-4B8C-83A1-F6EECF244321}">
                <p14:modId xmlns:p14="http://schemas.microsoft.com/office/powerpoint/2010/main" val="14422719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759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E7247-EBB5-3400-63C0-D83E76CE828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Threats</a:t>
            </a:r>
          </a:p>
        </p:txBody>
      </p:sp>
      <p:graphicFrame>
        <p:nvGraphicFramePr>
          <p:cNvPr id="5" name="Content Placeholder 2">
            <a:extLst>
              <a:ext uri="{FF2B5EF4-FFF2-40B4-BE49-F238E27FC236}">
                <a16:creationId xmlns:a16="http://schemas.microsoft.com/office/drawing/2014/main" id="{B1BE7599-B755-07B3-1A10-7E7CB26D6724}"/>
              </a:ext>
            </a:extLst>
          </p:cNvPr>
          <p:cNvGraphicFramePr>
            <a:graphicFrameLocks noGrp="1"/>
          </p:cNvGraphicFramePr>
          <p:nvPr>
            <p:ph idx="1"/>
            <p:extLst>
              <p:ext uri="{D42A27DB-BD31-4B8C-83A1-F6EECF244321}">
                <p14:modId xmlns:p14="http://schemas.microsoft.com/office/powerpoint/2010/main" val="65262162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7389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DD113-9B8C-6C88-FC91-57C90727962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Political and Economic Factors</a:t>
            </a:r>
          </a:p>
        </p:txBody>
      </p:sp>
      <p:graphicFrame>
        <p:nvGraphicFramePr>
          <p:cNvPr id="5" name="Content Placeholder 2">
            <a:extLst>
              <a:ext uri="{FF2B5EF4-FFF2-40B4-BE49-F238E27FC236}">
                <a16:creationId xmlns:a16="http://schemas.microsoft.com/office/drawing/2014/main" id="{DFDE47BB-E377-20A1-670A-C24D30F96369}"/>
              </a:ext>
            </a:extLst>
          </p:cNvPr>
          <p:cNvGraphicFramePr>
            <a:graphicFrameLocks noGrp="1"/>
          </p:cNvGraphicFramePr>
          <p:nvPr>
            <p:ph idx="1"/>
            <p:extLst>
              <p:ext uri="{D42A27DB-BD31-4B8C-83A1-F6EECF244321}">
                <p14:modId xmlns:p14="http://schemas.microsoft.com/office/powerpoint/2010/main" val="70993633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8314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CE7519-A8A5-990B-C36A-7678BF69CE5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Social and Technological Factors</a:t>
            </a:r>
          </a:p>
        </p:txBody>
      </p:sp>
      <p:graphicFrame>
        <p:nvGraphicFramePr>
          <p:cNvPr id="5" name="Content Placeholder 2">
            <a:extLst>
              <a:ext uri="{FF2B5EF4-FFF2-40B4-BE49-F238E27FC236}">
                <a16:creationId xmlns:a16="http://schemas.microsoft.com/office/drawing/2014/main" id="{2DAF78AE-5CFE-B49F-CDB8-90225796AA4E}"/>
              </a:ext>
            </a:extLst>
          </p:cNvPr>
          <p:cNvGraphicFramePr>
            <a:graphicFrameLocks noGrp="1"/>
          </p:cNvGraphicFramePr>
          <p:nvPr>
            <p:ph idx="1"/>
            <p:extLst>
              <p:ext uri="{D42A27DB-BD31-4B8C-83A1-F6EECF244321}">
                <p14:modId xmlns:p14="http://schemas.microsoft.com/office/powerpoint/2010/main" val="67637224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0146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037455-293A-12CF-DC09-380678993A2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Environmental and Legal Factors</a:t>
            </a:r>
          </a:p>
        </p:txBody>
      </p:sp>
      <p:graphicFrame>
        <p:nvGraphicFramePr>
          <p:cNvPr id="5" name="Content Placeholder 2">
            <a:extLst>
              <a:ext uri="{FF2B5EF4-FFF2-40B4-BE49-F238E27FC236}">
                <a16:creationId xmlns:a16="http://schemas.microsoft.com/office/drawing/2014/main" id="{E07447E1-811D-5A3B-A5E5-7C2C08E7C938}"/>
              </a:ext>
            </a:extLst>
          </p:cNvPr>
          <p:cNvGraphicFramePr>
            <a:graphicFrameLocks noGrp="1"/>
          </p:cNvGraphicFramePr>
          <p:nvPr>
            <p:ph idx="1"/>
            <p:extLst>
              <p:ext uri="{D42A27DB-BD31-4B8C-83A1-F6EECF244321}">
                <p14:modId xmlns:p14="http://schemas.microsoft.com/office/powerpoint/2010/main" val="890802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4157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3E4BB-0FA3-298A-1F03-38B81DE3F27A}"/>
              </a:ext>
            </a:extLst>
          </p:cNvPr>
          <p:cNvSpPr>
            <a:spLocks noGrp="1"/>
          </p:cNvSpPr>
          <p:nvPr>
            <p:ph type="title"/>
          </p:nvPr>
        </p:nvSpPr>
        <p:spPr/>
        <p:txBody>
          <a:bodyPr/>
          <a:lstStyle/>
          <a:p>
            <a:r>
              <a:rPr lang="en-GB" dirty="0"/>
              <a:t>Impact of Globalisation</a:t>
            </a:r>
          </a:p>
        </p:txBody>
      </p:sp>
      <p:graphicFrame>
        <p:nvGraphicFramePr>
          <p:cNvPr id="5" name="Content Placeholder 2">
            <a:extLst>
              <a:ext uri="{FF2B5EF4-FFF2-40B4-BE49-F238E27FC236}">
                <a16:creationId xmlns:a16="http://schemas.microsoft.com/office/drawing/2014/main" id="{2821E09B-436C-911C-A983-868D76B522F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4919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9FA1F-0412-1A5D-7443-8D0F3D3C814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The Role of Innovation</a:t>
            </a:r>
          </a:p>
        </p:txBody>
      </p:sp>
      <p:graphicFrame>
        <p:nvGraphicFramePr>
          <p:cNvPr id="5" name="Content Placeholder 2">
            <a:extLst>
              <a:ext uri="{FF2B5EF4-FFF2-40B4-BE49-F238E27FC236}">
                <a16:creationId xmlns:a16="http://schemas.microsoft.com/office/drawing/2014/main" id="{55C3EB75-5B4E-4AF0-AED2-1B530ED5EDB1}"/>
              </a:ext>
            </a:extLst>
          </p:cNvPr>
          <p:cNvGraphicFramePr>
            <a:graphicFrameLocks noGrp="1"/>
          </p:cNvGraphicFramePr>
          <p:nvPr>
            <p:ph idx="1"/>
            <p:extLst>
              <p:ext uri="{D42A27DB-BD31-4B8C-83A1-F6EECF244321}">
                <p14:modId xmlns:p14="http://schemas.microsoft.com/office/powerpoint/2010/main" val="298756249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4004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811121F-7094-BA7E-E16E-6BE155543A18}"/>
              </a:ext>
            </a:extLst>
          </p:cNvPr>
          <p:cNvSpPr>
            <a:spLocks noGrp="1"/>
          </p:cNvSpPr>
          <p:nvPr>
            <p:ph type="title"/>
          </p:nvPr>
        </p:nvSpPr>
        <p:spPr>
          <a:xfrm>
            <a:off x="550863" y="365125"/>
            <a:ext cx="11090274" cy="1325563"/>
          </a:xfrm>
        </p:spPr>
        <p:txBody>
          <a:bodyPr>
            <a:normAutofit/>
          </a:bodyPr>
          <a:lstStyle/>
          <a:p>
            <a:r>
              <a:rPr lang="en-GB" sz="4000"/>
              <a:t>Recommendations</a:t>
            </a:r>
          </a:p>
        </p:txBody>
      </p:sp>
      <p:graphicFrame>
        <p:nvGraphicFramePr>
          <p:cNvPr id="20" name="Content Placeholder 2">
            <a:extLst>
              <a:ext uri="{FF2B5EF4-FFF2-40B4-BE49-F238E27FC236}">
                <a16:creationId xmlns:a16="http://schemas.microsoft.com/office/drawing/2014/main" id="{B26592A5-C4EC-CF46-5E65-157CE1C0E906}"/>
              </a:ext>
            </a:extLst>
          </p:cNvPr>
          <p:cNvGraphicFramePr>
            <a:graphicFrameLocks noGrp="1"/>
          </p:cNvGraphicFramePr>
          <p:nvPr>
            <p:ph idx="1"/>
            <p:extLst>
              <p:ext uri="{D42A27DB-BD31-4B8C-83A1-F6EECF244321}">
                <p14:modId xmlns:p14="http://schemas.microsoft.com/office/powerpoint/2010/main" val="1598275453"/>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71228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517ABEA-CCE1-D1B8-B9D2-3E1E4C01D9D5}"/>
              </a:ext>
            </a:extLst>
          </p:cNvPr>
          <p:cNvSpPr>
            <a:spLocks noGrp="1"/>
          </p:cNvSpPr>
          <p:nvPr>
            <p:ph type="title"/>
          </p:nvPr>
        </p:nvSpPr>
        <p:spPr>
          <a:xfrm>
            <a:off x="550863" y="365125"/>
            <a:ext cx="11090274" cy="1325563"/>
          </a:xfrm>
        </p:spPr>
        <p:txBody>
          <a:bodyPr>
            <a:normAutofit/>
          </a:bodyPr>
          <a:lstStyle/>
          <a:p>
            <a:r>
              <a:rPr lang="en-GB" sz="4000"/>
              <a:t>Conclusion</a:t>
            </a:r>
          </a:p>
        </p:txBody>
      </p:sp>
      <p:graphicFrame>
        <p:nvGraphicFramePr>
          <p:cNvPr id="5" name="Content Placeholder 2">
            <a:extLst>
              <a:ext uri="{FF2B5EF4-FFF2-40B4-BE49-F238E27FC236}">
                <a16:creationId xmlns:a16="http://schemas.microsoft.com/office/drawing/2014/main" id="{4BC71F97-B9A8-61F8-2012-E69867F055A9}"/>
              </a:ext>
            </a:extLst>
          </p:cNvPr>
          <p:cNvGraphicFramePr>
            <a:graphicFrameLocks noGrp="1"/>
          </p:cNvGraphicFramePr>
          <p:nvPr>
            <p:ph idx="1"/>
            <p:extLst>
              <p:ext uri="{D42A27DB-BD31-4B8C-83A1-F6EECF244321}">
                <p14:modId xmlns:p14="http://schemas.microsoft.com/office/powerpoint/2010/main" val="279903861"/>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2532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395747-5708-8A38-440F-3E10EA06895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C3F88BD3-6249-97C4-754C-0ADAA3D239C5}"/>
              </a:ext>
            </a:extLst>
          </p:cNvPr>
          <p:cNvSpPr>
            <a:spLocks noGrp="1"/>
          </p:cNvSpPr>
          <p:nvPr>
            <p:ph idx="1"/>
          </p:nvPr>
        </p:nvSpPr>
        <p:spPr>
          <a:xfrm>
            <a:off x="1371599" y="2318197"/>
            <a:ext cx="9724031" cy="3683358"/>
          </a:xfrm>
        </p:spPr>
        <p:txBody>
          <a:bodyPr anchor="ctr">
            <a:normAutofit/>
          </a:bodyPr>
          <a:lstStyle/>
          <a:p>
            <a:r>
              <a:rPr lang="en-GB" sz="2000"/>
              <a:t>Financial Times (2024) </a:t>
            </a:r>
            <a:r>
              <a:rPr lang="en-GB" sz="2000" i="1"/>
              <a:t>Volvo’s commitment to full electrification and sustainability</a:t>
            </a:r>
            <a:r>
              <a:rPr lang="en-GB" sz="2000"/>
              <a:t>. London: Financial Times, 17 April.</a:t>
            </a:r>
          </a:p>
          <a:p>
            <a:r>
              <a:rPr lang="en-GB" sz="2000"/>
              <a:t>International Energy Agency (IEA) (2024) </a:t>
            </a:r>
            <a:r>
              <a:rPr lang="en-GB" sz="2000" i="1"/>
              <a:t>Global EV Outlook 2024: Electric Vehicle and Energy Trends</a:t>
            </a:r>
            <a:r>
              <a:rPr lang="en-GB" sz="2000"/>
              <a:t>. Paris: IEA.</a:t>
            </a:r>
          </a:p>
          <a:p>
            <a:r>
              <a:rPr lang="en-GB" sz="2000"/>
              <a:t>Statista (2024) </a:t>
            </a:r>
            <a:r>
              <a:rPr lang="en-GB" sz="2000" i="1"/>
              <a:t>Volvo Cars – Global Revenue, Employment and Market Presence 2024.</a:t>
            </a:r>
            <a:r>
              <a:rPr lang="en-GB" sz="2000"/>
              <a:t> Available at: </a:t>
            </a:r>
            <a:r>
              <a:rPr lang="en-GB" sz="2000">
                <a:hlinkClick r:id="rId2"/>
              </a:rPr>
              <a:t>https://www.statista.com/</a:t>
            </a:r>
            <a:r>
              <a:rPr lang="en-GB" sz="2000"/>
              <a:t> (Accessed: 31 October 2025).</a:t>
            </a:r>
          </a:p>
          <a:p>
            <a:r>
              <a:rPr lang="en-GB" sz="2000"/>
              <a:t>Volvo Cars (2024) </a:t>
            </a:r>
            <a:r>
              <a:rPr lang="en-GB" sz="2000" i="1"/>
              <a:t>Annual and Sustainability Report 2024.</a:t>
            </a:r>
            <a:r>
              <a:rPr lang="en-GB" sz="2000"/>
              <a:t> Gothenburg: Volvo Car Corporation.</a:t>
            </a:r>
          </a:p>
          <a:p>
            <a:endParaRPr lang="en-GB" sz="2000"/>
          </a:p>
        </p:txBody>
      </p:sp>
    </p:spTree>
    <p:extLst>
      <p:ext uri="{BB962C8B-B14F-4D97-AF65-F5344CB8AC3E}">
        <p14:creationId xmlns:p14="http://schemas.microsoft.com/office/powerpoint/2010/main" val="15993001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1736</Words>
  <Application>Microsoft Office PowerPoint</Application>
  <PresentationFormat>Widescreen</PresentationFormat>
  <Paragraphs>92</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Group Presentation: Volvo Cars – Micro and Macro Business Analysis</vt:lpstr>
      <vt:lpstr>Company Overview</vt:lpstr>
      <vt:lpstr>Core Business Strategy</vt:lpstr>
      <vt:lpstr>PESTEL Framework</vt:lpstr>
      <vt:lpstr>Strengths</vt:lpstr>
      <vt:lpstr>Weaknesses</vt:lpstr>
      <vt:lpstr>Opportunities</vt:lpstr>
      <vt:lpstr>Threats</vt:lpstr>
      <vt:lpstr>Political and Economic Factors</vt:lpstr>
      <vt:lpstr>Social and Technological Factors</vt:lpstr>
      <vt:lpstr>Environmental and Legal Factors</vt:lpstr>
      <vt:lpstr>Impact of Globalisation</vt:lpstr>
      <vt:lpstr>The Role of Innovation</vt:lpstr>
      <vt:lpstr>Recommendations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Dalina Popov</dc:creator>
  <cp:lastModifiedBy>Dalina Popov</cp:lastModifiedBy>
  <cp:revision>1</cp:revision>
  <dcterms:created xsi:type="dcterms:W3CDTF">2025-11-10T21:40:54Z</dcterms:created>
  <dcterms:modified xsi:type="dcterms:W3CDTF">2025-11-10T21:59:56Z</dcterms:modified>
</cp:coreProperties>
</file>