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sldIdLst>
    <p:sldId id="256" r:id="rId5"/>
    <p:sldId id="257" r:id="rId6"/>
    <p:sldId id="258" r:id="rId7"/>
    <p:sldId id="259" r:id="rId8"/>
    <p:sldId id="267" r:id="rId9"/>
    <p:sldId id="268" r:id="rId10"/>
    <p:sldId id="269" r:id="rId11"/>
    <p:sldId id="270" r:id="rId12"/>
    <p:sldId id="271" r:id="rId13"/>
    <p:sldId id="272" r:id="rId14"/>
    <p:sldId id="273" r:id="rId15"/>
    <p:sldId id="274"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351596-9CB0-4F3F-A246-157686079897}" v="13" dt="2023-10-30T19:45:02.7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934" autoAdjust="0"/>
    <p:restoredTop sz="94660"/>
  </p:normalViewPr>
  <p:slideViewPr>
    <p:cSldViewPr snapToGrid="0">
      <p:cViewPr>
        <p:scale>
          <a:sx n="70" d="100"/>
          <a:sy n="70" d="100"/>
        </p:scale>
        <p:origin x="1445" y="3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8CCF5-8033-47BF-A92F-7A5C97CA213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AEFA50F-1B87-476B-B265-0A73B8DD11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563AC33-9DD2-4E55-9E2C-337434A92C2C}"/>
              </a:ext>
            </a:extLst>
          </p:cNvPr>
          <p:cNvSpPr>
            <a:spLocks noGrp="1"/>
          </p:cNvSpPr>
          <p:nvPr>
            <p:ph type="dt" sz="half" idx="10"/>
          </p:nvPr>
        </p:nvSpPr>
        <p:spPr/>
        <p:txBody>
          <a:bodyPr/>
          <a:lstStyle/>
          <a:p>
            <a:pPr algn="r"/>
            <a:fld id="{1449AA12-8195-4182-A7AC-2E7E59DFBDAF}" type="datetimeFigureOut">
              <a:rPr lang="en-US" smtClean="0"/>
              <a:pPr algn="r"/>
              <a:t>11/4/2023</a:t>
            </a:fld>
            <a:endParaRPr lang="en-US"/>
          </a:p>
        </p:txBody>
      </p:sp>
      <p:sp>
        <p:nvSpPr>
          <p:cNvPr id="5" name="Footer Placeholder 4">
            <a:extLst>
              <a:ext uri="{FF2B5EF4-FFF2-40B4-BE49-F238E27FC236}">
                <a16:creationId xmlns:a16="http://schemas.microsoft.com/office/drawing/2014/main" id="{0883AD45-8BB2-4206-AB5E-DCA4064A294B}"/>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02ED53FE-7D10-4D57-B926-94C2F4749D0A}"/>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945367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E03AD-8DB0-48CE-BB8B-1D608BCC6B7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DF0CA7-08A2-456B-B185-9DC640177FE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2E323D-9EC0-4312-B688-C3239CFE773F}"/>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5" name="Footer Placeholder 4">
            <a:extLst>
              <a:ext uri="{FF2B5EF4-FFF2-40B4-BE49-F238E27FC236}">
                <a16:creationId xmlns:a16="http://schemas.microsoft.com/office/drawing/2014/main" id="{23B19A85-CB0A-48A5-BDCE-C632A3F621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F5D7AC-AC28-4672-AC34-E429F8765229}"/>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648124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31BE1-B681-4260-8E7E-FEE40B68851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A0CEA0B-3815-4C4C-984A-773B51D275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7680B5B-FA05-4304-8EAF-4D6812330460}"/>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5" name="Footer Placeholder 4">
            <a:extLst>
              <a:ext uri="{FF2B5EF4-FFF2-40B4-BE49-F238E27FC236}">
                <a16:creationId xmlns:a16="http://schemas.microsoft.com/office/drawing/2014/main" id="{3ED79A81-FD23-4609-9013-6B8D992BB3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724E4B-B496-4F76-B247-31B6C02BC82C}"/>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14825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67D54-0378-4E41-97D8-BCD850E895A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0727ACE-F989-4A11-B83C-0D6A0338330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31FD865-234F-482F-B6D9-61D1BC66264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1317E6A-A483-4441-AB6B-A12BFD8ECEF3}"/>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6" name="Footer Placeholder 5">
            <a:extLst>
              <a:ext uri="{FF2B5EF4-FFF2-40B4-BE49-F238E27FC236}">
                <a16:creationId xmlns:a16="http://schemas.microsoft.com/office/drawing/2014/main" id="{5FB202A8-71E7-43F2-9AA8-8F786A2AD1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CEB99C-9435-4F5B-8323-603CA9550989}"/>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599385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525BF-BBB8-422B-AF69-97EE14D4615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39E751F-4C67-4D84-A2F7-EC59C1CE84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67B2316-714E-4A7D-B31F-0773F5CCF6E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92C7AD-D1EB-416E-B2D9-005BF40FD3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F3F0A42-40E5-4E36-83F6-8B0D19D5A8A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EF69E27-CC14-4034-80F7-2401E1324223}"/>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8" name="Footer Placeholder 7">
            <a:extLst>
              <a:ext uri="{FF2B5EF4-FFF2-40B4-BE49-F238E27FC236}">
                <a16:creationId xmlns:a16="http://schemas.microsoft.com/office/drawing/2014/main" id="{F2CD4C58-C56B-4407-9AC8-D1989FF71E8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17D670-3341-4209-988C-CA3327B521B2}"/>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160775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E7420-20AB-4B6F-9781-4DF9D3BA820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0280B19-1A61-4DA5-ADD7-6E4A9E6E421E}"/>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4" name="Footer Placeholder 3">
            <a:extLst>
              <a:ext uri="{FF2B5EF4-FFF2-40B4-BE49-F238E27FC236}">
                <a16:creationId xmlns:a16="http://schemas.microsoft.com/office/drawing/2014/main" id="{0A158FCE-A79B-4DB2-B734-966AACCA55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27BE577-EF21-422C-A2B5-100B630CD094}"/>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214822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78713B-9A15-4C58-8734-812275296DB6}"/>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3" name="Footer Placeholder 2">
            <a:extLst>
              <a:ext uri="{FF2B5EF4-FFF2-40B4-BE49-F238E27FC236}">
                <a16:creationId xmlns:a16="http://schemas.microsoft.com/office/drawing/2014/main" id="{956D8CDF-6B14-4472-9B3F-B8C5CCCD793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8C839D0-1296-480D-9412-0C211B02FB2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759530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96F45-298F-4FE9-AE86-29E1270E2E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5F00606-6891-4DAC-BF32-61AD397728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2998176-09AD-4A79-9E89-FE7C75B44B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8E5A04-139B-45E8-84D0-3B9F2575D52B}"/>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6" name="Footer Placeholder 5">
            <a:extLst>
              <a:ext uri="{FF2B5EF4-FFF2-40B4-BE49-F238E27FC236}">
                <a16:creationId xmlns:a16="http://schemas.microsoft.com/office/drawing/2014/main" id="{077164F2-34AA-4160-9054-5A390B2F0B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0B5B83-C889-4512-8B96-B992943DFE87}"/>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152503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A403B-694A-4A30-9F7B-64F2871290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FDFA816-3081-4DB1-BB47-B694CB2747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A807C1-83D2-47D9-A7FA-39B0382FF0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4DE6FE-BA00-4CB7-83A7-A2CC74C1F943}"/>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6" name="Footer Placeholder 5">
            <a:extLst>
              <a:ext uri="{FF2B5EF4-FFF2-40B4-BE49-F238E27FC236}">
                <a16:creationId xmlns:a16="http://schemas.microsoft.com/office/drawing/2014/main" id="{16B44ED5-DDB9-477F-8650-D86EB7EE1F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5FD14A-E1A3-47E7-A69F-9C5DB6EF0C8D}"/>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85665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A4D77-AAE5-4134-8AE9-2E75452A18E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0B533A2-78C4-46FD-991D-3B0002A4A90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31136A-8489-4A8B-BBFA-990BE71D20B1}"/>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5" name="Footer Placeholder 4">
            <a:extLst>
              <a:ext uri="{FF2B5EF4-FFF2-40B4-BE49-F238E27FC236}">
                <a16:creationId xmlns:a16="http://schemas.microsoft.com/office/drawing/2014/main" id="{6FA601BD-18F2-4821-879D-1A0105D2BA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1B616F-E719-44FC-BFE2-DE954DF74BA2}"/>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541219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39324F-FCA1-4D41-97C5-7634206511E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BF348C5-EC8F-4619-BEF3-BCEE10B103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49C250-B3BB-4D0A-99EF-D5C54C2FCB53}"/>
              </a:ext>
            </a:extLst>
          </p:cNvPr>
          <p:cNvSpPr>
            <a:spLocks noGrp="1"/>
          </p:cNvSpPr>
          <p:nvPr>
            <p:ph type="dt" sz="half" idx="10"/>
          </p:nvPr>
        </p:nvSpPr>
        <p:spPr/>
        <p:txBody>
          <a:bodyPr/>
          <a:lstStyle/>
          <a:p>
            <a:fld id="{1449AA12-8195-4182-A7AC-2E7E59DFBDAF}" type="datetimeFigureOut">
              <a:rPr lang="en-US" smtClean="0"/>
              <a:t>11/4/2023</a:t>
            </a:fld>
            <a:endParaRPr lang="en-US"/>
          </a:p>
        </p:txBody>
      </p:sp>
      <p:sp>
        <p:nvSpPr>
          <p:cNvPr id="5" name="Footer Placeholder 4">
            <a:extLst>
              <a:ext uri="{FF2B5EF4-FFF2-40B4-BE49-F238E27FC236}">
                <a16:creationId xmlns:a16="http://schemas.microsoft.com/office/drawing/2014/main" id="{771A44C7-F29B-4ACE-AF51-8B2380833C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3BC105-C236-4425-82DF-A55F33DD896D}"/>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96903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093A28-C0FC-4153-AADD-5C4998C4AA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A8FE70F-5F89-4A83-A891-44EFDCDC5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BC1312-8FDA-433D-8803-2968F2C733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49AA12-8195-4182-A7AC-2E7E59DFBDAF}" type="datetimeFigureOut">
              <a:rPr lang="en-US" smtClean="0"/>
              <a:pPr/>
              <a:t>11/4/2023</a:t>
            </a:fld>
            <a:endParaRPr lang="en-US"/>
          </a:p>
        </p:txBody>
      </p:sp>
      <p:sp>
        <p:nvSpPr>
          <p:cNvPr id="5" name="Footer Placeholder 4">
            <a:extLst>
              <a:ext uri="{FF2B5EF4-FFF2-40B4-BE49-F238E27FC236}">
                <a16:creationId xmlns:a16="http://schemas.microsoft.com/office/drawing/2014/main" id="{35E3D459-DC67-4DC1-BD7D-6EB350AE20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7C3F6C-C569-4C92-88FB-F349D2DC2D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12551274"/>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6E9581A-C9EF-9C34-7B9E-9A445557B32F}"/>
              </a:ext>
            </a:extLst>
          </p:cNvPr>
          <p:cNvPicPr>
            <a:picLocks noChangeAspect="1"/>
          </p:cNvPicPr>
          <p:nvPr/>
        </p:nvPicPr>
        <p:blipFill rotWithShape="1">
          <a:blip r:embed="rId2"/>
          <a:srcRect t="9091" r="23585"/>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DD2D33-89A4-4008-973A-406E4344F542}"/>
              </a:ext>
            </a:extLst>
          </p:cNvPr>
          <p:cNvSpPr>
            <a:spLocks noGrp="1"/>
          </p:cNvSpPr>
          <p:nvPr>
            <p:ph type="ctrTitle"/>
          </p:nvPr>
        </p:nvSpPr>
        <p:spPr>
          <a:xfrm>
            <a:off x="477981" y="1122363"/>
            <a:ext cx="4023360" cy="3204134"/>
          </a:xfrm>
        </p:spPr>
        <p:txBody>
          <a:bodyPr anchor="b">
            <a:normAutofit/>
          </a:bodyPr>
          <a:lstStyle/>
          <a:p>
            <a:pPr algn="l"/>
            <a:r>
              <a:rPr lang="en-GB" sz="4400"/>
              <a:t>The importance of time management for students</a:t>
            </a:r>
          </a:p>
        </p:txBody>
      </p:sp>
      <p:sp>
        <p:nvSpPr>
          <p:cNvPr id="3" name="Subtitle 2">
            <a:extLst>
              <a:ext uri="{FF2B5EF4-FFF2-40B4-BE49-F238E27FC236}">
                <a16:creationId xmlns:a16="http://schemas.microsoft.com/office/drawing/2014/main" id="{A84CD5C5-4341-4AD7-8494-C2DD656A2268}"/>
              </a:ext>
            </a:extLst>
          </p:cNvPr>
          <p:cNvSpPr>
            <a:spLocks noGrp="1"/>
          </p:cNvSpPr>
          <p:nvPr>
            <p:ph type="subTitle" idx="1"/>
          </p:nvPr>
        </p:nvSpPr>
        <p:spPr>
          <a:xfrm>
            <a:off x="477980" y="4872922"/>
            <a:ext cx="4023359" cy="1208141"/>
          </a:xfrm>
        </p:spPr>
        <p:txBody>
          <a:bodyPr>
            <a:normAutofit/>
          </a:bodyPr>
          <a:lstStyle/>
          <a:p>
            <a:pPr algn="l"/>
            <a:r>
              <a:rPr lang="en-GB" sz="2000"/>
              <a:t>Lewis Roach</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85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CAA63-2705-4388-BB38-BFDF0411D15E}"/>
              </a:ext>
            </a:extLst>
          </p:cNvPr>
          <p:cNvSpPr>
            <a:spLocks noGrp="1"/>
          </p:cNvSpPr>
          <p:nvPr>
            <p:ph type="title"/>
          </p:nvPr>
        </p:nvSpPr>
        <p:spPr/>
        <p:txBody>
          <a:bodyPr/>
          <a:lstStyle/>
          <a:p>
            <a:pPr algn="ctr"/>
            <a:r>
              <a:rPr lang="en-GB" dirty="0"/>
              <a:t>What is time management?</a:t>
            </a:r>
          </a:p>
        </p:txBody>
      </p:sp>
      <p:sp>
        <p:nvSpPr>
          <p:cNvPr id="3" name="Content Placeholder 2">
            <a:extLst>
              <a:ext uri="{FF2B5EF4-FFF2-40B4-BE49-F238E27FC236}">
                <a16:creationId xmlns:a16="http://schemas.microsoft.com/office/drawing/2014/main" id="{7E0D43BD-72FA-499B-8755-627E35C21820}"/>
              </a:ext>
            </a:extLst>
          </p:cNvPr>
          <p:cNvSpPr>
            <a:spLocks noGrp="1"/>
          </p:cNvSpPr>
          <p:nvPr>
            <p:ph idx="1"/>
          </p:nvPr>
        </p:nvSpPr>
        <p:spPr/>
        <p:txBody>
          <a:bodyPr>
            <a:normAutofit fontScale="92500" lnSpcReduction="10000"/>
          </a:bodyPr>
          <a:lstStyle/>
          <a:p>
            <a:pPr marL="0" indent="0">
              <a:buNone/>
            </a:pPr>
            <a:r>
              <a:rPr lang="en-GB" dirty="0"/>
              <a:t>To best understand what time management is and the importance of it, it is first best to look at some definitions to have a baseline understanding of the topic</a:t>
            </a:r>
          </a:p>
          <a:p>
            <a:endParaRPr lang="en-GB" dirty="0"/>
          </a:p>
          <a:p>
            <a:r>
              <a:rPr lang="en-GB" dirty="0">
                <a:latin typeface="Roboto" panose="02000000000000000000" pitchFamily="2" charset="0"/>
              </a:rPr>
              <a:t>T</a:t>
            </a:r>
            <a:r>
              <a:rPr lang="en-GB" b="0" i="0" dirty="0">
                <a:effectLst/>
                <a:latin typeface="Roboto" panose="02000000000000000000" pitchFamily="2" charset="0"/>
              </a:rPr>
              <a:t>he ability to use one's time effectively or productively</a:t>
            </a:r>
            <a:r>
              <a:rPr lang="en-GB" dirty="0">
                <a:solidFill>
                  <a:srgbClr val="111111"/>
                </a:solidFill>
                <a:latin typeface="Roboto" panose="020B0604020202020204" pitchFamily="2" charset="0"/>
              </a:rPr>
              <a:t>, </a:t>
            </a:r>
            <a:r>
              <a:rPr lang="en-GB" b="0" i="0" dirty="0">
                <a:solidFill>
                  <a:srgbClr val="111111"/>
                </a:solidFill>
                <a:effectLst/>
                <a:latin typeface="Roboto" panose="020B0604020202020204" pitchFamily="2" charset="0"/>
              </a:rPr>
              <a:t>especially at work. Oxford dictionaries (2023)</a:t>
            </a:r>
          </a:p>
          <a:p>
            <a:pPr algn="l"/>
            <a:r>
              <a:rPr lang="en-GB" b="0" i="0" dirty="0">
                <a:effectLst/>
                <a:latin typeface="Arial" panose="020B0604020202020204" pitchFamily="34" charset="0"/>
              </a:rPr>
              <a:t>Elements of time management include organization, planning and scheduling to best take advantage of the time available. Time management techniques also take into account an individual's particular situation and their relevant capabilities and characteristics. Ben </a:t>
            </a:r>
            <a:r>
              <a:rPr lang="en-GB" b="0" i="0" dirty="0" err="1">
                <a:effectLst/>
                <a:latin typeface="Arial" panose="020B0604020202020204" pitchFamily="34" charset="0"/>
              </a:rPr>
              <a:t>Lutkevich</a:t>
            </a:r>
            <a:r>
              <a:rPr lang="en-GB" dirty="0">
                <a:latin typeface="Arial" panose="020B0604020202020204" pitchFamily="34" charset="0"/>
              </a:rPr>
              <a:t>, Tech Target (2023)</a:t>
            </a:r>
            <a:endParaRPr lang="en-GB" b="0" i="0" dirty="0">
              <a:effectLst/>
              <a:latin typeface="Roboto" panose="020B0604020202020204" pitchFamily="2" charset="0"/>
            </a:endParaRPr>
          </a:p>
        </p:txBody>
      </p:sp>
    </p:spTree>
    <p:extLst>
      <p:ext uri="{BB962C8B-B14F-4D97-AF65-F5344CB8AC3E}">
        <p14:creationId xmlns:p14="http://schemas.microsoft.com/office/powerpoint/2010/main" val="463761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682BB-63C5-4E39-A955-637E7B0ED9E3}"/>
              </a:ext>
            </a:extLst>
          </p:cNvPr>
          <p:cNvSpPr>
            <a:spLocks noGrp="1"/>
          </p:cNvSpPr>
          <p:nvPr>
            <p:ph type="title"/>
          </p:nvPr>
        </p:nvSpPr>
        <p:spPr/>
        <p:txBody>
          <a:bodyPr/>
          <a:lstStyle/>
          <a:p>
            <a:pPr algn="ctr"/>
            <a:r>
              <a:rPr lang="en-GB" dirty="0"/>
              <a:t>The importance of time management</a:t>
            </a:r>
          </a:p>
        </p:txBody>
      </p:sp>
      <p:sp>
        <p:nvSpPr>
          <p:cNvPr id="3" name="Content Placeholder 2">
            <a:extLst>
              <a:ext uri="{FF2B5EF4-FFF2-40B4-BE49-F238E27FC236}">
                <a16:creationId xmlns:a16="http://schemas.microsoft.com/office/drawing/2014/main" id="{C0B0C811-3049-4ECB-8561-97CAED96B4AB}"/>
              </a:ext>
            </a:extLst>
          </p:cNvPr>
          <p:cNvSpPr>
            <a:spLocks noGrp="1"/>
          </p:cNvSpPr>
          <p:nvPr>
            <p:ph idx="1"/>
          </p:nvPr>
        </p:nvSpPr>
        <p:spPr/>
        <p:txBody>
          <a:bodyPr/>
          <a:lstStyle/>
          <a:p>
            <a:r>
              <a:rPr lang="en-GB" dirty="0"/>
              <a:t>Effective time management is proven to have a direct positive correlation to greater academic success. Razali et al (2018)</a:t>
            </a:r>
          </a:p>
          <a:p>
            <a:r>
              <a:rPr lang="en-GB" dirty="0"/>
              <a:t>This is due to the fact that good time management allows for many positive traits when it comes to learning, for example;</a:t>
            </a:r>
          </a:p>
          <a:p>
            <a:r>
              <a:rPr lang="en-GB" dirty="0"/>
              <a:t>Increased levels of focus</a:t>
            </a:r>
          </a:p>
          <a:p>
            <a:r>
              <a:rPr lang="en-GB" dirty="0"/>
              <a:t>Finishing work quicker</a:t>
            </a:r>
          </a:p>
          <a:p>
            <a:r>
              <a:rPr lang="en-GB" dirty="0"/>
              <a:t>Avoids procrastination</a:t>
            </a:r>
          </a:p>
          <a:p>
            <a:r>
              <a:rPr lang="en-GB" dirty="0"/>
              <a:t>Decreases stress levels</a:t>
            </a:r>
          </a:p>
        </p:txBody>
      </p:sp>
      <p:pic>
        <p:nvPicPr>
          <p:cNvPr id="5" name="Picture 4" descr="Half face clock on a wall">
            <a:extLst>
              <a:ext uri="{FF2B5EF4-FFF2-40B4-BE49-F238E27FC236}">
                <a16:creationId xmlns:a16="http://schemas.microsoft.com/office/drawing/2014/main" id="{D2515C18-CC75-4425-952B-561504A8C9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5270" y="4040154"/>
            <a:ext cx="3915720" cy="2817845"/>
          </a:xfrm>
          <a:prstGeom prst="rect">
            <a:avLst/>
          </a:prstGeom>
        </p:spPr>
      </p:pic>
    </p:spTree>
    <p:extLst>
      <p:ext uri="{BB962C8B-B14F-4D97-AF65-F5344CB8AC3E}">
        <p14:creationId xmlns:p14="http://schemas.microsoft.com/office/powerpoint/2010/main" val="2043668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8EC0-BA6D-4CDB-B251-1D60D15C748F}"/>
              </a:ext>
            </a:extLst>
          </p:cNvPr>
          <p:cNvSpPr>
            <a:spLocks noGrp="1"/>
          </p:cNvSpPr>
          <p:nvPr>
            <p:ph type="title"/>
          </p:nvPr>
        </p:nvSpPr>
        <p:spPr/>
        <p:txBody>
          <a:bodyPr/>
          <a:lstStyle/>
          <a:p>
            <a:r>
              <a:rPr lang="en-GB" dirty="0"/>
              <a:t>Methods of effective time management</a:t>
            </a:r>
          </a:p>
        </p:txBody>
      </p:sp>
      <p:sp>
        <p:nvSpPr>
          <p:cNvPr id="3" name="Content Placeholder 2">
            <a:extLst>
              <a:ext uri="{FF2B5EF4-FFF2-40B4-BE49-F238E27FC236}">
                <a16:creationId xmlns:a16="http://schemas.microsoft.com/office/drawing/2014/main" id="{45900C76-324C-466D-9F6A-C399EEA318EA}"/>
              </a:ext>
            </a:extLst>
          </p:cNvPr>
          <p:cNvSpPr>
            <a:spLocks noGrp="1"/>
          </p:cNvSpPr>
          <p:nvPr>
            <p:ph idx="1"/>
          </p:nvPr>
        </p:nvSpPr>
        <p:spPr>
          <a:xfrm>
            <a:off x="754606" y="1941382"/>
            <a:ext cx="10970033" cy="4916617"/>
          </a:xfrm>
        </p:spPr>
        <p:txBody>
          <a:bodyPr>
            <a:normAutofit lnSpcReduction="10000"/>
          </a:bodyPr>
          <a:lstStyle/>
          <a:p>
            <a:r>
              <a:rPr lang="en-GB" dirty="0"/>
              <a:t>Setting goals and targets</a:t>
            </a:r>
          </a:p>
          <a:p>
            <a:r>
              <a:rPr lang="en-GB" dirty="0"/>
              <a:t>Avoid distractions</a:t>
            </a:r>
          </a:p>
          <a:p>
            <a:r>
              <a:rPr lang="en-GB" dirty="0"/>
              <a:t>Monitor screen time</a:t>
            </a:r>
          </a:p>
          <a:p>
            <a:r>
              <a:rPr lang="en-GB" dirty="0"/>
              <a:t>Allocating time between responsibilities </a:t>
            </a:r>
          </a:p>
          <a:p>
            <a:r>
              <a:rPr lang="en-GB" dirty="0"/>
              <a:t>Giving yourself strict deadlines</a:t>
            </a:r>
          </a:p>
          <a:p>
            <a:r>
              <a:rPr lang="en-GB" dirty="0"/>
              <a:t>Prioritising tasks based on their urgency</a:t>
            </a:r>
          </a:p>
          <a:p>
            <a:r>
              <a:rPr lang="en-GB" dirty="0"/>
              <a:t>Having a to-do-list</a:t>
            </a:r>
          </a:p>
          <a:p>
            <a:r>
              <a:rPr lang="en-GB" dirty="0"/>
              <a:t>Taking purposeful breaks in-between tasks</a:t>
            </a:r>
          </a:p>
          <a:p>
            <a:pPr marL="0" indent="0">
              <a:buNone/>
            </a:pPr>
            <a:r>
              <a:rPr lang="en-GB" dirty="0"/>
              <a:t>                                                                  </a:t>
            </a:r>
          </a:p>
          <a:p>
            <a:pPr marL="0" indent="0">
              <a:buNone/>
            </a:pPr>
            <a:r>
              <a:rPr lang="en-GB" dirty="0"/>
              <a:t>                                                                    </a:t>
            </a:r>
            <a:r>
              <a:rPr lang="en-GB" sz="1400" dirty="0"/>
              <a:t>Images from word for Microsoft 365</a:t>
            </a:r>
          </a:p>
        </p:txBody>
      </p:sp>
      <p:pic>
        <p:nvPicPr>
          <p:cNvPr id="5" name="Picture 4" descr="Accessories on a white work desk">
            <a:extLst>
              <a:ext uri="{FF2B5EF4-FFF2-40B4-BE49-F238E27FC236}">
                <a16:creationId xmlns:a16="http://schemas.microsoft.com/office/drawing/2014/main" id="{950B0B8E-4107-4610-8226-566E74B382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6301" y="1600102"/>
            <a:ext cx="3247499" cy="2164799"/>
          </a:xfrm>
          <a:prstGeom prst="rect">
            <a:avLst/>
          </a:prstGeom>
        </p:spPr>
      </p:pic>
      <p:pic>
        <p:nvPicPr>
          <p:cNvPr id="7" name="Picture 6" descr="Close up of pin and stethoscope, pinned on doctor's appointment">
            <a:extLst>
              <a:ext uri="{FF2B5EF4-FFF2-40B4-BE49-F238E27FC236}">
                <a16:creationId xmlns:a16="http://schemas.microsoft.com/office/drawing/2014/main" id="{08D26FDD-A88C-4BA9-B22A-24BF47BC79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6301" y="3879201"/>
            <a:ext cx="2785188" cy="1856792"/>
          </a:xfrm>
          <a:prstGeom prst="rect">
            <a:avLst/>
          </a:prstGeom>
        </p:spPr>
      </p:pic>
    </p:spTree>
    <p:extLst>
      <p:ext uri="{BB962C8B-B14F-4D97-AF65-F5344CB8AC3E}">
        <p14:creationId xmlns:p14="http://schemas.microsoft.com/office/powerpoint/2010/main" val="1626332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2071-9FA8-42EC-B4F9-53D139FE5B58}"/>
              </a:ext>
            </a:extLst>
          </p:cNvPr>
          <p:cNvSpPr>
            <a:spLocks noGrp="1"/>
          </p:cNvSpPr>
          <p:nvPr>
            <p:ph type="title"/>
          </p:nvPr>
        </p:nvSpPr>
        <p:spPr/>
        <p:txBody>
          <a:bodyPr/>
          <a:lstStyle/>
          <a:p>
            <a:pPr algn="ctr"/>
            <a:r>
              <a:rPr lang="en-GB" dirty="0"/>
              <a:t>Understand how you spend your time</a:t>
            </a:r>
          </a:p>
        </p:txBody>
      </p:sp>
      <p:sp>
        <p:nvSpPr>
          <p:cNvPr id="3" name="Content Placeholder 2">
            <a:extLst>
              <a:ext uri="{FF2B5EF4-FFF2-40B4-BE49-F238E27FC236}">
                <a16:creationId xmlns:a16="http://schemas.microsoft.com/office/drawing/2014/main" id="{B69E25D1-A3E6-4C47-AE4E-220B2DBFD663}"/>
              </a:ext>
            </a:extLst>
          </p:cNvPr>
          <p:cNvSpPr>
            <a:spLocks noGrp="1"/>
          </p:cNvSpPr>
          <p:nvPr>
            <p:ph idx="1"/>
          </p:nvPr>
        </p:nvSpPr>
        <p:spPr/>
        <p:txBody>
          <a:bodyPr/>
          <a:lstStyle/>
          <a:p>
            <a:pPr marL="0" indent="0">
              <a:buNone/>
            </a:pPr>
            <a:r>
              <a:rPr lang="en-GB" dirty="0"/>
              <a:t>Create an activity log of the following;</a:t>
            </a:r>
          </a:p>
          <a:p>
            <a:r>
              <a:rPr lang="en-GB" dirty="0"/>
              <a:t>Classes</a:t>
            </a:r>
          </a:p>
          <a:p>
            <a:r>
              <a:rPr lang="en-GB" dirty="0"/>
              <a:t>Phone/internet use</a:t>
            </a:r>
          </a:p>
          <a:p>
            <a:r>
              <a:rPr lang="en-GB" dirty="0"/>
              <a:t>Hobbies</a:t>
            </a:r>
          </a:p>
          <a:p>
            <a:r>
              <a:rPr lang="en-GB" dirty="0"/>
              <a:t>Assignments</a:t>
            </a:r>
          </a:p>
          <a:p>
            <a:r>
              <a:rPr lang="en-GB" dirty="0"/>
              <a:t>Family time</a:t>
            </a:r>
          </a:p>
          <a:p>
            <a:r>
              <a:rPr lang="en-GB" dirty="0"/>
              <a:t>Social time</a:t>
            </a:r>
          </a:p>
          <a:p>
            <a:endParaRPr lang="en-GB" dirty="0"/>
          </a:p>
        </p:txBody>
      </p:sp>
      <p:pic>
        <p:nvPicPr>
          <p:cNvPr id="9" name="Picture 8" descr="Boys playing football">
            <a:extLst>
              <a:ext uri="{FF2B5EF4-FFF2-40B4-BE49-F238E27FC236}">
                <a16:creationId xmlns:a16="http://schemas.microsoft.com/office/drawing/2014/main" id="{3ECA3B69-40A3-4EB1-98C0-22AE068B75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24800" y="4607783"/>
            <a:ext cx="3066661" cy="2044441"/>
          </a:xfrm>
          <a:prstGeom prst="rect">
            <a:avLst/>
          </a:prstGeom>
        </p:spPr>
      </p:pic>
      <p:pic>
        <p:nvPicPr>
          <p:cNvPr id="11" name="Picture 10" descr="Boys sitting with smartphones">
            <a:extLst>
              <a:ext uri="{FF2B5EF4-FFF2-40B4-BE49-F238E27FC236}">
                <a16:creationId xmlns:a16="http://schemas.microsoft.com/office/drawing/2014/main" id="{75BE6B8C-9321-43E4-8530-218389C408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4800" y="1611102"/>
            <a:ext cx="3103983" cy="2390192"/>
          </a:xfrm>
          <a:prstGeom prst="rect">
            <a:avLst/>
          </a:prstGeom>
        </p:spPr>
      </p:pic>
    </p:spTree>
    <p:extLst>
      <p:ext uri="{BB962C8B-B14F-4D97-AF65-F5344CB8AC3E}">
        <p14:creationId xmlns:p14="http://schemas.microsoft.com/office/powerpoint/2010/main" val="1378845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747D8-1BD2-4ED0-8055-BFC04FB2DA31}"/>
              </a:ext>
            </a:extLst>
          </p:cNvPr>
          <p:cNvSpPr>
            <a:spLocks noGrp="1"/>
          </p:cNvSpPr>
          <p:nvPr>
            <p:ph type="title"/>
          </p:nvPr>
        </p:nvSpPr>
        <p:spPr/>
        <p:txBody>
          <a:bodyPr/>
          <a:lstStyle/>
          <a:p>
            <a:pPr algn="ctr"/>
            <a:r>
              <a:rPr lang="en-GB" dirty="0"/>
              <a:t>Digital wellbeing </a:t>
            </a:r>
          </a:p>
        </p:txBody>
      </p:sp>
      <p:sp>
        <p:nvSpPr>
          <p:cNvPr id="3" name="Content Placeholder 2">
            <a:extLst>
              <a:ext uri="{FF2B5EF4-FFF2-40B4-BE49-F238E27FC236}">
                <a16:creationId xmlns:a16="http://schemas.microsoft.com/office/drawing/2014/main" id="{D02D7098-7FAC-4EE7-A340-C2EC95B4B09F}"/>
              </a:ext>
            </a:extLst>
          </p:cNvPr>
          <p:cNvSpPr>
            <a:spLocks noGrp="1"/>
          </p:cNvSpPr>
          <p:nvPr>
            <p:ph idx="1"/>
          </p:nvPr>
        </p:nvSpPr>
        <p:spPr/>
        <p:txBody>
          <a:bodyPr/>
          <a:lstStyle/>
          <a:p>
            <a:r>
              <a:rPr lang="en-GB" dirty="0"/>
              <a:t>Effective time management skills reduce distractions and procrastination.</a:t>
            </a:r>
          </a:p>
          <a:p>
            <a:r>
              <a:rPr lang="en-GB" dirty="0"/>
              <a:t>Using your time effectively also increases focus and productivity.</a:t>
            </a:r>
          </a:p>
          <a:p>
            <a:r>
              <a:rPr lang="en-GB" dirty="0"/>
              <a:t>One major distraction in managing time effectively is the use of technology</a:t>
            </a:r>
          </a:p>
        </p:txBody>
      </p:sp>
      <p:pic>
        <p:nvPicPr>
          <p:cNvPr id="5" name="Picture 4" descr="Circle of hands holding smartphones">
            <a:extLst>
              <a:ext uri="{FF2B5EF4-FFF2-40B4-BE49-F238E27FC236}">
                <a16:creationId xmlns:a16="http://schemas.microsoft.com/office/drawing/2014/main" id="{0A8AF8CB-F67C-4FB3-9DBA-0B31C02324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8924" y="3974128"/>
            <a:ext cx="3778120" cy="2518747"/>
          </a:xfrm>
          <a:prstGeom prst="rect">
            <a:avLst/>
          </a:prstGeom>
        </p:spPr>
      </p:pic>
    </p:spTree>
    <p:extLst>
      <p:ext uri="{BB962C8B-B14F-4D97-AF65-F5344CB8AC3E}">
        <p14:creationId xmlns:p14="http://schemas.microsoft.com/office/powerpoint/2010/main" val="26757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AAF02-F6DC-4A9F-8000-2A78824532A4}"/>
              </a:ext>
            </a:extLst>
          </p:cNvPr>
          <p:cNvSpPr>
            <a:spLocks noGrp="1"/>
          </p:cNvSpPr>
          <p:nvPr>
            <p:ph type="title"/>
          </p:nvPr>
        </p:nvSpPr>
        <p:spPr/>
        <p:txBody>
          <a:bodyPr>
            <a:normAutofit/>
          </a:bodyPr>
          <a:lstStyle/>
          <a:p>
            <a:pPr algn="ctr"/>
            <a:r>
              <a:rPr lang="en-GB" dirty="0"/>
              <a:t>Digital wellbeing study</a:t>
            </a:r>
          </a:p>
        </p:txBody>
      </p:sp>
      <p:sp>
        <p:nvSpPr>
          <p:cNvPr id="3" name="Content Placeholder 2">
            <a:extLst>
              <a:ext uri="{FF2B5EF4-FFF2-40B4-BE49-F238E27FC236}">
                <a16:creationId xmlns:a16="http://schemas.microsoft.com/office/drawing/2014/main" id="{0A93EEF3-AD45-4627-A988-810CD4E298E7}"/>
              </a:ext>
            </a:extLst>
          </p:cNvPr>
          <p:cNvSpPr>
            <a:spLocks noGrp="1"/>
          </p:cNvSpPr>
          <p:nvPr>
            <p:ph idx="1"/>
          </p:nvPr>
        </p:nvSpPr>
        <p:spPr/>
        <p:txBody>
          <a:bodyPr/>
          <a:lstStyle/>
          <a:p>
            <a:pPr marL="0" indent="0">
              <a:buNone/>
            </a:pPr>
            <a:r>
              <a:rPr lang="en-GB" dirty="0"/>
              <a:t>A study conducted by Google showed that four out of five study participants who took steps to improve their digital wellbeing believe their overall wellbeing was also positively impacted. (Google, 2019).</a:t>
            </a:r>
          </a:p>
        </p:txBody>
      </p:sp>
    </p:spTree>
    <p:extLst>
      <p:ext uri="{BB962C8B-B14F-4D97-AF65-F5344CB8AC3E}">
        <p14:creationId xmlns:p14="http://schemas.microsoft.com/office/powerpoint/2010/main" val="1749846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B791C-5FB7-48F4-A39B-91E4DD672DD9}"/>
              </a:ext>
            </a:extLst>
          </p:cNvPr>
          <p:cNvSpPr>
            <a:spLocks noGrp="1"/>
          </p:cNvSpPr>
          <p:nvPr>
            <p:ph type="title"/>
          </p:nvPr>
        </p:nvSpPr>
        <p:spPr/>
        <p:txBody>
          <a:bodyPr/>
          <a:lstStyle/>
          <a:p>
            <a:r>
              <a:rPr lang="en-GB" dirty="0"/>
              <a:t>Applying strategies in future studies</a:t>
            </a:r>
          </a:p>
        </p:txBody>
      </p:sp>
      <p:sp>
        <p:nvSpPr>
          <p:cNvPr id="3" name="Content Placeholder 2">
            <a:extLst>
              <a:ext uri="{FF2B5EF4-FFF2-40B4-BE49-F238E27FC236}">
                <a16:creationId xmlns:a16="http://schemas.microsoft.com/office/drawing/2014/main" id="{AACF20FD-6D59-42CC-8A5E-4938366121FF}"/>
              </a:ext>
            </a:extLst>
          </p:cNvPr>
          <p:cNvSpPr>
            <a:spLocks noGrp="1"/>
          </p:cNvSpPr>
          <p:nvPr>
            <p:ph idx="1"/>
          </p:nvPr>
        </p:nvSpPr>
        <p:spPr/>
        <p:txBody>
          <a:bodyPr/>
          <a:lstStyle/>
          <a:p>
            <a:r>
              <a:rPr lang="en-GB" dirty="0"/>
              <a:t>Monitor time spent on social media</a:t>
            </a:r>
          </a:p>
          <a:p>
            <a:r>
              <a:rPr lang="en-GB" dirty="0"/>
              <a:t>Download a screen time tracker app</a:t>
            </a:r>
          </a:p>
          <a:p>
            <a:r>
              <a:rPr lang="en-GB" dirty="0"/>
              <a:t>Use an organisational app</a:t>
            </a:r>
          </a:p>
          <a:p>
            <a:r>
              <a:rPr lang="en-GB" dirty="0"/>
              <a:t>Delete distracting apps</a:t>
            </a:r>
          </a:p>
          <a:p>
            <a:r>
              <a:rPr lang="en-GB" dirty="0"/>
              <a:t>Switch off notifications</a:t>
            </a:r>
          </a:p>
          <a:p>
            <a:endParaRPr lang="en-GB" dirty="0"/>
          </a:p>
        </p:txBody>
      </p:sp>
    </p:spTree>
    <p:extLst>
      <p:ext uri="{BB962C8B-B14F-4D97-AF65-F5344CB8AC3E}">
        <p14:creationId xmlns:p14="http://schemas.microsoft.com/office/powerpoint/2010/main" val="2904710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6E045-53E1-4F28-BD2D-C1C54C5F50B9}"/>
              </a:ext>
            </a:extLst>
          </p:cNvPr>
          <p:cNvSpPr>
            <a:spLocks noGrp="1"/>
          </p:cNvSpPr>
          <p:nvPr>
            <p:ph type="title"/>
          </p:nvPr>
        </p:nvSpPr>
        <p:spPr/>
        <p:txBody>
          <a:bodyPr/>
          <a:lstStyle/>
          <a:p>
            <a:r>
              <a:rPr lang="en-GB" dirty="0"/>
              <a:t>Time management and mental health</a:t>
            </a:r>
          </a:p>
        </p:txBody>
      </p:sp>
      <p:sp>
        <p:nvSpPr>
          <p:cNvPr id="3" name="Content Placeholder 2">
            <a:extLst>
              <a:ext uri="{FF2B5EF4-FFF2-40B4-BE49-F238E27FC236}">
                <a16:creationId xmlns:a16="http://schemas.microsoft.com/office/drawing/2014/main" id="{6EEC9227-EAC0-4B65-A473-8E66CEE2A69E}"/>
              </a:ext>
            </a:extLst>
          </p:cNvPr>
          <p:cNvSpPr>
            <a:spLocks noGrp="1"/>
          </p:cNvSpPr>
          <p:nvPr>
            <p:ph idx="1"/>
          </p:nvPr>
        </p:nvSpPr>
        <p:spPr/>
        <p:txBody>
          <a:bodyPr/>
          <a:lstStyle/>
          <a:p>
            <a:r>
              <a:rPr lang="en-GB" dirty="0"/>
              <a:t>Multiple studies have shown a link between time management and mental health.</a:t>
            </a:r>
          </a:p>
          <a:p>
            <a:r>
              <a:rPr lang="en-GB" dirty="0"/>
              <a:t>Managing time effectively decreases stress and increases productivity.</a:t>
            </a:r>
          </a:p>
          <a:p>
            <a:r>
              <a:rPr lang="en-GB" dirty="0"/>
              <a:t>Poor time management puts students under even more stress.</a:t>
            </a:r>
          </a:p>
          <a:p>
            <a:r>
              <a:rPr lang="en-GB" dirty="0"/>
              <a:t>Additional stress can cause depression, anxiety and mental shutdown.</a:t>
            </a:r>
          </a:p>
        </p:txBody>
      </p:sp>
    </p:spTree>
    <p:extLst>
      <p:ext uri="{BB962C8B-B14F-4D97-AF65-F5344CB8AC3E}">
        <p14:creationId xmlns:p14="http://schemas.microsoft.com/office/powerpoint/2010/main" val="2229594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EF4E-8AD1-4111-9B63-7048D01B3AAD}"/>
              </a:ext>
            </a:extLst>
          </p:cNvPr>
          <p:cNvSpPr>
            <a:spLocks noGrp="1"/>
          </p:cNvSpPr>
          <p:nvPr>
            <p:ph type="title"/>
          </p:nvPr>
        </p:nvSpPr>
        <p:spPr/>
        <p:txBody>
          <a:bodyPr>
            <a:normAutofit fontScale="90000"/>
          </a:bodyPr>
          <a:lstStyle/>
          <a:p>
            <a:r>
              <a:rPr lang="en-GB" dirty="0"/>
              <a:t>studies showing links between time management and mental health</a:t>
            </a:r>
            <a:br>
              <a:rPr lang="en-GB" dirty="0"/>
            </a:br>
            <a:endParaRPr lang="en-GB" dirty="0"/>
          </a:p>
        </p:txBody>
      </p:sp>
      <p:sp>
        <p:nvSpPr>
          <p:cNvPr id="3" name="Content Placeholder 2">
            <a:extLst>
              <a:ext uri="{FF2B5EF4-FFF2-40B4-BE49-F238E27FC236}">
                <a16:creationId xmlns:a16="http://schemas.microsoft.com/office/drawing/2014/main" id="{F8BC94EE-8973-4200-9AE8-FF502E461A6E}"/>
              </a:ext>
            </a:extLst>
          </p:cNvPr>
          <p:cNvSpPr>
            <a:spLocks noGrp="1"/>
          </p:cNvSpPr>
          <p:nvPr>
            <p:ph idx="1"/>
          </p:nvPr>
        </p:nvSpPr>
        <p:spPr/>
        <p:txBody>
          <a:bodyPr/>
          <a:lstStyle/>
          <a:p>
            <a:r>
              <a:rPr lang="en-GB" dirty="0"/>
              <a:t>Poor time management also has significant relation with depressive symptoms and sense of purpose. (Burt and Kemp, 1994).</a:t>
            </a:r>
          </a:p>
          <a:p>
            <a:endParaRPr lang="en-GB" dirty="0"/>
          </a:p>
          <a:p>
            <a:r>
              <a:rPr lang="en-GB" dirty="0"/>
              <a:t>Time management not only increases organizational productivity but enhances the capacity to cope with stress. (Lay and Schouwenburg,1993).</a:t>
            </a:r>
          </a:p>
        </p:txBody>
      </p:sp>
    </p:spTree>
    <p:extLst>
      <p:ext uri="{BB962C8B-B14F-4D97-AF65-F5344CB8AC3E}">
        <p14:creationId xmlns:p14="http://schemas.microsoft.com/office/powerpoint/2010/main" val="1104826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29439-4AE0-46A7-B6DA-D2B1EA87F19C}"/>
              </a:ext>
            </a:extLst>
          </p:cNvPr>
          <p:cNvSpPr>
            <a:spLocks noGrp="1"/>
          </p:cNvSpPr>
          <p:nvPr>
            <p:ph type="title"/>
          </p:nvPr>
        </p:nvSpPr>
        <p:spPr/>
        <p:txBody>
          <a:bodyPr/>
          <a:lstStyle/>
          <a:p>
            <a:r>
              <a:rPr lang="en-GB" dirty="0"/>
              <a:t>Strategies to improve mental health</a:t>
            </a:r>
          </a:p>
        </p:txBody>
      </p:sp>
      <p:sp>
        <p:nvSpPr>
          <p:cNvPr id="3" name="Content Placeholder 2">
            <a:extLst>
              <a:ext uri="{FF2B5EF4-FFF2-40B4-BE49-F238E27FC236}">
                <a16:creationId xmlns:a16="http://schemas.microsoft.com/office/drawing/2014/main" id="{C9C53D3F-762E-43DB-A3A2-EE05F5C09AC4}"/>
              </a:ext>
            </a:extLst>
          </p:cNvPr>
          <p:cNvSpPr>
            <a:spLocks noGrp="1"/>
          </p:cNvSpPr>
          <p:nvPr>
            <p:ph idx="1"/>
          </p:nvPr>
        </p:nvSpPr>
        <p:spPr/>
        <p:txBody>
          <a:bodyPr/>
          <a:lstStyle/>
          <a:p>
            <a:r>
              <a:rPr lang="en-GB" dirty="0"/>
              <a:t>Recognise stressors.</a:t>
            </a:r>
          </a:p>
          <a:p>
            <a:r>
              <a:rPr lang="en-GB" dirty="0"/>
              <a:t>Understand the impact of poor time management on mental health.</a:t>
            </a:r>
          </a:p>
          <a:p>
            <a:r>
              <a:rPr lang="en-GB" dirty="0"/>
              <a:t>   Log your daily emotions.</a:t>
            </a:r>
          </a:p>
          <a:p>
            <a:r>
              <a:rPr lang="en-GB" dirty="0"/>
              <a:t>   Make use of interventions to reduce stress and anxiety.</a:t>
            </a:r>
          </a:p>
          <a:p>
            <a:r>
              <a:rPr lang="en-GB" dirty="0"/>
              <a:t>   Know your limits.</a:t>
            </a:r>
          </a:p>
          <a:p>
            <a:r>
              <a:rPr lang="en-GB" dirty="0"/>
              <a:t>   Reward yourself.</a:t>
            </a:r>
          </a:p>
        </p:txBody>
      </p:sp>
      <p:pic>
        <p:nvPicPr>
          <p:cNvPr id="5" name="Picture 4" descr="Golden trophy">
            <a:extLst>
              <a:ext uri="{FF2B5EF4-FFF2-40B4-BE49-F238E27FC236}">
                <a16:creationId xmlns:a16="http://schemas.microsoft.com/office/drawing/2014/main" id="{D4DE4CD4-BDDE-4A39-82B7-C5102ABE7E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3225" y="3853543"/>
            <a:ext cx="1424473" cy="2136710"/>
          </a:xfrm>
          <a:prstGeom prst="rect">
            <a:avLst/>
          </a:prstGeom>
        </p:spPr>
      </p:pic>
    </p:spTree>
    <p:extLst>
      <p:ext uri="{BB962C8B-B14F-4D97-AF65-F5344CB8AC3E}">
        <p14:creationId xmlns:p14="http://schemas.microsoft.com/office/powerpoint/2010/main" val="2048581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B5502-BCB1-4A77-94A2-DD8AF5E08EC3}"/>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836F2FD3-A727-414E-ABBA-17E116DF7EFA}"/>
              </a:ext>
            </a:extLst>
          </p:cNvPr>
          <p:cNvSpPr>
            <a:spLocks noGrp="1"/>
          </p:cNvSpPr>
          <p:nvPr>
            <p:ph idx="1"/>
          </p:nvPr>
        </p:nvSpPr>
        <p:spPr/>
        <p:txBody>
          <a:bodyPr/>
          <a:lstStyle/>
          <a:p>
            <a:r>
              <a:rPr lang="en-GB" dirty="0"/>
              <a:t>In conclusion, learning how to manage your time effectively can provide you with the tools to succeed in all aspects of your life.</a:t>
            </a:r>
          </a:p>
          <a:p>
            <a:r>
              <a:rPr lang="en-GB" dirty="0"/>
              <a:t>Time management skills are essential for students in order to decrease stress, prioritize workload, be more productive and therefore produce better work.</a:t>
            </a:r>
          </a:p>
          <a:p>
            <a:r>
              <a:rPr lang="en-GB" dirty="0"/>
              <a:t>Time management skills enable students to flourish and develop healthy habits in both their personal and academic life.</a:t>
            </a:r>
          </a:p>
        </p:txBody>
      </p:sp>
    </p:spTree>
    <p:extLst>
      <p:ext uri="{BB962C8B-B14F-4D97-AF65-F5344CB8AC3E}">
        <p14:creationId xmlns:p14="http://schemas.microsoft.com/office/powerpoint/2010/main" val="1991635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A37ED-FB66-4A41-BD26-42CE69D90D9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C6604E6-84DB-4013-AAE1-074CEB7B797C}"/>
              </a:ext>
            </a:extLst>
          </p:cNvPr>
          <p:cNvSpPr>
            <a:spLocks noGrp="1"/>
          </p:cNvSpPr>
          <p:nvPr>
            <p:ph idx="1"/>
          </p:nvPr>
        </p:nvSpPr>
        <p:spPr/>
        <p:txBody>
          <a:bodyPr/>
          <a:lstStyle/>
          <a:p>
            <a:r>
              <a:rPr lang="en-GB" dirty="0"/>
              <a:t>Google, Global (DE,ES,FR,IT,PL,UK.) “Uncovering Digital Wellbeing in EMEA”, General Population, 16-74 years n=9,350, 2019.</a:t>
            </a:r>
          </a:p>
          <a:p>
            <a:r>
              <a:rPr lang="en-GB" dirty="0"/>
              <a:t>Burt, C.D.B. &amp; </a:t>
            </a:r>
            <a:r>
              <a:rPr lang="en-GB" dirty="0" err="1"/>
              <a:t>Kemp.S</a:t>
            </a:r>
            <a:r>
              <a:rPr lang="en-GB" dirty="0"/>
              <a:t>. (1994). Construction of activity duration and time management potential. Applied Cognitive Psychology. 8, 155-168.</a:t>
            </a:r>
          </a:p>
          <a:p>
            <a:r>
              <a:rPr lang="en-GB" dirty="0"/>
              <a:t>Lay, C, &amp; </a:t>
            </a:r>
            <a:r>
              <a:rPr lang="en-GB" dirty="0" err="1"/>
              <a:t>Schouwenburg</a:t>
            </a:r>
            <a:r>
              <a:rPr lang="en-GB" dirty="0"/>
              <a:t>, H (1993). Trait Procrastination, Time Management, and Academic behaviour. Journal of Social behaviour and Personality, 8, 647-662.</a:t>
            </a:r>
          </a:p>
          <a:p>
            <a:endParaRPr lang="en-GB" dirty="0"/>
          </a:p>
        </p:txBody>
      </p:sp>
    </p:spTree>
    <p:extLst>
      <p:ext uri="{BB962C8B-B14F-4D97-AF65-F5344CB8AC3E}">
        <p14:creationId xmlns:p14="http://schemas.microsoft.com/office/powerpoint/2010/main" val="15323906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4" ma:contentTypeDescription="Create a new document." ma:contentTypeScope="" ma:versionID="cadff08ee95f2e3e64cd70feb99b69ee">
  <xsd:schema xmlns:xsd="http://www.w3.org/2001/XMLSchema" xmlns:xs="http://www.w3.org/2001/XMLSchema" xmlns:p="http://schemas.microsoft.com/office/2006/metadata/properties" xmlns:ns3="0ebdf10f-b5a3-45b6-acdb-7dc1eb398785" targetNamespace="http://schemas.microsoft.com/office/2006/metadata/properties" ma:root="true" ma:fieldsID="4239b6aed4f3aa0ac526961f1e663839" ns3:_="">
    <xsd:import namespace="0ebdf10f-b5a3-45b6-acdb-7dc1eb39878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4FBE4FC-1ADB-4660-BD6C-D9A800489B6E}">
  <ds:schemaRefs>
    <ds:schemaRef ds:uri="http://schemas.microsoft.com/sharepoint/v3/contenttype/forms"/>
  </ds:schemaRefs>
</ds:datastoreItem>
</file>

<file path=customXml/itemProps2.xml><?xml version="1.0" encoding="utf-8"?>
<ds:datastoreItem xmlns:ds="http://schemas.openxmlformats.org/officeDocument/2006/customXml" ds:itemID="{828D5B61-B838-4E5D-9CB5-E248C62768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DD861D-FF9D-4E04-BBDF-C9DF275F9D62}">
  <ds:schemaRefs>
    <ds:schemaRef ds:uri="http://schemas.microsoft.com/office/2006/metadata/propertie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0ebdf10f-b5a3-45b6-acdb-7dc1eb398785"/>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0</TotalTime>
  <Words>656</Words>
  <Application>Microsoft Office PowerPoint</Application>
  <PresentationFormat>Widescreen</PresentationFormat>
  <Paragraphs>69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Roboto</vt:lpstr>
      <vt:lpstr>Office Theme</vt:lpstr>
      <vt:lpstr>The importance of time management for students</vt:lpstr>
      <vt:lpstr>What is time management?</vt:lpstr>
      <vt:lpstr>The importance of time management</vt:lpstr>
      <vt:lpstr>Methods of effective time management</vt:lpstr>
      <vt:lpstr>Understand how you spend your time</vt:lpstr>
      <vt:lpstr>Digital wellbeing </vt:lpstr>
      <vt:lpstr>Digital wellbeing study</vt:lpstr>
      <vt:lpstr>Applying strategies in future studies</vt:lpstr>
      <vt:lpstr>Time management and mental health</vt:lpstr>
      <vt:lpstr>studies showing links between time management and mental health </vt:lpstr>
      <vt:lpstr>Strategies to improve mental health</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time management for students</dc:title>
  <dc:creator>Lewis Roach (2308476)</dc:creator>
  <cp:lastModifiedBy>Lewis</cp:lastModifiedBy>
  <cp:revision>3</cp:revision>
  <dcterms:created xsi:type="dcterms:W3CDTF">2023-10-25T13:25:39Z</dcterms:created>
  <dcterms:modified xsi:type="dcterms:W3CDTF">2023-11-04T22:07:26Z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