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60"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72E749A2-225B-459A-9DCD-86C99177634D}">
          <p14:sldIdLst>
            <p14:sldId id="256"/>
            <p14:sldId id="257"/>
            <p14:sldId id="258"/>
            <p14:sldId id="259"/>
            <p14:sldId id="260"/>
            <p14:sldId id="262"/>
            <p14:sldId id="263"/>
            <p14:sldId id="264"/>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8" d="100"/>
          <a:sy n="78" d="100"/>
        </p:scale>
        <p:origin x="2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raham Andom" userId="8a68bbe607d0c7f3" providerId="LiveId" clId="{BAB974DC-4B8C-4421-9A06-E162C9B604A5}"/>
    <pc:docChg chg="custSel modSld">
      <pc:chgData name="Abraham Andom" userId="8a68bbe607d0c7f3" providerId="LiveId" clId="{BAB974DC-4B8C-4421-9A06-E162C9B604A5}" dt="2025-10-12T03:45:19.261" v="41" actId="255"/>
      <pc:docMkLst>
        <pc:docMk/>
      </pc:docMkLst>
      <pc:sldChg chg="modSp mod">
        <pc:chgData name="Abraham Andom" userId="8a68bbe607d0c7f3" providerId="LiveId" clId="{BAB974DC-4B8C-4421-9A06-E162C9B604A5}" dt="2025-10-12T03:45:19.261" v="41" actId="255"/>
        <pc:sldMkLst>
          <pc:docMk/>
          <pc:sldMk cId="2774820997" sldId="257"/>
        </pc:sldMkLst>
        <pc:spChg chg="mod">
          <ac:chgData name="Abraham Andom" userId="8a68bbe607d0c7f3" providerId="LiveId" clId="{BAB974DC-4B8C-4421-9A06-E162C9B604A5}" dt="2025-10-12T03:45:19.261" v="41" actId="255"/>
          <ac:spMkLst>
            <pc:docMk/>
            <pc:sldMk cId="2774820997" sldId="257"/>
            <ac:spMk id="3" creationId="{77045C4B-A843-750F-7400-BF604E6EEEFA}"/>
          </ac:spMkLst>
        </pc:spChg>
      </pc:sldChg>
      <pc:sldChg chg="modSp mod">
        <pc:chgData name="Abraham Andom" userId="8a68bbe607d0c7f3" providerId="LiveId" clId="{BAB974DC-4B8C-4421-9A06-E162C9B604A5}" dt="2025-10-12T03:45:00.582" v="40" actId="27636"/>
        <pc:sldMkLst>
          <pc:docMk/>
          <pc:sldMk cId="1160609078" sldId="258"/>
        </pc:sldMkLst>
        <pc:spChg chg="mod">
          <ac:chgData name="Abraham Andom" userId="8a68bbe607d0c7f3" providerId="LiveId" clId="{BAB974DC-4B8C-4421-9A06-E162C9B604A5}" dt="2025-10-12T03:45:00.582" v="40" actId="27636"/>
          <ac:spMkLst>
            <pc:docMk/>
            <pc:sldMk cId="1160609078" sldId="258"/>
            <ac:spMk id="3" creationId="{07A0EBEE-C63C-F1D4-92EB-AD1F3DF1C559}"/>
          </ac:spMkLst>
        </pc:spChg>
      </pc:sldChg>
      <pc:sldChg chg="modSp mod">
        <pc:chgData name="Abraham Andom" userId="8a68bbe607d0c7f3" providerId="LiveId" clId="{BAB974DC-4B8C-4421-9A06-E162C9B604A5}" dt="2025-10-12T03:42:40.649" v="24" actId="1036"/>
        <pc:sldMkLst>
          <pc:docMk/>
          <pc:sldMk cId="647070496" sldId="259"/>
        </pc:sldMkLst>
        <pc:spChg chg="mod">
          <ac:chgData name="Abraham Andom" userId="8a68bbe607d0c7f3" providerId="LiveId" clId="{BAB974DC-4B8C-4421-9A06-E162C9B604A5}" dt="2025-10-12T03:42:38.236" v="23" actId="27636"/>
          <ac:spMkLst>
            <pc:docMk/>
            <pc:sldMk cId="647070496" sldId="259"/>
            <ac:spMk id="3" creationId="{D60808FC-02F5-8E88-55F7-28BE936517C5}"/>
          </ac:spMkLst>
        </pc:spChg>
        <pc:picChg chg="mod">
          <ac:chgData name="Abraham Andom" userId="8a68bbe607d0c7f3" providerId="LiveId" clId="{BAB974DC-4B8C-4421-9A06-E162C9B604A5}" dt="2025-10-12T03:42:40.649" v="24" actId="1036"/>
          <ac:picMkLst>
            <pc:docMk/>
            <pc:sldMk cId="647070496" sldId="259"/>
            <ac:picMk id="7" creationId="{EE8810E1-F5A4-FCE8-8130-E9053E89F8C7}"/>
          </ac:picMkLst>
        </pc:picChg>
      </pc:sldChg>
      <pc:sldChg chg="modSp mod">
        <pc:chgData name="Abraham Andom" userId="8a68bbe607d0c7f3" providerId="LiveId" clId="{BAB974DC-4B8C-4421-9A06-E162C9B604A5}" dt="2025-10-12T03:41:40.720" v="17" actId="255"/>
        <pc:sldMkLst>
          <pc:docMk/>
          <pc:sldMk cId="3047760635" sldId="260"/>
        </pc:sldMkLst>
        <pc:spChg chg="mod">
          <ac:chgData name="Abraham Andom" userId="8a68bbe607d0c7f3" providerId="LiveId" clId="{BAB974DC-4B8C-4421-9A06-E162C9B604A5}" dt="2025-10-12T03:41:40.720" v="17" actId="255"/>
          <ac:spMkLst>
            <pc:docMk/>
            <pc:sldMk cId="3047760635" sldId="260"/>
            <ac:spMk id="3" creationId="{08CF1160-35DF-D1D4-2CF4-F965E6CB5A7F}"/>
          </ac:spMkLst>
        </pc:spChg>
      </pc:sldChg>
      <pc:sldChg chg="modSp mod">
        <pc:chgData name="Abraham Andom" userId="8a68bbe607d0c7f3" providerId="LiveId" clId="{BAB974DC-4B8C-4421-9A06-E162C9B604A5}" dt="2025-10-12T03:41:12.578" v="16" actId="20577"/>
        <pc:sldMkLst>
          <pc:docMk/>
          <pc:sldMk cId="510250598" sldId="262"/>
        </pc:sldMkLst>
        <pc:spChg chg="mod">
          <ac:chgData name="Abraham Andom" userId="8a68bbe607d0c7f3" providerId="LiveId" clId="{BAB974DC-4B8C-4421-9A06-E162C9B604A5}" dt="2025-10-12T03:41:12.578" v="16" actId="20577"/>
          <ac:spMkLst>
            <pc:docMk/>
            <pc:sldMk cId="510250598" sldId="262"/>
            <ac:spMk id="14" creationId="{5D7347DA-A533-6FC8-6AD1-BB30F9CA2AED}"/>
          </ac:spMkLst>
        </pc:spChg>
      </pc:sldChg>
      <pc:sldChg chg="modSp mod">
        <pc:chgData name="Abraham Andom" userId="8a68bbe607d0c7f3" providerId="LiveId" clId="{BAB974DC-4B8C-4421-9A06-E162C9B604A5}" dt="2025-10-12T03:39:21.048" v="8" actId="255"/>
        <pc:sldMkLst>
          <pc:docMk/>
          <pc:sldMk cId="3377713074" sldId="263"/>
        </pc:sldMkLst>
        <pc:spChg chg="mod">
          <ac:chgData name="Abraham Andom" userId="8a68bbe607d0c7f3" providerId="LiveId" clId="{BAB974DC-4B8C-4421-9A06-E162C9B604A5}" dt="2025-10-12T03:39:21.048" v="8" actId="255"/>
          <ac:spMkLst>
            <pc:docMk/>
            <pc:sldMk cId="3377713074" sldId="263"/>
            <ac:spMk id="3" creationId="{A905405C-FEA9-6A60-45A4-13BC3FB47103}"/>
          </ac:spMkLst>
        </pc:spChg>
      </pc:sldChg>
      <pc:sldChg chg="modSp mod">
        <pc:chgData name="Abraham Andom" userId="8a68bbe607d0c7f3" providerId="LiveId" clId="{BAB974DC-4B8C-4421-9A06-E162C9B604A5}" dt="2025-10-12T03:39:37.526" v="9" actId="255"/>
        <pc:sldMkLst>
          <pc:docMk/>
          <pc:sldMk cId="3131331490" sldId="264"/>
        </pc:sldMkLst>
        <pc:spChg chg="mod">
          <ac:chgData name="Abraham Andom" userId="8a68bbe607d0c7f3" providerId="LiveId" clId="{BAB974DC-4B8C-4421-9A06-E162C9B604A5}" dt="2025-10-12T03:39:37.526" v="9" actId="255"/>
          <ac:spMkLst>
            <pc:docMk/>
            <pc:sldMk cId="3131331490" sldId="264"/>
            <ac:spMk id="3" creationId="{B6A42319-6804-4644-099D-AE54FE313A9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03A9FC-2F67-4D6F-8A2E-8ABC43E55625}"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AC85E7-7FA9-4BBD-948B-81686035DA82}" type="slidenum">
              <a:rPr lang="en-GB" smtClean="0"/>
              <a:t>‹#›</a:t>
            </a:fld>
            <a:endParaRPr lang="en-GB"/>
          </a:p>
        </p:txBody>
      </p:sp>
    </p:spTree>
    <p:extLst>
      <p:ext uri="{BB962C8B-B14F-4D97-AF65-F5344CB8AC3E}">
        <p14:creationId xmlns:p14="http://schemas.microsoft.com/office/powerpoint/2010/main" val="4223051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AC85E7-7FA9-4BBD-948B-81686035DA82}" type="slidenum">
              <a:rPr lang="en-GB" smtClean="0"/>
              <a:t>4</a:t>
            </a:fld>
            <a:endParaRPr lang="en-GB"/>
          </a:p>
        </p:txBody>
      </p:sp>
    </p:spTree>
    <p:extLst>
      <p:ext uri="{BB962C8B-B14F-4D97-AF65-F5344CB8AC3E}">
        <p14:creationId xmlns:p14="http://schemas.microsoft.com/office/powerpoint/2010/main" val="2494396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3019C22-E637-4F35-8AF8-8AE2EC146525}"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25206A-5D01-4F5F-8A7D-5F2A5EEC86C7}" type="slidenum">
              <a:rPr lang="en-GB" smtClean="0"/>
              <a:t>‹#›</a:t>
            </a:fld>
            <a:endParaRPr lang="en-GB"/>
          </a:p>
        </p:txBody>
      </p:sp>
    </p:spTree>
    <p:extLst>
      <p:ext uri="{BB962C8B-B14F-4D97-AF65-F5344CB8AC3E}">
        <p14:creationId xmlns:p14="http://schemas.microsoft.com/office/powerpoint/2010/main" val="780247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019C22-E637-4F35-8AF8-8AE2EC146525}"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25206A-5D01-4F5F-8A7D-5F2A5EEC86C7}" type="slidenum">
              <a:rPr lang="en-GB" smtClean="0"/>
              <a:t>‹#›</a:t>
            </a:fld>
            <a:endParaRPr lang="en-GB"/>
          </a:p>
        </p:txBody>
      </p:sp>
    </p:spTree>
    <p:extLst>
      <p:ext uri="{BB962C8B-B14F-4D97-AF65-F5344CB8AC3E}">
        <p14:creationId xmlns:p14="http://schemas.microsoft.com/office/powerpoint/2010/main" val="2384927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019C22-E637-4F35-8AF8-8AE2EC146525}"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25206A-5D01-4F5F-8A7D-5F2A5EEC86C7}" type="slidenum">
              <a:rPr lang="en-GB" smtClean="0"/>
              <a:t>‹#›</a:t>
            </a:fld>
            <a:endParaRPr lang="en-GB"/>
          </a:p>
        </p:txBody>
      </p:sp>
    </p:spTree>
    <p:extLst>
      <p:ext uri="{BB962C8B-B14F-4D97-AF65-F5344CB8AC3E}">
        <p14:creationId xmlns:p14="http://schemas.microsoft.com/office/powerpoint/2010/main" val="874681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3019C22-E637-4F35-8AF8-8AE2EC146525}" type="datetimeFigureOut">
              <a:rPr lang="en-GB" smtClean="0"/>
              <a:t>09/10/2025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25206A-5D01-4F5F-8A7D-5F2A5EEC86C7}" type="slidenum">
              <a:rPr lang="en-GB" smtClean="0"/>
              <a:t>‹#›</a:t>
            </a:fld>
            <a:endParaRPr lang="en-GB"/>
          </a:p>
        </p:txBody>
      </p:sp>
    </p:spTree>
    <p:extLst>
      <p:ext uri="{BB962C8B-B14F-4D97-AF65-F5344CB8AC3E}">
        <p14:creationId xmlns:p14="http://schemas.microsoft.com/office/powerpoint/2010/main" val="759773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3019C22-E637-4F35-8AF8-8AE2EC146525}" type="datetimeFigureOut">
              <a:rPr lang="en-GB" smtClean="0"/>
              <a:t>09/10/2025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25206A-5D01-4F5F-8A7D-5F2A5EEC86C7}" type="slidenum">
              <a:rPr lang="en-GB" smtClean="0"/>
              <a:t>‹#›</a:t>
            </a:fld>
            <a:endParaRPr lang="en-GB"/>
          </a:p>
        </p:txBody>
      </p:sp>
    </p:spTree>
    <p:extLst>
      <p:ext uri="{BB962C8B-B14F-4D97-AF65-F5344CB8AC3E}">
        <p14:creationId xmlns:p14="http://schemas.microsoft.com/office/powerpoint/2010/main" val="1110745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3019C22-E637-4F35-8AF8-8AE2EC146525}" type="datetimeFigureOut">
              <a:rPr lang="en-GB" smtClean="0"/>
              <a:t>09/10/2025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25206A-5D01-4F5F-8A7D-5F2A5EEC86C7}" type="slidenum">
              <a:rPr lang="en-GB" smtClean="0"/>
              <a:t>‹#›</a:t>
            </a:fld>
            <a:endParaRPr lang="en-GB"/>
          </a:p>
        </p:txBody>
      </p:sp>
    </p:spTree>
    <p:extLst>
      <p:ext uri="{BB962C8B-B14F-4D97-AF65-F5344CB8AC3E}">
        <p14:creationId xmlns:p14="http://schemas.microsoft.com/office/powerpoint/2010/main" val="2281287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019C22-E637-4F35-8AF8-8AE2EC146525}" type="datetimeFigureOut">
              <a:rPr lang="en-GB" smtClean="0"/>
              <a:t>09/10/2025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25206A-5D01-4F5F-8A7D-5F2A5EEC86C7}" type="slidenum">
              <a:rPr lang="en-GB" smtClean="0"/>
              <a:t>‹#›</a:t>
            </a:fld>
            <a:endParaRPr lang="en-GB"/>
          </a:p>
        </p:txBody>
      </p:sp>
    </p:spTree>
    <p:extLst>
      <p:ext uri="{BB962C8B-B14F-4D97-AF65-F5344CB8AC3E}">
        <p14:creationId xmlns:p14="http://schemas.microsoft.com/office/powerpoint/2010/main" val="2915781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019C22-E637-4F35-8AF8-8AE2EC146525}" type="datetimeFigureOut">
              <a:rPr lang="en-GB" smtClean="0"/>
              <a:t>09/10/2025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25206A-5D01-4F5F-8A7D-5F2A5EEC86C7}" type="slidenum">
              <a:rPr lang="en-GB" smtClean="0"/>
              <a:t>‹#›</a:t>
            </a:fld>
            <a:endParaRPr lang="en-GB"/>
          </a:p>
        </p:txBody>
      </p:sp>
    </p:spTree>
    <p:extLst>
      <p:ext uri="{BB962C8B-B14F-4D97-AF65-F5344CB8AC3E}">
        <p14:creationId xmlns:p14="http://schemas.microsoft.com/office/powerpoint/2010/main" val="3431388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019C22-E637-4F35-8AF8-8AE2EC146525}" type="datetimeFigureOut">
              <a:rPr lang="en-GB" smtClean="0"/>
              <a:t>09/10/2025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25206A-5D01-4F5F-8A7D-5F2A5EEC86C7}" type="slidenum">
              <a:rPr lang="en-GB" smtClean="0"/>
              <a:t>‹#›</a:t>
            </a:fld>
            <a:endParaRPr lang="en-GB"/>
          </a:p>
        </p:txBody>
      </p:sp>
    </p:spTree>
    <p:extLst>
      <p:ext uri="{BB962C8B-B14F-4D97-AF65-F5344CB8AC3E}">
        <p14:creationId xmlns:p14="http://schemas.microsoft.com/office/powerpoint/2010/main" val="1735390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019C22-E637-4F35-8AF8-8AE2EC146525}"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25206A-5D01-4F5F-8A7D-5F2A5EEC86C7}" type="slidenum">
              <a:rPr lang="en-GB" smtClean="0"/>
              <a:t>‹#›</a:t>
            </a:fld>
            <a:endParaRPr lang="en-GB"/>
          </a:p>
        </p:txBody>
      </p:sp>
    </p:spTree>
    <p:extLst>
      <p:ext uri="{BB962C8B-B14F-4D97-AF65-F5344CB8AC3E}">
        <p14:creationId xmlns:p14="http://schemas.microsoft.com/office/powerpoint/2010/main" val="1552110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019C22-E637-4F35-8AF8-8AE2EC146525}"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25206A-5D01-4F5F-8A7D-5F2A5EEC86C7}" type="slidenum">
              <a:rPr lang="en-GB" smtClean="0"/>
              <a:t>‹#›</a:t>
            </a:fld>
            <a:endParaRPr lang="en-GB"/>
          </a:p>
        </p:txBody>
      </p:sp>
    </p:spTree>
    <p:extLst>
      <p:ext uri="{BB962C8B-B14F-4D97-AF65-F5344CB8AC3E}">
        <p14:creationId xmlns:p14="http://schemas.microsoft.com/office/powerpoint/2010/main" val="1200877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3019C22-E637-4F35-8AF8-8AE2EC146525}" type="datetimeFigureOut">
              <a:rPr lang="en-GB" smtClean="0"/>
              <a:t>09/10/2025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025206A-5D01-4F5F-8A7D-5F2A5EEC86C7}" type="slidenum">
              <a:rPr lang="en-GB" smtClean="0"/>
              <a:t>‹#›</a:t>
            </a:fld>
            <a:endParaRPr lang="en-GB"/>
          </a:p>
        </p:txBody>
      </p:sp>
    </p:spTree>
    <p:extLst>
      <p:ext uri="{BB962C8B-B14F-4D97-AF65-F5344CB8AC3E}">
        <p14:creationId xmlns:p14="http://schemas.microsoft.com/office/powerpoint/2010/main" val="25069038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d.pressbooks.pub/ecec1101/chapter/chapter-12-middle-childhood-social-emotional-development/"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gov.uk/government/publications/early-years-foundation-stage-framework--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FBF9E-B25E-0B28-0279-D2531E7590AC}"/>
              </a:ext>
            </a:extLst>
          </p:cNvPr>
          <p:cNvSpPr>
            <a:spLocks noGrp="1"/>
          </p:cNvSpPr>
          <p:nvPr>
            <p:ph type="ctrTitle" idx="4294967295"/>
          </p:nvPr>
        </p:nvSpPr>
        <p:spPr>
          <a:xfrm>
            <a:off x="0" y="0"/>
            <a:ext cx="12192000" cy="6858000"/>
          </a:xfrm>
        </p:spPr>
        <p:txBody>
          <a:bodyPr>
            <a:normAutofit/>
          </a:bodyPr>
          <a:lstStyle/>
          <a:p>
            <a:pPr algn="ctr"/>
            <a:r>
              <a:rPr lang="en-GB" dirty="0"/>
              <a:t>Programme: certificate of higher education in health and social care </a:t>
            </a:r>
            <a:br>
              <a:rPr lang="en-GB" dirty="0"/>
            </a:br>
            <a:r>
              <a:rPr lang="en-GB" dirty="0"/>
              <a:t>Module: Psychology in health and Social Care </a:t>
            </a:r>
            <a:br>
              <a:rPr lang="en-GB" dirty="0"/>
            </a:br>
            <a:r>
              <a:rPr lang="en-GB" dirty="0"/>
              <a:t>Name: Abraham Andom</a:t>
            </a:r>
            <a:br>
              <a:rPr lang="en-GB" dirty="0"/>
            </a:br>
            <a:r>
              <a:rPr lang="en-GB" dirty="0"/>
              <a:t>module code: LCHS4010</a:t>
            </a:r>
            <a:br>
              <a:rPr lang="en-GB" dirty="0"/>
            </a:br>
            <a:r>
              <a:rPr lang="en-GB" dirty="0"/>
              <a:t>student ID: 2414479</a:t>
            </a:r>
          </a:p>
        </p:txBody>
      </p:sp>
      <p:sp>
        <p:nvSpPr>
          <p:cNvPr id="3" name="Subtitle 2">
            <a:extLst>
              <a:ext uri="{FF2B5EF4-FFF2-40B4-BE49-F238E27FC236}">
                <a16:creationId xmlns:a16="http://schemas.microsoft.com/office/drawing/2014/main" id="{BBBD5C57-A1B3-892B-B0E9-D6009C595E6B}"/>
              </a:ext>
            </a:extLst>
          </p:cNvPr>
          <p:cNvSpPr>
            <a:spLocks noGrp="1"/>
          </p:cNvSpPr>
          <p:nvPr>
            <p:ph type="subTitle" idx="4294967295"/>
          </p:nvPr>
        </p:nvSpPr>
        <p:spPr>
          <a:xfrm>
            <a:off x="0" y="3602038"/>
            <a:ext cx="12192000" cy="1655762"/>
          </a:xfrm>
        </p:spPr>
        <p:txBody>
          <a:bodyPr/>
          <a:lstStyle/>
          <a:p>
            <a:endParaRPr lang="en-GB" dirty="0"/>
          </a:p>
          <a:p>
            <a:endParaRPr lang="en-GB" dirty="0"/>
          </a:p>
          <a:p>
            <a:pPr marL="0" indent="0">
              <a:buNone/>
            </a:pP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9852189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B0A4A-0992-D210-3D76-1BAD5601A25C}"/>
              </a:ext>
            </a:extLst>
          </p:cNvPr>
          <p:cNvSpPr>
            <a:spLocks noGrp="1"/>
          </p:cNvSpPr>
          <p:nvPr>
            <p:ph type="title"/>
          </p:nvPr>
        </p:nvSpPr>
        <p:spPr>
          <a:xfrm>
            <a:off x="630936" y="640080"/>
            <a:ext cx="4277948" cy="844164"/>
          </a:xfrm>
        </p:spPr>
        <p:txBody>
          <a:bodyPr anchor="b">
            <a:normAutofit fontScale="90000"/>
          </a:bodyPr>
          <a:lstStyle/>
          <a:p>
            <a:r>
              <a:rPr lang="en-GB" sz="3000" dirty="0">
                <a:latin typeface="Arial" panose="020B0604020202020204" pitchFamily="34" charset="0"/>
                <a:cs typeface="Arial" panose="020B0604020202020204" pitchFamily="34" charset="0"/>
              </a:rPr>
              <a:t>Key concepts of Vygotsky’s sociocultural theory</a:t>
            </a:r>
          </a:p>
        </p:txBody>
      </p:sp>
      <p:sp>
        <p:nvSpPr>
          <p:cNvPr id="3" name="Content Placeholder 2">
            <a:extLst>
              <a:ext uri="{FF2B5EF4-FFF2-40B4-BE49-F238E27FC236}">
                <a16:creationId xmlns:a16="http://schemas.microsoft.com/office/drawing/2014/main" id="{77045C4B-A843-750F-7400-BF604E6EEEFA}"/>
              </a:ext>
            </a:extLst>
          </p:cNvPr>
          <p:cNvSpPr>
            <a:spLocks noGrp="1"/>
          </p:cNvSpPr>
          <p:nvPr>
            <p:ph idx="1"/>
          </p:nvPr>
        </p:nvSpPr>
        <p:spPr>
          <a:xfrm>
            <a:off x="312821" y="2121408"/>
            <a:ext cx="5458968" cy="4339550"/>
          </a:xfrm>
        </p:spPr>
        <p:txBody>
          <a:bodyPr anchor="t">
            <a:noAutofit/>
          </a:bodyPr>
          <a:lstStyle/>
          <a:p>
            <a:r>
              <a:rPr lang="en-GB" sz="1400" dirty="0">
                <a:latin typeface="Arial" panose="020B0604020202020204" pitchFamily="34" charset="0"/>
                <a:cs typeface="Arial" panose="020B0604020202020204" pitchFamily="34" charset="0"/>
              </a:rPr>
              <a:t>Vygotsky’s sociocultural theory was developed  in 1934( Vygotsky,1978). </a:t>
            </a:r>
          </a:p>
          <a:p>
            <a:r>
              <a:rPr lang="en-GB" sz="1400" dirty="0">
                <a:latin typeface="Arial" panose="020B0604020202020204" pitchFamily="34" charset="0"/>
                <a:cs typeface="Arial" panose="020B0604020202020204" pitchFamily="34" charset="0"/>
              </a:rPr>
              <a:t>Zone of proximal development(ZPD): pay attention to what the youngest can accomplish with help, not just what she can accomplish on their own.</a:t>
            </a:r>
          </a:p>
          <a:p>
            <a:r>
              <a:rPr lang="en-GB" sz="1400" dirty="0">
                <a:latin typeface="Arial" panose="020B0604020202020204" pitchFamily="34" charset="0"/>
                <a:cs typeface="Arial" panose="020B0604020202020204" pitchFamily="34" charset="0"/>
              </a:rPr>
              <a:t>Scaffolding: offer specialized assistance that progressively wanes as the youngster develops self assurance and abilities. </a:t>
            </a:r>
          </a:p>
          <a:p>
            <a:r>
              <a:rPr lang="en-GB" sz="1400" dirty="0">
                <a:latin typeface="Arial" panose="020B0604020202020204" pitchFamily="34" charset="0"/>
                <a:cs typeface="Arial" panose="020B0604020202020204" pitchFamily="34" charset="0"/>
              </a:rPr>
              <a:t>Social interaction: interaction with others who posses' greater information helps to co-create learning. </a:t>
            </a:r>
          </a:p>
          <a:p>
            <a:r>
              <a:rPr lang="en-GB" sz="1400" dirty="0">
                <a:latin typeface="Arial" panose="020B0604020202020204" pitchFamily="34" charset="0"/>
                <a:cs typeface="Arial" panose="020B0604020202020204" pitchFamily="34" charset="0"/>
              </a:rPr>
              <a:t>Private speech: promote self-talk as a means of connecting internal ideas with outside direction. </a:t>
            </a:r>
          </a:p>
        </p:txBody>
      </p:sp>
      <p:pic>
        <p:nvPicPr>
          <p:cNvPr id="5" name="Picture 4" descr="Woman signing to baby">
            <a:extLst>
              <a:ext uri="{FF2B5EF4-FFF2-40B4-BE49-F238E27FC236}">
                <a16:creationId xmlns:a16="http://schemas.microsoft.com/office/drawing/2014/main" id="{9C0F8C53-DF0A-B927-E9A0-986153298C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9048" y="1484244"/>
            <a:ext cx="5458968" cy="3889512"/>
          </a:xfrm>
          <a:prstGeom prst="rect">
            <a:avLst/>
          </a:prstGeom>
        </p:spPr>
      </p:pic>
    </p:spTree>
    <p:extLst>
      <p:ext uri="{BB962C8B-B14F-4D97-AF65-F5344CB8AC3E}">
        <p14:creationId xmlns:p14="http://schemas.microsoft.com/office/powerpoint/2010/main" val="2774820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B9C23-98A1-CCCD-6BD1-AACB40840084}"/>
              </a:ext>
            </a:extLst>
          </p:cNvPr>
          <p:cNvSpPr>
            <a:spLocks noGrp="1"/>
          </p:cNvSpPr>
          <p:nvPr>
            <p:ph type="title"/>
          </p:nvPr>
        </p:nvSpPr>
        <p:spPr>
          <a:xfrm>
            <a:off x="1137033" y="670559"/>
            <a:ext cx="4683321" cy="2148841"/>
          </a:xfrm>
        </p:spPr>
        <p:txBody>
          <a:bodyPr anchor="t">
            <a:normAutofit/>
          </a:bodyPr>
          <a:lstStyle/>
          <a:p>
            <a:r>
              <a:rPr lang="en-GB" dirty="0"/>
              <a:t>Support plan for Amira based on Vygotsky Theory </a:t>
            </a:r>
          </a:p>
        </p:txBody>
      </p:sp>
      <p:sp>
        <p:nvSpPr>
          <p:cNvPr id="3" name="Content Placeholder 2">
            <a:extLst>
              <a:ext uri="{FF2B5EF4-FFF2-40B4-BE49-F238E27FC236}">
                <a16:creationId xmlns:a16="http://schemas.microsoft.com/office/drawing/2014/main" id="{07A0EBEE-C63C-F1D4-92EB-AD1F3DF1C559}"/>
              </a:ext>
            </a:extLst>
          </p:cNvPr>
          <p:cNvSpPr>
            <a:spLocks noGrp="1"/>
          </p:cNvSpPr>
          <p:nvPr>
            <p:ph idx="1"/>
          </p:nvPr>
        </p:nvSpPr>
        <p:spPr>
          <a:xfrm>
            <a:off x="6927633" y="771776"/>
            <a:ext cx="4555782" cy="5445076"/>
          </a:xfrm>
        </p:spPr>
        <p:txBody>
          <a:bodyPr anchor="t">
            <a:normAutofit fontScale="85000" lnSpcReduction="20000"/>
          </a:bodyPr>
          <a:lstStyle/>
          <a:p>
            <a:pPr marL="0" indent="0">
              <a:buNone/>
            </a:pPr>
            <a:r>
              <a:rPr lang="en-GB" sz="1400" b="1" dirty="0">
                <a:latin typeface="Arial" panose="020B0604020202020204" pitchFamily="34" charset="0"/>
                <a:cs typeface="Arial" panose="020B0604020202020204" pitchFamily="34" charset="0"/>
              </a:rPr>
              <a:t>1</a:t>
            </a:r>
            <a:r>
              <a:rPr lang="en-GB" sz="1400" dirty="0">
                <a:latin typeface="Arial" panose="020B0604020202020204" pitchFamily="34" charset="0"/>
                <a:cs typeface="Arial" panose="020B0604020202020204" pitchFamily="34" charset="0"/>
              </a:rPr>
              <a:t>.</a:t>
            </a:r>
            <a:r>
              <a:rPr lang="en-GB" sz="1600" b="1" dirty="0">
                <a:latin typeface="Arial" panose="020B0604020202020204" pitchFamily="34" charset="0"/>
                <a:cs typeface="Arial" panose="020B0604020202020204" pitchFamily="34" charset="0"/>
              </a:rPr>
              <a:t>Emotional well being</a:t>
            </a:r>
            <a:r>
              <a:rPr lang="en-GB" sz="1600" dirty="0">
                <a:latin typeface="Arial" panose="020B0604020202020204" pitchFamily="34" charset="0"/>
                <a:cs typeface="Arial" panose="020B0604020202020204" pitchFamily="34" charset="0"/>
              </a:rPr>
              <a:t>: </a:t>
            </a:r>
          </a:p>
          <a:p>
            <a:pPr marL="0" indent="0">
              <a:buNone/>
            </a:pPr>
            <a:r>
              <a:rPr lang="en-GB" sz="1400" dirty="0">
                <a:latin typeface="Arial" panose="020B0604020202020204" pitchFamily="34" charset="0"/>
                <a:cs typeface="Arial" panose="020B0604020202020204" pitchFamily="34" charset="0"/>
              </a:rPr>
              <a:t>safe habits foster trust and lessen worry. Amira is able to identify and communicate her emotions with aid of guided talks and emotion coaching. Her confidence can be gradually increased through scaffolded exposure to a group situations with a peer or trustworthy adult. </a:t>
            </a:r>
          </a:p>
          <a:p>
            <a:pPr marL="0" indent="0">
              <a:buNone/>
            </a:pPr>
            <a:r>
              <a:rPr lang="en-GB" sz="1600" b="1" dirty="0">
                <a:latin typeface="Arial" panose="020B0604020202020204" pitchFamily="34" charset="0"/>
                <a:cs typeface="Arial" panose="020B0604020202020204" pitchFamily="34" charset="0"/>
              </a:rPr>
              <a:t>Strategies:</a:t>
            </a:r>
          </a:p>
          <a:p>
            <a:pPr>
              <a:buFont typeface="Wingdings" panose="05000000000000000000" pitchFamily="2" charset="2"/>
              <a:buChar char="Ø"/>
            </a:pPr>
            <a:r>
              <a:rPr lang="en-GB" sz="10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To establish a relationship of trust with Amira, designate a reliable key person (Department of Education, 2021).</a:t>
            </a:r>
          </a:p>
          <a:p>
            <a:pPr>
              <a:buFont typeface="Wingdings" panose="05000000000000000000" pitchFamily="2" charset="2"/>
              <a:buChar char="Ø"/>
            </a:pPr>
            <a:r>
              <a:rPr lang="en-GB" sz="1400" dirty="0">
                <a:latin typeface="Arial" panose="020B0604020202020204" pitchFamily="34" charset="0"/>
                <a:cs typeface="Arial" panose="020B0604020202020204" pitchFamily="34" charset="0"/>
              </a:rPr>
              <a:t>Gradual adjustment period that starts with the carer and gradually increase the amount of time spent apart.</a:t>
            </a:r>
          </a:p>
          <a:p>
            <a:pPr>
              <a:buFont typeface="Wingdings" panose="05000000000000000000" pitchFamily="2" charset="2"/>
              <a:buChar char="Ø"/>
            </a:pPr>
            <a:r>
              <a:rPr lang="en-GB" sz="1400" dirty="0">
                <a:latin typeface="Arial" panose="020B0604020202020204" pitchFamily="34" charset="0"/>
                <a:cs typeface="Arial" panose="020B0604020202020204" pitchFamily="34" charset="0"/>
              </a:rPr>
              <a:t>Use of visual timetables to provide predictability and reduce anxiety. </a:t>
            </a:r>
          </a:p>
          <a:p>
            <a:pPr marL="0" indent="0">
              <a:buNone/>
            </a:pPr>
            <a:r>
              <a:rPr lang="en-GB" sz="1600" b="1" dirty="0">
                <a:latin typeface="Arial" panose="020B0604020202020204" pitchFamily="34" charset="0"/>
                <a:cs typeface="Arial" panose="020B0604020202020204" pitchFamily="34" charset="0"/>
              </a:rPr>
              <a:t> 2. Social development</a:t>
            </a:r>
          </a:p>
          <a:p>
            <a:pPr marL="0" indent="0">
              <a:buNone/>
            </a:pPr>
            <a:r>
              <a:rPr lang="en-GB" sz="1400" dirty="0">
                <a:latin typeface="Arial" panose="020B0604020202020204" pitchFamily="34" charset="0"/>
                <a:cs typeface="Arial" panose="020B0604020202020204" pitchFamily="34" charset="0"/>
              </a:rPr>
              <a:t>Amira’s inability to participate in group play could be caused by a lack of confidence, communication difficulties, or unfamiliarity. According to Vygotsky, social connections with peers is essential for growth and, and the ZPD offers opportunities for social learning through regulated peer play.</a:t>
            </a:r>
          </a:p>
          <a:p>
            <a:pPr marL="0" indent="0">
              <a:buNone/>
            </a:pPr>
            <a:r>
              <a:rPr lang="en-GB" sz="1600" b="1" dirty="0">
                <a:latin typeface="Arial" panose="020B0604020202020204" pitchFamily="34" charset="0"/>
                <a:cs typeface="Arial" panose="020B0604020202020204" pitchFamily="34" charset="0"/>
              </a:rPr>
              <a:t>Strategies </a:t>
            </a:r>
          </a:p>
          <a:p>
            <a:pPr>
              <a:buFont typeface="Wingdings" panose="05000000000000000000" pitchFamily="2" charset="2"/>
              <a:buChar char="Ø"/>
            </a:pPr>
            <a:r>
              <a:rPr lang="en-GB" sz="1400" dirty="0">
                <a:latin typeface="Arial" panose="020B0604020202020204" pitchFamily="34" charset="0"/>
                <a:cs typeface="Arial" panose="020B0604020202020204" pitchFamily="34" charset="0"/>
              </a:rPr>
              <a:t>Plan parallel or small group play activities to foster peer modelling and lessen social pressure (</a:t>
            </a:r>
            <a:r>
              <a:rPr lang="en-GB" sz="1400" dirty="0" err="1">
                <a:latin typeface="Arial" panose="020B0604020202020204" pitchFamily="34" charset="0"/>
                <a:cs typeface="Arial" panose="020B0604020202020204" pitchFamily="34" charset="0"/>
              </a:rPr>
              <a:t>MacBlain</a:t>
            </a:r>
            <a:r>
              <a:rPr lang="en-GB" sz="1400" dirty="0">
                <a:latin typeface="Arial" panose="020B0604020202020204" pitchFamily="34" charset="0"/>
                <a:cs typeface="Arial" panose="020B0604020202020204" pitchFamily="34" charset="0"/>
              </a:rPr>
              <a:t>, 2018).. </a:t>
            </a:r>
          </a:p>
          <a:p>
            <a:pPr>
              <a:buFont typeface="Wingdings" panose="05000000000000000000" pitchFamily="2" charset="2"/>
              <a:buChar char="Ø"/>
            </a:pPr>
            <a:r>
              <a:rPr lang="en-GB" sz="1400" dirty="0">
                <a:latin typeface="Arial" panose="020B0604020202020204" pitchFamily="34" charset="0"/>
                <a:cs typeface="Arial" panose="020B0604020202020204" pitchFamily="34" charset="0"/>
              </a:rPr>
              <a:t>Social stories are used to help people comprehend social norms and expectations.</a:t>
            </a:r>
          </a:p>
          <a:p>
            <a:pPr>
              <a:buFont typeface="Wingdings" panose="05000000000000000000" pitchFamily="2" charset="2"/>
              <a:buChar char="Ø"/>
            </a:pPr>
            <a:r>
              <a:rPr lang="en-GB" sz="1400" dirty="0">
                <a:latin typeface="Arial" panose="020B0604020202020204" pitchFamily="34" charset="0"/>
                <a:cs typeface="Arial" panose="020B0604020202020204" pitchFamily="34" charset="0"/>
              </a:rPr>
              <a:t>   interactions mediated by peers: assign Amira to a sympathetic peers who can encourage and model social play. </a:t>
            </a:r>
          </a:p>
          <a:p>
            <a:pPr>
              <a:buFont typeface="Wingdings" panose="05000000000000000000" pitchFamily="2" charset="2"/>
              <a:buChar char="Ø"/>
            </a:pPr>
            <a:r>
              <a:rPr lang="en-GB" sz="1400" dirty="0">
                <a:latin typeface="Arial" panose="020B0604020202020204" pitchFamily="34" charset="0"/>
                <a:cs typeface="Arial" panose="020B0604020202020204" pitchFamily="34" charset="0"/>
              </a:rPr>
              <a:t>Social situations can be simulated in a low-pressure manner through role playing and pretend play with adult supervision.</a:t>
            </a:r>
          </a:p>
          <a:p>
            <a:endParaRPr lang="en-GB" sz="14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8E71835-B93F-547D-5D27-BE114DDBF64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7622"/>
          <a:stretch>
            <a:fillRect/>
          </a:stretch>
        </p:blipFill>
        <p:spPr>
          <a:xfrm>
            <a:off x="0" y="322547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6" name="TextBox 5">
            <a:extLst>
              <a:ext uri="{FF2B5EF4-FFF2-40B4-BE49-F238E27FC236}">
                <a16:creationId xmlns:a16="http://schemas.microsoft.com/office/drawing/2014/main" id="{38EE90E9-756E-870A-844A-6973D52DD52E}"/>
              </a:ext>
            </a:extLst>
          </p:cNvPr>
          <p:cNvSpPr txBox="1"/>
          <p:nvPr/>
        </p:nvSpPr>
        <p:spPr>
          <a:xfrm>
            <a:off x="9737482" y="6657945"/>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d.pressbooks.pub/ecec1101/chapter/chapter-12-middle-childhood-social-emotional-develop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160609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EE8810E1-F5A4-FCE8-8130-E9053E89F8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182" y="1593430"/>
            <a:ext cx="4777381" cy="358303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D60808FC-02F5-8E88-55F7-28BE936517C5}"/>
              </a:ext>
            </a:extLst>
          </p:cNvPr>
          <p:cNvSpPr>
            <a:spLocks noGrp="1"/>
          </p:cNvSpPr>
          <p:nvPr>
            <p:ph idx="4294967295"/>
          </p:nvPr>
        </p:nvSpPr>
        <p:spPr>
          <a:xfrm>
            <a:off x="5894962" y="1984443"/>
            <a:ext cx="5458838" cy="4192520"/>
          </a:xfrm>
        </p:spPr>
        <p:txBody>
          <a:bodyPr vert="horz" lIns="91440" tIns="45720" rIns="91440" bIns="45720" rtlCol="0">
            <a:normAutofit fontScale="92500" lnSpcReduction="10000"/>
          </a:bodyPr>
          <a:lstStyle/>
          <a:p>
            <a:r>
              <a:rPr lang="en-US" sz="1100" dirty="0"/>
              <a:t>  </a:t>
            </a:r>
            <a:r>
              <a:rPr lang="en-US" sz="1400" dirty="0"/>
              <a:t>Gradual group integration: within her ZPD, begin with parallel play before transitioning to cooperative play.</a:t>
            </a:r>
          </a:p>
          <a:p>
            <a:pPr marL="0" indent="0">
              <a:buNone/>
            </a:pPr>
            <a:r>
              <a:rPr lang="en-US" sz="1600" b="1" dirty="0">
                <a:latin typeface="Arial" panose="020B0604020202020204" pitchFamily="34" charset="0"/>
                <a:cs typeface="Arial" panose="020B0604020202020204" pitchFamily="34" charset="0"/>
              </a:rPr>
              <a:t>3. Cognitive development: </a:t>
            </a:r>
          </a:p>
          <a:p>
            <a:r>
              <a:rPr lang="en-US" sz="1400" dirty="0"/>
              <a:t>Vygotsky argue that language mediated cognitive growth, which was firmly rooted in in social circumstances. Amira may find it difficult to express herself and participate in educational due to her low verbal communication skills.</a:t>
            </a:r>
          </a:p>
          <a:p>
            <a:pPr marL="0" indent="0">
              <a:buNone/>
            </a:pPr>
            <a:r>
              <a:rPr lang="en-US" sz="1600" b="1" dirty="0">
                <a:latin typeface="Arial" panose="020B0604020202020204" pitchFamily="34" charset="0"/>
                <a:cs typeface="Arial" panose="020B0604020202020204" pitchFamily="34" charset="0"/>
              </a:rPr>
              <a:t>Strategies</a:t>
            </a:r>
            <a:r>
              <a:rPr lang="en-US" sz="1600" dirty="0">
                <a:latin typeface="Arial" panose="020B0604020202020204" pitchFamily="34" charset="0"/>
                <a:cs typeface="Arial" panose="020B0604020202020204" pitchFamily="34" charset="0"/>
              </a:rPr>
              <a:t> </a:t>
            </a:r>
          </a:p>
          <a:p>
            <a:r>
              <a:rPr lang="en-US" sz="1400" dirty="0"/>
              <a:t>Language and cognitive development are supported by interactive storytelling and group reading with visual assistance.</a:t>
            </a:r>
          </a:p>
          <a:p>
            <a:r>
              <a:rPr lang="en-US" sz="1400" dirty="0"/>
              <a:t>Amira can better comprehend and anticipate tasks when visual schedules and cues are used which lessens cognitive stress.</a:t>
            </a:r>
          </a:p>
          <a:p>
            <a:r>
              <a:rPr lang="en-US" sz="1400" dirty="0"/>
              <a:t>During problem solving exercise, promote private discourse to promote introspection and self control.</a:t>
            </a:r>
          </a:p>
          <a:p>
            <a:pPr marL="0" indent="0">
              <a:buNone/>
            </a:pPr>
            <a:r>
              <a:rPr lang="en-US" sz="1600" b="1" dirty="0"/>
              <a:t>4. </a:t>
            </a:r>
            <a:r>
              <a:rPr lang="en-US" sz="1600" b="1" dirty="0">
                <a:latin typeface="Arial" panose="020B0604020202020204" pitchFamily="34" charset="0"/>
                <a:cs typeface="Arial" panose="020B0604020202020204" pitchFamily="34" charset="0"/>
              </a:rPr>
              <a:t>Physical development </a:t>
            </a:r>
          </a:p>
          <a:p>
            <a:pPr marL="0" indent="0">
              <a:buNone/>
            </a:pPr>
            <a:r>
              <a:rPr lang="en-US" sz="1100" dirty="0"/>
              <a:t> </a:t>
            </a:r>
            <a:r>
              <a:rPr lang="en-US" sz="1400" dirty="0"/>
              <a:t>Amira’s physical development is not specifically concerning, but intense physical play helps her improve her motor abilities and emotional control. </a:t>
            </a:r>
          </a:p>
        </p:txBody>
      </p:sp>
    </p:spTree>
    <p:extLst>
      <p:ext uri="{BB962C8B-B14F-4D97-AF65-F5344CB8AC3E}">
        <p14:creationId xmlns:p14="http://schemas.microsoft.com/office/powerpoint/2010/main" val="647070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B024DDA-D039-93FD-F8A8-390AB6BAE35E}"/>
              </a:ext>
            </a:extLst>
          </p:cNvPr>
          <p:cNvSpPr>
            <a:spLocks noGrp="1"/>
          </p:cNvSpPr>
          <p:nvPr>
            <p:ph type="title"/>
          </p:nvPr>
        </p:nvSpPr>
        <p:spPr>
          <a:xfrm>
            <a:off x="804672" y="802955"/>
            <a:ext cx="4977976" cy="1454051"/>
          </a:xfrm>
        </p:spPr>
        <p:txBody>
          <a:bodyPr>
            <a:normAutofit/>
          </a:bodyPr>
          <a:lstStyle/>
          <a:p>
            <a:r>
              <a:rPr lang="en-GB" sz="3600" dirty="0">
                <a:solidFill>
                  <a:schemeClr val="tx2"/>
                </a:solidFill>
              </a:rPr>
              <a:t>     strategies</a:t>
            </a:r>
          </a:p>
        </p:txBody>
      </p:sp>
      <p:sp>
        <p:nvSpPr>
          <p:cNvPr id="3" name="Content Placeholder 2">
            <a:extLst>
              <a:ext uri="{FF2B5EF4-FFF2-40B4-BE49-F238E27FC236}">
                <a16:creationId xmlns:a16="http://schemas.microsoft.com/office/drawing/2014/main" id="{08CF1160-35DF-D1D4-2CF4-F965E6CB5A7F}"/>
              </a:ext>
            </a:extLst>
          </p:cNvPr>
          <p:cNvSpPr>
            <a:spLocks noGrp="1"/>
          </p:cNvSpPr>
          <p:nvPr>
            <p:ph idx="1"/>
          </p:nvPr>
        </p:nvSpPr>
        <p:spPr>
          <a:xfrm>
            <a:off x="804672" y="2421682"/>
            <a:ext cx="4977578" cy="3639289"/>
          </a:xfrm>
        </p:spPr>
        <p:txBody>
          <a:bodyPr anchor="ctr">
            <a:normAutofit/>
          </a:bodyPr>
          <a:lstStyle/>
          <a:p>
            <a:pPr>
              <a:buFont typeface="Wingdings" panose="05000000000000000000" pitchFamily="2" charset="2"/>
              <a:buChar char="Ø"/>
            </a:pPr>
            <a:r>
              <a:rPr lang="en-GB" sz="1400" dirty="0">
                <a:solidFill>
                  <a:schemeClr val="tx2"/>
                </a:solidFill>
                <a:latin typeface="Arial" panose="020B0604020202020204" pitchFamily="34" charset="0"/>
                <a:cs typeface="Arial" panose="020B0604020202020204" pitchFamily="34" charset="0"/>
              </a:rPr>
              <a:t>Dance, yoga, and sensory play are examples of movement-based learning that incorporates both emotional and physical control.</a:t>
            </a:r>
          </a:p>
          <a:p>
            <a:pPr>
              <a:buFont typeface="Wingdings" panose="05000000000000000000" pitchFamily="2" charset="2"/>
              <a:buChar char="Ø"/>
            </a:pPr>
            <a:r>
              <a:rPr lang="en-GB" sz="1400" dirty="0">
                <a:solidFill>
                  <a:schemeClr val="tx2"/>
                </a:solidFill>
                <a:latin typeface="Arial" panose="020B0604020202020204" pitchFamily="34" charset="0"/>
                <a:cs typeface="Arial" panose="020B0604020202020204" pitchFamily="34" charset="0"/>
              </a:rPr>
              <a:t>In an unstructured environment, outdoor play with adult scaffolding fosters social connection and physical abilities.</a:t>
            </a:r>
          </a:p>
          <a:p>
            <a:pPr>
              <a:buFont typeface="Wingdings" panose="05000000000000000000" pitchFamily="2" charset="2"/>
              <a:buChar char="Ø"/>
            </a:pPr>
            <a:r>
              <a:rPr lang="en-GB" sz="1400" dirty="0">
                <a:solidFill>
                  <a:schemeClr val="tx2"/>
                </a:solidFill>
                <a:latin typeface="Arial" panose="020B0604020202020204" pitchFamily="34" charset="0"/>
                <a:cs typeface="Arial" panose="020B0604020202020204" pitchFamily="34" charset="0"/>
              </a:rPr>
              <a:t>To encourage participation, peers might participate in fine motor exercises like construction or sketching</a:t>
            </a:r>
            <a:r>
              <a:rPr lang="en-GB" sz="1800" dirty="0">
                <a:solidFill>
                  <a:schemeClr val="tx2"/>
                </a:solidFill>
                <a:latin typeface="Arial" panose="020B0604020202020204" pitchFamily="34" charset="0"/>
                <a:cs typeface="Arial" panose="020B0604020202020204" pitchFamily="34" charset="0"/>
              </a:rPr>
              <a:t>. </a:t>
            </a:r>
          </a:p>
        </p:txBody>
      </p:sp>
      <p:grpSp>
        <p:nvGrpSpPr>
          <p:cNvPr id="8" name="Group 7">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7" name="Freeform: Shape 16">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Graphic 8" descr="Dance">
            <a:extLst>
              <a:ext uri="{FF2B5EF4-FFF2-40B4-BE49-F238E27FC236}">
                <a16:creationId xmlns:a16="http://schemas.microsoft.com/office/drawing/2014/main" id="{D5A731AC-FC4C-F20C-92BA-4AD43CF3C9E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047760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BA26AE-7E01-C63B-8DBB-37F1229F092A}"/>
              </a:ext>
            </a:extLst>
          </p:cNvPr>
          <p:cNvSpPr>
            <a:spLocks noGrp="1"/>
          </p:cNvSpPr>
          <p:nvPr>
            <p:ph type="title"/>
          </p:nvPr>
        </p:nvSpPr>
        <p:spPr>
          <a:xfrm>
            <a:off x="686834" y="1153572"/>
            <a:ext cx="3200400" cy="4461163"/>
          </a:xfrm>
        </p:spPr>
        <p:txBody>
          <a:bodyPr>
            <a:normAutofit/>
          </a:bodyPr>
          <a:lstStyle/>
          <a:p>
            <a:r>
              <a:rPr lang="en-GB">
                <a:solidFill>
                  <a:srgbClr val="FFFFFF"/>
                </a:solidFill>
              </a:rPr>
              <a:t>             Evaluation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Content Placeholder 2">
            <a:extLst>
              <a:ext uri="{FF2B5EF4-FFF2-40B4-BE49-F238E27FC236}">
                <a16:creationId xmlns:a16="http://schemas.microsoft.com/office/drawing/2014/main" id="{5D7347DA-A533-6FC8-6AD1-BB30F9CA2AED}"/>
              </a:ext>
            </a:extLst>
          </p:cNvPr>
          <p:cNvSpPr>
            <a:spLocks noGrp="1"/>
          </p:cNvSpPr>
          <p:nvPr>
            <p:ph idx="1"/>
          </p:nvPr>
        </p:nvSpPr>
        <p:spPr>
          <a:xfrm>
            <a:off x="4447308" y="591344"/>
            <a:ext cx="6906491" cy="5585619"/>
          </a:xfrm>
        </p:spPr>
        <p:txBody>
          <a:bodyPr anchor="ctr">
            <a:normAutofit/>
          </a:bodyPr>
          <a:lstStyle/>
          <a:p>
            <a:pPr marL="0" indent="0">
              <a:buNone/>
            </a:pPr>
            <a:r>
              <a:rPr lang="en-GB" sz="2200" dirty="0"/>
              <a:t> </a:t>
            </a:r>
          </a:p>
          <a:p>
            <a:pPr marL="0" indent="0">
              <a:buNone/>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Strengths</a:t>
            </a:r>
          </a:p>
          <a:p>
            <a:pPr marL="0" indent="0">
              <a:buNone/>
            </a:pPr>
            <a:r>
              <a:rPr lang="en-GB" sz="1400" dirty="0">
                <a:latin typeface="Arial" panose="020B0604020202020204" pitchFamily="34" charset="0"/>
                <a:cs typeface="Arial" panose="020B0604020202020204" pitchFamily="34" charset="0"/>
              </a:rPr>
              <a:t>1. Focuses on social and cultural contexts</a:t>
            </a:r>
          </a:p>
          <a:p>
            <a:pPr marL="0" indent="0">
              <a:buNone/>
            </a:pPr>
            <a:r>
              <a:rPr lang="en-GB" sz="1400" dirty="0">
                <a:latin typeface="Arial" panose="020B0604020202020204" pitchFamily="34" charset="0"/>
                <a:cs typeface="Arial" panose="020B0604020202020204" pitchFamily="34" charset="0"/>
              </a:rPr>
              <a:t>Contributed to psychology shift away from the notion of development as entirely internal and personal (Moll, 1990).</a:t>
            </a:r>
          </a:p>
          <a:p>
            <a:pPr marL="0" indent="0">
              <a:buNone/>
            </a:pPr>
            <a:r>
              <a:rPr lang="en-GB" sz="1400" dirty="0">
                <a:latin typeface="Arial" panose="020B0604020202020204" pitchFamily="34" charset="0"/>
                <a:cs typeface="Arial" panose="020B0604020202020204" pitchFamily="34" charset="0"/>
              </a:rPr>
              <a:t>2. Zone of proximal development</a:t>
            </a:r>
          </a:p>
          <a:p>
            <a:pPr marL="0" indent="0">
              <a:buNone/>
            </a:pPr>
            <a:r>
              <a:rPr lang="en-GB" sz="1400" dirty="0">
                <a:latin typeface="Arial" panose="020B0604020202020204" pitchFamily="34" charset="0"/>
                <a:cs typeface="Arial" panose="020B0604020202020204" pitchFamily="34" charset="0"/>
              </a:rPr>
              <a:t>The concept ZPD- the gap what children can learn by themselves and with the help of others is influential in educational settings.</a:t>
            </a:r>
          </a:p>
          <a:p>
            <a:pPr marL="0" indent="0">
              <a:buNone/>
            </a:pPr>
            <a:r>
              <a:rPr lang="en-GB" sz="1400" dirty="0">
                <a:latin typeface="Arial" panose="020B0604020202020204" pitchFamily="34" charset="0"/>
                <a:cs typeface="Arial" panose="020B0604020202020204" pitchFamily="34" charset="0"/>
              </a:rPr>
              <a:t>it can be used in practically in curriculum design, scaffolding, and instruction.</a:t>
            </a:r>
          </a:p>
          <a:p>
            <a:pPr marL="0" indent="0">
              <a:buNone/>
            </a:pPr>
            <a:r>
              <a:rPr lang="en-GB" sz="2200" dirty="0">
                <a:latin typeface="Arial" panose="020B0604020202020204" pitchFamily="34" charset="0"/>
                <a:cs typeface="Arial" panose="020B0604020202020204" pitchFamily="34" charset="0"/>
              </a:rPr>
              <a:t> 3. importance of language </a:t>
            </a:r>
          </a:p>
          <a:p>
            <a:pPr marL="0" indent="0">
              <a:buNone/>
            </a:pPr>
            <a:r>
              <a:rPr lang="en-GB" sz="1400" dirty="0">
                <a:latin typeface="Arial" panose="020B0604020202020204" pitchFamily="34" charset="0"/>
                <a:cs typeface="Arial" panose="020B0604020202020204" pitchFamily="34" charset="0"/>
              </a:rPr>
              <a:t>The theory focuses the importance of language in thinking and learning. </a:t>
            </a:r>
          </a:p>
          <a:p>
            <a:pPr marL="0" indent="0">
              <a:buNone/>
            </a:pPr>
            <a:endParaRPr lang="en-GB" sz="2200" dirty="0"/>
          </a:p>
        </p:txBody>
      </p:sp>
    </p:spTree>
    <p:extLst>
      <p:ext uri="{BB962C8B-B14F-4D97-AF65-F5344CB8AC3E}">
        <p14:creationId xmlns:p14="http://schemas.microsoft.com/office/powerpoint/2010/main" val="510250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5" name="Group 14">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6" name="Freeform: Shape 15">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itle 5">
            <a:extLst>
              <a:ext uri="{FF2B5EF4-FFF2-40B4-BE49-F238E27FC236}">
                <a16:creationId xmlns:a16="http://schemas.microsoft.com/office/drawing/2014/main" id="{8DF71638-56F9-A21C-624F-22E87C0E8018}"/>
              </a:ext>
            </a:extLst>
          </p:cNvPr>
          <p:cNvSpPr>
            <a:spLocks noGrp="1"/>
          </p:cNvSpPr>
          <p:nvPr>
            <p:ph type="title"/>
          </p:nvPr>
        </p:nvSpPr>
        <p:spPr>
          <a:xfrm>
            <a:off x="804672" y="2053641"/>
            <a:ext cx="3669161" cy="2760098"/>
          </a:xfrm>
        </p:spPr>
        <p:txBody>
          <a:bodyPr>
            <a:normAutofit/>
          </a:bodyPr>
          <a:lstStyle/>
          <a:p>
            <a:r>
              <a:rPr lang="en-GB" sz="4000" b="1" dirty="0">
                <a:solidFill>
                  <a:schemeClr val="tx2"/>
                </a:solidFill>
                <a:latin typeface="Arial" panose="020B0604020202020204" pitchFamily="34" charset="0"/>
                <a:cs typeface="Arial" panose="020B0604020202020204" pitchFamily="34" charset="0"/>
              </a:rPr>
              <a:t>Strengths and weaknesses </a:t>
            </a:r>
          </a:p>
        </p:txBody>
      </p:sp>
      <p:sp>
        <p:nvSpPr>
          <p:cNvPr id="3" name="Content Placeholder 2">
            <a:extLst>
              <a:ext uri="{FF2B5EF4-FFF2-40B4-BE49-F238E27FC236}">
                <a16:creationId xmlns:a16="http://schemas.microsoft.com/office/drawing/2014/main" id="{A905405C-FEA9-6A60-45A4-13BC3FB47103}"/>
              </a:ext>
            </a:extLst>
          </p:cNvPr>
          <p:cNvSpPr>
            <a:spLocks noGrp="1"/>
          </p:cNvSpPr>
          <p:nvPr>
            <p:ph idx="1"/>
          </p:nvPr>
        </p:nvSpPr>
        <p:spPr>
          <a:xfrm>
            <a:off x="6090574" y="769210"/>
            <a:ext cx="5306084" cy="5230634"/>
          </a:xfrm>
          <a:noFill/>
          <a:ln>
            <a:noFill/>
          </a:ln>
        </p:spPr>
        <p:txBody>
          <a:bodyPr anchor="ctr">
            <a:normAutofit/>
          </a:bodyPr>
          <a:lstStyle/>
          <a:p>
            <a:r>
              <a:rPr lang="en-GB" sz="1400" dirty="0">
                <a:solidFill>
                  <a:schemeClr val="tx2"/>
                </a:solidFill>
                <a:latin typeface="Arial" panose="020B0604020202020204" pitchFamily="34" charset="0"/>
                <a:cs typeface="Arial" panose="020B0604020202020204" pitchFamily="34" charset="0"/>
              </a:rPr>
              <a:t>This emphasis has influenced disciplines such as educational psychology, literacy, and language development.</a:t>
            </a:r>
          </a:p>
          <a:p>
            <a:r>
              <a:rPr lang="en-GB" sz="1400" dirty="0">
                <a:solidFill>
                  <a:schemeClr val="tx2"/>
                </a:solidFill>
                <a:latin typeface="Arial" panose="020B0604020202020204" pitchFamily="34" charset="0"/>
                <a:cs typeface="Arial" panose="020B0604020202020204" pitchFamily="34" charset="0"/>
              </a:rPr>
              <a:t>The theory supports collaborative learning: underlines group projects, peer tutoring and models of teacher-student interaction.</a:t>
            </a:r>
          </a:p>
          <a:p>
            <a:r>
              <a:rPr lang="en-GB" sz="1400" dirty="0">
                <a:solidFill>
                  <a:schemeClr val="tx2"/>
                </a:solidFill>
                <a:latin typeface="Arial" panose="020B0604020202020204" pitchFamily="34" charset="0"/>
                <a:cs typeface="Arial" panose="020B0604020202020204" pitchFamily="34" charset="0"/>
              </a:rPr>
              <a:t>The theory is dynamic: it shows leaning continuous, social process not just stage based one.</a:t>
            </a:r>
          </a:p>
          <a:p>
            <a:pPr marL="0" indent="0">
              <a:buNone/>
            </a:pPr>
            <a:r>
              <a:rPr lang="en-GB" sz="1500" dirty="0">
                <a:solidFill>
                  <a:schemeClr val="tx2"/>
                </a:solidFill>
                <a:latin typeface="Arial" panose="020B0604020202020204" pitchFamily="34" charset="0"/>
                <a:cs typeface="Arial" panose="020B0604020202020204" pitchFamily="34" charset="0"/>
              </a:rPr>
              <a:t>      </a:t>
            </a:r>
            <a:r>
              <a:rPr lang="en-GB" sz="1600" b="1" dirty="0">
                <a:solidFill>
                  <a:schemeClr val="tx2"/>
                </a:solidFill>
                <a:latin typeface="Arial" panose="020B0604020202020204" pitchFamily="34" charset="0"/>
                <a:cs typeface="Arial" panose="020B0604020202020204" pitchFamily="34" charset="0"/>
              </a:rPr>
              <a:t>weaknesses </a:t>
            </a:r>
          </a:p>
          <a:p>
            <a:r>
              <a:rPr lang="en-GB" sz="1400" dirty="0">
                <a:solidFill>
                  <a:schemeClr val="tx2"/>
                </a:solidFill>
                <a:latin typeface="Arial" panose="020B0604020202020204" pitchFamily="34" charset="0"/>
                <a:cs typeface="Arial" panose="020B0604020202020204" pitchFamily="34" charset="0"/>
              </a:rPr>
              <a:t>Lack of specific developmental stages </a:t>
            </a:r>
          </a:p>
          <a:p>
            <a:r>
              <a:rPr lang="en-GB" sz="1400" dirty="0">
                <a:solidFill>
                  <a:schemeClr val="tx2"/>
                </a:solidFill>
                <a:latin typeface="Arial" panose="020B0604020202020204" pitchFamily="34" charset="0"/>
                <a:cs typeface="Arial" panose="020B0604020202020204" pitchFamily="34" charset="0"/>
              </a:rPr>
              <a:t>Given little focus on individual factors: it does not show how children learn independently, it just overemphasises on social and cultural contexts </a:t>
            </a:r>
            <a:r>
              <a:rPr lang="en-GB" sz="1400" dirty="0">
                <a:solidFill>
                  <a:schemeClr val="tx2"/>
                </a:solidFill>
              </a:rPr>
              <a:t>(Lourenço, 2012). </a:t>
            </a:r>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Applicability across different cultures: even though the theory emphasise on culture, it was developed in soviet Russia which may limit its applicability to different culture across the different part of the world</a:t>
            </a:r>
          </a:p>
          <a:p>
            <a:pPr marL="0" indent="0">
              <a:buNone/>
            </a:pPr>
            <a:endParaRPr lang="en-GB" sz="1500" dirty="0">
              <a:solidFill>
                <a:schemeClr val="tx2"/>
              </a:solidFill>
            </a:endParaRPr>
          </a:p>
        </p:txBody>
      </p:sp>
    </p:spTree>
    <p:extLst>
      <p:ext uri="{BB962C8B-B14F-4D97-AF65-F5344CB8AC3E}">
        <p14:creationId xmlns:p14="http://schemas.microsoft.com/office/powerpoint/2010/main" val="3377713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E9CFEE3-F913-51B9-3D25-19BB543B0AD5}"/>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 </a:t>
            </a:r>
            <a:r>
              <a:rPr lang="en-GB" sz="3600" b="1">
                <a:solidFill>
                  <a:schemeClr val="tx2"/>
                </a:solidFill>
                <a:latin typeface="Arial" panose="020B0604020202020204" pitchFamily="34" charset="0"/>
                <a:cs typeface="Arial" panose="020B0604020202020204" pitchFamily="34" charset="0"/>
              </a:rPr>
              <a:t>Conclusion</a:t>
            </a:r>
            <a:r>
              <a:rPr lang="en-GB" sz="3600">
                <a:solidFill>
                  <a:schemeClr val="tx2"/>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B6A42319-6804-4644-099D-AE54FE313A95}"/>
              </a:ext>
            </a:extLst>
          </p:cNvPr>
          <p:cNvSpPr>
            <a:spLocks noGrp="1"/>
          </p:cNvSpPr>
          <p:nvPr>
            <p:ph idx="1"/>
          </p:nvPr>
        </p:nvSpPr>
        <p:spPr>
          <a:xfrm>
            <a:off x="6172200" y="804672"/>
            <a:ext cx="5221224" cy="5230368"/>
          </a:xfrm>
        </p:spPr>
        <p:txBody>
          <a:bodyPr anchor="ctr">
            <a:normAutofit/>
          </a:bodyPr>
          <a:lstStyle/>
          <a:p>
            <a:pPr marL="0" indent="0">
              <a:buNone/>
            </a:pPr>
            <a:r>
              <a:rPr lang="en-GB" sz="1400" dirty="0">
                <a:solidFill>
                  <a:schemeClr val="tx2"/>
                </a:solidFill>
                <a:latin typeface="Arial" panose="020B0604020202020204" pitchFamily="34" charset="0"/>
                <a:cs typeface="Arial" panose="020B0604020202020204" pitchFamily="34" charset="0"/>
              </a:rPr>
              <a:t>According to the Vygotsky theory the child will lead to stronger cognitive and social development through scaffolding, guided participation, and the use of cultural means can gradually increase communication and peer play skills. </a:t>
            </a:r>
          </a:p>
          <a:p>
            <a:pPr marL="0" indent="0">
              <a:buNone/>
            </a:pPr>
            <a:r>
              <a:rPr lang="en-GB" sz="1400" dirty="0">
                <a:solidFill>
                  <a:schemeClr val="tx2"/>
                </a:solidFill>
                <a:latin typeface="Arial" panose="020B0604020202020204" pitchFamily="34" charset="0"/>
                <a:cs typeface="Arial" panose="020B0604020202020204" pitchFamily="34" charset="0"/>
              </a:rPr>
              <a:t>Applying Vygotsky’s sociocultural theory allows practitioners to understand that Amira's development is socially mediated and can be supported through intentional, interactive, and scaffolded learning experiences. By focusing on emotional security, supported social interaction, language development, and active play, we can promote her holistic well-being and enable her to thrive within the nursery environment.  </a:t>
            </a:r>
          </a:p>
        </p:txBody>
      </p:sp>
    </p:spTree>
    <p:extLst>
      <p:ext uri="{BB962C8B-B14F-4D97-AF65-F5344CB8AC3E}">
        <p14:creationId xmlns:p14="http://schemas.microsoft.com/office/powerpoint/2010/main" val="3131331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CB34F-48D5-7540-A21E-14DAB387CC16}"/>
              </a:ext>
            </a:extLst>
          </p:cNvPr>
          <p:cNvSpPr>
            <a:spLocks noGrp="1"/>
          </p:cNvSpPr>
          <p:nvPr>
            <p:ph type="title"/>
          </p:nvPr>
        </p:nvSpPr>
        <p:spPr/>
        <p:txBody>
          <a:bodyPr/>
          <a:lstStyle/>
          <a:p>
            <a:r>
              <a:rPr lang="en-GB" dirty="0"/>
              <a:t>                              References </a:t>
            </a:r>
          </a:p>
        </p:txBody>
      </p:sp>
      <p:sp>
        <p:nvSpPr>
          <p:cNvPr id="3" name="Content Placeholder 2">
            <a:extLst>
              <a:ext uri="{FF2B5EF4-FFF2-40B4-BE49-F238E27FC236}">
                <a16:creationId xmlns:a16="http://schemas.microsoft.com/office/drawing/2014/main" id="{CD5F24C9-0BC0-3DB0-CBA2-59FE9A048C7B}"/>
              </a:ext>
            </a:extLst>
          </p:cNvPr>
          <p:cNvSpPr>
            <a:spLocks noGrp="1"/>
          </p:cNvSpPr>
          <p:nvPr>
            <p:ph idx="1"/>
          </p:nvPr>
        </p:nvSpPr>
        <p:spPr/>
        <p:txBody>
          <a:bodyPr>
            <a:normAutofit/>
          </a:bodyPr>
          <a:lstStyle/>
          <a:p>
            <a:r>
              <a:rPr lang="en-GB" sz="1400" dirty="0">
                <a:latin typeface="Arial" panose="020B0604020202020204" pitchFamily="34" charset="0"/>
                <a:cs typeface="Arial" panose="020B0604020202020204" pitchFamily="34" charset="0"/>
              </a:rPr>
              <a:t>Bowlby, J. (1969). </a:t>
            </a:r>
            <a:r>
              <a:rPr lang="en-GB" sz="1400" i="1" dirty="0">
                <a:latin typeface="Arial" panose="020B0604020202020204" pitchFamily="34" charset="0"/>
                <a:cs typeface="Arial" panose="020B0604020202020204" pitchFamily="34" charset="0"/>
              </a:rPr>
              <a:t>Attachment and Loss: Vol. 1. Attachment</a:t>
            </a:r>
            <a:r>
              <a:rPr lang="en-GB" sz="1400" dirty="0">
                <a:latin typeface="Arial" panose="020B0604020202020204" pitchFamily="34" charset="0"/>
                <a:cs typeface="Arial" panose="020B0604020202020204" pitchFamily="34" charset="0"/>
              </a:rPr>
              <a:t>. London: Hogarth Press.</a:t>
            </a:r>
          </a:p>
          <a:p>
            <a:r>
              <a:rPr lang="en-GB" sz="1400" dirty="0">
                <a:latin typeface="Arial" panose="020B0604020202020204" pitchFamily="34" charset="0"/>
                <a:cs typeface="Arial" panose="020B0604020202020204" pitchFamily="34" charset="0"/>
              </a:rPr>
              <a:t>Department for Education (DfE). (2021). </a:t>
            </a:r>
            <a:r>
              <a:rPr lang="en-GB" sz="1400" i="1" dirty="0">
                <a:latin typeface="Arial" panose="020B0604020202020204" pitchFamily="34" charset="0"/>
                <a:cs typeface="Arial" panose="020B0604020202020204" pitchFamily="34" charset="0"/>
              </a:rPr>
              <a:t>Statutory Framework for the Early Years Foundation Stage</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2"/>
              </a:rPr>
              <a:t>https://www.gov.uk/government/publications/early-years-foundation-stage-framework--2</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Lourenço, O., 2012. Piaget and Vygotsky: Many resemblances, and a crucial difference. </a:t>
            </a:r>
            <a:r>
              <a:rPr lang="en-GB" sz="1400" i="1" dirty="0">
                <a:latin typeface="Arial" panose="020B0604020202020204" pitchFamily="34" charset="0"/>
                <a:cs typeface="Arial" panose="020B0604020202020204" pitchFamily="34" charset="0"/>
              </a:rPr>
              <a:t>New Ideas in Psychology</a:t>
            </a:r>
            <a:r>
              <a:rPr lang="en-GB" sz="1400" dirty="0">
                <a:latin typeface="Arial" panose="020B0604020202020204" pitchFamily="34" charset="0"/>
                <a:cs typeface="Arial" panose="020B0604020202020204" pitchFamily="34" charset="0"/>
              </a:rPr>
              <a:t>, 30(3), pp.281-295.</a:t>
            </a:r>
          </a:p>
          <a:p>
            <a:r>
              <a:rPr lang="en-GB" sz="1400" dirty="0" err="1">
                <a:latin typeface="Arial" panose="020B0604020202020204" pitchFamily="34" charset="0"/>
                <a:cs typeface="Arial" panose="020B0604020202020204" pitchFamily="34" charset="0"/>
              </a:rPr>
              <a:t>MacBlain</a:t>
            </a:r>
            <a:r>
              <a:rPr lang="en-GB" sz="1400" dirty="0">
                <a:latin typeface="Arial" panose="020B0604020202020204" pitchFamily="34" charset="0"/>
                <a:cs typeface="Arial" panose="020B0604020202020204" pitchFamily="34" charset="0"/>
              </a:rPr>
              <a:t>, S. (2018). </a:t>
            </a:r>
            <a:r>
              <a:rPr lang="en-GB" sz="1400" i="1" dirty="0">
                <a:latin typeface="Arial" panose="020B0604020202020204" pitchFamily="34" charset="0"/>
                <a:cs typeface="Arial" panose="020B0604020202020204" pitchFamily="34" charset="0"/>
              </a:rPr>
              <a:t>Children’s Learning in Early Childhood: A Knowledge Base for the Early Years</a:t>
            </a:r>
            <a:r>
              <a:rPr lang="en-GB" sz="1400" dirty="0">
                <a:latin typeface="Arial" panose="020B0604020202020204" pitchFamily="34" charset="0"/>
                <a:cs typeface="Arial" panose="020B0604020202020204" pitchFamily="34" charset="0"/>
              </a:rPr>
              <a:t>. London: SAGE Publications.</a:t>
            </a:r>
          </a:p>
          <a:p>
            <a:r>
              <a:rPr lang="en-GB" sz="1400" dirty="0">
                <a:latin typeface="Arial" panose="020B0604020202020204" pitchFamily="34" charset="0"/>
                <a:cs typeface="Arial" panose="020B0604020202020204" pitchFamily="34" charset="0"/>
              </a:rPr>
              <a:t>Moll, L.C., 1990. </a:t>
            </a:r>
            <a:r>
              <a:rPr lang="en-GB" sz="1400" i="1" dirty="0">
                <a:latin typeface="Arial" panose="020B0604020202020204" pitchFamily="34" charset="0"/>
                <a:cs typeface="Arial" panose="020B0604020202020204" pitchFamily="34" charset="0"/>
              </a:rPr>
              <a:t>Vygotsky and education: Instructional implications and applications of sociohistorical psychology</a:t>
            </a:r>
            <a:r>
              <a:rPr lang="en-GB" sz="1400" dirty="0">
                <a:latin typeface="Arial" panose="020B0604020202020204" pitchFamily="34" charset="0"/>
                <a:cs typeface="Arial" panose="020B0604020202020204" pitchFamily="34" charset="0"/>
              </a:rPr>
              <a:t>. Cambridge: Cambridge University Press.</a:t>
            </a:r>
          </a:p>
          <a:p>
            <a:r>
              <a:rPr lang="en-GB" sz="1400" dirty="0">
                <a:latin typeface="Arial" panose="020B0604020202020204" pitchFamily="34" charset="0"/>
                <a:cs typeface="Arial" panose="020B0604020202020204" pitchFamily="34" charset="0"/>
              </a:rPr>
              <a:t>Vygotsky, L.S. (1978). </a:t>
            </a:r>
            <a:r>
              <a:rPr lang="en-GB" sz="1400" i="1" dirty="0">
                <a:latin typeface="Arial" panose="020B0604020202020204" pitchFamily="34" charset="0"/>
                <a:cs typeface="Arial" panose="020B0604020202020204" pitchFamily="34" charset="0"/>
              </a:rPr>
              <a:t>Mind in Society: The Development of Higher Psychological Processes</a:t>
            </a:r>
            <a:r>
              <a:rPr lang="en-GB" sz="1400" dirty="0">
                <a:latin typeface="Arial" panose="020B0604020202020204" pitchFamily="34" charset="0"/>
                <a:cs typeface="Arial" panose="020B0604020202020204" pitchFamily="34" charset="0"/>
              </a:rPr>
              <a:t>. Cambridge, MA: Harvard University Press.</a:t>
            </a:r>
          </a:p>
          <a:p>
            <a:pPr marL="0" indent="0">
              <a:buNone/>
            </a:pPr>
            <a:endParaRPr lang="en-GB" dirty="0"/>
          </a:p>
        </p:txBody>
      </p:sp>
    </p:spTree>
    <p:extLst>
      <p:ext uri="{BB962C8B-B14F-4D97-AF65-F5344CB8AC3E}">
        <p14:creationId xmlns:p14="http://schemas.microsoft.com/office/powerpoint/2010/main" val="29855243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8069</TotalTime>
  <Words>1066</Words>
  <Application>Microsoft Office PowerPoint</Application>
  <PresentationFormat>Widescreen</PresentationFormat>
  <Paragraphs>90</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Calibri</vt:lpstr>
      <vt:lpstr>Wingdings</vt:lpstr>
      <vt:lpstr>Office Theme</vt:lpstr>
      <vt:lpstr>Programme: certificate of higher education in health and social care  Module: Psychology in health and Social Care  Name: Abraham Andom module code: LCHS4010 student ID: 2414479</vt:lpstr>
      <vt:lpstr>Key concepts of Vygotsky’s sociocultural theory</vt:lpstr>
      <vt:lpstr>Support plan for Amira based on Vygotsky Theory </vt:lpstr>
      <vt:lpstr>PowerPoint Presentation</vt:lpstr>
      <vt:lpstr>     strategies</vt:lpstr>
      <vt:lpstr>             Evaluation</vt:lpstr>
      <vt:lpstr>Strengths and weaknesses </vt:lpstr>
      <vt:lpstr> Conclusion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Abraham Andom</dc:creator>
  <cp:lastModifiedBy>Abraham Andom</cp:lastModifiedBy>
  <cp:revision>2</cp:revision>
  <dcterms:created xsi:type="dcterms:W3CDTF">2025-10-05T14:44:51Z</dcterms:created>
  <dcterms:modified xsi:type="dcterms:W3CDTF">2025-10-12T03:45:28Z</dcterms:modified>
</cp:coreProperties>
</file>