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56" r:id="rId2"/>
    <p:sldId id="257" r:id="rId3"/>
    <p:sldId id="269" r:id="rId4"/>
    <p:sldId id="258" r:id="rId5"/>
    <p:sldId id="259" r:id="rId6"/>
    <p:sldId id="260" r:id="rId7"/>
    <p:sldId id="261" r:id="rId8"/>
    <p:sldId id="263" r:id="rId9"/>
    <p:sldId id="262" r:id="rId10"/>
    <p:sldId id="264" r:id="rId11"/>
    <p:sldId id="270" r:id="rId12"/>
    <p:sldId id="265" r:id="rId13"/>
    <p:sldId id="266" r:id="rId14"/>
    <p:sldId id="267" r:id="rId15"/>
    <p:sldId id="271" r:id="rId16"/>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Neue Haas Grotesk Text Pro"/>
        <a:ea typeface="Neue Haas Grotesk Text Pro"/>
        <a:cs typeface="Neue Haas Grotesk Text Pro"/>
        <a:sym typeface="Neue Haas Grotesk Text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Neue Haas Grotesk Text Pro"/>
        <a:ea typeface="Neue Haas Grotesk Text Pro"/>
        <a:cs typeface="Neue Haas Grotesk Text Pro"/>
        <a:sym typeface="Neue Haas Grotesk Text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Neue Haas Grotesk Text Pro"/>
        <a:ea typeface="Neue Haas Grotesk Text Pro"/>
        <a:cs typeface="Neue Haas Grotesk Text Pro"/>
        <a:sym typeface="Neue Haas Grotesk Text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Neue Haas Grotesk Text Pro"/>
        <a:ea typeface="Neue Haas Grotesk Text Pro"/>
        <a:cs typeface="Neue Haas Grotesk Text Pro"/>
        <a:sym typeface="Neue Haas Grotesk Text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Neue Haas Grotesk Text Pro"/>
        <a:ea typeface="Neue Haas Grotesk Text Pro"/>
        <a:cs typeface="Neue Haas Grotesk Text Pro"/>
        <a:sym typeface="Neue Haas Grotesk Text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Neue Haas Grotesk Text Pro"/>
        <a:ea typeface="Neue Haas Grotesk Text Pro"/>
        <a:cs typeface="Neue Haas Grotesk Text Pro"/>
        <a:sym typeface="Neue Haas Grotesk Text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Neue Haas Grotesk Text Pro"/>
        <a:ea typeface="Neue Haas Grotesk Text Pro"/>
        <a:cs typeface="Neue Haas Grotesk Text Pro"/>
        <a:sym typeface="Neue Haas Grotesk Text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Neue Haas Grotesk Text Pro"/>
        <a:ea typeface="Neue Haas Grotesk Text Pro"/>
        <a:cs typeface="Neue Haas Grotesk Text Pro"/>
        <a:sym typeface="Neue Haas Grotesk Text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Neue Haas Grotesk Text Pro"/>
        <a:ea typeface="Neue Haas Grotesk Text Pro"/>
        <a:cs typeface="Neue Haas Grotesk Text Pro"/>
        <a:sym typeface="Neue Haas Grotesk Text Pro"/>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George Nozharov" initials="GN"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Neue Haas Grotesk Text Pro"/>
          <a:ea typeface="Neue Haas Grotesk Text Pro"/>
          <a:cs typeface="Neue Haas Grotesk Text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EDD"/>
          </a:solidFill>
        </a:fill>
      </a:tcStyle>
    </a:wholeTbl>
    <a:band2H>
      <a:tcTxStyle/>
      <a:tcStyle>
        <a:tcBdr/>
        <a:fill>
          <a:solidFill>
            <a:srgbClr val="E7EFEF"/>
          </a:solidFill>
        </a:fill>
      </a:tcStyle>
    </a:band2H>
    <a:firstCol>
      <a:tcTxStyle b="on" i="off">
        <a:font>
          <a:latin typeface="Neue Haas Grotesk Text Pro"/>
          <a:ea typeface="Neue Haas Grotesk Text Pro"/>
          <a:cs typeface="Neue Haas Grotesk Text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Neue Haas Grotesk Text Pro"/>
          <a:ea typeface="Neue Haas Grotesk Text Pro"/>
          <a:cs typeface="Neue Haas Grotesk Text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Neue Haas Grotesk Text Pro"/>
          <a:ea typeface="Neue Haas Grotesk Text Pro"/>
          <a:cs typeface="Neue Haas Grotesk Text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Neue Haas Grotesk Text Pro"/>
          <a:ea typeface="Neue Haas Grotesk Text Pro"/>
          <a:cs typeface="Neue Haas Grotesk Text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4D1CD"/>
          </a:solidFill>
        </a:fill>
      </a:tcStyle>
    </a:wholeTbl>
    <a:band2H>
      <a:tcTxStyle/>
      <a:tcStyle>
        <a:tcBdr/>
        <a:fill>
          <a:solidFill>
            <a:srgbClr val="F9E9E8"/>
          </a:solidFill>
        </a:fill>
      </a:tcStyle>
    </a:band2H>
    <a:firstCol>
      <a:tcTxStyle b="on" i="off">
        <a:font>
          <a:latin typeface="Neue Haas Grotesk Text Pro"/>
          <a:ea typeface="Neue Haas Grotesk Text Pro"/>
          <a:cs typeface="Neue Haas Grotesk Text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Neue Haas Grotesk Text Pro"/>
          <a:ea typeface="Neue Haas Grotesk Text Pro"/>
          <a:cs typeface="Neue Haas Grotesk Text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Neue Haas Grotesk Text Pro"/>
          <a:ea typeface="Neue Haas Grotesk Text Pro"/>
          <a:cs typeface="Neue Haas Grotesk Text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Neue Haas Grotesk Text Pro"/>
          <a:ea typeface="Neue Haas Grotesk Text Pro"/>
          <a:cs typeface="Neue Haas Grotesk Text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BD4"/>
          </a:solidFill>
        </a:fill>
      </a:tcStyle>
    </a:wholeTbl>
    <a:band2H>
      <a:tcTxStyle/>
      <a:tcStyle>
        <a:tcBdr/>
        <a:fill>
          <a:solidFill>
            <a:srgbClr val="E8EEEB"/>
          </a:solidFill>
        </a:fill>
      </a:tcStyle>
    </a:band2H>
    <a:firstCol>
      <a:tcTxStyle b="on" i="off">
        <a:font>
          <a:latin typeface="Neue Haas Grotesk Text Pro"/>
          <a:ea typeface="Neue Haas Grotesk Text Pro"/>
          <a:cs typeface="Neue Haas Grotesk Text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Neue Haas Grotesk Text Pro"/>
          <a:ea typeface="Neue Haas Grotesk Text Pro"/>
          <a:cs typeface="Neue Haas Grotesk Text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Neue Haas Grotesk Text Pro"/>
          <a:ea typeface="Neue Haas Grotesk Text Pro"/>
          <a:cs typeface="Neue Haas Grotesk Text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Neue Haas Grotesk Text Pro"/>
          <a:ea typeface="Neue Haas Grotesk Text Pro"/>
          <a:cs typeface="Neue Haas Grotesk Text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Neue Haas Grotesk Text Pro"/>
          <a:ea typeface="Neue Haas Grotesk Text Pro"/>
          <a:cs typeface="Neue Haas Grotesk Text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Neue Haas Grotesk Text Pro"/>
          <a:ea typeface="Neue Haas Grotesk Text Pro"/>
          <a:cs typeface="Neue Haas Grotesk Text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Neue Haas Grotesk Text Pro"/>
          <a:ea typeface="Neue Haas Grotesk Text Pro"/>
          <a:cs typeface="Neue Haas Grotesk Text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Neue Haas Grotesk Text Pro"/>
          <a:ea typeface="Neue Haas Grotesk Text Pro"/>
          <a:cs typeface="Neue Haas Grotesk Text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Neue Haas Grotesk Text Pro"/>
          <a:ea typeface="Neue Haas Grotesk Text Pro"/>
          <a:cs typeface="Neue Haas Grotesk Text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Neue Haas Grotesk Text Pro"/>
          <a:ea typeface="Neue Haas Grotesk Text Pro"/>
          <a:cs typeface="Neue Haas Grotesk Text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Neue Haas Grotesk Text Pro"/>
          <a:ea typeface="Neue Haas Grotesk Text Pro"/>
          <a:cs typeface="Neue Haas Grotesk Text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Neue Haas Grotesk Text Pro"/>
          <a:ea typeface="Neue Haas Grotesk Text Pro"/>
          <a:cs typeface="Neue Haas Grotesk Text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Neue Haas Grotesk Text Pro"/>
          <a:ea typeface="Neue Haas Grotesk Text Pro"/>
          <a:cs typeface="Neue Haas Grotesk Text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Neue Haas Grotesk Text Pro"/>
          <a:ea typeface="Neue Haas Grotesk Text Pro"/>
          <a:cs typeface="Neue Haas Grotesk Text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Neue Haas Grotesk Text Pro"/>
          <a:ea typeface="Neue Haas Grotesk Text Pro"/>
          <a:cs typeface="Neue Haas Grotesk Text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26-02-19T23:38:12.610" idx="1">
    <p:pos x="624" y="529"/>
    <p:text>Mention suicide rate for chefs in Australian study here</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6E037F-46A4-4798-B6A1-1D5B476173A0}"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9196EA4C-BF24-4682-9C2D-3EC655B10BD6}">
      <dgm:prSet/>
      <dgm:spPr/>
      <dgm:t>
        <a:bodyPr/>
        <a:lstStyle/>
        <a:p>
          <a:r>
            <a:rPr lang="en-US" b="1" i="0" baseline="0"/>
            <a:t>Political</a:t>
          </a:r>
          <a:endParaRPr lang="en-US"/>
        </a:p>
      </dgm:t>
    </dgm:pt>
    <dgm:pt modelId="{BC4B3C0A-094B-4A21-BAE8-BFD14395024A}" type="parTrans" cxnId="{E1FC55DC-C6D9-419A-98A6-C8CCCDAA8604}">
      <dgm:prSet/>
      <dgm:spPr/>
      <dgm:t>
        <a:bodyPr/>
        <a:lstStyle/>
        <a:p>
          <a:endParaRPr lang="en-US"/>
        </a:p>
      </dgm:t>
    </dgm:pt>
    <dgm:pt modelId="{DDD8AEBB-F8D5-4FA5-9E3D-865DE92C7B91}" type="sibTrans" cxnId="{E1FC55DC-C6D9-419A-98A6-C8CCCDAA8604}">
      <dgm:prSet/>
      <dgm:spPr/>
      <dgm:t>
        <a:bodyPr/>
        <a:lstStyle/>
        <a:p>
          <a:endParaRPr lang="en-US"/>
        </a:p>
      </dgm:t>
    </dgm:pt>
    <dgm:pt modelId="{FEC2130C-8B28-41D2-8988-F5C8E5964A5E}">
      <dgm:prSet/>
      <dgm:spPr/>
      <dgm:t>
        <a:bodyPr/>
        <a:lstStyle/>
        <a:p>
          <a:r>
            <a:rPr lang="en-US" b="0" i="0" baseline="0"/>
            <a:t>Labour regulations, </a:t>
          </a:r>
          <a:r>
            <a:rPr lang="en-US" b="1" i="0" baseline="0"/>
            <a:t>zero-hour contract policies</a:t>
          </a:r>
          <a:r>
            <a:rPr lang="en-US" b="0" i="0" baseline="0"/>
            <a:t>, business rates</a:t>
          </a:r>
          <a:endParaRPr lang="en-US"/>
        </a:p>
      </dgm:t>
    </dgm:pt>
    <dgm:pt modelId="{C279E3A8-3F2F-4C28-9E16-B333A5F41B39}" type="parTrans" cxnId="{E5C1D08E-6A20-4C39-B5E2-E65AFE4BBDA5}">
      <dgm:prSet/>
      <dgm:spPr/>
      <dgm:t>
        <a:bodyPr/>
        <a:lstStyle/>
        <a:p>
          <a:endParaRPr lang="en-US"/>
        </a:p>
      </dgm:t>
    </dgm:pt>
    <dgm:pt modelId="{5D6DA8CA-4A40-4759-8820-FE0E54BF21A0}" type="sibTrans" cxnId="{E5C1D08E-6A20-4C39-B5E2-E65AFE4BBDA5}">
      <dgm:prSet/>
      <dgm:spPr/>
      <dgm:t>
        <a:bodyPr/>
        <a:lstStyle/>
        <a:p>
          <a:endParaRPr lang="en-US"/>
        </a:p>
      </dgm:t>
    </dgm:pt>
    <dgm:pt modelId="{619654B0-EDA1-46F2-B55B-E5464F74AE29}">
      <dgm:prSet/>
      <dgm:spPr/>
      <dgm:t>
        <a:bodyPr/>
        <a:lstStyle/>
        <a:p>
          <a:r>
            <a:rPr lang="en-US" b="1" i="0" baseline="0"/>
            <a:t>Economic</a:t>
          </a:r>
          <a:endParaRPr lang="en-US"/>
        </a:p>
      </dgm:t>
    </dgm:pt>
    <dgm:pt modelId="{3F50BDFD-C82B-4286-91F9-9EA52369909E}" type="parTrans" cxnId="{EC699E5B-1E3C-4BD3-A61E-7DE3BAE73125}">
      <dgm:prSet/>
      <dgm:spPr/>
      <dgm:t>
        <a:bodyPr/>
        <a:lstStyle/>
        <a:p>
          <a:endParaRPr lang="en-US"/>
        </a:p>
      </dgm:t>
    </dgm:pt>
    <dgm:pt modelId="{8EF956F7-9C21-4095-8B23-9B7BC057BD80}" type="sibTrans" cxnId="{EC699E5B-1E3C-4BD3-A61E-7DE3BAE73125}">
      <dgm:prSet/>
      <dgm:spPr/>
      <dgm:t>
        <a:bodyPr/>
        <a:lstStyle/>
        <a:p>
          <a:endParaRPr lang="en-US"/>
        </a:p>
      </dgm:t>
    </dgm:pt>
    <dgm:pt modelId="{97317E48-C2C9-478E-B206-C76671567648}">
      <dgm:prSet/>
      <dgm:spPr/>
      <dgm:t>
        <a:bodyPr/>
        <a:lstStyle/>
        <a:p>
          <a:r>
            <a:rPr lang="en-US" b="1" i="0" baseline="0"/>
            <a:t>Cost-of-living crisis</a:t>
          </a:r>
          <a:r>
            <a:rPr lang="en-US" b="0" i="0" baseline="0"/>
            <a:t>, rising operating costs, wage pressures</a:t>
          </a:r>
          <a:endParaRPr lang="en-US"/>
        </a:p>
      </dgm:t>
    </dgm:pt>
    <dgm:pt modelId="{B4AD3510-F91B-43CC-BFCD-CF626AB4D71E}" type="parTrans" cxnId="{76ACFA3F-E5A7-4641-9DFE-50A15176EF85}">
      <dgm:prSet/>
      <dgm:spPr/>
      <dgm:t>
        <a:bodyPr/>
        <a:lstStyle/>
        <a:p>
          <a:endParaRPr lang="en-US"/>
        </a:p>
      </dgm:t>
    </dgm:pt>
    <dgm:pt modelId="{F4B2621F-941D-4D3D-877F-B1BCED79BBB3}" type="sibTrans" cxnId="{76ACFA3F-E5A7-4641-9DFE-50A15176EF85}">
      <dgm:prSet/>
      <dgm:spPr/>
      <dgm:t>
        <a:bodyPr/>
        <a:lstStyle/>
        <a:p>
          <a:endParaRPr lang="en-US"/>
        </a:p>
      </dgm:t>
    </dgm:pt>
    <dgm:pt modelId="{864CAF20-E8D5-4F7A-82A2-456E4849038D}">
      <dgm:prSet/>
      <dgm:spPr/>
      <dgm:t>
        <a:bodyPr/>
        <a:lstStyle/>
        <a:p>
          <a:r>
            <a:rPr lang="en-US" b="1" i="0" baseline="0"/>
            <a:t>Social</a:t>
          </a:r>
          <a:endParaRPr lang="en-US"/>
        </a:p>
      </dgm:t>
    </dgm:pt>
    <dgm:pt modelId="{6A5F0C27-32B6-46E4-A014-BB0C9772F199}" type="parTrans" cxnId="{D8421A74-61B8-4085-B6A2-D8E7025370CD}">
      <dgm:prSet/>
      <dgm:spPr/>
      <dgm:t>
        <a:bodyPr/>
        <a:lstStyle/>
        <a:p>
          <a:endParaRPr lang="en-US"/>
        </a:p>
      </dgm:t>
    </dgm:pt>
    <dgm:pt modelId="{412F7582-AAE8-4426-89C9-232CE7469FF7}" type="sibTrans" cxnId="{D8421A74-61B8-4085-B6A2-D8E7025370CD}">
      <dgm:prSet/>
      <dgm:spPr/>
      <dgm:t>
        <a:bodyPr/>
        <a:lstStyle/>
        <a:p>
          <a:endParaRPr lang="en-US"/>
        </a:p>
      </dgm:t>
    </dgm:pt>
    <dgm:pt modelId="{9F65EF5D-F6D7-4D9D-A9F5-55C03ED0F2CC}">
      <dgm:prSet/>
      <dgm:spPr/>
      <dgm:t>
        <a:bodyPr/>
        <a:lstStyle/>
        <a:p>
          <a:r>
            <a:rPr lang="en-US" b="0" i="0" baseline="0"/>
            <a:t>Growing </a:t>
          </a:r>
          <a:r>
            <a:rPr lang="en-US" b="1" i="0" baseline="0"/>
            <a:t>mental health awareness</a:t>
          </a:r>
          <a:r>
            <a:rPr lang="en-US" b="0" i="0" baseline="0"/>
            <a:t> and expectations of good work-life balance</a:t>
          </a:r>
          <a:endParaRPr lang="en-US"/>
        </a:p>
      </dgm:t>
    </dgm:pt>
    <dgm:pt modelId="{12011A68-80CB-4365-948F-6EAA6F590244}" type="parTrans" cxnId="{84D644FC-9900-41FE-B433-8F40A4FFD1EB}">
      <dgm:prSet/>
      <dgm:spPr/>
      <dgm:t>
        <a:bodyPr/>
        <a:lstStyle/>
        <a:p>
          <a:endParaRPr lang="en-US"/>
        </a:p>
      </dgm:t>
    </dgm:pt>
    <dgm:pt modelId="{D30C2B95-4C80-4EBF-9D30-6441D9CF6FC4}" type="sibTrans" cxnId="{84D644FC-9900-41FE-B433-8F40A4FFD1EB}">
      <dgm:prSet/>
      <dgm:spPr/>
      <dgm:t>
        <a:bodyPr/>
        <a:lstStyle/>
        <a:p>
          <a:endParaRPr lang="en-US"/>
        </a:p>
      </dgm:t>
    </dgm:pt>
    <dgm:pt modelId="{B8887212-2469-455D-A280-BE89EA5401C2}">
      <dgm:prSet/>
      <dgm:spPr/>
      <dgm:t>
        <a:bodyPr/>
        <a:lstStyle/>
        <a:p>
          <a:r>
            <a:rPr lang="en-US" b="1" i="0" baseline="0"/>
            <a:t>Technological</a:t>
          </a:r>
          <a:endParaRPr lang="en-US"/>
        </a:p>
      </dgm:t>
    </dgm:pt>
    <dgm:pt modelId="{C5154A47-CF9E-4B39-9D7B-5ABD1F8DB3A8}" type="parTrans" cxnId="{077BD0CA-05DE-4C40-BAAD-D0ACD66CF916}">
      <dgm:prSet/>
      <dgm:spPr/>
      <dgm:t>
        <a:bodyPr/>
        <a:lstStyle/>
        <a:p>
          <a:endParaRPr lang="en-US"/>
        </a:p>
      </dgm:t>
    </dgm:pt>
    <dgm:pt modelId="{D5495603-8125-4412-8B1D-A13DF7686019}" type="sibTrans" cxnId="{077BD0CA-05DE-4C40-BAAD-D0ACD66CF916}">
      <dgm:prSet/>
      <dgm:spPr/>
      <dgm:t>
        <a:bodyPr/>
        <a:lstStyle/>
        <a:p>
          <a:endParaRPr lang="en-US"/>
        </a:p>
      </dgm:t>
    </dgm:pt>
    <dgm:pt modelId="{86664203-9E73-454E-8C72-0AB3E373A1DE}">
      <dgm:prSet/>
      <dgm:spPr/>
      <dgm:t>
        <a:bodyPr/>
        <a:lstStyle/>
        <a:p>
          <a:r>
            <a:rPr lang="en-US" b="0" i="0" baseline="0"/>
            <a:t>Scheduling systems, digital ordering → can </a:t>
          </a:r>
          <a:r>
            <a:rPr lang="en-US" b="1" i="0" baseline="0"/>
            <a:t>reduce or intensify workload</a:t>
          </a:r>
          <a:endParaRPr lang="en-US"/>
        </a:p>
      </dgm:t>
    </dgm:pt>
    <dgm:pt modelId="{98F77746-26AD-400C-B22C-02602D7B0048}" type="parTrans" cxnId="{9DFA3DEB-C4A8-49CB-8260-7D9AF1E84BCE}">
      <dgm:prSet/>
      <dgm:spPr/>
      <dgm:t>
        <a:bodyPr/>
        <a:lstStyle/>
        <a:p>
          <a:endParaRPr lang="en-US"/>
        </a:p>
      </dgm:t>
    </dgm:pt>
    <dgm:pt modelId="{812F4520-16AD-4ADF-B478-86747EC2FAFD}" type="sibTrans" cxnId="{9DFA3DEB-C4A8-49CB-8260-7D9AF1E84BCE}">
      <dgm:prSet/>
      <dgm:spPr/>
      <dgm:t>
        <a:bodyPr/>
        <a:lstStyle/>
        <a:p>
          <a:endParaRPr lang="en-US"/>
        </a:p>
      </dgm:t>
    </dgm:pt>
    <dgm:pt modelId="{2FD10CE4-6EE2-48BC-9520-2AE81CD09BDC}">
      <dgm:prSet/>
      <dgm:spPr/>
      <dgm:t>
        <a:bodyPr/>
        <a:lstStyle/>
        <a:p>
          <a:r>
            <a:rPr lang="en-US" b="1" i="0" baseline="0"/>
            <a:t>Legal</a:t>
          </a:r>
          <a:endParaRPr lang="en-US"/>
        </a:p>
      </dgm:t>
    </dgm:pt>
    <dgm:pt modelId="{A65C00A8-151B-4B1C-B00F-A9C3F57B9354}" type="parTrans" cxnId="{8CBDD800-0DDA-4390-87E4-9222F564313F}">
      <dgm:prSet/>
      <dgm:spPr/>
      <dgm:t>
        <a:bodyPr/>
        <a:lstStyle/>
        <a:p>
          <a:endParaRPr lang="en-US"/>
        </a:p>
      </dgm:t>
    </dgm:pt>
    <dgm:pt modelId="{90538DBB-24EE-41AF-BE43-D726D0DD86B3}" type="sibTrans" cxnId="{8CBDD800-0DDA-4390-87E4-9222F564313F}">
      <dgm:prSet/>
      <dgm:spPr/>
      <dgm:t>
        <a:bodyPr/>
        <a:lstStyle/>
        <a:p>
          <a:endParaRPr lang="en-US"/>
        </a:p>
      </dgm:t>
    </dgm:pt>
    <dgm:pt modelId="{50870707-30FE-48AE-8007-2D48AF04AF3A}">
      <dgm:prSet/>
      <dgm:spPr/>
      <dgm:t>
        <a:bodyPr/>
        <a:lstStyle/>
        <a:p>
          <a:r>
            <a:rPr lang="en-US" b="1" i="0" baseline="0"/>
            <a:t>Health &amp; safety</a:t>
          </a:r>
          <a:r>
            <a:rPr lang="en-US" b="0" i="0" baseline="0"/>
            <a:t>, working time regulations, duty of care for wellbeing</a:t>
          </a:r>
          <a:endParaRPr lang="en-US"/>
        </a:p>
      </dgm:t>
    </dgm:pt>
    <dgm:pt modelId="{216EB921-3219-494B-B6D0-25ED65F3C629}" type="parTrans" cxnId="{1B50DC1A-1C28-476F-97E8-4638B28DECD2}">
      <dgm:prSet/>
      <dgm:spPr/>
      <dgm:t>
        <a:bodyPr/>
        <a:lstStyle/>
        <a:p>
          <a:endParaRPr lang="en-US"/>
        </a:p>
      </dgm:t>
    </dgm:pt>
    <dgm:pt modelId="{0AFE7E96-B5B4-43D6-9DB4-82A5B5ABC7AD}" type="sibTrans" cxnId="{1B50DC1A-1C28-476F-97E8-4638B28DECD2}">
      <dgm:prSet/>
      <dgm:spPr/>
      <dgm:t>
        <a:bodyPr/>
        <a:lstStyle/>
        <a:p>
          <a:endParaRPr lang="en-US"/>
        </a:p>
      </dgm:t>
    </dgm:pt>
    <dgm:pt modelId="{073E61DF-88B6-4F67-8CD1-79FC995A11BB}">
      <dgm:prSet/>
      <dgm:spPr/>
      <dgm:t>
        <a:bodyPr/>
        <a:lstStyle/>
        <a:p>
          <a:r>
            <a:rPr lang="en-US" b="1" i="0" baseline="0"/>
            <a:t>Environmental</a:t>
          </a:r>
          <a:endParaRPr lang="en-US"/>
        </a:p>
      </dgm:t>
    </dgm:pt>
    <dgm:pt modelId="{8C26DBAA-EB9F-4934-984B-F971C9B6DDC6}" type="parTrans" cxnId="{723E5D9B-79AE-408C-B08A-AB0FB73FFA72}">
      <dgm:prSet/>
      <dgm:spPr/>
      <dgm:t>
        <a:bodyPr/>
        <a:lstStyle/>
        <a:p>
          <a:endParaRPr lang="en-US"/>
        </a:p>
      </dgm:t>
    </dgm:pt>
    <dgm:pt modelId="{E2345587-0D47-4FE8-B4A5-C05AF5E5329D}" type="sibTrans" cxnId="{723E5D9B-79AE-408C-B08A-AB0FB73FFA72}">
      <dgm:prSet/>
      <dgm:spPr/>
      <dgm:t>
        <a:bodyPr/>
        <a:lstStyle/>
        <a:p>
          <a:endParaRPr lang="en-US"/>
        </a:p>
      </dgm:t>
    </dgm:pt>
    <dgm:pt modelId="{26636BA1-C4DD-44F3-AC45-FDCBB7E46B4C}">
      <dgm:prSet/>
      <dgm:spPr/>
      <dgm:t>
        <a:bodyPr/>
        <a:lstStyle/>
        <a:p>
          <a:r>
            <a:rPr lang="en-US" b="0" i="0" baseline="0"/>
            <a:t>Seasonal demand, tourism patterns → </a:t>
          </a:r>
          <a:r>
            <a:rPr lang="en-US" b="1" i="0" baseline="0"/>
            <a:t>irregular hours &amp; job instability</a:t>
          </a:r>
          <a:endParaRPr lang="en-US"/>
        </a:p>
      </dgm:t>
    </dgm:pt>
    <dgm:pt modelId="{0F3062F9-1514-45ED-ADCE-02B0B5777AD7}" type="parTrans" cxnId="{57939EEA-FD07-4DEB-A23D-FD556A4C738E}">
      <dgm:prSet/>
      <dgm:spPr/>
      <dgm:t>
        <a:bodyPr/>
        <a:lstStyle/>
        <a:p>
          <a:endParaRPr lang="en-US"/>
        </a:p>
      </dgm:t>
    </dgm:pt>
    <dgm:pt modelId="{E6E6F48C-E9CB-405E-AD4A-9912D89700E8}" type="sibTrans" cxnId="{57939EEA-FD07-4DEB-A23D-FD556A4C738E}">
      <dgm:prSet/>
      <dgm:spPr/>
      <dgm:t>
        <a:bodyPr/>
        <a:lstStyle/>
        <a:p>
          <a:endParaRPr lang="en-US"/>
        </a:p>
      </dgm:t>
    </dgm:pt>
    <dgm:pt modelId="{1AE1355D-632D-4265-95E4-431AC99F441B}" type="pres">
      <dgm:prSet presAssocID="{CB6E037F-46A4-4798-B6A1-1D5B476173A0}" presName="vert0" presStyleCnt="0">
        <dgm:presLayoutVars>
          <dgm:dir/>
          <dgm:animOne val="branch"/>
          <dgm:animLvl val="lvl"/>
        </dgm:presLayoutVars>
      </dgm:prSet>
      <dgm:spPr/>
    </dgm:pt>
    <dgm:pt modelId="{1E0B0274-07BE-4C61-A2B5-2D53B56C6C09}" type="pres">
      <dgm:prSet presAssocID="{9196EA4C-BF24-4682-9C2D-3EC655B10BD6}" presName="thickLine" presStyleLbl="alignNode1" presStyleIdx="0" presStyleCnt="6"/>
      <dgm:spPr/>
    </dgm:pt>
    <dgm:pt modelId="{375C35F9-36EE-4548-A70B-2B16977A4DA4}" type="pres">
      <dgm:prSet presAssocID="{9196EA4C-BF24-4682-9C2D-3EC655B10BD6}" presName="horz1" presStyleCnt="0"/>
      <dgm:spPr/>
    </dgm:pt>
    <dgm:pt modelId="{DBAEF8C5-CFFA-4003-958A-0C51DFB0EBB8}" type="pres">
      <dgm:prSet presAssocID="{9196EA4C-BF24-4682-9C2D-3EC655B10BD6}" presName="tx1" presStyleLbl="revTx" presStyleIdx="0" presStyleCnt="12"/>
      <dgm:spPr/>
    </dgm:pt>
    <dgm:pt modelId="{EB3FE521-1DC5-4C03-AEFA-2C2C0D92F36D}" type="pres">
      <dgm:prSet presAssocID="{9196EA4C-BF24-4682-9C2D-3EC655B10BD6}" presName="vert1" presStyleCnt="0"/>
      <dgm:spPr/>
    </dgm:pt>
    <dgm:pt modelId="{F7F0C78C-801F-4179-841D-28A4D235BB69}" type="pres">
      <dgm:prSet presAssocID="{FEC2130C-8B28-41D2-8988-F5C8E5964A5E}" presName="vertSpace2a" presStyleCnt="0"/>
      <dgm:spPr/>
    </dgm:pt>
    <dgm:pt modelId="{AFF2A5B8-6FA7-4C7D-8E7A-180F983F25C0}" type="pres">
      <dgm:prSet presAssocID="{FEC2130C-8B28-41D2-8988-F5C8E5964A5E}" presName="horz2" presStyleCnt="0"/>
      <dgm:spPr/>
    </dgm:pt>
    <dgm:pt modelId="{0785E2C6-C564-4C03-99C4-6FA2DD2F570D}" type="pres">
      <dgm:prSet presAssocID="{FEC2130C-8B28-41D2-8988-F5C8E5964A5E}" presName="horzSpace2" presStyleCnt="0"/>
      <dgm:spPr/>
    </dgm:pt>
    <dgm:pt modelId="{F1EFFDF2-DD12-43F9-8452-1BCB64745AF5}" type="pres">
      <dgm:prSet presAssocID="{FEC2130C-8B28-41D2-8988-F5C8E5964A5E}" presName="tx2" presStyleLbl="revTx" presStyleIdx="1" presStyleCnt="12"/>
      <dgm:spPr/>
    </dgm:pt>
    <dgm:pt modelId="{6D93E7F8-0D61-4C18-A3ED-1EBC02B0B969}" type="pres">
      <dgm:prSet presAssocID="{FEC2130C-8B28-41D2-8988-F5C8E5964A5E}" presName="vert2" presStyleCnt="0"/>
      <dgm:spPr/>
    </dgm:pt>
    <dgm:pt modelId="{B4ED6B68-3239-41F2-85C6-C57716476FA6}" type="pres">
      <dgm:prSet presAssocID="{FEC2130C-8B28-41D2-8988-F5C8E5964A5E}" presName="thinLine2b" presStyleLbl="callout" presStyleIdx="0" presStyleCnt="6"/>
      <dgm:spPr/>
    </dgm:pt>
    <dgm:pt modelId="{18920B14-D574-4B0D-ABD8-A39708E3ED2D}" type="pres">
      <dgm:prSet presAssocID="{FEC2130C-8B28-41D2-8988-F5C8E5964A5E}" presName="vertSpace2b" presStyleCnt="0"/>
      <dgm:spPr/>
    </dgm:pt>
    <dgm:pt modelId="{E8B3BF81-A4F8-4F3E-BAC8-719B965B58B9}" type="pres">
      <dgm:prSet presAssocID="{619654B0-EDA1-46F2-B55B-E5464F74AE29}" presName="thickLine" presStyleLbl="alignNode1" presStyleIdx="1" presStyleCnt="6"/>
      <dgm:spPr/>
    </dgm:pt>
    <dgm:pt modelId="{27783F9F-F85B-4F07-BE61-A4D192E06F9C}" type="pres">
      <dgm:prSet presAssocID="{619654B0-EDA1-46F2-B55B-E5464F74AE29}" presName="horz1" presStyleCnt="0"/>
      <dgm:spPr/>
    </dgm:pt>
    <dgm:pt modelId="{97BED543-6D10-44C9-A573-493131D35285}" type="pres">
      <dgm:prSet presAssocID="{619654B0-EDA1-46F2-B55B-E5464F74AE29}" presName="tx1" presStyleLbl="revTx" presStyleIdx="2" presStyleCnt="12"/>
      <dgm:spPr/>
    </dgm:pt>
    <dgm:pt modelId="{BD62EFC3-C1EF-4651-B33C-4D84C56A7D9C}" type="pres">
      <dgm:prSet presAssocID="{619654B0-EDA1-46F2-B55B-E5464F74AE29}" presName="vert1" presStyleCnt="0"/>
      <dgm:spPr/>
    </dgm:pt>
    <dgm:pt modelId="{387439CC-EE48-4AF5-B8E2-F586B26FCB9C}" type="pres">
      <dgm:prSet presAssocID="{97317E48-C2C9-478E-B206-C76671567648}" presName="vertSpace2a" presStyleCnt="0"/>
      <dgm:spPr/>
    </dgm:pt>
    <dgm:pt modelId="{45940118-EE11-4AD0-B7E7-F2E2F0D79492}" type="pres">
      <dgm:prSet presAssocID="{97317E48-C2C9-478E-B206-C76671567648}" presName="horz2" presStyleCnt="0"/>
      <dgm:spPr/>
    </dgm:pt>
    <dgm:pt modelId="{8A060512-D4B9-4214-B316-BB164AC92BC6}" type="pres">
      <dgm:prSet presAssocID="{97317E48-C2C9-478E-B206-C76671567648}" presName="horzSpace2" presStyleCnt="0"/>
      <dgm:spPr/>
    </dgm:pt>
    <dgm:pt modelId="{F68626B4-A0F6-4132-A797-403E3071AAD4}" type="pres">
      <dgm:prSet presAssocID="{97317E48-C2C9-478E-B206-C76671567648}" presName="tx2" presStyleLbl="revTx" presStyleIdx="3" presStyleCnt="12"/>
      <dgm:spPr/>
    </dgm:pt>
    <dgm:pt modelId="{42B0D4D4-B925-4B82-9706-59DCCC45880F}" type="pres">
      <dgm:prSet presAssocID="{97317E48-C2C9-478E-B206-C76671567648}" presName="vert2" presStyleCnt="0"/>
      <dgm:spPr/>
    </dgm:pt>
    <dgm:pt modelId="{9E54562C-CA9B-40EE-B56D-4991B5534DCF}" type="pres">
      <dgm:prSet presAssocID="{97317E48-C2C9-478E-B206-C76671567648}" presName="thinLine2b" presStyleLbl="callout" presStyleIdx="1" presStyleCnt="6"/>
      <dgm:spPr/>
    </dgm:pt>
    <dgm:pt modelId="{748FA91F-2033-4498-83B2-43605EE13707}" type="pres">
      <dgm:prSet presAssocID="{97317E48-C2C9-478E-B206-C76671567648}" presName="vertSpace2b" presStyleCnt="0"/>
      <dgm:spPr/>
    </dgm:pt>
    <dgm:pt modelId="{33191CDF-5991-46F2-A785-3E12C406E551}" type="pres">
      <dgm:prSet presAssocID="{864CAF20-E8D5-4F7A-82A2-456E4849038D}" presName="thickLine" presStyleLbl="alignNode1" presStyleIdx="2" presStyleCnt="6"/>
      <dgm:spPr/>
    </dgm:pt>
    <dgm:pt modelId="{E0490E5B-3513-49B5-9B0E-13FF4B848C2B}" type="pres">
      <dgm:prSet presAssocID="{864CAF20-E8D5-4F7A-82A2-456E4849038D}" presName="horz1" presStyleCnt="0"/>
      <dgm:spPr/>
    </dgm:pt>
    <dgm:pt modelId="{77CAFEF2-8704-4927-8770-B6B5782C26D4}" type="pres">
      <dgm:prSet presAssocID="{864CAF20-E8D5-4F7A-82A2-456E4849038D}" presName="tx1" presStyleLbl="revTx" presStyleIdx="4" presStyleCnt="12"/>
      <dgm:spPr/>
    </dgm:pt>
    <dgm:pt modelId="{6B02C1CD-B68C-43D9-AC6E-5EFA54831A4D}" type="pres">
      <dgm:prSet presAssocID="{864CAF20-E8D5-4F7A-82A2-456E4849038D}" presName="vert1" presStyleCnt="0"/>
      <dgm:spPr/>
    </dgm:pt>
    <dgm:pt modelId="{0C326E3C-2CBD-4DC2-8CFB-5E128E01A7A3}" type="pres">
      <dgm:prSet presAssocID="{9F65EF5D-F6D7-4D9D-A9F5-55C03ED0F2CC}" presName="vertSpace2a" presStyleCnt="0"/>
      <dgm:spPr/>
    </dgm:pt>
    <dgm:pt modelId="{A6D0CF7E-6319-45DA-8E73-514AAA939309}" type="pres">
      <dgm:prSet presAssocID="{9F65EF5D-F6D7-4D9D-A9F5-55C03ED0F2CC}" presName="horz2" presStyleCnt="0"/>
      <dgm:spPr/>
    </dgm:pt>
    <dgm:pt modelId="{58502886-D589-4F44-B654-281E745C7FBC}" type="pres">
      <dgm:prSet presAssocID="{9F65EF5D-F6D7-4D9D-A9F5-55C03ED0F2CC}" presName="horzSpace2" presStyleCnt="0"/>
      <dgm:spPr/>
    </dgm:pt>
    <dgm:pt modelId="{213C8728-E28C-4C7A-BB7C-E16E4D952220}" type="pres">
      <dgm:prSet presAssocID="{9F65EF5D-F6D7-4D9D-A9F5-55C03ED0F2CC}" presName="tx2" presStyleLbl="revTx" presStyleIdx="5" presStyleCnt="12"/>
      <dgm:spPr/>
    </dgm:pt>
    <dgm:pt modelId="{4F85F8D1-FB5C-483A-A0AE-1B37D438CED7}" type="pres">
      <dgm:prSet presAssocID="{9F65EF5D-F6D7-4D9D-A9F5-55C03ED0F2CC}" presName="vert2" presStyleCnt="0"/>
      <dgm:spPr/>
    </dgm:pt>
    <dgm:pt modelId="{83C10C22-61F3-4B88-B55A-8DBF1F60E3E2}" type="pres">
      <dgm:prSet presAssocID="{9F65EF5D-F6D7-4D9D-A9F5-55C03ED0F2CC}" presName="thinLine2b" presStyleLbl="callout" presStyleIdx="2" presStyleCnt="6"/>
      <dgm:spPr/>
    </dgm:pt>
    <dgm:pt modelId="{C38A801D-C1C5-4158-98C2-1A575C7273C2}" type="pres">
      <dgm:prSet presAssocID="{9F65EF5D-F6D7-4D9D-A9F5-55C03ED0F2CC}" presName="vertSpace2b" presStyleCnt="0"/>
      <dgm:spPr/>
    </dgm:pt>
    <dgm:pt modelId="{6427D47D-2BE1-46DE-90D6-20923D405304}" type="pres">
      <dgm:prSet presAssocID="{B8887212-2469-455D-A280-BE89EA5401C2}" presName="thickLine" presStyleLbl="alignNode1" presStyleIdx="3" presStyleCnt="6"/>
      <dgm:spPr/>
    </dgm:pt>
    <dgm:pt modelId="{C20C618A-A84D-4BC2-AEBB-E67E822A7A35}" type="pres">
      <dgm:prSet presAssocID="{B8887212-2469-455D-A280-BE89EA5401C2}" presName="horz1" presStyleCnt="0"/>
      <dgm:spPr/>
    </dgm:pt>
    <dgm:pt modelId="{D0B982D8-84B9-4F58-8D00-EE3922121F48}" type="pres">
      <dgm:prSet presAssocID="{B8887212-2469-455D-A280-BE89EA5401C2}" presName="tx1" presStyleLbl="revTx" presStyleIdx="6" presStyleCnt="12"/>
      <dgm:spPr/>
    </dgm:pt>
    <dgm:pt modelId="{E3E93B81-DD88-41EE-A088-19D9C459852E}" type="pres">
      <dgm:prSet presAssocID="{B8887212-2469-455D-A280-BE89EA5401C2}" presName="vert1" presStyleCnt="0"/>
      <dgm:spPr/>
    </dgm:pt>
    <dgm:pt modelId="{B9B6542A-33F6-48F1-AAB4-B6BF4EA837AC}" type="pres">
      <dgm:prSet presAssocID="{86664203-9E73-454E-8C72-0AB3E373A1DE}" presName="vertSpace2a" presStyleCnt="0"/>
      <dgm:spPr/>
    </dgm:pt>
    <dgm:pt modelId="{9163C663-91EB-446C-8B14-4FB3A17BAAAE}" type="pres">
      <dgm:prSet presAssocID="{86664203-9E73-454E-8C72-0AB3E373A1DE}" presName="horz2" presStyleCnt="0"/>
      <dgm:spPr/>
    </dgm:pt>
    <dgm:pt modelId="{C28AD14C-4D16-4867-8371-6C6796D85180}" type="pres">
      <dgm:prSet presAssocID="{86664203-9E73-454E-8C72-0AB3E373A1DE}" presName="horzSpace2" presStyleCnt="0"/>
      <dgm:spPr/>
    </dgm:pt>
    <dgm:pt modelId="{B433AF50-33F9-4D17-8881-07ED8089D1CD}" type="pres">
      <dgm:prSet presAssocID="{86664203-9E73-454E-8C72-0AB3E373A1DE}" presName="tx2" presStyleLbl="revTx" presStyleIdx="7" presStyleCnt="12"/>
      <dgm:spPr/>
    </dgm:pt>
    <dgm:pt modelId="{473DE9B3-64C3-4A3F-BDCE-7FA006E6DDF1}" type="pres">
      <dgm:prSet presAssocID="{86664203-9E73-454E-8C72-0AB3E373A1DE}" presName="vert2" presStyleCnt="0"/>
      <dgm:spPr/>
    </dgm:pt>
    <dgm:pt modelId="{11DE2907-F9ED-40E3-BCD8-73FBC79317BD}" type="pres">
      <dgm:prSet presAssocID="{86664203-9E73-454E-8C72-0AB3E373A1DE}" presName="thinLine2b" presStyleLbl="callout" presStyleIdx="3" presStyleCnt="6"/>
      <dgm:spPr/>
    </dgm:pt>
    <dgm:pt modelId="{30DB71AE-75ED-413F-A752-809F091ADDCE}" type="pres">
      <dgm:prSet presAssocID="{86664203-9E73-454E-8C72-0AB3E373A1DE}" presName="vertSpace2b" presStyleCnt="0"/>
      <dgm:spPr/>
    </dgm:pt>
    <dgm:pt modelId="{9CCEACD7-D206-4E8C-A65D-54B4DD2B4548}" type="pres">
      <dgm:prSet presAssocID="{2FD10CE4-6EE2-48BC-9520-2AE81CD09BDC}" presName="thickLine" presStyleLbl="alignNode1" presStyleIdx="4" presStyleCnt="6"/>
      <dgm:spPr/>
    </dgm:pt>
    <dgm:pt modelId="{38A75072-C2C7-40B8-A356-1C438AAA4128}" type="pres">
      <dgm:prSet presAssocID="{2FD10CE4-6EE2-48BC-9520-2AE81CD09BDC}" presName="horz1" presStyleCnt="0"/>
      <dgm:spPr/>
    </dgm:pt>
    <dgm:pt modelId="{12F789DA-3B9C-4F5B-A7B2-B26B04E16C7F}" type="pres">
      <dgm:prSet presAssocID="{2FD10CE4-6EE2-48BC-9520-2AE81CD09BDC}" presName="tx1" presStyleLbl="revTx" presStyleIdx="8" presStyleCnt="12"/>
      <dgm:spPr/>
    </dgm:pt>
    <dgm:pt modelId="{AD707C6B-0C4C-4677-A69B-CEFBBAB5D0AF}" type="pres">
      <dgm:prSet presAssocID="{2FD10CE4-6EE2-48BC-9520-2AE81CD09BDC}" presName="vert1" presStyleCnt="0"/>
      <dgm:spPr/>
    </dgm:pt>
    <dgm:pt modelId="{B85F8A4C-814A-4E0E-9955-691DC4285DD9}" type="pres">
      <dgm:prSet presAssocID="{50870707-30FE-48AE-8007-2D48AF04AF3A}" presName="vertSpace2a" presStyleCnt="0"/>
      <dgm:spPr/>
    </dgm:pt>
    <dgm:pt modelId="{F0A57AFF-E060-4615-9DE2-44B026F96260}" type="pres">
      <dgm:prSet presAssocID="{50870707-30FE-48AE-8007-2D48AF04AF3A}" presName="horz2" presStyleCnt="0"/>
      <dgm:spPr/>
    </dgm:pt>
    <dgm:pt modelId="{0B50C792-FEA3-4557-84CA-8FB29CC9BF6F}" type="pres">
      <dgm:prSet presAssocID="{50870707-30FE-48AE-8007-2D48AF04AF3A}" presName="horzSpace2" presStyleCnt="0"/>
      <dgm:spPr/>
    </dgm:pt>
    <dgm:pt modelId="{EBF6CD0A-A181-4158-9C94-0C9F75087162}" type="pres">
      <dgm:prSet presAssocID="{50870707-30FE-48AE-8007-2D48AF04AF3A}" presName="tx2" presStyleLbl="revTx" presStyleIdx="9" presStyleCnt="12"/>
      <dgm:spPr/>
    </dgm:pt>
    <dgm:pt modelId="{0C04F8F7-5595-4EA3-AB61-30992A96082E}" type="pres">
      <dgm:prSet presAssocID="{50870707-30FE-48AE-8007-2D48AF04AF3A}" presName="vert2" presStyleCnt="0"/>
      <dgm:spPr/>
    </dgm:pt>
    <dgm:pt modelId="{442510D0-B2C8-41F1-B2A6-566DCE3B4800}" type="pres">
      <dgm:prSet presAssocID="{50870707-30FE-48AE-8007-2D48AF04AF3A}" presName="thinLine2b" presStyleLbl="callout" presStyleIdx="4" presStyleCnt="6"/>
      <dgm:spPr/>
    </dgm:pt>
    <dgm:pt modelId="{FA64DE0B-4AE8-4936-B798-33FD9A70A7B5}" type="pres">
      <dgm:prSet presAssocID="{50870707-30FE-48AE-8007-2D48AF04AF3A}" presName="vertSpace2b" presStyleCnt="0"/>
      <dgm:spPr/>
    </dgm:pt>
    <dgm:pt modelId="{37D7FE77-DA7D-4CCA-9CE1-1770A219C57A}" type="pres">
      <dgm:prSet presAssocID="{073E61DF-88B6-4F67-8CD1-79FC995A11BB}" presName="thickLine" presStyleLbl="alignNode1" presStyleIdx="5" presStyleCnt="6"/>
      <dgm:spPr/>
    </dgm:pt>
    <dgm:pt modelId="{843F4689-02C7-4D27-917E-DDA1C8E3ADCB}" type="pres">
      <dgm:prSet presAssocID="{073E61DF-88B6-4F67-8CD1-79FC995A11BB}" presName="horz1" presStyleCnt="0"/>
      <dgm:spPr/>
    </dgm:pt>
    <dgm:pt modelId="{18B96998-2200-46D0-85CF-872645E9B16D}" type="pres">
      <dgm:prSet presAssocID="{073E61DF-88B6-4F67-8CD1-79FC995A11BB}" presName="tx1" presStyleLbl="revTx" presStyleIdx="10" presStyleCnt="12"/>
      <dgm:spPr/>
    </dgm:pt>
    <dgm:pt modelId="{629183F6-4B1D-45F5-B94C-7B521D45FDFE}" type="pres">
      <dgm:prSet presAssocID="{073E61DF-88B6-4F67-8CD1-79FC995A11BB}" presName="vert1" presStyleCnt="0"/>
      <dgm:spPr/>
    </dgm:pt>
    <dgm:pt modelId="{3ED41290-7872-4E72-AD71-45EC969C60B7}" type="pres">
      <dgm:prSet presAssocID="{26636BA1-C4DD-44F3-AC45-FDCBB7E46B4C}" presName="vertSpace2a" presStyleCnt="0"/>
      <dgm:spPr/>
    </dgm:pt>
    <dgm:pt modelId="{DCCE87D7-F1CD-41DC-88D7-843E3569A1E9}" type="pres">
      <dgm:prSet presAssocID="{26636BA1-C4DD-44F3-AC45-FDCBB7E46B4C}" presName="horz2" presStyleCnt="0"/>
      <dgm:spPr/>
    </dgm:pt>
    <dgm:pt modelId="{2633632B-F117-48D7-8A7D-32E0321D8A64}" type="pres">
      <dgm:prSet presAssocID="{26636BA1-C4DD-44F3-AC45-FDCBB7E46B4C}" presName="horzSpace2" presStyleCnt="0"/>
      <dgm:spPr/>
    </dgm:pt>
    <dgm:pt modelId="{474174C8-4EEF-4446-869E-A1AE7A29B2FE}" type="pres">
      <dgm:prSet presAssocID="{26636BA1-C4DD-44F3-AC45-FDCBB7E46B4C}" presName="tx2" presStyleLbl="revTx" presStyleIdx="11" presStyleCnt="12"/>
      <dgm:spPr/>
    </dgm:pt>
    <dgm:pt modelId="{75B89312-37CB-4620-A5AE-2A7631A04652}" type="pres">
      <dgm:prSet presAssocID="{26636BA1-C4DD-44F3-AC45-FDCBB7E46B4C}" presName="vert2" presStyleCnt="0"/>
      <dgm:spPr/>
    </dgm:pt>
    <dgm:pt modelId="{97AA2DD6-D13C-454E-B961-9C42FB3B3F54}" type="pres">
      <dgm:prSet presAssocID="{26636BA1-C4DD-44F3-AC45-FDCBB7E46B4C}" presName="thinLine2b" presStyleLbl="callout" presStyleIdx="5" presStyleCnt="6"/>
      <dgm:spPr/>
    </dgm:pt>
    <dgm:pt modelId="{44B74FCC-AC2D-4924-A9E3-DDC861574DD0}" type="pres">
      <dgm:prSet presAssocID="{26636BA1-C4DD-44F3-AC45-FDCBB7E46B4C}" presName="vertSpace2b" presStyleCnt="0"/>
      <dgm:spPr/>
    </dgm:pt>
  </dgm:ptLst>
  <dgm:cxnLst>
    <dgm:cxn modelId="{8CBDD800-0DDA-4390-87E4-9222F564313F}" srcId="{CB6E037F-46A4-4798-B6A1-1D5B476173A0}" destId="{2FD10CE4-6EE2-48BC-9520-2AE81CD09BDC}" srcOrd="4" destOrd="0" parTransId="{A65C00A8-151B-4B1C-B00F-A9C3F57B9354}" sibTransId="{90538DBB-24EE-41AF-BE43-D726D0DD86B3}"/>
    <dgm:cxn modelId="{E592F203-6196-4EE8-AB02-F43DE6F50A2C}" type="presOf" srcId="{9196EA4C-BF24-4682-9C2D-3EC655B10BD6}" destId="{DBAEF8C5-CFFA-4003-958A-0C51DFB0EBB8}" srcOrd="0" destOrd="0" presId="urn:microsoft.com/office/officeart/2008/layout/LinedList"/>
    <dgm:cxn modelId="{9E47FE06-5351-4D60-AEF4-D90283B2ADFB}" type="presOf" srcId="{26636BA1-C4DD-44F3-AC45-FDCBB7E46B4C}" destId="{474174C8-4EEF-4446-869E-A1AE7A29B2FE}" srcOrd="0" destOrd="0" presId="urn:microsoft.com/office/officeart/2008/layout/LinedList"/>
    <dgm:cxn modelId="{1B50DC1A-1C28-476F-97E8-4638B28DECD2}" srcId="{2FD10CE4-6EE2-48BC-9520-2AE81CD09BDC}" destId="{50870707-30FE-48AE-8007-2D48AF04AF3A}" srcOrd="0" destOrd="0" parTransId="{216EB921-3219-494B-B6D0-25ED65F3C629}" sibTransId="{0AFE7E96-B5B4-43D6-9DB4-82A5B5ABC7AD}"/>
    <dgm:cxn modelId="{98733332-D043-4406-AD5E-3A6EB0011DC0}" type="presOf" srcId="{864CAF20-E8D5-4F7A-82A2-456E4849038D}" destId="{77CAFEF2-8704-4927-8770-B6B5782C26D4}" srcOrd="0" destOrd="0" presId="urn:microsoft.com/office/officeart/2008/layout/LinedList"/>
    <dgm:cxn modelId="{76ACFA3F-E5A7-4641-9DFE-50A15176EF85}" srcId="{619654B0-EDA1-46F2-B55B-E5464F74AE29}" destId="{97317E48-C2C9-478E-B206-C76671567648}" srcOrd="0" destOrd="0" parTransId="{B4AD3510-F91B-43CC-BFCD-CF626AB4D71E}" sibTransId="{F4B2621F-941D-4D3D-877F-B1BCED79BBB3}"/>
    <dgm:cxn modelId="{EC699E5B-1E3C-4BD3-A61E-7DE3BAE73125}" srcId="{CB6E037F-46A4-4798-B6A1-1D5B476173A0}" destId="{619654B0-EDA1-46F2-B55B-E5464F74AE29}" srcOrd="1" destOrd="0" parTransId="{3F50BDFD-C82B-4286-91F9-9EA52369909E}" sibTransId="{8EF956F7-9C21-4095-8B23-9B7BC057BD80}"/>
    <dgm:cxn modelId="{880B3143-E97E-44EF-9226-20A63C271576}" type="presOf" srcId="{073E61DF-88B6-4F67-8CD1-79FC995A11BB}" destId="{18B96998-2200-46D0-85CF-872645E9B16D}" srcOrd="0" destOrd="0" presId="urn:microsoft.com/office/officeart/2008/layout/LinedList"/>
    <dgm:cxn modelId="{1EDA7A44-DEF8-44CD-BBED-01A15B9FC16E}" type="presOf" srcId="{619654B0-EDA1-46F2-B55B-E5464F74AE29}" destId="{97BED543-6D10-44C9-A573-493131D35285}" srcOrd="0" destOrd="0" presId="urn:microsoft.com/office/officeart/2008/layout/LinedList"/>
    <dgm:cxn modelId="{D8421A74-61B8-4085-B6A2-D8E7025370CD}" srcId="{CB6E037F-46A4-4798-B6A1-1D5B476173A0}" destId="{864CAF20-E8D5-4F7A-82A2-456E4849038D}" srcOrd="2" destOrd="0" parTransId="{6A5F0C27-32B6-46E4-A014-BB0C9772F199}" sibTransId="{412F7582-AAE8-4426-89C9-232CE7469FF7}"/>
    <dgm:cxn modelId="{B2375954-F331-4538-876A-0F2876286DC8}" type="presOf" srcId="{9F65EF5D-F6D7-4D9D-A9F5-55C03ED0F2CC}" destId="{213C8728-E28C-4C7A-BB7C-E16E4D952220}" srcOrd="0" destOrd="0" presId="urn:microsoft.com/office/officeart/2008/layout/LinedList"/>
    <dgm:cxn modelId="{E5C1D08E-6A20-4C39-B5E2-E65AFE4BBDA5}" srcId="{9196EA4C-BF24-4682-9C2D-3EC655B10BD6}" destId="{FEC2130C-8B28-41D2-8988-F5C8E5964A5E}" srcOrd="0" destOrd="0" parTransId="{C279E3A8-3F2F-4C28-9E16-B333A5F41B39}" sibTransId="{5D6DA8CA-4A40-4759-8820-FE0E54BF21A0}"/>
    <dgm:cxn modelId="{723E5D9B-79AE-408C-B08A-AB0FB73FFA72}" srcId="{CB6E037F-46A4-4798-B6A1-1D5B476173A0}" destId="{073E61DF-88B6-4F67-8CD1-79FC995A11BB}" srcOrd="5" destOrd="0" parTransId="{8C26DBAA-EB9F-4934-984B-F971C9B6DDC6}" sibTransId="{E2345587-0D47-4FE8-B4A5-C05AF5E5329D}"/>
    <dgm:cxn modelId="{C38B7DAA-7763-48F8-88A1-6406731FEBCD}" type="presOf" srcId="{FEC2130C-8B28-41D2-8988-F5C8E5964A5E}" destId="{F1EFFDF2-DD12-43F9-8452-1BCB64745AF5}" srcOrd="0" destOrd="0" presId="urn:microsoft.com/office/officeart/2008/layout/LinedList"/>
    <dgm:cxn modelId="{58E64DAE-90E4-48B7-9311-D3B10F0247B4}" type="presOf" srcId="{50870707-30FE-48AE-8007-2D48AF04AF3A}" destId="{EBF6CD0A-A181-4158-9C94-0C9F75087162}" srcOrd="0" destOrd="0" presId="urn:microsoft.com/office/officeart/2008/layout/LinedList"/>
    <dgm:cxn modelId="{41C388B6-3208-4370-83F3-FAD298A02DDC}" type="presOf" srcId="{CB6E037F-46A4-4798-B6A1-1D5B476173A0}" destId="{1AE1355D-632D-4265-95E4-431AC99F441B}" srcOrd="0" destOrd="0" presId="urn:microsoft.com/office/officeart/2008/layout/LinedList"/>
    <dgm:cxn modelId="{077BD0CA-05DE-4C40-BAAD-D0ACD66CF916}" srcId="{CB6E037F-46A4-4798-B6A1-1D5B476173A0}" destId="{B8887212-2469-455D-A280-BE89EA5401C2}" srcOrd="3" destOrd="0" parTransId="{C5154A47-CF9E-4B39-9D7B-5ABD1F8DB3A8}" sibTransId="{D5495603-8125-4412-8B1D-A13DF7686019}"/>
    <dgm:cxn modelId="{143FE0CF-E5CE-4CBB-8311-53B6D72D7A8A}" type="presOf" srcId="{97317E48-C2C9-478E-B206-C76671567648}" destId="{F68626B4-A0F6-4132-A797-403E3071AAD4}" srcOrd="0" destOrd="0" presId="urn:microsoft.com/office/officeart/2008/layout/LinedList"/>
    <dgm:cxn modelId="{98AA8EDA-C195-4972-96A2-D64EB4FA7282}" type="presOf" srcId="{86664203-9E73-454E-8C72-0AB3E373A1DE}" destId="{B433AF50-33F9-4D17-8881-07ED8089D1CD}" srcOrd="0" destOrd="0" presId="urn:microsoft.com/office/officeart/2008/layout/LinedList"/>
    <dgm:cxn modelId="{E1FC55DC-C6D9-419A-98A6-C8CCCDAA8604}" srcId="{CB6E037F-46A4-4798-B6A1-1D5B476173A0}" destId="{9196EA4C-BF24-4682-9C2D-3EC655B10BD6}" srcOrd="0" destOrd="0" parTransId="{BC4B3C0A-094B-4A21-BAE8-BFD14395024A}" sibTransId="{DDD8AEBB-F8D5-4FA5-9E3D-865DE92C7B91}"/>
    <dgm:cxn modelId="{3175A3E4-41A6-4B75-BA49-8B2DE6FCB95E}" type="presOf" srcId="{2FD10CE4-6EE2-48BC-9520-2AE81CD09BDC}" destId="{12F789DA-3B9C-4F5B-A7B2-B26B04E16C7F}" srcOrd="0" destOrd="0" presId="urn:microsoft.com/office/officeart/2008/layout/LinedList"/>
    <dgm:cxn modelId="{57939EEA-FD07-4DEB-A23D-FD556A4C738E}" srcId="{073E61DF-88B6-4F67-8CD1-79FC995A11BB}" destId="{26636BA1-C4DD-44F3-AC45-FDCBB7E46B4C}" srcOrd="0" destOrd="0" parTransId="{0F3062F9-1514-45ED-ADCE-02B0B5777AD7}" sibTransId="{E6E6F48C-E9CB-405E-AD4A-9912D89700E8}"/>
    <dgm:cxn modelId="{9DFA3DEB-C4A8-49CB-8260-7D9AF1E84BCE}" srcId="{B8887212-2469-455D-A280-BE89EA5401C2}" destId="{86664203-9E73-454E-8C72-0AB3E373A1DE}" srcOrd="0" destOrd="0" parTransId="{98F77746-26AD-400C-B22C-02602D7B0048}" sibTransId="{812F4520-16AD-4ADF-B478-86747EC2FAFD}"/>
    <dgm:cxn modelId="{011CF8F7-B993-4952-8329-7569B04769ED}" type="presOf" srcId="{B8887212-2469-455D-A280-BE89EA5401C2}" destId="{D0B982D8-84B9-4F58-8D00-EE3922121F48}" srcOrd="0" destOrd="0" presId="urn:microsoft.com/office/officeart/2008/layout/LinedList"/>
    <dgm:cxn modelId="{84D644FC-9900-41FE-B433-8F40A4FFD1EB}" srcId="{864CAF20-E8D5-4F7A-82A2-456E4849038D}" destId="{9F65EF5D-F6D7-4D9D-A9F5-55C03ED0F2CC}" srcOrd="0" destOrd="0" parTransId="{12011A68-80CB-4365-948F-6EAA6F590244}" sibTransId="{D30C2B95-4C80-4EBF-9D30-6441D9CF6FC4}"/>
    <dgm:cxn modelId="{99DF9AE5-70BA-4DB8-9600-9AB119E2269C}" type="presParOf" srcId="{1AE1355D-632D-4265-95E4-431AC99F441B}" destId="{1E0B0274-07BE-4C61-A2B5-2D53B56C6C09}" srcOrd="0" destOrd="0" presId="urn:microsoft.com/office/officeart/2008/layout/LinedList"/>
    <dgm:cxn modelId="{C0E942F5-009B-4D1C-BBE6-40B463268457}" type="presParOf" srcId="{1AE1355D-632D-4265-95E4-431AC99F441B}" destId="{375C35F9-36EE-4548-A70B-2B16977A4DA4}" srcOrd="1" destOrd="0" presId="urn:microsoft.com/office/officeart/2008/layout/LinedList"/>
    <dgm:cxn modelId="{F8B6E164-9BA5-4E87-B142-F3606CD43FE7}" type="presParOf" srcId="{375C35F9-36EE-4548-A70B-2B16977A4DA4}" destId="{DBAEF8C5-CFFA-4003-958A-0C51DFB0EBB8}" srcOrd="0" destOrd="0" presId="urn:microsoft.com/office/officeart/2008/layout/LinedList"/>
    <dgm:cxn modelId="{7914F65D-B923-44FE-AE92-F1A26770918B}" type="presParOf" srcId="{375C35F9-36EE-4548-A70B-2B16977A4DA4}" destId="{EB3FE521-1DC5-4C03-AEFA-2C2C0D92F36D}" srcOrd="1" destOrd="0" presId="urn:microsoft.com/office/officeart/2008/layout/LinedList"/>
    <dgm:cxn modelId="{DBE3BD1C-F52D-4E63-8A45-8789A5D17EBC}" type="presParOf" srcId="{EB3FE521-1DC5-4C03-AEFA-2C2C0D92F36D}" destId="{F7F0C78C-801F-4179-841D-28A4D235BB69}" srcOrd="0" destOrd="0" presId="urn:microsoft.com/office/officeart/2008/layout/LinedList"/>
    <dgm:cxn modelId="{2699542D-9B99-4B5A-9F06-398F21540D69}" type="presParOf" srcId="{EB3FE521-1DC5-4C03-AEFA-2C2C0D92F36D}" destId="{AFF2A5B8-6FA7-4C7D-8E7A-180F983F25C0}" srcOrd="1" destOrd="0" presId="urn:microsoft.com/office/officeart/2008/layout/LinedList"/>
    <dgm:cxn modelId="{5F9C2970-9256-4E0E-B5A6-A4D5315AED72}" type="presParOf" srcId="{AFF2A5B8-6FA7-4C7D-8E7A-180F983F25C0}" destId="{0785E2C6-C564-4C03-99C4-6FA2DD2F570D}" srcOrd="0" destOrd="0" presId="urn:microsoft.com/office/officeart/2008/layout/LinedList"/>
    <dgm:cxn modelId="{3EF315BA-FC47-4CE4-AEAE-39B8984B345F}" type="presParOf" srcId="{AFF2A5B8-6FA7-4C7D-8E7A-180F983F25C0}" destId="{F1EFFDF2-DD12-43F9-8452-1BCB64745AF5}" srcOrd="1" destOrd="0" presId="urn:microsoft.com/office/officeart/2008/layout/LinedList"/>
    <dgm:cxn modelId="{A8AD7758-D821-4291-9688-9AA828ABDF88}" type="presParOf" srcId="{AFF2A5B8-6FA7-4C7D-8E7A-180F983F25C0}" destId="{6D93E7F8-0D61-4C18-A3ED-1EBC02B0B969}" srcOrd="2" destOrd="0" presId="urn:microsoft.com/office/officeart/2008/layout/LinedList"/>
    <dgm:cxn modelId="{1B238DBB-0A35-4242-B31D-D7A07ADF4B39}" type="presParOf" srcId="{EB3FE521-1DC5-4C03-AEFA-2C2C0D92F36D}" destId="{B4ED6B68-3239-41F2-85C6-C57716476FA6}" srcOrd="2" destOrd="0" presId="urn:microsoft.com/office/officeart/2008/layout/LinedList"/>
    <dgm:cxn modelId="{8EDC2571-13C9-4B35-8460-21702E84B0A0}" type="presParOf" srcId="{EB3FE521-1DC5-4C03-AEFA-2C2C0D92F36D}" destId="{18920B14-D574-4B0D-ABD8-A39708E3ED2D}" srcOrd="3" destOrd="0" presId="urn:microsoft.com/office/officeart/2008/layout/LinedList"/>
    <dgm:cxn modelId="{B7269FDD-1FBA-4F48-921C-92EC1C4B41E7}" type="presParOf" srcId="{1AE1355D-632D-4265-95E4-431AC99F441B}" destId="{E8B3BF81-A4F8-4F3E-BAC8-719B965B58B9}" srcOrd="2" destOrd="0" presId="urn:microsoft.com/office/officeart/2008/layout/LinedList"/>
    <dgm:cxn modelId="{EB1E7725-3E82-4002-BA4D-12ED9A8CC7ED}" type="presParOf" srcId="{1AE1355D-632D-4265-95E4-431AC99F441B}" destId="{27783F9F-F85B-4F07-BE61-A4D192E06F9C}" srcOrd="3" destOrd="0" presId="urn:microsoft.com/office/officeart/2008/layout/LinedList"/>
    <dgm:cxn modelId="{39F21AE9-6A59-4BEE-ABBC-38107BB133AB}" type="presParOf" srcId="{27783F9F-F85B-4F07-BE61-A4D192E06F9C}" destId="{97BED543-6D10-44C9-A573-493131D35285}" srcOrd="0" destOrd="0" presId="urn:microsoft.com/office/officeart/2008/layout/LinedList"/>
    <dgm:cxn modelId="{D5EAF17F-5259-4194-B5E2-6FDFBAF09DE3}" type="presParOf" srcId="{27783F9F-F85B-4F07-BE61-A4D192E06F9C}" destId="{BD62EFC3-C1EF-4651-B33C-4D84C56A7D9C}" srcOrd="1" destOrd="0" presId="urn:microsoft.com/office/officeart/2008/layout/LinedList"/>
    <dgm:cxn modelId="{5A128CC8-F91B-42E1-9A44-E16D37D52C8D}" type="presParOf" srcId="{BD62EFC3-C1EF-4651-B33C-4D84C56A7D9C}" destId="{387439CC-EE48-4AF5-B8E2-F586B26FCB9C}" srcOrd="0" destOrd="0" presId="urn:microsoft.com/office/officeart/2008/layout/LinedList"/>
    <dgm:cxn modelId="{0BC5DEF5-EAF1-4E3F-A55C-39DE152E4FE6}" type="presParOf" srcId="{BD62EFC3-C1EF-4651-B33C-4D84C56A7D9C}" destId="{45940118-EE11-4AD0-B7E7-F2E2F0D79492}" srcOrd="1" destOrd="0" presId="urn:microsoft.com/office/officeart/2008/layout/LinedList"/>
    <dgm:cxn modelId="{E81D1712-E0E3-47F0-B064-656B50C114D3}" type="presParOf" srcId="{45940118-EE11-4AD0-B7E7-F2E2F0D79492}" destId="{8A060512-D4B9-4214-B316-BB164AC92BC6}" srcOrd="0" destOrd="0" presId="urn:microsoft.com/office/officeart/2008/layout/LinedList"/>
    <dgm:cxn modelId="{4F7FF727-7FE7-4EB7-A947-1E6095A5C76A}" type="presParOf" srcId="{45940118-EE11-4AD0-B7E7-F2E2F0D79492}" destId="{F68626B4-A0F6-4132-A797-403E3071AAD4}" srcOrd="1" destOrd="0" presId="urn:microsoft.com/office/officeart/2008/layout/LinedList"/>
    <dgm:cxn modelId="{DD885365-FD72-4C50-BC38-019188BEDF88}" type="presParOf" srcId="{45940118-EE11-4AD0-B7E7-F2E2F0D79492}" destId="{42B0D4D4-B925-4B82-9706-59DCCC45880F}" srcOrd="2" destOrd="0" presId="urn:microsoft.com/office/officeart/2008/layout/LinedList"/>
    <dgm:cxn modelId="{2CFE1A34-257B-4B01-871C-88D8C2AF1F99}" type="presParOf" srcId="{BD62EFC3-C1EF-4651-B33C-4D84C56A7D9C}" destId="{9E54562C-CA9B-40EE-B56D-4991B5534DCF}" srcOrd="2" destOrd="0" presId="urn:microsoft.com/office/officeart/2008/layout/LinedList"/>
    <dgm:cxn modelId="{35CC8A59-CD14-46C9-BD6B-B50943EF926B}" type="presParOf" srcId="{BD62EFC3-C1EF-4651-B33C-4D84C56A7D9C}" destId="{748FA91F-2033-4498-83B2-43605EE13707}" srcOrd="3" destOrd="0" presId="urn:microsoft.com/office/officeart/2008/layout/LinedList"/>
    <dgm:cxn modelId="{0A6B74FF-8B4B-4A99-A400-E010CA8B6A1A}" type="presParOf" srcId="{1AE1355D-632D-4265-95E4-431AC99F441B}" destId="{33191CDF-5991-46F2-A785-3E12C406E551}" srcOrd="4" destOrd="0" presId="urn:microsoft.com/office/officeart/2008/layout/LinedList"/>
    <dgm:cxn modelId="{64FA8EEF-951E-4510-9D2E-A9C1EE365CE1}" type="presParOf" srcId="{1AE1355D-632D-4265-95E4-431AC99F441B}" destId="{E0490E5B-3513-49B5-9B0E-13FF4B848C2B}" srcOrd="5" destOrd="0" presId="urn:microsoft.com/office/officeart/2008/layout/LinedList"/>
    <dgm:cxn modelId="{EFB2C74A-2B1A-4574-ACD6-AA60C84A7398}" type="presParOf" srcId="{E0490E5B-3513-49B5-9B0E-13FF4B848C2B}" destId="{77CAFEF2-8704-4927-8770-B6B5782C26D4}" srcOrd="0" destOrd="0" presId="urn:microsoft.com/office/officeart/2008/layout/LinedList"/>
    <dgm:cxn modelId="{3BBFA907-06B8-4303-A8BF-00E7F4751D6C}" type="presParOf" srcId="{E0490E5B-3513-49B5-9B0E-13FF4B848C2B}" destId="{6B02C1CD-B68C-43D9-AC6E-5EFA54831A4D}" srcOrd="1" destOrd="0" presId="urn:microsoft.com/office/officeart/2008/layout/LinedList"/>
    <dgm:cxn modelId="{F421DDAE-51AD-425E-A220-D557FBA3395A}" type="presParOf" srcId="{6B02C1CD-B68C-43D9-AC6E-5EFA54831A4D}" destId="{0C326E3C-2CBD-4DC2-8CFB-5E128E01A7A3}" srcOrd="0" destOrd="0" presId="urn:microsoft.com/office/officeart/2008/layout/LinedList"/>
    <dgm:cxn modelId="{86F4E643-FDE7-4975-98EF-C9544C27FCC5}" type="presParOf" srcId="{6B02C1CD-B68C-43D9-AC6E-5EFA54831A4D}" destId="{A6D0CF7E-6319-45DA-8E73-514AAA939309}" srcOrd="1" destOrd="0" presId="urn:microsoft.com/office/officeart/2008/layout/LinedList"/>
    <dgm:cxn modelId="{1B27F49A-E997-4A81-8980-F6B7C8635C64}" type="presParOf" srcId="{A6D0CF7E-6319-45DA-8E73-514AAA939309}" destId="{58502886-D589-4F44-B654-281E745C7FBC}" srcOrd="0" destOrd="0" presId="urn:microsoft.com/office/officeart/2008/layout/LinedList"/>
    <dgm:cxn modelId="{15CEB453-D6DE-4AAA-A59C-84F3B3107705}" type="presParOf" srcId="{A6D0CF7E-6319-45DA-8E73-514AAA939309}" destId="{213C8728-E28C-4C7A-BB7C-E16E4D952220}" srcOrd="1" destOrd="0" presId="urn:microsoft.com/office/officeart/2008/layout/LinedList"/>
    <dgm:cxn modelId="{05BA8AB6-2ED2-4551-934C-D49F61CD6E87}" type="presParOf" srcId="{A6D0CF7E-6319-45DA-8E73-514AAA939309}" destId="{4F85F8D1-FB5C-483A-A0AE-1B37D438CED7}" srcOrd="2" destOrd="0" presId="urn:microsoft.com/office/officeart/2008/layout/LinedList"/>
    <dgm:cxn modelId="{28410890-2C1D-4B8B-A9EF-48FA8F287BF1}" type="presParOf" srcId="{6B02C1CD-B68C-43D9-AC6E-5EFA54831A4D}" destId="{83C10C22-61F3-4B88-B55A-8DBF1F60E3E2}" srcOrd="2" destOrd="0" presId="urn:microsoft.com/office/officeart/2008/layout/LinedList"/>
    <dgm:cxn modelId="{E1F039DC-161F-4EB7-BEB6-F9F0C0CD102F}" type="presParOf" srcId="{6B02C1CD-B68C-43D9-AC6E-5EFA54831A4D}" destId="{C38A801D-C1C5-4158-98C2-1A575C7273C2}" srcOrd="3" destOrd="0" presId="urn:microsoft.com/office/officeart/2008/layout/LinedList"/>
    <dgm:cxn modelId="{59D1BB88-3E4E-4CEE-A1BA-E68580C5A4B7}" type="presParOf" srcId="{1AE1355D-632D-4265-95E4-431AC99F441B}" destId="{6427D47D-2BE1-46DE-90D6-20923D405304}" srcOrd="6" destOrd="0" presId="urn:microsoft.com/office/officeart/2008/layout/LinedList"/>
    <dgm:cxn modelId="{7EB6C794-45AF-4338-A6E2-31724D70CD74}" type="presParOf" srcId="{1AE1355D-632D-4265-95E4-431AC99F441B}" destId="{C20C618A-A84D-4BC2-AEBB-E67E822A7A35}" srcOrd="7" destOrd="0" presId="urn:microsoft.com/office/officeart/2008/layout/LinedList"/>
    <dgm:cxn modelId="{9E0A91D2-031B-44E5-AAA3-16F34D2C2EE3}" type="presParOf" srcId="{C20C618A-A84D-4BC2-AEBB-E67E822A7A35}" destId="{D0B982D8-84B9-4F58-8D00-EE3922121F48}" srcOrd="0" destOrd="0" presId="urn:microsoft.com/office/officeart/2008/layout/LinedList"/>
    <dgm:cxn modelId="{3B1B23B6-537B-46DF-A148-ABB4231BF21C}" type="presParOf" srcId="{C20C618A-A84D-4BC2-AEBB-E67E822A7A35}" destId="{E3E93B81-DD88-41EE-A088-19D9C459852E}" srcOrd="1" destOrd="0" presId="urn:microsoft.com/office/officeart/2008/layout/LinedList"/>
    <dgm:cxn modelId="{351D0EB0-2FA9-42BA-ABA7-C9D13F5B44C8}" type="presParOf" srcId="{E3E93B81-DD88-41EE-A088-19D9C459852E}" destId="{B9B6542A-33F6-48F1-AAB4-B6BF4EA837AC}" srcOrd="0" destOrd="0" presId="urn:microsoft.com/office/officeart/2008/layout/LinedList"/>
    <dgm:cxn modelId="{4F031F7B-8A6A-46CD-8886-0466EAF4E644}" type="presParOf" srcId="{E3E93B81-DD88-41EE-A088-19D9C459852E}" destId="{9163C663-91EB-446C-8B14-4FB3A17BAAAE}" srcOrd="1" destOrd="0" presId="urn:microsoft.com/office/officeart/2008/layout/LinedList"/>
    <dgm:cxn modelId="{3772BD22-15DD-4F10-976F-308AD6838D13}" type="presParOf" srcId="{9163C663-91EB-446C-8B14-4FB3A17BAAAE}" destId="{C28AD14C-4D16-4867-8371-6C6796D85180}" srcOrd="0" destOrd="0" presId="urn:microsoft.com/office/officeart/2008/layout/LinedList"/>
    <dgm:cxn modelId="{9A913B31-35C0-48DB-AA99-FD2348F61A0E}" type="presParOf" srcId="{9163C663-91EB-446C-8B14-4FB3A17BAAAE}" destId="{B433AF50-33F9-4D17-8881-07ED8089D1CD}" srcOrd="1" destOrd="0" presId="urn:microsoft.com/office/officeart/2008/layout/LinedList"/>
    <dgm:cxn modelId="{1C6096F6-FE6D-4184-A7DA-C4CA907F2F3D}" type="presParOf" srcId="{9163C663-91EB-446C-8B14-4FB3A17BAAAE}" destId="{473DE9B3-64C3-4A3F-BDCE-7FA006E6DDF1}" srcOrd="2" destOrd="0" presId="urn:microsoft.com/office/officeart/2008/layout/LinedList"/>
    <dgm:cxn modelId="{3A032326-F87E-46B3-8082-F014EDFE0301}" type="presParOf" srcId="{E3E93B81-DD88-41EE-A088-19D9C459852E}" destId="{11DE2907-F9ED-40E3-BCD8-73FBC79317BD}" srcOrd="2" destOrd="0" presId="urn:microsoft.com/office/officeart/2008/layout/LinedList"/>
    <dgm:cxn modelId="{08AE39EC-EB3D-4DF2-9C7D-312A202F7771}" type="presParOf" srcId="{E3E93B81-DD88-41EE-A088-19D9C459852E}" destId="{30DB71AE-75ED-413F-A752-809F091ADDCE}" srcOrd="3" destOrd="0" presId="urn:microsoft.com/office/officeart/2008/layout/LinedList"/>
    <dgm:cxn modelId="{4CB3D530-0976-47DE-BA0E-AB302746A3D8}" type="presParOf" srcId="{1AE1355D-632D-4265-95E4-431AC99F441B}" destId="{9CCEACD7-D206-4E8C-A65D-54B4DD2B4548}" srcOrd="8" destOrd="0" presId="urn:microsoft.com/office/officeart/2008/layout/LinedList"/>
    <dgm:cxn modelId="{FFE0F65B-80D6-40EE-B22D-D68FC877B9A5}" type="presParOf" srcId="{1AE1355D-632D-4265-95E4-431AC99F441B}" destId="{38A75072-C2C7-40B8-A356-1C438AAA4128}" srcOrd="9" destOrd="0" presId="urn:microsoft.com/office/officeart/2008/layout/LinedList"/>
    <dgm:cxn modelId="{2EB19AC5-5989-43CC-B3D5-EDB23EE60A28}" type="presParOf" srcId="{38A75072-C2C7-40B8-A356-1C438AAA4128}" destId="{12F789DA-3B9C-4F5B-A7B2-B26B04E16C7F}" srcOrd="0" destOrd="0" presId="urn:microsoft.com/office/officeart/2008/layout/LinedList"/>
    <dgm:cxn modelId="{DF47B5CB-5572-4107-89C9-903C7BBF2847}" type="presParOf" srcId="{38A75072-C2C7-40B8-A356-1C438AAA4128}" destId="{AD707C6B-0C4C-4677-A69B-CEFBBAB5D0AF}" srcOrd="1" destOrd="0" presId="urn:microsoft.com/office/officeart/2008/layout/LinedList"/>
    <dgm:cxn modelId="{46568054-FEEF-4E6A-9DEB-26C01A283AAD}" type="presParOf" srcId="{AD707C6B-0C4C-4677-A69B-CEFBBAB5D0AF}" destId="{B85F8A4C-814A-4E0E-9955-691DC4285DD9}" srcOrd="0" destOrd="0" presId="urn:microsoft.com/office/officeart/2008/layout/LinedList"/>
    <dgm:cxn modelId="{1CBB40B2-0B6F-4495-8427-F26C1BBEB024}" type="presParOf" srcId="{AD707C6B-0C4C-4677-A69B-CEFBBAB5D0AF}" destId="{F0A57AFF-E060-4615-9DE2-44B026F96260}" srcOrd="1" destOrd="0" presId="urn:microsoft.com/office/officeart/2008/layout/LinedList"/>
    <dgm:cxn modelId="{B961E312-CFD8-422C-92F1-EC348F65F590}" type="presParOf" srcId="{F0A57AFF-E060-4615-9DE2-44B026F96260}" destId="{0B50C792-FEA3-4557-84CA-8FB29CC9BF6F}" srcOrd="0" destOrd="0" presId="urn:microsoft.com/office/officeart/2008/layout/LinedList"/>
    <dgm:cxn modelId="{693753FC-E00D-4793-AA89-FA4764C06E12}" type="presParOf" srcId="{F0A57AFF-E060-4615-9DE2-44B026F96260}" destId="{EBF6CD0A-A181-4158-9C94-0C9F75087162}" srcOrd="1" destOrd="0" presId="urn:microsoft.com/office/officeart/2008/layout/LinedList"/>
    <dgm:cxn modelId="{EEC264B5-E6E1-4A6F-AD33-2584B65D51DE}" type="presParOf" srcId="{F0A57AFF-E060-4615-9DE2-44B026F96260}" destId="{0C04F8F7-5595-4EA3-AB61-30992A96082E}" srcOrd="2" destOrd="0" presId="urn:microsoft.com/office/officeart/2008/layout/LinedList"/>
    <dgm:cxn modelId="{04526A1A-8D1F-4913-A5E3-B2BC6F7EE4FB}" type="presParOf" srcId="{AD707C6B-0C4C-4677-A69B-CEFBBAB5D0AF}" destId="{442510D0-B2C8-41F1-B2A6-566DCE3B4800}" srcOrd="2" destOrd="0" presId="urn:microsoft.com/office/officeart/2008/layout/LinedList"/>
    <dgm:cxn modelId="{2A3E2C7C-573E-42CE-A067-1E4C87166474}" type="presParOf" srcId="{AD707C6B-0C4C-4677-A69B-CEFBBAB5D0AF}" destId="{FA64DE0B-4AE8-4936-B798-33FD9A70A7B5}" srcOrd="3" destOrd="0" presId="urn:microsoft.com/office/officeart/2008/layout/LinedList"/>
    <dgm:cxn modelId="{3E0FB641-FF90-4D30-B7C7-6D1B2E32F4E6}" type="presParOf" srcId="{1AE1355D-632D-4265-95E4-431AC99F441B}" destId="{37D7FE77-DA7D-4CCA-9CE1-1770A219C57A}" srcOrd="10" destOrd="0" presId="urn:microsoft.com/office/officeart/2008/layout/LinedList"/>
    <dgm:cxn modelId="{25CF374B-D26C-4EBA-BF45-804A604CE8CD}" type="presParOf" srcId="{1AE1355D-632D-4265-95E4-431AC99F441B}" destId="{843F4689-02C7-4D27-917E-DDA1C8E3ADCB}" srcOrd="11" destOrd="0" presId="urn:microsoft.com/office/officeart/2008/layout/LinedList"/>
    <dgm:cxn modelId="{9C1388E3-2842-4691-A4C4-A397071241F9}" type="presParOf" srcId="{843F4689-02C7-4D27-917E-DDA1C8E3ADCB}" destId="{18B96998-2200-46D0-85CF-872645E9B16D}" srcOrd="0" destOrd="0" presId="urn:microsoft.com/office/officeart/2008/layout/LinedList"/>
    <dgm:cxn modelId="{B0980F09-7680-4768-9951-A4918A0C4E89}" type="presParOf" srcId="{843F4689-02C7-4D27-917E-DDA1C8E3ADCB}" destId="{629183F6-4B1D-45F5-B94C-7B521D45FDFE}" srcOrd="1" destOrd="0" presId="urn:microsoft.com/office/officeart/2008/layout/LinedList"/>
    <dgm:cxn modelId="{8A82B513-F8CB-4A84-A481-BF5C862A73A9}" type="presParOf" srcId="{629183F6-4B1D-45F5-B94C-7B521D45FDFE}" destId="{3ED41290-7872-4E72-AD71-45EC969C60B7}" srcOrd="0" destOrd="0" presId="urn:microsoft.com/office/officeart/2008/layout/LinedList"/>
    <dgm:cxn modelId="{8DD5F4A4-F2ED-4447-B377-517F51E4612F}" type="presParOf" srcId="{629183F6-4B1D-45F5-B94C-7B521D45FDFE}" destId="{DCCE87D7-F1CD-41DC-88D7-843E3569A1E9}" srcOrd="1" destOrd="0" presId="urn:microsoft.com/office/officeart/2008/layout/LinedList"/>
    <dgm:cxn modelId="{3060ECFD-CDDF-4B4D-A2D6-EECE571CD876}" type="presParOf" srcId="{DCCE87D7-F1CD-41DC-88D7-843E3569A1E9}" destId="{2633632B-F117-48D7-8A7D-32E0321D8A64}" srcOrd="0" destOrd="0" presId="urn:microsoft.com/office/officeart/2008/layout/LinedList"/>
    <dgm:cxn modelId="{CAA24ABF-FEB5-4E2C-829F-4621A3B31C98}" type="presParOf" srcId="{DCCE87D7-F1CD-41DC-88D7-843E3569A1E9}" destId="{474174C8-4EEF-4446-869E-A1AE7A29B2FE}" srcOrd="1" destOrd="0" presId="urn:microsoft.com/office/officeart/2008/layout/LinedList"/>
    <dgm:cxn modelId="{D62A1E08-1D78-4704-A50B-6C9623AC840E}" type="presParOf" srcId="{DCCE87D7-F1CD-41DC-88D7-843E3569A1E9}" destId="{75B89312-37CB-4620-A5AE-2A7631A04652}" srcOrd="2" destOrd="0" presId="urn:microsoft.com/office/officeart/2008/layout/LinedList"/>
    <dgm:cxn modelId="{610E5BA5-AC41-4619-B7A8-DC26B4B3A5D2}" type="presParOf" srcId="{629183F6-4B1D-45F5-B94C-7B521D45FDFE}" destId="{97AA2DD6-D13C-454E-B961-9C42FB3B3F54}" srcOrd="2" destOrd="0" presId="urn:microsoft.com/office/officeart/2008/layout/LinedList"/>
    <dgm:cxn modelId="{EAAA43A9-A2D4-43A5-B203-031DABC353A2}" type="presParOf" srcId="{629183F6-4B1D-45F5-B94C-7B521D45FDFE}" destId="{44B74FCC-AC2D-4924-A9E3-DDC861574DD0}"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0B0274-07BE-4C61-A2B5-2D53B56C6C09}">
      <dsp:nvSpPr>
        <dsp:cNvPr id="0" name=""/>
        <dsp:cNvSpPr/>
      </dsp:nvSpPr>
      <dsp:spPr>
        <a:xfrm>
          <a:off x="0" y="2125"/>
          <a:ext cx="1065357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AEF8C5-CFFA-4003-958A-0C51DFB0EBB8}">
      <dsp:nvSpPr>
        <dsp:cNvPr id="0" name=""/>
        <dsp:cNvSpPr/>
      </dsp:nvSpPr>
      <dsp:spPr>
        <a:xfrm>
          <a:off x="0" y="2125"/>
          <a:ext cx="2130715"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i="0" kern="1200" baseline="0"/>
            <a:t>Political</a:t>
          </a:r>
          <a:endParaRPr lang="en-US" sz="2200" kern="1200"/>
        </a:p>
      </dsp:txBody>
      <dsp:txXfrm>
        <a:off x="0" y="2125"/>
        <a:ext cx="2130715" cy="724715"/>
      </dsp:txXfrm>
    </dsp:sp>
    <dsp:sp modelId="{F1EFFDF2-DD12-43F9-8452-1BCB64745AF5}">
      <dsp:nvSpPr>
        <dsp:cNvPr id="0" name=""/>
        <dsp:cNvSpPr/>
      </dsp:nvSpPr>
      <dsp:spPr>
        <a:xfrm>
          <a:off x="2290519" y="35034"/>
          <a:ext cx="8363058" cy="658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baseline="0"/>
            <a:t>Labour regulations, </a:t>
          </a:r>
          <a:r>
            <a:rPr lang="en-US" sz="1900" b="1" i="0" kern="1200" baseline="0"/>
            <a:t>zero-hour contract policies</a:t>
          </a:r>
          <a:r>
            <a:rPr lang="en-US" sz="1900" b="0" i="0" kern="1200" baseline="0"/>
            <a:t>, business rates</a:t>
          </a:r>
          <a:endParaRPr lang="en-US" sz="1900" kern="1200"/>
        </a:p>
      </dsp:txBody>
      <dsp:txXfrm>
        <a:off x="2290519" y="35034"/>
        <a:ext cx="8363058" cy="658188"/>
      </dsp:txXfrm>
    </dsp:sp>
    <dsp:sp modelId="{B4ED6B68-3239-41F2-85C6-C57716476FA6}">
      <dsp:nvSpPr>
        <dsp:cNvPr id="0" name=""/>
        <dsp:cNvSpPr/>
      </dsp:nvSpPr>
      <dsp:spPr>
        <a:xfrm>
          <a:off x="2130715" y="693223"/>
          <a:ext cx="8522862" cy="0"/>
        </a:xfrm>
        <a:prstGeom prst="line">
          <a:avLst/>
        </a:prstGeom>
        <a:solidFill>
          <a:schemeClr val="accent3">
            <a:hueOff val="0"/>
            <a:satOff val="0"/>
            <a:lumOff val="0"/>
            <a:alphaOff val="0"/>
          </a:schemeClr>
        </a:solidFill>
        <a:ln w="25400" cap="flat"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B3BF81-A4F8-4F3E-BAC8-719B965B58B9}">
      <dsp:nvSpPr>
        <dsp:cNvPr id="0" name=""/>
        <dsp:cNvSpPr/>
      </dsp:nvSpPr>
      <dsp:spPr>
        <a:xfrm>
          <a:off x="0" y="726840"/>
          <a:ext cx="1065357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BED543-6D10-44C9-A573-493131D35285}">
      <dsp:nvSpPr>
        <dsp:cNvPr id="0" name=""/>
        <dsp:cNvSpPr/>
      </dsp:nvSpPr>
      <dsp:spPr>
        <a:xfrm>
          <a:off x="0" y="726840"/>
          <a:ext cx="2130715"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i="0" kern="1200" baseline="0"/>
            <a:t>Economic</a:t>
          </a:r>
          <a:endParaRPr lang="en-US" sz="2200" kern="1200"/>
        </a:p>
      </dsp:txBody>
      <dsp:txXfrm>
        <a:off x="0" y="726840"/>
        <a:ext cx="2130715" cy="724715"/>
      </dsp:txXfrm>
    </dsp:sp>
    <dsp:sp modelId="{F68626B4-A0F6-4132-A797-403E3071AAD4}">
      <dsp:nvSpPr>
        <dsp:cNvPr id="0" name=""/>
        <dsp:cNvSpPr/>
      </dsp:nvSpPr>
      <dsp:spPr>
        <a:xfrm>
          <a:off x="2290519" y="759750"/>
          <a:ext cx="8363058" cy="658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i="0" kern="1200" baseline="0"/>
            <a:t>Cost-of-living crisis</a:t>
          </a:r>
          <a:r>
            <a:rPr lang="en-US" sz="1900" b="0" i="0" kern="1200" baseline="0"/>
            <a:t>, rising operating costs, wage pressures</a:t>
          </a:r>
          <a:endParaRPr lang="en-US" sz="1900" kern="1200"/>
        </a:p>
      </dsp:txBody>
      <dsp:txXfrm>
        <a:off x="2290519" y="759750"/>
        <a:ext cx="8363058" cy="658188"/>
      </dsp:txXfrm>
    </dsp:sp>
    <dsp:sp modelId="{9E54562C-CA9B-40EE-B56D-4991B5534DCF}">
      <dsp:nvSpPr>
        <dsp:cNvPr id="0" name=""/>
        <dsp:cNvSpPr/>
      </dsp:nvSpPr>
      <dsp:spPr>
        <a:xfrm>
          <a:off x="2130715" y="1417939"/>
          <a:ext cx="8522862" cy="0"/>
        </a:xfrm>
        <a:prstGeom prst="line">
          <a:avLst/>
        </a:prstGeom>
        <a:solidFill>
          <a:schemeClr val="accent3">
            <a:hueOff val="0"/>
            <a:satOff val="0"/>
            <a:lumOff val="0"/>
            <a:alphaOff val="0"/>
          </a:schemeClr>
        </a:solidFill>
        <a:ln w="25400" cap="flat"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3191CDF-5991-46F2-A785-3E12C406E551}">
      <dsp:nvSpPr>
        <dsp:cNvPr id="0" name=""/>
        <dsp:cNvSpPr/>
      </dsp:nvSpPr>
      <dsp:spPr>
        <a:xfrm>
          <a:off x="0" y="1451556"/>
          <a:ext cx="1065357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CAFEF2-8704-4927-8770-B6B5782C26D4}">
      <dsp:nvSpPr>
        <dsp:cNvPr id="0" name=""/>
        <dsp:cNvSpPr/>
      </dsp:nvSpPr>
      <dsp:spPr>
        <a:xfrm>
          <a:off x="0" y="1451556"/>
          <a:ext cx="2130715"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i="0" kern="1200" baseline="0"/>
            <a:t>Social</a:t>
          </a:r>
          <a:endParaRPr lang="en-US" sz="2200" kern="1200"/>
        </a:p>
      </dsp:txBody>
      <dsp:txXfrm>
        <a:off x="0" y="1451556"/>
        <a:ext cx="2130715" cy="724715"/>
      </dsp:txXfrm>
    </dsp:sp>
    <dsp:sp modelId="{213C8728-E28C-4C7A-BB7C-E16E4D952220}">
      <dsp:nvSpPr>
        <dsp:cNvPr id="0" name=""/>
        <dsp:cNvSpPr/>
      </dsp:nvSpPr>
      <dsp:spPr>
        <a:xfrm>
          <a:off x="2290519" y="1484465"/>
          <a:ext cx="8363058" cy="658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baseline="0"/>
            <a:t>Growing </a:t>
          </a:r>
          <a:r>
            <a:rPr lang="en-US" sz="1900" b="1" i="0" kern="1200" baseline="0"/>
            <a:t>mental health awareness</a:t>
          </a:r>
          <a:r>
            <a:rPr lang="en-US" sz="1900" b="0" i="0" kern="1200" baseline="0"/>
            <a:t> and expectations of good work-life balance</a:t>
          </a:r>
          <a:endParaRPr lang="en-US" sz="1900" kern="1200"/>
        </a:p>
      </dsp:txBody>
      <dsp:txXfrm>
        <a:off x="2290519" y="1484465"/>
        <a:ext cx="8363058" cy="658188"/>
      </dsp:txXfrm>
    </dsp:sp>
    <dsp:sp modelId="{83C10C22-61F3-4B88-B55A-8DBF1F60E3E2}">
      <dsp:nvSpPr>
        <dsp:cNvPr id="0" name=""/>
        <dsp:cNvSpPr/>
      </dsp:nvSpPr>
      <dsp:spPr>
        <a:xfrm>
          <a:off x="2130715" y="2142654"/>
          <a:ext cx="8522862" cy="0"/>
        </a:xfrm>
        <a:prstGeom prst="line">
          <a:avLst/>
        </a:prstGeom>
        <a:solidFill>
          <a:schemeClr val="accent3">
            <a:hueOff val="0"/>
            <a:satOff val="0"/>
            <a:lumOff val="0"/>
            <a:alphaOff val="0"/>
          </a:schemeClr>
        </a:solidFill>
        <a:ln w="25400" cap="flat"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427D47D-2BE1-46DE-90D6-20923D405304}">
      <dsp:nvSpPr>
        <dsp:cNvPr id="0" name=""/>
        <dsp:cNvSpPr/>
      </dsp:nvSpPr>
      <dsp:spPr>
        <a:xfrm>
          <a:off x="0" y="2176271"/>
          <a:ext cx="1065357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B982D8-84B9-4F58-8D00-EE3922121F48}">
      <dsp:nvSpPr>
        <dsp:cNvPr id="0" name=""/>
        <dsp:cNvSpPr/>
      </dsp:nvSpPr>
      <dsp:spPr>
        <a:xfrm>
          <a:off x="0" y="2176271"/>
          <a:ext cx="2130715"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i="0" kern="1200" baseline="0"/>
            <a:t>Technological</a:t>
          </a:r>
          <a:endParaRPr lang="en-US" sz="2200" kern="1200"/>
        </a:p>
      </dsp:txBody>
      <dsp:txXfrm>
        <a:off x="0" y="2176271"/>
        <a:ext cx="2130715" cy="724715"/>
      </dsp:txXfrm>
    </dsp:sp>
    <dsp:sp modelId="{B433AF50-33F9-4D17-8881-07ED8089D1CD}">
      <dsp:nvSpPr>
        <dsp:cNvPr id="0" name=""/>
        <dsp:cNvSpPr/>
      </dsp:nvSpPr>
      <dsp:spPr>
        <a:xfrm>
          <a:off x="2290519" y="2209181"/>
          <a:ext cx="8363058" cy="658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baseline="0"/>
            <a:t>Scheduling systems, digital ordering → can </a:t>
          </a:r>
          <a:r>
            <a:rPr lang="en-US" sz="1900" b="1" i="0" kern="1200" baseline="0"/>
            <a:t>reduce or intensify workload</a:t>
          </a:r>
          <a:endParaRPr lang="en-US" sz="1900" kern="1200"/>
        </a:p>
      </dsp:txBody>
      <dsp:txXfrm>
        <a:off x="2290519" y="2209181"/>
        <a:ext cx="8363058" cy="658188"/>
      </dsp:txXfrm>
    </dsp:sp>
    <dsp:sp modelId="{11DE2907-F9ED-40E3-BCD8-73FBC79317BD}">
      <dsp:nvSpPr>
        <dsp:cNvPr id="0" name=""/>
        <dsp:cNvSpPr/>
      </dsp:nvSpPr>
      <dsp:spPr>
        <a:xfrm>
          <a:off x="2130715" y="2867370"/>
          <a:ext cx="8522862" cy="0"/>
        </a:xfrm>
        <a:prstGeom prst="line">
          <a:avLst/>
        </a:prstGeom>
        <a:solidFill>
          <a:schemeClr val="accent3">
            <a:hueOff val="0"/>
            <a:satOff val="0"/>
            <a:lumOff val="0"/>
            <a:alphaOff val="0"/>
          </a:schemeClr>
        </a:solidFill>
        <a:ln w="25400" cap="flat"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CCEACD7-D206-4E8C-A65D-54B4DD2B4548}">
      <dsp:nvSpPr>
        <dsp:cNvPr id="0" name=""/>
        <dsp:cNvSpPr/>
      </dsp:nvSpPr>
      <dsp:spPr>
        <a:xfrm>
          <a:off x="0" y="2900987"/>
          <a:ext cx="1065357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F789DA-3B9C-4F5B-A7B2-B26B04E16C7F}">
      <dsp:nvSpPr>
        <dsp:cNvPr id="0" name=""/>
        <dsp:cNvSpPr/>
      </dsp:nvSpPr>
      <dsp:spPr>
        <a:xfrm>
          <a:off x="0" y="2900987"/>
          <a:ext cx="2130715"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i="0" kern="1200" baseline="0"/>
            <a:t>Legal</a:t>
          </a:r>
          <a:endParaRPr lang="en-US" sz="2200" kern="1200"/>
        </a:p>
      </dsp:txBody>
      <dsp:txXfrm>
        <a:off x="0" y="2900987"/>
        <a:ext cx="2130715" cy="724715"/>
      </dsp:txXfrm>
    </dsp:sp>
    <dsp:sp modelId="{EBF6CD0A-A181-4158-9C94-0C9F75087162}">
      <dsp:nvSpPr>
        <dsp:cNvPr id="0" name=""/>
        <dsp:cNvSpPr/>
      </dsp:nvSpPr>
      <dsp:spPr>
        <a:xfrm>
          <a:off x="2290519" y="2933897"/>
          <a:ext cx="8363058" cy="658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i="0" kern="1200" baseline="0"/>
            <a:t>Health &amp; safety</a:t>
          </a:r>
          <a:r>
            <a:rPr lang="en-US" sz="1900" b="0" i="0" kern="1200" baseline="0"/>
            <a:t>, working time regulations, duty of care for wellbeing</a:t>
          </a:r>
          <a:endParaRPr lang="en-US" sz="1900" kern="1200"/>
        </a:p>
      </dsp:txBody>
      <dsp:txXfrm>
        <a:off x="2290519" y="2933897"/>
        <a:ext cx="8363058" cy="658188"/>
      </dsp:txXfrm>
    </dsp:sp>
    <dsp:sp modelId="{442510D0-B2C8-41F1-B2A6-566DCE3B4800}">
      <dsp:nvSpPr>
        <dsp:cNvPr id="0" name=""/>
        <dsp:cNvSpPr/>
      </dsp:nvSpPr>
      <dsp:spPr>
        <a:xfrm>
          <a:off x="2130715" y="3592085"/>
          <a:ext cx="8522862" cy="0"/>
        </a:xfrm>
        <a:prstGeom prst="line">
          <a:avLst/>
        </a:prstGeom>
        <a:solidFill>
          <a:schemeClr val="accent3">
            <a:hueOff val="0"/>
            <a:satOff val="0"/>
            <a:lumOff val="0"/>
            <a:alphaOff val="0"/>
          </a:schemeClr>
        </a:solidFill>
        <a:ln w="25400" cap="flat"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7D7FE77-DA7D-4CCA-9CE1-1770A219C57A}">
      <dsp:nvSpPr>
        <dsp:cNvPr id="0" name=""/>
        <dsp:cNvSpPr/>
      </dsp:nvSpPr>
      <dsp:spPr>
        <a:xfrm>
          <a:off x="0" y="3625703"/>
          <a:ext cx="1065357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B96998-2200-46D0-85CF-872645E9B16D}">
      <dsp:nvSpPr>
        <dsp:cNvPr id="0" name=""/>
        <dsp:cNvSpPr/>
      </dsp:nvSpPr>
      <dsp:spPr>
        <a:xfrm>
          <a:off x="0" y="3625703"/>
          <a:ext cx="2130715"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i="0" kern="1200" baseline="0"/>
            <a:t>Environmental</a:t>
          </a:r>
          <a:endParaRPr lang="en-US" sz="2200" kern="1200"/>
        </a:p>
      </dsp:txBody>
      <dsp:txXfrm>
        <a:off x="0" y="3625703"/>
        <a:ext cx="2130715" cy="724715"/>
      </dsp:txXfrm>
    </dsp:sp>
    <dsp:sp modelId="{474174C8-4EEF-4446-869E-A1AE7A29B2FE}">
      <dsp:nvSpPr>
        <dsp:cNvPr id="0" name=""/>
        <dsp:cNvSpPr/>
      </dsp:nvSpPr>
      <dsp:spPr>
        <a:xfrm>
          <a:off x="2290519" y="3658612"/>
          <a:ext cx="8363058" cy="658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baseline="0"/>
            <a:t>Seasonal demand, tourism patterns → </a:t>
          </a:r>
          <a:r>
            <a:rPr lang="en-US" sz="1900" b="1" i="0" kern="1200" baseline="0"/>
            <a:t>irregular hours &amp; job instability</a:t>
          </a:r>
          <a:endParaRPr lang="en-US" sz="1900" kern="1200"/>
        </a:p>
      </dsp:txBody>
      <dsp:txXfrm>
        <a:off x="2290519" y="3658612"/>
        <a:ext cx="8363058" cy="658188"/>
      </dsp:txXfrm>
    </dsp:sp>
    <dsp:sp modelId="{97AA2DD6-D13C-454E-B961-9C42FB3B3F54}">
      <dsp:nvSpPr>
        <dsp:cNvPr id="0" name=""/>
        <dsp:cNvSpPr/>
      </dsp:nvSpPr>
      <dsp:spPr>
        <a:xfrm>
          <a:off x="2130715" y="4316801"/>
          <a:ext cx="8522862" cy="0"/>
        </a:xfrm>
        <a:prstGeom prst="line">
          <a:avLst/>
        </a:prstGeom>
        <a:solidFill>
          <a:schemeClr val="accent3">
            <a:hueOff val="0"/>
            <a:satOff val="0"/>
            <a:lumOff val="0"/>
            <a:alphaOff val="0"/>
          </a:schemeClr>
        </a:solidFill>
        <a:ln w="25400" cap="flat"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0" name="Shape 100"/>
          <p:cNvSpPr>
            <a:spLocks noGrp="1" noRot="1" noChangeAspect="1"/>
          </p:cNvSpPr>
          <p:nvPr>
            <p:ph type="sldImg"/>
          </p:nvPr>
        </p:nvSpPr>
        <p:spPr>
          <a:xfrm>
            <a:off x="1143000" y="685800"/>
            <a:ext cx="4572000" cy="3429000"/>
          </a:xfrm>
          <a:prstGeom prst="rect">
            <a:avLst/>
          </a:prstGeom>
        </p:spPr>
        <p:txBody>
          <a:bodyPr/>
          <a:lstStyle/>
          <a:p>
            <a:endParaRPr/>
          </a:p>
        </p:txBody>
      </p:sp>
      <p:sp>
        <p:nvSpPr>
          <p:cNvPr id="101" name="Shape 101"/>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Aptos"/>
      </a:defRPr>
    </a:lvl1pPr>
    <a:lvl2pPr indent="228600" latinLnBrk="0">
      <a:defRPr sz="1200">
        <a:latin typeface="+mj-lt"/>
        <a:ea typeface="+mj-ea"/>
        <a:cs typeface="+mj-cs"/>
        <a:sym typeface="Aptos"/>
      </a:defRPr>
    </a:lvl2pPr>
    <a:lvl3pPr indent="457200" latinLnBrk="0">
      <a:defRPr sz="1200">
        <a:latin typeface="+mj-lt"/>
        <a:ea typeface="+mj-ea"/>
        <a:cs typeface="+mj-cs"/>
        <a:sym typeface="Aptos"/>
      </a:defRPr>
    </a:lvl3pPr>
    <a:lvl4pPr indent="685800" latinLnBrk="0">
      <a:defRPr sz="1200">
        <a:latin typeface="+mj-lt"/>
        <a:ea typeface="+mj-ea"/>
        <a:cs typeface="+mj-cs"/>
        <a:sym typeface="Aptos"/>
      </a:defRPr>
    </a:lvl4pPr>
    <a:lvl5pPr indent="914400" latinLnBrk="0">
      <a:defRPr sz="1200">
        <a:latin typeface="+mj-lt"/>
        <a:ea typeface="+mj-ea"/>
        <a:cs typeface="+mj-cs"/>
        <a:sym typeface="Aptos"/>
      </a:defRPr>
    </a:lvl5pPr>
    <a:lvl6pPr indent="1143000" latinLnBrk="0">
      <a:defRPr sz="1200">
        <a:latin typeface="+mj-lt"/>
        <a:ea typeface="+mj-ea"/>
        <a:cs typeface="+mj-cs"/>
        <a:sym typeface="Aptos"/>
      </a:defRPr>
    </a:lvl6pPr>
    <a:lvl7pPr indent="1371600" latinLnBrk="0">
      <a:defRPr sz="1200">
        <a:latin typeface="+mj-lt"/>
        <a:ea typeface="+mj-ea"/>
        <a:cs typeface="+mj-cs"/>
        <a:sym typeface="Aptos"/>
      </a:defRPr>
    </a:lvl7pPr>
    <a:lvl8pPr indent="1600200" latinLnBrk="0">
      <a:defRPr sz="1200">
        <a:latin typeface="+mj-lt"/>
        <a:ea typeface="+mj-ea"/>
        <a:cs typeface="+mj-cs"/>
        <a:sym typeface="Aptos"/>
      </a:defRPr>
    </a:lvl8pPr>
    <a:lvl9pPr indent="1828800" latinLnBrk="0">
      <a:defRPr sz="1200">
        <a:latin typeface="+mj-lt"/>
        <a:ea typeface="+mj-ea"/>
        <a:cs typeface="+mj-cs"/>
        <a:sym typeface="Apto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Shape 160"/>
          <p:cNvSpPr>
            <a:spLocks noGrp="1" noRot="1" noChangeAspect="1"/>
          </p:cNvSpPr>
          <p:nvPr>
            <p:ph type="sldImg"/>
          </p:nvPr>
        </p:nvSpPr>
        <p:spPr>
          <a:xfrm>
            <a:off x="381000" y="685800"/>
            <a:ext cx="6096000" cy="3429000"/>
          </a:xfrm>
          <a:prstGeom prst="rect">
            <a:avLst/>
          </a:prstGeom>
        </p:spPr>
        <p:txBody>
          <a:bodyPr/>
          <a:lstStyle/>
          <a:p>
            <a:endParaRPr/>
          </a:p>
        </p:txBody>
      </p:sp>
      <p:sp>
        <p:nvSpPr>
          <p:cNvPr id="161" name="Shape 161"/>
          <p:cNvSpPr>
            <a:spLocks noGrp="1"/>
          </p:cNvSpPr>
          <p:nvPr>
            <p:ph type="body" sz="quarter" idx="1"/>
          </p:nvPr>
        </p:nvSpPr>
        <p:spPr>
          <a:prstGeom prst="rect">
            <a:avLst/>
          </a:prstGeom>
        </p:spPr>
        <p:txBody>
          <a:bodyPr/>
          <a:lstStyle/>
          <a:p>
            <a:r>
              <a:t>Research is continually highlighting a pattern of poor and uncertain working conditions in hospitality and confirm that mental health pressures have intensified.</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Shape 202"/>
          <p:cNvSpPr>
            <a:spLocks noGrp="1" noRot="1" noChangeAspect="1"/>
          </p:cNvSpPr>
          <p:nvPr>
            <p:ph type="sldImg"/>
          </p:nvPr>
        </p:nvSpPr>
        <p:spPr>
          <a:prstGeom prst="rect">
            <a:avLst/>
          </a:prstGeom>
        </p:spPr>
        <p:txBody>
          <a:bodyPr/>
          <a:lstStyle/>
          <a:p>
            <a:endParaRPr/>
          </a:p>
        </p:txBody>
      </p:sp>
      <p:sp>
        <p:nvSpPr>
          <p:cNvPr id="203" name="Shape 203"/>
          <p:cNvSpPr>
            <a:spLocks noGrp="1"/>
          </p:cNvSpPr>
          <p:nvPr>
            <p:ph type="body" sz="quarter" idx="1"/>
          </p:nvPr>
        </p:nvSpPr>
        <p:spPr>
          <a:prstGeom prst="rect">
            <a:avLst/>
          </a:prstGeom>
        </p:spPr>
        <p:txBody>
          <a:bodyPr/>
          <a:lstStyle/>
          <a:p>
            <a:r>
              <a:t>). Poor mental health and a reputation as a stressful, low-support and income working environment make it also harder to attract workers, especially when compared with sectors that offer hybrid work, better pay or work-life balance (Costa and Costa, 2022).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 name="Shape 209"/>
          <p:cNvSpPr>
            <a:spLocks noGrp="1" noRot="1" noChangeAspect="1"/>
          </p:cNvSpPr>
          <p:nvPr>
            <p:ph type="sldImg"/>
          </p:nvPr>
        </p:nvSpPr>
        <p:spPr>
          <a:xfrm>
            <a:off x="381000" y="685800"/>
            <a:ext cx="6096000" cy="3429000"/>
          </a:xfrm>
          <a:prstGeom prst="rect">
            <a:avLst/>
          </a:prstGeom>
        </p:spPr>
        <p:txBody>
          <a:bodyPr/>
          <a:lstStyle/>
          <a:p>
            <a:endParaRPr/>
          </a:p>
        </p:txBody>
      </p:sp>
      <p:sp>
        <p:nvSpPr>
          <p:cNvPr id="210" name="Shape 210"/>
          <p:cNvSpPr>
            <a:spLocks noGrp="1"/>
          </p:cNvSpPr>
          <p:nvPr>
            <p:ph type="body" sz="quarter" idx="1"/>
          </p:nvPr>
        </p:nvSpPr>
        <p:spPr>
          <a:prstGeom prst="rect">
            <a:avLst/>
          </a:prstGeom>
        </p:spPr>
        <p:txBody>
          <a:bodyPr/>
          <a:lstStyle/>
          <a:p>
            <a:r>
              <a:t>While awareness and support initiatives are growing, responses to them still fail to tackle the root causes of the issue which lie in the current business models and labour practice at a policy, industry and organisational level.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2301923" y="1122362"/>
            <a:ext cx="7588155" cy="2621155"/>
          </a:xfrm>
          <a:prstGeom prst="rect">
            <a:avLst/>
          </a:prstGeom>
        </p:spPr>
        <p:txBody>
          <a:bodyPr anchor="b"/>
          <a:lstStyle>
            <a:lvl1pPr algn="ctr">
              <a:defRPr sz="4000"/>
            </a:lvl1pPr>
          </a:lstStyle>
          <a:p>
            <a:r>
              <a:t>Title Text</a:t>
            </a:r>
          </a:p>
        </p:txBody>
      </p:sp>
      <p:sp>
        <p:nvSpPr>
          <p:cNvPr id="12" name="Body Level One…"/>
          <p:cNvSpPr txBox="1">
            <a:spLocks noGrp="1"/>
          </p:cNvSpPr>
          <p:nvPr>
            <p:ph type="body" sz="quarter" idx="1"/>
          </p:nvPr>
        </p:nvSpPr>
        <p:spPr>
          <a:xfrm>
            <a:off x="2301923" y="3843708"/>
            <a:ext cx="7588155" cy="1414092"/>
          </a:xfrm>
          <a:prstGeom prst="rect">
            <a:avLst/>
          </a:prstGeom>
        </p:spPr>
        <p:txBody>
          <a:bodyPr/>
          <a:lstStyle>
            <a:lvl1pPr marL="0" indent="0" algn="ctr">
              <a:buSzTx/>
              <a:buFontTx/>
              <a:buNone/>
              <a:defRPr sz="1800"/>
            </a:lvl1pPr>
            <a:lvl2pPr marL="0" indent="457200" algn="ctr">
              <a:buSzTx/>
              <a:buFontTx/>
              <a:buNone/>
              <a:defRPr sz="1800"/>
            </a:lvl2pPr>
            <a:lvl3pPr marL="0" indent="914400" algn="ctr">
              <a:buSzTx/>
              <a:buFontTx/>
              <a:buNone/>
              <a:defRPr sz="1800"/>
            </a:lvl3pPr>
            <a:lvl4pPr marL="0" indent="1371600" algn="ctr">
              <a:buSzTx/>
              <a:buFontTx/>
              <a:buNone/>
              <a:defRPr sz="1800"/>
            </a:lvl4pPr>
            <a:lvl5pPr marL="0" indent="1828800" algn="ctr">
              <a:buSzTx/>
              <a:buFontTx/>
              <a:buNone/>
              <a:defRPr sz="18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Slide 0">
    <p:bg>
      <p:bgPr>
        <a:solidFill>
          <a:srgbClr val="000000"/>
        </a:solidFill>
        <a:effectLst/>
      </p:bgPr>
    </p:bg>
    <p:spTree>
      <p:nvGrpSpPr>
        <p:cNvPr id="1" name=""/>
        <p:cNvGrpSpPr/>
        <p:nvPr/>
      </p:nvGrpSpPr>
      <p:grpSpPr>
        <a:xfrm>
          <a:off x="0" y="0"/>
          <a:ext cx="0" cy="0"/>
          <a:chOff x="0" y="0"/>
          <a:chExt cx="0" cy="0"/>
        </a:xfrm>
      </p:grpSpPr>
      <p:sp>
        <p:nvSpPr>
          <p:cNvPr id="20" name="Title Text"/>
          <p:cNvSpPr txBox="1">
            <a:spLocks noGrp="1"/>
          </p:cNvSpPr>
          <p:nvPr>
            <p:ph type="title"/>
          </p:nvPr>
        </p:nvSpPr>
        <p:spPr>
          <a:xfrm>
            <a:off x="2301923" y="1122362"/>
            <a:ext cx="7588155" cy="2621155"/>
          </a:xfrm>
          <a:prstGeom prst="rect">
            <a:avLst/>
          </a:prstGeom>
        </p:spPr>
        <p:txBody>
          <a:bodyPr anchor="b"/>
          <a:lstStyle>
            <a:lvl1pPr algn="ctr">
              <a:defRPr sz="4000">
                <a:solidFill>
                  <a:srgbClr val="FFFFFF"/>
                </a:solidFill>
              </a:defRPr>
            </a:lvl1pPr>
          </a:lstStyle>
          <a:p>
            <a:r>
              <a:t>Title Text</a:t>
            </a:r>
          </a:p>
        </p:txBody>
      </p:sp>
      <p:sp>
        <p:nvSpPr>
          <p:cNvPr id="21" name="Body Level One…"/>
          <p:cNvSpPr txBox="1">
            <a:spLocks noGrp="1"/>
          </p:cNvSpPr>
          <p:nvPr>
            <p:ph type="body" sz="quarter" idx="1"/>
          </p:nvPr>
        </p:nvSpPr>
        <p:spPr>
          <a:xfrm>
            <a:off x="2301923" y="3843708"/>
            <a:ext cx="7588155" cy="1414092"/>
          </a:xfrm>
          <a:prstGeom prst="rect">
            <a:avLst/>
          </a:prstGeom>
        </p:spPr>
        <p:txBody>
          <a:bodyPr/>
          <a:lstStyle>
            <a:lvl1pPr marL="0" indent="0" algn="ctr">
              <a:buSzTx/>
              <a:buFontTx/>
              <a:buNone/>
              <a:defRPr sz="1800">
                <a:solidFill>
                  <a:srgbClr val="FFFFFF"/>
                </a:solidFill>
              </a:defRPr>
            </a:lvl1pPr>
            <a:lvl2pPr marL="0" indent="457200" algn="ctr">
              <a:buSzTx/>
              <a:buFontTx/>
              <a:buNone/>
              <a:defRPr sz="1800">
                <a:solidFill>
                  <a:srgbClr val="FFFFFF"/>
                </a:solidFill>
              </a:defRPr>
            </a:lvl2pPr>
            <a:lvl3pPr marL="0" indent="914400" algn="ctr">
              <a:buSzTx/>
              <a:buFontTx/>
              <a:buNone/>
              <a:defRPr sz="1800">
                <a:solidFill>
                  <a:srgbClr val="FFFFFF"/>
                </a:solidFill>
              </a:defRPr>
            </a:lvl3pPr>
            <a:lvl4pPr marL="0" indent="1371600" algn="ctr">
              <a:buSzTx/>
              <a:buFontTx/>
              <a:buNone/>
              <a:defRPr sz="1800">
                <a:solidFill>
                  <a:srgbClr val="FFFFFF"/>
                </a:solidFill>
              </a:defRPr>
            </a:lvl4pPr>
            <a:lvl5pPr marL="0" indent="1828800" algn="ctr">
              <a:buSzTx/>
              <a:buFontTx/>
              <a:buNone/>
              <a:defRPr sz="18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9" name="Title Text"/>
          <p:cNvSpPr txBox="1">
            <a:spLocks noGrp="1"/>
          </p:cNvSpPr>
          <p:nvPr>
            <p:ph type="title"/>
          </p:nvPr>
        </p:nvSpPr>
        <p:spPr>
          <a:prstGeom prst="rect">
            <a:avLst/>
          </a:prstGeom>
        </p:spPr>
        <p:txBody>
          <a:bodyPr/>
          <a:lstStyle/>
          <a:p>
            <a:r>
              <a:t>Title Text</a:t>
            </a:r>
          </a:p>
        </p:txBody>
      </p:sp>
      <p:sp>
        <p:nvSpPr>
          <p:cNvPr id="30"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38" name="Title Text"/>
          <p:cNvSpPr txBox="1">
            <a:spLocks noGrp="1"/>
          </p:cNvSpPr>
          <p:nvPr>
            <p:ph type="title"/>
          </p:nvPr>
        </p:nvSpPr>
        <p:spPr>
          <a:xfrm>
            <a:off x="603380" y="553616"/>
            <a:ext cx="8273141" cy="4008860"/>
          </a:xfrm>
          <a:prstGeom prst="rect">
            <a:avLst/>
          </a:prstGeom>
        </p:spPr>
        <p:txBody>
          <a:bodyPr/>
          <a:lstStyle>
            <a:lvl1pPr>
              <a:defRPr sz="5400" cap="all"/>
            </a:lvl1pPr>
          </a:lstStyle>
          <a:p>
            <a:r>
              <a:t>Title Text</a:t>
            </a:r>
          </a:p>
        </p:txBody>
      </p:sp>
      <p:sp>
        <p:nvSpPr>
          <p:cNvPr id="39" name="Body Level One…"/>
          <p:cNvSpPr txBox="1">
            <a:spLocks noGrp="1"/>
          </p:cNvSpPr>
          <p:nvPr>
            <p:ph type="body" sz="quarter" idx="1"/>
          </p:nvPr>
        </p:nvSpPr>
        <p:spPr>
          <a:xfrm>
            <a:off x="603379" y="4589462"/>
            <a:ext cx="8273141" cy="1384618"/>
          </a:xfrm>
          <a:prstGeom prst="rect">
            <a:avLst/>
          </a:prstGeom>
        </p:spPr>
        <p:txBody>
          <a:bodyPr anchor="b"/>
          <a:lstStyle>
            <a:lvl1pPr marL="0" indent="0">
              <a:buSzTx/>
              <a:buFontTx/>
              <a:buNone/>
            </a:lvl1pPr>
            <a:lvl2pPr marL="0" indent="457200">
              <a:buSzTx/>
              <a:buFontTx/>
              <a:buNone/>
            </a:lvl2pPr>
            <a:lvl3pPr marL="0" indent="914400">
              <a:buSzTx/>
              <a:buFontTx/>
              <a:buNone/>
            </a:lvl3pPr>
            <a:lvl4pPr marL="0" indent="1371600">
              <a:buSzTx/>
              <a:buFontTx/>
              <a:buNone/>
            </a:lvl4pPr>
            <a:lvl5pPr marL="0" indent="1828800">
              <a:buSzTx/>
              <a:buFontTx/>
              <a:buNone/>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47" name="Title Text"/>
          <p:cNvSpPr txBox="1">
            <a:spLocks noGrp="1"/>
          </p:cNvSpPr>
          <p:nvPr>
            <p:ph type="title"/>
          </p:nvPr>
        </p:nvSpPr>
        <p:spPr>
          <a:xfrm>
            <a:off x="612648" y="548640"/>
            <a:ext cx="10741153" cy="1132259"/>
          </a:xfrm>
          <a:prstGeom prst="rect">
            <a:avLst/>
          </a:prstGeom>
        </p:spPr>
        <p:txBody>
          <a:bodyPr/>
          <a:lstStyle/>
          <a:p>
            <a:r>
              <a:t>Title Text</a:t>
            </a:r>
          </a:p>
        </p:txBody>
      </p:sp>
      <p:sp>
        <p:nvSpPr>
          <p:cNvPr id="48" name="Body Level One…"/>
          <p:cNvSpPr txBox="1">
            <a:spLocks noGrp="1"/>
          </p:cNvSpPr>
          <p:nvPr>
            <p:ph type="body" sz="half" idx="1"/>
          </p:nvPr>
        </p:nvSpPr>
        <p:spPr>
          <a:xfrm>
            <a:off x="612648" y="1825625"/>
            <a:ext cx="5181601"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56" name="Title Text"/>
          <p:cNvSpPr txBox="1">
            <a:spLocks noGrp="1"/>
          </p:cNvSpPr>
          <p:nvPr>
            <p:ph type="title"/>
          </p:nvPr>
        </p:nvSpPr>
        <p:spPr>
          <a:xfrm>
            <a:off x="609600" y="547395"/>
            <a:ext cx="10745789" cy="1143294"/>
          </a:xfrm>
          <a:prstGeom prst="rect">
            <a:avLst/>
          </a:prstGeom>
        </p:spPr>
        <p:txBody>
          <a:bodyPr/>
          <a:lstStyle/>
          <a:p>
            <a:r>
              <a:t>Title Text</a:t>
            </a:r>
          </a:p>
        </p:txBody>
      </p:sp>
      <p:sp>
        <p:nvSpPr>
          <p:cNvPr id="57" name="Body Level One…"/>
          <p:cNvSpPr txBox="1">
            <a:spLocks noGrp="1"/>
          </p:cNvSpPr>
          <p:nvPr>
            <p:ph type="body" sz="quarter" idx="1"/>
          </p:nvPr>
        </p:nvSpPr>
        <p:spPr>
          <a:xfrm>
            <a:off x="609600" y="1685735"/>
            <a:ext cx="5157788" cy="559835"/>
          </a:xfrm>
          <a:prstGeom prst="rect">
            <a:avLst/>
          </a:prstGeom>
        </p:spPr>
        <p:txBody>
          <a:bodyPr anchor="b"/>
          <a:lstStyle>
            <a:lvl1pPr marL="0" indent="0">
              <a:lnSpc>
                <a:spcPct val="90000"/>
              </a:lnSpc>
              <a:buSzTx/>
              <a:buFontTx/>
              <a:buNone/>
              <a:defRPr b="1" cap="all"/>
            </a:lvl1pPr>
            <a:lvl2pPr marL="0" indent="457200">
              <a:lnSpc>
                <a:spcPct val="90000"/>
              </a:lnSpc>
              <a:buSzTx/>
              <a:buFontTx/>
              <a:buNone/>
              <a:defRPr b="1" cap="all"/>
            </a:lvl2pPr>
            <a:lvl3pPr marL="0" indent="914400">
              <a:lnSpc>
                <a:spcPct val="90000"/>
              </a:lnSpc>
              <a:buSzTx/>
              <a:buFontTx/>
              <a:buNone/>
              <a:defRPr b="1" cap="all"/>
            </a:lvl3pPr>
            <a:lvl4pPr marL="0" indent="1371600">
              <a:lnSpc>
                <a:spcPct val="90000"/>
              </a:lnSpc>
              <a:buSzTx/>
              <a:buFontTx/>
              <a:buNone/>
              <a:defRPr b="1" cap="all"/>
            </a:lvl4pPr>
            <a:lvl5pPr marL="0" indent="1828800">
              <a:lnSpc>
                <a:spcPct val="90000"/>
              </a:lnSpc>
              <a:buSzTx/>
              <a:buFontTx/>
              <a:buNone/>
              <a:defRPr b="1" cap="all"/>
            </a:lvl5pPr>
          </a:lstStyle>
          <a:p>
            <a:r>
              <a:t>Body Level One</a:t>
            </a:r>
          </a:p>
          <a:p>
            <a:pPr lvl="1"/>
            <a:r>
              <a:t>Body Level Two</a:t>
            </a:r>
          </a:p>
          <a:p>
            <a:pPr lvl="2"/>
            <a:r>
              <a:t>Body Level Three</a:t>
            </a:r>
          </a:p>
          <a:p>
            <a:pPr lvl="3"/>
            <a:r>
              <a:t>Body Level Four</a:t>
            </a:r>
          </a:p>
          <a:p>
            <a:pPr lvl="4"/>
            <a:r>
              <a:t>Body Level Five</a:t>
            </a:r>
          </a:p>
        </p:txBody>
      </p:sp>
      <p:sp>
        <p:nvSpPr>
          <p:cNvPr id="58" name="Text Placeholder 4"/>
          <p:cNvSpPr>
            <a:spLocks noGrp="1"/>
          </p:cNvSpPr>
          <p:nvPr>
            <p:ph type="body" sz="quarter" idx="21"/>
          </p:nvPr>
        </p:nvSpPr>
        <p:spPr>
          <a:xfrm>
            <a:off x="6172200" y="1685735"/>
            <a:ext cx="5183188" cy="559835"/>
          </a:xfrm>
          <a:prstGeom prst="rect">
            <a:avLst/>
          </a:prstGeom>
        </p:spPr>
        <p:txBody>
          <a:bodyPr anchor="b"/>
          <a:lstStyle/>
          <a:p>
            <a:pPr marL="0" indent="0">
              <a:lnSpc>
                <a:spcPct val="90000"/>
              </a:lnSpc>
              <a:buSzTx/>
              <a:buFontTx/>
              <a:buNone/>
              <a:defRPr b="1" cap="all"/>
            </a:pPr>
            <a:endParaRPr/>
          </a:p>
        </p:txBody>
      </p:sp>
      <p:sp>
        <p:nvSpPr>
          <p:cNvPr id="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66" name="Title Text"/>
          <p:cNvSpPr txBox="1">
            <a:spLocks noGrp="1"/>
          </p:cNvSpPr>
          <p:nvPr>
            <p:ph type="title"/>
          </p:nvPr>
        </p:nvSpPr>
        <p:spPr>
          <a:prstGeom prst="rect">
            <a:avLst/>
          </a:prstGeom>
        </p:spPr>
        <p:txBody>
          <a:bodyPr/>
          <a:lstStyle/>
          <a:p>
            <a:r>
              <a:t>Title Text</a:t>
            </a:r>
          </a:p>
        </p:txBody>
      </p:sp>
      <p:sp>
        <p:nvSpPr>
          <p:cNvPr id="6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81" name="Title Text"/>
          <p:cNvSpPr txBox="1">
            <a:spLocks noGrp="1"/>
          </p:cNvSpPr>
          <p:nvPr>
            <p:ph type="title"/>
          </p:nvPr>
        </p:nvSpPr>
        <p:spPr>
          <a:xfrm>
            <a:off x="597160" y="553616"/>
            <a:ext cx="3595635" cy="1757505"/>
          </a:xfrm>
          <a:prstGeom prst="rect">
            <a:avLst/>
          </a:prstGeom>
        </p:spPr>
        <p:txBody>
          <a:bodyPr/>
          <a:lstStyle>
            <a:lvl1pPr>
              <a:defRPr sz="2800"/>
            </a:lvl1pPr>
          </a:lstStyle>
          <a:p>
            <a:r>
              <a:t>Title Text</a:t>
            </a:r>
          </a:p>
        </p:txBody>
      </p:sp>
      <p:sp>
        <p:nvSpPr>
          <p:cNvPr id="82" name="Body Level One…"/>
          <p:cNvSpPr txBox="1">
            <a:spLocks noGrp="1"/>
          </p:cNvSpPr>
          <p:nvPr>
            <p:ph type="body" idx="1"/>
          </p:nvPr>
        </p:nvSpPr>
        <p:spPr>
          <a:xfrm>
            <a:off x="5134707" y="553616"/>
            <a:ext cx="6279743" cy="5486401"/>
          </a:xfrm>
          <a:prstGeom prst="rect">
            <a:avLst/>
          </a:prstGeom>
        </p:spPr>
        <p:txBody>
          <a:bodyPr/>
          <a:lstStyle>
            <a:lvl1pPr>
              <a:defRPr sz="2800"/>
            </a:lvl1pPr>
            <a:lvl2pPr marL="495300" indent="-266700">
              <a:defRPr sz="2800"/>
            </a:lvl2pPr>
            <a:lvl3pPr marL="777239" indent="-320039">
              <a:defRPr sz="2800"/>
            </a:lvl3pPr>
            <a:lvl4pPr marL="1041400" indent="-355600">
              <a:defRPr sz="2800"/>
            </a:lvl4pPr>
            <a:lvl5pPr marL="1270000" indent="-355600">
              <a:defRPr sz="2800"/>
            </a:lvl5pPr>
          </a:lstStyle>
          <a:p>
            <a:r>
              <a:t>Body Level One</a:t>
            </a:r>
          </a:p>
          <a:p>
            <a:pPr lvl="1"/>
            <a:r>
              <a:t>Body Level Two</a:t>
            </a:r>
          </a:p>
          <a:p>
            <a:pPr lvl="2"/>
            <a:r>
              <a:t>Body Level Three</a:t>
            </a:r>
          </a:p>
          <a:p>
            <a:pPr lvl="3"/>
            <a:r>
              <a:t>Body Level Four</a:t>
            </a:r>
          </a:p>
          <a:p>
            <a:pPr lvl="4"/>
            <a:r>
              <a:t>Body Level Five</a:t>
            </a:r>
          </a:p>
        </p:txBody>
      </p:sp>
      <p:sp>
        <p:nvSpPr>
          <p:cNvPr id="83" name="Text Placeholder 3"/>
          <p:cNvSpPr>
            <a:spLocks noGrp="1"/>
          </p:cNvSpPr>
          <p:nvPr>
            <p:ph type="body" sz="quarter" idx="21"/>
          </p:nvPr>
        </p:nvSpPr>
        <p:spPr>
          <a:xfrm>
            <a:off x="597160" y="2311120"/>
            <a:ext cx="3595635" cy="3728896"/>
          </a:xfrm>
          <a:prstGeom prst="rect">
            <a:avLst/>
          </a:prstGeom>
        </p:spPr>
        <p:txBody>
          <a:bodyPr/>
          <a:lstStyle/>
          <a:p>
            <a:pPr marL="0" indent="0">
              <a:buSzTx/>
              <a:buFontTx/>
              <a:buNone/>
              <a:defRPr sz="1800"/>
            </a:pPr>
            <a:endParaRPr/>
          </a:p>
        </p:txBody>
      </p:sp>
      <p:sp>
        <p:nvSpPr>
          <p:cNvPr id="8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91" name="Title Text"/>
          <p:cNvSpPr txBox="1">
            <a:spLocks noGrp="1"/>
          </p:cNvSpPr>
          <p:nvPr>
            <p:ph type="title"/>
          </p:nvPr>
        </p:nvSpPr>
        <p:spPr>
          <a:xfrm>
            <a:off x="594359" y="557783"/>
            <a:ext cx="3595636" cy="2212315"/>
          </a:xfrm>
          <a:prstGeom prst="rect">
            <a:avLst/>
          </a:prstGeom>
        </p:spPr>
        <p:txBody>
          <a:bodyPr/>
          <a:lstStyle>
            <a:lvl1pPr>
              <a:defRPr sz="2800"/>
            </a:lvl1pPr>
          </a:lstStyle>
          <a:p>
            <a:r>
              <a:t>Title Text</a:t>
            </a:r>
          </a:p>
        </p:txBody>
      </p:sp>
      <p:sp>
        <p:nvSpPr>
          <p:cNvPr id="92" name="Picture Placeholder 2"/>
          <p:cNvSpPr>
            <a:spLocks noGrp="1"/>
          </p:cNvSpPr>
          <p:nvPr>
            <p:ph type="pic" idx="21"/>
          </p:nvPr>
        </p:nvSpPr>
        <p:spPr>
          <a:xfrm>
            <a:off x="5063318" y="657103"/>
            <a:ext cx="6483689" cy="5555904"/>
          </a:xfrm>
          <a:prstGeom prst="rect">
            <a:avLst/>
          </a:prstGeom>
        </p:spPr>
        <p:txBody>
          <a:bodyPr lIns="91439" rIns="91439">
            <a:noAutofit/>
          </a:bodyPr>
          <a:lstStyle/>
          <a:p>
            <a:endParaRPr/>
          </a:p>
        </p:txBody>
      </p:sp>
      <p:sp>
        <p:nvSpPr>
          <p:cNvPr id="93" name="Body Level One…"/>
          <p:cNvSpPr txBox="1">
            <a:spLocks noGrp="1"/>
          </p:cNvSpPr>
          <p:nvPr>
            <p:ph type="body" sz="quarter" idx="1"/>
          </p:nvPr>
        </p:nvSpPr>
        <p:spPr>
          <a:xfrm>
            <a:off x="609601" y="2826136"/>
            <a:ext cx="3585587" cy="3434640"/>
          </a:xfrm>
          <a:prstGeom prst="rect">
            <a:avLst/>
          </a:prstGeom>
        </p:spPr>
        <p:txBody>
          <a:bodyPr anchor="b"/>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12648" y="548640"/>
            <a:ext cx="10653578" cy="113225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Title Text</a:t>
            </a:r>
          </a:p>
        </p:txBody>
      </p:sp>
      <p:sp>
        <p:nvSpPr>
          <p:cNvPr id="3" name="Body Level One…"/>
          <p:cNvSpPr txBox="1">
            <a:spLocks noGrp="1"/>
          </p:cNvSpPr>
          <p:nvPr>
            <p:ph type="body" idx="1"/>
          </p:nvPr>
        </p:nvSpPr>
        <p:spPr>
          <a:xfrm>
            <a:off x="612647" y="1715531"/>
            <a:ext cx="10653580" cy="45938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830092" y="6519993"/>
            <a:ext cx="231278" cy="231141"/>
          </a:xfrm>
          <a:prstGeom prst="rect">
            <a:avLst/>
          </a:prstGeom>
          <a:ln w="12700">
            <a:miter lim="400000"/>
          </a:ln>
        </p:spPr>
        <p:txBody>
          <a:bodyPr wrap="none" lIns="45719" rIns="45719" anchor="ctr">
            <a:spAutoFit/>
          </a:bodyPr>
          <a:lstStyle>
            <a:lvl1pPr algn="r">
              <a:defRPr sz="9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ransition spd="med"/>
  <p:txStyles>
    <p:titleStyle>
      <a:lvl1pPr marL="0" marR="0" indent="0" algn="l" defTabSz="914400" rtl="0" latinLnBrk="0">
        <a:lnSpc>
          <a:spcPct val="90000"/>
        </a:lnSpc>
        <a:spcBef>
          <a:spcPts val="0"/>
        </a:spcBef>
        <a:spcAft>
          <a:spcPts val="0"/>
        </a:spcAft>
        <a:buClrTx/>
        <a:buSzTx/>
        <a:buFontTx/>
        <a:buNone/>
        <a:tabLst/>
        <a:defRPr sz="3600" b="1" i="0" u="none" strike="noStrike" cap="none" spc="0" baseline="0">
          <a:solidFill>
            <a:srgbClr val="000000"/>
          </a:solidFill>
          <a:uFillTx/>
          <a:latin typeface="Neue Haas Grotesk Text Pro"/>
          <a:ea typeface="Neue Haas Grotesk Text Pro"/>
          <a:cs typeface="Neue Haas Grotesk Text Pro"/>
          <a:sym typeface="Neue Haas Grotesk Text Pro"/>
        </a:defRPr>
      </a:lvl1pPr>
      <a:lvl2pPr marL="0" marR="0" indent="0" algn="l" defTabSz="914400" rtl="0" latinLnBrk="0">
        <a:lnSpc>
          <a:spcPct val="90000"/>
        </a:lnSpc>
        <a:spcBef>
          <a:spcPts val="0"/>
        </a:spcBef>
        <a:spcAft>
          <a:spcPts val="0"/>
        </a:spcAft>
        <a:buClrTx/>
        <a:buSzTx/>
        <a:buFontTx/>
        <a:buNone/>
        <a:tabLst/>
        <a:defRPr sz="3600" b="1" i="0" u="none" strike="noStrike" cap="none" spc="0" baseline="0">
          <a:solidFill>
            <a:srgbClr val="000000"/>
          </a:solidFill>
          <a:uFillTx/>
          <a:latin typeface="Neue Haas Grotesk Text Pro"/>
          <a:ea typeface="Neue Haas Grotesk Text Pro"/>
          <a:cs typeface="Neue Haas Grotesk Text Pro"/>
          <a:sym typeface="Neue Haas Grotesk Text Pro"/>
        </a:defRPr>
      </a:lvl2pPr>
      <a:lvl3pPr marL="0" marR="0" indent="0" algn="l" defTabSz="914400" rtl="0" latinLnBrk="0">
        <a:lnSpc>
          <a:spcPct val="90000"/>
        </a:lnSpc>
        <a:spcBef>
          <a:spcPts val="0"/>
        </a:spcBef>
        <a:spcAft>
          <a:spcPts val="0"/>
        </a:spcAft>
        <a:buClrTx/>
        <a:buSzTx/>
        <a:buFontTx/>
        <a:buNone/>
        <a:tabLst/>
        <a:defRPr sz="3600" b="1" i="0" u="none" strike="noStrike" cap="none" spc="0" baseline="0">
          <a:solidFill>
            <a:srgbClr val="000000"/>
          </a:solidFill>
          <a:uFillTx/>
          <a:latin typeface="Neue Haas Grotesk Text Pro"/>
          <a:ea typeface="Neue Haas Grotesk Text Pro"/>
          <a:cs typeface="Neue Haas Grotesk Text Pro"/>
          <a:sym typeface="Neue Haas Grotesk Text Pro"/>
        </a:defRPr>
      </a:lvl3pPr>
      <a:lvl4pPr marL="0" marR="0" indent="0" algn="l" defTabSz="914400" rtl="0" latinLnBrk="0">
        <a:lnSpc>
          <a:spcPct val="90000"/>
        </a:lnSpc>
        <a:spcBef>
          <a:spcPts val="0"/>
        </a:spcBef>
        <a:spcAft>
          <a:spcPts val="0"/>
        </a:spcAft>
        <a:buClrTx/>
        <a:buSzTx/>
        <a:buFontTx/>
        <a:buNone/>
        <a:tabLst/>
        <a:defRPr sz="3600" b="1" i="0" u="none" strike="noStrike" cap="none" spc="0" baseline="0">
          <a:solidFill>
            <a:srgbClr val="000000"/>
          </a:solidFill>
          <a:uFillTx/>
          <a:latin typeface="Neue Haas Grotesk Text Pro"/>
          <a:ea typeface="Neue Haas Grotesk Text Pro"/>
          <a:cs typeface="Neue Haas Grotesk Text Pro"/>
          <a:sym typeface="Neue Haas Grotesk Text Pro"/>
        </a:defRPr>
      </a:lvl4pPr>
      <a:lvl5pPr marL="0" marR="0" indent="0" algn="l" defTabSz="914400" rtl="0" latinLnBrk="0">
        <a:lnSpc>
          <a:spcPct val="90000"/>
        </a:lnSpc>
        <a:spcBef>
          <a:spcPts val="0"/>
        </a:spcBef>
        <a:spcAft>
          <a:spcPts val="0"/>
        </a:spcAft>
        <a:buClrTx/>
        <a:buSzTx/>
        <a:buFontTx/>
        <a:buNone/>
        <a:tabLst/>
        <a:defRPr sz="3600" b="1" i="0" u="none" strike="noStrike" cap="none" spc="0" baseline="0">
          <a:solidFill>
            <a:srgbClr val="000000"/>
          </a:solidFill>
          <a:uFillTx/>
          <a:latin typeface="Neue Haas Grotesk Text Pro"/>
          <a:ea typeface="Neue Haas Grotesk Text Pro"/>
          <a:cs typeface="Neue Haas Grotesk Text Pro"/>
          <a:sym typeface="Neue Haas Grotesk Text Pro"/>
        </a:defRPr>
      </a:lvl5pPr>
      <a:lvl6pPr marL="0" marR="0" indent="0" algn="l" defTabSz="914400" rtl="0" latinLnBrk="0">
        <a:lnSpc>
          <a:spcPct val="90000"/>
        </a:lnSpc>
        <a:spcBef>
          <a:spcPts val="0"/>
        </a:spcBef>
        <a:spcAft>
          <a:spcPts val="0"/>
        </a:spcAft>
        <a:buClrTx/>
        <a:buSzTx/>
        <a:buFontTx/>
        <a:buNone/>
        <a:tabLst/>
        <a:defRPr sz="3600" b="1" i="0" u="none" strike="noStrike" cap="none" spc="0" baseline="0">
          <a:solidFill>
            <a:srgbClr val="000000"/>
          </a:solidFill>
          <a:uFillTx/>
          <a:latin typeface="Neue Haas Grotesk Text Pro"/>
          <a:ea typeface="Neue Haas Grotesk Text Pro"/>
          <a:cs typeface="Neue Haas Grotesk Text Pro"/>
          <a:sym typeface="Neue Haas Grotesk Text Pro"/>
        </a:defRPr>
      </a:lvl6pPr>
      <a:lvl7pPr marL="0" marR="0" indent="0" algn="l" defTabSz="914400" rtl="0" latinLnBrk="0">
        <a:lnSpc>
          <a:spcPct val="90000"/>
        </a:lnSpc>
        <a:spcBef>
          <a:spcPts val="0"/>
        </a:spcBef>
        <a:spcAft>
          <a:spcPts val="0"/>
        </a:spcAft>
        <a:buClrTx/>
        <a:buSzTx/>
        <a:buFontTx/>
        <a:buNone/>
        <a:tabLst/>
        <a:defRPr sz="3600" b="1" i="0" u="none" strike="noStrike" cap="none" spc="0" baseline="0">
          <a:solidFill>
            <a:srgbClr val="000000"/>
          </a:solidFill>
          <a:uFillTx/>
          <a:latin typeface="Neue Haas Grotesk Text Pro"/>
          <a:ea typeface="Neue Haas Grotesk Text Pro"/>
          <a:cs typeface="Neue Haas Grotesk Text Pro"/>
          <a:sym typeface="Neue Haas Grotesk Text Pro"/>
        </a:defRPr>
      </a:lvl7pPr>
      <a:lvl8pPr marL="0" marR="0" indent="0" algn="l" defTabSz="914400" rtl="0" latinLnBrk="0">
        <a:lnSpc>
          <a:spcPct val="90000"/>
        </a:lnSpc>
        <a:spcBef>
          <a:spcPts val="0"/>
        </a:spcBef>
        <a:spcAft>
          <a:spcPts val="0"/>
        </a:spcAft>
        <a:buClrTx/>
        <a:buSzTx/>
        <a:buFontTx/>
        <a:buNone/>
        <a:tabLst/>
        <a:defRPr sz="3600" b="1" i="0" u="none" strike="noStrike" cap="none" spc="0" baseline="0">
          <a:solidFill>
            <a:srgbClr val="000000"/>
          </a:solidFill>
          <a:uFillTx/>
          <a:latin typeface="Neue Haas Grotesk Text Pro"/>
          <a:ea typeface="Neue Haas Grotesk Text Pro"/>
          <a:cs typeface="Neue Haas Grotesk Text Pro"/>
          <a:sym typeface="Neue Haas Grotesk Text Pro"/>
        </a:defRPr>
      </a:lvl8pPr>
      <a:lvl9pPr marL="0" marR="0" indent="0" algn="l" defTabSz="914400" rtl="0" latinLnBrk="0">
        <a:lnSpc>
          <a:spcPct val="90000"/>
        </a:lnSpc>
        <a:spcBef>
          <a:spcPts val="0"/>
        </a:spcBef>
        <a:spcAft>
          <a:spcPts val="0"/>
        </a:spcAft>
        <a:buClrTx/>
        <a:buSzTx/>
        <a:buFontTx/>
        <a:buNone/>
        <a:tabLst/>
        <a:defRPr sz="3600" b="1" i="0" u="none" strike="noStrike" cap="none" spc="0" baseline="0">
          <a:solidFill>
            <a:srgbClr val="000000"/>
          </a:solidFill>
          <a:uFillTx/>
          <a:latin typeface="Neue Haas Grotesk Text Pro"/>
          <a:ea typeface="Neue Haas Grotesk Text Pro"/>
          <a:cs typeface="Neue Haas Grotesk Text Pro"/>
          <a:sym typeface="Neue Haas Grotesk Text Pro"/>
        </a:defRPr>
      </a:lvl9pPr>
    </p:titleStyle>
    <p:bodyStyle>
      <a:lvl1pPr marL="228600" marR="0" indent="-228600" algn="l" defTabSz="914400" rtl="0" latinLnBrk="0">
        <a:lnSpc>
          <a:spcPct val="120000"/>
        </a:lnSpc>
        <a:spcBef>
          <a:spcPts val="1000"/>
        </a:spcBef>
        <a:spcAft>
          <a:spcPts val="0"/>
        </a:spcAft>
        <a:buClrTx/>
        <a:buSzPct val="100000"/>
        <a:buFont typeface="Arial"/>
        <a:buChar char="•"/>
        <a:tabLst/>
        <a:defRPr sz="2000" b="0" i="0" u="none" strike="noStrike" cap="none" spc="0" baseline="0">
          <a:solidFill>
            <a:srgbClr val="000000"/>
          </a:solidFill>
          <a:uFillTx/>
          <a:latin typeface="Neue Haas Grotesk Text Pro"/>
          <a:ea typeface="Neue Haas Grotesk Text Pro"/>
          <a:cs typeface="Neue Haas Grotesk Text Pro"/>
          <a:sym typeface="Neue Haas Grotesk Text Pro"/>
        </a:defRPr>
      </a:lvl1pPr>
      <a:lvl2pPr marL="482600" marR="0" indent="-254000" algn="l" defTabSz="914400" rtl="0" latinLnBrk="0">
        <a:lnSpc>
          <a:spcPct val="120000"/>
        </a:lnSpc>
        <a:spcBef>
          <a:spcPts val="1000"/>
        </a:spcBef>
        <a:spcAft>
          <a:spcPts val="0"/>
        </a:spcAft>
        <a:buClrTx/>
        <a:buSzPct val="100000"/>
        <a:buFont typeface="Arial"/>
        <a:buChar char="•"/>
        <a:tabLst/>
        <a:defRPr sz="2000" b="0" i="0" u="none" strike="noStrike" cap="none" spc="0" baseline="0">
          <a:solidFill>
            <a:srgbClr val="000000"/>
          </a:solidFill>
          <a:uFillTx/>
          <a:latin typeface="Neue Haas Grotesk Text Pro"/>
          <a:ea typeface="Neue Haas Grotesk Text Pro"/>
          <a:cs typeface="Neue Haas Grotesk Text Pro"/>
          <a:sym typeface="Neue Haas Grotesk Text Pro"/>
        </a:defRPr>
      </a:lvl2pPr>
      <a:lvl3pPr marL="742950" marR="0" indent="-285750" algn="l" defTabSz="914400" rtl="0" latinLnBrk="0">
        <a:lnSpc>
          <a:spcPct val="120000"/>
        </a:lnSpc>
        <a:spcBef>
          <a:spcPts val="1000"/>
        </a:spcBef>
        <a:spcAft>
          <a:spcPts val="0"/>
        </a:spcAft>
        <a:buClrTx/>
        <a:buSzPct val="100000"/>
        <a:buFont typeface="Arial"/>
        <a:buChar char="•"/>
        <a:tabLst/>
        <a:defRPr sz="2000" b="0" i="0" u="none" strike="noStrike" cap="none" spc="0" baseline="0">
          <a:solidFill>
            <a:srgbClr val="000000"/>
          </a:solidFill>
          <a:uFillTx/>
          <a:latin typeface="Neue Haas Grotesk Text Pro"/>
          <a:ea typeface="Neue Haas Grotesk Text Pro"/>
          <a:cs typeface="Neue Haas Grotesk Text Pro"/>
          <a:sym typeface="Neue Haas Grotesk Text Pro"/>
        </a:defRPr>
      </a:lvl3pPr>
      <a:lvl4pPr marL="1012371" marR="0" indent="-326571" algn="l" defTabSz="914400" rtl="0" latinLnBrk="0">
        <a:lnSpc>
          <a:spcPct val="120000"/>
        </a:lnSpc>
        <a:spcBef>
          <a:spcPts val="1000"/>
        </a:spcBef>
        <a:spcAft>
          <a:spcPts val="0"/>
        </a:spcAft>
        <a:buClrTx/>
        <a:buSzPct val="100000"/>
        <a:buFont typeface="Arial"/>
        <a:buChar char="•"/>
        <a:tabLst/>
        <a:defRPr sz="2000" b="0" i="0" u="none" strike="noStrike" cap="none" spc="0" baseline="0">
          <a:solidFill>
            <a:srgbClr val="000000"/>
          </a:solidFill>
          <a:uFillTx/>
          <a:latin typeface="Neue Haas Grotesk Text Pro"/>
          <a:ea typeface="Neue Haas Grotesk Text Pro"/>
          <a:cs typeface="Neue Haas Grotesk Text Pro"/>
          <a:sym typeface="Neue Haas Grotesk Text Pro"/>
        </a:defRPr>
      </a:lvl4pPr>
      <a:lvl5pPr marL="1295400" marR="0" indent="-381000" algn="l" defTabSz="914400" rtl="0" latinLnBrk="0">
        <a:lnSpc>
          <a:spcPct val="120000"/>
        </a:lnSpc>
        <a:spcBef>
          <a:spcPts val="1000"/>
        </a:spcBef>
        <a:spcAft>
          <a:spcPts val="0"/>
        </a:spcAft>
        <a:buClrTx/>
        <a:buSzPct val="100000"/>
        <a:buFont typeface="Arial"/>
        <a:buChar char="•"/>
        <a:tabLst/>
        <a:defRPr sz="2000" b="0" i="0" u="none" strike="noStrike" cap="none" spc="0" baseline="0">
          <a:solidFill>
            <a:srgbClr val="000000"/>
          </a:solidFill>
          <a:uFillTx/>
          <a:latin typeface="Neue Haas Grotesk Text Pro"/>
          <a:ea typeface="Neue Haas Grotesk Text Pro"/>
          <a:cs typeface="Neue Haas Grotesk Text Pro"/>
          <a:sym typeface="Neue Haas Grotesk Text Pro"/>
        </a:defRPr>
      </a:lvl5pPr>
      <a:lvl6pPr marL="2540000" marR="0" indent="-254000" algn="l" defTabSz="914400" rtl="0" latinLnBrk="0">
        <a:lnSpc>
          <a:spcPct val="120000"/>
        </a:lnSpc>
        <a:spcBef>
          <a:spcPts val="1000"/>
        </a:spcBef>
        <a:spcAft>
          <a:spcPts val="0"/>
        </a:spcAft>
        <a:buClrTx/>
        <a:buSzPct val="100000"/>
        <a:buFont typeface="Arial"/>
        <a:buChar char="•"/>
        <a:tabLst/>
        <a:defRPr sz="2000" b="0" i="0" u="none" strike="noStrike" cap="none" spc="0" baseline="0">
          <a:solidFill>
            <a:srgbClr val="000000"/>
          </a:solidFill>
          <a:uFillTx/>
          <a:latin typeface="Neue Haas Grotesk Text Pro"/>
          <a:ea typeface="Neue Haas Grotesk Text Pro"/>
          <a:cs typeface="Neue Haas Grotesk Text Pro"/>
          <a:sym typeface="Neue Haas Grotesk Text Pro"/>
        </a:defRPr>
      </a:lvl6pPr>
      <a:lvl7pPr marL="2997200" marR="0" indent="-254000" algn="l" defTabSz="914400" rtl="0" latinLnBrk="0">
        <a:lnSpc>
          <a:spcPct val="120000"/>
        </a:lnSpc>
        <a:spcBef>
          <a:spcPts val="1000"/>
        </a:spcBef>
        <a:spcAft>
          <a:spcPts val="0"/>
        </a:spcAft>
        <a:buClrTx/>
        <a:buSzPct val="100000"/>
        <a:buFont typeface="Arial"/>
        <a:buChar char="•"/>
        <a:tabLst/>
        <a:defRPr sz="2000" b="0" i="0" u="none" strike="noStrike" cap="none" spc="0" baseline="0">
          <a:solidFill>
            <a:srgbClr val="000000"/>
          </a:solidFill>
          <a:uFillTx/>
          <a:latin typeface="Neue Haas Grotesk Text Pro"/>
          <a:ea typeface="Neue Haas Grotesk Text Pro"/>
          <a:cs typeface="Neue Haas Grotesk Text Pro"/>
          <a:sym typeface="Neue Haas Grotesk Text Pro"/>
        </a:defRPr>
      </a:lvl7pPr>
      <a:lvl8pPr marL="3454400" marR="0" indent="-254000" algn="l" defTabSz="914400" rtl="0" latinLnBrk="0">
        <a:lnSpc>
          <a:spcPct val="120000"/>
        </a:lnSpc>
        <a:spcBef>
          <a:spcPts val="1000"/>
        </a:spcBef>
        <a:spcAft>
          <a:spcPts val="0"/>
        </a:spcAft>
        <a:buClrTx/>
        <a:buSzPct val="100000"/>
        <a:buFont typeface="Arial"/>
        <a:buChar char="•"/>
        <a:tabLst/>
        <a:defRPr sz="2000" b="0" i="0" u="none" strike="noStrike" cap="none" spc="0" baseline="0">
          <a:solidFill>
            <a:srgbClr val="000000"/>
          </a:solidFill>
          <a:uFillTx/>
          <a:latin typeface="Neue Haas Grotesk Text Pro"/>
          <a:ea typeface="Neue Haas Grotesk Text Pro"/>
          <a:cs typeface="Neue Haas Grotesk Text Pro"/>
          <a:sym typeface="Neue Haas Grotesk Text Pro"/>
        </a:defRPr>
      </a:lvl8pPr>
      <a:lvl9pPr marL="3911600" marR="0" indent="-254000" algn="l" defTabSz="914400" rtl="0" latinLnBrk="0">
        <a:lnSpc>
          <a:spcPct val="120000"/>
        </a:lnSpc>
        <a:spcBef>
          <a:spcPts val="1000"/>
        </a:spcBef>
        <a:spcAft>
          <a:spcPts val="0"/>
        </a:spcAft>
        <a:buClrTx/>
        <a:buSzPct val="100000"/>
        <a:buFont typeface="Arial"/>
        <a:buChar char="•"/>
        <a:tabLst/>
        <a:defRPr sz="2000" b="0" i="0" u="none" strike="noStrike" cap="none" spc="0" baseline="0">
          <a:solidFill>
            <a:srgbClr val="000000"/>
          </a:solidFill>
          <a:uFillTx/>
          <a:latin typeface="Neue Haas Grotesk Text Pro"/>
          <a:ea typeface="Neue Haas Grotesk Text Pro"/>
          <a:cs typeface="Neue Haas Grotesk Text Pro"/>
          <a:sym typeface="Neue Haas Grotesk Text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Neue Haas Grotesk Text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Neue Haas Grotesk Text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Neue Haas Grotesk Text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Neue Haas Grotesk Text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Neue Haas Grotesk Text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Neue Haas Grotesk Text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Neue Haas Grotesk Text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Neue Haas Grotesk Text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Neue Haas Grotesk Text Pro"/>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3.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s://www.ukhospitality.org.uk/" TargetMode="External"/><Relationship Id="rId2" Type="http://schemas.openxmlformats.org/officeDocument/2006/relationships/hyperlink" Target="https://www.theburntchefproject.com/"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Rectangle 50"/>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FFFFFF"/>
                </a:solidFill>
              </a:defRPr>
            </a:pPr>
            <a:endParaRPr/>
          </a:p>
        </p:txBody>
      </p:sp>
      <p:pic>
        <p:nvPicPr>
          <p:cNvPr id="104" name="Picture 5" descr="Picture 5"/>
          <p:cNvPicPr>
            <a:picLocks noChangeAspect="1"/>
          </p:cNvPicPr>
          <p:nvPr/>
        </p:nvPicPr>
        <p:blipFill>
          <a:blip r:embed="rId2"/>
          <a:srcRect t="4130"/>
          <a:stretch>
            <a:fillRect/>
          </a:stretch>
        </p:blipFill>
        <p:spPr>
          <a:xfrm>
            <a:off x="19" y="-2"/>
            <a:ext cx="12191981" cy="6858002"/>
          </a:xfrm>
          <a:prstGeom prst="rect">
            <a:avLst/>
          </a:prstGeom>
          <a:ln w="12700">
            <a:miter lim="400000"/>
          </a:ln>
        </p:spPr>
      </p:pic>
      <p:sp>
        <p:nvSpPr>
          <p:cNvPr id="105" name="Rectangle 51"/>
          <p:cNvSpPr/>
          <p:nvPr/>
        </p:nvSpPr>
        <p:spPr>
          <a:xfrm>
            <a:off x="0" y="2332383"/>
            <a:ext cx="12192000" cy="4525618"/>
          </a:xfrm>
          <a:prstGeom prst="rect">
            <a:avLst/>
          </a:prstGeom>
          <a:gradFill>
            <a:gsLst>
              <a:gs pos="0">
                <a:srgbClr val="000000">
                  <a:alpha val="0"/>
                </a:srgbClr>
              </a:gs>
              <a:gs pos="55000">
                <a:srgbClr val="000000">
                  <a:alpha val="35000"/>
                </a:srgbClr>
              </a:gs>
              <a:gs pos="100000">
                <a:srgbClr val="000000">
                  <a:alpha val="45000"/>
                </a:srgbClr>
              </a:gs>
            </a:gsLst>
            <a:lin ang="5400000"/>
          </a:gradFill>
          <a:ln w="12700">
            <a:miter lim="400000"/>
          </a:ln>
        </p:spPr>
        <p:txBody>
          <a:bodyPr lIns="45719" rIns="45719" anchor="ctr"/>
          <a:lstStyle/>
          <a:p>
            <a:pPr algn="ctr">
              <a:defRPr>
                <a:solidFill>
                  <a:srgbClr val="FFFFFF"/>
                </a:solidFill>
              </a:defRPr>
            </a:pPr>
            <a:endParaRPr/>
          </a:p>
        </p:txBody>
      </p:sp>
      <p:sp>
        <p:nvSpPr>
          <p:cNvPr id="106" name="Title 1"/>
          <p:cNvSpPr txBox="1">
            <a:spLocks noGrp="1"/>
          </p:cNvSpPr>
          <p:nvPr>
            <p:ph type="title"/>
          </p:nvPr>
        </p:nvSpPr>
        <p:spPr>
          <a:xfrm>
            <a:off x="624506" y="3991500"/>
            <a:ext cx="8837546" cy="1870483"/>
          </a:xfrm>
          <a:prstGeom prst="rect">
            <a:avLst/>
          </a:prstGeom>
        </p:spPr>
        <p:txBody>
          <a:bodyPr/>
          <a:lstStyle>
            <a:lvl1pPr algn="l" defTabSz="777240">
              <a:defRPr sz="3570" b="0">
                <a:latin typeface="Arial Black"/>
                <a:ea typeface="Arial Black"/>
                <a:cs typeface="Arial Black"/>
                <a:sym typeface="Arial Black"/>
              </a:defRPr>
            </a:lvl1pPr>
          </a:lstStyle>
          <a:p>
            <a:r>
              <a:t>THE DEEPENING MENTAL HEALTH CRISIS IN THE HOSPITALITY INDUSTRY</a:t>
            </a:r>
          </a:p>
        </p:txBody>
      </p:sp>
      <p:sp>
        <p:nvSpPr>
          <p:cNvPr id="107" name="Subtitle 2"/>
          <p:cNvSpPr txBox="1">
            <a:spLocks noGrp="1"/>
          </p:cNvSpPr>
          <p:nvPr>
            <p:ph type="body" sz="quarter" idx="1"/>
          </p:nvPr>
        </p:nvSpPr>
        <p:spPr>
          <a:xfrm>
            <a:off x="624506" y="5917398"/>
            <a:ext cx="8837546" cy="644790"/>
          </a:xfrm>
          <a:prstGeom prst="rect">
            <a:avLst/>
          </a:prstGeom>
        </p:spPr>
        <p:txBody>
          <a:bodyPr/>
          <a:lstStyle>
            <a:lvl1pPr algn="l">
              <a:defRPr sz="2400">
                <a:latin typeface="Arial"/>
                <a:ea typeface="Arial"/>
                <a:cs typeface="Arial"/>
                <a:sym typeface="Arial"/>
              </a:defRPr>
            </a:lvl1pPr>
          </a:lstStyle>
          <a:p>
            <a:r>
              <a:t>Galina Borisova</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0" presetClass="entr" fill="hold" grpId="1" nodeType="afterEffect">
                                  <p:stCondLst>
                                    <p:cond delay="1000"/>
                                  </p:stCondLst>
                                  <p:iterate>
                                    <p:tmAbs val="0"/>
                                  </p:iterate>
                                  <p:childTnLst>
                                    <p:set>
                                      <p:cBhvr>
                                        <p:cTn id="6" fill="hold"/>
                                        <p:tgtEl>
                                          <p:spTgt spid="106"/>
                                        </p:tgtEl>
                                        <p:attrNameLst>
                                          <p:attrName>style.visibility</p:attrName>
                                        </p:attrNameLst>
                                      </p:cBhvr>
                                      <p:to>
                                        <p:strVal val="visible"/>
                                      </p:to>
                                    </p:set>
                                    <p:animEffect transition="in" filter="fade">
                                      <p:cBhvr>
                                        <p:cTn id="7" dur="400"/>
                                        <p:tgtEl>
                                          <p:spTgt spid="106"/>
                                        </p:tgtEl>
                                      </p:cBhvr>
                                    </p:animEffect>
                                  </p:childTnLst>
                                </p:cTn>
                              </p:par>
                            </p:childTnLst>
                          </p:cTn>
                        </p:par>
                        <p:par>
                          <p:cTn id="8" fill="hold">
                            <p:stCondLst>
                              <p:cond delay="1400"/>
                            </p:stCondLst>
                            <p:childTnLst>
                              <p:par>
                                <p:cTn id="9" presetID="10" presetClass="entr" fill="hold" grpId="2" nodeType="afterEffect">
                                  <p:stCondLst>
                                    <p:cond delay="2000"/>
                                  </p:stCondLst>
                                  <p:iterate>
                                    <p:tmAbs val="0"/>
                                  </p:iterate>
                                  <p:childTnLst>
                                    <p:set>
                                      <p:cBhvr>
                                        <p:cTn id="10" fill="hold"/>
                                        <p:tgtEl>
                                          <p:spTgt spid="107">
                                            <p:bg/>
                                          </p:spTgt>
                                        </p:tgtEl>
                                        <p:attrNameLst>
                                          <p:attrName>style.visibility</p:attrName>
                                        </p:attrNameLst>
                                      </p:cBhvr>
                                      <p:to>
                                        <p:strVal val="visible"/>
                                      </p:to>
                                    </p:set>
                                    <p:animEffect transition="in" filter="fade">
                                      <p:cBhvr>
                                        <p:cTn id="11" dur="400"/>
                                        <p:tgtEl>
                                          <p:spTgt spid="107">
                                            <p:bg/>
                                          </p:spTgt>
                                        </p:tgtEl>
                                      </p:cBhvr>
                                    </p:animEffect>
                                  </p:childTnLst>
                                </p:cTn>
                              </p:par>
                              <p:par>
                                <p:cTn id="12" presetID="10" presetClass="entr" presetSubtype="0" fill="hold" grpId="2" nodeType="withEffect">
                                  <p:stCondLst>
                                    <p:cond delay="2000"/>
                                  </p:stCondLst>
                                  <p:iterate>
                                    <p:tmAbs val="0"/>
                                  </p:iterate>
                                  <p:childTnLst>
                                    <p:set>
                                      <p:cBhvr>
                                        <p:cTn id="13" fill="hold"/>
                                        <p:tgtEl>
                                          <p:spTgt spid="107">
                                            <p:txEl>
                                              <p:pRg st="0" end="0"/>
                                            </p:txEl>
                                          </p:spTgt>
                                        </p:tgtEl>
                                        <p:attrNameLst>
                                          <p:attrName>style.visibility</p:attrName>
                                        </p:attrNameLst>
                                      </p:cBhvr>
                                      <p:to>
                                        <p:strVal val="visible"/>
                                      </p:to>
                                    </p:set>
                                    <p:animEffect transition="in" filter="fade">
                                      <p:cBhvr>
                                        <p:cTn id="14" dur="400"/>
                                        <p:tgtEl>
                                          <p:spTgt spid="10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 grpId="1" animBg="1" advAuto="0"/>
      <p:bldP spid="107" grpId="2" build="p" animBg="1" advAuto="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 name="Rectangle 22"/>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10" name="Title 1"/>
          <p:cNvSpPr txBox="1">
            <a:spLocks noGrp="1"/>
          </p:cNvSpPr>
          <p:nvPr>
            <p:ph type="title"/>
          </p:nvPr>
        </p:nvSpPr>
        <p:spPr>
          <a:xfrm>
            <a:off x="612647" y="548640"/>
            <a:ext cx="4803226" cy="1298447"/>
          </a:xfrm>
          <a:prstGeom prst="rect">
            <a:avLst/>
          </a:prstGeom>
        </p:spPr>
        <p:txBody>
          <a:bodyPr/>
          <a:lstStyle/>
          <a:p>
            <a:r>
              <a:t>Hospitality development   </a:t>
            </a:r>
          </a:p>
        </p:txBody>
      </p:sp>
      <p:pic>
        <p:nvPicPr>
          <p:cNvPr id="111" name="Picture 4" descr="Picture 4"/>
          <p:cNvPicPr>
            <a:picLocks noChangeAspect="1"/>
          </p:cNvPicPr>
          <p:nvPr/>
        </p:nvPicPr>
        <p:blipFill>
          <a:blip r:embed="rId2"/>
          <a:srcRect l="7806" r="19436"/>
          <a:stretch>
            <a:fillRect/>
          </a:stretch>
        </p:blipFill>
        <p:spPr>
          <a:xfrm>
            <a:off x="731521" y="2011678"/>
            <a:ext cx="4684353" cy="4297638"/>
          </a:xfrm>
          <a:prstGeom prst="rect">
            <a:avLst/>
          </a:prstGeom>
          <a:ln w="12700">
            <a:miter lim="400000"/>
          </a:ln>
        </p:spPr>
      </p:pic>
      <p:grpSp>
        <p:nvGrpSpPr>
          <p:cNvPr id="116" name="Content Placeholder 2"/>
          <p:cNvGrpSpPr/>
          <p:nvPr/>
        </p:nvGrpSpPr>
        <p:grpSpPr>
          <a:xfrm>
            <a:off x="6028520" y="548636"/>
            <a:ext cx="5546770" cy="5331462"/>
            <a:chOff x="0" y="0"/>
            <a:chExt cx="5546769" cy="5331461"/>
          </a:xfrm>
        </p:grpSpPr>
        <p:sp>
          <p:nvSpPr>
            <p:cNvPr id="112" name="Line"/>
            <p:cNvSpPr/>
            <p:nvPr/>
          </p:nvSpPr>
          <p:spPr>
            <a:xfrm>
              <a:off x="0" y="0"/>
              <a:ext cx="5546770" cy="0"/>
            </a:xfrm>
            <a:prstGeom prst="line">
              <a:avLst/>
            </a:prstGeom>
            <a:solidFill>
              <a:srgbClr val="FFFFFF"/>
            </a:solidFill>
            <a:ln w="12700" cap="flat">
              <a:solidFill>
                <a:srgbClr val="148D8B"/>
              </a:solidFill>
              <a:prstDash val="solid"/>
              <a:miter lim="800000"/>
            </a:ln>
            <a:effectLst/>
          </p:spPr>
          <p:txBody>
            <a:bodyPr wrap="square" lIns="45719" tIns="45719" rIns="45719" bIns="45719" numCol="1" anchor="t">
              <a:noAutofit/>
            </a:bodyPr>
            <a:lstStyle/>
            <a:p>
              <a:endParaRPr/>
            </a:p>
          </p:txBody>
        </p:sp>
        <p:sp>
          <p:nvSpPr>
            <p:cNvPr id="113" name="What started as roadside ins and shelters is now a multi-billion-pound industry."/>
            <p:cNvSpPr txBox="1"/>
            <p:nvPr/>
          </p:nvSpPr>
          <p:spPr>
            <a:xfrm>
              <a:off x="0" y="0"/>
              <a:ext cx="5546770" cy="245110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44779" tIns="144779" rIns="144779" bIns="144779" numCol="1" anchor="t">
              <a:spAutoFit/>
            </a:bodyPr>
            <a:lstStyle>
              <a:lvl1pPr defTabSz="1689100">
                <a:lnSpc>
                  <a:spcPct val="90000"/>
                </a:lnSpc>
                <a:spcBef>
                  <a:spcPts val="1500"/>
                </a:spcBef>
                <a:defRPr sz="3800"/>
              </a:lvl1pPr>
            </a:lstStyle>
            <a:p>
              <a:r>
                <a:t>What started as roadside ins and shelters is now a multi-billion-pound industry.</a:t>
              </a:r>
            </a:p>
          </p:txBody>
        </p:sp>
        <p:sp>
          <p:nvSpPr>
            <p:cNvPr id="114" name="Line"/>
            <p:cNvSpPr/>
            <p:nvPr/>
          </p:nvSpPr>
          <p:spPr>
            <a:xfrm>
              <a:off x="0" y="2880361"/>
              <a:ext cx="5546770" cy="1"/>
            </a:xfrm>
            <a:prstGeom prst="line">
              <a:avLst/>
            </a:prstGeom>
            <a:solidFill>
              <a:srgbClr val="FFFFFF"/>
            </a:solidFill>
            <a:ln w="12700" cap="flat">
              <a:solidFill>
                <a:srgbClr val="148D8B"/>
              </a:solidFill>
              <a:prstDash val="solid"/>
              <a:miter lim="800000"/>
            </a:ln>
            <a:effectLst/>
          </p:spPr>
          <p:txBody>
            <a:bodyPr wrap="square" lIns="45719" tIns="45719" rIns="45719" bIns="45719" numCol="1" anchor="t">
              <a:noAutofit/>
            </a:bodyPr>
            <a:lstStyle/>
            <a:p>
              <a:endParaRPr/>
            </a:p>
          </p:txBody>
        </p:sp>
        <p:sp>
          <p:nvSpPr>
            <p:cNvPr id="115" name="Including boutique hotels, branded chains, pubs, restaurants and event services."/>
            <p:cNvSpPr txBox="1"/>
            <p:nvPr/>
          </p:nvSpPr>
          <p:spPr>
            <a:xfrm>
              <a:off x="0" y="2880361"/>
              <a:ext cx="5546770" cy="245110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44779" tIns="144779" rIns="144779" bIns="144779" numCol="1" anchor="t">
              <a:spAutoFit/>
            </a:bodyPr>
            <a:lstStyle>
              <a:lvl1pPr defTabSz="1689100">
                <a:lnSpc>
                  <a:spcPct val="90000"/>
                </a:lnSpc>
                <a:spcBef>
                  <a:spcPts val="1500"/>
                </a:spcBef>
                <a:defRPr sz="3800"/>
              </a:lvl1pPr>
            </a:lstStyle>
            <a:p>
              <a:r>
                <a:t>Including boutique hotels, branded chains, pubs, restaurants and event services. </a:t>
              </a:r>
            </a:p>
          </p:txBody>
        </p:sp>
      </p:gr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 name="PESTLE Analysis"/>
          <p:cNvSpPr txBox="1">
            <a:spLocks noGrp="1"/>
          </p:cNvSpPr>
          <p:nvPr>
            <p:ph type="title"/>
          </p:nvPr>
        </p:nvSpPr>
        <p:spPr>
          <a:xfrm>
            <a:off x="612648" y="548640"/>
            <a:ext cx="10653578" cy="1132259"/>
          </a:xfrm>
        </p:spPr>
        <p:txBody>
          <a:bodyPr anchor="ctr">
            <a:normAutofit/>
          </a:bodyPr>
          <a:lstStyle/>
          <a:p>
            <a:r>
              <a:rPr dirty="0"/>
              <a:t>PEST</a:t>
            </a:r>
            <a:r>
              <a:rPr lang="en-GB" dirty="0"/>
              <a:t>LE</a:t>
            </a:r>
            <a:r>
              <a:rPr dirty="0"/>
              <a:t> Analysis</a:t>
            </a:r>
          </a:p>
        </p:txBody>
      </p:sp>
      <p:graphicFrame>
        <p:nvGraphicFramePr>
          <p:cNvPr id="243" name="Political…">
            <a:extLst>
              <a:ext uri="{FF2B5EF4-FFF2-40B4-BE49-F238E27FC236}">
                <a16:creationId xmlns:a16="http://schemas.microsoft.com/office/drawing/2014/main" id="{20F9E9AC-D4F4-B8A3-8A04-F38220940D19}"/>
              </a:ext>
            </a:extLst>
          </p:cNvPr>
          <p:cNvGraphicFramePr/>
          <p:nvPr>
            <p:extLst>
              <p:ext uri="{D42A27DB-BD31-4B8C-83A1-F6EECF244321}">
                <p14:modId xmlns:p14="http://schemas.microsoft.com/office/powerpoint/2010/main" val="2309384032"/>
              </p:ext>
            </p:extLst>
          </p:nvPr>
        </p:nvGraphicFramePr>
        <p:xfrm>
          <a:off x="612648" y="1871399"/>
          <a:ext cx="10653578"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 name="Rectangle 16"/>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19" name="Title 1"/>
          <p:cNvSpPr txBox="1">
            <a:spLocks noGrp="1"/>
          </p:cNvSpPr>
          <p:nvPr>
            <p:ph type="title"/>
          </p:nvPr>
        </p:nvSpPr>
        <p:spPr>
          <a:xfrm>
            <a:off x="612648" y="548638"/>
            <a:ext cx="3494315" cy="5786640"/>
          </a:xfrm>
          <a:prstGeom prst="rect">
            <a:avLst/>
          </a:prstGeom>
        </p:spPr>
        <p:txBody>
          <a:bodyPr/>
          <a:lstStyle/>
          <a:p>
            <a:r>
              <a:t>Challenges in the Hospitality Industry </a:t>
            </a:r>
          </a:p>
        </p:txBody>
      </p:sp>
      <p:grpSp>
        <p:nvGrpSpPr>
          <p:cNvPr id="128" name="Content Placeholder 2"/>
          <p:cNvGrpSpPr/>
          <p:nvPr/>
        </p:nvGrpSpPr>
        <p:grpSpPr>
          <a:xfrm>
            <a:off x="4608245" y="548639"/>
            <a:ext cx="6949442" cy="5803019"/>
            <a:chOff x="0" y="0"/>
            <a:chExt cx="6949440" cy="5803016"/>
          </a:xfrm>
        </p:grpSpPr>
        <p:sp>
          <p:nvSpPr>
            <p:cNvPr id="120" name="Line"/>
            <p:cNvSpPr/>
            <p:nvPr/>
          </p:nvSpPr>
          <p:spPr>
            <a:xfrm>
              <a:off x="0" y="0"/>
              <a:ext cx="6949441" cy="0"/>
            </a:xfrm>
            <a:prstGeom prst="line">
              <a:avLst/>
            </a:prstGeom>
            <a:solidFill>
              <a:srgbClr val="FFFFFF"/>
            </a:solidFill>
            <a:ln w="12700" cap="flat">
              <a:solidFill>
                <a:srgbClr val="148D8B"/>
              </a:solidFill>
              <a:prstDash val="solid"/>
              <a:miter lim="800000"/>
            </a:ln>
            <a:effectLst/>
          </p:spPr>
          <p:txBody>
            <a:bodyPr wrap="square" lIns="45719" tIns="45719" rIns="45719" bIns="45719" numCol="1" anchor="t">
              <a:noAutofit/>
            </a:bodyPr>
            <a:lstStyle/>
            <a:p>
              <a:endParaRPr/>
            </a:p>
          </p:txBody>
        </p:sp>
        <p:sp>
          <p:nvSpPr>
            <p:cNvPr id="121" name="Brexit"/>
            <p:cNvSpPr txBox="1"/>
            <p:nvPr/>
          </p:nvSpPr>
          <p:spPr>
            <a:xfrm>
              <a:off x="0" y="0"/>
              <a:ext cx="6949441" cy="91440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52400" tIns="152400" rIns="152400" bIns="152400" numCol="1" anchor="t">
              <a:spAutoFit/>
            </a:bodyPr>
            <a:lstStyle>
              <a:lvl1pPr defTabSz="1778000">
                <a:lnSpc>
                  <a:spcPct val="90000"/>
                </a:lnSpc>
                <a:spcBef>
                  <a:spcPts val="1600"/>
                </a:spcBef>
                <a:defRPr sz="4000"/>
              </a:lvl1pPr>
            </a:lstStyle>
            <a:p>
              <a:r>
                <a:t>Brexit</a:t>
              </a:r>
            </a:p>
          </p:txBody>
        </p:sp>
        <p:sp>
          <p:nvSpPr>
            <p:cNvPr id="122" name="Line"/>
            <p:cNvSpPr/>
            <p:nvPr/>
          </p:nvSpPr>
          <p:spPr>
            <a:xfrm>
              <a:off x="0" y="1446658"/>
              <a:ext cx="6949441" cy="1"/>
            </a:xfrm>
            <a:prstGeom prst="line">
              <a:avLst/>
            </a:prstGeom>
            <a:solidFill>
              <a:srgbClr val="FFFFFF"/>
            </a:solidFill>
            <a:ln w="12700" cap="flat">
              <a:solidFill>
                <a:srgbClr val="148D8B"/>
              </a:solidFill>
              <a:prstDash val="solid"/>
              <a:miter lim="800000"/>
            </a:ln>
            <a:effectLst/>
          </p:spPr>
          <p:txBody>
            <a:bodyPr wrap="square" lIns="45719" tIns="45719" rIns="45719" bIns="45719" numCol="1" anchor="t">
              <a:noAutofit/>
            </a:bodyPr>
            <a:lstStyle/>
            <a:p>
              <a:endParaRPr/>
            </a:p>
          </p:txBody>
        </p:sp>
        <p:sp>
          <p:nvSpPr>
            <p:cNvPr id="123" name="Covid 19 Pandemic"/>
            <p:cNvSpPr txBox="1"/>
            <p:nvPr/>
          </p:nvSpPr>
          <p:spPr>
            <a:xfrm>
              <a:off x="0" y="1446658"/>
              <a:ext cx="6949441" cy="9144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52400" tIns="152400" rIns="152400" bIns="152400" numCol="1" anchor="t">
              <a:spAutoFit/>
            </a:bodyPr>
            <a:lstStyle>
              <a:lvl1pPr defTabSz="1778000">
                <a:lnSpc>
                  <a:spcPct val="90000"/>
                </a:lnSpc>
                <a:spcBef>
                  <a:spcPts val="1600"/>
                </a:spcBef>
                <a:defRPr sz="4000"/>
              </a:lvl1pPr>
            </a:lstStyle>
            <a:p>
              <a:r>
                <a:t>Covid 19 Pandemic</a:t>
              </a:r>
            </a:p>
          </p:txBody>
        </p:sp>
        <p:sp>
          <p:nvSpPr>
            <p:cNvPr id="124" name="Line"/>
            <p:cNvSpPr/>
            <p:nvPr/>
          </p:nvSpPr>
          <p:spPr>
            <a:xfrm>
              <a:off x="0" y="2893317"/>
              <a:ext cx="6949441" cy="1"/>
            </a:xfrm>
            <a:prstGeom prst="line">
              <a:avLst/>
            </a:prstGeom>
            <a:solidFill>
              <a:srgbClr val="FFFFFF"/>
            </a:solidFill>
            <a:ln w="12700" cap="flat">
              <a:solidFill>
                <a:srgbClr val="148D8B"/>
              </a:solidFill>
              <a:prstDash val="solid"/>
              <a:miter lim="800000"/>
            </a:ln>
            <a:effectLst/>
          </p:spPr>
          <p:txBody>
            <a:bodyPr wrap="square" lIns="45719" tIns="45719" rIns="45719" bIns="45719" numCol="1" anchor="t">
              <a:noAutofit/>
            </a:bodyPr>
            <a:lstStyle/>
            <a:p>
              <a:endParaRPr/>
            </a:p>
          </p:txBody>
        </p:sp>
        <p:sp>
          <p:nvSpPr>
            <p:cNvPr id="125" name="The cost-of-Living Crisis"/>
            <p:cNvSpPr txBox="1"/>
            <p:nvPr/>
          </p:nvSpPr>
          <p:spPr>
            <a:xfrm>
              <a:off x="0" y="2893317"/>
              <a:ext cx="6949441" cy="9144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52400" tIns="152400" rIns="152400" bIns="152400" numCol="1" anchor="t">
              <a:spAutoFit/>
            </a:bodyPr>
            <a:lstStyle>
              <a:lvl1pPr defTabSz="1778000">
                <a:lnSpc>
                  <a:spcPct val="90000"/>
                </a:lnSpc>
                <a:spcBef>
                  <a:spcPts val="1600"/>
                </a:spcBef>
                <a:defRPr sz="4000"/>
              </a:lvl1pPr>
            </a:lstStyle>
            <a:p>
              <a:r>
                <a:t>The cost-of-Living Crisis</a:t>
              </a:r>
            </a:p>
          </p:txBody>
        </p:sp>
        <p:sp>
          <p:nvSpPr>
            <p:cNvPr id="126" name="Line"/>
            <p:cNvSpPr/>
            <p:nvPr/>
          </p:nvSpPr>
          <p:spPr>
            <a:xfrm>
              <a:off x="0" y="4339976"/>
              <a:ext cx="6949441" cy="1"/>
            </a:xfrm>
            <a:prstGeom prst="line">
              <a:avLst/>
            </a:prstGeom>
            <a:solidFill>
              <a:srgbClr val="FFFFFF"/>
            </a:solidFill>
            <a:ln w="12700" cap="flat">
              <a:solidFill>
                <a:srgbClr val="148D8B"/>
              </a:solidFill>
              <a:prstDash val="solid"/>
              <a:miter lim="800000"/>
            </a:ln>
            <a:effectLst/>
          </p:spPr>
          <p:txBody>
            <a:bodyPr wrap="square" lIns="45719" tIns="45719" rIns="45719" bIns="45719" numCol="1" anchor="t">
              <a:noAutofit/>
            </a:bodyPr>
            <a:lstStyle/>
            <a:p>
              <a:endParaRPr/>
            </a:p>
          </p:txBody>
        </p:sp>
        <p:sp>
          <p:nvSpPr>
            <p:cNvPr id="127" name="Sharp Increase in business rates"/>
            <p:cNvSpPr txBox="1"/>
            <p:nvPr/>
          </p:nvSpPr>
          <p:spPr>
            <a:xfrm>
              <a:off x="0" y="4339976"/>
              <a:ext cx="6949441" cy="146304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52400" tIns="152400" rIns="152400" bIns="152400" numCol="1" anchor="t">
              <a:spAutoFit/>
            </a:bodyPr>
            <a:lstStyle>
              <a:lvl1pPr defTabSz="1778000">
                <a:lnSpc>
                  <a:spcPct val="90000"/>
                </a:lnSpc>
                <a:spcBef>
                  <a:spcPts val="1600"/>
                </a:spcBef>
                <a:defRPr sz="4000"/>
              </a:lvl1pPr>
            </a:lstStyle>
            <a:p>
              <a:r>
                <a:t>Sharp Increase in business rates</a:t>
              </a:r>
            </a:p>
          </p:txBody>
        </p:sp>
      </p:grpSp>
      <p:sp>
        <p:nvSpPr>
          <p:cNvPr id="129" name="TextBox 4"/>
          <p:cNvSpPr txBox="1"/>
          <p:nvPr/>
        </p:nvSpPr>
        <p:spPr>
          <a:xfrm>
            <a:off x="658369" y="2796749"/>
            <a:ext cx="3521781" cy="16002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lnSpc>
                <a:spcPct val="110000"/>
              </a:lnSpc>
            </a:lvl1pPr>
          </a:lstStyle>
          <a:p>
            <a:r>
              <a:t>This further feeds staff pressures as businesses aim to ease costs mainly by cutting staff which is usually their main cost. (HospitalityAction, 2024). </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Rectangle 8"/>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32" name="Title 1"/>
          <p:cNvSpPr txBox="1">
            <a:spLocks noGrp="1"/>
          </p:cNvSpPr>
          <p:nvPr>
            <p:ph type="title"/>
          </p:nvPr>
        </p:nvSpPr>
        <p:spPr>
          <a:xfrm>
            <a:off x="612648" y="548637"/>
            <a:ext cx="3493010" cy="5788154"/>
          </a:xfrm>
          <a:prstGeom prst="rect">
            <a:avLst/>
          </a:prstGeom>
        </p:spPr>
        <p:txBody>
          <a:bodyPr anchor="ctr"/>
          <a:lstStyle>
            <a:lvl1pPr>
              <a:defRPr sz="4000"/>
            </a:lvl1pPr>
          </a:lstStyle>
          <a:p>
            <a:r>
              <a:t>Business Coping Strategies for Staff</a:t>
            </a:r>
          </a:p>
        </p:txBody>
      </p:sp>
      <p:grpSp>
        <p:nvGrpSpPr>
          <p:cNvPr id="142" name="Content Placeholder 2"/>
          <p:cNvGrpSpPr/>
          <p:nvPr/>
        </p:nvGrpSpPr>
        <p:grpSpPr>
          <a:xfrm>
            <a:off x="4608245" y="549345"/>
            <a:ext cx="6949442" cy="5785227"/>
            <a:chOff x="0" y="0"/>
            <a:chExt cx="6949440" cy="5785224"/>
          </a:xfrm>
        </p:grpSpPr>
        <p:sp>
          <p:nvSpPr>
            <p:cNvPr id="133" name="Rounded Rectangle"/>
            <p:cNvSpPr/>
            <p:nvPr/>
          </p:nvSpPr>
          <p:spPr>
            <a:xfrm>
              <a:off x="0" y="0"/>
              <a:ext cx="6949441" cy="1652922"/>
            </a:xfrm>
            <a:prstGeom prst="roundRect">
              <a:avLst>
                <a:gd name="adj" fmla="val 10000"/>
              </a:avLst>
            </a:prstGeom>
            <a:solidFill>
              <a:srgbClr val="F2F2F2"/>
            </a:solid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34" name="Square"/>
            <p:cNvSpPr/>
            <p:nvPr/>
          </p:nvSpPr>
          <p:spPr>
            <a:xfrm>
              <a:off x="500007" y="371906"/>
              <a:ext cx="909108" cy="909108"/>
            </a:xfrm>
            <a:prstGeom prst="rect">
              <a:avLst/>
            </a:prstGeom>
            <a:blipFill rotWithShape="1">
              <a:blip r:embed="rId2"/>
              <a:srcRect/>
              <a:stretch>
                <a:fillRect/>
              </a:stretch>
            </a:blip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35" name="Leaner Rotas"/>
            <p:cNvSpPr txBox="1"/>
            <p:nvPr/>
          </p:nvSpPr>
          <p:spPr>
            <a:xfrm>
              <a:off x="1909123" y="461026"/>
              <a:ext cx="5040316" cy="73086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74934" tIns="174934" rIns="174934" bIns="174934" numCol="1" anchor="ctr">
              <a:spAutoFit/>
            </a:bodyPr>
            <a:lstStyle>
              <a:lvl1pPr defTabSz="1111250">
                <a:lnSpc>
                  <a:spcPct val="90000"/>
                </a:lnSpc>
                <a:spcBef>
                  <a:spcPts val="1000"/>
                </a:spcBef>
                <a:defRPr sz="2500"/>
              </a:lvl1pPr>
            </a:lstStyle>
            <a:p>
              <a:r>
                <a:t>Leaner Rotas</a:t>
              </a:r>
            </a:p>
          </p:txBody>
        </p:sp>
        <p:sp>
          <p:nvSpPr>
            <p:cNvPr id="136" name="Rounded Rectangle"/>
            <p:cNvSpPr/>
            <p:nvPr/>
          </p:nvSpPr>
          <p:spPr>
            <a:xfrm>
              <a:off x="0" y="2066151"/>
              <a:ext cx="6949441" cy="1652922"/>
            </a:xfrm>
            <a:prstGeom prst="roundRect">
              <a:avLst>
                <a:gd name="adj" fmla="val 10000"/>
              </a:avLst>
            </a:prstGeom>
            <a:solidFill>
              <a:srgbClr val="F2F2F2"/>
            </a:solid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37" name="Square"/>
            <p:cNvSpPr/>
            <p:nvPr/>
          </p:nvSpPr>
          <p:spPr>
            <a:xfrm>
              <a:off x="500007" y="2438059"/>
              <a:ext cx="909108" cy="909107"/>
            </a:xfrm>
            <a:prstGeom prst="rect">
              <a:avLst/>
            </a:prstGeom>
            <a:blipFill rotWithShape="1">
              <a:blip r:embed="rId3"/>
              <a:srcRect/>
              <a:stretch>
                <a:fillRect/>
              </a:stretch>
            </a:blip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38" name="Zero-hour/ casual contracts"/>
            <p:cNvSpPr txBox="1"/>
            <p:nvPr/>
          </p:nvSpPr>
          <p:spPr>
            <a:xfrm>
              <a:off x="1909123" y="2527178"/>
              <a:ext cx="5040316" cy="73086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74934" tIns="174934" rIns="174934" bIns="174934" numCol="1" anchor="ctr">
              <a:spAutoFit/>
            </a:bodyPr>
            <a:lstStyle>
              <a:lvl1pPr defTabSz="1111250">
                <a:lnSpc>
                  <a:spcPct val="90000"/>
                </a:lnSpc>
                <a:spcBef>
                  <a:spcPts val="1000"/>
                </a:spcBef>
                <a:defRPr sz="2500"/>
              </a:lvl1pPr>
            </a:lstStyle>
            <a:p>
              <a:r>
                <a:t>Zero-hour/ casual contracts</a:t>
              </a:r>
            </a:p>
          </p:txBody>
        </p:sp>
        <p:sp>
          <p:nvSpPr>
            <p:cNvPr id="139" name="Rounded Rectangle"/>
            <p:cNvSpPr/>
            <p:nvPr/>
          </p:nvSpPr>
          <p:spPr>
            <a:xfrm>
              <a:off x="0" y="4132303"/>
              <a:ext cx="6949441" cy="1652922"/>
            </a:xfrm>
            <a:prstGeom prst="roundRect">
              <a:avLst>
                <a:gd name="adj" fmla="val 10000"/>
              </a:avLst>
            </a:prstGeom>
            <a:solidFill>
              <a:srgbClr val="F2F2F2"/>
            </a:solid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40" name="Square"/>
            <p:cNvSpPr/>
            <p:nvPr/>
          </p:nvSpPr>
          <p:spPr>
            <a:xfrm>
              <a:off x="500007" y="4504210"/>
              <a:ext cx="909108" cy="909107"/>
            </a:xfrm>
            <a:prstGeom prst="rect">
              <a:avLst/>
            </a:prstGeom>
            <a:blipFill rotWithShape="1">
              <a:blip r:embed="rId4"/>
              <a:srcRect/>
              <a:stretch>
                <a:fillRect/>
              </a:stretch>
            </a:blip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41" name="Increased workloads per individual employee"/>
            <p:cNvSpPr txBox="1"/>
            <p:nvPr/>
          </p:nvSpPr>
          <p:spPr>
            <a:xfrm>
              <a:off x="1909123" y="4421880"/>
              <a:ext cx="5040316" cy="107376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74934" tIns="174934" rIns="174934" bIns="174934" numCol="1" anchor="ctr">
              <a:spAutoFit/>
            </a:bodyPr>
            <a:lstStyle>
              <a:lvl1pPr defTabSz="1111250">
                <a:lnSpc>
                  <a:spcPct val="90000"/>
                </a:lnSpc>
                <a:spcBef>
                  <a:spcPts val="1000"/>
                </a:spcBef>
                <a:defRPr sz="2500"/>
              </a:lvl1pPr>
            </a:lstStyle>
            <a:p>
              <a:r>
                <a:t>Increased workloads per individual employee </a:t>
              </a:r>
            </a:p>
          </p:txBody>
        </p:sp>
      </p:gr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Rectangle 10"/>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45" name="Rectangle 9"/>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46" name="Title 1"/>
          <p:cNvSpPr txBox="1">
            <a:spLocks noGrp="1"/>
          </p:cNvSpPr>
          <p:nvPr>
            <p:ph type="title"/>
          </p:nvPr>
        </p:nvSpPr>
        <p:spPr>
          <a:xfrm>
            <a:off x="1952481" y="800782"/>
            <a:ext cx="8278892" cy="1323869"/>
          </a:xfrm>
          <a:prstGeom prst="rect">
            <a:avLst/>
          </a:prstGeom>
        </p:spPr>
        <p:txBody>
          <a:bodyPr anchor="b"/>
          <a:lstStyle/>
          <a:p>
            <a:r>
              <a:rPr dirty="0"/>
              <a:t>Job demands in Contemporary Hospitality</a:t>
            </a:r>
          </a:p>
        </p:txBody>
      </p:sp>
      <p:sp>
        <p:nvSpPr>
          <p:cNvPr id="147" name="Content Placeholder 2"/>
          <p:cNvSpPr txBox="1">
            <a:spLocks noGrp="1"/>
          </p:cNvSpPr>
          <p:nvPr>
            <p:ph type="body" sz="half" idx="1"/>
          </p:nvPr>
        </p:nvSpPr>
        <p:spPr>
          <a:xfrm>
            <a:off x="1952480" y="2495774"/>
            <a:ext cx="8278894" cy="3273427"/>
          </a:xfrm>
          <a:prstGeom prst="rect">
            <a:avLst/>
          </a:prstGeom>
        </p:spPr>
        <p:txBody>
          <a:bodyPr/>
          <a:lstStyle/>
          <a:p>
            <a:pPr marL="221742" indent="-221742" defTabSz="886968">
              <a:lnSpc>
                <a:spcPct val="110000"/>
              </a:lnSpc>
              <a:spcBef>
                <a:spcPts val="900"/>
              </a:spcBef>
              <a:defRPr sz="1746"/>
            </a:pPr>
            <a:r>
              <a:t>High physical, cognitive and emotional demands. </a:t>
            </a:r>
          </a:p>
          <a:p>
            <a:pPr marL="221742" indent="-221742" defTabSz="886968">
              <a:lnSpc>
                <a:spcPct val="110000"/>
              </a:lnSpc>
              <a:spcBef>
                <a:spcPts val="900"/>
              </a:spcBef>
              <a:defRPr sz="1746"/>
            </a:pPr>
            <a:r>
              <a:t>Post Pandemic intensified work demands and understaffing. </a:t>
            </a:r>
          </a:p>
          <a:p>
            <a:pPr marL="221742" indent="-221742" defTabSz="886968">
              <a:lnSpc>
                <a:spcPct val="110000"/>
              </a:lnSpc>
              <a:spcBef>
                <a:spcPts val="900"/>
              </a:spcBef>
              <a:defRPr sz="1746"/>
            </a:pPr>
            <a:r>
              <a:t>Long and irregular hours which can include split shifts, late nights, weekends and holidays. </a:t>
            </a:r>
          </a:p>
          <a:p>
            <a:pPr marL="221742" indent="-221742" defTabSz="886968">
              <a:lnSpc>
                <a:spcPct val="110000"/>
              </a:lnSpc>
              <a:spcBef>
                <a:spcPts val="900"/>
              </a:spcBef>
              <a:defRPr sz="1746"/>
            </a:pPr>
            <a:r>
              <a:t>A “customer is always right” culture often prioritises the guests’ satisfaction over staff protection</a:t>
            </a:r>
          </a:p>
          <a:p>
            <a:pPr marL="221742" indent="-221742" defTabSz="886968">
              <a:lnSpc>
                <a:spcPct val="110000"/>
              </a:lnSpc>
              <a:spcBef>
                <a:spcPts val="900"/>
              </a:spcBef>
              <a:defRPr sz="1746"/>
            </a:pPr>
            <a:r>
              <a:t>Emotional-labour research highlights that prolonged surface level acting is associated with higher anxiety, depression and exhaustion (Hochschild, 1983; Zhao, 2025). </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Title 1"/>
          <p:cNvSpPr txBox="1">
            <a:spLocks noGrp="1"/>
          </p:cNvSpPr>
          <p:nvPr>
            <p:ph type="title"/>
          </p:nvPr>
        </p:nvSpPr>
        <p:spPr>
          <a:xfrm>
            <a:off x="612648" y="548640"/>
            <a:ext cx="10653578" cy="1132259"/>
          </a:xfrm>
          <a:prstGeom prst="rect">
            <a:avLst/>
          </a:prstGeom>
        </p:spPr>
        <p:txBody>
          <a:bodyPr/>
          <a:lstStyle/>
          <a:p>
            <a:r>
              <a:t>Mental Health Issues on The Rise</a:t>
            </a:r>
          </a:p>
        </p:txBody>
      </p:sp>
      <p:grpSp>
        <p:nvGrpSpPr>
          <p:cNvPr id="159" name="Content Placeholder 2"/>
          <p:cNvGrpSpPr/>
          <p:nvPr/>
        </p:nvGrpSpPr>
        <p:grpSpPr>
          <a:xfrm>
            <a:off x="612647" y="1716092"/>
            <a:ext cx="10653581" cy="4592707"/>
            <a:chOff x="0" y="0"/>
            <a:chExt cx="10653580" cy="4592706"/>
          </a:xfrm>
        </p:grpSpPr>
        <p:sp>
          <p:nvSpPr>
            <p:cNvPr id="150" name="Rounded Rectangle"/>
            <p:cNvSpPr/>
            <p:nvPr/>
          </p:nvSpPr>
          <p:spPr>
            <a:xfrm>
              <a:off x="0" y="0"/>
              <a:ext cx="10653580" cy="1312202"/>
            </a:xfrm>
            <a:prstGeom prst="roundRect">
              <a:avLst>
                <a:gd name="adj" fmla="val 10000"/>
              </a:avLst>
            </a:prstGeom>
            <a:solidFill>
              <a:srgbClr val="CADEDD"/>
            </a:solid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51" name="Square"/>
            <p:cNvSpPr/>
            <p:nvPr/>
          </p:nvSpPr>
          <p:spPr>
            <a:xfrm>
              <a:off x="396940" y="295245"/>
              <a:ext cx="721713" cy="721713"/>
            </a:xfrm>
            <a:prstGeom prst="rect">
              <a:avLst/>
            </a:prstGeom>
            <a:blipFill rotWithShape="1">
              <a:blip r:embed="rId3"/>
              <a:srcRect/>
              <a:stretch>
                <a:fillRect/>
              </a:stretch>
            </a:blipFill>
            <a:ln w="12700" cap="flat">
              <a:solidFill>
                <a:srgbClr val="FFFFFF"/>
              </a:solidFill>
              <a:prstDash val="solid"/>
              <a:miter lim="8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52" name="76% of hospitality workers had experienced mental health challenges at some point in their careers, up from 56% in 2018."/>
            <p:cNvSpPr txBox="1"/>
            <p:nvPr/>
          </p:nvSpPr>
          <p:spPr>
            <a:xfrm>
              <a:off x="1515592" y="31121"/>
              <a:ext cx="9137986" cy="124995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38875" tIns="138875" rIns="138875" bIns="138875" numCol="1" anchor="ctr">
              <a:spAutoFit/>
            </a:bodyPr>
            <a:lstStyle>
              <a:lvl1pPr defTabSz="933450">
                <a:spcBef>
                  <a:spcPts val="800"/>
                </a:spcBef>
                <a:defRPr sz="2100"/>
              </a:lvl1pPr>
            </a:lstStyle>
            <a:p>
              <a:r>
                <a:rPr dirty="0"/>
                <a:t>76% of hospitality workers had experienced mental health challenges at some point in their careers, up from 56% in 2018.</a:t>
              </a:r>
              <a:r>
                <a:rPr lang="en-GB" dirty="0"/>
                <a:t> (Hospitality Action, 2024)</a:t>
              </a:r>
              <a:endParaRPr dirty="0"/>
            </a:p>
          </p:txBody>
        </p:sp>
        <p:sp>
          <p:nvSpPr>
            <p:cNvPr id="153" name="Rounded Rectangle"/>
            <p:cNvSpPr/>
            <p:nvPr/>
          </p:nvSpPr>
          <p:spPr>
            <a:xfrm>
              <a:off x="0" y="1640252"/>
              <a:ext cx="10653580" cy="1312202"/>
            </a:xfrm>
            <a:prstGeom prst="roundRect">
              <a:avLst>
                <a:gd name="adj" fmla="val 10000"/>
              </a:avLst>
            </a:prstGeom>
            <a:solidFill>
              <a:srgbClr val="CADEDD"/>
            </a:solid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54" name="Square"/>
            <p:cNvSpPr/>
            <p:nvPr/>
          </p:nvSpPr>
          <p:spPr>
            <a:xfrm>
              <a:off x="396940" y="1935497"/>
              <a:ext cx="721713" cy="721712"/>
            </a:xfrm>
            <a:prstGeom prst="rect">
              <a:avLst/>
            </a:prstGeom>
            <a:blipFill rotWithShape="1">
              <a:blip r:embed="rId4"/>
              <a:srcRect/>
              <a:stretch>
                <a:fillRect/>
              </a:stretch>
            </a:blipFill>
            <a:ln w="12700" cap="flat">
              <a:solidFill>
                <a:srgbClr val="FFFFFF"/>
              </a:solidFill>
              <a:prstDash val="solid"/>
              <a:miter lim="8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55" name="69% reported mental health difficulties in the last five years, and 49% in the last two years, concerning factors like: work-life balance, workload, and personal finances (Hospitality Action, 2024)."/>
            <p:cNvSpPr txBox="1"/>
            <p:nvPr/>
          </p:nvSpPr>
          <p:spPr>
            <a:xfrm>
              <a:off x="1515592" y="1681228"/>
              <a:ext cx="9137986" cy="123025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38875" tIns="138875" rIns="138875" bIns="138875" numCol="1" anchor="ctr">
              <a:spAutoFit/>
            </a:bodyPr>
            <a:lstStyle>
              <a:lvl1pPr defTabSz="933450">
                <a:spcBef>
                  <a:spcPts val="800"/>
                </a:spcBef>
                <a:defRPr sz="2100"/>
              </a:lvl1pPr>
            </a:lstStyle>
            <a:p>
              <a:r>
                <a:t>69% reported mental health difficulties in the last five years, and 49% in the last two years, concerning factors like: work-life balance, workload, and personal finances (Hospitality Action, 2024).</a:t>
              </a:r>
            </a:p>
          </p:txBody>
        </p:sp>
        <p:sp>
          <p:nvSpPr>
            <p:cNvPr id="156" name="Rounded Rectangle"/>
            <p:cNvSpPr/>
            <p:nvPr/>
          </p:nvSpPr>
          <p:spPr>
            <a:xfrm>
              <a:off x="0" y="3280504"/>
              <a:ext cx="10653580" cy="1312202"/>
            </a:xfrm>
            <a:prstGeom prst="roundRect">
              <a:avLst>
                <a:gd name="adj" fmla="val 10000"/>
              </a:avLst>
            </a:prstGeom>
            <a:solidFill>
              <a:srgbClr val="CADEDD"/>
            </a:solid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57" name="Square"/>
            <p:cNvSpPr/>
            <p:nvPr/>
          </p:nvSpPr>
          <p:spPr>
            <a:xfrm>
              <a:off x="396940" y="3575749"/>
              <a:ext cx="721713" cy="721712"/>
            </a:xfrm>
            <a:prstGeom prst="rect">
              <a:avLst/>
            </a:prstGeom>
            <a:blipFill rotWithShape="1">
              <a:blip r:embed="rId5"/>
              <a:srcRect/>
              <a:stretch>
                <a:fillRect/>
              </a:stretch>
            </a:blipFill>
            <a:ln w="12700" cap="flat">
              <a:solidFill>
                <a:srgbClr val="FFFFFF"/>
              </a:solidFill>
              <a:prstDash val="solid"/>
              <a:miter lim="8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58" name="The Burnt Chef Project’s survey reports that around 80-84% of respondents have experienced mental ill health from working in hospitality (The Burnt Chef Project, 2020)."/>
            <p:cNvSpPr txBox="1"/>
            <p:nvPr/>
          </p:nvSpPr>
          <p:spPr>
            <a:xfrm>
              <a:off x="1515592" y="3321480"/>
              <a:ext cx="9137986" cy="123025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38875" tIns="138875" rIns="138875" bIns="138875" numCol="1" anchor="ctr">
              <a:spAutoFit/>
            </a:bodyPr>
            <a:lstStyle>
              <a:lvl1pPr defTabSz="933450">
                <a:spcBef>
                  <a:spcPts val="800"/>
                </a:spcBef>
                <a:defRPr sz="2100"/>
              </a:lvl1pPr>
            </a:lstStyle>
            <a:p>
              <a:r>
                <a:t>The Burnt Chef Project’s survey reports that around 80-84% of respondents have experienced mental ill health from working in hospitality (The Burnt Chef Project, 2020). </a:t>
              </a:r>
            </a:p>
          </p:txBody>
        </p:sp>
      </p:gr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 name="Rectangle 15"/>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80" name="Title 1"/>
          <p:cNvSpPr txBox="1">
            <a:spLocks noGrp="1"/>
          </p:cNvSpPr>
          <p:nvPr>
            <p:ph type="title"/>
          </p:nvPr>
        </p:nvSpPr>
        <p:spPr>
          <a:xfrm>
            <a:off x="612648" y="548637"/>
            <a:ext cx="3773177" cy="5788154"/>
          </a:xfrm>
          <a:prstGeom prst="rect">
            <a:avLst/>
          </a:prstGeom>
        </p:spPr>
        <p:txBody>
          <a:bodyPr anchor="ctr"/>
          <a:lstStyle>
            <a:lvl1pPr>
              <a:defRPr sz="4000"/>
            </a:lvl1pPr>
          </a:lstStyle>
          <a:p>
            <a:r>
              <a:t>Consequences</a:t>
            </a:r>
          </a:p>
        </p:txBody>
      </p:sp>
      <p:grpSp>
        <p:nvGrpSpPr>
          <p:cNvPr id="191" name="Content Placeholder 2"/>
          <p:cNvGrpSpPr/>
          <p:nvPr/>
        </p:nvGrpSpPr>
        <p:grpSpPr>
          <a:xfrm>
            <a:off x="4608245" y="549345"/>
            <a:ext cx="6949443" cy="5354623"/>
            <a:chOff x="0" y="0"/>
            <a:chExt cx="6949441" cy="5354620"/>
          </a:xfrm>
        </p:grpSpPr>
        <p:sp>
          <p:nvSpPr>
            <p:cNvPr id="181" name="Line"/>
            <p:cNvSpPr/>
            <p:nvPr/>
          </p:nvSpPr>
          <p:spPr>
            <a:xfrm>
              <a:off x="0" y="0"/>
              <a:ext cx="6949441" cy="0"/>
            </a:xfrm>
            <a:prstGeom prst="line">
              <a:avLst/>
            </a:prstGeom>
            <a:solidFill>
              <a:srgbClr val="FFFFFF"/>
            </a:solidFill>
            <a:ln w="12700" cap="flat">
              <a:solidFill>
                <a:srgbClr val="148D8B"/>
              </a:solidFill>
              <a:prstDash val="solid"/>
              <a:miter lim="800000"/>
            </a:ln>
            <a:effectLst/>
          </p:spPr>
          <p:txBody>
            <a:bodyPr wrap="square" lIns="45719" tIns="45719" rIns="45719" bIns="45719" numCol="1" anchor="t">
              <a:noAutofit/>
            </a:bodyPr>
            <a:lstStyle/>
            <a:p>
              <a:endParaRPr/>
            </a:p>
          </p:txBody>
        </p:sp>
        <p:sp>
          <p:nvSpPr>
            <p:cNvPr id="182" name="84% report high stress levels"/>
            <p:cNvSpPr txBox="1"/>
            <p:nvPr/>
          </p:nvSpPr>
          <p:spPr>
            <a:xfrm>
              <a:off x="0" y="0"/>
              <a:ext cx="6949441" cy="102233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1920" tIns="121920" rIns="121920" bIns="121920" numCol="1" anchor="t">
              <a:spAutoFit/>
            </a:bodyPr>
            <a:lstStyle>
              <a:lvl1pPr defTabSz="1422400">
                <a:lnSpc>
                  <a:spcPct val="90000"/>
                </a:lnSpc>
                <a:spcBef>
                  <a:spcPts val="1300"/>
                </a:spcBef>
                <a:defRPr sz="3200"/>
              </a:lvl1pPr>
            </a:lstStyle>
            <a:p>
              <a:r>
                <a:rPr dirty="0"/>
                <a:t>84% report high stress levels</a:t>
              </a:r>
              <a:endParaRPr lang="en-US" sz="1200" dirty="0"/>
            </a:p>
            <a:p>
              <a:r>
                <a:rPr lang="en-US" sz="1200" dirty="0"/>
                <a:t>(The Burnt Chef Project, 2020). </a:t>
              </a:r>
              <a:r>
                <a:rPr sz="1200" dirty="0"/>
                <a:t> </a:t>
              </a:r>
            </a:p>
          </p:txBody>
        </p:sp>
        <p:sp>
          <p:nvSpPr>
            <p:cNvPr id="183" name="Line"/>
            <p:cNvSpPr/>
            <p:nvPr/>
          </p:nvSpPr>
          <p:spPr>
            <a:xfrm>
              <a:off x="0" y="1157045"/>
              <a:ext cx="6949441" cy="1"/>
            </a:xfrm>
            <a:prstGeom prst="line">
              <a:avLst/>
            </a:prstGeom>
            <a:solidFill>
              <a:srgbClr val="FFFFFF"/>
            </a:solidFill>
            <a:ln w="12700" cap="flat">
              <a:solidFill>
                <a:srgbClr val="148D8B"/>
              </a:solidFill>
              <a:prstDash val="solid"/>
              <a:miter lim="800000"/>
            </a:ln>
            <a:effectLst/>
          </p:spPr>
          <p:txBody>
            <a:bodyPr wrap="square" lIns="45719" tIns="45719" rIns="45719" bIns="45719" numCol="1" anchor="t">
              <a:noAutofit/>
            </a:bodyPr>
            <a:lstStyle/>
            <a:p>
              <a:endParaRPr/>
            </a:p>
          </p:txBody>
        </p:sp>
        <p:sp>
          <p:nvSpPr>
            <p:cNvPr id="184" name="Anxiety and depression"/>
            <p:cNvSpPr txBox="1"/>
            <p:nvPr/>
          </p:nvSpPr>
          <p:spPr>
            <a:xfrm>
              <a:off x="0" y="1157045"/>
              <a:ext cx="6949441" cy="72644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1920" tIns="121920" rIns="121920" bIns="121920" numCol="1" anchor="t">
              <a:spAutoFit/>
            </a:bodyPr>
            <a:lstStyle>
              <a:lvl1pPr defTabSz="1422400">
                <a:lnSpc>
                  <a:spcPct val="90000"/>
                </a:lnSpc>
                <a:spcBef>
                  <a:spcPts val="1300"/>
                </a:spcBef>
                <a:defRPr sz="3200"/>
              </a:lvl1pPr>
            </a:lstStyle>
            <a:p>
              <a:r>
                <a:rPr dirty="0"/>
                <a:t>Anxiety and depression </a:t>
              </a:r>
            </a:p>
          </p:txBody>
        </p:sp>
        <p:sp>
          <p:nvSpPr>
            <p:cNvPr id="185" name="Line"/>
            <p:cNvSpPr/>
            <p:nvPr/>
          </p:nvSpPr>
          <p:spPr>
            <a:xfrm>
              <a:off x="0" y="2314089"/>
              <a:ext cx="6949441" cy="1"/>
            </a:xfrm>
            <a:prstGeom prst="line">
              <a:avLst/>
            </a:prstGeom>
            <a:solidFill>
              <a:srgbClr val="FFFFFF"/>
            </a:solidFill>
            <a:ln w="12700" cap="flat">
              <a:solidFill>
                <a:srgbClr val="148D8B"/>
              </a:solidFill>
              <a:prstDash val="solid"/>
              <a:miter lim="800000"/>
            </a:ln>
            <a:effectLst/>
          </p:spPr>
          <p:txBody>
            <a:bodyPr wrap="square" lIns="45719" tIns="45719" rIns="45719" bIns="45719" numCol="1" anchor="t">
              <a:noAutofit/>
            </a:bodyPr>
            <a:lstStyle/>
            <a:p>
              <a:endParaRPr/>
            </a:p>
          </p:txBody>
        </p:sp>
        <p:sp>
          <p:nvSpPr>
            <p:cNvPr id="186" name="74% of staff experience bulling and abuse."/>
            <p:cNvSpPr txBox="1"/>
            <p:nvPr/>
          </p:nvSpPr>
          <p:spPr>
            <a:xfrm>
              <a:off x="0" y="2314089"/>
              <a:ext cx="6949441" cy="113261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1920" tIns="121920" rIns="121920" bIns="121920" numCol="1" anchor="t">
              <a:spAutoFit/>
            </a:bodyPr>
            <a:lstStyle>
              <a:lvl1pPr defTabSz="1422400">
                <a:lnSpc>
                  <a:spcPct val="90000"/>
                </a:lnSpc>
                <a:spcBef>
                  <a:spcPts val="1300"/>
                </a:spcBef>
                <a:defRPr sz="3200"/>
              </a:lvl1pPr>
            </a:lstStyle>
            <a:p>
              <a:r>
                <a:rPr dirty="0"/>
                <a:t>74% of staff experience bulling and abuse.</a:t>
              </a:r>
              <a:r>
                <a:rPr lang="en-GB" dirty="0"/>
                <a:t> </a:t>
              </a:r>
              <a:r>
                <a:rPr lang="en-US" sz="1200" dirty="0"/>
                <a:t>(Royal Society for Public Health, 2019)</a:t>
              </a:r>
              <a:endParaRPr lang="en-GB" sz="1200" dirty="0"/>
            </a:p>
          </p:txBody>
        </p:sp>
        <p:sp>
          <p:nvSpPr>
            <p:cNvPr id="187" name="Line"/>
            <p:cNvSpPr/>
            <p:nvPr/>
          </p:nvSpPr>
          <p:spPr>
            <a:xfrm>
              <a:off x="0" y="3471135"/>
              <a:ext cx="6949441" cy="1"/>
            </a:xfrm>
            <a:prstGeom prst="line">
              <a:avLst/>
            </a:prstGeom>
            <a:solidFill>
              <a:srgbClr val="FFFFFF"/>
            </a:solidFill>
            <a:ln w="12700" cap="flat">
              <a:solidFill>
                <a:srgbClr val="148D8B"/>
              </a:solidFill>
              <a:prstDash val="solid"/>
              <a:miter lim="800000"/>
            </a:ln>
            <a:effectLst/>
          </p:spPr>
          <p:txBody>
            <a:bodyPr wrap="square" lIns="45719" tIns="45719" rIns="45719" bIns="45719" numCol="1" anchor="t">
              <a:noAutofit/>
            </a:bodyPr>
            <a:lstStyle/>
            <a:p>
              <a:endParaRPr/>
            </a:p>
          </p:txBody>
        </p:sp>
        <p:sp>
          <p:nvSpPr>
            <p:cNvPr id="188" name="Severe psychological Distress, Self-Harm and Suicidal Thoughts"/>
            <p:cNvSpPr txBox="1"/>
            <p:nvPr/>
          </p:nvSpPr>
          <p:spPr>
            <a:xfrm>
              <a:off x="0" y="3471135"/>
              <a:ext cx="6949441" cy="116078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1920" tIns="121920" rIns="121920" bIns="121920" numCol="1" anchor="t">
              <a:spAutoFit/>
            </a:bodyPr>
            <a:lstStyle>
              <a:lvl1pPr defTabSz="1422400">
                <a:lnSpc>
                  <a:spcPct val="90000"/>
                </a:lnSpc>
                <a:spcBef>
                  <a:spcPts val="1300"/>
                </a:spcBef>
                <a:defRPr sz="3200"/>
              </a:lvl1pPr>
            </a:lstStyle>
            <a:p>
              <a:r>
                <a:rPr dirty="0"/>
                <a:t>Severe psychological Distress, Self-Harm and Suicidal Thoughts</a:t>
              </a:r>
            </a:p>
          </p:txBody>
        </p:sp>
        <p:sp>
          <p:nvSpPr>
            <p:cNvPr id="189" name="Line"/>
            <p:cNvSpPr/>
            <p:nvPr/>
          </p:nvSpPr>
          <p:spPr>
            <a:xfrm>
              <a:off x="0" y="4628179"/>
              <a:ext cx="6949441" cy="1"/>
            </a:xfrm>
            <a:prstGeom prst="line">
              <a:avLst/>
            </a:prstGeom>
            <a:solidFill>
              <a:srgbClr val="FFFFFF"/>
            </a:solidFill>
            <a:ln w="12700" cap="flat">
              <a:solidFill>
                <a:srgbClr val="148D8B"/>
              </a:solidFill>
              <a:prstDash val="solid"/>
              <a:miter lim="800000"/>
            </a:ln>
            <a:effectLst/>
          </p:spPr>
          <p:txBody>
            <a:bodyPr wrap="square" lIns="45719" tIns="45719" rIns="45719" bIns="45719" numCol="1" anchor="t">
              <a:noAutofit/>
            </a:bodyPr>
            <a:lstStyle/>
            <a:p>
              <a:endParaRPr/>
            </a:p>
          </p:txBody>
        </p:sp>
        <p:sp>
          <p:nvSpPr>
            <p:cNvPr id="190" name="Alcohol and Substances Abuse"/>
            <p:cNvSpPr txBox="1"/>
            <p:nvPr/>
          </p:nvSpPr>
          <p:spPr>
            <a:xfrm>
              <a:off x="0" y="4628179"/>
              <a:ext cx="6949441" cy="72644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1920" tIns="121920" rIns="121920" bIns="121920" numCol="1" anchor="t">
              <a:spAutoFit/>
            </a:bodyPr>
            <a:lstStyle>
              <a:lvl1pPr defTabSz="1422400">
                <a:lnSpc>
                  <a:spcPct val="90000"/>
                </a:lnSpc>
                <a:spcBef>
                  <a:spcPts val="1300"/>
                </a:spcBef>
                <a:defRPr sz="3200"/>
              </a:lvl1pPr>
            </a:lstStyle>
            <a:p>
              <a:r>
                <a:t>Alcohol and Substances Abuse</a:t>
              </a:r>
            </a:p>
          </p:txBody>
        </p:sp>
      </p:gr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Rectangle 8"/>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64" name="Title 1"/>
          <p:cNvSpPr txBox="1">
            <a:spLocks noGrp="1"/>
          </p:cNvSpPr>
          <p:nvPr>
            <p:ph type="title"/>
          </p:nvPr>
        </p:nvSpPr>
        <p:spPr>
          <a:xfrm>
            <a:off x="557618" y="448153"/>
            <a:ext cx="3493010" cy="5788154"/>
          </a:xfrm>
          <a:prstGeom prst="rect">
            <a:avLst/>
          </a:prstGeom>
        </p:spPr>
        <p:txBody>
          <a:bodyPr anchor="ctr"/>
          <a:lstStyle>
            <a:lvl1pPr>
              <a:defRPr sz="4000"/>
            </a:lvl1pPr>
          </a:lstStyle>
          <a:p>
            <a:r>
              <a:t>Causes of Poor Mental Health in Hospitality </a:t>
            </a:r>
          </a:p>
        </p:txBody>
      </p:sp>
      <p:grpSp>
        <p:nvGrpSpPr>
          <p:cNvPr id="177" name="Content Placeholder 2"/>
          <p:cNvGrpSpPr/>
          <p:nvPr/>
        </p:nvGrpSpPr>
        <p:grpSpPr>
          <a:xfrm>
            <a:off x="4608245" y="551041"/>
            <a:ext cx="6949442" cy="5781834"/>
            <a:chOff x="0" y="0"/>
            <a:chExt cx="6949440" cy="5781833"/>
          </a:xfrm>
        </p:grpSpPr>
        <p:sp>
          <p:nvSpPr>
            <p:cNvPr id="165" name="Rounded Rectangle"/>
            <p:cNvSpPr/>
            <p:nvPr/>
          </p:nvSpPr>
          <p:spPr>
            <a:xfrm>
              <a:off x="0" y="0"/>
              <a:ext cx="6949441" cy="1217229"/>
            </a:xfrm>
            <a:prstGeom prst="roundRect">
              <a:avLst>
                <a:gd name="adj" fmla="val 10000"/>
              </a:avLst>
            </a:prstGeom>
            <a:solidFill>
              <a:srgbClr val="F2F2F2"/>
            </a:solid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66" name="Square"/>
            <p:cNvSpPr/>
            <p:nvPr/>
          </p:nvSpPr>
          <p:spPr>
            <a:xfrm>
              <a:off x="368210" y="273876"/>
              <a:ext cx="669477" cy="669477"/>
            </a:xfrm>
            <a:prstGeom prst="rect">
              <a:avLst/>
            </a:prstGeom>
            <a:blipFill rotWithShape="1">
              <a:blip r:embed="rId2"/>
              <a:srcRect/>
              <a:stretch>
                <a:fillRect/>
              </a:stretch>
            </a:blip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67" name="Emotional labour"/>
            <p:cNvSpPr txBox="1"/>
            <p:nvPr/>
          </p:nvSpPr>
          <p:spPr>
            <a:xfrm>
              <a:off x="1405898" y="352791"/>
              <a:ext cx="5543542" cy="51164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8822" tIns="128822" rIns="128822" bIns="128822" numCol="1" anchor="ctr">
              <a:spAutoFit/>
            </a:bodyPr>
            <a:lstStyle>
              <a:lvl1pPr defTabSz="755650">
                <a:lnSpc>
                  <a:spcPct val="90000"/>
                </a:lnSpc>
                <a:spcBef>
                  <a:spcPts val="700"/>
                </a:spcBef>
                <a:defRPr sz="1700"/>
              </a:lvl1pPr>
            </a:lstStyle>
            <a:p>
              <a:r>
                <a:t>Emotional labour </a:t>
              </a:r>
            </a:p>
          </p:txBody>
        </p:sp>
        <p:sp>
          <p:nvSpPr>
            <p:cNvPr id="168" name="Rounded Rectangle"/>
            <p:cNvSpPr/>
            <p:nvPr/>
          </p:nvSpPr>
          <p:spPr>
            <a:xfrm>
              <a:off x="0" y="1521536"/>
              <a:ext cx="6949441" cy="1217229"/>
            </a:xfrm>
            <a:prstGeom prst="roundRect">
              <a:avLst>
                <a:gd name="adj" fmla="val 10000"/>
              </a:avLst>
            </a:prstGeom>
            <a:solidFill>
              <a:srgbClr val="F2F2F2"/>
            </a:solid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69" name="Square"/>
            <p:cNvSpPr/>
            <p:nvPr/>
          </p:nvSpPr>
          <p:spPr>
            <a:xfrm>
              <a:off x="368210" y="1795411"/>
              <a:ext cx="669477" cy="669476"/>
            </a:xfrm>
            <a:prstGeom prst="rect">
              <a:avLst/>
            </a:prstGeom>
            <a:blipFill rotWithShape="1">
              <a:blip r:embed="rId3"/>
              <a:srcRect/>
              <a:stretch>
                <a:fillRect/>
              </a:stretch>
            </a:blip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70" name="Job insecurity – can cause financial pressure"/>
            <p:cNvSpPr txBox="1"/>
            <p:nvPr/>
          </p:nvSpPr>
          <p:spPr>
            <a:xfrm>
              <a:off x="1405898" y="1874327"/>
              <a:ext cx="5543542" cy="51164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8822" tIns="128822" rIns="128822" bIns="128822" numCol="1" anchor="ctr">
              <a:spAutoFit/>
            </a:bodyPr>
            <a:lstStyle>
              <a:lvl1pPr defTabSz="755650">
                <a:lnSpc>
                  <a:spcPct val="90000"/>
                </a:lnSpc>
                <a:spcBef>
                  <a:spcPts val="700"/>
                </a:spcBef>
                <a:defRPr sz="1700"/>
              </a:lvl1pPr>
            </a:lstStyle>
            <a:p>
              <a:r>
                <a:t>Job insecurity – can cause financial pressure</a:t>
              </a:r>
            </a:p>
          </p:txBody>
        </p:sp>
        <p:sp>
          <p:nvSpPr>
            <p:cNvPr id="171" name="Rounded Rectangle"/>
            <p:cNvSpPr/>
            <p:nvPr/>
          </p:nvSpPr>
          <p:spPr>
            <a:xfrm>
              <a:off x="0" y="3043071"/>
              <a:ext cx="6949441" cy="1217229"/>
            </a:xfrm>
            <a:prstGeom prst="roundRect">
              <a:avLst>
                <a:gd name="adj" fmla="val 10000"/>
              </a:avLst>
            </a:prstGeom>
            <a:solidFill>
              <a:srgbClr val="F2F2F2"/>
            </a:solid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72" name="Square"/>
            <p:cNvSpPr/>
            <p:nvPr/>
          </p:nvSpPr>
          <p:spPr>
            <a:xfrm>
              <a:off x="368210" y="3316947"/>
              <a:ext cx="669477" cy="669476"/>
            </a:xfrm>
            <a:prstGeom prst="rect">
              <a:avLst/>
            </a:prstGeom>
            <a:blipFill rotWithShape="1">
              <a:blip r:embed="rId4"/>
              <a:srcRect/>
              <a:stretch>
                <a:fillRect/>
              </a:stretch>
            </a:blip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73" name="Health risks - studies show hospitality workers manage not only the guest satisfaction but also anxieties about infection, visible cleaning performances, and enforcing organizational rules"/>
            <p:cNvSpPr txBox="1"/>
            <p:nvPr/>
          </p:nvSpPr>
          <p:spPr>
            <a:xfrm>
              <a:off x="1405898" y="3052962"/>
              <a:ext cx="5543542" cy="119744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8822" tIns="128822" rIns="128822" bIns="128822" numCol="1" anchor="ctr">
              <a:spAutoFit/>
            </a:bodyPr>
            <a:lstStyle>
              <a:lvl1pPr defTabSz="755650">
                <a:lnSpc>
                  <a:spcPct val="90000"/>
                </a:lnSpc>
                <a:spcBef>
                  <a:spcPts val="700"/>
                </a:spcBef>
                <a:defRPr sz="1700"/>
              </a:lvl1pPr>
            </a:lstStyle>
            <a:p>
              <a:r>
                <a:t>Health risks - studies show hospitality workers manage not only the guest satisfaction but also anxieties about infection, visible cleaning performances, and enforcing organizational rules</a:t>
              </a:r>
            </a:p>
          </p:txBody>
        </p:sp>
        <p:sp>
          <p:nvSpPr>
            <p:cNvPr id="174" name="Rounded Rectangle"/>
            <p:cNvSpPr/>
            <p:nvPr/>
          </p:nvSpPr>
          <p:spPr>
            <a:xfrm>
              <a:off x="0" y="4564605"/>
              <a:ext cx="6949441" cy="1217229"/>
            </a:xfrm>
            <a:prstGeom prst="roundRect">
              <a:avLst>
                <a:gd name="adj" fmla="val 10000"/>
              </a:avLst>
            </a:prstGeom>
            <a:solidFill>
              <a:srgbClr val="F2F2F2"/>
            </a:solid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75" name="Square"/>
            <p:cNvSpPr/>
            <p:nvPr/>
          </p:nvSpPr>
          <p:spPr>
            <a:xfrm>
              <a:off x="368210" y="4838482"/>
              <a:ext cx="669477" cy="669476"/>
            </a:xfrm>
            <a:prstGeom prst="rect">
              <a:avLst/>
            </a:prstGeom>
            <a:blipFill rotWithShape="1">
              <a:blip r:embed="rId5"/>
              <a:srcRect/>
              <a:stretch>
                <a:fillRect/>
              </a:stretch>
            </a:blipFill>
            <a:ln w="12700" cap="flat">
              <a:noFill/>
              <a:miter lim="400000"/>
            </a:ln>
            <a:effectLst/>
          </p:spPr>
          <p:txBody>
            <a:bodyPr wrap="square" lIns="45719" tIns="45719" rIns="45719" bIns="45719" numCol="1" anchor="t">
              <a:noAutofit/>
            </a:bodyPr>
            <a:lstStyle/>
            <a:p>
              <a:pPr>
                <a:lnSpc>
                  <a:spcPct val="120000"/>
                </a:lnSpc>
                <a:spcBef>
                  <a:spcPts val="1000"/>
                </a:spcBef>
                <a:defRPr sz="2000"/>
              </a:pPr>
              <a:endParaRPr/>
            </a:p>
          </p:txBody>
        </p:sp>
        <p:sp>
          <p:nvSpPr>
            <p:cNvPr id="176" name="Long and inconsistent working hours"/>
            <p:cNvSpPr txBox="1"/>
            <p:nvPr/>
          </p:nvSpPr>
          <p:spPr>
            <a:xfrm>
              <a:off x="1405898" y="4917396"/>
              <a:ext cx="5543542" cy="51164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128822" tIns="128822" rIns="128822" bIns="128822" numCol="1" anchor="ctr">
              <a:spAutoFit/>
            </a:bodyPr>
            <a:lstStyle>
              <a:lvl1pPr defTabSz="755650">
                <a:lnSpc>
                  <a:spcPct val="90000"/>
                </a:lnSpc>
                <a:spcBef>
                  <a:spcPts val="700"/>
                </a:spcBef>
                <a:defRPr sz="1700"/>
              </a:lvl1pPr>
            </a:lstStyle>
            <a:p>
              <a:r>
                <a:t>Long and inconsistent working hours </a:t>
              </a:r>
            </a:p>
          </p:txBody>
        </p:sp>
      </p:gr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Rectangle 13"/>
          <p:cNvSpPr/>
          <p:nvPr/>
        </p:nvSpPr>
        <p:spPr>
          <a:xfrm>
            <a:off x="0" y="5388076"/>
            <a:ext cx="12192000" cy="2010697"/>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94" name="Title 1"/>
          <p:cNvSpPr txBox="1">
            <a:spLocks noGrp="1"/>
          </p:cNvSpPr>
          <p:nvPr>
            <p:ph type="title"/>
          </p:nvPr>
        </p:nvSpPr>
        <p:spPr>
          <a:xfrm>
            <a:off x="572030" y="739507"/>
            <a:ext cx="9302045" cy="3534718"/>
          </a:xfrm>
          <a:prstGeom prst="rect">
            <a:avLst/>
          </a:prstGeom>
        </p:spPr>
        <p:txBody>
          <a:bodyPr/>
          <a:lstStyle/>
          <a:p>
            <a:r>
              <a:rPr dirty="0">
                <a:solidFill>
                  <a:schemeClr val="accent1"/>
                </a:solidFill>
              </a:rPr>
              <a:t>JD-R Model (Jobs Demand-Resources)</a:t>
            </a:r>
          </a:p>
        </p:txBody>
      </p:sp>
      <p:sp>
        <p:nvSpPr>
          <p:cNvPr id="195" name="Content Placeholder 2"/>
          <p:cNvSpPr txBox="1">
            <a:spLocks noGrp="1"/>
          </p:cNvSpPr>
          <p:nvPr>
            <p:ph type="body" sz="half" idx="1"/>
          </p:nvPr>
        </p:nvSpPr>
        <p:spPr>
          <a:xfrm>
            <a:off x="1226028" y="1777678"/>
            <a:ext cx="10393942" cy="6118935"/>
          </a:xfrm>
          <a:prstGeom prst="rect">
            <a:avLst/>
          </a:prstGeom>
        </p:spPr>
        <p:txBody>
          <a:bodyPr>
            <a:normAutofit/>
          </a:bodyPr>
          <a:lstStyle/>
          <a:p>
            <a:pPr marL="0" indent="0">
              <a:lnSpc>
                <a:spcPct val="110000"/>
              </a:lnSpc>
              <a:buNone/>
              <a:defRPr sz="1400"/>
            </a:pPr>
            <a:r>
              <a:rPr lang="en-GB" sz="2400" dirty="0"/>
              <a:t>The JD-R model explains how working conditions shape employee wellbeing (Bakker &amp; Demerouti, 2007). </a:t>
            </a:r>
            <a:endParaRPr sz="2400" dirty="0"/>
          </a:p>
        </p:txBody>
      </p:sp>
      <p:sp>
        <p:nvSpPr>
          <p:cNvPr id="14" name="TextBox 13">
            <a:extLst>
              <a:ext uri="{FF2B5EF4-FFF2-40B4-BE49-F238E27FC236}">
                <a16:creationId xmlns:a16="http://schemas.microsoft.com/office/drawing/2014/main" id="{F04A5451-005C-0656-9A95-A78D98DA8D6D}"/>
              </a:ext>
            </a:extLst>
          </p:cNvPr>
          <p:cNvSpPr txBox="1"/>
          <p:nvPr/>
        </p:nvSpPr>
        <p:spPr>
          <a:xfrm>
            <a:off x="2416635" y="3236053"/>
            <a:ext cx="7358730" cy="243002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nSpc>
                <a:spcPct val="110000"/>
              </a:lnSpc>
              <a:defRPr sz="1400"/>
            </a:pPr>
            <a:r>
              <a:rPr lang="en-GB" sz="2800" dirty="0"/>
              <a:t>Job demands: </a:t>
            </a:r>
          </a:p>
          <a:p>
            <a:pPr marL="457200" lvl="1" indent="-228600">
              <a:lnSpc>
                <a:spcPct val="110000"/>
              </a:lnSpc>
              <a:defRPr sz="1400"/>
            </a:pPr>
            <a:r>
              <a:rPr lang="en-GB" sz="2800" dirty="0"/>
              <a:t>- High workloads and pressure.</a:t>
            </a:r>
          </a:p>
          <a:p>
            <a:pPr marL="457200" lvl="1" indent="-228600">
              <a:lnSpc>
                <a:spcPct val="110000"/>
              </a:lnSpc>
              <a:defRPr sz="1400"/>
            </a:pPr>
            <a:r>
              <a:rPr lang="en-GB" sz="2800" dirty="0"/>
              <a:t>- Emotional labour.</a:t>
            </a:r>
          </a:p>
          <a:p>
            <a:pPr marL="457200" lvl="1" indent="-228600">
              <a:lnSpc>
                <a:spcPct val="110000"/>
              </a:lnSpc>
              <a:defRPr sz="1400"/>
            </a:pPr>
            <a:r>
              <a:rPr lang="en-GB" sz="2800" dirty="0"/>
              <a:t>- Irregular hours and insecure contracts. </a:t>
            </a:r>
          </a:p>
          <a:p>
            <a:pPr marL="457200" lvl="1" indent="-228600">
              <a:lnSpc>
                <a:spcPct val="110000"/>
              </a:lnSpc>
              <a:defRPr sz="1400"/>
            </a:pPr>
            <a:r>
              <a:rPr lang="en-GB" sz="2800" dirty="0"/>
              <a:t>- Financial pressure on businesses.</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BC889-3F03-F61F-5F09-70ABA9BEC1D8}"/>
              </a:ext>
            </a:extLst>
          </p:cNvPr>
          <p:cNvSpPr>
            <a:spLocks noGrp="1"/>
          </p:cNvSpPr>
          <p:nvPr>
            <p:ph type="title"/>
          </p:nvPr>
        </p:nvSpPr>
        <p:spPr/>
        <p:txBody>
          <a:bodyPr/>
          <a:lstStyle/>
          <a:p>
            <a:r>
              <a:rPr lang="en-GB" dirty="0">
                <a:solidFill>
                  <a:schemeClr val="accent1"/>
                </a:solidFill>
              </a:rPr>
              <a:t>JD-R Model (Jobs, Demand – Resources)</a:t>
            </a:r>
          </a:p>
        </p:txBody>
      </p:sp>
      <p:sp>
        <p:nvSpPr>
          <p:cNvPr id="3" name="Text Placeholder 2">
            <a:extLst>
              <a:ext uri="{FF2B5EF4-FFF2-40B4-BE49-F238E27FC236}">
                <a16:creationId xmlns:a16="http://schemas.microsoft.com/office/drawing/2014/main" id="{E359AB13-5242-C917-461F-3EF7E4AB47EB}"/>
              </a:ext>
            </a:extLst>
          </p:cNvPr>
          <p:cNvSpPr>
            <a:spLocks noGrp="1"/>
          </p:cNvSpPr>
          <p:nvPr>
            <p:ph type="body" idx="1"/>
          </p:nvPr>
        </p:nvSpPr>
        <p:spPr/>
        <p:txBody>
          <a:bodyPr/>
          <a:lstStyle/>
          <a:p>
            <a:pPr marL="0" indent="0">
              <a:buNone/>
            </a:pPr>
            <a:r>
              <a:rPr lang="en-GB" dirty="0"/>
              <a:t>JOB RESOURCES: </a:t>
            </a:r>
          </a:p>
          <a:p>
            <a:pPr marL="0" indent="0">
              <a:buNone/>
            </a:pPr>
            <a:r>
              <a:rPr lang="en-GB" dirty="0"/>
              <a:t>Low pay and limited financial security.</a:t>
            </a:r>
          </a:p>
          <a:p>
            <a:pPr marL="0" indent="0">
              <a:buNone/>
            </a:pPr>
            <a:r>
              <a:rPr lang="en-GB" dirty="0"/>
              <a:t>Low control over schedules and work pace.</a:t>
            </a:r>
          </a:p>
          <a:p>
            <a:pPr marL="0" indent="0">
              <a:buNone/>
            </a:pPr>
            <a:r>
              <a:rPr lang="en-GB" dirty="0"/>
              <a:t>Uneven managerial and social support.</a:t>
            </a:r>
          </a:p>
          <a:p>
            <a:pPr marL="0" indent="0">
              <a:buNone/>
            </a:pPr>
            <a:r>
              <a:rPr lang="en-GB" dirty="0"/>
              <a:t>Limited access to counselling resources.</a:t>
            </a:r>
          </a:p>
          <a:p>
            <a:pPr marL="0" indent="0">
              <a:buNone/>
            </a:pPr>
            <a:endParaRPr lang="en-GB" dirty="0"/>
          </a:p>
          <a:p>
            <a:pPr marL="0" indent="0">
              <a:buNone/>
            </a:pPr>
            <a:r>
              <a:rPr lang="en-GB" dirty="0"/>
              <a:t>KEY JD-R MODEL INSIGHT:</a:t>
            </a:r>
          </a:p>
          <a:p>
            <a:pPr marL="0" indent="0">
              <a:buNone/>
            </a:pPr>
            <a:r>
              <a:rPr lang="en-GB" dirty="0"/>
              <a:t>When demand is high resources are low. </a:t>
            </a:r>
          </a:p>
          <a:p>
            <a:pPr marL="0" indent="0">
              <a:buNone/>
            </a:pPr>
            <a:r>
              <a:rPr lang="en-GB" dirty="0"/>
              <a:t>Causes burnout. Stress, anxiety, depression etc.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011767792"/>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Rectangle 9"/>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99" name="Title 1"/>
          <p:cNvSpPr txBox="1">
            <a:spLocks noGrp="1"/>
          </p:cNvSpPr>
          <p:nvPr>
            <p:ph type="title"/>
          </p:nvPr>
        </p:nvSpPr>
        <p:spPr>
          <a:xfrm>
            <a:off x="612648" y="603503"/>
            <a:ext cx="5862397" cy="1527050"/>
          </a:xfrm>
          <a:prstGeom prst="rect">
            <a:avLst/>
          </a:prstGeom>
        </p:spPr>
        <p:txBody>
          <a:bodyPr anchor="b"/>
          <a:lstStyle/>
          <a:p>
            <a:pPr>
              <a:defRPr sz="3100"/>
            </a:pPr>
            <a:r>
              <a:t>Outcomes for workers, organisations and the sector</a:t>
            </a:r>
            <a:br/>
            <a:endParaRPr/>
          </a:p>
        </p:txBody>
      </p:sp>
      <p:sp>
        <p:nvSpPr>
          <p:cNvPr id="200" name="Content Placeholder 2"/>
          <p:cNvSpPr txBox="1">
            <a:spLocks noGrp="1"/>
          </p:cNvSpPr>
          <p:nvPr>
            <p:ph type="body" sz="half" idx="1"/>
          </p:nvPr>
        </p:nvSpPr>
        <p:spPr>
          <a:xfrm>
            <a:off x="612648" y="2212848"/>
            <a:ext cx="5862397" cy="4096513"/>
          </a:xfrm>
          <a:prstGeom prst="rect">
            <a:avLst/>
          </a:prstGeom>
        </p:spPr>
        <p:txBody>
          <a:bodyPr/>
          <a:lstStyle/>
          <a:p>
            <a:pPr>
              <a:defRPr sz="1800"/>
            </a:pPr>
            <a:r>
              <a:t>Employee absent</a:t>
            </a:r>
          </a:p>
          <a:p>
            <a:pPr>
              <a:defRPr sz="1800"/>
            </a:pPr>
            <a:r>
              <a:t>Unwilling Staff</a:t>
            </a:r>
          </a:p>
          <a:p>
            <a:pPr>
              <a:defRPr sz="1800"/>
            </a:pPr>
            <a:r>
              <a:t>High Staff Turnover</a:t>
            </a:r>
          </a:p>
          <a:p>
            <a:pPr>
              <a:defRPr sz="1800"/>
            </a:pPr>
            <a:endParaRPr/>
          </a:p>
          <a:p>
            <a:pPr>
              <a:defRPr sz="1800"/>
            </a:pPr>
            <a:endParaRPr/>
          </a:p>
          <a:p>
            <a:pPr>
              <a:defRPr sz="1800"/>
            </a:pPr>
            <a:r>
              <a:t>Increased Recruitment and Training Cost</a:t>
            </a:r>
          </a:p>
          <a:p>
            <a:pPr>
              <a:defRPr sz="1800"/>
            </a:pPr>
            <a:r>
              <a:t>Reduced service quality</a:t>
            </a:r>
          </a:p>
          <a:p>
            <a:pPr>
              <a:defRPr sz="1800"/>
            </a:pPr>
            <a:r>
              <a:t>Lower organisational Competitivness</a:t>
            </a:r>
          </a:p>
        </p:txBody>
      </p:sp>
      <p:pic>
        <p:nvPicPr>
          <p:cNvPr id="201" name="Graphic 6" descr="Graphic 6"/>
          <p:cNvPicPr>
            <a:picLocks noChangeAspect="1"/>
          </p:cNvPicPr>
          <p:nvPr/>
        </p:nvPicPr>
        <p:blipFill>
          <a:blip r:embed="rId3"/>
          <a:stretch>
            <a:fillRect/>
          </a:stretch>
        </p:blipFill>
        <p:spPr>
          <a:xfrm>
            <a:off x="7091395" y="1102439"/>
            <a:ext cx="4681507" cy="4681508"/>
          </a:xfrm>
          <a:prstGeom prst="rect">
            <a:avLst/>
          </a:prstGeom>
          <a:ln w="12700">
            <a:miter lim="400000"/>
          </a:ln>
        </p:spPr>
      </p:pic>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9"/>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206" name="Title 1"/>
          <p:cNvSpPr txBox="1">
            <a:spLocks noGrp="1"/>
          </p:cNvSpPr>
          <p:nvPr>
            <p:ph type="title"/>
          </p:nvPr>
        </p:nvSpPr>
        <p:spPr>
          <a:xfrm>
            <a:off x="612648" y="375882"/>
            <a:ext cx="5862397" cy="1527049"/>
          </a:xfrm>
          <a:prstGeom prst="rect">
            <a:avLst/>
          </a:prstGeom>
        </p:spPr>
        <p:txBody>
          <a:bodyPr anchor="b"/>
          <a:lstStyle/>
          <a:p>
            <a:r>
              <a:rPr dirty="0"/>
              <a:t>Conclusion</a:t>
            </a:r>
          </a:p>
        </p:txBody>
      </p:sp>
      <p:sp>
        <p:nvSpPr>
          <p:cNvPr id="207" name="Content Placeholder 2"/>
          <p:cNvSpPr txBox="1">
            <a:spLocks noGrp="1"/>
          </p:cNvSpPr>
          <p:nvPr>
            <p:ph type="body" sz="half" idx="1"/>
          </p:nvPr>
        </p:nvSpPr>
        <p:spPr>
          <a:xfrm>
            <a:off x="612648" y="2141716"/>
            <a:ext cx="5862397" cy="4096513"/>
          </a:xfrm>
          <a:prstGeom prst="rect">
            <a:avLst/>
          </a:prstGeom>
        </p:spPr>
        <p:txBody>
          <a:bodyPr>
            <a:normAutofit lnSpcReduction="10000"/>
          </a:bodyPr>
          <a:lstStyle/>
          <a:p>
            <a:pPr>
              <a:defRPr sz="1800"/>
            </a:pPr>
            <a:r>
              <a:t>Mental health problems reaching crisis levels.</a:t>
            </a:r>
          </a:p>
          <a:p>
            <a:pPr>
              <a:defRPr sz="1800"/>
            </a:pPr>
            <a:r>
              <a:t>Driven by a structural mix of working conditions, emotional labour, financial/ physical pressures. </a:t>
            </a:r>
          </a:p>
          <a:p>
            <a:pPr>
              <a:defRPr sz="1800"/>
            </a:pPr>
            <a:r>
              <a:t>JD-R model and transactional stress theory explain high demand + low resources = stress, anxiety, depression and burnout.</a:t>
            </a:r>
          </a:p>
          <a:p>
            <a:pPr>
              <a:defRPr sz="1800"/>
            </a:pPr>
            <a:r>
              <a:t>Key missing resources including: fair pay, job control, social support and access to professional help. </a:t>
            </a:r>
          </a:p>
          <a:p>
            <a:pPr>
              <a:defRPr sz="1800"/>
            </a:pPr>
            <a:r>
              <a:t>Need for meaningful change requires action at policy, industry and organisational levels. </a:t>
            </a:r>
          </a:p>
        </p:txBody>
      </p:sp>
      <p:pic>
        <p:nvPicPr>
          <p:cNvPr id="208" name="Graphic 6" descr="Graphic 6"/>
          <p:cNvPicPr>
            <a:picLocks noChangeAspect="1"/>
          </p:cNvPicPr>
          <p:nvPr/>
        </p:nvPicPr>
        <p:blipFill>
          <a:blip r:embed="rId3"/>
          <a:stretch>
            <a:fillRect/>
          </a:stretch>
        </p:blipFill>
        <p:spPr>
          <a:xfrm>
            <a:off x="7091395" y="1102439"/>
            <a:ext cx="4681507" cy="4681508"/>
          </a:xfrm>
          <a:prstGeom prst="rect">
            <a:avLst/>
          </a:prstGeom>
          <a:ln w="12700">
            <a:miter lim="400000"/>
          </a:ln>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 name="Rectangle 10"/>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213" name="Title 1"/>
          <p:cNvSpPr txBox="1">
            <a:spLocks noGrp="1"/>
          </p:cNvSpPr>
          <p:nvPr>
            <p:ph type="title"/>
          </p:nvPr>
        </p:nvSpPr>
        <p:spPr>
          <a:xfrm>
            <a:off x="612647" y="548638"/>
            <a:ext cx="3995597" cy="5786640"/>
          </a:xfrm>
          <a:prstGeom prst="rect">
            <a:avLst/>
          </a:prstGeom>
        </p:spPr>
        <p:txBody>
          <a:bodyPr/>
          <a:lstStyle>
            <a:lvl1pPr>
              <a:defRPr sz="3100"/>
            </a:lvl1pPr>
          </a:lstStyle>
          <a:p>
            <a:r>
              <a:rPr dirty="0"/>
              <a:t>Recommendations</a:t>
            </a:r>
          </a:p>
        </p:txBody>
      </p:sp>
      <p:grpSp>
        <p:nvGrpSpPr>
          <p:cNvPr id="235" name="Content Placeholder 2"/>
          <p:cNvGrpSpPr/>
          <p:nvPr/>
        </p:nvGrpSpPr>
        <p:grpSpPr>
          <a:xfrm>
            <a:off x="901357" y="1631361"/>
            <a:ext cx="10389286" cy="5074239"/>
            <a:chOff x="0" y="0"/>
            <a:chExt cx="6949438" cy="4343399"/>
          </a:xfrm>
        </p:grpSpPr>
        <p:grpSp>
          <p:nvGrpSpPr>
            <p:cNvPr id="216" name="Group"/>
            <p:cNvGrpSpPr/>
            <p:nvPr/>
          </p:nvGrpSpPr>
          <p:grpSpPr>
            <a:xfrm>
              <a:off x="0" y="0"/>
              <a:ext cx="2171700" cy="1303020"/>
              <a:chOff x="0" y="0"/>
              <a:chExt cx="2171700" cy="1303019"/>
            </a:xfrm>
          </p:grpSpPr>
          <p:sp>
            <p:nvSpPr>
              <p:cNvPr id="214" name="Rectangle"/>
              <p:cNvSpPr/>
              <p:nvPr/>
            </p:nvSpPr>
            <p:spPr>
              <a:xfrm>
                <a:off x="0" y="0"/>
                <a:ext cx="2171700" cy="1303020"/>
              </a:xfrm>
              <a:prstGeom prst="rect">
                <a:avLst/>
              </a:prstGeom>
              <a:solidFill>
                <a:schemeClr val="accent2"/>
              </a:solidFill>
              <a:ln w="12700" cap="flat">
                <a:solidFill>
                  <a:srgbClr val="FFFFFF"/>
                </a:solidFill>
                <a:prstDash val="solid"/>
                <a:miter lim="800000"/>
              </a:ln>
              <a:effectLst/>
            </p:spPr>
            <p:txBody>
              <a:bodyPr wrap="square" lIns="45719" tIns="45719" rIns="45719" bIns="45719" numCol="1" anchor="ctr">
                <a:noAutofit/>
              </a:bodyPr>
              <a:lstStyle/>
              <a:p>
                <a:pPr algn="ctr" defTabSz="622300">
                  <a:lnSpc>
                    <a:spcPct val="90000"/>
                  </a:lnSpc>
                  <a:spcBef>
                    <a:spcPts val="800"/>
                  </a:spcBef>
                  <a:defRPr sz="1400">
                    <a:solidFill>
                      <a:srgbClr val="FFFFFF"/>
                    </a:solidFill>
                  </a:defRPr>
                </a:pPr>
                <a:endParaRPr/>
              </a:p>
            </p:txBody>
          </p:sp>
          <p:sp>
            <p:nvSpPr>
              <p:cNvPr id="215" name="Improve pay, employment security and working conditions"/>
              <p:cNvSpPr txBox="1"/>
              <p:nvPr/>
            </p:nvSpPr>
            <p:spPr>
              <a:xfrm>
                <a:off x="0" y="295909"/>
                <a:ext cx="2171700" cy="7112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3339" tIns="53339" rIns="53339" bIns="53339" numCol="1" anchor="ctr">
                <a:spAutoFit/>
              </a:bodyPr>
              <a:lstStyle>
                <a:lvl1pPr algn="ctr" defTabSz="622300">
                  <a:lnSpc>
                    <a:spcPct val="90000"/>
                  </a:lnSpc>
                  <a:spcBef>
                    <a:spcPts val="500"/>
                  </a:spcBef>
                  <a:defRPr sz="1400">
                    <a:solidFill>
                      <a:srgbClr val="FFFFFF"/>
                    </a:solidFill>
                  </a:defRPr>
                </a:lvl1pPr>
              </a:lstStyle>
              <a:p>
                <a:r>
                  <a:t>Improve pay, employment security and working conditions</a:t>
                </a:r>
              </a:p>
            </p:txBody>
          </p:sp>
        </p:grpSp>
        <p:grpSp>
          <p:nvGrpSpPr>
            <p:cNvPr id="219" name="Group"/>
            <p:cNvGrpSpPr/>
            <p:nvPr/>
          </p:nvGrpSpPr>
          <p:grpSpPr>
            <a:xfrm>
              <a:off x="2388870" y="0"/>
              <a:ext cx="2171701" cy="1303020"/>
              <a:chOff x="0" y="0"/>
              <a:chExt cx="2171700" cy="1303019"/>
            </a:xfrm>
          </p:grpSpPr>
          <p:sp>
            <p:nvSpPr>
              <p:cNvPr id="217" name="Rectangle"/>
              <p:cNvSpPr/>
              <p:nvPr/>
            </p:nvSpPr>
            <p:spPr>
              <a:xfrm>
                <a:off x="0" y="0"/>
                <a:ext cx="2171700" cy="1303020"/>
              </a:xfrm>
              <a:prstGeom prst="rect">
                <a:avLst/>
              </a:prstGeom>
              <a:solidFill>
                <a:schemeClr val="accent3"/>
              </a:solidFill>
              <a:ln w="12700" cap="flat">
                <a:solidFill>
                  <a:srgbClr val="FFFFFF"/>
                </a:solidFill>
                <a:prstDash val="solid"/>
                <a:miter lim="800000"/>
              </a:ln>
              <a:effectLst/>
            </p:spPr>
            <p:txBody>
              <a:bodyPr wrap="square" lIns="45719" tIns="45719" rIns="45719" bIns="45719" numCol="1" anchor="ctr">
                <a:noAutofit/>
              </a:bodyPr>
              <a:lstStyle/>
              <a:p>
                <a:pPr algn="ctr" defTabSz="622300">
                  <a:lnSpc>
                    <a:spcPct val="90000"/>
                  </a:lnSpc>
                  <a:spcBef>
                    <a:spcPts val="800"/>
                  </a:spcBef>
                  <a:defRPr sz="1400">
                    <a:solidFill>
                      <a:srgbClr val="FFFFFF"/>
                    </a:solidFill>
                  </a:defRPr>
                </a:pPr>
                <a:endParaRPr/>
              </a:p>
            </p:txBody>
          </p:sp>
          <p:sp>
            <p:nvSpPr>
              <p:cNvPr id="218" name="Set standards around zero-hour and casual work with governments and industry bodies"/>
              <p:cNvSpPr txBox="1"/>
              <p:nvPr/>
            </p:nvSpPr>
            <p:spPr>
              <a:xfrm>
                <a:off x="0" y="198755"/>
                <a:ext cx="2171700" cy="90551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3339" tIns="53339" rIns="53339" bIns="53339" numCol="1" anchor="ctr">
                <a:spAutoFit/>
              </a:bodyPr>
              <a:lstStyle>
                <a:lvl1pPr algn="ctr" defTabSz="622300">
                  <a:lnSpc>
                    <a:spcPct val="90000"/>
                  </a:lnSpc>
                  <a:spcBef>
                    <a:spcPts val="500"/>
                  </a:spcBef>
                  <a:defRPr sz="1400">
                    <a:solidFill>
                      <a:srgbClr val="FFFFFF"/>
                    </a:solidFill>
                  </a:defRPr>
                </a:lvl1pPr>
              </a:lstStyle>
              <a:p>
                <a:r>
                  <a:t>Set standards around zero-hour and casual work with governments and industry bodies</a:t>
                </a:r>
              </a:p>
            </p:txBody>
          </p:sp>
        </p:grpSp>
        <p:grpSp>
          <p:nvGrpSpPr>
            <p:cNvPr id="222" name="Group"/>
            <p:cNvGrpSpPr/>
            <p:nvPr/>
          </p:nvGrpSpPr>
          <p:grpSpPr>
            <a:xfrm>
              <a:off x="4777738" y="0"/>
              <a:ext cx="2171701" cy="1303020"/>
              <a:chOff x="0" y="0"/>
              <a:chExt cx="2171700" cy="1303019"/>
            </a:xfrm>
          </p:grpSpPr>
          <p:sp>
            <p:nvSpPr>
              <p:cNvPr id="220" name="Rectangle"/>
              <p:cNvSpPr/>
              <p:nvPr/>
            </p:nvSpPr>
            <p:spPr>
              <a:xfrm>
                <a:off x="0" y="0"/>
                <a:ext cx="2171700" cy="1303020"/>
              </a:xfrm>
              <a:prstGeom prst="rect">
                <a:avLst/>
              </a:prstGeom>
              <a:solidFill>
                <a:schemeClr val="accent4"/>
              </a:solidFill>
              <a:ln w="12700" cap="flat">
                <a:solidFill>
                  <a:srgbClr val="FFFFFF"/>
                </a:solidFill>
                <a:prstDash val="solid"/>
                <a:miter lim="800000"/>
              </a:ln>
              <a:effectLst/>
            </p:spPr>
            <p:txBody>
              <a:bodyPr wrap="square" lIns="45719" tIns="45719" rIns="45719" bIns="45719" numCol="1" anchor="ctr">
                <a:noAutofit/>
              </a:bodyPr>
              <a:lstStyle/>
              <a:p>
                <a:pPr algn="ctr" defTabSz="622300">
                  <a:lnSpc>
                    <a:spcPct val="90000"/>
                  </a:lnSpc>
                  <a:spcBef>
                    <a:spcPts val="800"/>
                  </a:spcBef>
                  <a:defRPr sz="1400">
                    <a:solidFill>
                      <a:srgbClr val="FFFFFF"/>
                    </a:solidFill>
                  </a:defRPr>
                </a:pPr>
                <a:endParaRPr/>
              </a:p>
            </p:txBody>
          </p:sp>
          <p:sp>
            <p:nvSpPr>
              <p:cNvPr id="221" name="Lower business rates in the industry to cut pressure on employers"/>
              <p:cNvSpPr txBox="1"/>
              <p:nvPr/>
            </p:nvSpPr>
            <p:spPr>
              <a:xfrm>
                <a:off x="0" y="295909"/>
                <a:ext cx="2171700" cy="7112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3339" tIns="53339" rIns="53339" bIns="53339" numCol="1" anchor="ctr">
                <a:spAutoFit/>
              </a:bodyPr>
              <a:lstStyle>
                <a:lvl1pPr algn="ctr" defTabSz="622300">
                  <a:lnSpc>
                    <a:spcPct val="90000"/>
                  </a:lnSpc>
                  <a:spcBef>
                    <a:spcPts val="500"/>
                  </a:spcBef>
                  <a:defRPr sz="1400">
                    <a:solidFill>
                      <a:srgbClr val="FFFFFF"/>
                    </a:solidFill>
                  </a:defRPr>
                </a:lvl1pPr>
              </a:lstStyle>
              <a:p>
                <a:r>
                  <a:t>Lower business rates in the industry to cut pressure on employers</a:t>
                </a:r>
              </a:p>
            </p:txBody>
          </p:sp>
        </p:grpSp>
        <p:grpSp>
          <p:nvGrpSpPr>
            <p:cNvPr id="225" name="Group"/>
            <p:cNvGrpSpPr/>
            <p:nvPr/>
          </p:nvGrpSpPr>
          <p:grpSpPr>
            <a:xfrm>
              <a:off x="0" y="1520189"/>
              <a:ext cx="2171700" cy="1303021"/>
              <a:chOff x="0" y="0"/>
              <a:chExt cx="2171700" cy="1303019"/>
            </a:xfrm>
          </p:grpSpPr>
          <p:sp>
            <p:nvSpPr>
              <p:cNvPr id="223" name="Rectangle"/>
              <p:cNvSpPr/>
              <p:nvPr/>
            </p:nvSpPr>
            <p:spPr>
              <a:xfrm>
                <a:off x="0" y="0"/>
                <a:ext cx="2171700" cy="1303020"/>
              </a:xfrm>
              <a:prstGeom prst="rect">
                <a:avLst/>
              </a:prstGeom>
              <a:solidFill>
                <a:schemeClr val="accent5"/>
              </a:solidFill>
              <a:ln w="12700" cap="flat">
                <a:solidFill>
                  <a:srgbClr val="FFFFFF"/>
                </a:solidFill>
                <a:prstDash val="solid"/>
                <a:miter lim="800000"/>
              </a:ln>
              <a:effectLst/>
            </p:spPr>
            <p:txBody>
              <a:bodyPr wrap="square" lIns="45719" tIns="45719" rIns="45719" bIns="45719" numCol="1" anchor="ctr">
                <a:noAutofit/>
              </a:bodyPr>
              <a:lstStyle/>
              <a:p>
                <a:pPr algn="ctr" defTabSz="622300">
                  <a:lnSpc>
                    <a:spcPct val="90000"/>
                  </a:lnSpc>
                  <a:spcBef>
                    <a:spcPts val="800"/>
                  </a:spcBef>
                  <a:defRPr sz="1400">
                    <a:solidFill>
                      <a:srgbClr val="FFFFFF"/>
                    </a:solidFill>
                  </a:defRPr>
                </a:pPr>
                <a:endParaRPr/>
              </a:p>
            </p:txBody>
          </p:sp>
          <p:sp>
            <p:nvSpPr>
              <p:cNvPr id="224" name="Use the JD-R model as a tool for risk assessment and job redesign"/>
              <p:cNvSpPr txBox="1"/>
              <p:nvPr/>
            </p:nvSpPr>
            <p:spPr>
              <a:xfrm>
                <a:off x="0" y="295909"/>
                <a:ext cx="2171700" cy="7112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3339" tIns="53339" rIns="53339" bIns="53339" numCol="1" anchor="ctr">
                <a:spAutoFit/>
              </a:bodyPr>
              <a:lstStyle>
                <a:lvl1pPr algn="ctr" defTabSz="622300">
                  <a:lnSpc>
                    <a:spcPct val="90000"/>
                  </a:lnSpc>
                  <a:spcBef>
                    <a:spcPts val="500"/>
                  </a:spcBef>
                  <a:defRPr sz="1400">
                    <a:solidFill>
                      <a:srgbClr val="FFFFFF"/>
                    </a:solidFill>
                  </a:defRPr>
                </a:lvl1pPr>
              </a:lstStyle>
              <a:p>
                <a:r>
                  <a:t>Use the JD-R model as a tool for risk assessment and job redesign</a:t>
                </a:r>
              </a:p>
            </p:txBody>
          </p:sp>
        </p:grpSp>
        <p:grpSp>
          <p:nvGrpSpPr>
            <p:cNvPr id="228" name="Group"/>
            <p:cNvGrpSpPr/>
            <p:nvPr/>
          </p:nvGrpSpPr>
          <p:grpSpPr>
            <a:xfrm>
              <a:off x="2388870" y="1520189"/>
              <a:ext cx="2171701" cy="1303021"/>
              <a:chOff x="0" y="0"/>
              <a:chExt cx="2171700" cy="1303019"/>
            </a:xfrm>
          </p:grpSpPr>
          <p:sp>
            <p:nvSpPr>
              <p:cNvPr id="226" name="Rectangle"/>
              <p:cNvSpPr/>
              <p:nvPr/>
            </p:nvSpPr>
            <p:spPr>
              <a:xfrm>
                <a:off x="0" y="0"/>
                <a:ext cx="2171700" cy="1303020"/>
              </a:xfrm>
              <a:prstGeom prst="rect">
                <a:avLst/>
              </a:prstGeom>
              <a:solidFill>
                <a:schemeClr val="accent6"/>
              </a:solidFill>
              <a:ln w="12700" cap="flat">
                <a:solidFill>
                  <a:srgbClr val="FFFFFF"/>
                </a:solidFill>
                <a:prstDash val="solid"/>
                <a:miter lim="800000"/>
              </a:ln>
              <a:effectLst/>
            </p:spPr>
            <p:txBody>
              <a:bodyPr wrap="square" lIns="45719" tIns="45719" rIns="45719" bIns="45719" numCol="1" anchor="ctr">
                <a:noAutofit/>
              </a:bodyPr>
              <a:lstStyle/>
              <a:p>
                <a:pPr algn="ctr" defTabSz="622300">
                  <a:lnSpc>
                    <a:spcPct val="90000"/>
                  </a:lnSpc>
                  <a:spcBef>
                    <a:spcPts val="800"/>
                  </a:spcBef>
                  <a:defRPr sz="1400">
                    <a:solidFill>
                      <a:srgbClr val="FFFFFF"/>
                    </a:solidFill>
                  </a:defRPr>
                </a:pPr>
                <a:endParaRPr/>
              </a:p>
            </p:txBody>
          </p:sp>
          <p:sp>
            <p:nvSpPr>
              <p:cNvPr id="227" name="Clear anti-abuse policy will  reduce emotional harm."/>
              <p:cNvSpPr txBox="1"/>
              <p:nvPr/>
            </p:nvSpPr>
            <p:spPr>
              <a:xfrm>
                <a:off x="0" y="295909"/>
                <a:ext cx="2171700" cy="71120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3339" tIns="53339" rIns="53339" bIns="53339" numCol="1" anchor="ctr">
                <a:spAutoFit/>
              </a:bodyPr>
              <a:lstStyle>
                <a:lvl1pPr algn="ctr" defTabSz="622300">
                  <a:lnSpc>
                    <a:spcPct val="90000"/>
                  </a:lnSpc>
                  <a:spcBef>
                    <a:spcPts val="500"/>
                  </a:spcBef>
                  <a:defRPr sz="1400">
                    <a:solidFill>
                      <a:srgbClr val="FFFFFF"/>
                    </a:solidFill>
                  </a:defRPr>
                </a:lvl1pPr>
              </a:lstStyle>
              <a:p>
                <a:r>
                  <a:t>Clear anti-abuse policy will  reduce emotional harm.</a:t>
                </a:r>
              </a:p>
            </p:txBody>
          </p:sp>
        </p:grpSp>
        <p:grpSp>
          <p:nvGrpSpPr>
            <p:cNvPr id="231" name="Group"/>
            <p:cNvGrpSpPr/>
            <p:nvPr/>
          </p:nvGrpSpPr>
          <p:grpSpPr>
            <a:xfrm>
              <a:off x="4777738" y="1520189"/>
              <a:ext cx="2171701" cy="1303021"/>
              <a:chOff x="0" y="0"/>
              <a:chExt cx="2171700" cy="1303019"/>
            </a:xfrm>
          </p:grpSpPr>
          <p:sp>
            <p:nvSpPr>
              <p:cNvPr id="229" name="Rectangle"/>
              <p:cNvSpPr/>
              <p:nvPr/>
            </p:nvSpPr>
            <p:spPr>
              <a:xfrm>
                <a:off x="0" y="0"/>
                <a:ext cx="2171700" cy="1303020"/>
              </a:xfrm>
              <a:prstGeom prst="rect">
                <a:avLst/>
              </a:prstGeom>
              <a:solidFill>
                <a:schemeClr val="accent2"/>
              </a:solidFill>
              <a:ln w="12700" cap="flat">
                <a:solidFill>
                  <a:srgbClr val="FFFFFF"/>
                </a:solidFill>
                <a:prstDash val="solid"/>
                <a:miter lim="800000"/>
              </a:ln>
              <a:effectLst/>
            </p:spPr>
            <p:txBody>
              <a:bodyPr wrap="square" lIns="45719" tIns="45719" rIns="45719" bIns="45719" numCol="1" anchor="ctr">
                <a:noAutofit/>
              </a:bodyPr>
              <a:lstStyle/>
              <a:p>
                <a:pPr algn="ctr" defTabSz="622300">
                  <a:lnSpc>
                    <a:spcPct val="90000"/>
                  </a:lnSpc>
                  <a:spcBef>
                    <a:spcPts val="800"/>
                  </a:spcBef>
                  <a:defRPr sz="1400">
                    <a:solidFill>
                      <a:srgbClr val="FFFFFF"/>
                    </a:solidFill>
                  </a:defRPr>
                </a:pPr>
                <a:endParaRPr/>
              </a:p>
            </p:txBody>
          </p:sp>
          <p:sp>
            <p:nvSpPr>
              <p:cNvPr id="230" name="Adequate and reasonable access to counselling resources and financial advice"/>
              <p:cNvSpPr txBox="1"/>
              <p:nvPr/>
            </p:nvSpPr>
            <p:spPr>
              <a:xfrm>
                <a:off x="0" y="198755"/>
                <a:ext cx="2171700" cy="90551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3339" tIns="53339" rIns="53339" bIns="53339" numCol="1" anchor="ctr">
                <a:spAutoFit/>
              </a:bodyPr>
              <a:lstStyle>
                <a:lvl1pPr algn="ctr" defTabSz="622300">
                  <a:lnSpc>
                    <a:spcPct val="90000"/>
                  </a:lnSpc>
                  <a:spcBef>
                    <a:spcPts val="500"/>
                  </a:spcBef>
                  <a:defRPr sz="1400">
                    <a:solidFill>
                      <a:srgbClr val="FFFFFF"/>
                    </a:solidFill>
                  </a:defRPr>
                </a:lvl1pPr>
              </a:lstStyle>
              <a:p>
                <a:r>
                  <a:t>Adequate and reasonable access to counselling resources and financial advice</a:t>
                </a:r>
              </a:p>
            </p:txBody>
          </p:sp>
        </p:grpSp>
        <p:grpSp>
          <p:nvGrpSpPr>
            <p:cNvPr id="234" name="Group"/>
            <p:cNvGrpSpPr/>
            <p:nvPr/>
          </p:nvGrpSpPr>
          <p:grpSpPr>
            <a:xfrm>
              <a:off x="2388870" y="3040379"/>
              <a:ext cx="2171701" cy="1303021"/>
              <a:chOff x="0" y="0"/>
              <a:chExt cx="2171700" cy="1303019"/>
            </a:xfrm>
          </p:grpSpPr>
          <p:sp>
            <p:nvSpPr>
              <p:cNvPr id="232" name="Rectangle"/>
              <p:cNvSpPr/>
              <p:nvPr/>
            </p:nvSpPr>
            <p:spPr>
              <a:xfrm>
                <a:off x="0" y="0"/>
                <a:ext cx="2171700" cy="1303020"/>
              </a:xfrm>
              <a:prstGeom prst="rect">
                <a:avLst/>
              </a:prstGeom>
              <a:solidFill>
                <a:schemeClr val="accent3"/>
              </a:solidFill>
              <a:ln w="12700" cap="flat">
                <a:solidFill>
                  <a:srgbClr val="FFFFFF"/>
                </a:solidFill>
                <a:prstDash val="solid"/>
                <a:miter lim="800000"/>
              </a:ln>
              <a:effectLst/>
            </p:spPr>
            <p:txBody>
              <a:bodyPr wrap="square" lIns="45719" tIns="45719" rIns="45719" bIns="45719" numCol="1" anchor="ctr">
                <a:noAutofit/>
              </a:bodyPr>
              <a:lstStyle/>
              <a:p>
                <a:pPr algn="ctr" defTabSz="622300">
                  <a:lnSpc>
                    <a:spcPct val="90000"/>
                  </a:lnSpc>
                  <a:spcBef>
                    <a:spcPts val="800"/>
                  </a:spcBef>
                  <a:defRPr sz="1400">
                    <a:solidFill>
                      <a:srgbClr val="FFFFFF"/>
                    </a:solidFill>
                  </a:defRPr>
                </a:pPr>
                <a:endParaRPr/>
              </a:p>
            </p:txBody>
          </p:sp>
          <p:sp>
            <p:nvSpPr>
              <p:cNvPr id="233" name="Good leadership and work culture"/>
              <p:cNvSpPr txBox="1"/>
              <p:nvPr/>
            </p:nvSpPr>
            <p:spPr>
              <a:xfrm>
                <a:off x="0" y="393064"/>
                <a:ext cx="2171700" cy="51689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3339" tIns="53339" rIns="53339" bIns="53339" numCol="1" anchor="ctr">
                <a:spAutoFit/>
              </a:bodyPr>
              <a:lstStyle>
                <a:lvl1pPr algn="ctr" defTabSz="622300">
                  <a:lnSpc>
                    <a:spcPct val="90000"/>
                  </a:lnSpc>
                  <a:spcBef>
                    <a:spcPts val="500"/>
                  </a:spcBef>
                  <a:defRPr sz="1400">
                    <a:solidFill>
                      <a:srgbClr val="FFFFFF"/>
                    </a:solidFill>
                  </a:defRPr>
                </a:lvl1pPr>
              </a:lstStyle>
              <a:p>
                <a:r>
                  <a:t>Good leadership and work culture</a:t>
                </a:r>
              </a:p>
            </p:txBody>
          </p:sp>
        </p:grpSp>
      </p:gr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F7F8E-59A8-EF67-3C76-9D84153329A8}"/>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563BD61F-912C-90A1-FBBE-F2B72F2E8EBA}"/>
              </a:ext>
            </a:extLst>
          </p:cNvPr>
          <p:cNvSpPr>
            <a:spLocks noGrp="1" noChangeArrowheads="1"/>
          </p:cNvSpPr>
          <p:nvPr>
            <p:ph type="body" idx="1"/>
          </p:nvPr>
        </p:nvSpPr>
        <p:spPr bwMode="auto">
          <a:xfrm>
            <a:off x="473472" y="1564911"/>
            <a:ext cx="11245056" cy="497059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spAutoFit/>
          </a:bodyPr>
          <a:lstStyle>
            <a:lvl1pPr eaLnBrk="0" fontAlgn="base">
              <a:spcBef>
                <a:spcPct val="0"/>
              </a:spcBef>
              <a:spcAft>
                <a:spcPct val="0"/>
              </a:spcAft>
              <a:defRPr>
                <a:solidFill>
                  <a:schemeClr val="tx1"/>
                </a:solidFill>
                <a:latin typeface="Arial" panose="020B0604020202020204" pitchFamily="34" charset="0"/>
              </a:defRPr>
            </a:lvl1pPr>
            <a:lvl2pPr marL="457200" eaLnBrk="0" fontAlgn="base">
              <a:spcBef>
                <a:spcPct val="0"/>
              </a:spcBef>
              <a:spcAft>
                <a:spcPct val="0"/>
              </a:spcAft>
              <a:defRPr>
                <a:solidFill>
                  <a:schemeClr val="tx1"/>
                </a:solidFill>
                <a:latin typeface="Arial" panose="020B0604020202020204" pitchFamily="34" charset="0"/>
              </a:defRPr>
            </a:lvl2pPr>
            <a:lvl3pPr marL="914400" eaLnBrk="0" fontAlgn="base">
              <a:spcBef>
                <a:spcPct val="0"/>
              </a:spcBef>
              <a:spcAft>
                <a:spcPct val="0"/>
              </a:spcAft>
              <a:defRPr>
                <a:solidFill>
                  <a:schemeClr val="tx1"/>
                </a:solidFill>
                <a:latin typeface="Arial" panose="020B0604020202020204" pitchFamily="34" charset="0"/>
              </a:defRPr>
            </a:lvl3pPr>
            <a:lvl4pPr marL="1371600" eaLnBrk="0" fontAlgn="base">
              <a:spcBef>
                <a:spcPct val="0"/>
              </a:spcBef>
              <a:spcAft>
                <a:spcPct val="0"/>
              </a:spcAft>
              <a:defRPr>
                <a:solidFill>
                  <a:schemeClr val="tx1"/>
                </a:solidFill>
                <a:latin typeface="Arial" panose="020B0604020202020204" pitchFamily="34" charset="0"/>
              </a:defRPr>
            </a:lvl4pPr>
            <a:lvl5pPr marL="1828800" eaLnBrk="0" fontAlgn="base">
              <a:spcBef>
                <a:spcPct val="0"/>
              </a:spcBef>
              <a:spcAft>
                <a:spcPct val="0"/>
              </a:spcAft>
              <a:defRPr>
                <a:solidFill>
                  <a:schemeClr val="tx1"/>
                </a:solidFill>
                <a:latin typeface="Arial" panose="020B0604020202020204" pitchFamily="34" charset="0"/>
              </a:defRPr>
            </a:lvl5pPr>
            <a:lvl6pPr marL="2286000" eaLnBrk="0" fontAlgn="base">
              <a:spcBef>
                <a:spcPct val="0"/>
              </a:spcBef>
              <a:spcAft>
                <a:spcPct val="0"/>
              </a:spcAft>
              <a:defRPr>
                <a:solidFill>
                  <a:schemeClr val="tx1"/>
                </a:solidFill>
                <a:latin typeface="Arial" panose="020B0604020202020204" pitchFamily="34" charset="0"/>
              </a:defRPr>
            </a:lvl6pPr>
            <a:lvl7pPr marL="2743200" eaLnBrk="0" fontAlgn="base">
              <a:spcBef>
                <a:spcPct val="0"/>
              </a:spcBef>
              <a:spcAft>
                <a:spcPct val="0"/>
              </a:spcAft>
              <a:defRPr>
                <a:solidFill>
                  <a:schemeClr val="tx1"/>
                </a:solidFill>
                <a:latin typeface="Arial" panose="020B0604020202020204" pitchFamily="34" charset="0"/>
              </a:defRPr>
            </a:lvl7pPr>
            <a:lvl8pPr marL="3200400" eaLnBrk="0" fontAlgn="base">
              <a:spcBef>
                <a:spcPct val="0"/>
              </a:spcBef>
              <a:spcAft>
                <a:spcPct val="0"/>
              </a:spcAft>
              <a:defRPr>
                <a:solidFill>
                  <a:schemeClr val="tx1"/>
                </a:solidFill>
                <a:latin typeface="Arial" panose="020B0604020202020204" pitchFamily="34" charset="0"/>
              </a:defRPr>
            </a:lvl8pPr>
            <a:lvl9pPr marL="3657600" eaLnBrk="0" fontAlgn="base">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Royal Society for Public Health (RSPH) (2019) </a:t>
            </a:r>
            <a:r>
              <a:rPr kumimoji="0" lang="en-US" altLang="en-US" sz="1050" b="0" i="1" u="none" strike="noStrike" cap="none" normalizeH="0" baseline="0" dirty="0">
                <a:ln>
                  <a:noFill/>
                </a:ln>
                <a:solidFill>
                  <a:srgbClr val="222222"/>
                </a:solidFill>
                <a:effectLst/>
                <a:latin typeface="Helvetica Neue"/>
                <a:cs typeface="Arial" panose="020B0604020202020204" pitchFamily="34" charset="0"/>
              </a:rPr>
              <a:t>Service With(out) a Smile? The Mental Health and Wellbeing of the UK Hospitality Workforce</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London: RSPH.</a:t>
            </a: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b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b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Hospitality Action (2020) </a:t>
            </a:r>
            <a:r>
              <a:rPr kumimoji="0" lang="en-US" altLang="en-US" sz="1050" b="0" i="1" u="none" strike="noStrike" cap="none" normalizeH="0" baseline="0" dirty="0">
                <a:ln>
                  <a:noFill/>
                </a:ln>
                <a:solidFill>
                  <a:srgbClr val="222222"/>
                </a:solidFill>
                <a:effectLst/>
                <a:latin typeface="Helvetica Neue"/>
                <a:cs typeface="Arial" panose="020B0604020202020204" pitchFamily="34" charset="0"/>
              </a:rPr>
              <a:t>Taking the Temperature – Our 2020 Mental Health Survey</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London: Hospitality Action.</a:t>
            </a: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b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b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The Burnt Chef Project (2020) </a:t>
            </a:r>
            <a:r>
              <a:rPr kumimoji="0" lang="en-US" altLang="en-US" sz="1050" b="0" i="1" u="none" strike="noStrike" cap="none" normalizeH="0" baseline="0" dirty="0">
                <a:ln>
                  <a:noFill/>
                </a:ln>
                <a:solidFill>
                  <a:srgbClr val="222222"/>
                </a:solidFill>
                <a:effectLst/>
                <a:latin typeface="Helvetica Neue"/>
                <a:cs typeface="Arial" panose="020B0604020202020204" pitchFamily="34" charset="0"/>
              </a:rPr>
              <a:t>Mental Health Survey – May 2020</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Available at: </a:t>
            </a:r>
            <a:r>
              <a:rPr kumimoji="0" lang="en-US" altLang="en-US" sz="1050" b="1" i="0" u="none" strike="noStrike" cap="none" normalizeH="0" baseline="0" dirty="0">
                <a:ln>
                  <a:noFill/>
                </a:ln>
                <a:solidFill>
                  <a:srgbClr val="1155CC"/>
                </a:solidFill>
                <a:effectLst/>
                <a:latin typeface="Helvetica Neue"/>
                <a:cs typeface="Arial" panose="020B0604020202020204" pitchFamily="34" charset="0"/>
                <a:hlinkClick r:id="rId2"/>
              </a:rPr>
              <a:t>https://www.theburntchefproject.com</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(Accessed: 5 February 2026).</a:t>
            </a: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b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b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The Burnt Chef Project (2021) </a:t>
            </a:r>
            <a:r>
              <a:rPr kumimoji="0" lang="en-US" altLang="en-US" sz="1050" b="0" i="1" u="none" strike="noStrike" cap="none" normalizeH="0" baseline="0" dirty="0">
                <a:ln>
                  <a:noFill/>
                </a:ln>
                <a:solidFill>
                  <a:srgbClr val="222222"/>
                </a:solidFill>
                <a:effectLst/>
                <a:latin typeface="Helvetica Neue"/>
                <a:cs typeface="Arial" panose="020B0604020202020204" pitchFamily="34" charset="0"/>
              </a:rPr>
              <a:t>All Hands-on-Deck Retention Survey</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Available at: </a:t>
            </a:r>
            <a:r>
              <a:rPr kumimoji="0" lang="en-US" altLang="en-US" sz="1050" b="1" i="0" u="none" strike="noStrike" cap="none" normalizeH="0" baseline="0" dirty="0">
                <a:ln>
                  <a:noFill/>
                </a:ln>
                <a:solidFill>
                  <a:srgbClr val="1155CC"/>
                </a:solidFill>
                <a:effectLst/>
                <a:latin typeface="Helvetica Neue"/>
                <a:cs typeface="Arial" panose="020B0604020202020204" pitchFamily="34" charset="0"/>
                <a:hlinkClick r:id="rId2"/>
              </a:rPr>
              <a:t>https://www.theburntchefproject.com</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(Accessed: 5 February 2026).</a:t>
            </a: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b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b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Mental Health Foundation (2022) </a:t>
            </a:r>
            <a:r>
              <a:rPr kumimoji="0" lang="en-US" altLang="en-US" sz="1050" b="0" i="1" u="none" strike="noStrike" cap="none" normalizeH="0" baseline="0" dirty="0">
                <a:ln>
                  <a:noFill/>
                </a:ln>
                <a:solidFill>
                  <a:srgbClr val="222222"/>
                </a:solidFill>
                <a:effectLst/>
                <a:latin typeface="Helvetica Neue"/>
                <a:cs typeface="Arial" panose="020B0604020202020204" pitchFamily="34" charset="0"/>
              </a:rPr>
              <a:t>Zero Hours Contracts and Mental Health: What the Evidence Tells Us</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London: Mental Health Foundation.</a:t>
            </a: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b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b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Jones, C. et al. (2024) ‘Hospitality work as social reproduction: embodied and emotional </a:t>
            </a:r>
            <a:r>
              <a:rPr kumimoji="0" lang="en-US" altLang="en-US" sz="1050" b="0" i="0" u="none" strike="noStrike" cap="none" normalizeH="0" baseline="0" dirty="0" err="1">
                <a:ln>
                  <a:noFill/>
                </a:ln>
                <a:solidFill>
                  <a:srgbClr val="222222"/>
                </a:solidFill>
                <a:effectLst/>
                <a:latin typeface="Helvetica Neue"/>
                <a:cs typeface="Arial" panose="020B0604020202020204" pitchFamily="34" charset="0"/>
              </a:rPr>
              <a:t>labour</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during COVID‑19’, </a:t>
            </a:r>
            <a:r>
              <a:rPr kumimoji="0" lang="en-US" altLang="en-US" sz="1050" b="0" i="1" u="none" strike="noStrike" cap="none" normalizeH="0" baseline="0" dirty="0">
                <a:ln>
                  <a:noFill/>
                </a:ln>
                <a:solidFill>
                  <a:srgbClr val="222222"/>
                </a:solidFill>
                <a:effectLst/>
                <a:latin typeface="Helvetica Neue"/>
                <a:cs typeface="Arial" panose="020B0604020202020204" pitchFamily="34" charset="0"/>
              </a:rPr>
              <a:t>Sociology</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58(2), pp. 471–488.</a:t>
            </a: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b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b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Zhao, Y. (2025) ‘The impact of emotional </a:t>
            </a:r>
            <a:r>
              <a:rPr kumimoji="0" lang="en-US" altLang="en-US" sz="1050" b="0" i="0" u="none" strike="noStrike" cap="none" normalizeH="0" baseline="0" dirty="0" err="1">
                <a:ln>
                  <a:noFill/>
                </a:ln>
                <a:solidFill>
                  <a:srgbClr val="222222"/>
                </a:solidFill>
                <a:effectLst/>
                <a:latin typeface="Helvetica Neue"/>
                <a:cs typeface="Arial" panose="020B0604020202020204" pitchFamily="34" charset="0"/>
              </a:rPr>
              <a:t>labour</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on mental health’, </a:t>
            </a:r>
            <a:r>
              <a:rPr kumimoji="0" lang="en-US" altLang="en-US" sz="1050" b="0" i="1" u="none" strike="noStrike" cap="none" normalizeH="0" baseline="0" dirty="0">
                <a:ln>
                  <a:noFill/>
                </a:ln>
                <a:solidFill>
                  <a:srgbClr val="222222"/>
                </a:solidFill>
                <a:effectLst/>
                <a:latin typeface="Helvetica Neue"/>
                <a:cs typeface="Arial" panose="020B0604020202020204" pitchFamily="34" charset="0"/>
              </a:rPr>
              <a:t>Personality and Individual Differences</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215, Article 112123.</a:t>
            </a: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b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b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Wavei, E.B., Lo, A. and </a:t>
            </a:r>
            <a:r>
              <a:rPr kumimoji="0" lang="en-US" altLang="en-US" sz="1050" b="0" i="0" u="none" strike="noStrike" cap="none" normalizeH="0" baseline="0" dirty="0" err="1">
                <a:ln>
                  <a:noFill/>
                </a:ln>
                <a:solidFill>
                  <a:srgbClr val="222222"/>
                </a:solidFill>
                <a:effectLst/>
                <a:latin typeface="Helvetica Neue"/>
                <a:cs typeface="Arial" panose="020B0604020202020204" pitchFamily="34" charset="0"/>
              </a:rPr>
              <a:t>Gedecho</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E.K. (2025) ‘Understanding frontline employees’ knowledge management in key aspects of customer relationship management: Insights from contemporary hotels’, </a:t>
            </a:r>
          </a:p>
          <a:p>
            <a:pPr marL="0" marR="0" lvl="0" indent="0" algn="l" defTabSz="914400" rtl="0" eaLnBrk="0" fontAlgn="b" latinLnBrk="0" hangingPunct="0">
              <a:lnSpc>
                <a:spcPct val="100000"/>
              </a:lnSpc>
              <a:spcBef>
                <a:spcPct val="0"/>
              </a:spcBef>
              <a:spcAft>
                <a:spcPct val="0"/>
              </a:spcAft>
              <a:buClrTx/>
              <a:buSzTx/>
              <a:buFontTx/>
              <a:buNone/>
              <a:tabLst/>
            </a:pPr>
            <a:r>
              <a:rPr kumimoji="0" lang="en-US" altLang="en-US" sz="1050" b="0" i="1" u="none" strike="noStrike" cap="none" normalizeH="0" baseline="0" dirty="0">
                <a:ln>
                  <a:noFill/>
                </a:ln>
                <a:solidFill>
                  <a:srgbClr val="222222"/>
                </a:solidFill>
                <a:effectLst/>
                <a:latin typeface="Helvetica Neue"/>
                <a:cs typeface="Arial" panose="020B0604020202020204" pitchFamily="34" charset="0"/>
              </a:rPr>
              <a:t>International Journal of Hospitality &amp; Tourism Administration</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pp. 1–29.</a:t>
            </a:r>
            <a:b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b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rgbClr val="222222"/>
                </a:solidFill>
                <a:effectLst/>
                <a:latin typeface="Helvetica Neue"/>
                <a:cs typeface="Arial" panose="020B0604020202020204" pitchFamily="34" charset="0"/>
              </a:rPr>
              <a:t>UKHospitality</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(2025) </a:t>
            </a:r>
            <a:r>
              <a:rPr kumimoji="0" lang="en-US" altLang="en-US" sz="1050" b="0" i="1" u="none" strike="noStrike" cap="none" normalizeH="0" baseline="0" dirty="0">
                <a:ln>
                  <a:noFill/>
                </a:ln>
                <a:solidFill>
                  <a:srgbClr val="222222"/>
                </a:solidFill>
                <a:effectLst/>
                <a:latin typeface="Helvetica Neue"/>
                <a:cs typeface="Arial" panose="020B0604020202020204" pitchFamily="34" charset="0"/>
              </a:rPr>
              <a:t>Hospitality Business Rates Reform </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a:t>
            </a:r>
            <a:r>
              <a:rPr kumimoji="0" lang="en-US" altLang="en-US" sz="1050" b="0" i="1" u="none" strike="noStrike" cap="none" normalizeH="0" baseline="0" dirty="0">
                <a:ln>
                  <a:noFill/>
                </a:ln>
                <a:solidFill>
                  <a:srgbClr val="222222"/>
                </a:solidFill>
                <a:effectLst/>
                <a:latin typeface="Helvetica Neue"/>
                <a:cs typeface="Arial" panose="020B0604020202020204" pitchFamily="34" charset="0"/>
              </a:rPr>
              <a:t>Unravelling”</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(press release, 30 November). Available at: </a:t>
            </a:r>
            <a:r>
              <a:rPr kumimoji="0" lang="en-US" altLang="en-US" sz="1050" b="1" i="0" u="none" strike="noStrike" cap="none" normalizeH="0" baseline="0" dirty="0">
                <a:ln>
                  <a:noFill/>
                </a:ln>
                <a:solidFill>
                  <a:srgbClr val="1155CC"/>
                </a:solidFill>
                <a:effectLst/>
                <a:latin typeface="Helvetica Neue"/>
                <a:cs typeface="Arial" panose="020B0604020202020204" pitchFamily="34" charset="0"/>
                <a:hlinkClick r:id="rId3"/>
              </a:rPr>
              <a:t>https://www.ukhospitality.org.uk</a:t>
            </a:r>
            <a:r>
              <a:rPr kumimoji="0" lang="en-US" altLang="en-US" sz="1050" b="0" i="0" u="none" strike="noStrike" cap="none" normalizeH="0" baseline="0" dirty="0">
                <a:ln>
                  <a:noFill/>
                </a:ln>
                <a:solidFill>
                  <a:srgbClr val="222222"/>
                </a:solidFill>
                <a:effectLst/>
                <a:latin typeface="Helvetica Neue"/>
                <a:cs typeface="Arial" panose="020B0604020202020204" pitchFamily="34" charset="0"/>
              </a:rPr>
              <a:t> (Accessed: 5 February 2026).</a:t>
            </a:r>
            <a:endParaRPr kumimoji="0" lang="en-US" altLang="en-US" sz="10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400" b="0" i="0" u="none" strike="noStrike" cap="none" normalizeH="0" baseline="0" dirty="0">
                <a:ln>
                  <a:noFill/>
                </a:ln>
                <a:solidFill>
                  <a:srgbClr val="202124"/>
                </a:solidFill>
                <a:effectLst/>
                <a:latin typeface="Google Sans"/>
              </a:rPr>
            </a:b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76134010"/>
      </p:ext>
    </p:extLst>
  </p:cSld>
  <p:clrMapOvr>
    <a:masterClrMapping/>
  </p:clrMapOvr>
  <p:transition spd="med"/>
</p:sld>
</file>

<file path=ppt/theme/theme1.xml><?xml version="1.0" encoding="utf-8"?>
<a:theme xmlns:a="http://schemas.openxmlformats.org/drawingml/2006/main" name="VanillaVTI">
  <a:themeElements>
    <a:clrScheme name="VanillaVTI">
      <a:dk1>
        <a:srgbClr val="000000"/>
      </a:dk1>
      <a:lt1>
        <a:srgbClr val="000000"/>
      </a:lt1>
      <a:dk2>
        <a:srgbClr val="A7A7A7"/>
      </a:dk2>
      <a:lt2>
        <a:srgbClr val="535353"/>
      </a:lt2>
      <a:accent1>
        <a:srgbClr val="169C9A"/>
      </a:accent1>
      <a:accent2>
        <a:srgbClr val="FA9A42"/>
      </a:accent2>
      <a:accent3>
        <a:srgbClr val="E15C3D"/>
      </a:accent3>
      <a:accent4>
        <a:srgbClr val="E78A67"/>
      </a:accent4>
      <a:accent5>
        <a:srgbClr val="A74B40"/>
      </a:accent5>
      <a:accent6>
        <a:srgbClr val="3D9072"/>
      </a:accent6>
      <a:hlink>
        <a:srgbClr val="0000FF"/>
      </a:hlink>
      <a:folHlink>
        <a:srgbClr val="FF00FF"/>
      </a:folHlink>
    </a:clrScheme>
    <a:fontScheme name="VanillaVTI">
      <a:majorFont>
        <a:latin typeface="Aptos"/>
        <a:ea typeface="Aptos"/>
        <a:cs typeface="Aptos"/>
      </a:majorFont>
      <a:minorFont>
        <a:latin typeface="Helvetica"/>
        <a:ea typeface="Helvetica"/>
        <a:cs typeface="Helvetica"/>
      </a:minorFont>
    </a:fontScheme>
    <a:fmtScheme name="Vanilla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Neue Haas Grotesk Text Pro"/>
            <a:ea typeface="Neue Haas Grotesk Text Pro"/>
            <a:cs typeface="Neue Haas Grotesk Text Pro"/>
            <a:sym typeface="Neue Haas Grotesk Text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Neue Haas Grotesk Text Pro"/>
            <a:ea typeface="Neue Haas Grotesk Text Pro"/>
            <a:cs typeface="Neue Haas Grotesk Text Pro"/>
            <a:sym typeface="Neue Haas Grotesk Text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VanillaVTI">
  <a:themeElements>
    <a:clrScheme name="VanillaVTI">
      <a:dk1>
        <a:srgbClr val="000000"/>
      </a:dk1>
      <a:lt1>
        <a:srgbClr val="FFFFFF"/>
      </a:lt1>
      <a:dk2>
        <a:srgbClr val="A7A7A7"/>
      </a:dk2>
      <a:lt2>
        <a:srgbClr val="535353"/>
      </a:lt2>
      <a:accent1>
        <a:srgbClr val="169C9A"/>
      </a:accent1>
      <a:accent2>
        <a:srgbClr val="FA9A42"/>
      </a:accent2>
      <a:accent3>
        <a:srgbClr val="E15C3D"/>
      </a:accent3>
      <a:accent4>
        <a:srgbClr val="E78A67"/>
      </a:accent4>
      <a:accent5>
        <a:srgbClr val="A74B40"/>
      </a:accent5>
      <a:accent6>
        <a:srgbClr val="3D9072"/>
      </a:accent6>
      <a:hlink>
        <a:srgbClr val="0000FF"/>
      </a:hlink>
      <a:folHlink>
        <a:srgbClr val="FF00FF"/>
      </a:folHlink>
    </a:clrScheme>
    <a:fontScheme name="VanillaVTI">
      <a:majorFont>
        <a:latin typeface="Aptos"/>
        <a:ea typeface="Aptos"/>
        <a:cs typeface="Aptos"/>
      </a:majorFont>
      <a:minorFont>
        <a:latin typeface="Helvetica"/>
        <a:ea typeface="Helvetica"/>
        <a:cs typeface="Helvetica"/>
      </a:minorFont>
    </a:fontScheme>
    <a:fmtScheme name="Vanilla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Neue Haas Grotesk Text Pro"/>
            <a:ea typeface="Neue Haas Grotesk Text Pro"/>
            <a:cs typeface="Neue Haas Grotesk Text Pro"/>
            <a:sym typeface="Neue Haas Grotesk Text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Neue Haas Grotesk Text Pro"/>
            <a:ea typeface="Neue Haas Grotesk Text Pro"/>
            <a:cs typeface="Neue Haas Grotesk Text Pro"/>
            <a:sym typeface="Neue Haas Grotesk Text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2766</TotalTime>
  <Words>1146</Words>
  <Application>Microsoft Office PowerPoint</Application>
  <PresentationFormat>Widescreen</PresentationFormat>
  <Paragraphs>118</Paragraphs>
  <Slides>15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Google Sans</vt:lpstr>
      <vt:lpstr>Helvetica Neue</vt:lpstr>
      <vt:lpstr>Neue Haas Grotesk Text Pro</vt:lpstr>
      <vt:lpstr>VanillaVTI</vt:lpstr>
      <vt:lpstr>THE DEEPENING MENTAL HEALTH CRISIS IN THE HOSPITALITY INDUSTRY</vt:lpstr>
      <vt:lpstr>Hospitality development   </vt:lpstr>
      <vt:lpstr>PESTLE Analysis</vt:lpstr>
      <vt:lpstr>Challenges in the Hospitality Industry </vt:lpstr>
      <vt:lpstr>Business Coping Strategies for Staff</vt:lpstr>
      <vt:lpstr>Job demands in Contemporary Hospitality</vt:lpstr>
      <vt:lpstr>Mental Health Issues on The Rise</vt:lpstr>
      <vt:lpstr>Consequences</vt:lpstr>
      <vt:lpstr>Causes of Poor Mental Health in Hospitality </vt:lpstr>
      <vt:lpstr>JD-R Model (Jobs Demand-Resources)</vt:lpstr>
      <vt:lpstr>JD-R Model (Jobs, Demand – Resources)</vt:lpstr>
      <vt:lpstr>Outcomes for workers, organisations and the sector </vt:lpstr>
      <vt:lpstr>Conclusion</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Galina B</cp:lastModifiedBy>
  <cp:revision>11</cp:revision>
  <dcterms:modified xsi:type="dcterms:W3CDTF">2026-02-24T20:38:38Z</dcterms:modified>
</cp:coreProperties>
</file>