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3864" autoAdjust="0"/>
  </p:normalViewPr>
  <p:slideViewPr>
    <p:cSldViewPr snapToGrid="0" snapToObjects="1">
      <p:cViewPr varScale="1">
        <p:scale>
          <a:sx n="102" d="100"/>
          <a:sy n="102" d="100"/>
        </p:scale>
        <p:origin x="89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0373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A" dirty="0" err="1"/>
              <a:t>OPENING:"The</a:t>
            </a:r>
            <a:r>
              <a:rPr lang="en-CA" dirty="0"/>
              <a:t> </a:t>
            </a:r>
            <a:r>
              <a:rPr lang="en-CA" dirty="0" err="1"/>
              <a:t>AgriGuard</a:t>
            </a:r>
            <a:r>
              <a:rPr lang="en-CA" dirty="0"/>
              <a:t> system is built on a modular, four-layer architecture that takes a raw leaf image all the way through to actionable treatment guidance.“</a:t>
            </a:r>
          </a:p>
          <a:p>
            <a:endParaRPr lang="en-CA" dirty="0"/>
          </a:p>
          <a:p>
            <a:r>
              <a:rPr lang="en-CA" dirty="0"/>
              <a:t>DATA INGESTION LAYER:</a:t>
            </a:r>
          </a:p>
          <a:p>
            <a:r>
              <a:rPr lang="en-CA" dirty="0"/>
              <a:t>Starting at the top — we use the </a:t>
            </a:r>
            <a:r>
              <a:rPr lang="en-CA" dirty="0" err="1"/>
              <a:t>PlantVillage</a:t>
            </a:r>
            <a:r>
              <a:rPr lang="en-CA" dirty="0"/>
              <a:t> dataset sourced via Kaggle and Hugging Face. Raw images are fed into a </a:t>
            </a:r>
            <a:r>
              <a:rPr lang="en-CA" dirty="0" err="1"/>
              <a:t>tf.data</a:t>
            </a:r>
            <a:r>
              <a:rPr lang="en-CA" dirty="0"/>
              <a:t> pipeline which handles batching, shuffling, and on-the-fly data augmentation. This ensures the model never sees the same training sample twice in the same form, which reduces overfitting.“</a:t>
            </a:r>
          </a:p>
          <a:p>
            <a:endParaRPr lang="en-CA" dirty="0"/>
          </a:p>
          <a:p>
            <a:r>
              <a:rPr lang="en-CA" dirty="0"/>
              <a:t>TRAINING &amp; MODEL BUILD:</a:t>
            </a:r>
          </a:p>
          <a:p>
            <a:r>
              <a:rPr lang="en-CA" dirty="0"/>
              <a:t>"On the right, images go through preprocessing — resizing to 128×128, normalisation to [0,1], and train/test splitting. They are then passed into a TensorFlow CNN training loop using our MobileNetV2 transfer learning model. We implemented model versioning across v1, v2, and v3 checkpoints — saving .h5 and </a:t>
            </a:r>
            <a:r>
              <a:rPr lang="en-CA" dirty="0" err="1"/>
              <a:t>SavedModel</a:t>
            </a:r>
            <a:r>
              <a:rPr lang="en-CA" dirty="0"/>
              <a:t> formats — so we could roll back to the best-performing weights.</a:t>
            </a:r>
          </a:p>
          <a:p>
            <a:endParaRPr lang="en-CA" dirty="0"/>
          </a:p>
          <a:p>
            <a:r>
              <a:rPr lang="en-CA" dirty="0"/>
              <a:t>"DECISION LOGIC LAYER:“</a:t>
            </a:r>
          </a:p>
          <a:p>
            <a:r>
              <a:rPr lang="en-CA" dirty="0"/>
              <a:t>The final trained model feeds into a decision logic layer that maps raw </a:t>
            </a:r>
            <a:r>
              <a:rPr lang="en-CA" dirty="0" err="1"/>
              <a:t>softmax</a:t>
            </a:r>
            <a:r>
              <a:rPr lang="en-CA" dirty="0"/>
              <a:t> probabilities to one of 38 disease classes. A confidence threshold filters low-certainty predictions and flags them for human review — this is where severity classification happens: Healthy, Mild, or Severe.</a:t>
            </a:r>
          </a:p>
          <a:p>
            <a:endParaRPr lang="en-CA" dirty="0"/>
          </a:p>
          <a:p>
            <a:r>
              <a:rPr lang="en-CA" dirty="0"/>
              <a:t>"LOCAL DEPLOYMENT LAYER:“</a:t>
            </a:r>
          </a:p>
          <a:p>
            <a:r>
              <a:rPr lang="en-CA" dirty="0"/>
              <a:t>For deployment, we use TensorFlow Serving behind a Docker REST API — this exposes a POST endpoint that accepts base64-encoded images and returns a JSON response containing the predicted class, confidence score, and severity level. The React JS frontend calls this endpoint, renders the result, and triggers the chatbot module which generates plain-language explanations and treatment recommendations.</a:t>
            </a:r>
          </a:p>
          <a:p>
            <a:endParaRPr lang="en-CA" dirty="0"/>
          </a:p>
          <a:p>
            <a:r>
              <a:rPr lang="en-CA" dirty="0"/>
              <a:t>"CLOSING:“</a:t>
            </a:r>
          </a:p>
          <a:p>
            <a:r>
              <a:rPr lang="en-CA" dirty="0"/>
              <a:t>What makes this architecture significant is that it does not stop at classification. Every component — from the API to the chatbot — is designed to make the model's output accessible to a non-technical farmer. That is the gap most research never crosses."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3D1E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0"/>
            <a:ext cx="2286000" cy="5143500"/>
          </a:xfrm>
          <a:prstGeom prst="rect">
            <a:avLst/>
          </a:prstGeom>
          <a:solidFill>
            <a:srgbClr val="6B3FA0">
              <a:alpha val="30000"/>
            </a:srgbClr>
          </a:solidFill>
          <a:ln w="12700">
            <a:solidFill>
              <a:srgbClr val="6B3FA0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6400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2340" y="2041398"/>
            <a:ext cx="1417320" cy="126187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926080" y="457200"/>
            <a:ext cx="5943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7" name="Text 3"/>
          <p:cNvSpPr/>
          <p:nvPr/>
        </p:nvSpPr>
        <p:spPr>
          <a:xfrm>
            <a:off x="274320" y="1691640"/>
            <a:ext cx="658368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Leaf Disease Detection System with Chatbot</a:t>
            </a:r>
            <a:endParaRPr lang="en-US" sz="3400" dirty="0"/>
          </a:p>
        </p:txBody>
      </p:sp>
      <p:sp>
        <p:nvSpPr>
          <p:cNvPr id="8" name="Shape 4"/>
          <p:cNvSpPr/>
          <p:nvPr/>
        </p:nvSpPr>
        <p:spPr>
          <a:xfrm>
            <a:off x="274320" y="3493008"/>
            <a:ext cx="50292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274320" y="3602736"/>
            <a:ext cx="64008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D4C5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 Patel      2434793@student.uwtsd.ac.uk</a:t>
            </a:r>
            <a:endParaRPr lang="en-US" sz="1300" dirty="0"/>
          </a:p>
        </p:txBody>
      </p:sp>
      <p:sp>
        <p:nvSpPr>
          <p:cNvPr id="10" name="Text 6"/>
          <p:cNvSpPr/>
          <p:nvPr/>
        </p:nvSpPr>
        <p:spPr>
          <a:xfrm>
            <a:off x="274320" y="4185666"/>
            <a:ext cx="2529840" cy="752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4A8E0"/>
                </a:solidFill>
              </a:rPr>
              <a:t>Instructor: Aliyu Sambo  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C4A8E0"/>
                </a:solidFill>
              </a:rPr>
              <a:t>Supervisor: Mohammed Ben Farah</a:t>
            </a:r>
            <a:endParaRPr lang="en-US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14886E-7A8B-0191-B6EF-49D794693C20}"/>
              </a:ext>
            </a:extLst>
          </p:cNvPr>
          <p:cNvSpPr txBox="1"/>
          <p:nvPr/>
        </p:nvSpPr>
        <p:spPr>
          <a:xfrm>
            <a:off x="4495800" y="4471415"/>
            <a:ext cx="21793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rgbClr val="C4A8E0"/>
                </a:solidFill>
              </a:rPr>
              <a:t>May 2026</a:t>
            </a:r>
            <a:endParaRPr lang="en-CA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2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65760" y="804672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365760" y="804672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365760" y="804672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01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914400" y="877824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Problem Statement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914400" y="1243584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Why crop disease detection matters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365760" y="1828800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1"/>
          <p:cNvSpPr/>
          <p:nvPr/>
        </p:nvSpPr>
        <p:spPr>
          <a:xfrm>
            <a:off x="365760" y="1828800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2"/>
          <p:cNvSpPr/>
          <p:nvPr/>
        </p:nvSpPr>
        <p:spPr>
          <a:xfrm>
            <a:off x="365760" y="1828800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02</a:t>
            </a:r>
            <a:endParaRPr lang="en-US" sz="1400" dirty="0"/>
          </a:p>
        </p:txBody>
      </p:sp>
      <p:sp>
        <p:nvSpPr>
          <p:cNvPr id="16" name="Text 13"/>
          <p:cNvSpPr/>
          <p:nvPr/>
        </p:nvSpPr>
        <p:spPr>
          <a:xfrm>
            <a:off x="914400" y="1901952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Our Solution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914400" y="2267712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AgriGuard — end-to-end AI system</a:t>
            </a:r>
            <a:endParaRPr lang="en-US" sz="1100" dirty="0"/>
          </a:p>
        </p:txBody>
      </p:sp>
      <p:sp>
        <p:nvSpPr>
          <p:cNvPr id="18" name="Shape 15"/>
          <p:cNvSpPr/>
          <p:nvPr/>
        </p:nvSpPr>
        <p:spPr>
          <a:xfrm>
            <a:off x="365760" y="2852928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6"/>
          <p:cNvSpPr/>
          <p:nvPr/>
        </p:nvSpPr>
        <p:spPr>
          <a:xfrm>
            <a:off x="365760" y="2852928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7"/>
          <p:cNvSpPr/>
          <p:nvPr/>
        </p:nvSpPr>
        <p:spPr>
          <a:xfrm>
            <a:off x="365760" y="2852928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03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914400" y="2926080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Dataset &amp; Method</a:t>
            </a:r>
            <a:endParaRPr lang="en-US" sz="1300" dirty="0"/>
          </a:p>
        </p:txBody>
      </p:sp>
      <p:sp>
        <p:nvSpPr>
          <p:cNvPr id="22" name="Text 19"/>
          <p:cNvSpPr/>
          <p:nvPr/>
        </p:nvSpPr>
        <p:spPr>
          <a:xfrm>
            <a:off x="914400" y="3291840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PlantVillage + MobileNetV2</a:t>
            </a:r>
            <a:endParaRPr lang="en-US" sz="1100" dirty="0"/>
          </a:p>
        </p:txBody>
      </p:sp>
      <p:sp>
        <p:nvSpPr>
          <p:cNvPr id="23" name="Shape 20"/>
          <p:cNvSpPr/>
          <p:nvPr/>
        </p:nvSpPr>
        <p:spPr>
          <a:xfrm>
            <a:off x="365760" y="3877056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Shape 21"/>
          <p:cNvSpPr/>
          <p:nvPr/>
        </p:nvSpPr>
        <p:spPr>
          <a:xfrm>
            <a:off x="365760" y="3877056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2"/>
          <p:cNvSpPr/>
          <p:nvPr/>
        </p:nvSpPr>
        <p:spPr>
          <a:xfrm>
            <a:off x="365760" y="3877056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04</a:t>
            </a:r>
            <a:endParaRPr lang="en-US" sz="1400" dirty="0"/>
          </a:p>
        </p:txBody>
      </p:sp>
      <p:sp>
        <p:nvSpPr>
          <p:cNvPr id="26" name="Text 23"/>
          <p:cNvSpPr/>
          <p:nvPr/>
        </p:nvSpPr>
        <p:spPr>
          <a:xfrm>
            <a:off x="914400" y="3950208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Results</a:t>
            </a:r>
            <a:endParaRPr lang="en-US" sz="1300" dirty="0"/>
          </a:p>
        </p:txBody>
      </p:sp>
      <p:sp>
        <p:nvSpPr>
          <p:cNvPr id="27" name="Text 24"/>
          <p:cNvSpPr/>
          <p:nvPr/>
        </p:nvSpPr>
        <p:spPr>
          <a:xfrm>
            <a:off x="914400" y="4315968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94.86% accuracy, F1 ≈ 0.94</a:t>
            </a:r>
            <a:endParaRPr lang="en-US" sz="1100" dirty="0"/>
          </a:p>
        </p:txBody>
      </p:sp>
      <p:sp>
        <p:nvSpPr>
          <p:cNvPr id="28" name="Shape 25"/>
          <p:cNvSpPr/>
          <p:nvPr/>
        </p:nvSpPr>
        <p:spPr>
          <a:xfrm>
            <a:off x="4846320" y="804672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Shape 26"/>
          <p:cNvSpPr/>
          <p:nvPr/>
        </p:nvSpPr>
        <p:spPr>
          <a:xfrm>
            <a:off x="4846320" y="804672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7"/>
          <p:cNvSpPr/>
          <p:nvPr/>
        </p:nvSpPr>
        <p:spPr>
          <a:xfrm>
            <a:off x="4846320" y="804672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05</a:t>
            </a:r>
            <a:endParaRPr lang="en-US" sz="1400" dirty="0"/>
          </a:p>
        </p:txBody>
      </p:sp>
      <p:sp>
        <p:nvSpPr>
          <p:cNvPr id="31" name="Text 28"/>
          <p:cNvSpPr/>
          <p:nvPr/>
        </p:nvSpPr>
        <p:spPr>
          <a:xfrm>
            <a:off x="5394960" y="877824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System Interface</a:t>
            </a:r>
            <a:endParaRPr lang="en-US" sz="1300" dirty="0"/>
          </a:p>
        </p:txBody>
      </p:sp>
      <p:sp>
        <p:nvSpPr>
          <p:cNvPr id="32" name="Text 29"/>
          <p:cNvSpPr/>
          <p:nvPr/>
        </p:nvSpPr>
        <p:spPr>
          <a:xfrm>
            <a:off x="5394960" y="1243584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Live app screenshots</a:t>
            </a:r>
            <a:endParaRPr lang="en-US" sz="1100" dirty="0"/>
          </a:p>
        </p:txBody>
      </p:sp>
      <p:sp>
        <p:nvSpPr>
          <p:cNvPr id="33" name="Shape 30"/>
          <p:cNvSpPr/>
          <p:nvPr/>
        </p:nvSpPr>
        <p:spPr>
          <a:xfrm>
            <a:off x="4846320" y="1828800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4" name="Shape 31"/>
          <p:cNvSpPr/>
          <p:nvPr/>
        </p:nvSpPr>
        <p:spPr>
          <a:xfrm>
            <a:off x="4846320" y="1828800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32"/>
          <p:cNvSpPr/>
          <p:nvPr/>
        </p:nvSpPr>
        <p:spPr>
          <a:xfrm>
            <a:off x="4846320" y="1828800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06</a:t>
            </a:r>
            <a:endParaRPr lang="en-US" sz="1400" dirty="0"/>
          </a:p>
        </p:txBody>
      </p:sp>
      <p:sp>
        <p:nvSpPr>
          <p:cNvPr id="36" name="Text 33"/>
          <p:cNvSpPr/>
          <p:nvPr/>
        </p:nvSpPr>
        <p:spPr>
          <a:xfrm>
            <a:off x="5394960" y="1901952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Benefits &amp; Impact</a:t>
            </a:r>
            <a:endParaRPr lang="en-US" sz="1300" dirty="0"/>
          </a:p>
        </p:txBody>
      </p:sp>
      <p:sp>
        <p:nvSpPr>
          <p:cNvPr id="37" name="Text 34"/>
          <p:cNvSpPr/>
          <p:nvPr/>
        </p:nvSpPr>
        <p:spPr>
          <a:xfrm>
            <a:off x="5394960" y="2267712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For farmers and society</a:t>
            </a:r>
            <a:endParaRPr lang="en-US" sz="1100" dirty="0"/>
          </a:p>
        </p:txBody>
      </p:sp>
      <p:sp>
        <p:nvSpPr>
          <p:cNvPr id="38" name="Shape 35"/>
          <p:cNvSpPr/>
          <p:nvPr/>
        </p:nvSpPr>
        <p:spPr>
          <a:xfrm>
            <a:off x="4846320" y="2852928"/>
            <a:ext cx="4114800" cy="868680"/>
          </a:xfrm>
          <a:prstGeom prst="rect">
            <a:avLst/>
          </a:prstGeom>
          <a:solidFill>
            <a:srgbClr val="F7F5FA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9" name="Shape 36"/>
          <p:cNvSpPr/>
          <p:nvPr/>
        </p:nvSpPr>
        <p:spPr>
          <a:xfrm>
            <a:off x="4846320" y="2852928"/>
            <a:ext cx="457200" cy="8686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0" name="Text 37"/>
          <p:cNvSpPr/>
          <p:nvPr/>
        </p:nvSpPr>
        <p:spPr>
          <a:xfrm>
            <a:off x="4846320" y="2852928"/>
            <a:ext cx="457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07</a:t>
            </a:r>
            <a:endParaRPr lang="en-US" sz="1400" dirty="0"/>
          </a:p>
        </p:txBody>
      </p:sp>
      <p:sp>
        <p:nvSpPr>
          <p:cNvPr id="41" name="Text 38"/>
          <p:cNvSpPr/>
          <p:nvPr/>
        </p:nvSpPr>
        <p:spPr>
          <a:xfrm>
            <a:off x="5394960" y="2926080"/>
            <a:ext cx="3429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Future Work</a:t>
            </a:r>
            <a:endParaRPr lang="en-US" sz="1300" dirty="0"/>
          </a:p>
        </p:txBody>
      </p:sp>
      <p:sp>
        <p:nvSpPr>
          <p:cNvPr id="42" name="Text 39"/>
          <p:cNvSpPr/>
          <p:nvPr/>
        </p:nvSpPr>
        <p:spPr>
          <a:xfrm>
            <a:off x="5394960" y="3291840"/>
            <a:ext cx="3429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</a:rPr>
              <a:t>Next steps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3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65760" y="804672"/>
            <a:ext cx="2560320" cy="128016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365760" y="804672"/>
            <a:ext cx="256032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365760" y="859536"/>
            <a:ext cx="256032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20–40%</a:t>
            </a:r>
            <a:endParaRPr lang="en-US" sz="2800" dirty="0"/>
          </a:p>
        </p:txBody>
      </p:sp>
      <p:sp>
        <p:nvSpPr>
          <p:cNvPr id="11" name="Text 8"/>
          <p:cNvSpPr/>
          <p:nvPr/>
        </p:nvSpPr>
        <p:spPr>
          <a:xfrm>
            <a:off x="365760" y="1598371"/>
            <a:ext cx="2560320" cy="40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Crop yield lost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annually to disease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3200400" y="804672"/>
            <a:ext cx="2560320" cy="128016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3200400" y="804672"/>
            <a:ext cx="256032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3200400" y="859536"/>
            <a:ext cx="256032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Manual</a:t>
            </a:r>
            <a:endParaRPr lang="en-US" sz="2800" dirty="0"/>
          </a:p>
        </p:txBody>
      </p:sp>
      <p:sp>
        <p:nvSpPr>
          <p:cNvPr id="15" name="Text 12"/>
          <p:cNvSpPr/>
          <p:nvPr/>
        </p:nvSpPr>
        <p:spPr>
          <a:xfrm>
            <a:off x="3200400" y="1598371"/>
            <a:ext cx="2560320" cy="40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Diagnosis relies on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expert inspection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6035040" y="804672"/>
            <a:ext cx="2560320" cy="128016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4"/>
          <p:cNvSpPr/>
          <p:nvPr/>
        </p:nvSpPr>
        <p:spPr>
          <a:xfrm>
            <a:off x="6035040" y="804672"/>
            <a:ext cx="256032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6035040" y="859536"/>
            <a:ext cx="256032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Delayed</a:t>
            </a:r>
            <a:endParaRPr lang="en-US" sz="2800" dirty="0"/>
          </a:p>
        </p:txBody>
      </p:sp>
      <p:sp>
        <p:nvSpPr>
          <p:cNvPr id="19" name="Text 16"/>
          <p:cNvSpPr/>
          <p:nvPr/>
        </p:nvSpPr>
        <p:spPr>
          <a:xfrm>
            <a:off x="6035040" y="1598371"/>
            <a:ext cx="2560320" cy="40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Late detection =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greater crop loss</a:t>
            </a:r>
            <a:endParaRPr lang="en-US" sz="1100" dirty="0"/>
          </a:p>
        </p:txBody>
      </p:sp>
      <p:sp>
        <p:nvSpPr>
          <p:cNvPr id="20" name="Text 17"/>
          <p:cNvSpPr/>
          <p:nvPr/>
        </p:nvSpPr>
        <p:spPr>
          <a:xfrm>
            <a:off x="365760" y="2267712"/>
            <a:ext cx="5120640" cy="2377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Expert knowledge required — not accessible to most farmers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inspection is slow, subjective, inconsistent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AI research stops at model — never reaches farmers</a:t>
            </a:r>
            <a:endParaRPr lang="en-US" sz="1500" dirty="0"/>
          </a:p>
          <a:p>
            <a:pPr marL="342900" indent="-342900">
              <a:buSzPct val="100000"/>
              <a:buChar char="•"/>
            </a:pPr>
            <a:r>
              <a:rPr lang="en-US" sz="15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actionable guidance provided after diagnosis</a:t>
            </a:r>
            <a:endParaRPr lang="en-US" sz="1500" dirty="0"/>
          </a:p>
        </p:txBody>
      </p:sp>
      <p:sp>
        <p:nvSpPr>
          <p:cNvPr id="21" name="Shape 18"/>
          <p:cNvSpPr/>
          <p:nvPr/>
        </p:nvSpPr>
        <p:spPr>
          <a:xfrm>
            <a:off x="5303520" y="2267712"/>
            <a:ext cx="3657600" cy="2377440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Shape 19"/>
          <p:cNvSpPr/>
          <p:nvPr/>
        </p:nvSpPr>
        <p:spPr>
          <a:xfrm>
            <a:off x="5303520" y="2267712"/>
            <a:ext cx="3657600" cy="54864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0"/>
          <p:cNvSpPr/>
          <p:nvPr/>
        </p:nvSpPr>
        <p:spPr>
          <a:xfrm>
            <a:off x="5394960" y="2340864"/>
            <a:ext cx="3474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C4A8E0"/>
                </a:solidFill>
              </a:rPr>
              <a:t>Research Question</a:t>
            </a:r>
            <a:endParaRPr lang="en-US" sz="1300" dirty="0"/>
          </a:p>
        </p:txBody>
      </p:sp>
      <p:sp>
        <p:nvSpPr>
          <p:cNvPr id="24" name="Text 21"/>
          <p:cNvSpPr/>
          <p:nvPr/>
        </p:nvSpPr>
        <p:spPr>
          <a:xfrm>
            <a:off x="5394960" y="2706624"/>
            <a:ext cx="34747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</a:rPr>
              <a:t>How can an end-to-end AI system automatically detect crop diseases and provide real-time, actionable guidance?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PLANT DISEASE LOOKS LIKE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4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749808"/>
            <a:ext cx="8503920" cy="41605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320040" y="4971288"/>
            <a:ext cx="85039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6B6B"/>
                </a:solidFill>
              </a:rPr>
              <a:t>Real leaf images from the PlantVillage dataset — 6 crops, 6 diseases, classified by AgriGuard AI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SOLUTION — AGRIGUARD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6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274320" y="4105656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6B6B6B"/>
                </a:solidFill>
              </a:rPr>
              <a:t>AgriGuard Web Interface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5074920" y="804672"/>
            <a:ext cx="3749040" cy="932688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7"/>
          <p:cNvSpPr/>
          <p:nvPr/>
        </p:nvSpPr>
        <p:spPr>
          <a:xfrm>
            <a:off x="5074920" y="804672"/>
            <a:ext cx="54864" cy="932688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8"/>
          <p:cNvSpPr/>
          <p:nvPr/>
        </p:nvSpPr>
        <p:spPr>
          <a:xfrm>
            <a:off x="5202936" y="859536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MobileNetV2 Model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5202936" y="1133856"/>
            <a:ext cx="3566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38-class disease classification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5074920" y="1828800"/>
            <a:ext cx="3749040" cy="932688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Shape 11"/>
          <p:cNvSpPr/>
          <p:nvPr/>
        </p:nvSpPr>
        <p:spPr>
          <a:xfrm>
            <a:off x="5074920" y="1828800"/>
            <a:ext cx="54864" cy="932688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2"/>
          <p:cNvSpPr/>
          <p:nvPr/>
        </p:nvSpPr>
        <p:spPr>
          <a:xfrm>
            <a:off x="5202936" y="1883664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FastAPI Backend</a:t>
            </a:r>
            <a:endParaRPr lang="en-US" sz="1300" dirty="0"/>
          </a:p>
        </p:txBody>
      </p:sp>
      <p:sp>
        <p:nvSpPr>
          <p:cNvPr id="17" name="Text 13"/>
          <p:cNvSpPr/>
          <p:nvPr/>
        </p:nvSpPr>
        <p:spPr>
          <a:xfrm>
            <a:off x="5202936" y="2157984"/>
            <a:ext cx="3566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Real-time inference + severity scoring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5074920" y="2852928"/>
            <a:ext cx="3749040" cy="932688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5"/>
          <p:cNvSpPr/>
          <p:nvPr/>
        </p:nvSpPr>
        <p:spPr>
          <a:xfrm>
            <a:off x="5074920" y="2852928"/>
            <a:ext cx="54864" cy="932688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6"/>
          <p:cNvSpPr/>
          <p:nvPr/>
        </p:nvSpPr>
        <p:spPr>
          <a:xfrm>
            <a:off x="5202936" y="2907792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Web Frontend</a:t>
            </a:r>
            <a:endParaRPr lang="en-US" sz="1300" dirty="0"/>
          </a:p>
        </p:txBody>
      </p:sp>
      <p:sp>
        <p:nvSpPr>
          <p:cNvPr id="21" name="Text 17"/>
          <p:cNvSpPr/>
          <p:nvPr/>
        </p:nvSpPr>
        <p:spPr>
          <a:xfrm>
            <a:off x="5202936" y="3182112"/>
            <a:ext cx="3566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Image upload + instant results</a:t>
            </a:r>
            <a:endParaRPr lang="en-US" sz="1200" dirty="0"/>
          </a:p>
        </p:txBody>
      </p:sp>
      <p:sp>
        <p:nvSpPr>
          <p:cNvPr id="22" name="Shape 18"/>
          <p:cNvSpPr/>
          <p:nvPr/>
        </p:nvSpPr>
        <p:spPr>
          <a:xfrm>
            <a:off x="5074920" y="3877056"/>
            <a:ext cx="3749040" cy="932688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Shape 19"/>
          <p:cNvSpPr/>
          <p:nvPr/>
        </p:nvSpPr>
        <p:spPr>
          <a:xfrm>
            <a:off x="5074920" y="3877056"/>
            <a:ext cx="54864" cy="932688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0"/>
          <p:cNvSpPr/>
          <p:nvPr/>
        </p:nvSpPr>
        <p:spPr>
          <a:xfrm>
            <a:off x="5202936" y="3931920"/>
            <a:ext cx="3566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AI Chatbot</a:t>
            </a:r>
            <a:endParaRPr lang="en-US" sz="1300" dirty="0"/>
          </a:p>
        </p:txBody>
      </p:sp>
      <p:sp>
        <p:nvSpPr>
          <p:cNvPr id="25" name="Text 21"/>
          <p:cNvSpPr/>
          <p:nvPr/>
        </p:nvSpPr>
        <p:spPr>
          <a:xfrm>
            <a:off x="5202936" y="4206240"/>
            <a:ext cx="3566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Explanations + treatment guidance</a:t>
            </a:r>
            <a:endParaRPr lang="en-US" sz="1200" dirty="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8707E084-76CD-A008-F805-A0BF15FA0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26" y="1133856"/>
            <a:ext cx="4816190" cy="290779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ARCHITECTURE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5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80" y="749808"/>
            <a:ext cx="7650480" cy="393192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320040" y="4706112"/>
            <a:ext cx="8503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6B6B6B"/>
                </a:solidFill>
              </a:rPr>
              <a:t>End-to-end pipeline: Data Collection → Model Training → API Deployment → Frontend → Chatbot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29"/>
          <p:cNvSpPr/>
          <p:nvPr/>
        </p:nvSpPr>
        <p:spPr>
          <a:xfrm>
            <a:off x="6675120" y="3053715"/>
            <a:ext cx="36576" cy="8229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Shape 32"/>
          <p:cNvSpPr/>
          <p:nvPr/>
        </p:nvSpPr>
        <p:spPr>
          <a:xfrm>
            <a:off x="6675120" y="3491103"/>
            <a:ext cx="36576" cy="8229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8" name="Shape 35"/>
          <p:cNvSpPr/>
          <p:nvPr/>
        </p:nvSpPr>
        <p:spPr>
          <a:xfrm>
            <a:off x="6675120" y="3917061"/>
            <a:ext cx="36576" cy="8229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5" name="Shape 35">
            <a:extLst>
              <a:ext uri="{FF2B5EF4-FFF2-40B4-BE49-F238E27FC236}">
                <a16:creationId xmlns:a16="http://schemas.microsoft.com/office/drawing/2014/main" id="{95560B9D-7C42-9E2E-FAB6-EC513B061804}"/>
              </a:ext>
            </a:extLst>
          </p:cNvPr>
          <p:cNvSpPr/>
          <p:nvPr/>
        </p:nvSpPr>
        <p:spPr>
          <a:xfrm>
            <a:off x="6684264" y="4328274"/>
            <a:ext cx="36576" cy="8229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&amp; METHODOLOGY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6707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7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20040" y="804672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320040" y="804672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320040" y="859536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50,000+</a:t>
            </a:r>
            <a:endParaRPr lang="en-US" sz="2800" dirty="0"/>
          </a:p>
        </p:txBody>
      </p:sp>
      <p:sp>
        <p:nvSpPr>
          <p:cNvPr id="11" name="Text 8"/>
          <p:cNvSpPr/>
          <p:nvPr/>
        </p:nvSpPr>
        <p:spPr>
          <a:xfrm>
            <a:off x="320040" y="1439631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Images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2468880" y="804672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2468880" y="804672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2468880" y="859536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38</a:t>
            </a:r>
            <a:endParaRPr lang="en-US" sz="2800" dirty="0"/>
          </a:p>
        </p:txBody>
      </p:sp>
      <p:sp>
        <p:nvSpPr>
          <p:cNvPr id="15" name="Text 12"/>
          <p:cNvSpPr/>
          <p:nvPr/>
        </p:nvSpPr>
        <p:spPr>
          <a:xfrm>
            <a:off x="2468880" y="1439631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Disease Classes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4617720" y="804672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4"/>
          <p:cNvSpPr/>
          <p:nvPr/>
        </p:nvSpPr>
        <p:spPr>
          <a:xfrm>
            <a:off x="4617720" y="804672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4617720" y="859536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14</a:t>
            </a:r>
            <a:endParaRPr lang="en-US" sz="2800" dirty="0"/>
          </a:p>
        </p:txBody>
      </p:sp>
      <p:sp>
        <p:nvSpPr>
          <p:cNvPr id="19" name="Text 16"/>
          <p:cNvSpPr/>
          <p:nvPr/>
        </p:nvSpPr>
        <p:spPr>
          <a:xfrm>
            <a:off x="4617720" y="1439631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Plant Species</a:t>
            </a:r>
            <a:endParaRPr lang="en-US" sz="1100" dirty="0"/>
          </a:p>
        </p:txBody>
      </p:sp>
      <p:sp>
        <p:nvSpPr>
          <p:cNvPr id="20" name="Shape 17"/>
          <p:cNvSpPr/>
          <p:nvPr/>
        </p:nvSpPr>
        <p:spPr>
          <a:xfrm>
            <a:off x="6766560" y="804672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Shape 18"/>
          <p:cNvSpPr/>
          <p:nvPr/>
        </p:nvSpPr>
        <p:spPr>
          <a:xfrm>
            <a:off x="6766560" y="804672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6766560" y="859536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80/10/10</a:t>
            </a:r>
            <a:endParaRPr lang="en-US" sz="2800" dirty="0"/>
          </a:p>
        </p:txBody>
      </p:sp>
      <p:sp>
        <p:nvSpPr>
          <p:cNvPr id="23" name="Text 20"/>
          <p:cNvSpPr/>
          <p:nvPr/>
        </p:nvSpPr>
        <p:spPr>
          <a:xfrm>
            <a:off x="6766560" y="1439631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Train/Val/Test</a:t>
            </a:r>
            <a:endParaRPr lang="en-US" sz="1100" dirty="0"/>
          </a:p>
        </p:txBody>
      </p:sp>
      <p:sp>
        <p:nvSpPr>
          <p:cNvPr id="24" name="Text 21"/>
          <p:cNvSpPr/>
          <p:nvPr/>
        </p:nvSpPr>
        <p:spPr>
          <a:xfrm>
            <a:off x="320040" y="1993392"/>
            <a:ext cx="41148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D1E6E"/>
                </a:solidFill>
              </a:rPr>
              <a:t>Preprocessing Pipeline</a:t>
            </a:r>
            <a:endParaRPr lang="en-US" sz="1400" dirty="0"/>
          </a:p>
        </p:txBody>
      </p:sp>
      <p:sp>
        <p:nvSpPr>
          <p:cNvPr id="25" name="Text 22"/>
          <p:cNvSpPr/>
          <p:nvPr/>
        </p:nvSpPr>
        <p:spPr>
          <a:xfrm>
            <a:off x="320040" y="2304288"/>
            <a:ext cx="4114800" cy="1058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via Hugging Face library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 resized to 128×128 px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Pixel normalization (0–1)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Augmentation: rotation, flip, zoom</a:t>
            </a:r>
            <a:endParaRPr lang="en-US" sz="1300" dirty="0"/>
          </a:p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80/10/10 split</a:t>
            </a:r>
            <a:endParaRPr lang="en-US" sz="1300" dirty="0"/>
          </a:p>
        </p:txBody>
      </p:sp>
      <p:sp>
        <p:nvSpPr>
          <p:cNvPr id="26" name="Text 23"/>
          <p:cNvSpPr/>
          <p:nvPr/>
        </p:nvSpPr>
        <p:spPr>
          <a:xfrm>
            <a:off x="4663440" y="1993392"/>
            <a:ext cx="41605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D1E6E"/>
                </a:solidFill>
              </a:rPr>
              <a:t>Model Pipeline</a:t>
            </a:r>
            <a:endParaRPr lang="en-US" sz="1400" dirty="0"/>
          </a:p>
        </p:txBody>
      </p:sp>
      <p:sp>
        <p:nvSpPr>
          <p:cNvPr id="27" name="Shape 24"/>
          <p:cNvSpPr/>
          <p:nvPr/>
        </p:nvSpPr>
        <p:spPr>
          <a:xfrm>
            <a:off x="4663440" y="2268414"/>
            <a:ext cx="4160520" cy="3474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Text 25"/>
          <p:cNvSpPr/>
          <p:nvPr/>
        </p:nvSpPr>
        <p:spPr>
          <a:xfrm>
            <a:off x="4754880" y="2350008"/>
            <a:ext cx="3931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Input 128×128</a:t>
            </a:r>
            <a:endParaRPr lang="en-US" sz="1200" dirty="0"/>
          </a:p>
        </p:txBody>
      </p:sp>
      <p:sp>
        <p:nvSpPr>
          <p:cNvPr id="29" name="Shape 26"/>
          <p:cNvSpPr/>
          <p:nvPr/>
        </p:nvSpPr>
        <p:spPr>
          <a:xfrm>
            <a:off x="6675120" y="2628929"/>
            <a:ext cx="36576" cy="8229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Shape 27"/>
          <p:cNvSpPr/>
          <p:nvPr/>
        </p:nvSpPr>
        <p:spPr>
          <a:xfrm>
            <a:off x="4663440" y="2705998"/>
            <a:ext cx="4160520" cy="3474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8"/>
          <p:cNvSpPr/>
          <p:nvPr/>
        </p:nvSpPr>
        <p:spPr>
          <a:xfrm>
            <a:off x="4754880" y="2779776"/>
            <a:ext cx="3931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Augmentation</a:t>
            </a:r>
            <a:endParaRPr lang="en-US" sz="1200" dirty="0"/>
          </a:p>
        </p:txBody>
      </p:sp>
      <p:sp>
        <p:nvSpPr>
          <p:cNvPr id="33" name="Shape 30"/>
          <p:cNvSpPr/>
          <p:nvPr/>
        </p:nvSpPr>
        <p:spPr>
          <a:xfrm>
            <a:off x="4663440" y="3135766"/>
            <a:ext cx="4160520" cy="347472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4" name="Text 31"/>
          <p:cNvSpPr/>
          <p:nvPr/>
        </p:nvSpPr>
        <p:spPr>
          <a:xfrm>
            <a:off x="4754880" y="3209544"/>
            <a:ext cx="3931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MobileNetV2 Base</a:t>
            </a:r>
            <a:endParaRPr lang="en-US" sz="1200" dirty="0"/>
          </a:p>
        </p:txBody>
      </p:sp>
      <p:sp>
        <p:nvSpPr>
          <p:cNvPr id="36" name="Shape 33"/>
          <p:cNvSpPr/>
          <p:nvPr/>
        </p:nvSpPr>
        <p:spPr>
          <a:xfrm>
            <a:off x="4663440" y="3578820"/>
            <a:ext cx="4160520" cy="3474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7" name="Text 34"/>
          <p:cNvSpPr/>
          <p:nvPr/>
        </p:nvSpPr>
        <p:spPr>
          <a:xfrm>
            <a:off x="4754880" y="3639312"/>
            <a:ext cx="3931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Global Avg Pool</a:t>
            </a:r>
            <a:endParaRPr lang="en-US" sz="1200" dirty="0"/>
          </a:p>
        </p:txBody>
      </p:sp>
      <p:sp>
        <p:nvSpPr>
          <p:cNvPr id="39" name="Shape 36"/>
          <p:cNvSpPr/>
          <p:nvPr/>
        </p:nvSpPr>
        <p:spPr>
          <a:xfrm>
            <a:off x="4663440" y="3987486"/>
            <a:ext cx="4160520" cy="3474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0" name="Text 37"/>
          <p:cNvSpPr/>
          <p:nvPr/>
        </p:nvSpPr>
        <p:spPr>
          <a:xfrm>
            <a:off x="4754880" y="4069080"/>
            <a:ext cx="3931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Dropout</a:t>
            </a:r>
            <a:endParaRPr lang="en-US" sz="1200" dirty="0"/>
          </a:p>
        </p:txBody>
      </p:sp>
      <p:sp>
        <p:nvSpPr>
          <p:cNvPr id="41" name="Shape 38"/>
          <p:cNvSpPr/>
          <p:nvPr/>
        </p:nvSpPr>
        <p:spPr>
          <a:xfrm>
            <a:off x="6675120" y="4398264"/>
            <a:ext cx="36576" cy="8229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2" name="Shape 39"/>
          <p:cNvSpPr/>
          <p:nvPr/>
        </p:nvSpPr>
        <p:spPr>
          <a:xfrm>
            <a:off x="4663440" y="4396152"/>
            <a:ext cx="4160520" cy="3474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3" name="Text 40"/>
          <p:cNvSpPr/>
          <p:nvPr/>
        </p:nvSpPr>
        <p:spPr>
          <a:xfrm>
            <a:off x="4754880" y="4498848"/>
            <a:ext cx="3931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</a:rPr>
              <a:t>Dense + Softmax (38)</a:t>
            </a:r>
            <a:endParaRPr lang="en-US" sz="1200" dirty="0"/>
          </a:p>
        </p:txBody>
      </p:sp>
      <p:sp>
        <p:nvSpPr>
          <p:cNvPr id="44" name="Text 41"/>
          <p:cNvSpPr/>
          <p:nvPr/>
        </p:nvSpPr>
        <p:spPr>
          <a:xfrm>
            <a:off x="4663440" y="4748784"/>
            <a:ext cx="41605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6B6B"/>
                </a:solidFill>
              </a:rPr>
              <a:t>Loss: Cross-Entropy  ·  Optimizer: Adam  ·  2-Stage Training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MOBILENETV2 — MODEL ARCHITECTURE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4421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8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20040" y="804672"/>
            <a:ext cx="4114800" cy="38404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320040" y="804672"/>
            <a:ext cx="4114800" cy="384048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</a:rPr>
              <a:t>What is MobileNetV2?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320040" y="874776"/>
            <a:ext cx="4114800" cy="2651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Lightweight CNN designed for mobile &amp; embedded vision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Introduced by Google (Sandler et al., CVPR 2018)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Uses Inverted Residual blocks with linear bottlenecks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Pre-trained on ImageNet (1.2M images, 1000 classes)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3.4M parameters — fast inference, low memory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4663440" y="804672"/>
            <a:ext cx="2194560" cy="530352"/>
          </a:xfrm>
          <a:prstGeom prst="rect">
            <a:avLst/>
          </a:prstGeom>
          <a:solidFill>
            <a:srgbClr val="1E4D8C"/>
          </a:solidFill>
          <a:ln w="12700">
            <a:solidFill>
              <a:srgbClr val="1E4D8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4663440" y="841248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Input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4663440" y="1097280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4A8E0"/>
                </a:solidFill>
              </a:rPr>
              <a:t>128 × 128 × 3</a:t>
            </a:r>
            <a:endParaRPr lang="en-US" sz="1000" dirty="0"/>
          </a:p>
        </p:txBody>
      </p:sp>
      <p:sp>
        <p:nvSpPr>
          <p:cNvPr id="14" name="Shape 11"/>
          <p:cNvSpPr/>
          <p:nvPr/>
        </p:nvSpPr>
        <p:spPr>
          <a:xfrm>
            <a:off x="5715000" y="1335024"/>
            <a:ext cx="54864" cy="12801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Shape 12"/>
          <p:cNvSpPr/>
          <p:nvPr/>
        </p:nvSpPr>
        <p:spPr>
          <a:xfrm>
            <a:off x="4663440" y="1463040"/>
            <a:ext cx="2194560" cy="530352"/>
          </a:xfrm>
          <a:prstGeom prst="rect">
            <a:avLst/>
          </a:prstGeom>
          <a:solidFill>
            <a:srgbClr val="1E4D8C"/>
          </a:solidFill>
          <a:ln w="12700">
            <a:solidFill>
              <a:srgbClr val="1E4D8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3"/>
          <p:cNvSpPr/>
          <p:nvPr/>
        </p:nvSpPr>
        <p:spPr>
          <a:xfrm>
            <a:off x="4663440" y="1499616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Augmentation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4663440" y="1755648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4A8E0"/>
                </a:solidFill>
              </a:rPr>
              <a:t>Flip · Rotate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5715000" y="1993392"/>
            <a:ext cx="54864" cy="12801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6"/>
          <p:cNvSpPr/>
          <p:nvPr/>
        </p:nvSpPr>
        <p:spPr>
          <a:xfrm>
            <a:off x="4663440" y="2121408"/>
            <a:ext cx="2194560" cy="530352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7"/>
          <p:cNvSpPr/>
          <p:nvPr/>
        </p:nvSpPr>
        <p:spPr>
          <a:xfrm>
            <a:off x="4663440" y="2157984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MobileNetV2 Base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4663440" y="2414016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4A8E0"/>
                </a:solidFill>
              </a:rPr>
              <a:t>Frozen (Stage 1)</a:t>
            </a:r>
            <a:endParaRPr lang="en-US" sz="1000" dirty="0"/>
          </a:p>
        </p:txBody>
      </p:sp>
      <p:sp>
        <p:nvSpPr>
          <p:cNvPr id="22" name="Shape 19"/>
          <p:cNvSpPr/>
          <p:nvPr/>
        </p:nvSpPr>
        <p:spPr>
          <a:xfrm>
            <a:off x="5715000" y="2651760"/>
            <a:ext cx="54864" cy="12801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Shape 20"/>
          <p:cNvSpPr/>
          <p:nvPr/>
        </p:nvSpPr>
        <p:spPr>
          <a:xfrm>
            <a:off x="4663440" y="2779776"/>
            <a:ext cx="2194560" cy="530352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1"/>
          <p:cNvSpPr/>
          <p:nvPr/>
        </p:nvSpPr>
        <p:spPr>
          <a:xfrm>
            <a:off x="4663440" y="2816352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Global AvgPool</a:t>
            </a:r>
            <a:endParaRPr lang="en-US" sz="1200" dirty="0"/>
          </a:p>
        </p:txBody>
      </p:sp>
      <p:sp>
        <p:nvSpPr>
          <p:cNvPr id="25" name="Text 22"/>
          <p:cNvSpPr/>
          <p:nvPr/>
        </p:nvSpPr>
        <p:spPr>
          <a:xfrm>
            <a:off x="4663440" y="3072384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4A8E0"/>
                </a:solidFill>
              </a:rPr>
              <a:t>Spatial reduction</a:t>
            </a:r>
            <a:endParaRPr lang="en-US" sz="1000" dirty="0"/>
          </a:p>
        </p:txBody>
      </p:sp>
      <p:sp>
        <p:nvSpPr>
          <p:cNvPr id="26" name="Shape 23"/>
          <p:cNvSpPr/>
          <p:nvPr/>
        </p:nvSpPr>
        <p:spPr>
          <a:xfrm>
            <a:off x="5715000" y="3310128"/>
            <a:ext cx="54864" cy="12801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Shape 24"/>
          <p:cNvSpPr/>
          <p:nvPr/>
        </p:nvSpPr>
        <p:spPr>
          <a:xfrm>
            <a:off x="4663440" y="3438144"/>
            <a:ext cx="2194560" cy="530352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Text 25"/>
          <p:cNvSpPr/>
          <p:nvPr/>
        </p:nvSpPr>
        <p:spPr>
          <a:xfrm>
            <a:off x="4663440" y="3474720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Dropout (0.3)</a:t>
            </a:r>
            <a:endParaRPr lang="en-US" sz="1200" dirty="0"/>
          </a:p>
        </p:txBody>
      </p:sp>
      <p:sp>
        <p:nvSpPr>
          <p:cNvPr id="29" name="Text 26"/>
          <p:cNvSpPr/>
          <p:nvPr/>
        </p:nvSpPr>
        <p:spPr>
          <a:xfrm>
            <a:off x="4663440" y="3730752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4A8E0"/>
                </a:solidFill>
              </a:rPr>
              <a:t>Regularisation</a:t>
            </a:r>
            <a:endParaRPr lang="en-US" sz="1000" dirty="0"/>
          </a:p>
        </p:txBody>
      </p:sp>
      <p:sp>
        <p:nvSpPr>
          <p:cNvPr id="30" name="Shape 27"/>
          <p:cNvSpPr/>
          <p:nvPr/>
        </p:nvSpPr>
        <p:spPr>
          <a:xfrm>
            <a:off x="5715000" y="3968496"/>
            <a:ext cx="54864" cy="12801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Shape 28"/>
          <p:cNvSpPr/>
          <p:nvPr/>
        </p:nvSpPr>
        <p:spPr>
          <a:xfrm>
            <a:off x="4663440" y="4096512"/>
            <a:ext cx="2194560" cy="530352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2" name="Text 29"/>
          <p:cNvSpPr/>
          <p:nvPr/>
        </p:nvSpPr>
        <p:spPr>
          <a:xfrm>
            <a:off x="4663440" y="4133088"/>
            <a:ext cx="2194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Dense + Softmax</a:t>
            </a:r>
            <a:endParaRPr lang="en-US" sz="1200" dirty="0"/>
          </a:p>
        </p:txBody>
      </p:sp>
      <p:sp>
        <p:nvSpPr>
          <p:cNvPr id="33" name="Text 30"/>
          <p:cNvSpPr/>
          <p:nvPr/>
        </p:nvSpPr>
        <p:spPr>
          <a:xfrm>
            <a:off x="4663440" y="4389120"/>
            <a:ext cx="2194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C4A8E0"/>
                </a:solidFill>
              </a:rPr>
              <a:t>38 class output</a:t>
            </a:r>
            <a:endParaRPr lang="en-US" sz="1000" dirty="0"/>
          </a:p>
        </p:txBody>
      </p:sp>
      <p:sp>
        <p:nvSpPr>
          <p:cNvPr id="34" name="Shape 31"/>
          <p:cNvSpPr/>
          <p:nvPr/>
        </p:nvSpPr>
        <p:spPr>
          <a:xfrm>
            <a:off x="7086600" y="804672"/>
            <a:ext cx="1737360" cy="384048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32"/>
          <p:cNvSpPr/>
          <p:nvPr/>
        </p:nvSpPr>
        <p:spPr>
          <a:xfrm>
            <a:off x="7086600" y="804672"/>
            <a:ext cx="1737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Stage 1</a:t>
            </a:r>
            <a:endParaRPr lang="en-US" sz="1400" dirty="0"/>
          </a:p>
        </p:txBody>
      </p:sp>
      <p:sp>
        <p:nvSpPr>
          <p:cNvPr id="36" name="Text 33"/>
          <p:cNvSpPr/>
          <p:nvPr/>
        </p:nvSpPr>
        <p:spPr>
          <a:xfrm>
            <a:off x="7086600" y="1225296"/>
            <a:ext cx="173736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 frozen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 trained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epochs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LR: 0.001</a:t>
            </a:r>
            <a:endParaRPr lang="en-US" sz="1200" dirty="0"/>
          </a:p>
        </p:txBody>
      </p:sp>
      <p:sp>
        <p:nvSpPr>
          <p:cNvPr id="37" name="Shape 34"/>
          <p:cNvSpPr/>
          <p:nvPr/>
        </p:nvSpPr>
        <p:spPr>
          <a:xfrm>
            <a:off x="7086600" y="2633472"/>
            <a:ext cx="1737360" cy="38404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8" name="Text 35"/>
          <p:cNvSpPr/>
          <p:nvPr/>
        </p:nvSpPr>
        <p:spPr>
          <a:xfrm>
            <a:off x="7086600" y="2633472"/>
            <a:ext cx="1737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Stage 2</a:t>
            </a:r>
            <a:endParaRPr lang="en-US" sz="1400" dirty="0"/>
          </a:p>
        </p:txBody>
      </p:sp>
      <p:sp>
        <p:nvSpPr>
          <p:cNvPr id="39" name="Text 36"/>
          <p:cNvSpPr/>
          <p:nvPr/>
        </p:nvSpPr>
        <p:spPr>
          <a:xfrm>
            <a:off x="7086600" y="3054096"/>
            <a:ext cx="173736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layers unfrozen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Fine-tuned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epochs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LR: 0.0001</a:t>
            </a:r>
            <a:endParaRPr lang="en-US" sz="1200" dirty="0"/>
          </a:p>
        </p:txBody>
      </p:sp>
      <p:sp>
        <p:nvSpPr>
          <p:cNvPr id="40" name="Shape 37"/>
          <p:cNvSpPr/>
          <p:nvPr/>
        </p:nvSpPr>
        <p:spPr>
          <a:xfrm>
            <a:off x="242316" y="3190494"/>
            <a:ext cx="4306824" cy="1335786"/>
          </a:xfrm>
          <a:prstGeom prst="rect">
            <a:avLst/>
          </a:prstGeom>
          <a:solidFill>
            <a:srgbClr val="F7F5FA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1" name="Text 38"/>
          <p:cNvSpPr/>
          <p:nvPr/>
        </p:nvSpPr>
        <p:spPr>
          <a:xfrm>
            <a:off x="434340" y="3190494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Why MobileNetV2 for AgriGuard?</a:t>
            </a:r>
            <a:endParaRPr lang="en-US" sz="1300" dirty="0"/>
          </a:p>
        </p:txBody>
      </p:sp>
      <p:sp>
        <p:nvSpPr>
          <p:cNvPr id="42" name="Text 39"/>
          <p:cNvSpPr/>
          <p:nvPr/>
        </p:nvSpPr>
        <p:spPr>
          <a:xfrm>
            <a:off x="274320" y="3721608"/>
            <a:ext cx="4251960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Runs on mobile devices — accessible to farmers without high-end hardware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 from ImageNet gives strong feature extraction for leaf images</a:t>
            </a:r>
            <a:endParaRPr lang="en-US" sz="1200" dirty="0"/>
          </a:p>
          <a:p>
            <a:pPr marL="342900" indent="-342900">
              <a:buSzPct val="100000"/>
              <a:buChar char="•"/>
            </a:pPr>
            <a:r>
              <a:rPr lang="en-US" sz="12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 inference: classifies a leaf image in under 200ms via FastAPI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RESULTS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4421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9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20040" y="777240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320040" y="777240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320040" y="832104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94.86%</a:t>
            </a:r>
            <a:endParaRPr lang="en-US" sz="2800" dirty="0"/>
          </a:p>
        </p:txBody>
      </p:sp>
      <p:sp>
        <p:nvSpPr>
          <p:cNvPr id="11" name="Text 8"/>
          <p:cNvSpPr/>
          <p:nvPr/>
        </p:nvSpPr>
        <p:spPr>
          <a:xfrm>
            <a:off x="320040" y="1412199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Test Accuracy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2468880" y="777240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2468880" y="777240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2468880" y="832104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0.94</a:t>
            </a:r>
            <a:endParaRPr lang="en-US" sz="2800" dirty="0"/>
          </a:p>
        </p:txBody>
      </p:sp>
      <p:sp>
        <p:nvSpPr>
          <p:cNvPr id="15" name="Text 12"/>
          <p:cNvSpPr/>
          <p:nvPr/>
        </p:nvSpPr>
        <p:spPr>
          <a:xfrm>
            <a:off x="2468880" y="1412199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Macro Precision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4617720" y="777240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4"/>
          <p:cNvSpPr/>
          <p:nvPr/>
        </p:nvSpPr>
        <p:spPr>
          <a:xfrm>
            <a:off x="4617720" y="777240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4617720" y="832104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0.94</a:t>
            </a:r>
            <a:endParaRPr lang="en-US" sz="2800" dirty="0"/>
          </a:p>
        </p:txBody>
      </p:sp>
      <p:sp>
        <p:nvSpPr>
          <p:cNvPr id="19" name="Text 16"/>
          <p:cNvSpPr/>
          <p:nvPr/>
        </p:nvSpPr>
        <p:spPr>
          <a:xfrm>
            <a:off x="4617720" y="1412199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Macro Recall</a:t>
            </a:r>
            <a:endParaRPr lang="en-US" sz="1100" dirty="0"/>
          </a:p>
        </p:txBody>
      </p:sp>
      <p:sp>
        <p:nvSpPr>
          <p:cNvPr id="20" name="Shape 17"/>
          <p:cNvSpPr/>
          <p:nvPr/>
        </p:nvSpPr>
        <p:spPr>
          <a:xfrm>
            <a:off x="6766560" y="777240"/>
            <a:ext cx="1920240" cy="102412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Shape 18"/>
          <p:cNvSpPr/>
          <p:nvPr/>
        </p:nvSpPr>
        <p:spPr>
          <a:xfrm>
            <a:off x="6766560" y="777240"/>
            <a:ext cx="192024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6766560" y="832104"/>
            <a:ext cx="1920240" cy="5632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</a:rPr>
              <a:t>0.94</a:t>
            </a:r>
            <a:endParaRPr lang="en-US" sz="2800" dirty="0"/>
          </a:p>
        </p:txBody>
      </p:sp>
      <p:sp>
        <p:nvSpPr>
          <p:cNvPr id="23" name="Text 20"/>
          <p:cNvSpPr/>
          <p:nvPr/>
        </p:nvSpPr>
        <p:spPr>
          <a:xfrm>
            <a:off x="6766560" y="1412199"/>
            <a:ext cx="1920240" cy="3277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C4A8E0"/>
                </a:solidFill>
              </a:rPr>
              <a:t>Macro F1</a:t>
            </a:r>
            <a:endParaRPr lang="en-US" sz="1100" dirty="0"/>
          </a:p>
        </p:txBody>
      </p:sp>
      <p:pic>
        <p:nvPicPr>
          <p:cNvPr id="24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920240"/>
            <a:ext cx="8503920" cy="2834640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320040" y="4773168"/>
            <a:ext cx="85039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6B6B"/>
                </a:solidFill>
              </a:rPr>
              <a:t>Fig: Training &amp; Validation Accuracy and Loss over 10 epochs (Stage 1 + Stage 2 fine-tuning)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CONFUSION MATRIX — 38 DISEASE CLASSES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5945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10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749808"/>
            <a:ext cx="5943600" cy="3913632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446520" y="804672"/>
            <a:ext cx="246888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D1E6E"/>
                </a:solidFill>
              </a:rPr>
              <a:t>Key Findings</a:t>
            </a:r>
            <a:endParaRPr lang="en-US" sz="1400" dirty="0"/>
          </a:p>
        </p:txBody>
      </p:sp>
      <p:sp>
        <p:nvSpPr>
          <p:cNvPr id="10" name="Shape 6"/>
          <p:cNvSpPr/>
          <p:nvPr/>
        </p:nvSpPr>
        <p:spPr>
          <a:xfrm>
            <a:off x="6446520" y="1170432"/>
            <a:ext cx="2468880" cy="8046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7"/>
          <p:cNvSpPr/>
          <p:nvPr/>
        </p:nvSpPr>
        <p:spPr>
          <a:xfrm>
            <a:off x="6446520" y="1170432"/>
            <a:ext cx="54864" cy="804672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8"/>
          <p:cNvSpPr/>
          <p:nvPr/>
        </p:nvSpPr>
        <p:spPr>
          <a:xfrm>
            <a:off x="6574536" y="1225296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Strong diagonal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6574536" y="1499616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Correct classification across most classes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6446520" y="2084832"/>
            <a:ext cx="2468880" cy="8046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Shape 11"/>
          <p:cNvSpPr/>
          <p:nvPr/>
        </p:nvSpPr>
        <p:spPr>
          <a:xfrm>
            <a:off x="6446520" y="2084832"/>
            <a:ext cx="54864" cy="804672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2"/>
          <p:cNvSpPr/>
          <p:nvPr/>
        </p:nvSpPr>
        <p:spPr>
          <a:xfrm>
            <a:off x="6574536" y="2139696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Visually similar</a:t>
            </a:r>
            <a:endParaRPr lang="en-US" sz="1300" dirty="0"/>
          </a:p>
        </p:txBody>
      </p:sp>
      <p:sp>
        <p:nvSpPr>
          <p:cNvPr id="17" name="Text 13"/>
          <p:cNvSpPr/>
          <p:nvPr/>
        </p:nvSpPr>
        <p:spPr>
          <a:xfrm>
            <a:off x="6574536" y="2414016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Some confusion between look-alike diseases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6446520" y="2999232"/>
            <a:ext cx="2468880" cy="8046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5"/>
          <p:cNvSpPr/>
          <p:nvPr/>
        </p:nvSpPr>
        <p:spPr>
          <a:xfrm>
            <a:off x="6446520" y="2999232"/>
            <a:ext cx="54864" cy="804672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6"/>
          <p:cNvSpPr/>
          <p:nvPr/>
        </p:nvSpPr>
        <p:spPr>
          <a:xfrm>
            <a:off x="6574536" y="3054096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Healthy leaves</a:t>
            </a:r>
            <a:endParaRPr lang="en-US" sz="1300" dirty="0"/>
          </a:p>
        </p:txBody>
      </p:sp>
      <p:sp>
        <p:nvSpPr>
          <p:cNvPr id="21" name="Text 17"/>
          <p:cNvSpPr/>
          <p:nvPr/>
        </p:nvSpPr>
        <p:spPr>
          <a:xfrm>
            <a:off x="6574536" y="3328416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Well-separated from all disease classes</a:t>
            </a:r>
            <a:endParaRPr lang="en-US" sz="1200" dirty="0"/>
          </a:p>
        </p:txBody>
      </p:sp>
      <p:sp>
        <p:nvSpPr>
          <p:cNvPr id="22" name="Shape 18"/>
          <p:cNvSpPr/>
          <p:nvPr/>
        </p:nvSpPr>
        <p:spPr>
          <a:xfrm>
            <a:off x="6446520" y="3913632"/>
            <a:ext cx="2468880" cy="8046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Shape 19"/>
          <p:cNvSpPr/>
          <p:nvPr/>
        </p:nvSpPr>
        <p:spPr>
          <a:xfrm>
            <a:off x="6446520" y="3913632"/>
            <a:ext cx="54864" cy="804672"/>
          </a:xfrm>
          <a:prstGeom prst="rect">
            <a:avLst/>
          </a:prstGeom>
          <a:solidFill>
            <a:srgbClr val="7B2D8B"/>
          </a:solidFill>
          <a:ln w="12700">
            <a:solidFill>
              <a:srgbClr val="7B2D8B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0"/>
          <p:cNvSpPr/>
          <p:nvPr/>
        </p:nvSpPr>
        <p:spPr>
          <a:xfrm>
            <a:off x="6574536" y="3968496"/>
            <a:ext cx="2286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Confidence scores</a:t>
            </a:r>
            <a:endParaRPr lang="en-US" sz="1300" dirty="0"/>
          </a:p>
        </p:txBody>
      </p:sp>
      <p:sp>
        <p:nvSpPr>
          <p:cNvPr id="25" name="Text 21"/>
          <p:cNvSpPr/>
          <p:nvPr/>
        </p:nvSpPr>
        <p:spPr>
          <a:xfrm>
            <a:off x="6574536" y="4242816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API flags low-confidence predictions</a:t>
            </a:r>
            <a:endParaRPr lang="en-US" sz="1200" dirty="0"/>
          </a:p>
        </p:txBody>
      </p:sp>
      <p:sp>
        <p:nvSpPr>
          <p:cNvPr id="26" name="Text 22"/>
          <p:cNvSpPr/>
          <p:nvPr/>
        </p:nvSpPr>
        <p:spPr>
          <a:xfrm>
            <a:off x="320040" y="4773168"/>
            <a:ext cx="5943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6B6B"/>
                </a:solidFill>
              </a:rPr>
              <a:t>Fig: Confusion Matrix — MobileNetV2 test set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MODEL PREDICTIONS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5945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11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320040" y="4255008"/>
            <a:ext cx="8503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3D1E6E"/>
                </a:solidFill>
              </a:rPr>
              <a:t>Correct predictions: </a:t>
            </a:r>
            <a:r>
              <a:rPr lang="en-US" sz="1200" dirty="0">
                <a:solidFill>
                  <a:srgbClr val="2D2D2D"/>
                </a:solidFill>
              </a:rPr>
              <a:t>&gt;95% confidence    </a:t>
            </a:r>
            <a:r>
              <a:rPr lang="en-US" sz="1200" b="1" dirty="0">
                <a:solidFill>
                  <a:srgbClr val="3D1E6E"/>
                </a:solidFill>
              </a:rPr>
              <a:t>Misclassifications: </a:t>
            </a:r>
            <a:r>
              <a:rPr lang="en-US" sz="1200" dirty="0">
                <a:solidFill>
                  <a:srgbClr val="2D2D2D"/>
                </a:solidFill>
              </a:rPr>
              <a:t>&lt;60% confidence on visually similar leaves</a:t>
            </a:r>
            <a:endParaRPr lang="en-US" sz="12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0D9CFDB-D457-10A5-4D2C-81A015281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516" y="685800"/>
            <a:ext cx="6935373" cy="356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INTERFACE — AGRIGUARD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6707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12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5"/>
          <p:cNvSpPr/>
          <p:nvPr/>
        </p:nvSpPr>
        <p:spPr>
          <a:xfrm>
            <a:off x="193372" y="4623951"/>
            <a:ext cx="4451329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6B6B"/>
                </a:solidFill>
              </a:rPr>
              <a:t>Landing page — image upload &amp; AI detection</a:t>
            </a:r>
            <a:endParaRPr lang="en-US" sz="1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C448F8C-EF4C-5125-DDFB-D6C262251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373" y="845955"/>
            <a:ext cx="8757254" cy="370470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CLASSIFICATION PERFORMANCE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5945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13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804672"/>
          <a:ext cx="8412480" cy="3931920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Disease Class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Precision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Recall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F1-Score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Tomato Late Blight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Tomato Leaf Mold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Potato Early Blight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0.96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Pepper Bacterial Spot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0.92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0.92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Apple Scab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Corn Northern Blight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0.93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Healthy (all species)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0.97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0.96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0.96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Macro Average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0.94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9319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Weighted Average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0.95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9" name="Text 5"/>
          <p:cNvSpPr/>
          <p:nvPr/>
        </p:nvSpPr>
        <p:spPr>
          <a:xfrm>
            <a:off x="365760" y="4767072"/>
            <a:ext cx="8412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6B6B6B"/>
                </a:solidFill>
              </a:rPr>
              <a:t>Weighted average: Precision 0.95  ·  Recall 0.95  ·  F1 0.95  (38 classes total)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&amp; IMPACT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6707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14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20040" y="804672"/>
            <a:ext cx="4114800" cy="384048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320040" y="804672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FOR FARMERS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320040" y="1225296"/>
            <a:ext cx="411480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Instant diagnosis — no expert needed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Actionable treatment recommendations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Severity level guides urgency of response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Accessible via mobile browser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Plain-language chatbot guidance</a:t>
            </a:r>
            <a:endParaRPr lang="en-US" sz="1400" dirty="0"/>
          </a:p>
        </p:txBody>
      </p:sp>
      <p:sp>
        <p:nvSpPr>
          <p:cNvPr id="11" name="Shape 8"/>
          <p:cNvSpPr/>
          <p:nvPr/>
        </p:nvSpPr>
        <p:spPr>
          <a:xfrm>
            <a:off x="4709160" y="804672"/>
            <a:ext cx="4114800" cy="38404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4709160" y="804672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FOR AGRICULTURE &amp; SOCIETY</a:t>
            </a:r>
            <a:endParaRPr lang="en-US" sz="1400" dirty="0"/>
          </a:p>
        </p:txBody>
      </p:sp>
      <p:sp>
        <p:nvSpPr>
          <p:cNvPr id="13" name="Text 10"/>
          <p:cNvSpPr/>
          <p:nvPr/>
        </p:nvSpPr>
        <p:spPr>
          <a:xfrm>
            <a:off x="4709160" y="1225296"/>
            <a:ext cx="411480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Reduces 20–40% annual yield losses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Scales disease monitoring across large farms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Bridges research-to-deployment gap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food security globally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2D2D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 for IoT &amp; drone integration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COMPARISON WITH RELATED WORK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76707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15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graphicFrame>
        <p:nvGraphicFramePr>
          <p:cNvPr id="1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65760" y="804672"/>
          <a:ext cx="8412480" cy="3749040"/>
        </p:xfrm>
        <a:graphic>
          <a:graphicData uri="http://schemas.openxmlformats.org/drawingml/2006/table">
            <a:tbl>
              <a:tblPr/>
              <a:tblGrid>
                <a:gridCol w="20116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Study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Model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Accuracy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Deployable?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</a:rPr>
                        <a:t>Full System?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D1E6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Our Project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3D1E6E"/>
                          </a:solidFill>
                        </a:rPr>
                        <a:t>MobileNetV2 TL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7B2D8B"/>
                          </a:solidFill>
                        </a:rPr>
                        <a:t>94.86%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7B2D8B"/>
                          </a:solidFill>
                        </a:rPr>
                        <a:t>Yes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7B2D8B"/>
                          </a:solidFill>
                        </a:rPr>
                        <a:t>Yes — Full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PND-Net (2024)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CNN+GCN+SPP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Up to 96.18%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Model only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CNN-LSTM (2025)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CNN / LSTM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CNN ~99%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No deployment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DExNet (2025)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Ensemble + Bi-LSTM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Up to 98.09%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Model only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EfficientNet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EfficientNet/ResNet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~95–98%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No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D2D2D"/>
                          </a:solidFill>
                        </a:rPr>
                        <a:t>Model only</a:t>
                      </a:r>
                      <a:endParaRPr lang="en-US" sz="1300" dirty="0"/>
                    </a:p>
                  </a:txBody>
                  <a:tcPr>
                    <a:lnL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9B8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" name="Text 5"/>
          <p:cNvSpPr/>
          <p:nvPr/>
        </p:nvSpPr>
        <p:spPr>
          <a:xfrm>
            <a:off x="365760" y="4663440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i="1" dirty="0">
                <a:solidFill>
                  <a:srgbClr val="3D1E6E"/>
                </a:solidFill>
              </a:rPr>
              <a:t>Key differentiator: only approach combining strong accuracy + fully deployed system for non-technical users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50580" y="477469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16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20040" y="804672"/>
            <a:ext cx="4160520" cy="12618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320040" y="804672"/>
            <a:ext cx="54864" cy="12618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48056" y="859536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Real-World Data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448056" y="1133856"/>
            <a:ext cx="397764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Expand with field images — variable lighting &amp; backgrounds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4754880" y="804672"/>
            <a:ext cx="4160520" cy="12618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4754880" y="804672"/>
            <a:ext cx="54864" cy="12618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4882896" y="859536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Advanced Models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4882896" y="1133856"/>
            <a:ext cx="397764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Explore EfficientNet / ensemble for higher accuracy</a:t>
            </a:r>
            <a:endParaRPr lang="en-US" sz="1200" dirty="0"/>
          </a:p>
        </p:txBody>
      </p:sp>
      <p:sp>
        <p:nvSpPr>
          <p:cNvPr id="16" name="Shape 13"/>
          <p:cNvSpPr/>
          <p:nvPr/>
        </p:nvSpPr>
        <p:spPr>
          <a:xfrm>
            <a:off x="320040" y="2194560"/>
            <a:ext cx="4160520" cy="12618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4"/>
          <p:cNvSpPr/>
          <p:nvPr/>
        </p:nvSpPr>
        <p:spPr>
          <a:xfrm>
            <a:off x="320040" y="2194560"/>
            <a:ext cx="54864" cy="12618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448056" y="2249424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NLP Chatbot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448056" y="2523744"/>
            <a:ext cx="397764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Advanced NLP for personalized recommendations</a:t>
            </a:r>
            <a:endParaRPr lang="en-US" sz="1200" dirty="0"/>
          </a:p>
        </p:txBody>
      </p:sp>
      <p:sp>
        <p:nvSpPr>
          <p:cNvPr id="20" name="Shape 17"/>
          <p:cNvSpPr/>
          <p:nvPr/>
        </p:nvSpPr>
        <p:spPr>
          <a:xfrm>
            <a:off x="4754880" y="2194560"/>
            <a:ext cx="4160520" cy="12618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Shape 18"/>
          <p:cNvSpPr/>
          <p:nvPr/>
        </p:nvSpPr>
        <p:spPr>
          <a:xfrm>
            <a:off x="4754880" y="2194560"/>
            <a:ext cx="54864" cy="12618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4882896" y="2249424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Cloud Deployment</a:t>
            </a:r>
            <a:endParaRPr lang="en-US" sz="1300" dirty="0"/>
          </a:p>
        </p:txBody>
      </p:sp>
      <p:sp>
        <p:nvSpPr>
          <p:cNvPr id="23" name="Text 20"/>
          <p:cNvSpPr/>
          <p:nvPr/>
        </p:nvSpPr>
        <p:spPr>
          <a:xfrm>
            <a:off x="4882896" y="2523744"/>
            <a:ext cx="397764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Migrate to AWS / Azure for scalability</a:t>
            </a:r>
            <a:endParaRPr lang="en-US" sz="1200" dirty="0"/>
          </a:p>
        </p:txBody>
      </p:sp>
      <p:sp>
        <p:nvSpPr>
          <p:cNvPr id="24" name="Shape 21"/>
          <p:cNvSpPr/>
          <p:nvPr/>
        </p:nvSpPr>
        <p:spPr>
          <a:xfrm>
            <a:off x="320040" y="3584448"/>
            <a:ext cx="4160520" cy="12618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Shape 22"/>
          <p:cNvSpPr/>
          <p:nvPr/>
        </p:nvSpPr>
        <p:spPr>
          <a:xfrm>
            <a:off x="320040" y="3584448"/>
            <a:ext cx="54864" cy="12618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3"/>
          <p:cNvSpPr/>
          <p:nvPr/>
        </p:nvSpPr>
        <p:spPr>
          <a:xfrm>
            <a:off x="448056" y="3639312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IoT Integration</a:t>
            </a:r>
            <a:endParaRPr lang="en-US" sz="1300" dirty="0"/>
          </a:p>
        </p:txBody>
      </p:sp>
      <p:sp>
        <p:nvSpPr>
          <p:cNvPr id="27" name="Text 24"/>
          <p:cNvSpPr/>
          <p:nvPr/>
        </p:nvSpPr>
        <p:spPr>
          <a:xfrm>
            <a:off x="448056" y="3913632"/>
            <a:ext cx="397764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Drones &amp; sensors for continuous crop monitoring</a:t>
            </a:r>
            <a:endParaRPr lang="en-US" sz="1200" dirty="0"/>
          </a:p>
        </p:txBody>
      </p:sp>
      <p:sp>
        <p:nvSpPr>
          <p:cNvPr id="28" name="Shape 25"/>
          <p:cNvSpPr/>
          <p:nvPr/>
        </p:nvSpPr>
        <p:spPr>
          <a:xfrm>
            <a:off x="4754880" y="3584448"/>
            <a:ext cx="4160520" cy="126187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Shape 26"/>
          <p:cNvSpPr/>
          <p:nvPr/>
        </p:nvSpPr>
        <p:spPr>
          <a:xfrm>
            <a:off x="4754880" y="3584448"/>
            <a:ext cx="54864" cy="126187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7"/>
          <p:cNvSpPr/>
          <p:nvPr/>
        </p:nvSpPr>
        <p:spPr>
          <a:xfrm>
            <a:off x="4882896" y="3639312"/>
            <a:ext cx="39776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Multilingual Support</a:t>
            </a:r>
            <a:endParaRPr lang="en-US" sz="1300" dirty="0"/>
          </a:p>
        </p:txBody>
      </p:sp>
      <p:sp>
        <p:nvSpPr>
          <p:cNvPr id="31" name="Text 28"/>
          <p:cNvSpPr/>
          <p:nvPr/>
        </p:nvSpPr>
        <p:spPr>
          <a:xfrm>
            <a:off x="4882896" y="3913632"/>
            <a:ext cx="3977640" cy="8778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Broaden access across global farming regions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3D1E6E"/>
          </a:solidFill>
          <a:ln w="12700">
            <a:solidFill>
              <a:srgbClr val="3D1E6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45720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274320" y="73152"/>
            <a:ext cx="8595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6B6B"/>
                </a:solidFill>
              </a:rPr>
              <a:t>17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56048"/>
            <a:ext cx="9144000" cy="36576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5"/>
          <p:cNvSpPr/>
          <p:nvPr/>
        </p:nvSpPr>
        <p:spPr>
          <a:xfrm>
            <a:off x="320040" y="804672"/>
            <a:ext cx="8503920" cy="89611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320040" y="804672"/>
            <a:ext cx="54864" cy="89611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48056" y="859536"/>
            <a:ext cx="8321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94.86% accuracy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448056" y="1133856"/>
            <a:ext cx="8321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MobileNetV2 with transfer learning across 38 disease classes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320040" y="1810512"/>
            <a:ext cx="8503920" cy="89611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320040" y="1810512"/>
            <a:ext cx="54864" cy="89611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448056" y="1865376"/>
            <a:ext cx="8321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End-to-end system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448056" y="2139696"/>
            <a:ext cx="8321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Model → API → Frontend → Chatbot: fully deployed</a:t>
            </a:r>
            <a:endParaRPr lang="en-US" sz="1200" dirty="0"/>
          </a:p>
        </p:txBody>
      </p:sp>
      <p:sp>
        <p:nvSpPr>
          <p:cNvPr id="16" name="Shape 13"/>
          <p:cNvSpPr/>
          <p:nvPr/>
        </p:nvSpPr>
        <p:spPr>
          <a:xfrm>
            <a:off x="320040" y="2816352"/>
            <a:ext cx="8503920" cy="89611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Shape 14"/>
          <p:cNvSpPr/>
          <p:nvPr/>
        </p:nvSpPr>
        <p:spPr>
          <a:xfrm>
            <a:off x="320040" y="2816352"/>
            <a:ext cx="54864" cy="89611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5"/>
          <p:cNvSpPr/>
          <p:nvPr/>
        </p:nvSpPr>
        <p:spPr>
          <a:xfrm>
            <a:off x="448056" y="2871216"/>
            <a:ext cx="8321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Practical accessibility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448056" y="3145536"/>
            <a:ext cx="8321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Non-technical farmers receive diagnosis + guidance</a:t>
            </a:r>
            <a:endParaRPr lang="en-US" sz="1200" dirty="0"/>
          </a:p>
        </p:txBody>
      </p:sp>
      <p:sp>
        <p:nvSpPr>
          <p:cNvPr id="20" name="Shape 17"/>
          <p:cNvSpPr/>
          <p:nvPr/>
        </p:nvSpPr>
        <p:spPr>
          <a:xfrm>
            <a:off x="320040" y="3822192"/>
            <a:ext cx="8503920" cy="896112"/>
          </a:xfrm>
          <a:prstGeom prst="rect">
            <a:avLst/>
          </a:prstGeom>
          <a:solidFill>
            <a:srgbClr val="EDEDEE"/>
          </a:solidFill>
          <a:ln w="12700">
            <a:solidFill>
              <a:srgbClr val="EDEDE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Shape 18"/>
          <p:cNvSpPr/>
          <p:nvPr/>
        </p:nvSpPr>
        <p:spPr>
          <a:xfrm>
            <a:off x="320040" y="3822192"/>
            <a:ext cx="54864" cy="896112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448056" y="3877056"/>
            <a:ext cx="8321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D1E6E"/>
                </a:solidFill>
              </a:rPr>
              <a:t>Research gap bridged</a:t>
            </a:r>
            <a:endParaRPr lang="en-US" sz="1300" dirty="0"/>
          </a:p>
        </p:txBody>
      </p:sp>
      <p:sp>
        <p:nvSpPr>
          <p:cNvPr id="23" name="Text 20"/>
          <p:cNvSpPr/>
          <p:nvPr/>
        </p:nvSpPr>
        <p:spPr>
          <a:xfrm>
            <a:off x="448056" y="4151376"/>
            <a:ext cx="8321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</a:rPr>
              <a:t>Goes beyond classification — real-world AI deployment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3D1E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5079492"/>
            <a:ext cx="9144000" cy="64008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2"/>
          <p:cNvSpPr/>
          <p:nvPr/>
        </p:nvSpPr>
        <p:spPr>
          <a:xfrm>
            <a:off x="274320" y="1188720"/>
            <a:ext cx="85953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6" name="Shape 3"/>
          <p:cNvSpPr/>
          <p:nvPr/>
        </p:nvSpPr>
        <p:spPr>
          <a:xfrm>
            <a:off x="2743200" y="2194560"/>
            <a:ext cx="3657600" cy="54864"/>
          </a:xfrm>
          <a:prstGeom prst="rect">
            <a:avLst/>
          </a:prstGeom>
          <a:solidFill>
            <a:srgbClr val="C4A8E0"/>
          </a:solidFill>
          <a:ln w="12700">
            <a:solidFill>
              <a:srgbClr val="C4A8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4"/>
          <p:cNvSpPr/>
          <p:nvPr/>
        </p:nvSpPr>
        <p:spPr>
          <a:xfrm>
            <a:off x="274320" y="2322576"/>
            <a:ext cx="8595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C4A8E0"/>
                </a:solidFill>
              </a:rPr>
              <a:t>Questions &amp; Discussion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1828800" y="2907792"/>
            <a:ext cx="5486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D4C5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 Patel         2434793@student.uwtsd.ac.uk</a:t>
            </a: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274320" y="3913632"/>
            <a:ext cx="8595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C4A8E0"/>
                </a:solidFill>
              </a:rPr>
              <a:t>Instructor: Aliyu Sambo  |  Supervisor: Mohammed Ben Farah  </a:t>
            </a:r>
            <a:r>
              <a:rPr lang="en-US" sz="1200">
                <a:solidFill>
                  <a:srgbClr val="C4A8E0"/>
                </a:solidFill>
              </a:rPr>
              <a:t>|  May </a:t>
            </a:r>
            <a:r>
              <a:rPr lang="en-US" sz="1200" dirty="0">
                <a:solidFill>
                  <a:srgbClr val="C4A8E0"/>
                </a:solidFill>
              </a:rPr>
              <a:t>2026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8412480" y="4828032"/>
            <a:ext cx="548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C4A8E0"/>
                </a:solidFill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1277</Words>
  <Application>Microsoft Office PowerPoint</Application>
  <PresentationFormat>On-screen Show (16:9)</PresentationFormat>
  <Paragraphs>302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Automated Crop Disease Detection and Severity Assessment System</dc:title>
  <dc:subject>PptxGenJS Presentation</dc:subject>
  <dc:creator>Jande Tarfa, Himanshu Patel, Theo Agunu</dc:creator>
  <cp:lastModifiedBy>Hani Atulkumar Patel</cp:lastModifiedBy>
  <cp:revision>15</cp:revision>
  <dcterms:created xsi:type="dcterms:W3CDTF">2026-04-11T10:02:03Z</dcterms:created>
  <dcterms:modified xsi:type="dcterms:W3CDTF">2026-05-03T09:23:41Z</dcterms:modified>
</cp:coreProperties>
</file>