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25.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Default Extension="tiff" ContentType="image/tiff"/>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4"/>
  </p:notesMasterIdLst>
  <p:sldIdLst>
    <p:sldId id="256" r:id="rId2"/>
    <p:sldId id="341" r:id="rId3"/>
    <p:sldId id="326" r:id="rId4"/>
    <p:sldId id="388" r:id="rId5"/>
    <p:sldId id="389" r:id="rId6"/>
    <p:sldId id="390" r:id="rId7"/>
    <p:sldId id="391" r:id="rId8"/>
    <p:sldId id="392" r:id="rId9"/>
    <p:sldId id="393" r:id="rId10"/>
    <p:sldId id="394" r:id="rId11"/>
    <p:sldId id="395" r:id="rId12"/>
    <p:sldId id="396" r:id="rId13"/>
    <p:sldId id="397" r:id="rId14"/>
    <p:sldId id="398" r:id="rId15"/>
    <p:sldId id="399" r:id="rId16"/>
    <p:sldId id="400" r:id="rId17"/>
    <p:sldId id="401" r:id="rId18"/>
    <p:sldId id="402" r:id="rId19"/>
    <p:sldId id="403" r:id="rId20"/>
    <p:sldId id="404" r:id="rId21"/>
    <p:sldId id="405" r:id="rId22"/>
    <p:sldId id="414" r:id="rId23"/>
    <p:sldId id="406" r:id="rId24"/>
    <p:sldId id="407" r:id="rId25"/>
    <p:sldId id="408" r:id="rId26"/>
    <p:sldId id="409" r:id="rId27"/>
    <p:sldId id="410" r:id="rId28"/>
    <p:sldId id="411" r:id="rId29"/>
    <p:sldId id="413" r:id="rId30"/>
    <p:sldId id="412" r:id="rId31"/>
    <p:sldId id="387" r:id="rId32"/>
    <p:sldId id="415" r:id="rId3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88986" autoAdjust="0"/>
  </p:normalViewPr>
  <p:slideViewPr>
    <p:cSldViewPr snapToGrid="0" snapToObjects="1">
      <p:cViewPr>
        <p:scale>
          <a:sx n="75" d="100"/>
          <a:sy n="75" d="100"/>
        </p:scale>
        <p:origin x="-1632" y="14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9/30/2013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Contrast computer networks with distributed systems, in</a:t>
            </a:r>
            <a:r>
              <a:rPr lang="en-US" baseline="0" dirty="0" smtClean="0"/>
              <a:t> which a model on top of the network is used to present the independent computers to users as a single coherent system, e.g., the Web.</a:t>
            </a:r>
            <a:endParaRPr lang="en-US"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Laptop sales outpaced desktop</a:t>
            </a:r>
            <a:r>
              <a:rPr lang="en-US" baseline="0" dirty="0" smtClean="0"/>
              <a:t> sales in 2010, and there are many more mobile phones (but not smart phones) than personal computers. </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In</a:t>
            </a:r>
            <a:r>
              <a:rPr lang="en-US" baseline="0" dirty="0" smtClean="0"/>
              <a:t> the US, </a:t>
            </a:r>
            <a:r>
              <a:rPr lang="en-US" dirty="0" smtClean="0"/>
              <a:t>DMCA (Digital</a:t>
            </a:r>
            <a:r>
              <a:rPr lang="en-US" baseline="0" dirty="0" smtClean="0"/>
              <a:t> Millennium Copyright Act) </a:t>
            </a:r>
            <a:r>
              <a:rPr lang="en-US" dirty="0" smtClean="0"/>
              <a:t>takedowns are automated notices sent by content owners to parties they believe are inappropriately</a:t>
            </a:r>
            <a:r>
              <a:rPr lang="en-US" baseline="0" dirty="0" smtClean="0"/>
              <a:t> putting copyrighted content online. They instruct the party to take down the content or face legal measures.</a:t>
            </a:r>
            <a:endParaRPr lang="en-US"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An “internetwork” is any</a:t>
            </a:r>
            <a:r>
              <a:rPr lang="en-US" baseline="0" dirty="0" smtClean="0"/>
              <a:t> larger network made up of smaller component networks. The “Internet” (with a capital I) is the set of all connected networks.</a:t>
            </a:r>
            <a:endParaRPr lang="en-US"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 point is that there are some issues that are not wholly the responsibility of any one</a:t>
            </a:r>
            <a:r>
              <a:rPr lang="en-US" baseline="0" dirty="0" smtClean="0"/>
              <a:t> layer, and they crop up again and again in the text. For example</a:t>
            </a:r>
            <a:r>
              <a:rPr lang="en-US" dirty="0" smtClean="0"/>
              <a:t>, reliability is often considered a key function of the transport layer (i.e., making</a:t>
            </a:r>
            <a:r>
              <a:rPr lang="en-US" baseline="0" dirty="0" smtClean="0"/>
              <a:t> transport reliable) yet reliability mechanisms also appear in other layers (error codes in the link layer, routing around failures in the network layer, and replication at the application layer).</a:t>
            </a:r>
            <a:endParaRPr lang="en-US"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TCP provides a reliable </a:t>
            </a:r>
            <a:r>
              <a:rPr lang="en-US" dirty="0" err="1" smtClean="0"/>
              <a:t>bytestream</a:t>
            </a:r>
            <a:r>
              <a:rPr lang="en-US" dirty="0" smtClean="0"/>
              <a:t> service at the Transport layer, IP provides unreliable datagram service at the Network layer.</a:t>
            </a:r>
          </a:p>
          <a:p>
            <a:endParaRPr lang="en-US" dirty="0" smtClean="0"/>
          </a:p>
          <a:p>
            <a:r>
              <a:rPr lang="en-US" dirty="0" smtClean="0"/>
              <a:t>More examples:</a:t>
            </a:r>
            <a:r>
              <a:rPr lang="en-US" baseline="0" dirty="0" smtClean="0"/>
              <a:t> RTP (used to carry VoIP data) provides unreliable connection service; 802.11 (</a:t>
            </a:r>
            <a:r>
              <a:rPr lang="en-US" baseline="0" dirty="0" err="1" smtClean="0"/>
              <a:t>WiFi</a:t>
            </a:r>
            <a:r>
              <a:rPr lang="en-US" baseline="0" dirty="0" smtClean="0"/>
              <a:t>) provides acknowledged datagram service; Ethernet provides unreliable datagram service.</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a:t>
            </a:r>
            <a:r>
              <a:rPr lang="en-US" baseline="0" dirty="0" smtClean="0"/>
              <a:t> comment about the narrow waist refers to the fact that the network layer of the Internet is IP (Internet Protocol) such that the network layer is called the “Internet” layer. The significance is that all Internet devices speak IP, which provides a point of interoperability that enables innovation both above (new applications and transports) and below (new link technologies).</a:t>
            </a:r>
            <a:endParaRPr lang="en-US"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You’ll also see kbps and KB. The lowercase k in kbps is for historical reasons. </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19</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20</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21</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22</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23</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IANA – International Assigned Numbers Authority</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27</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US" dirty="0" smtClean="0">
                <a:latin typeface="Arial" charset="0"/>
              </a:rPr>
              <a:t>The IPv6 header contains the following fields:</a:t>
            </a:r>
          </a:p>
          <a:p>
            <a:pPr lvl="1"/>
            <a:r>
              <a:rPr lang="en-US" b="1" dirty="0" smtClean="0">
                <a:latin typeface="Arial" charset="0"/>
              </a:rPr>
              <a:t>Version</a:t>
            </a:r>
            <a:r>
              <a:rPr lang="en-US" dirty="0" smtClean="0">
                <a:latin typeface="Arial" charset="0"/>
              </a:rPr>
              <a:t>—A 4-bit field, the same as in IPv4. For IPv6, this field contains the number 6; for IPv4, this field contains the number 4.</a:t>
            </a:r>
          </a:p>
          <a:p>
            <a:pPr lvl="1"/>
            <a:r>
              <a:rPr lang="en-US" b="1" dirty="0" smtClean="0">
                <a:latin typeface="Arial" charset="0"/>
              </a:rPr>
              <a:t>Traffic class</a:t>
            </a:r>
            <a:r>
              <a:rPr lang="en-US" dirty="0" smtClean="0">
                <a:latin typeface="Arial" charset="0"/>
              </a:rPr>
              <a:t>—An 8-bit field similar to the type of service (</a:t>
            </a:r>
            <a:r>
              <a:rPr lang="en-US" dirty="0" err="1" smtClean="0">
                <a:latin typeface="Arial" charset="0"/>
              </a:rPr>
              <a:t>ToS</a:t>
            </a:r>
            <a:r>
              <a:rPr lang="en-US" dirty="0" smtClean="0">
                <a:latin typeface="Arial" charset="0"/>
              </a:rPr>
              <a:t>) field in IPv4. This field tags the packet with a traffic class that it uses in differentiated services (</a:t>
            </a:r>
            <a:r>
              <a:rPr lang="en-US" dirty="0" err="1" smtClean="0">
                <a:latin typeface="Arial" charset="0"/>
              </a:rPr>
              <a:t>DiffServ</a:t>
            </a:r>
            <a:r>
              <a:rPr lang="en-US" dirty="0" smtClean="0">
                <a:latin typeface="Arial" charset="0"/>
              </a:rPr>
              <a:t>) quality of service (</a:t>
            </a:r>
            <a:r>
              <a:rPr lang="en-US" dirty="0" err="1" smtClean="0">
                <a:latin typeface="Arial" charset="0"/>
              </a:rPr>
              <a:t>QoS</a:t>
            </a:r>
            <a:r>
              <a:rPr lang="en-US" dirty="0" smtClean="0">
                <a:latin typeface="Arial" charset="0"/>
              </a:rPr>
              <a:t>). These functionalities are the same for IPv6 and IPv4.</a:t>
            </a:r>
          </a:p>
          <a:p>
            <a:pPr lvl="1"/>
            <a:r>
              <a:rPr lang="en-US" b="1" dirty="0" smtClean="0">
                <a:latin typeface="Arial" charset="0"/>
              </a:rPr>
              <a:t>Flow label</a:t>
            </a:r>
            <a:r>
              <a:rPr lang="en-US" dirty="0" smtClean="0">
                <a:latin typeface="Arial" charset="0"/>
              </a:rPr>
              <a:t>—This 20-bit field is new in IPv6. It can be used by the source of the packet to tag the packet as being part of a specific flow, allowing multilayer switches and routers to handle traffic on a per-flow basis rather than per-packet, for faster packet-switching performance. This field can also be used to provide </a:t>
            </a:r>
            <a:r>
              <a:rPr lang="en-US" dirty="0" err="1" smtClean="0">
                <a:latin typeface="Arial" charset="0"/>
              </a:rPr>
              <a:t>QoS</a:t>
            </a:r>
            <a:r>
              <a:rPr lang="en-US" dirty="0" smtClean="0">
                <a:latin typeface="Arial" charset="0"/>
              </a:rPr>
              <a:t>. </a:t>
            </a:r>
          </a:p>
          <a:p>
            <a:pPr lvl="1"/>
            <a:r>
              <a:rPr lang="en-US" b="1" dirty="0" smtClean="0">
                <a:latin typeface="Arial" charset="0"/>
              </a:rPr>
              <a:t>Payload length</a:t>
            </a:r>
            <a:r>
              <a:rPr lang="en-US" dirty="0" smtClean="0">
                <a:latin typeface="Arial" charset="0"/>
              </a:rPr>
              <a:t>—This 16-bit field is similar to the IPv4 total length field.</a:t>
            </a:r>
          </a:p>
          <a:p>
            <a:pPr lvl="1"/>
            <a:r>
              <a:rPr lang="en-US" b="1" dirty="0" smtClean="0">
                <a:latin typeface="Arial" charset="0"/>
              </a:rPr>
              <a:t>Next header</a:t>
            </a:r>
            <a:r>
              <a:rPr lang="en-US" dirty="0" smtClean="0">
                <a:latin typeface="Arial" charset="0"/>
              </a:rPr>
              <a:t>—The value of this 8-bit field determines the type of information that follows the basic IPv6 header. It can be a transport-layer packet, such as Transmission Control Protocol (TCP) or User Datagram Protocol (UDP), or it can be an extension header. The next header field is similar to the protocol field of IPv4.</a:t>
            </a:r>
          </a:p>
          <a:p>
            <a:pPr lvl="1"/>
            <a:r>
              <a:rPr lang="en-US" b="1" dirty="0" smtClean="0">
                <a:latin typeface="Arial" charset="0"/>
              </a:rPr>
              <a:t>Hop limit</a:t>
            </a:r>
            <a:r>
              <a:rPr lang="en-US" dirty="0" smtClean="0">
                <a:latin typeface="Arial" charset="0"/>
              </a:rPr>
              <a:t>—This 8-bit field specifies the maximum number of hops that an IP packet can traverse. Similar to the time to live (TTL) field in IPv4, each router decreases this field by one. Because there is no checksum in the IPv6 header, an IPv6 router can decrease the field without </a:t>
            </a:r>
            <a:r>
              <a:rPr lang="en-US" dirty="0" err="1" smtClean="0">
                <a:latin typeface="Arial" charset="0"/>
              </a:rPr>
              <a:t>recomputing</a:t>
            </a:r>
            <a:r>
              <a:rPr lang="en-US" dirty="0" smtClean="0">
                <a:latin typeface="Arial" charset="0"/>
              </a:rPr>
              <a:t> the checksum; in IPv4 routers the </a:t>
            </a:r>
            <a:r>
              <a:rPr lang="en-US" dirty="0" err="1" smtClean="0">
                <a:latin typeface="Arial" charset="0"/>
              </a:rPr>
              <a:t>recomputation</a:t>
            </a:r>
            <a:r>
              <a:rPr lang="en-US" dirty="0" smtClean="0">
                <a:latin typeface="Arial" charset="0"/>
              </a:rPr>
              <a:t> costs processing time. If this field ever reaches 0, a message is sent back to the source of the packet and the packet is discarded.</a:t>
            </a:r>
          </a:p>
          <a:p>
            <a:pPr lvl="1"/>
            <a:r>
              <a:rPr lang="en-US" b="1" dirty="0" smtClean="0">
                <a:latin typeface="Arial" charset="0"/>
              </a:rPr>
              <a:t>Source address</a:t>
            </a:r>
            <a:r>
              <a:rPr lang="en-US" dirty="0" smtClean="0">
                <a:latin typeface="Arial" charset="0"/>
              </a:rPr>
              <a:t>—This field has 16 octets or 128 bits. It identifies the source of the packet.</a:t>
            </a:r>
          </a:p>
          <a:p>
            <a:pPr lvl="1"/>
            <a:r>
              <a:rPr lang="en-US" b="1" dirty="0" smtClean="0">
                <a:latin typeface="Arial" charset="0"/>
              </a:rPr>
              <a:t>Destination address</a:t>
            </a:r>
            <a:r>
              <a:rPr lang="en-US" dirty="0" smtClean="0">
                <a:latin typeface="Arial" charset="0"/>
              </a:rPr>
              <a:t>—This field has 16 octets or 128 bits. It identifies the destination of the packet.</a:t>
            </a:r>
          </a:p>
          <a:p>
            <a:pPr lvl="1"/>
            <a:r>
              <a:rPr lang="en-US" b="1" dirty="0" smtClean="0">
                <a:latin typeface="Arial" charset="0"/>
              </a:rPr>
              <a:t>Extension headers</a:t>
            </a:r>
            <a:r>
              <a:rPr lang="en-US" dirty="0" smtClean="0">
                <a:latin typeface="Arial" charset="0"/>
              </a:rPr>
              <a:t>—The extension headers, if any, and the data portion of the packet follow the other eight fields. The number of extension headers is not fixed, so the total length of the extension header chain is variable.</a:t>
            </a:r>
          </a:p>
          <a:p>
            <a:r>
              <a:rPr lang="en-US" dirty="0" smtClean="0">
                <a:latin typeface="Arial" charset="0"/>
              </a:rPr>
              <a:t>Notice that the IPv6 header does not have a header checksum field. Because link-layer technologies perform checksum and error control and are considered relatively reliable, an IP header checksum is considered to be redundant. Without the IP header checksum, upper-layer checksums, such as within UDP, are mandatory with IPv6.</a:t>
            </a:r>
            <a:endParaRPr lang="en-US" smtClean="0">
              <a:latin typeface="Arial" charset="0"/>
            </a:endParaRPr>
          </a:p>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9/30/2013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9/30/2013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9/30/2013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9/30/2013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9/30/2013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9/30/2013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9/30/2013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9/30/2013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9/30/2013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9/30/2013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9/30/2013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9/30/2013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9/30/2013</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
        <p:nvSpPr>
          <p:cNvPr id="8" name="TextBox 7"/>
          <p:cNvSpPr txBox="1"/>
          <p:nvPr userDrawn="1"/>
        </p:nvSpPr>
        <p:spPr>
          <a:xfrm>
            <a:off x="264458" y="5994462"/>
            <a:ext cx="5028297" cy="646331"/>
          </a:xfrm>
          <a:prstGeom prst="rect">
            <a:avLst/>
          </a:prstGeom>
          <a:noFill/>
        </p:spPr>
        <p:txBody>
          <a:bodyPr wrap="square" rtlCol="0">
            <a:spAutoFit/>
          </a:bodyPr>
          <a:lstStyle/>
          <a:p>
            <a:r>
              <a:rPr lang="en-US" b="1" dirty="0" smtClean="0">
                <a:solidFill>
                  <a:schemeClr val="tx2">
                    <a:lumMod val="90000"/>
                    <a:lumOff val="10000"/>
                  </a:schemeClr>
                </a:solidFill>
                <a:latin typeface="Apple Chancery"/>
                <a:cs typeface="Apple Chancery"/>
              </a:rPr>
              <a:t>School of Applied Computing</a:t>
            </a:r>
          </a:p>
          <a:p>
            <a:r>
              <a:rPr lang="en-US" b="1" dirty="0" smtClean="0">
                <a:solidFill>
                  <a:schemeClr val="tx2">
                    <a:lumMod val="90000"/>
                    <a:lumOff val="10000"/>
                  </a:schemeClr>
                </a:solidFill>
                <a:latin typeface="Apple Chancery"/>
                <a:cs typeface="Apple Chancery"/>
              </a:rPr>
              <a:t>Faculty of Applied</a:t>
            </a:r>
            <a:r>
              <a:rPr lang="en-US" b="1" baseline="0" dirty="0" smtClean="0">
                <a:solidFill>
                  <a:schemeClr val="tx2">
                    <a:lumMod val="90000"/>
                    <a:lumOff val="10000"/>
                  </a:schemeClr>
                </a:solidFill>
                <a:latin typeface="Apple Chancery"/>
                <a:cs typeface="Apple Chancery"/>
              </a:rPr>
              <a:t> </a:t>
            </a:r>
            <a:r>
              <a:rPr lang="en-US" b="1" dirty="0" smtClean="0">
                <a:solidFill>
                  <a:schemeClr val="tx2">
                    <a:lumMod val="90000"/>
                    <a:lumOff val="10000"/>
                  </a:schemeClr>
                </a:solidFill>
                <a:latin typeface="Apple Chancery"/>
                <a:cs typeface="Apple Chancery"/>
              </a:rPr>
              <a:t>Design </a:t>
            </a:r>
            <a:r>
              <a:rPr lang="en-US" b="1" smtClean="0">
                <a:solidFill>
                  <a:schemeClr val="tx2">
                    <a:lumMod val="90000"/>
                    <a:lumOff val="10000"/>
                  </a:schemeClr>
                </a:solidFill>
                <a:latin typeface="Apple Chancery"/>
                <a:cs typeface="Apple Chancery"/>
              </a:rPr>
              <a:t>and Engineering</a:t>
            </a:r>
            <a:endParaRPr lang="en-US" b="1" dirty="0">
              <a:solidFill>
                <a:schemeClr val="tx2">
                  <a:lumMod val="90000"/>
                  <a:lumOff val="10000"/>
                </a:schemeClr>
              </a:solidFill>
              <a:latin typeface="Apple Chancery"/>
              <a:cs typeface="Apple Chancery"/>
            </a:endParaRPr>
          </a:p>
        </p:txBody>
      </p:sp>
      <p:sp>
        <p:nvSpPr>
          <p:cNvPr id="10" name="TextBox 9"/>
          <p:cNvSpPr txBox="1"/>
          <p:nvPr userDrawn="1"/>
        </p:nvSpPr>
        <p:spPr>
          <a:xfrm>
            <a:off x="5292755" y="6085983"/>
            <a:ext cx="3595751" cy="615553"/>
          </a:xfrm>
          <a:prstGeom prst="rect">
            <a:avLst/>
          </a:prstGeom>
          <a:noFill/>
        </p:spPr>
        <p:txBody>
          <a:bodyPr wrap="square" rtlCol="0">
            <a:spAutoFit/>
          </a:bodyPr>
          <a:lstStyle/>
          <a:p>
            <a:pPr algn="r"/>
            <a:r>
              <a:rPr lang="en-US" sz="1600" b="1" dirty="0" smtClean="0">
                <a:solidFill>
                  <a:schemeClr val="tx2">
                    <a:lumMod val="90000"/>
                    <a:lumOff val="10000"/>
                  </a:schemeClr>
                </a:solidFill>
                <a:latin typeface="Apple Chancery"/>
                <a:cs typeface="Apple Chancery"/>
              </a:rPr>
              <a:t>Emerging Network Technologies</a:t>
            </a:r>
            <a:endParaRPr lang="en-US" b="1" dirty="0" smtClean="0">
              <a:solidFill>
                <a:schemeClr val="tx2">
                  <a:lumMod val="90000"/>
                  <a:lumOff val="10000"/>
                </a:schemeClr>
              </a:solidFill>
              <a:latin typeface="Apple Chancery"/>
              <a:cs typeface="Apple Chancery"/>
            </a:endParaRPr>
          </a:p>
          <a:p>
            <a:pPr algn="r"/>
            <a:r>
              <a:rPr lang="en-US" b="1" dirty="0" smtClean="0">
                <a:solidFill>
                  <a:schemeClr val="tx2">
                    <a:lumMod val="90000"/>
                    <a:lumOff val="10000"/>
                  </a:schemeClr>
                </a:solidFill>
                <a:latin typeface="Apple Chancery"/>
                <a:cs typeface="Apple Chancery"/>
              </a:rPr>
              <a:t>Lecture</a:t>
            </a:r>
            <a:r>
              <a:rPr lang="en-US" b="1" baseline="0" dirty="0" smtClean="0">
                <a:solidFill>
                  <a:schemeClr val="tx2">
                    <a:lumMod val="90000"/>
                    <a:lumOff val="10000"/>
                  </a:schemeClr>
                </a:solidFill>
                <a:latin typeface="Apple Chancery"/>
                <a:cs typeface="Apple Chancery"/>
              </a:rPr>
              <a:t> 1</a:t>
            </a:r>
            <a:endParaRPr lang="en-US" b="1" dirty="0">
              <a:solidFill>
                <a:schemeClr val="tx2">
                  <a:lumMod val="90000"/>
                  <a:lumOff val="10000"/>
                </a:schemeClr>
              </a:solidFill>
              <a:latin typeface="Apple Chancery"/>
              <a:cs typeface="Apple Chancery"/>
            </a:endParaRPr>
          </a:p>
        </p:txBody>
      </p:sp>
      <p:pic>
        <p:nvPicPr>
          <p:cNvPr id="11" name="Picture 10" descr="C:\Documents and Settings\qlt-aj\Local Settings\Temporary Internet Files\Content.Word\TSD_swan2013.jpg"/>
          <p:cNvPicPr/>
          <p:nvPr userDrawn="1"/>
        </p:nvPicPr>
        <p:blipFill>
          <a:blip r:embed="rId14" cstate="print"/>
          <a:srcRect/>
          <a:stretch>
            <a:fillRect/>
          </a:stretch>
        </p:blipFill>
        <p:spPr bwMode="auto">
          <a:xfrm>
            <a:off x="6154480" y="107576"/>
            <a:ext cx="2437071" cy="806824"/>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73100" y="1402581"/>
            <a:ext cx="7683499" cy="1628485"/>
          </a:xfrm>
        </p:spPr>
        <p:txBody>
          <a:bodyPr/>
          <a:lstStyle/>
          <a:p>
            <a:r>
              <a:rPr lang="en-US" sz="4400" dirty="0" smtClean="0">
                <a:solidFill>
                  <a:srgbClr val="0F3661"/>
                </a:solidFill>
                <a:latin typeface="Times New Roman"/>
                <a:cs typeface="Times New Roman"/>
              </a:rPr>
              <a:t/>
            </a:r>
            <a:br>
              <a:rPr lang="en-US" sz="4400" dirty="0" smtClean="0">
                <a:solidFill>
                  <a:srgbClr val="0F3661"/>
                </a:solidFill>
                <a:latin typeface="Times New Roman"/>
                <a:cs typeface="Times New Roman"/>
              </a:rPr>
            </a:br>
            <a:r>
              <a:rPr lang="en-US" sz="4400" dirty="0" smtClean="0">
                <a:solidFill>
                  <a:srgbClr val="0F3661"/>
                </a:solidFill>
                <a:latin typeface="Times New Roman"/>
                <a:cs typeface="Times New Roman"/>
              </a:rPr>
              <a:t>Introduction </a:t>
            </a:r>
            <a:br>
              <a:rPr lang="en-US" sz="4400" dirty="0" smtClean="0">
                <a:solidFill>
                  <a:srgbClr val="0F3661"/>
                </a:solidFill>
                <a:latin typeface="Times New Roman"/>
                <a:cs typeface="Times New Roman"/>
              </a:rPr>
            </a:br>
            <a:r>
              <a:rPr lang="en-US" sz="4400" dirty="0" smtClean="0">
                <a:solidFill>
                  <a:srgbClr val="0F3661"/>
                </a:solidFill>
                <a:latin typeface="Times New Roman"/>
                <a:cs typeface="Times New Roman"/>
              </a:rPr>
              <a:t>Emerging Network Technologies</a:t>
            </a:r>
            <a:endParaRPr lang="en-US" sz="4400" dirty="0">
              <a:solidFill>
                <a:srgbClr val="0F3661"/>
              </a:solidFill>
              <a:latin typeface="Times New Roman"/>
              <a:cs typeface="Times New Roman"/>
            </a:endParaRPr>
          </a:p>
        </p:txBody>
      </p:sp>
      <p:sp>
        <p:nvSpPr>
          <p:cNvPr id="3" name="TextBox 2"/>
          <p:cNvSpPr txBox="1"/>
          <p:nvPr/>
        </p:nvSpPr>
        <p:spPr>
          <a:xfrm>
            <a:off x="3609275" y="3318934"/>
            <a:ext cx="1548822" cy="523220"/>
          </a:xfrm>
          <a:prstGeom prst="rect">
            <a:avLst/>
          </a:prstGeom>
          <a:noFill/>
        </p:spPr>
        <p:txBody>
          <a:bodyPr wrap="none" rtlCol="0">
            <a:spAutoFit/>
          </a:bodyPr>
          <a:lstStyle/>
          <a:p>
            <a:r>
              <a:rPr lang="en-US" sz="2800" dirty="0" smtClean="0">
                <a:solidFill>
                  <a:schemeClr val="accent2">
                    <a:lumMod val="60000"/>
                    <a:lumOff val="40000"/>
                  </a:schemeClr>
                </a:solidFill>
                <a:latin typeface="Times New Roman"/>
                <a:cs typeface="Times New Roman"/>
              </a:rPr>
              <a:t>Lecture 1</a:t>
            </a:r>
            <a:endParaRPr lang="en-US" sz="2800" dirty="0">
              <a:solidFill>
                <a:schemeClr val="accent2">
                  <a:lumMod val="60000"/>
                  <a:lumOff val="40000"/>
                </a:schemeClr>
              </a:solidFill>
              <a:latin typeface="Times New Roman"/>
              <a:cs typeface="Times New Roman"/>
            </a:endParaRPr>
          </a:p>
        </p:txBody>
      </p:sp>
    </p:spTree>
    <p:extLst>
      <p:ext uri="{BB962C8B-B14F-4D97-AF65-F5344CB8AC3E}">
        <p14:creationId xmlns="" xmlns:p14="http://schemas.microsoft.com/office/powerpoint/2010/main" val="660449210"/>
      </p:ext>
    </p:extLst>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512" y="506506"/>
            <a:ext cx="5703888" cy="708212"/>
          </a:xfrm>
        </p:spPr>
        <p:txBody>
          <a:bodyPr/>
          <a:lstStyle/>
          <a:p>
            <a:r>
              <a:rPr lang="en-US" sz="3200" b="1" dirty="0" smtClean="0"/>
              <a:t>Uses of Computer Networks</a:t>
            </a:r>
            <a:endParaRPr lang="en-GB" sz="3200" b="1" dirty="0"/>
          </a:p>
        </p:txBody>
      </p:sp>
      <p:sp>
        <p:nvSpPr>
          <p:cNvPr id="180" name="Rectangle 3"/>
          <p:cNvSpPr>
            <a:spLocks noGrp="1" noChangeArrowheads="1"/>
          </p:cNvSpPr>
          <p:nvPr>
            <p:ph idx="1"/>
          </p:nvPr>
        </p:nvSpPr>
        <p:spPr>
          <a:xfrm>
            <a:off x="914399" y="1401163"/>
            <a:ext cx="7790214" cy="4600081"/>
          </a:xfrm>
        </p:spPr>
        <p:txBody>
          <a:bodyPr/>
          <a:lstStyle/>
          <a:p>
            <a:pPr>
              <a:buNone/>
            </a:pPr>
            <a:r>
              <a:rPr lang="en-US" u="sng" dirty="0" smtClean="0"/>
              <a:t>Computer networks</a:t>
            </a:r>
            <a:r>
              <a:rPr lang="en-US" dirty="0" smtClean="0"/>
              <a:t> are collections of autonomous computers, e.g., the Internet</a:t>
            </a:r>
          </a:p>
          <a:p>
            <a:pPr>
              <a:buNone/>
            </a:pPr>
            <a:r>
              <a:rPr lang="en-US" dirty="0" smtClean="0"/>
              <a:t>They have many uses:</a:t>
            </a:r>
          </a:p>
          <a:p>
            <a:pPr lvl="1"/>
            <a:r>
              <a:rPr lang="en-US" dirty="0" smtClean="0"/>
              <a:t>Business Applications </a:t>
            </a:r>
            <a:r>
              <a:rPr lang="en-US" dirty="0" smtClean="0">
                <a:solidFill>
                  <a:srgbClr val="0000FF"/>
                </a:solidFill>
                <a:latin typeface="Arial"/>
                <a:cs typeface="Arial"/>
              </a:rPr>
              <a:t>»</a:t>
            </a:r>
            <a:endParaRPr lang="en-US" dirty="0" smtClean="0"/>
          </a:p>
          <a:p>
            <a:pPr lvl="1"/>
            <a:r>
              <a:rPr lang="en-US" dirty="0" smtClean="0"/>
              <a:t>Home Applications </a:t>
            </a:r>
            <a:r>
              <a:rPr lang="en-US" dirty="0" smtClean="0">
                <a:solidFill>
                  <a:srgbClr val="0000FF"/>
                </a:solidFill>
                <a:latin typeface="Arial"/>
                <a:cs typeface="Arial"/>
              </a:rPr>
              <a:t>»</a:t>
            </a:r>
            <a:endParaRPr lang="en-US" dirty="0" smtClean="0"/>
          </a:p>
          <a:p>
            <a:pPr lvl="1"/>
            <a:r>
              <a:rPr lang="en-US" dirty="0" smtClean="0"/>
              <a:t>Mobile Users </a:t>
            </a:r>
            <a:r>
              <a:rPr lang="en-US" dirty="0" smtClean="0">
                <a:solidFill>
                  <a:srgbClr val="0000FF"/>
                </a:solidFill>
                <a:latin typeface="Arial"/>
                <a:cs typeface="Arial"/>
              </a:rPr>
              <a:t>»</a:t>
            </a:r>
            <a:endParaRPr lang="en-US" dirty="0" smtClean="0"/>
          </a:p>
          <a:p>
            <a:pPr>
              <a:buNone/>
            </a:pPr>
            <a:r>
              <a:rPr lang="en-US" dirty="0" smtClean="0"/>
              <a:t>These uses raise:</a:t>
            </a:r>
          </a:p>
          <a:p>
            <a:pPr lvl="1"/>
            <a:r>
              <a:rPr lang="en-US" dirty="0" smtClean="0"/>
              <a:t>Social Issues </a:t>
            </a:r>
            <a:r>
              <a:rPr lang="en-US" dirty="0" smtClean="0">
                <a:solidFill>
                  <a:srgbClr val="0000FF"/>
                </a:solidFill>
                <a:latin typeface="Arial"/>
                <a:cs typeface="Arial"/>
              </a:rPr>
              <a:t>»</a:t>
            </a:r>
          </a:p>
        </p:txBody>
      </p:sp>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80">
                                            <p:txEl>
                                              <p:pRg st="0" end="0"/>
                                            </p:txEl>
                                          </p:spTgt>
                                        </p:tgtEl>
                                        <p:attrNameLst>
                                          <p:attrName>style.visibility</p:attrName>
                                        </p:attrNameLst>
                                      </p:cBhvr>
                                      <p:to>
                                        <p:strVal val="visible"/>
                                      </p:to>
                                    </p:set>
                                    <p:animEffect transition="in" filter="blinds(horizontal)">
                                      <p:cBhvr>
                                        <p:cTn id="7" dur="500"/>
                                        <p:tgtEl>
                                          <p:spTgt spid="18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80">
                                            <p:txEl>
                                              <p:pRg st="1" end="1"/>
                                            </p:txEl>
                                          </p:spTgt>
                                        </p:tgtEl>
                                        <p:attrNameLst>
                                          <p:attrName>style.visibility</p:attrName>
                                        </p:attrNameLst>
                                      </p:cBhvr>
                                      <p:to>
                                        <p:strVal val="visible"/>
                                      </p:to>
                                    </p:set>
                                    <p:animEffect transition="in" filter="blinds(horizontal)">
                                      <p:cBhvr>
                                        <p:cTn id="12" dur="500"/>
                                        <p:tgtEl>
                                          <p:spTgt spid="180">
                                            <p:txEl>
                                              <p:pRg st="1" end="1"/>
                                            </p:txEl>
                                          </p:spTgt>
                                        </p:tgtEl>
                                      </p:cBhvr>
                                    </p:animEffect>
                                  </p:childTnLst>
                                </p:cTn>
                              </p:par>
                              <p:par>
                                <p:cTn id="13" presetID="3" presetClass="entr" presetSubtype="10" fill="hold" grpId="0" nodeType="withEffect">
                                  <p:stCondLst>
                                    <p:cond delay="0"/>
                                  </p:stCondLst>
                                  <p:childTnLst>
                                    <p:set>
                                      <p:cBhvr>
                                        <p:cTn id="14" dur="1" fill="hold">
                                          <p:stCondLst>
                                            <p:cond delay="0"/>
                                          </p:stCondLst>
                                        </p:cTn>
                                        <p:tgtEl>
                                          <p:spTgt spid="180">
                                            <p:txEl>
                                              <p:pRg st="2" end="2"/>
                                            </p:txEl>
                                          </p:spTgt>
                                        </p:tgtEl>
                                        <p:attrNameLst>
                                          <p:attrName>style.visibility</p:attrName>
                                        </p:attrNameLst>
                                      </p:cBhvr>
                                      <p:to>
                                        <p:strVal val="visible"/>
                                      </p:to>
                                    </p:set>
                                    <p:animEffect transition="in" filter="blinds(horizontal)">
                                      <p:cBhvr>
                                        <p:cTn id="15" dur="500"/>
                                        <p:tgtEl>
                                          <p:spTgt spid="180">
                                            <p:txEl>
                                              <p:pRg st="2" end="2"/>
                                            </p:txEl>
                                          </p:spTgt>
                                        </p:tgtEl>
                                      </p:cBhvr>
                                    </p:animEffect>
                                  </p:childTnLst>
                                </p:cTn>
                              </p:par>
                              <p:par>
                                <p:cTn id="16" presetID="3" presetClass="entr" presetSubtype="10" fill="hold" grpId="0" nodeType="withEffect">
                                  <p:stCondLst>
                                    <p:cond delay="0"/>
                                  </p:stCondLst>
                                  <p:childTnLst>
                                    <p:set>
                                      <p:cBhvr>
                                        <p:cTn id="17" dur="1" fill="hold">
                                          <p:stCondLst>
                                            <p:cond delay="0"/>
                                          </p:stCondLst>
                                        </p:cTn>
                                        <p:tgtEl>
                                          <p:spTgt spid="180">
                                            <p:txEl>
                                              <p:pRg st="3" end="3"/>
                                            </p:txEl>
                                          </p:spTgt>
                                        </p:tgtEl>
                                        <p:attrNameLst>
                                          <p:attrName>style.visibility</p:attrName>
                                        </p:attrNameLst>
                                      </p:cBhvr>
                                      <p:to>
                                        <p:strVal val="visible"/>
                                      </p:to>
                                    </p:set>
                                    <p:animEffect transition="in" filter="blinds(horizontal)">
                                      <p:cBhvr>
                                        <p:cTn id="18" dur="500"/>
                                        <p:tgtEl>
                                          <p:spTgt spid="180">
                                            <p:txEl>
                                              <p:pRg st="3" end="3"/>
                                            </p:txEl>
                                          </p:spTgt>
                                        </p:tgtEl>
                                      </p:cBhvr>
                                    </p:animEffect>
                                  </p:childTnLst>
                                </p:cTn>
                              </p:par>
                              <p:par>
                                <p:cTn id="19" presetID="3" presetClass="entr" presetSubtype="10" fill="hold" grpId="0" nodeType="withEffect">
                                  <p:stCondLst>
                                    <p:cond delay="0"/>
                                  </p:stCondLst>
                                  <p:childTnLst>
                                    <p:set>
                                      <p:cBhvr>
                                        <p:cTn id="20" dur="1" fill="hold">
                                          <p:stCondLst>
                                            <p:cond delay="0"/>
                                          </p:stCondLst>
                                        </p:cTn>
                                        <p:tgtEl>
                                          <p:spTgt spid="180">
                                            <p:txEl>
                                              <p:pRg st="4" end="4"/>
                                            </p:txEl>
                                          </p:spTgt>
                                        </p:tgtEl>
                                        <p:attrNameLst>
                                          <p:attrName>style.visibility</p:attrName>
                                        </p:attrNameLst>
                                      </p:cBhvr>
                                      <p:to>
                                        <p:strVal val="visible"/>
                                      </p:to>
                                    </p:set>
                                    <p:animEffect transition="in" filter="blinds(horizontal)">
                                      <p:cBhvr>
                                        <p:cTn id="21" dur="500"/>
                                        <p:tgtEl>
                                          <p:spTgt spid="180">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3" presetClass="entr" presetSubtype="10" fill="hold" grpId="0" nodeType="clickEffect">
                                  <p:stCondLst>
                                    <p:cond delay="0"/>
                                  </p:stCondLst>
                                  <p:childTnLst>
                                    <p:set>
                                      <p:cBhvr>
                                        <p:cTn id="25" dur="1" fill="hold">
                                          <p:stCondLst>
                                            <p:cond delay="0"/>
                                          </p:stCondLst>
                                        </p:cTn>
                                        <p:tgtEl>
                                          <p:spTgt spid="180">
                                            <p:txEl>
                                              <p:pRg st="5" end="5"/>
                                            </p:txEl>
                                          </p:spTgt>
                                        </p:tgtEl>
                                        <p:attrNameLst>
                                          <p:attrName>style.visibility</p:attrName>
                                        </p:attrNameLst>
                                      </p:cBhvr>
                                      <p:to>
                                        <p:strVal val="visible"/>
                                      </p:to>
                                    </p:set>
                                    <p:animEffect transition="in" filter="blinds(horizontal)">
                                      <p:cBhvr>
                                        <p:cTn id="26" dur="500"/>
                                        <p:tgtEl>
                                          <p:spTgt spid="180">
                                            <p:txEl>
                                              <p:pRg st="5" end="5"/>
                                            </p:txEl>
                                          </p:spTgt>
                                        </p:tgtEl>
                                      </p:cBhvr>
                                    </p:animEffect>
                                  </p:childTnLst>
                                </p:cTn>
                              </p:par>
                              <p:par>
                                <p:cTn id="27" presetID="3" presetClass="entr" presetSubtype="10" fill="hold" grpId="0" nodeType="withEffect">
                                  <p:stCondLst>
                                    <p:cond delay="0"/>
                                  </p:stCondLst>
                                  <p:childTnLst>
                                    <p:set>
                                      <p:cBhvr>
                                        <p:cTn id="28" dur="1" fill="hold">
                                          <p:stCondLst>
                                            <p:cond delay="0"/>
                                          </p:stCondLst>
                                        </p:cTn>
                                        <p:tgtEl>
                                          <p:spTgt spid="180">
                                            <p:txEl>
                                              <p:pRg st="6" end="6"/>
                                            </p:txEl>
                                          </p:spTgt>
                                        </p:tgtEl>
                                        <p:attrNameLst>
                                          <p:attrName>style.visibility</p:attrName>
                                        </p:attrNameLst>
                                      </p:cBhvr>
                                      <p:to>
                                        <p:strVal val="visible"/>
                                      </p:to>
                                    </p:set>
                                    <p:animEffect transition="in" filter="blinds(horizontal)">
                                      <p:cBhvr>
                                        <p:cTn id="29" dur="500"/>
                                        <p:tgtEl>
                                          <p:spTgt spid="180">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0"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0" y="0"/>
            <a:ext cx="6083300" cy="1143000"/>
          </a:xfrm>
          <a:prstGeom prst="rect">
            <a:avLst/>
          </a:prstGeom>
        </p:spPr>
        <p:txBody>
          <a:bodyPr vert="horz" lIns="91440" tIns="45720" rIns="91440" bIns="45720" rtlCol="0" anchor="b" anchorCtr="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000" b="1" i="0" u="none" strike="noStrike" kern="1200" cap="none" spc="0" normalizeH="0" baseline="0" noProof="0" dirty="0" smtClean="0">
                <a:ln>
                  <a:noFill/>
                </a:ln>
                <a:solidFill>
                  <a:schemeClr val="accent1"/>
                </a:solidFill>
                <a:effectLst/>
                <a:uLnTx/>
                <a:uFillTx/>
                <a:latin typeface="+mj-lt"/>
                <a:ea typeface="+mj-ea"/>
                <a:cs typeface="+mj-cs"/>
              </a:rPr>
              <a:t>Mobile Users</a:t>
            </a:r>
          </a:p>
        </p:txBody>
      </p:sp>
      <p:sp>
        <p:nvSpPr>
          <p:cNvPr id="9" name="Content Placeholder 2"/>
          <p:cNvSpPr>
            <a:spLocks noGrp="1"/>
          </p:cNvSpPr>
          <p:nvPr>
            <p:ph idx="1"/>
          </p:nvPr>
        </p:nvSpPr>
        <p:spPr>
          <a:xfrm>
            <a:off x="504825" y="1143000"/>
            <a:ext cx="8229600" cy="4867275"/>
          </a:xfrm>
        </p:spPr>
        <p:txBody>
          <a:bodyPr>
            <a:normAutofit/>
          </a:bodyPr>
          <a:lstStyle/>
          <a:p>
            <a:pPr>
              <a:spcBef>
                <a:spcPts val="0"/>
              </a:spcBef>
            </a:pPr>
            <a:r>
              <a:rPr lang="en-US" dirty="0" smtClean="0"/>
              <a:t>Tablets, laptops, and smart phones are popular devices; </a:t>
            </a:r>
            <a:r>
              <a:rPr lang="en-US" dirty="0" err="1" smtClean="0"/>
              <a:t>WiFi</a:t>
            </a:r>
            <a:r>
              <a:rPr lang="en-US" dirty="0" smtClean="0"/>
              <a:t> hotspots and 3G cellular provide wireless connectivity.</a:t>
            </a:r>
          </a:p>
          <a:p>
            <a:pPr>
              <a:spcBef>
                <a:spcPts val="0"/>
              </a:spcBef>
            </a:pPr>
            <a:r>
              <a:rPr lang="en-US" dirty="0" smtClean="0"/>
              <a:t>Mobile users communicate, e.g., voice and texts, consume content, e.g., video and Web, and use sensors, e.g., GPS. </a:t>
            </a:r>
          </a:p>
          <a:p>
            <a:pPr>
              <a:spcBef>
                <a:spcPts val="0"/>
              </a:spcBef>
            </a:pPr>
            <a:r>
              <a:rPr lang="en-US" dirty="0" smtClean="0"/>
              <a:t>Wireless and mobile are related but different:</a:t>
            </a:r>
          </a:p>
        </p:txBody>
      </p:sp>
      <p:pic>
        <p:nvPicPr>
          <p:cNvPr id="10" name="Picture 6"/>
          <p:cNvPicPr>
            <a:picLocks noChangeAspect="1" noChangeArrowheads="1"/>
          </p:cNvPicPr>
          <p:nvPr/>
        </p:nvPicPr>
        <p:blipFill>
          <a:blip r:embed="rId3" cstate="print"/>
          <a:srcRect/>
          <a:stretch>
            <a:fillRect/>
          </a:stretch>
        </p:blipFill>
        <p:spPr bwMode="auto">
          <a:xfrm>
            <a:off x="992545" y="3974566"/>
            <a:ext cx="7158910" cy="2035709"/>
          </a:xfrm>
          <a:prstGeom prst="rect">
            <a:avLst/>
          </a:prstGeom>
          <a:noFill/>
          <a:ln w="9525">
            <a:noFill/>
            <a:miter lim="800000"/>
            <a:headEnd/>
            <a:tailEnd/>
          </a:ln>
        </p:spPr>
      </p:pic>
    </p:spTree>
    <p:extLst>
      <p:ext uri="{BB962C8B-B14F-4D97-AF65-F5344CB8AC3E}">
        <p14:creationId xmlns="" xmlns:p14="http://schemas.microsoft.com/office/powerpoint/2010/main" val="478118517"/>
      </p:ext>
    </p:extLst>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blinds(horizontal)">
                                      <p:cBhvr>
                                        <p:cTn id="7" dur="500"/>
                                        <p:tgtEl>
                                          <p:spTgt spid="9">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9">
                                            <p:txEl>
                                              <p:pRg st="1" end="1"/>
                                            </p:txEl>
                                          </p:spTgt>
                                        </p:tgtEl>
                                        <p:attrNameLst>
                                          <p:attrName>style.visibility</p:attrName>
                                        </p:attrNameLst>
                                      </p:cBhvr>
                                      <p:to>
                                        <p:strVal val="visible"/>
                                      </p:to>
                                    </p:set>
                                    <p:animEffect transition="in" filter="blinds(horizontal)">
                                      <p:cBhvr>
                                        <p:cTn id="10" dur="500"/>
                                        <p:tgtEl>
                                          <p:spTgt spid="9">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animEffect transition="in" filter="blinds(horizontal)">
                                      <p:cBhvr>
                                        <p:cTn id="15" dur="500"/>
                                        <p:tgtEl>
                                          <p:spTgt spid="9">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blinds(horizontal)">
                                      <p:cBhvr>
                                        <p:cTn id="2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46725" cy="1336956"/>
          </a:xfrm>
        </p:spPr>
        <p:txBody>
          <a:bodyPr/>
          <a:lstStyle/>
          <a:p>
            <a:r>
              <a:rPr lang="en-US" sz="4000" b="1" dirty="0" smtClean="0"/>
              <a:t>Social Issues</a:t>
            </a:r>
            <a:endParaRPr lang="en-GB" sz="4000" b="1" dirty="0"/>
          </a:p>
        </p:txBody>
      </p:sp>
      <p:sp>
        <p:nvSpPr>
          <p:cNvPr id="4" name="Content Placeholder 2"/>
          <p:cNvSpPr>
            <a:spLocks noGrp="1"/>
          </p:cNvSpPr>
          <p:nvPr>
            <p:ph idx="1"/>
          </p:nvPr>
        </p:nvSpPr>
        <p:spPr>
          <a:xfrm>
            <a:off x="549276" y="1990725"/>
            <a:ext cx="8147050" cy="4019550"/>
          </a:xfrm>
        </p:spPr>
        <p:txBody>
          <a:bodyPr/>
          <a:lstStyle/>
          <a:p>
            <a:pPr lvl="1"/>
            <a:r>
              <a:rPr lang="en-US" dirty="0" smtClean="0"/>
              <a:t>Network neutrality – no network restrictions</a:t>
            </a:r>
          </a:p>
          <a:p>
            <a:pPr lvl="1"/>
            <a:r>
              <a:rPr lang="en-US" dirty="0" smtClean="0"/>
              <a:t>Content ownership, e.g., DMCA takedowns</a:t>
            </a:r>
          </a:p>
          <a:p>
            <a:pPr lvl="1"/>
            <a:r>
              <a:rPr lang="en-US" dirty="0" smtClean="0"/>
              <a:t>Anonymity and censorship </a:t>
            </a:r>
          </a:p>
          <a:p>
            <a:pPr lvl="1"/>
            <a:r>
              <a:rPr lang="en-US" dirty="0" smtClean="0"/>
              <a:t>Privacy, e.g., Web tracking and profiling</a:t>
            </a:r>
          </a:p>
          <a:p>
            <a:pPr lvl="1"/>
            <a:r>
              <a:rPr lang="en-US" dirty="0" smtClean="0"/>
              <a:t>Theft, e.g., </a:t>
            </a:r>
            <a:r>
              <a:rPr lang="en-US" dirty="0" err="1" smtClean="0"/>
              <a:t>botnets</a:t>
            </a:r>
            <a:r>
              <a:rPr lang="en-US" dirty="0" smtClean="0"/>
              <a:t> and phishing</a:t>
            </a:r>
          </a:p>
          <a:p>
            <a:endParaRPr lang="en-US" dirty="0" smtClean="0"/>
          </a:p>
        </p:txBody>
      </p:sp>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6257925" cy="1336956"/>
          </a:xfrm>
        </p:spPr>
        <p:txBody>
          <a:bodyPr/>
          <a:lstStyle/>
          <a:p>
            <a:r>
              <a:rPr lang="en-US" sz="4000" b="1" dirty="0" smtClean="0"/>
              <a:t>Network Hardware</a:t>
            </a:r>
            <a:endParaRPr lang="en-GB" sz="4000" b="1" dirty="0"/>
          </a:p>
        </p:txBody>
      </p:sp>
      <p:sp>
        <p:nvSpPr>
          <p:cNvPr id="4" name="Content Placeholder 2"/>
          <p:cNvSpPr>
            <a:spLocks noGrp="1"/>
          </p:cNvSpPr>
          <p:nvPr>
            <p:ph idx="1"/>
          </p:nvPr>
        </p:nvSpPr>
        <p:spPr>
          <a:xfrm>
            <a:off x="549275" y="1610713"/>
            <a:ext cx="8155338" cy="4600081"/>
          </a:xfrm>
        </p:spPr>
        <p:txBody>
          <a:bodyPr/>
          <a:lstStyle/>
          <a:p>
            <a:r>
              <a:rPr lang="en-US" dirty="0" smtClean="0"/>
              <a:t>Networks can be classified by their scale:</a:t>
            </a:r>
          </a:p>
        </p:txBody>
      </p:sp>
      <p:graphicFrame>
        <p:nvGraphicFramePr>
          <p:cNvPr id="5" name="Table 4"/>
          <p:cNvGraphicFramePr>
            <a:graphicFrameLocks noGrp="1"/>
          </p:cNvGraphicFramePr>
          <p:nvPr/>
        </p:nvGraphicFramePr>
        <p:xfrm>
          <a:off x="1168400" y="2316480"/>
          <a:ext cx="6161087" cy="2750820"/>
        </p:xfrm>
        <a:graphic>
          <a:graphicData uri="http://schemas.openxmlformats.org/drawingml/2006/table">
            <a:tbl>
              <a:tblPr firstRow="1" bandRow="1">
                <a:tableStyleId>{5C22544A-7EE6-4342-B048-85BDC9FD1C3A}</a:tableStyleId>
              </a:tblPr>
              <a:tblGrid>
                <a:gridCol w="1596137"/>
                <a:gridCol w="4564950"/>
              </a:tblGrid>
              <a:tr h="458470">
                <a:tc>
                  <a:txBody>
                    <a:bodyPr/>
                    <a:lstStyle/>
                    <a:p>
                      <a:r>
                        <a:rPr lang="en-US" b="1" dirty="0" smtClean="0">
                          <a:solidFill>
                            <a:schemeClr val="tx1"/>
                          </a:solidFill>
                          <a:latin typeface="Arial" pitchFamily="34" charset="0"/>
                          <a:cs typeface="Arial" pitchFamily="34" charset="0"/>
                        </a:rPr>
                        <a:t>Scale</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1" dirty="0" smtClean="0">
                          <a:solidFill>
                            <a:schemeClr val="tx1"/>
                          </a:solidFill>
                          <a:latin typeface="Arial" pitchFamily="34" charset="0"/>
                          <a:cs typeface="Arial" pitchFamily="34" charset="0"/>
                        </a:rPr>
                        <a:t>Type</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458470">
                <a:tc>
                  <a:txBody>
                    <a:bodyPr/>
                    <a:lstStyle/>
                    <a:p>
                      <a:r>
                        <a:rPr lang="en-US" b="0" dirty="0" smtClean="0">
                          <a:solidFill>
                            <a:schemeClr val="tx1"/>
                          </a:solidFill>
                          <a:latin typeface="Arial" pitchFamily="34" charset="0"/>
                          <a:cs typeface="Arial" pitchFamily="34" charset="0"/>
                        </a:rPr>
                        <a:t>Vicinity</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PAN</a:t>
                      </a:r>
                      <a:r>
                        <a:rPr lang="en-US" b="0" baseline="0" dirty="0" smtClean="0">
                          <a:solidFill>
                            <a:schemeClr val="tx1"/>
                          </a:solidFill>
                          <a:latin typeface="Arial" pitchFamily="34" charset="0"/>
                          <a:cs typeface="Arial" pitchFamily="34" charset="0"/>
                        </a:rPr>
                        <a:t> (</a:t>
                      </a:r>
                      <a:r>
                        <a:rPr lang="en-US" b="0" dirty="0" smtClean="0">
                          <a:solidFill>
                            <a:schemeClr val="tx1"/>
                          </a:solidFill>
                          <a:latin typeface="Arial" pitchFamily="34" charset="0"/>
                          <a:cs typeface="Arial" pitchFamily="34" charset="0"/>
                        </a:rPr>
                        <a:t>Personal Area Network) </a:t>
                      </a:r>
                      <a:r>
                        <a:rPr lang="en-US" dirty="0" smtClean="0">
                          <a:solidFill>
                            <a:srgbClr val="0000FF"/>
                          </a:solidFill>
                          <a:latin typeface="Arial"/>
                          <a:cs typeface="Arial"/>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458470">
                <a:tc>
                  <a:txBody>
                    <a:bodyPr/>
                    <a:lstStyle/>
                    <a:p>
                      <a:r>
                        <a:rPr lang="en-US" b="0" dirty="0" smtClean="0">
                          <a:solidFill>
                            <a:schemeClr val="tx1"/>
                          </a:solidFill>
                          <a:latin typeface="Arial" pitchFamily="34" charset="0"/>
                          <a:cs typeface="Arial" pitchFamily="34" charset="0"/>
                        </a:rPr>
                        <a:t>Building </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LAN (Local Area Network) </a:t>
                      </a:r>
                      <a:r>
                        <a:rPr lang="en-US" dirty="0" smtClean="0">
                          <a:solidFill>
                            <a:srgbClr val="0000FF"/>
                          </a:solidFill>
                          <a:latin typeface="Arial"/>
                          <a:cs typeface="Arial"/>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458470">
                <a:tc>
                  <a:txBody>
                    <a:bodyPr/>
                    <a:lstStyle/>
                    <a:p>
                      <a:r>
                        <a:rPr lang="en-US" b="0" dirty="0" smtClean="0">
                          <a:solidFill>
                            <a:schemeClr val="tx1"/>
                          </a:solidFill>
                          <a:latin typeface="Arial" pitchFamily="34" charset="0"/>
                          <a:cs typeface="Arial" pitchFamily="34" charset="0"/>
                        </a:rPr>
                        <a:t>City</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MAN (Metropolitan Area Network) </a:t>
                      </a:r>
                      <a:r>
                        <a:rPr lang="en-US" dirty="0" smtClean="0">
                          <a:solidFill>
                            <a:srgbClr val="0000FF"/>
                          </a:solidFill>
                          <a:latin typeface="Arial"/>
                          <a:cs typeface="Arial"/>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458470">
                <a:tc>
                  <a:txBody>
                    <a:bodyPr/>
                    <a:lstStyle/>
                    <a:p>
                      <a:r>
                        <a:rPr lang="en-US" b="0" dirty="0" smtClean="0">
                          <a:solidFill>
                            <a:schemeClr val="tx1"/>
                          </a:solidFill>
                          <a:latin typeface="Arial" pitchFamily="34" charset="0"/>
                          <a:cs typeface="Arial" pitchFamily="34" charset="0"/>
                        </a:rPr>
                        <a:t>Country</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WAN (Wide Area Network) </a:t>
                      </a:r>
                      <a:r>
                        <a:rPr lang="en-US" dirty="0" smtClean="0">
                          <a:solidFill>
                            <a:srgbClr val="0000FF"/>
                          </a:solidFill>
                          <a:latin typeface="Arial"/>
                          <a:cs typeface="Arial"/>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458470">
                <a:tc>
                  <a:txBody>
                    <a:bodyPr/>
                    <a:lstStyle/>
                    <a:p>
                      <a:r>
                        <a:rPr lang="en-US" b="0" dirty="0" smtClean="0">
                          <a:solidFill>
                            <a:schemeClr val="tx1"/>
                          </a:solidFill>
                          <a:latin typeface="Arial" pitchFamily="34" charset="0"/>
                          <a:cs typeface="Arial" pitchFamily="34" charset="0"/>
                        </a:rPr>
                        <a:t>Planet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The Internet </a:t>
                      </a:r>
                      <a:r>
                        <a:rPr lang="en-US" b="0" dirty="0" smtClean="0">
                          <a:solidFill>
                            <a:schemeClr val="tx1"/>
                          </a:solidFill>
                          <a:latin typeface="Arial"/>
                          <a:cs typeface="Arial"/>
                        </a:rPr>
                        <a:t>(network</a:t>
                      </a:r>
                      <a:r>
                        <a:rPr lang="en-US" b="0" baseline="0" dirty="0" smtClean="0">
                          <a:solidFill>
                            <a:schemeClr val="tx1"/>
                          </a:solidFill>
                          <a:latin typeface="Arial"/>
                          <a:cs typeface="Arial"/>
                        </a:rPr>
                        <a:t> of all networks)</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bl>
          </a:graphicData>
        </a:graphic>
      </p:graphicFrame>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788025" cy="1336956"/>
          </a:xfrm>
        </p:spPr>
        <p:txBody>
          <a:bodyPr/>
          <a:lstStyle/>
          <a:p>
            <a:r>
              <a:rPr lang="en-US" sz="4000" b="1" dirty="0" smtClean="0"/>
              <a:t>Network Software</a:t>
            </a:r>
            <a:endParaRPr lang="en-GB" sz="4000" b="1" dirty="0"/>
          </a:p>
        </p:txBody>
      </p:sp>
      <p:sp>
        <p:nvSpPr>
          <p:cNvPr id="4" name="Rectangle 3"/>
          <p:cNvSpPr>
            <a:spLocks noGrp="1" noChangeArrowheads="1"/>
          </p:cNvSpPr>
          <p:nvPr>
            <p:ph idx="1"/>
          </p:nvPr>
        </p:nvSpPr>
        <p:spPr>
          <a:xfrm>
            <a:off x="800100" y="1990725"/>
            <a:ext cx="7896225" cy="4019550"/>
          </a:xfrm>
        </p:spPr>
        <p:txBody>
          <a:bodyPr/>
          <a:lstStyle/>
          <a:p>
            <a:pPr lvl="1"/>
            <a:r>
              <a:rPr lang="en-US" dirty="0" smtClean="0"/>
              <a:t>Protocol layers </a:t>
            </a:r>
            <a:r>
              <a:rPr lang="en-US" dirty="0" smtClean="0">
                <a:solidFill>
                  <a:srgbClr val="0000FF"/>
                </a:solidFill>
                <a:latin typeface="Arial"/>
                <a:cs typeface="Arial"/>
              </a:rPr>
              <a:t>»</a:t>
            </a:r>
            <a:endParaRPr lang="en-US" dirty="0" smtClean="0"/>
          </a:p>
          <a:p>
            <a:pPr lvl="1"/>
            <a:r>
              <a:rPr lang="en-US" dirty="0" smtClean="0"/>
              <a:t>Design issues for the layers </a:t>
            </a:r>
            <a:r>
              <a:rPr lang="en-US" dirty="0" smtClean="0">
                <a:solidFill>
                  <a:srgbClr val="0000FF"/>
                </a:solidFill>
                <a:latin typeface="Arial"/>
                <a:cs typeface="Arial"/>
              </a:rPr>
              <a:t>»</a:t>
            </a:r>
            <a:endParaRPr lang="en-US" dirty="0" smtClean="0"/>
          </a:p>
          <a:p>
            <a:pPr lvl="1"/>
            <a:r>
              <a:rPr lang="en-US" dirty="0" smtClean="0"/>
              <a:t>Connection-oriented vs. connectionless service </a:t>
            </a:r>
            <a:r>
              <a:rPr lang="en-US" dirty="0" smtClean="0">
                <a:solidFill>
                  <a:srgbClr val="0000FF"/>
                </a:solidFill>
                <a:latin typeface="Arial"/>
                <a:cs typeface="Arial"/>
              </a:rPr>
              <a:t>»</a:t>
            </a:r>
            <a:endParaRPr lang="en-US" dirty="0" smtClean="0"/>
          </a:p>
          <a:p>
            <a:pPr lvl="1"/>
            <a:r>
              <a:rPr lang="en-US" dirty="0" smtClean="0"/>
              <a:t>Service primitives </a:t>
            </a:r>
            <a:r>
              <a:rPr lang="en-US" dirty="0" smtClean="0">
                <a:solidFill>
                  <a:srgbClr val="0000FF"/>
                </a:solidFill>
                <a:latin typeface="Arial"/>
                <a:cs typeface="Arial"/>
              </a:rPr>
              <a:t>»</a:t>
            </a:r>
            <a:endParaRPr lang="en-US" dirty="0" smtClean="0"/>
          </a:p>
          <a:p>
            <a:pPr lvl="1"/>
            <a:r>
              <a:rPr lang="en-US" dirty="0" smtClean="0"/>
              <a:t>Relationship of services to protocols </a:t>
            </a:r>
            <a:r>
              <a:rPr lang="en-US" dirty="0" smtClean="0">
                <a:solidFill>
                  <a:srgbClr val="0000FF"/>
                </a:solidFill>
                <a:latin typeface="Arial"/>
                <a:cs typeface="Arial"/>
              </a:rPr>
              <a:t>»</a:t>
            </a:r>
            <a:endParaRPr lang="en-US" dirty="0" smtClean="0"/>
          </a:p>
        </p:txBody>
      </p:sp>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838825" cy="1336956"/>
          </a:xfrm>
        </p:spPr>
        <p:txBody>
          <a:bodyPr/>
          <a:lstStyle/>
          <a:p>
            <a:r>
              <a:rPr lang="en-US" sz="4000" b="1" dirty="0" smtClean="0"/>
              <a:t>Protocol Layers (1)</a:t>
            </a:r>
            <a:endParaRPr lang="en-GB" sz="4000" b="1" dirty="0"/>
          </a:p>
        </p:txBody>
      </p:sp>
      <p:sp>
        <p:nvSpPr>
          <p:cNvPr id="4" name="Rectangle 3"/>
          <p:cNvSpPr>
            <a:spLocks noGrp="1" noChangeArrowheads="1"/>
          </p:cNvSpPr>
          <p:nvPr>
            <p:ph idx="1"/>
          </p:nvPr>
        </p:nvSpPr>
        <p:spPr>
          <a:xfrm>
            <a:off x="457200" y="1444532"/>
            <a:ext cx="8229600" cy="1123950"/>
          </a:xfrm>
        </p:spPr>
        <p:txBody>
          <a:bodyPr/>
          <a:lstStyle/>
          <a:p>
            <a:r>
              <a:rPr lang="en-US" dirty="0" smtClean="0"/>
              <a:t>Protocol layering is the main structuring method used to divide up network functionality.</a:t>
            </a:r>
          </a:p>
          <a:p>
            <a:endParaRPr lang="en-US" dirty="0" smtClean="0"/>
          </a:p>
        </p:txBody>
      </p:sp>
      <p:pic>
        <p:nvPicPr>
          <p:cNvPr id="6" name="Picture 2"/>
          <p:cNvPicPr>
            <a:picLocks noChangeAspect="1" noChangeArrowheads="1"/>
          </p:cNvPicPr>
          <p:nvPr/>
        </p:nvPicPr>
        <p:blipFill>
          <a:blip r:embed="rId3" cstate="print"/>
          <a:srcRect/>
          <a:stretch>
            <a:fillRect/>
          </a:stretch>
        </p:blipFill>
        <p:spPr bwMode="auto">
          <a:xfrm>
            <a:off x="3886863" y="2179637"/>
            <a:ext cx="4809462" cy="3952875"/>
          </a:xfrm>
          <a:prstGeom prst="rect">
            <a:avLst/>
          </a:prstGeom>
          <a:noFill/>
          <a:ln w="9525">
            <a:noFill/>
            <a:miter lim="800000"/>
            <a:headEnd/>
            <a:tailEnd/>
          </a:ln>
        </p:spPr>
      </p:pic>
      <p:sp>
        <p:nvSpPr>
          <p:cNvPr id="8" name="Content Placeholder 2"/>
          <p:cNvSpPr txBox="1">
            <a:spLocks/>
          </p:cNvSpPr>
          <p:nvPr/>
        </p:nvSpPr>
        <p:spPr>
          <a:xfrm>
            <a:off x="574676" y="2514599"/>
            <a:ext cx="3337588" cy="3619501"/>
          </a:xfrm>
          <a:prstGeom prst="rect">
            <a:avLst/>
          </a:prstGeom>
        </p:spPr>
        <p:txBody>
          <a:bodyPr vert="horz" lIns="91440" tIns="45720" rIns="91440" bIns="45720" rtlCol="0">
            <a:normAutofit fontScale="85000" lnSpcReduction="20000"/>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Each protocol instance talks virtually to its </a:t>
            </a:r>
            <a:r>
              <a:rPr kumimoji="0" lang="en-US" sz="2400" b="0" i="0" u="sng" strike="noStrike" kern="1200" cap="none" spc="0" normalizeH="0" baseline="0" noProof="0" dirty="0" smtClean="0">
                <a:ln>
                  <a:noFill/>
                </a:ln>
                <a:solidFill>
                  <a:schemeClr val="tx1">
                    <a:lumMod val="65000"/>
                    <a:lumOff val="35000"/>
                  </a:schemeClr>
                </a:solidFill>
                <a:effectLst/>
                <a:uLnTx/>
                <a:uFillTx/>
                <a:latin typeface="+mn-lt"/>
                <a:ea typeface="+mn-ea"/>
                <a:cs typeface="+mn-cs"/>
              </a:rPr>
              <a:t>peer</a:t>
            </a: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 </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 Each layer communicates only by using the one below </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 Lower layer </a:t>
            </a:r>
            <a:r>
              <a:rPr kumimoji="0" lang="en-US" sz="2400" b="0" i="0" u="sng" strike="noStrike" kern="1200" cap="none" spc="0" normalizeH="0" baseline="0" noProof="0" dirty="0" smtClean="0">
                <a:ln>
                  <a:noFill/>
                </a:ln>
                <a:solidFill>
                  <a:schemeClr val="tx1">
                    <a:lumMod val="65000"/>
                    <a:lumOff val="35000"/>
                  </a:schemeClr>
                </a:solidFill>
                <a:effectLst/>
                <a:uLnTx/>
                <a:uFillTx/>
                <a:latin typeface="+mn-lt"/>
                <a:ea typeface="+mn-ea"/>
                <a:cs typeface="+mn-cs"/>
              </a:rPr>
              <a:t>services</a:t>
            </a: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 are accessed by an </a:t>
            </a:r>
            <a:r>
              <a:rPr kumimoji="0" lang="en-US" sz="2400" b="0" i="0" u="sng" strike="noStrike" kern="1200" cap="none" spc="0" normalizeH="0" baseline="0" noProof="0" dirty="0" smtClean="0">
                <a:ln>
                  <a:noFill/>
                </a:ln>
                <a:solidFill>
                  <a:schemeClr val="tx1">
                    <a:lumMod val="65000"/>
                    <a:lumOff val="35000"/>
                  </a:schemeClr>
                </a:solidFill>
                <a:effectLst/>
                <a:uLnTx/>
                <a:uFillTx/>
                <a:latin typeface="+mn-lt"/>
                <a:ea typeface="+mn-ea"/>
                <a:cs typeface="+mn-cs"/>
              </a:rPr>
              <a:t>interface</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 At bottom, messages are carried by the medium</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711825" cy="1086224"/>
          </a:xfrm>
        </p:spPr>
        <p:txBody>
          <a:bodyPr/>
          <a:lstStyle/>
          <a:p>
            <a:r>
              <a:rPr lang="en-US" sz="4000" b="1" dirty="0" smtClean="0"/>
              <a:t>Protocol Layers (2)</a:t>
            </a:r>
            <a:endParaRPr lang="en-GB" sz="4000" b="1" dirty="0"/>
          </a:p>
        </p:txBody>
      </p:sp>
      <p:sp>
        <p:nvSpPr>
          <p:cNvPr id="5" name="Rectangle 3"/>
          <p:cNvSpPr>
            <a:spLocks noGrp="1" noChangeArrowheads="1"/>
          </p:cNvSpPr>
          <p:nvPr>
            <p:ph idx="1"/>
          </p:nvPr>
        </p:nvSpPr>
        <p:spPr>
          <a:xfrm>
            <a:off x="457200" y="1193800"/>
            <a:ext cx="8229600" cy="4565743"/>
          </a:xfrm>
        </p:spPr>
        <p:txBody>
          <a:bodyPr/>
          <a:lstStyle/>
          <a:p>
            <a:pPr>
              <a:spcBef>
                <a:spcPts val="0"/>
              </a:spcBef>
            </a:pPr>
            <a:r>
              <a:rPr lang="en-US" dirty="0" smtClean="0"/>
              <a:t>Example: the philosopher-translator-secretary architecture</a:t>
            </a:r>
          </a:p>
          <a:p>
            <a:pPr>
              <a:spcBef>
                <a:spcPts val="0"/>
              </a:spcBef>
            </a:pPr>
            <a:r>
              <a:rPr lang="en-US" dirty="0" smtClean="0"/>
              <a:t>Each protocol at different layers serves a different purpose</a:t>
            </a:r>
          </a:p>
        </p:txBody>
      </p:sp>
      <p:pic>
        <p:nvPicPr>
          <p:cNvPr id="6" name="Picture 2"/>
          <p:cNvPicPr>
            <a:picLocks noChangeAspect="1" noChangeArrowheads="1"/>
          </p:cNvPicPr>
          <p:nvPr/>
        </p:nvPicPr>
        <p:blipFill>
          <a:blip r:embed="rId3" cstate="print"/>
          <a:srcRect/>
          <a:stretch>
            <a:fillRect/>
          </a:stretch>
        </p:blipFill>
        <p:spPr bwMode="auto">
          <a:xfrm>
            <a:off x="2684156" y="2508376"/>
            <a:ext cx="4465944" cy="3568668"/>
          </a:xfrm>
          <a:prstGeom prst="rect">
            <a:avLst/>
          </a:prstGeom>
          <a:noFill/>
          <a:ln w="9525">
            <a:noFill/>
            <a:miter lim="800000"/>
            <a:headEnd/>
            <a:tailEnd/>
          </a:ln>
        </p:spPr>
      </p:pic>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635625" cy="883024"/>
          </a:xfrm>
        </p:spPr>
        <p:txBody>
          <a:bodyPr/>
          <a:lstStyle/>
          <a:p>
            <a:r>
              <a:rPr lang="en-US" sz="3600" b="1" dirty="0" smtClean="0"/>
              <a:t>Protocol Layers (3)</a:t>
            </a:r>
            <a:endParaRPr lang="en-GB" sz="3600" b="1" dirty="0"/>
          </a:p>
        </p:txBody>
      </p:sp>
      <p:sp>
        <p:nvSpPr>
          <p:cNvPr id="4" name="Rectangle 3"/>
          <p:cNvSpPr>
            <a:spLocks noGrp="1" noChangeArrowheads="1"/>
          </p:cNvSpPr>
          <p:nvPr>
            <p:ph idx="1"/>
          </p:nvPr>
        </p:nvSpPr>
        <p:spPr>
          <a:xfrm>
            <a:off x="457200" y="1143000"/>
            <a:ext cx="8432800" cy="4867275"/>
          </a:xfrm>
        </p:spPr>
        <p:txBody>
          <a:bodyPr>
            <a:normAutofit fontScale="92500" lnSpcReduction="20000"/>
          </a:bodyPr>
          <a:lstStyle/>
          <a:p>
            <a:r>
              <a:rPr lang="en-US" dirty="0" smtClean="0"/>
              <a:t>Each lower layer adds its own </a:t>
            </a:r>
            <a:r>
              <a:rPr lang="en-US" u="sng" dirty="0" smtClean="0"/>
              <a:t>header</a:t>
            </a:r>
            <a:r>
              <a:rPr lang="en-US" dirty="0" smtClean="0"/>
              <a:t> (with control information) to the message to transmit and removes it on receive</a:t>
            </a:r>
          </a:p>
          <a:p>
            <a:endParaRPr lang="en-US" dirty="0" smtClean="0"/>
          </a:p>
          <a:p>
            <a:endParaRPr lang="en-US" dirty="0" smtClean="0"/>
          </a:p>
          <a:p>
            <a:endParaRPr lang="en-US" dirty="0" smtClean="0"/>
          </a:p>
          <a:p>
            <a:endParaRPr lang="en-US" dirty="0" smtClean="0"/>
          </a:p>
          <a:p>
            <a:endParaRPr lang="en-US" dirty="0" smtClean="0"/>
          </a:p>
          <a:p>
            <a:endParaRPr lang="en-US" dirty="0" smtClean="0"/>
          </a:p>
          <a:p>
            <a:endParaRPr lang="en-US" dirty="0" smtClean="0"/>
          </a:p>
          <a:p>
            <a:r>
              <a:rPr lang="en-US" dirty="0" smtClean="0"/>
              <a:t>Layers may also split and join messages, etc.</a:t>
            </a:r>
          </a:p>
        </p:txBody>
      </p:sp>
      <p:pic>
        <p:nvPicPr>
          <p:cNvPr id="5" name="Picture 2"/>
          <p:cNvPicPr>
            <a:picLocks noChangeAspect="1" noChangeArrowheads="1"/>
          </p:cNvPicPr>
          <p:nvPr/>
        </p:nvPicPr>
        <p:blipFill>
          <a:blip r:embed="rId3" cstate="print"/>
          <a:srcRect/>
          <a:stretch>
            <a:fillRect/>
          </a:stretch>
        </p:blipFill>
        <p:spPr bwMode="auto">
          <a:xfrm>
            <a:off x="1628774" y="1981201"/>
            <a:ext cx="6105525" cy="3479800"/>
          </a:xfrm>
          <a:prstGeom prst="rect">
            <a:avLst/>
          </a:prstGeom>
          <a:noFill/>
          <a:ln w="9525">
            <a:noFill/>
            <a:miter lim="800000"/>
            <a:headEnd/>
            <a:tailEnd/>
          </a:ln>
        </p:spPr>
      </p:pic>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610225" cy="1336956"/>
          </a:xfrm>
        </p:spPr>
        <p:txBody>
          <a:bodyPr/>
          <a:lstStyle/>
          <a:p>
            <a:r>
              <a:rPr lang="en-US" sz="3600" b="1" dirty="0" smtClean="0"/>
              <a:t>Design Issues for the Layers</a:t>
            </a:r>
            <a:endParaRPr lang="en-GB" sz="3600" b="1" dirty="0"/>
          </a:p>
        </p:txBody>
      </p:sp>
      <p:sp>
        <p:nvSpPr>
          <p:cNvPr id="4" name="Content Placeholder 2"/>
          <p:cNvSpPr>
            <a:spLocks noGrp="1"/>
          </p:cNvSpPr>
          <p:nvPr>
            <p:ph idx="1"/>
          </p:nvPr>
        </p:nvSpPr>
        <p:spPr>
          <a:xfrm>
            <a:off x="342900" y="1610713"/>
            <a:ext cx="8361713" cy="4600081"/>
          </a:xfrm>
        </p:spPr>
        <p:txBody>
          <a:bodyPr/>
          <a:lstStyle/>
          <a:p>
            <a:r>
              <a:rPr lang="en-US" dirty="0" smtClean="0"/>
              <a:t>Each layer solves a particular problem but must include mechanisms to address a set of recurring design issues</a:t>
            </a:r>
            <a:endParaRPr lang="en-US" dirty="0"/>
          </a:p>
        </p:txBody>
      </p:sp>
      <p:graphicFrame>
        <p:nvGraphicFramePr>
          <p:cNvPr id="5" name="Table 4"/>
          <p:cNvGraphicFramePr>
            <a:graphicFrameLocks noGrp="1"/>
          </p:cNvGraphicFramePr>
          <p:nvPr/>
        </p:nvGraphicFramePr>
        <p:xfrm>
          <a:off x="549275" y="2697478"/>
          <a:ext cx="8032750" cy="2982143"/>
        </p:xfrm>
        <a:graphic>
          <a:graphicData uri="http://schemas.openxmlformats.org/drawingml/2006/table">
            <a:tbl>
              <a:tblPr firstRow="1" bandRow="1">
                <a:tableStyleId>{5C22544A-7EE6-4342-B048-85BDC9FD1C3A}</a:tableStyleId>
              </a:tblPr>
              <a:tblGrid>
                <a:gridCol w="2696543"/>
                <a:gridCol w="5336207"/>
              </a:tblGrid>
              <a:tr h="278457">
                <a:tc>
                  <a:txBody>
                    <a:bodyPr/>
                    <a:lstStyle/>
                    <a:p>
                      <a:r>
                        <a:rPr lang="en-US" b="1" dirty="0" smtClean="0">
                          <a:solidFill>
                            <a:schemeClr val="tx1"/>
                          </a:solidFill>
                          <a:latin typeface="Arial" pitchFamily="34" charset="0"/>
                          <a:cs typeface="Arial" pitchFamily="34" charset="0"/>
                        </a:rPr>
                        <a:t>Issue</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1" dirty="0" smtClean="0">
                          <a:solidFill>
                            <a:schemeClr val="tx1"/>
                          </a:solidFill>
                          <a:latin typeface="Arial" pitchFamily="34" charset="0"/>
                          <a:cs typeface="Arial" pitchFamily="34" charset="0"/>
                        </a:rPr>
                        <a:t>Example mechanisms at different</a:t>
                      </a:r>
                      <a:r>
                        <a:rPr lang="en-US" b="1" baseline="0" dirty="0" smtClean="0">
                          <a:solidFill>
                            <a:schemeClr val="tx1"/>
                          </a:solidFill>
                          <a:latin typeface="Arial" pitchFamily="34" charset="0"/>
                          <a:cs typeface="Arial" pitchFamily="34" charset="0"/>
                        </a:rPr>
                        <a:t> layers</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487299">
                <a:tc>
                  <a:txBody>
                    <a:bodyPr/>
                    <a:lstStyle/>
                    <a:p>
                      <a:r>
                        <a:rPr lang="en-US" b="0" dirty="0" smtClean="0">
                          <a:solidFill>
                            <a:schemeClr val="tx1"/>
                          </a:solidFill>
                          <a:latin typeface="Arial" pitchFamily="34" charset="0"/>
                          <a:cs typeface="Arial" pitchFamily="34" charset="0"/>
                        </a:rPr>
                        <a:t>Reliability despite failures</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Codes for error detection/correction</a:t>
                      </a:r>
                    </a:p>
                    <a:p>
                      <a:r>
                        <a:rPr lang="en-US" b="0" dirty="0" smtClean="0">
                          <a:solidFill>
                            <a:schemeClr val="tx1"/>
                          </a:solidFill>
                          <a:latin typeface="Arial" pitchFamily="34" charset="0"/>
                          <a:cs typeface="Arial" pitchFamily="34" charset="0"/>
                        </a:rPr>
                        <a:t>Routing around failures</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487299">
                <a:tc>
                  <a:txBody>
                    <a:bodyPr/>
                    <a:lstStyle/>
                    <a:p>
                      <a:r>
                        <a:rPr lang="en-US" b="0" dirty="0" smtClean="0">
                          <a:solidFill>
                            <a:schemeClr val="tx1"/>
                          </a:solidFill>
                          <a:latin typeface="Arial" pitchFamily="34" charset="0"/>
                          <a:cs typeface="Arial" pitchFamily="34" charset="0"/>
                        </a:rPr>
                        <a:t>Network growth             and</a:t>
                      </a:r>
                      <a:r>
                        <a:rPr lang="en-US" b="0" baseline="0" dirty="0" smtClean="0">
                          <a:solidFill>
                            <a:schemeClr val="tx1"/>
                          </a:solidFill>
                          <a:latin typeface="Arial" pitchFamily="34" charset="0"/>
                          <a:cs typeface="Arial" pitchFamily="34" charset="0"/>
                        </a:rPr>
                        <a:t> </a:t>
                      </a:r>
                      <a:r>
                        <a:rPr lang="en-US" b="0" dirty="0" smtClean="0">
                          <a:solidFill>
                            <a:schemeClr val="tx1"/>
                          </a:solidFill>
                          <a:latin typeface="Arial" pitchFamily="34" charset="0"/>
                          <a:cs typeface="Arial" pitchFamily="34" charset="0"/>
                        </a:rPr>
                        <a:t>evolution</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Addressing and naming</a:t>
                      </a:r>
                    </a:p>
                    <a:p>
                      <a:r>
                        <a:rPr lang="en-US" b="0" dirty="0" smtClean="0">
                          <a:solidFill>
                            <a:schemeClr val="tx1"/>
                          </a:solidFill>
                          <a:latin typeface="Arial" pitchFamily="34" charset="0"/>
                          <a:cs typeface="Arial" pitchFamily="34" charset="0"/>
                        </a:rPr>
                        <a:t>Protocol layering</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696143">
                <a:tc>
                  <a:txBody>
                    <a:bodyPr/>
                    <a:lstStyle/>
                    <a:p>
                      <a:r>
                        <a:rPr lang="en-US" b="0" dirty="0" smtClean="0">
                          <a:solidFill>
                            <a:schemeClr val="tx1"/>
                          </a:solidFill>
                          <a:latin typeface="Arial" pitchFamily="34" charset="0"/>
                          <a:cs typeface="Arial" pitchFamily="34" charset="0"/>
                        </a:rPr>
                        <a:t>Allocation of resources like bandwidth </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Multiple access</a:t>
                      </a:r>
                    </a:p>
                    <a:p>
                      <a:r>
                        <a:rPr lang="en-US" b="0" dirty="0" smtClean="0">
                          <a:solidFill>
                            <a:schemeClr val="tx1"/>
                          </a:solidFill>
                          <a:latin typeface="Arial" pitchFamily="34" charset="0"/>
                          <a:cs typeface="Arial" pitchFamily="34" charset="0"/>
                        </a:rPr>
                        <a:t>Congestion control</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487299">
                <a:tc>
                  <a:txBody>
                    <a:bodyPr/>
                    <a:lstStyle/>
                    <a:p>
                      <a:r>
                        <a:rPr lang="en-US" b="0" dirty="0" smtClean="0">
                          <a:solidFill>
                            <a:schemeClr val="tx1"/>
                          </a:solidFill>
                          <a:latin typeface="Arial" pitchFamily="34" charset="0"/>
                          <a:cs typeface="Arial" pitchFamily="34" charset="0"/>
                        </a:rPr>
                        <a:t>Security against various threats</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Confidentiality of messages</a:t>
                      </a:r>
                      <a:endParaRPr lang="en-US" b="0" baseline="0" dirty="0" smtClean="0">
                        <a:solidFill>
                          <a:schemeClr val="tx1"/>
                        </a:solidFill>
                        <a:latin typeface="Arial" pitchFamily="34" charset="0"/>
                        <a:cs typeface="Arial" pitchFamily="34" charset="0"/>
                      </a:endParaRPr>
                    </a:p>
                    <a:p>
                      <a:r>
                        <a:rPr lang="en-US" b="0" dirty="0" smtClean="0">
                          <a:solidFill>
                            <a:schemeClr val="tx1"/>
                          </a:solidFill>
                          <a:latin typeface="Arial" pitchFamily="34" charset="0"/>
                          <a:cs typeface="Arial" pitchFamily="34" charset="0"/>
                        </a:rPr>
                        <a:t>Authentication of</a:t>
                      </a:r>
                      <a:r>
                        <a:rPr lang="en-US" b="0" baseline="0" dirty="0" smtClean="0">
                          <a:solidFill>
                            <a:schemeClr val="tx1"/>
                          </a:solidFill>
                          <a:latin typeface="Arial" pitchFamily="34" charset="0"/>
                          <a:cs typeface="Arial" pitchFamily="34" charset="0"/>
                        </a:rPr>
                        <a:t> communicating parties</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bl>
          </a:graphicData>
        </a:graphic>
      </p:graphicFrame>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72125" cy="1336956"/>
          </a:xfrm>
        </p:spPr>
        <p:txBody>
          <a:bodyPr/>
          <a:lstStyle/>
          <a:p>
            <a:r>
              <a:rPr lang="en-US" sz="3600" b="1" dirty="0" smtClean="0"/>
              <a:t>Connection-Oriented vs. Connectionless</a:t>
            </a:r>
            <a:endParaRPr lang="en-GB" sz="3600" b="1" dirty="0"/>
          </a:p>
        </p:txBody>
      </p:sp>
      <p:sp>
        <p:nvSpPr>
          <p:cNvPr id="4" name="Rectangle 3"/>
          <p:cNvSpPr>
            <a:spLocks noGrp="1" noChangeArrowheads="1"/>
          </p:cNvSpPr>
          <p:nvPr>
            <p:ph idx="1"/>
          </p:nvPr>
        </p:nvSpPr>
        <p:spPr>
          <a:xfrm>
            <a:off x="549275" y="1444532"/>
            <a:ext cx="8137525" cy="4565743"/>
          </a:xfrm>
        </p:spPr>
        <p:txBody>
          <a:bodyPr/>
          <a:lstStyle/>
          <a:p>
            <a:r>
              <a:rPr lang="en-US" dirty="0" smtClean="0"/>
              <a:t>Service provided by a layer may be kinds of either:</a:t>
            </a:r>
          </a:p>
          <a:p>
            <a:pPr lvl="1">
              <a:buFont typeface="Wingdings" pitchFamily="2" charset="2"/>
              <a:buChar char="§"/>
            </a:pPr>
            <a:r>
              <a:rPr lang="en-US" dirty="0" smtClean="0"/>
              <a:t>Connection-oriented, must be set up for ongoing use (and torn down after use), e.g., phone call</a:t>
            </a:r>
          </a:p>
          <a:p>
            <a:pPr lvl="1">
              <a:buFont typeface="Wingdings" pitchFamily="2" charset="2"/>
              <a:buChar char="§"/>
            </a:pPr>
            <a:r>
              <a:rPr lang="en-US" dirty="0" smtClean="0"/>
              <a:t>Connectionless, messages are handled separately, e.g., postal delivery</a:t>
            </a:r>
          </a:p>
        </p:txBody>
      </p:sp>
      <p:grpSp>
        <p:nvGrpSpPr>
          <p:cNvPr id="5" name="Group 4"/>
          <p:cNvGrpSpPr/>
          <p:nvPr/>
        </p:nvGrpSpPr>
        <p:grpSpPr>
          <a:xfrm>
            <a:off x="1685924" y="3397750"/>
            <a:ext cx="6213476" cy="2612526"/>
            <a:chOff x="1762125" y="3114675"/>
            <a:chExt cx="5629275" cy="2847975"/>
          </a:xfrm>
        </p:grpSpPr>
        <p:pic>
          <p:nvPicPr>
            <p:cNvPr id="6" name="Picture 2"/>
            <p:cNvPicPr>
              <a:picLocks noChangeAspect="1" noChangeArrowheads="1"/>
            </p:cNvPicPr>
            <p:nvPr/>
          </p:nvPicPr>
          <p:blipFill>
            <a:blip r:embed="rId3" cstate="print"/>
            <a:srcRect t="4856" r="3746" b="4395"/>
            <a:stretch>
              <a:fillRect/>
            </a:stretch>
          </p:blipFill>
          <p:spPr bwMode="auto">
            <a:xfrm>
              <a:off x="1762125" y="3114675"/>
              <a:ext cx="5629275" cy="2847975"/>
            </a:xfrm>
            <a:prstGeom prst="rect">
              <a:avLst/>
            </a:prstGeom>
            <a:noFill/>
            <a:ln w="9525">
              <a:noFill/>
              <a:miter lim="800000"/>
              <a:headEnd/>
              <a:tailEnd/>
            </a:ln>
          </p:spPr>
        </p:pic>
        <p:sp>
          <p:nvSpPr>
            <p:cNvPr id="7" name="Rectangle 6"/>
            <p:cNvSpPr/>
            <p:nvPr/>
          </p:nvSpPr>
          <p:spPr bwMode="auto">
            <a:xfrm>
              <a:off x="2762250" y="3152775"/>
              <a:ext cx="133350" cy="1562100"/>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8" name="Left Brace 7"/>
            <p:cNvSpPr/>
            <p:nvPr/>
          </p:nvSpPr>
          <p:spPr bwMode="auto">
            <a:xfrm>
              <a:off x="2752725" y="3590925"/>
              <a:ext cx="133350" cy="1133475"/>
            </a:xfrm>
            <a:prstGeom prst="leftBrac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grpSp>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610225" cy="1336956"/>
          </a:xfrm>
        </p:spPr>
        <p:txBody>
          <a:bodyPr/>
          <a:lstStyle/>
          <a:p>
            <a:r>
              <a:rPr lang="en-US" sz="3600" b="1" dirty="0" smtClean="0"/>
              <a:t>Reference Models</a:t>
            </a:r>
            <a:endParaRPr lang="en-GB" sz="3600" b="1" dirty="0"/>
          </a:p>
        </p:txBody>
      </p:sp>
      <p:sp>
        <p:nvSpPr>
          <p:cNvPr id="4" name="Rectangle 3"/>
          <p:cNvSpPr>
            <a:spLocks noGrp="1" noChangeArrowheads="1"/>
          </p:cNvSpPr>
          <p:nvPr>
            <p:ph idx="1"/>
          </p:nvPr>
        </p:nvSpPr>
        <p:spPr>
          <a:xfrm>
            <a:off x="914399" y="1610713"/>
            <a:ext cx="7790214" cy="4600081"/>
          </a:xfrm>
        </p:spPr>
        <p:txBody>
          <a:bodyPr/>
          <a:lstStyle/>
          <a:p>
            <a:r>
              <a:rPr lang="en-US" dirty="0" smtClean="0"/>
              <a:t>Reference models describe the layers in a network architecture</a:t>
            </a:r>
          </a:p>
          <a:p>
            <a:pPr lvl="3"/>
            <a:endParaRPr lang="en-US" dirty="0" smtClean="0"/>
          </a:p>
          <a:p>
            <a:pPr lvl="1"/>
            <a:r>
              <a:rPr lang="en-US" dirty="0" smtClean="0"/>
              <a:t>OSI reference model </a:t>
            </a:r>
            <a:r>
              <a:rPr lang="en-US" dirty="0" smtClean="0">
                <a:solidFill>
                  <a:srgbClr val="0000FF"/>
                </a:solidFill>
                <a:latin typeface="Arial"/>
                <a:cs typeface="Arial"/>
              </a:rPr>
              <a:t>»</a:t>
            </a:r>
            <a:endParaRPr lang="en-US" dirty="0" smtClean="0"/>
          </a:p>
          <a:p>
            <a:pPr lvl="1"/>
            <a:r>
              <a:rPr lang="en-US" dirty="0" smtClean="0"/>
              <a:t>TCP/IP reference model </a:t>
            </a:r>
            <a:r>
              <a:rPr lang="en-US" dirty="0" smtClean="0">
                <a:solidFill>
                  <a:srgbClr val="0000FF"/>
                </a:solidFill>
                <a:latin typeface="Arial"/>
                <a:cs typeface="Arial"/>
              </a:rPr>
              <a:t>»</a:t>
            </a:r>
            <a:endParaRPr lang="en-US" dirty="0" smtClean="0"/>
          </a:p>
          <a:p>
            <a:pPr lvl="1"/>
            <a:r>
              <a:rPr lang="en-US" dirty="0" smtClean="0"/>
              <a:t>Model used for this text </a:t>
            </a:r>
            <a:r>
              <a:rPr lang="en-US" dirty="0" smtClean="0">
                <a:solidFill>
                  <a:srgbClr val="0000FF"/>
                </a:solidFill>
                <a:latin typeface="Arial"/>
                <a:cs typeface="Arial"/>
              </a:rPr>
              <a:t>»</a:t>
            </a:r>
            <a:endParaRPr lang="en-US" dirty="0" smtClean="0"/>
          </a:p>
          <a:p>
            <a:pPr lvl="1"/>
            <a:r>
              <a:rPr lang="en-US" dirty="0" smtClean="0"/>
              <a:t>Critique of OSI and TCP/IP </a:t>
            </a:r>
            <a:r>
              <a:rPr lang="en-US" dirty="0" smtClean="0">
                <a:solidFill>
                  <a:srgbClr val="0000FF"/>
                </a:solidFill>
                <a:latin typeface="Arial"/>
                <a:cs typeface="Arial"/>
              </a:rPr>
              <a:t>»</a:t>
            </a:r>
            <a:endParaRPr lang="en-US" dirty="0" smtClean="0"/>
          </a:p>
        </p:txBody>
      </p:sp>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blinds(horizontal)">
                                      <p:cBhvr>
                                        <p:cTn id="7" dur="500"/>
                                        <p:tgtEl>
                                          <p:spTgt spid="4">
                                            <p:txEl>
                                              <p:pRg st="2" end="2"/>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4">
                                            <p:txEl>
                                              <p:pRg st="3" end="3"/>
                                            </p:txEl>
                                          </p:spTgt>
                                        </p:tgtEl>
                                        <p:attrNameLst>
                                          <p:attrName>style.visibility</p:attrName>
                                        </p:attrNameLst>
                                      </p:cBhvr>
                                      <p:to>
                                        <p:strVal val="visible"/>
                                      </p:to>
                                    </p:set>
                                    <p:animEffect transition="in" filter="blinds(horizontal)">
                                      <p:cBhvr>
                                        <p:cTn id="10" dur="500"/>
                                        <p:tgtEl>
                                          <p:spTgt spid="4">
                                            <p:txEl>
                                              <p:pRg st="3" end="3"/>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animEffect transition="in" filter="blinds(horizontal)">
                                      <p:cBhvr>
                                        <p:cTn id="13" dur="500"/>
                                        <p:tgtEl>
                                          <p:spTgt spid="4">
                                            <p:txEl>
                                              <p:pRg st="4" end="4"/>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4">
                                            <p:txEl>
                                              <p:pRg st="5" end="5"/>
                                            </p:txEl>
                                          </p:spTgt>
                                        </p:tgtEl>
                                        <p:attrNameLst>
                                          <p:attrName>style.visibility</p:attrName>
                                        </p:attrNameLst>
                                      </p:cBhvr>
                                      <p:to>
                                        <p:strVal val="visible"/>
                                      </p:to>
                                    </p:set>
                                    <p:animEffect transition="in" filter="blinds(horizontal)">
                                      <p:cBhvr>
                                        <p:cTn id="16"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59425" cy="1060824"/>
          </a:xfrm>
        </p:spPr>
        <p:txBody>
          <a:bodyPr/>
          <a:lstStyle/>
          <a:p>
            <a:r>
              <a:rPr lang="en-US" sz="3600" b="1" dirty="0" smtClean="0"/>
              <a:t>OSI Reference Model</a:t>
            </a:r>
            <a:endParaRPr lang="en-GB" sz="3600" b="1" dirty="0"/>
          </a:p>
        </p:txBody>
      </p:sp>
      <p:sp>
        <p:nvSpPr>
          <p:cNvPr id="4" name="Rectangle 3"/>
          <p:cNvSpPr>
            <a:spLocks noGrp="1" noChangeArrowheads="1"/>
          </p:cNvSpPr>
          <p:nvPr>
            <p:ph idx="1"/>
          </p:nvPr>
        </p:nvSpPr>
        <p:spPr>
          <a:xfrm>
            <a:off x="457200" y="1384300"/>
            <a:ext cx="8229600" cy="4625975"/>
          </a:xfrm>
        </p:spPr>
        <p:txBody>
          <a:bodyPr/>
          <a:lstStyle/>
          <a:p>
            <a:r>
              <a:rPr lang="en-US" dirty="0" smtClean="0"/>
              <a:t>A principled, international standard, seven layer model to connect different systems</a:t>
            </a:r>
          </a:p>
        </p:txBody>
      </p:sp>
      <p:grpSp>
        <p:nvGrpSpPr>
          <p:cNvPr id="5" name="Group 4"/>
          <p:cNvGrpSpPr/>
          <p:nvPr/>
        </p:nvGrpSpPr>
        <p:grpSpPr>
          <a:xfrm>
            <a:off x="1276350" y="2314575"/>
            <a:ext cx="7200900" cy="3503523"/>
            <a:chOff x="1276350" y="2095500"/>
            <a:chExt cx="7200900" cy="3503523"/>
          </a:xfrm>
        </p:grpSpPr>
        <p:pic>
          <p:nvPicPr>
            <p:cNvPr id="6" name="Picture 2"/>
            <p:cNvPicPr>
              <a:picLocks noChangeAspect="1" noChangeArrowheads="1"/>
            </p:cNvPicPr>
            <p:nvPr/>
          </p:nvPicPr>
          <p:blipFill>
            <a:blip r:embed="rId3" cstate="print"/>
            <a:srcRect l="3830" t="14352" r="63162" b="2546"/>
            <a:stretch>
              <a:fillRect/>
            </a:stretch>
          </p:blipFill>
          <p:spPr bwMode="auto">
            <a:xfrm>
              <a:off x="1276350" y="2162175"/>
              <a:ext cx="2257425" cy="3419475"/>
            </a:xfrm>
            <a:prstGeom prst="rect">
              <a:avLst/>
            </a:prstGeom>
            <a:noFill/>
            <a:ln w="9525">
              <a:noFill/>
              <a:miter lim="800000"/>
              <a:headEnd/>
              <a:tailEnd/>
            </a:ln>
          </p:spPr>
        </p:pic>
        <p:sp>
          <p:nvSpPr>
            <p:cNvPr id="7" name="TextBox 6"/>
            <p:cNvSpPr txBox="1"/>
            <p:nvPr/>
          </p:nvSpPr>
          <p:spPr>
            <a:xfrm>
              <a:off x="3448050" y="2095500"/>
              <a:ext cx="5029200" cy="3503523"/>
            </a:xfrm>
            <a:prstGeom prst="rect">
              <a:avLst/>
            </a:prstGeom>
            <a:noFill/>
          </p:spPr>
          <p:txBody>
            <a:bodyPr wrap="square" rtlCol="0">
              <a:spAutoFit/>
            </a:bodyPr>
            <a:lstStyle/>
            <a:p>
              <a:pPr>
                <a:lnSpc>
                  <a:spcPts val="3800"/>
                </a:lnSpc>
              </a:pPr>
              <a:r>
                <a:rPr lang="en-US" sz="2000" dirty="0" smtClean="0"/>
                <a:t>– Provides functions needed by users</a:t>
              </a:r>
            </a:p>
            <a:p>
              <a:pPr>
                <a:lnSpc>
                  <a:spcPts val="3800"/>
                </a:lnSpc>
              </a:pPr>
              <a:r>
                <a:rPr lang="en-US" sz="2000" dirty="0" smtClean="0"/>
                <a:t>– Converts different representations</a:t>
              </a:r>
            </a:p>
            <a:p>
              <a:pPr>
                <a:lnSpc>
                  <a:spcPts val="3800"/>
                </a:lnSpc>
              </a:pPr>
              <a:r>
                <a:rPr lang="en-US" sz="2000" dirty="0" smtClean="0"/>
                <a:t>– Manages task dialogs</a:t>
              </a:r>
            </a:p>
            <a:p>
              <a:pPr>
                <a:lnSpc>
                  <a:spcPts val="3800"/>
                </a:lnSpc>
              </a:pPr>
              <a:r>
                <a:rPr lang="en-US" sz="2000" dirty="0" smtClean="0"/>
                <a:t>– Provides end-to-end delivery</a:t>
              </a:r>
            </a:p>
            <a:p>
              <a:pPr>
                <a:lnSpc>
                  <a:spcPts val="3800"/>
                </a:lnSpc>
              </a:pPr>
              <a:r>
                <a:rPr lang="en-US" sz="2000" dirty="0" smtClean="0"/>
                <a:t>– Sends packets over multiple links</a:t>
              </a:r>
            </a:p>
            <a:p>
              <a:pPr>
                <a:lnSpc>
                  <a:spcPts val="3800"/>
                </a:lnSpc>
              </a:pPr>
              <a:r>
                <a:rPr lang="en-US" sz="2000" dirty="0" smtClean="0"/>
                <a:t>– Sends frames of information</a:t>
              </a:r>
            </a:p>
            <a:p>
              <a:pPr>
                <a:lnSpc>
                  <a:spcPts val="3800"/>
                </a:lnSpc>
              </a:pPr>
              <a:r>
                <a:rPr lang="en-US" sz="2000" dirty="0" smtClean="0"/>
                <a:t>– Sends bits as signals</a:t>
              </a:r>
              <a:endParaRPr lang="en-US" sz="2000" dirty="0"/>
            </a:p>
          </p:txBody>
        </p:sp>
      </p:grpSp>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97525" cy="1022724"/>
          </a:xfrm>
        </p:spPr>
        <p:txBody>
          <a:bodyPr/>
          <a:lstStyle/>
          <a:p>
            <a:r>
              <a:rPr lang="en-US" sz="3600" b="1" dirty="0" smtClean="0"/>
              <a:t>TCP/IP Reference Model</a:t>
            </a:r>
            <a:endParaRPr lang="en-GB" sz="3600" b="1" dirty="0"/>
          </a:p>
        </p:txBody>
      </p:sp>
      <p:sp>
        <p:nvSpPr>
          <p:cNvPr id="4" name="Rectangle 3"/>
          <p:cNvSpPr>
            <a:spLocks noGrp="1" noChangeArrowheads="1"/>
          </p:cNvSpPr>
          <p:nvPr>
            <p:ph idx="1"/>
          </p:nvPr>
        </p:nvSpPr>
        <p:spPr>
          <a:xfrm>
            <a:off x="457200" y="1143000"/>
            <a:ext cx="8229600" cy="4867275"/>
          </a:xfrm>
        </p:spPr>
        <p:txBody>
          <a:bodyPr/>
          <a:lstStyle/>
          <a:p>
            <a:r>
              <a:rPr lang="en-US" dirty="0" smtClean="0"/>
              <a:t>A four layer model derived from experimentation; omits some OSI layers and uses the IP as the network layer.</a:t>
            </a:r>
          </a:p>
        </p:txBody>
      </p:sp>
      <p:grpSp>
        <p:nvGrpSpPr>
          <p:cNvPr id="5" name="Group 4"/>
          <p:cNvGrpSpPr/>
          <p:nvPr/>
        </p:nvGrpSpPr>
        <p:grpSpPr>
          <a:xfrm>
            <a:off x="625710" y="2381250"/>
            <a:ext cx="7225830" cy="3028950"/>
            <a:chOff x="959085" y="2409825"/>
            <a:chExt cx="7225830" cy="3028950"/>
          </a:xfrm>
        </p:grpSpPr>
        <p:pic>
          <p:nvPicPr>
            <p:cNvPr id="6" name="Picture 2"/>
            <p:cNvPicPr>
              <a:picLocks noChangeAspect="1" noChangeArrowheads="1"/>
            </p:cNvPicPr>
            <p:nvPr/>
          </p:nvPicPr>
          <p:blipFill>
            <a:blip r:embed="rId3" cstate="print"/>
            <a:srcRect t="5247"/>
            <a:stretch>
              <a:fillRect/>
            </a:stretch>
          </p:blipFill>
          <p:spPr bwMode="auto">
            <a:xfrm>
              <a:off x="959085" y="2409825"/>
              <a:ext cx="7225830" cy="2924175"/>
            </a:xfrm>
            <a:prstGeom prst="rect">
              <a:avLst/>
            </a:prstGeom>
            <a:noFill/>
            <a:ln w="9525">
              <a:noFill/>
              <a:miter lim="800000"/>
              <a:headEnd/>
              <a:tailEnd/>
            </a:ln>
          </p:spPr>
        </p:pic>
        <p:sp>
          <p:nvSpPr>
            <p:cNvPr id="7" name="Freeform 6"/>
            <p:cNvSpPr/>
            <p:nvPr/>
          </p:nvSpPr>
          <p:spPr bwMode="auto">
            <a:xfrm>
              <a:off x="2714625" y="2524126"/>
              <a:ext cx="823912" cy="2647950"/>
            </a:xfrm>
            <a:custGeom>
              <a:avLst/>
              <a:gdLst>
                <a:gd name="connsiteX0" fmla="*/ 25400 w 946150"/>
                <a:gd name="connsiteY0" fmla="*/ 0 h 2543175"/>
                <a:gd name="connsiteX1" fmla="*/ 215900 w 946150"/>
                <a:gd name="connsiteY1" fmla="*/ 704850 h 2543175"/>
                <a:gd name="connsiteX2" fmla="*/ 492125 w 946150"/>
                <a:gd name="connsiteY2" fmla="*/ 1152525 h 2543175"/>
                <a:gd name="connsiteX3" fmla="*/ 777875 w 946150"/>
                <a:gd name="connsiteY3" fmla="*/ 1343025 h 2543175"/>
                <a:gd name="connsiteX4" fmla="*/ 930275 w 946150"/>
                <a:gd name="connsiteY4" fmla="*/ 1638300 h 2543175"/>
                <a:gd name="connsiteX5" fmla="*/ 873125 w 946150"/>
                <a:gd name="connsiteY5" fmla="*/ 1876425 h 2543175"/>
                <a:gd name="connsiteX6" fmla="*/ 615950 w 946150"/>
                <a:gd name="connsiteY6" fmla="*/ 1990725 h 2543175"/>
                <a:gd name="connsiteX7" fmla="*/ 377825 w 946150"/>
                <a:gd name="connsiteY7" fmla="*/ 2076450 h 2543175"/>
                <a:gd name="connsiteX8" fmla="*/ 120650 w 946150"/>
                <a:gd name="connsiteY8" fmla="*/ 2181225 h 2543175"/>
                <a:gd name="connsiteX9" fmla="*/ 15875 w 946150"/>
                <a:gd name="connsiteY9" fmla="*/ 2466975 h 2543175"/>
                <a:gd name="connsiteX10" fmla="*/ 25400 w 946150"/>
                <a:gd name="connsiteY10" fmla="*/ 2543175 h 2543175"/>
                <a:gd name="connsiteX11" fmla="*/ 25400 w 946150"/>
                <a:gd name="connsiteY11" fmla="*/ 2543175 h 2543175"/>
                <a:gd name="connsiteX12" fmla="*/ 25400 w 946150"/>
                <a:gd name="connsiteY12" fmla="*/ 2543175 h 2543175"/>
                <a:gd name="connsiteX0" fmla="*/ 25400 w 946150"/>
                <a:gd name="connsiteY0" fmla="*/ 0 h 2543175"/>
                <a:gd name="connsiteX1" fmla="*/ 215900 w 946150"/>
                <a:gd name="connsiteY1" fmla="*/ 704850 h 2543175"/>
                <a:gd name="connsiteX2" fmla="*/ 444500 w 946150"/>
                <a:gd name="connsiteY2" fmla="*/ 1066800 h 2543175"/>
                <a:gd name="connsiteX3" fmla="*/ 777875 w 946150"/>
                <a:gd name="connsiteY3" fmla="*/ 1343025 h 2543175"/>
                <a:gd name="connsiteX4" fmla="*/ 930275 w 946150"/>
                <a:gd name="connsiteY4" fmla="*/ 1638300 h 2543175"/>
                <a:gd name="connsiteX5" fmla="*/ 873125 w 946150"/>
                <a:gd name="connsiteY5" fmla="*/ 1876425 h 2543175"/>
                <a:gd name="connsiteX6" fmla="*/ 615950 w 946150"/>
                <a:gd name="connsiteY6" fmla="*/ 1990725 h 2543175"/>
                <a:gd name="connsiteX7" fmla="*/ 377825 w 946150"/>
                <a:gd name="connsiteY7" fmla="*/ 2076450 h 2543175"/>
                <a:gd name="connsiteX8" fmla="*/ 120650 w 946150"/>
                <a:gd name="connsiteY8" fmla="*/ 2181225 h 2543175"/>
                <a:gd name="connsiteX9" fmla="*/ 15875 w 946150"/>
                <a:gd name="connsiteY9" fmla="*/ 2466975 h 2543175"/>
                <a:gd name="connsiteX10" fmla="*/ 25400 w 946150"/>
                <a:gd name="connsiteY10" fmla="*/ 2543175 h 2543175"/>
                <a:gd name="connsiteX11" fmla="*/ 25400 w 946150"/>
                <a:gd name="connsiteY11" fmla="*/ 2543175 h 2543175"/>
                <a:gd name="connsiteX12" fmla="*/ 25400 w 946150"/>
                <a:gd name="connsiteY12" fmla="*/ 2543175 h 2543175"/>
                <a:gd name="connsiteX0" fmla="*/ 25400 w 946150"/>
                <a:gd name="connsiteY0" fmla="*/ 0 h 2543175"/>
                <a:gd name="connsiteX1" fmla="*/ 215900 w 946150"/>
                <a:gd name="connsiteY1" fmla="*/ 704850 h 2543175"/>
                <a:gd name="connsiteX2" fmla="*/ 444500 w 946150"/>
                <a:gd name="connsiteY2" fmla="*/ 1066800 h 2543175"/>
                <a:gd name="connsiteX3" fmla="*/ 777875 w 946150"/>
                <a:gd name="connsiteY3" fmla="*/ 1343025 h 2543175"/>
                <a:gd name="connsiteX4" fmla="*/ 930275 w 946150"/>
                <a:gd name="connsiteY4" fmla="*/ 1638300 h 2543175"/>
                <a:gd name="connsiteX5" fmla="*/ 873125 w 946150"/>
                <a:gd name="connsiteY5" fmla="*/ 1876425 h 2543175"/>
                <a:gd name="connsiteX6" fmla="*/ 615950 w 946150"/>
                <a:gd name="connsiteY6" fmla="*/ 1990725 h 2543175"/>
                <a:gd name="connsiteX7" fmla="*/ 349250 w 946150"/>
                <a:gd name="connsiteY7" fmla="*/ 2038350 h 2543175"/>
                <a:gd name="connsiteX8" fmla="*/ 120650 w 946150"/>
                <a:gd name="connsiteY8" fmla="*/ 2181225 h 2543175"/>
                <a:gd name="connsiteX9" fmla="*/ 15875 w 946150"/>
                <a:gd name="connsiteY9" fmla="*/ 2466975 h 2543175"/>
                <a:gd name="connsiteX10" fmla="*/ 25400 w 946150"/>
                <a:gd name="connsiteY10" fmla="*/ 2543175 h 2543175"/>
                <a:gd name="connsiteX11" fmla="*/ 25400 w 946150"/>
                <a:gd name="connsiteY11" fmla="*/ 2543175 h 2543175"/>
                <a:gd name="connsiteX12" fmla="*/ 25400 w 946150"/>
                <a:gd name="connsiteY12" fmla="*/ 2543175 h 2543175"/>
                <a:gd name="connsiteX0" fmla="*/ 25400 w 946150"/>
                <a:gd name="connsiteY0" fmla="*/ 0 h 2543175"/>
                <a:gd name="connsiteX1" fmla="*/ 215900 w 946150"/>
                <a:gd name="connsiteY1" fmla="*/ 704850 h 2543175"/>
                <a:gd name="connsiteX2" fmla="*/ 444500 w 946150"/>
                <a:gd name="connsiteY2" fmla="*/ 1066800 h 2543175"/>
                <a:gd name="connsiteX3" fmla="*/ 777875 w 946150"/>
                <a:gd name="connsiteY3" fmla="*/ 1343025 h 2543175"/>
                <a:gd name="connsiteX4" fmla="*/ 930275 w 946150"/>
                <a:gd name="connsiteY4" fmla="*/ 1638300 h 2543175"/>
                <a:gd name="connsiteX5" fmla="*/ 873125 w 946150"/>
                <a:gd name="connsiteY5" fmla="*/ 1876425 h 2543175"/>
                <a:gd name="connsiteX6" fmla="*/ 587375 w 946150"/>
                <a:gd name="connsiteY6" fmla="*/ 1943100 h 2543175"/>
                <a:gd name="connsiteX7" fmla="*/ 349250 w 946150"/>
                <a:gd name="connsiteY7" fmla="*/ 2038350 h 2543175"/>
                <a:gd name="connsiteX8" fmla="*/ 120650 w 946150"/>
                <a:gd name="connsiteY8" fmla="*/ 2181225 h 2543175"/>
                <a:gd name="connsiteX9" fmla="*/ 15875 w 946150"/>
                <a:gd name="connsiteY9" fmla="*/ 2466975 h 2543175"/>
                <a:gd name="connsiteX10" fmla="*/ 25400 w 946150"/>
                <a:gd name="connsiteY10" fmla="*/ 2543175 h 2543175"/>
                <a:gd name="connsiteX11" fmla="*/ 25400 w 946150"/>
                <a:gd name="connsiteY11" fmla="*/ 2543175 h 2543175"/>
                <a:gd name="connsiteX12" fmla="*/ 25400 w 946150"/>
                <a:gd name="connsiteY12" fmla="*/ 2543175 h 2543175"/>
                <a:gd name="connsiteX0" fmla="*/ 25400 w 936625"/>
                <a:gd name="connsiteY0" fmla="*/ 0 h 2543175"/>
                <a:gd name="connsiteX1" fmla="*/ 215900 w 936625"/>
                <a:gd name="connsiteY1" fmla="*/ 704850 h 2543175"/>
                <a:gd name="connsiteX2" fmla="*/ 444500 w 936625"/>
                <a:gd name="connsiteY2" fmla="*/ 1066800 h 2543175"/>
                <a:gd name="connsiteX3" fmla="*/ 777875 w 936625"/>
                <a:gd name="connsiteY3" fmla="*/ 1343025 h 2543175"/>
                <a:gd name="connsiteX4" fmla="*/ 930275 w 936625"/>
                <a:gd name="connsiteY4" fmla="*/ 1638300 h 2543175"/>
                <a:gd name="connsiteX5" fmla="*/ 815975 w 936625"/>
                <a:gd name="connsiteY5" fmla="*/ 1828800 h 2543175"/>
                <a:gd name="connsiteX6" fmla="*/ 587375 w 936625"/>
                <a:gd name="connsiteY6" fmla="*/ 1943100 h 2543175"/>
                <a:gd name="connsiteX7" fmla="*/ 349250 w 936625"/>
                <a:gd name="connsiteY7" fmla="*/ 2038350 h 2543175"/>
                <a:gd name="connsiteX8" fmla="*/ 120650 w 936625"/>
                <a:gd name="connsiteY8" fmla="*/ 2181225 h 2543175"/>
                <a:gd name="connsiteX9" fmla="*/ 15875 w 936625"/>
                <a:gd name="connsiteY9" fmla="*/ 2466975 h 2543175"/>
                <a:gd name="connsiteX10" fmla="*/ 25400 w 936625"/>
                <a:gd name="connsiteY10" fmla="*/ 2543175 h 2543175"/>
                <a:gd name="connsiteX11" fmla="*/ 25400 w 936625"/>
                <a:gd name="connsiteY11" fmla="*/ 2543175 h 2543175"/>
                <a:gd name="connsiteX12" fmla="*/ 25400 w 936625"/>
                <a:gd name="connsiteY12" fmla="*/ 2543175 h 2543175"/>
                <a:gd name="connsiteX0" fmla="*/ 25400 w 889000"/>
                <a:gd name="connsiteY0" fmla="*/ 0 h 2543175"/>
                <a:gd name="connsiteX1" fmla="*/ 215900 w 889000"/>
                <a:gd name="connsiteY1" fmla="*/ 704850 h 2543175"/>
                <a:gd name="connsiteX2" fmla="*/ 444500 w 889000"/>
                <a:gd name="connsiteY2" fmla="*/ 1066800 h 2543175"/>
                <a:gd name="connsiteX3" fmla="*/ 777875 w 889000"/>
                <a:gd name="connsiteY3" fmla="*/ 1343025 h 2543175"/>
                <a:gd name="connsiteX4" fmla="*/ 882650 w 889000"/>
                <a:gd name="connsiteY4" fmla="*/ 1590675 h 2543175"/>
                <a:gd name="connsiteX5" fmla="*/ 815975 w 889000"/>
                <a:gd name="connsiteY5" fmla="*/ 1828800 h 2543175"/>
                <a:gd name="connsiteX6" fmla="*/ 587375 w 889000"/>
                <a:gd name="connsiteY6" fmla="*/ 1943100 h 2543175"/>
                <a:gd name="connsiteX7" fmla="*/ 349250 w 889000"/>
                <a:gd name="connsiteY7" fmla="*/ 2038350 h 2543175"/>
                <a:gd name="connsiteX8" fmla="*/ 120650 w 889000"/>
                <a:gd name="connsiteY8" fmla="*/ 2181225 h 2543175"/>
                <a:gd name="connsiteX9" fmla="*/ 15875 w 889000"/>
                <a:gd name="connsiteY9" fmla="*/ 2466975 h 2543175"/>
                <a:gd name="connsiteX10" fmla="*/ 25400 w 889000"/>
                <a:gd name="connsiteY10" fmla="*/ 2543175 h 2543175"/>
                <a:gd name="connsiteX11" fmla="*/ 25400 w 889000"/>
                <a:gd name="connsiteY11" fmla="*/ 2543175 h 2543175"/>
                <a:gd name="connsiteX12" fmla="*/ 25400 w 889000"/>
                <a:gd name="connsiteY12" fmla="*/ 2543175 h 2543175"/>
                <a:gd name="connsiteX0" fmla="*/ 25400 w 889000"/>
                <a:gd name="connsiteY0" fmla="*/ 0 h 2543175"/>
                <a:gd name="connsiteX1" fmla="*/ 215900 w 889000"/>
                <a:gd name="connsiteY1" fmla="*/ 704850 h 2543175"/>
                <a:gd name="connsiteX2" fmla="*/ 444500 w 889000"/>
                <a:gd name="connsiteY2" fmla="*/ 1066800 h 2543175"/>
                <a:gd name="connsiteX3" fmla="*/ 777875 w 889000"/>
                <a:gd name="connsiteY3" fmla="*/ 1343025 h 2543175"/>
                <a:gd name="connsiteX4" fmla="*/ 882650 w 889000"/>
                <a:gd name="connsiteY4" fmla="*/ 1590675 h 2543175"/>
                <a:gd name="connsiteX5" fmla="*/ 815975 w 889000"/>
                <a:gd name="connsiteY5" fmla="*/ 1828800 h 2543175"/>
                <a:gd name="connsiteX6" fmla="*/ 587375 w 889000"/>
                <a:gd name="connsiteY6" fmla="*/ 1943100 h 2543175"/>
                <a:gd name="connsiteX7" fmla="*/ 349250 w 889000"/>
                <a:gd name="connsiteY7" fmla="*/ 2028825 h 2543175"/>
                <a:gd name="connsiteX8" fmla="*/ 120650 w 889000"/>
                <a:gd name="connsiteY8" fmla="*/ 2181225 h 2543175"/>
                <a:gd name="connsiteX9" fmla="*/ 15875 w 889000"/>
                <a:gd name="connsiteY9" fmla="*/ 2466975 h 2543175"/>
                <a:gd name="connsiteX10" fmla="*/ 25400 w 889000"/>
                <a:gd name="connsiteY10" fmla="*/ 2543175 h 2543175"/>
                <a:gd name="connsiteX11" fmla="*/ 25400 w 889000"/>
                <a:gd name="connsiteY11" fmla="*/ 2543175 h 2543175"/>
                <a:gd name="connsiteX12" fmla="*/ 25400 w 889000"/>
                <a:gd name="connsiteY12" fmla="*/ 2543175 h 2543175"/>
                <a:gd name="connsiteX0" fmla="*/ 25400 w 889000"/>
                <a:gd name="connsiteY0" fmla="*/ 0 h 2543175"/>
                <a:gd name="connsiteX1" fmla="*/ 215900 w 889000"/>
                <a:gd name="connsiteY1" fmla="*/ 704850 h 2543175"/>
                <a:gd name="connsiteX2" fmla="*/ 444500 w 889000"/>
                <a:gd name="connsiteY2" fmla="*/ 1066800 h 2543175"/>
                <a:gd name="connsiteX3" fmla="*/ 777875 w 889000"/>
                <a:gd name="connsiteY3" fmla="*/ 1343025 h 2543175"/>
                <a:gd name="connsiteX4" fmla="*/ 882650 w 889000"/>
                <a:gd name="connsiteY4" fmla="*/ 1590675 h 2543175"/>
                <a:gd name="connsiteX5" fmla="*/ 815975 w 889000"/>
                <a:gd name="connsiteY5" fmla="*/ 1828800 h 2543175"/>
                <a:gd name="connsiteX6" fmla="*/ 587375 w 889000"/>
                <a:gd name="connsiteY6" fmla="*/ 1943100 h 2543175"/>
                <a:gd name="connsiteX7" fmla="*/ 349250 w 889000"/>
                <a:gd name="connsiteY7" fmla="*/ 2028825 h 2543175"/>
                <a:gd name="connsiteX8" fmla="*/ 120650 w 889000"/>
                <a:gd name="connsiteY8" fmla="*/ 2181225 h 2543175"/>
                <a:gd name="connsiteX9" fmla="*/ 15875 w 889000"/>
                <a:gd name="connsiteY9" fmla="*/ 2466975 h 2543175"/>
                <a:gd name="connsiteX10" fmla="*/ 25400 w 889000"/>
                <a:gd name="connsiteY10" fmla="*/ 2543175 h 2543175"/>
                <a:gd name="connsiteX11" fmla="*/ 25400 w 889000"/>
                <a:gd name="connsiteY11" fmla="*/ 2543175 h 2543175"/>
                <a:gd name="connsiteX12" fmla="*/ 25400 w 889000"/>
                <a:gd name="connsiteY12" fmla="*/ 2543175 h 2543175"/>
                <a:gd name="connsiteX0" fmla="*/ 25400 w 887412"/>
                <a:gd name="connsiteY0" fmla="*/ 0 h 2543175"/>
                <a:gd name="connsiteX1" fmla="*/ 215900 w 887412"/>
                <a:gd name="connsiteY1" fmla="*/ 704850 h 2543175"/>
                <a:gd name="connsiteX2" fmla="*/ 444500 w 887412"/>
                <a:gd name="connsiteY2" fmla="*/ 1066800 h 2543175"/>
                <a:gd name="connsiteX3" fmla="*/ 777875 w 887412"/>
                <a:gd name="connsiteY3" fmla="*/ 1343025 h 2543175"/>
                <a:gd name="connsiteX4" fmla="*/ 882650 w 887412"/>
                <a:gd name="connsiteY4" fmla="*/ 1590675 h 2543175"/>
                <a:gd name="connsiteX5" fmla="*/ 806450 w 887412"/>
                <a:gd name="connsiteY5" fmla="*/ 1819275 h 2543175"/>
                <a:gd name="connsiteX6" fmla="*/ 587375 w 887412"/>
                <a:gd name="connsiteY6" fmla="*/ 1943100 h 2543175"/>
                <a:gd name="connsiteX7" fmla="*/ 349250 w 887412"/>
                <a:gd name="connsiteY7" fmla="*/ 2028825 h 2543175"/>
                <a:gd name="connsiteX8" fmla="*/ 120650 w 887412"/>
                <a:gd name="connsiteY8" fmla="*/ 2181225 h 2543175"/>
                <a:gd name="connsiteX9" fmla="*/ 15875 w 887412"/>
                <a:gd name="connsiteY9" fmla="*/ 2466975 h 2543175"/>
                <a:gd name="connsiteX10" fmla="*/ 25400 w 887412"/>
                <a:gd name="connsiteY10" fmla="*/ 2543175 h 2543175"/>
                <a:gd name="connsiteX11" fmla="*/ 25400 w 887412"/>
                <a:gd name="connsiteY11" fmla="*/ 2543175 h 2543175"/>
                <a:gd name="connsiteX12" fmla="*/ 25400 w 887412"/>
                <a:gd name="connsiteY12" fmla="*/ 2543175 h 2543175"/>
                <a:gd name="connsiteX0" fmla="*/ 25400 w 887412"/>
                <a:gd name="connsiteY0" fmla="*/ 0 h 2638425"/>
                <a:gd name="connsiteX1" fmla="*/ 215900 w 887412"/>
                <a:gd name="connsiteY1" fmla="*/ 704850 h 2638425"/>
                <a:gd name="connsiteX2" fmla="*/ 444500 w 887412"/>
                <a:gd name="connsiteY2" fmla="*/ 1066800 h 2638425"/>
                <a:gd name="connsiteX3" fmla="*/ 777875 w 887412"/>
                <a:gd name="connsiteY3" fmla="*/ 1343025 h 2638425"/>
                <a:gd name="connsiteX4" fmla="*/ 882650 w 887412"/>
                <a:gd name="connsiteY4" fmla="*/ 1590675 h 2638425"/>
                <a:gd name="connsiteX5" fmla="*/ 806450 w 887412"/>
                <a:gd name="connsiteY5" fmla="*/ 1819275 h 2638425"/>
                <a:gd name="connsiteX6" fmla="*/ 587375 w 887412"/>
                <a:gd name="connsiteY6" fmla="*/ 1943100 h 2638425"/>
                <a:gd name="connsiteX7" fmla="*/ 349250 w 887412"/>
                <a:gd name="connsiteY7" fmla="*/ 2028825 h 2638425"/>
                <a:gd name="connsiteX8" fmla="*/ 120650 w 887412"/>
                <a:gd name="connsiteY8" fmla="*/ 2181225 h 2638425"/>
                <a:gd name="connsiteX9" fmla="*/ 15875 w 887412"/>
                <a:gd name="connsiteY9" fmla="*/ 2466975 h 2638425"/>
                <a:gd name="connsiteX10" fmla="*/ 25400 w 887412"/>
                <a:gd name="connsiteY10" fmla="*/ 2543175 h 2638425"/>
                <a:gd name="connsiteX11" fmla="*/ 25400 w 887412"/>
                <a:gd name="connsiteY11" fmla="*/ 2543175 h 2638425"/>
                <a:gd name="connsiteX12" fmla="*/ 25400 w 887412"/>
                <a:gd name="connsiteY12" fmla="*/ 2638425 h 2638425"/>
                <a:gd name="connsiteX0" fmla="*/ 6350 w 868362"/>
                <a:gd name="connsiteY0" fmla="*/ 0 h 2638425"/>
                <a:gd name="connsiteX1" fmla="*/ 196850 w 868362"/>
                <a:gd name="connsiteY1" fmla="*/ 704850 h 2638425"/>
                <a:gd name="connsiteX2" fmla="*/ 425450 w 868362"/>
                <a:gd name="connsiteY2" fmla="*/ 1066800 h 2638425"/>
                <a:gd name="connsiteX3" fmla="*/ 758825 w 868362"/>
                <a:gd name="connsiteY3" fmla="*/ 1343025 h 2638425"/>
                <a:gd name="connsiteX4" fmla="*/ 863600 w 868362"/>
                <a:gd name="connsiteY4" fmla="*/ 1590675 h 2638425"/>
                <a:gd name="connsiteX5" fmla="*/ 787400 w 868362"/>
                <a:gd name="connsiteY5" fmla="*/ 1819275 h 2638425"/>
                <a:gd name="connsiteX6" fmla="*/ 568325 w 868362"/>
                <a:gd name="connsiteY6" fmla="*/ 1943100 h 2638425"/>
                <a:gd name="connsiteX7" fmla="*/ 330200 w 868362"/>
                <a:gd name="connsiteY7" fmla="*/ 2028825 h 2638425"/>
                <a:gd name="connsiteX8" fmla="*/ 101600 w 868362"/>
                <a:gd name="connsiteY8" fmla="*/ 2181225 h 2638425"/>
                <a:gd name="connsiteX9" fmla="*/ 15875 w 868362"/>
                <a:gd name="connsiteY9" fmla="*/ 2438400 h 2638425"/>
                <a:gd name="connsiteX10" fmla="*/ 6350 w 868362"/>
                <a:gd name="connsiteY10" fmla="*/ 2543175 h 2638425"/>
                <a:gd name="connsiteX11" fmla="*/ 6350 w 868362"/>
                <a:gd name="connsiteY11" fmla="*/ 2543175 h 2638425"/>
                <a:gd name="connsiteX12" fmla="*/ 6350 w 868362"/>
                <a:gd name="connsiteY12" fmla="*/ 2638425 h 2638425"/>
                <a:gd name="connsiteX0" fmla="*/ 0 w 862012"/>
                <a:gd name="connsiteY0" fmla="*/ 0 h 2638425"/>
                <a:gd name="connsiteX1" fmla="*/ 190500 w 862012"/>
                <a:gd name="connsiteY1" fmla="*/ 704850 h 2638425"/>
                <a:gd name="connsiteX2" fmla="*/ 419100 w 862012"/>
                <a:gd name="connsiteY2" fmla="*/ 1066800 h 2638425"/>
                <a:gd name="connsiteX3" fmla="*/ 752475 w 862012"/>
                <a:gd name="connsiteY3" fmla="*/ 1343025 h 2638425"/>
                <a:gd name="connsiteX4" fmla="*/ 857250 w 862012"/>
                <a:gd name="connsiteY4" fmla="*/ 1590675 h 2638425"/>
                <a:gd name="connsiteX5" fmla="*/ 781050 w 862012"/>
                <a:gd name="connsiteY5" fmla="*/ 1819275 h 2638425"/>
                <a:gd name="connsiteX6" fmla="*/ 561975 w 862012"/>
                <a:gd name="connsiteY6" fmla="*/ 1943100 h 2638425"/>
                <a:gd name="connsiteX7" fmla="*/ 323850 w 862012"/>
                <a:gd name="connsiteY7" fmla="*/ 2028825 h 2638425"/>
                <a:gd name="connsiteX8" fmla="*/ 95250 w 862012"/>
                <a:gd name="connsiteY8" fmla="*/ 2181225 h 2638425"/>
                <a:gd name="connsiteX9" fmla="*/ 37688 w 862012"/>
                <a:gd name="connsiteY9" fmla="*/ 2457450 h 2638425"/>
                <a:gd name="connsiteX10" fmla="*/ 0 w 862012"/>
                <a:gd name="connsiteY10" fmla="*/ 2543175 h 2638425"/>
                <a:gd name="connsiteX11" fmla="*/ 0 w 862012"/>
                <a:gd name="connsiteY11" fmla="*/ 2543175 h 2638425"/>
                <a:gd name="connsiteX12" fmla="*/ 0 w 862012"/>
                <a:gd name="connsiteY12" fmla="*/ 2638425 h 2638425"/>
                <a:gd name="connsiteX0" fmla="*/ 0 w 862012"/>
                <a:gd name="connsiteY0" fmla="*/ 0 h 2638425"/>
                <a:gd name="connsiteX1" fmla="*/ 190500 w 862012"/>
                <a:gd name="connsiteY1" fmla="*/ 704850 h 2638425"/>
                <a:gd name="connsiteX2" fmla="*/ 419100 w 862012"/>
                <a:gd name="connsiteY2" fmla="*/ 1066800 h 2638425"/>
                <a:gd name="connsiteX3" fmla="*/ 752475 w 862012"/>
                <a:gd name="connsiteY3" fmla="*/ 1343025 h 2638425"/>
                <a:gd name="connsiteX4" fmla="*/ 857250 w 862012"/>
                <a:gd name="connsiteY4" fmla="*/ 1590675 h 2638425"/>
                <a:gd name="connsiteX5" fmla="*/ 781050 w 862012"/>
                <a:gd name="connsiteY5" fmla="*/ 1819275 h 2638425"/>
                <a:gd name="connsiteX6" fmla="*/ 561975 w 862012"/>
                <a:gd name="connsiteY6" fmla="*/ 1943100 h 2638425"/>
                <a:gd name="connsiteX7" fmla="*/ 323850 w 862012"/>
                <a:gd name="connsiteY7" fmla="*/ 2028825 h 2638425"/>
                <a:gd name="connsiteX8" fmla="*/ 95250 w 862012"/>
                <a:gd name="connsiteY8" fmla="*/ 2181225 h 2638425"/>
                <a:gd name="connsiteX9" fmla="*/ 37688 w 862012"/>
                <a:gd name="connsiteY9" fmla="*/ 2457450 h 2638425"/>
                <a:gd name="connsiteX10" fmla="*/ 0 w 862012"/>
                <a:gd name="connsiteY10" fmla="*/ 2543175 h 2638425"/>
                <a:gd name="connsiteX11" fmla="*/ 37551 w 862012"/>
                <a:gd name="connsiteY11" fmla="*/ 2543175 h 2638425"/>
                <a:gd name="connsiteX12" fmla="*/ 0 w 862012"/>
                <a:gd name="connsiteY12" fmla="*/ 2638425 h 2638425"/>
                <a:gd name="connsiteX0" fmla="*/ 0 w 862012"/>
                <a:gd name="connsiteY0" fmla="*/ 0 h 2647950"/>
                <a:gd name="connsiteX1" fmla="*/ 190500 w 862012"/>
                <a:gd name="connsiteY1" fmla="*/ 704850 h 2647950"/>
                <a:gd name="connsiteX2" fmla="*/ 419100 w 862012"/>
                <a:gd name="connsiteY2" fmla="*/ 1066800 h 2647950"/>
                <a:gd name="connsiteX3" fmla="*/ 752475 w 862012"/>
                <a:gd name="connsiteY3" fmla="*/ 1343025 h 2647950"/>
                <a:gd name="connsiteX4" fmla="*/ 857250 w 862012"/>
                <a:gd name="connsiteY4" fmla="*/ 1590675 h 2647950"/>
                <a:gd name="connsiteX5" fmla="*/ 781050 w 862012"/>
                <a:gd name="connsiteY5" fmla="*/ 1819275 h 2647950"/>
                <a:gd name="connsiteX6" fmla="*/ 561975 w 862012"/>
                <a:gd name="connsiteY6" fmla="*/ 1943100 h 2647950"/>
                <a:gd name="connsiteX7" fmla="*/ 323850 w 862012"/>
                <a:gd name="connsiteY7" fmla="*/ 2028825 h 2647950"/>
                <a:gd name="connsiteX8" fmla="*/ 95250 w 862012"/>
                <a:gd name="connsiteY8" fmla="*/ 2181225 h 2647950"/>
                <a:gd name="connsiteX9" fmla="*/ 37688 w 862012"/>
                <a:gd name="connsiteY9" fmla="*/ 2457450 h 2647950"/>
                <a:gd name="connsiteX10" fmla="*/ 0 w 862012"/>
                <a:gd name="connsiteY10" fmla="*/ 2543175 h 2647950"/>
                <a:gd name="connsiteX11" fmla="*/ 37551 w 862012"/>
                <a:gd name="connsiteY11" fmla="*/ 2543175 h 2647950"/>
                <a:gd name="connsiteX12" fmla="*/ 28163 w 862012"/>
                <a:gd name="connsiteY12" fmla="*/ 2647950 h 2647950"/>
                <a:gd name="connsiteX0" fmla="*/ 0 w 862012"/>
                <a:gd name="connsiteY0" fmla="*/ 0 h 2647950"/>
                <a:gd name="connsiteX1" fmla="*/ 190500 w 862012"/>
                <a:gd name="connsiteY1" fmla="*/ 704850 h 2647950"/>
                <a:gd name="connsiteX2" fmla="*/ 419100 w 862012"/>
                <a:gd name="connsiteY2" fmla="*/ 1066800 h 2647950"/>
                <a:gd name="connsiteX3" fmla="*/ 752475 w 862012"/>
                <a:gd name="connsiteY3" fmla="*/ 1343025 h 2647950"/>
                <a:gd name="connsiteX4" fmla="*/ 857250 w 862012"/>
                <a:gd name="connsiteY4" fmla="*/ 1590675 h 2647950"/>
                <a:gd name="connsiteX5" fmla="*/ 781050 w 862012"/>
                <a:gd name="connsiteY5" fmla="*/ 1819275 h 2647950"/>
                <a:gd name="connsiteX6" fmla="*/ 561975 w 862012"/>
                <a:gd name="connsiteY6" fmla="*/ 1943100 h 2647950"/>
                <a:gd name="connsiteX7" fmla="*/ 323850 w 862012"/>
                <a:gd name="connsiteY7" fmla="*/ 2028825 h 2647950"/>
                <a:gd name="connsiteX8" fmla="*/ 95250 w 862012"/>
                <a:gd name="connsiteY8" fmla="*/ 2181225 h 2647950"/>
                <a:gd name="connsiteX9" fmla="*/ 37688 w 862012"/>
                <a:gd name="connsiteY9" fmla="*/ 2457450 h 2647950"/>
                <a:gd name="connsiteX10" fmla="*/ 0 w 862012"/>
                <a:gd name="connsiteY10" fmla="*/ 2543175 h 2647950"/>
                <a:gd name="connsiteX11" fmla="*/ 84489 w 862012"/>
                <a:gd name="connsiteY11" fmla="*/ 2552700 h 2647950"/>
                <a:gd name="connsiteX12" fmla="*/ 28163 w 862012"/>
                <a:gd name="connsiteY12" fmla="*/ 2647950 h 2647950"/>
                <a:gd name="connsiteX0" fmla="*/ 0 w 862012"/>
                <a:gd name="connsiteY0" fmla="*/ 0 h 2647950"/>
                <a:gd name="connsiteX1" fmla="*/ 190500 w 862012"/>
                <a:gd name="connsiteY1" fmla="*/ 704850 h 2647950"/>
                <a:gd name="connsiteX2" fmla="*/ 419100 w 862012"/>
                <a:gd name="connsiteY2" fmla="*/ 1066800 h 2647950"/>
                <a:gd name="connsiteX3" fmla="*/ 752475 w 862012"/>
                <a:gd name="connsiteY3" fmla="*/ 1343025 h 2647950"/>
                <a:gd name="connsiteX4" fmla="*/ 857250 w 862012"/>
                <a:gd name="connsiteY4" fmla="*/ 1590675 h 2647950"/>
                <a:gd name="connsiteX5" fmla="*/ 781050 w 862012"/>
                <a:gd name="connsiteY5" fmla="*/ 1819275 h 2647950"/>
                <a:gd name="connsiteX6" fmla="*/ 561975 w 862012"/>
                <a:gd name="connsiteY6" fmla="*/ 1943100 h 2647950"/>
                <a:gd name="connsiteX7" fmla="*/ 323850 w 862012"/>
                <a:gd name="connsiteY7" fmla="*/ 2028825 h 2647950"/>
                <a:gd name="connsiteX8" fmla="*/ 95250 w 862012"/>
                <a:gd name="connsiteY8" fmla="*/ 2181225 h 2647950"/>
                <a:gd name="connsiteX9" fmla="*/ 37688 w 862012"/>
                <a:gd name="connsiteY9" fmla="*/ 2457450 h 2647950"/>
                <a:gd name="connsiteX10" fmla="*/ 0 w 862012"/>
                <a:gd name="connsiteY10" fmla="*/ 2543175 h 2647950"/>
                <a:gd name="connsiteX11" fmla="*/ 28163 w 862012"/>
                <a:gd name="connsiteY11" fmla="*/ 2647950 h 2647950"/>
                <a:gd name="connsiteX0" fmla="*/ 0 w 862012"/>
                <a:gd name="connsiteY0" fmla="*/ 0 h 2647950"/>
                <a:gd name="connsiteX1" fmla="*/ 190500 w 862012"/>
                <a:gd name="connsiteY1" fmla="*/ 704850 h 2647950"/>
                <a:gd name="connsiteX2" fmla="*/ 419100 w 862012"/>
                <a:gd name="connsiteY2" fmla="*/ 1066800 h 2647950"/>
                <a:gd name="connsiteX3" fmla="*/ 752475 w 862012"/>
                <a:gd name="connsiteY3" fmla="*/ 1343025 h 2647950"/>
                <a:gd name="connsiteX4" fmla="*/ 857250 w 862012"/>
                <a:gd name="connsiteY4" fmla="*/ 1590675 h 2647950"/>
                <a:gd name="connsiteX5" fmla="*/ 781050 w 862012"/>
                <a:gd name="connsiteY5" fmla="*/ 1819275 h 2647950"/>
                <a:gd name="connsiteX6" fmla="*/ 561975 w 862012"/>
                <a:gd name="connsiteY6" fmla="*/ 1943100 h 2647950"/>
                <a:gd name="connsiteX7" fmla="*/ 323850 w 862012"/>
                <a:gd name="connsiteY7" fmla="*/ 2028825 h 2647950"/>
                <a:gd name="connsiteX8" fmla="*/ 95250 w 862012"/>
                <a:gd name="connsiteY8" fmla="*/ 2181225 h 2647950"/>
                <a:gd name="connsiteX9" fmla="*/ 37688 w 862012"/>
                <a:gd name="connsiteY9" fmla="*/ 2457450 h 2647950"/>
                <a:gd name="connsiteX10" fmla="*/ 28163 w 862012"/>
                <a:gd name="connsiteY10" fmla="*/ 2647950 h 2647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62012" h="2647950">
                  <a:moveTo>
                    <a:pt x="0" y="0"/>
                  </a:moveTo>
                  <a:cubicBezTo>
                    <a:pt x="56356" y="256381"/>
                    <a:pt x="120650" y="527050"/>
                    <a:pt x="190500" y="704850"/>
                  </a:cubicBezTo>
                  <a:cubicBezTo>
                    <a:pt x="260350" y="882650"/>
                    <a:pt x="325437" y="960437"/>
                    <a:pt x="419100" y="1066800"/>
                  </a:cubicBezTo>
                  <a:cubicBezTo>
                    <a:pt x="512763" y="1173163"/>
                    <a:pt x="679450" y="1255713"/>
                    <a:pt x="752475" y="1343025"/>
                  </a:cubicBezTo>
                  <a:cubicBezTo>
                    <a:pt x="825500" y="1430338"/>
                    <a:pt x="852488" y="1511300"/>
                    <a:pt x="857250" y="1590675"/>
                  </a:cubicBezTo>
                  <a:cubicBezTo>
                    <a:pt x="862012" y="1670050"/>
                    <a:pt x="830263" y="1760538"/>
                    <a:pt x="781050" y="1819275"/>
                  </a:cubicBezTo>
                  <a:cubicBezTo>
                    <a:pt x="731838" y="1878013"/>
                    <a:pt x="638175" y="1908175"/>
                    <a:pt x="561975" y="1943100"/>
                  </a:cubicBezTo>
                  <a:cubicBezTo>
                    <a:pt x="485775" y="1978025"/>
                    <a:pt x="401638" y="1989138"/>
                    <a:pt x="323850" y="2028825"/>
                  </a:cubicBezTo>
                  <a:cubicBezTo>
                    <a:pt x="246063" y="2068513"/>
                    <a:pt x="142944" y="2109787"/>
                    <a:pt x="95250" y="2181225"/>
                  </a:cubicBezTo>
                  <a:cubicBezTo>
                    <a:pt x="47556" y="2252663"/>
                    <a:pt x="48869" y="2379663"/>
                    <a:pt x="37688" y="2457450"/>
                  </a:cubicBezTo>
                  <a:cubicBezTo>
                    <a:pt x="26507" y="2535237"/>
                    <a:pt x="30147" y="2608263"/>
                    <a:pt x="28163" y="2647950"/>
                  </a:cubicBezTo>
                </a:path>
              </a:pathLst>
            </a:cu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8" name="Rectangle 7"/>
            <p:cNvSpPr/>
            <p:nvPr/>
          </p:nvSpPr>
          <p:spPr bwMode="auto">
            <a:xfrm>
              <a:off x="2638425" y="2543175"/>
              <a:ext cx="85725" cy="2695575"/>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9" name="Freeform 8"/>
            <p:cNvSpPr/>
            <p:nvPr/>
          </p:nvSpPr>
          <p:spPr bwMode="auto">
            <a:xfrm flipH="1">
              <a:off x="6229350" y="2505076"/>
              <a:ext cx="823912" cy="2647950"/>
            </a:xfrm>
            <a:custGeom>
              <a:avLst/>
              <a:gdLst>
                <a:gd name="connsiteX0" fmla="*/ 25400 w 946150"/>
                <a:gd name="connsiteY0" fmla="*/ 0 h 2543175"/>
                <a:gd name="connsiteX1" fmla="*/ 215900 w 946150"/>
                <a:gd name="connsiteY1" fmla="*/ 704850 h 2543175"/>
                <a:gd name="connsiteX2" fmla="*/ 492125 w 946150"/>
                <a:gd name="connsiteY2" fmla="*/ 1152525 h 2543175"/>
                <a:gd name="connsiteX3" fmla="*/ 777875 w 946150"/>
                <a:gd name="connsiteY3" fmla="*/ 1343025 h 2543175"/>
                <a:gd name="connsiteX4" fmla="*/ 930275 w 946150"/>
                <a:gd name="connsiteY4" fmla="*/ 1638300 h 2543175"/>
                <a:gd name="connsiteX5" fmla="*/ 873125 w 946150"/>
                <a:gd name="connsiteY5" fmla="*/ 1876425 h 2543175"/>
                <a:gd name="connsiteX6" fmla="*/ 615950 w 946150"/>
                <a:gd name="connsiteY6" fmla="*/ 1990725 h 2543175"/>
                <a:gd name="connsiteX7" fmla="*/ 377825 w 946150"/>
                <a:gd name="connsiteY7" fmla="*/ 2076450 h 2543175"/>
                <a:gd name="connsiteX8" fmla="*/ 120650 w 946150"/>
                <a:gd name="connsiteY8" fmla="*/ 2181225 h 2543175"/>
                <a:gd name="connsiteX9" fmla="*/ 15875 w 946150"/>
                <a:gd name="connsiteY9" fmla="*/ 2466975 h 2543175"/>
                <a:gd name="connsiteX10" fmla="*/ 25400 w 946150"/>
                <a:gd name="connsiteY10" fmla="*/ 2543175 h 2543175"/>
                <a:gd name="connsiteX11" fmla="*/ 25400 w 946150"/>
                <a:gd name="connsiteY11" fmla="*/ 2543175 h 2543175"/>
                <a:gd name="connsiteX12" fmla="*/ 25400 w 946150"/>
                <a:gd name="connsiteY12" fmla="*/ 2543175 h 2543175"/>
                <a:gd name="connsiteX0" fmla="*/ 25400 w 946150"/>
                <a:gd name="connsiteY0" fmla="*/ 0 h 2543175"/>
                <a:gd name="connsiteX1" fmla="*/ 215900 w 946150"/>
                <a:gd name="connsiteY1" fmla="*/ 704850 h 2543175"/>
                <a:gd name="connsiteX2" fmla="*/ 444500 w 946150"/>
                <a:gd name="connsiteY2" fmla="*/ 1066800 h 2543175"/>
                <a:gd name="connsiteX3" fmla="*/ 777875 w 946150"/>
                <a:gd name="connsiteY3" fmla="*/ 1343025 h 2543175"/>
                <a:gd name="connsiteX4" fmla="*/ 930275 w 946150"/>
                <a:gd name="connsiteY4" fmla="*/ 1638300 h 2543175"/>
                <a:gd name="connsiteX5" fmla="*/ 873125 w 946150"/>
                <a:gd name="connsiteY5" fmla="*/ 1876425 h 2543175"/>
                <a:gd name="connsiteX6" fmla="*/ 615950 w 946150"/>
                <a:gd name="connsiteY6" fmla="*/ 1990725 h 2543175"/>
                <a:gd name="connsiteX7" fmla="*/ 377825 w 946150"/>
                <a:gd name="connsiteY7" fmla="*/ 2076450 h 2543175"/>
                <a:gd name="connsiteX8" fmla="*/ 120650 w 946150"/>
                <a:gd name="connsiteY8" fmla="*/ 2181225 h 2543175"/>
                <a:gd name="connsiteX9" fmla="*/ 15875 w 946150"/>
                <a:gd name="connsiteY9" fmla="*/ 2466975 h 2543175"/>
                <a:gd name="connsiteX10" fmla="*/ 25400 w 946150"/>
                <a:gd name="connsiteY10" fmla="*/ 2543175 h 2543175"/>
                <a:gd name="connsiteX11" fmla="*/ 25400 w 946150"/>
                <a:gd name="connsiteY11" fmla="*/ 2543175 h 2543175"/>
                <a:gd name="connsiteX12" fmla="*/ 25400 w 946150"/>
                <a:gd name="connsiteY12" fmla="*/ 2543175 h 2543175"/>
                <a:gd name="connsiteX0" fmla="*/ 25400 w 946150"/>
                <a:gd name="connsiteY0" fmla="*/ 0 h 2543175"/>
                <a:gd name="connsiteX1" fmla="*/ 215900 w 946150"/>
                <a:gd name="connsiteY1" fmla="*/ 704850 h 2543175"/>
                <a:gd name="connsiteX2" fmla="*/ 444500 w 946150"/>
                <a:gd name="connsiteY2" fmla="*/ 1066800 h 2543175"/>
                <a:gd name="connsiteX3" fmla="*/ 777875 w 946150"/>
                <a:gd name="connsiteY3" fmla="*/ 1343025 h 2543175"/>
                <a:gd name="connsiteX4" fmla="*/ 930275 w 946150"/>
                <a:gd name="connsiteY4" fmla="*/ 1638300 h 2543175"/>
                <a:gd name="connsiteX5" fmla="*/ 873125 w 946150"/>
                <a:gd name="connsiteY5" fmla="*/ 1876425 h 2543175"/>
                <a:gd name="connsiteX6" fmla="*/ 615950 w 946150"/>
                <a:gd name="connsiteY6" fmla="*/ 1990725 h 2543175"/>
                <a:gd name="connsiteX7" fmla="*/ 349250 w 946150"/>
                <a:gd name="connsiteY7" fmla="*/ 2038350 h 2543175"/>
                <a:gd name="connsiteX8" fmla="*/ 120650 w 946150"/>
                <a:gd name="connsiteY8" fmla="*/ 2181225 h 2543175"/>
                <a:gd name="connsiteX9" fmla="*/ 15875 w 946150"/>
                <a:gd name="connsiteY9" fmla="*/ 2466975 h 2543175"/>
                <a:gd name="connsiteX10" fmla="*/ 25400 w 946150"/>
                <a:gd name="connsiteY10" fmla="*/ 2543175 h 2543175"/>
                <a:gd name="connsiteX11" fmla="*/ 25400 w 946150"/>
                <a:gd name="connsiteY11" fmla="*/ 2543175 h 2543175"/>
                <a:gd name="connsiteX12" fmla="*/ 25400 w 946150"/>
                <a:gd name="connsiteY12" fmla="*/ 2543175 h 2543175"/>
                <a:gd name="connsiteX0" fmla="*/ 25400 w 946150"/>
                <a:gd name="connsiteY0" fmla="*/ 0 h 2543175"/>
                <a:gd name="connsiteX1" fmla="*/ 215900 w 946150"/>
                <a:gd name="connsiteY1" fmla="*/ 704850 h 2543175"/>
                <a:gd name="connsiteX2" fmla="*/ 444500 w 946150"/>
                <a:gd name="connsiteY2" fmla="*/ 1066800 h 2543175"/>
                <a:gd name="connsiteX3" fmla="*/ 777875 w 946150"/>
                <a:gd name="connsiteY3" fmla="*/ 1343025 h 2543175"/>
                <a:gd name="connsiteX4" fmla="*/ 930275 w 946150"/>
                <a:gd name="connsiteY4" fmla="*/ 1638300 h 2543175"/>
                <a:gd name="connsiteX5" fmla="*/ 873125 w 946150"/>
                <a:gd name="connsiteY5" fmla="*/ 1876425 h 2543175"/>
                <a:gd name="connsiteX6" fmla="*/ 587375 w 946150"/>
                <a:gd name="connsiteY6" fmla="*/ 1943100 h 2543175"/>
                <a:gd name="connsiteX7" fmla="*/ 349250 w 946150"/>
                <a:gd name="connsiteY7" fmla="*/ 2038350 h 2543175"/>
                <a:gd name="connsiteX8" fmla="*/ 120650 w 946150"/>
                <a:gd name="connsiteY8" fmla="*/ 2181225 h 2543175"/>
                <a:gd name="connsiteX9" fmla="*/ 15875 w 946150"/>
                <a:gd name="connsiteY9" fmla="*/ 2466975 h 2543175"/>
                <a:gd name="connsiteX10" fmla="*/ 25400 w 946150"/>
                <a:gd name="connsiteY10" fmla="*/ 2543175 h 2543175"/>
                <a:gd name="connsiteX11" fmla="*/ 25400 w 946150"/>
                <a:gd name="connsiteY11" fmla="*/ 2543175 h 2543175"/>
                <a:gd name="connsiteX12" fmla="*/ 25400 w 946150"/>
                <a:gd name="connsiteY12" fmla="*/ 2543175 h 2543175"/>
                <a:gd name="connsiteX0" fmla="*/ 25400 w 936625"/>
                <a:gd name="connsiteY0" fmla="*/ 0 h 2543175"/>
                <a:gd name="connsiteX1" fmla="*/ 215900 w 936625"/>
                <a:gd name="connsiteY1" fmla="*/ 704850 h 2543175"/>
                <a:gd name="connsiteX2" fmla="*/ 444500 w 936625"/>
                <a:gd name="connsiteY2" fmla="*/ 1066800 h 2543175"/>
                <a:gd name="connsiteX3" fmla="*/ 777875 w 936625"/>
                <a:gd name="connsiteY3" fmla="*/ 1343025 h 2543175"/>
                <a:gd name="connsiteX4" fmla="*/ 930275 w 936625"/>
                <a:gd name="connsiteY4" fmla="*/ 1638300 h 2543175"/>
                <a:gd name="connsiteX5" fmla="*/ 815975 w 936625"/>
                <a:gd name="connsiteY5" fmla="*/ 1828800 h 2543175"/>
                <a:gd name="connsiteX6" fmla="*/ 587375 w 936625"/>
                <a:gd name="connsiteY6" fmla="*/ 1943100 h 2543175"/>
                <a:gd name="connsiteX7" fmla="*/ 349250 w 936625"/>
                <a:gd name="connsiteY7" fmla="*/ 2038350 h 2543175"/>
                <a:gd name="connsiteX8" fmla="*/ 120650 w 936625"/>
                <a:gd name="connsiteY8" fmla="*/ 2181225 h 2543175"/>
                <a:gd name="connsiteX9" fmla="*/ 15875 w 936625"/>
                <a:gd name="connsiteY9" fmla="*/ 2466975 h 2543175"/>
                <a:gd name="connsiteX10" fmla="*/ 25400 w 936625"/>
                <a:gd name="connsiteY10" fmla="*/ 2543175 h 2543175"/>
                <a:gd name="connsiteX11" fmla="*/ 25400 w 936625"/>
                <a:gd name="connsiteY11" fmla="*/ 2543175 h 2543175"/>
                <a:gd name="connsiteX12" fmla="*/ 25400 w 936625"/>
                <a:gd name="connsiteY12" fmla="*/ 2543175 h 2543175"/>
                <a:gd name="connsiteX0" fmla="*/ 25400 w 889000"/>
                <a:gd name="connsiteY0" fmla="*/ 0 h 2543175"/>
                <a:gd name="connsiteX1" fmla="*/ 215900 w 889000"/>
                <a:gd name="connsiteY1" fmla="*/ 704850 h 2543175"/>
                <a:gd name="connsiteX2" fmla="*/ 444500 w 889000"/>
                <a:gd name="connsiteY2" fmla="*/ 1066800 h 2543175"/>
                <a:gd name="connsiteX3" fmla="*/ 777875 w 889000"/>
                <a:gd name="connsiteY3" fmla="*/ 1343025 h 2543175"/>
                <a:gd name="connsiteX4" fmla="*/ 882650 w 889000"/>
                <a:gd name="connsiteY4" fmla="*/ 1590675 h 2543175"/>
                <a:gd name="connsiteX5" fmla="*/ 815975 w 889000"/>
                <a:gd name="connsiteY5" fmla="*/ 1828800 h 2543175"/>
                <a:gd name="connsiteX6" fmla="*/ 587375 w 889000"/>
                <a:gd name="connsiteY6" fmla="*/ 1943100 h 2543175"/>
                <a:gd name="connsiteX7" fmla="*/ 349250 w 889000"/>
                <a:gd name="connsiteY7" fmla="*/ 2038350 h 2543175"/>
                <a:gd name="connsiteX8" fmla="*/ 120650 w 889000"/>
                <a:gd name="connsiteY8" fmla="*/ 2181225 h 2543175"/>
                <a:gd name="connsiteX9" fmla="*/ 15875 w 889000"/>
                <a:gd name="connsiteY9" fmla="*/ 2466975 h 2543175"/>
                <a:gd name="connsiteX10" fmla="*/ 25400 w 889000"/>
                <a:gd name="connsiteY10" fmla="*/ 2543175 h 2543175"/>
                <a:gd name="connsiteX11" fmla="*/ 25400 w 889000"/>
                <a:gd name="connsiteY11" fmla="*/ 2543175 h 2543175"/>
                <a:gd name="connsiteX12" fmla="*/ 25400 w 889000"/>
                <a:gd name="connsiteY12" fmla="*/ 2543175 h 2543175"/>
                <a:gd name="connsiteX0" fmla="*/ 25400 w 889000"/>
                <a:gd name="connsiteY0" fmla="*/ 0 h 2543175"/>
                <a:gd name="connsiteX1" fmla="*/ 215900 w 889000"/>
                <a:gd name="connsiteY1" fmla="*/ 704850 h 2543175"/>
                <a:gd name="connsiteX2" fmla="*/ 444500 w 889000"/>
                <a:gd name="connsiteY2" fmla="*/ 1066800 h 2543175"/>
                <a:gd name="connsiteX3" fmla="*/ 777875 w 889000"/>
                <a:gd name="connsiteY3" fmla="*/ 1343025 h 2543175"/>
                <a:gd name="connsiteX4" fmla="*/ 882650 w 889000"/>
                <a:gd name="connsiteY4" fmla="*/ 1590675 h 2543175"/>
                <a:gd name="connsiteX5" fmla="*/ 815975 w 889000"/>
                <a:gd name="connsiteY5" fmla="*/ 1828800 h 2543175"/>
                <a:gd name="connsiteX6" fmla="*/ 587375 w 889000"/>
                <a:gd name="connsiteY6" fmla="*/ 1943100 h 2543175"/>
                <a:gd name="connsiteX7" fmla="*/ 349250 w 889000"/>
                <a:gd name="connsiteY7" fmla="*/ 2028825 h 2543175"/>
                <a:gd name="connsiteX8" fmla="*/ 120650 w 889000"/>
                <a:gd name="connsiteY8" fmla="*/ 2181225 h 2543175"/>
                <a:gd name="connsiteX9" fmla="*/ 15875 w 889000"/>
                <a:gd name="connsiteY9" fmla="*/ 2466975 h 2543175"/>
                <a:gd name="connsiteX10" fmla="*/ 25400 w 889000"/>
                <a:gd name="connsiteY10" fmla="*/ 2543175 h 2543175"/>
                <a:gd name="connsiteX11" fmla="*/ 25400 w 889000"/>
                <a:gd name="connsiteY11" fmla="*/ 2543175 h 2543175"/>
                <a:gd name="connsiteX12" fmla="*/ 25400 w 889000"/>
                <a:gd name="connsiteY12" fmla="*/ 2543175 h 2543175"/>
                <a:gd name="connsiteX0" fmla="*/ 25400 w 889000"/>
                <a:gd name="connsiteY0" fmla="*/ 0 h 2543175"/>
                <a:gd name="connsiteX1" fmla="*/ 215900 w 889000"/>
                <a:gd name="connsiteY1" fmla="*/ 704850 h 2543175"/>
                <a:gd name="connsiteX2" fmla="*/ 444500 w 889000"/>
                <a:gd name="connsiteY2" fmla="*/ 1066800 h 2543175"/>
                <a:gd name="connsiteX3" fmla="*/ 777875 w 889000"/>
                <a:gd name="connsiteY3" fmla="*/ 1343025 h 2543175"/>
                <a:gd name="connsiteX4" fmla="*/ 882650 w 889000"/>
                <a:gd name="connsiteY4" fmla="*/ 1590675 h 2543175"/>
                <a:gd name="connsiteX5" fmla="*/ 815975 w 889000"/>
                <a:gd name="connsiteY5" fmla="*/ 1828800 h 2543175"/>
                <a:gd name="connsiteX6" fmla="*/ 587375 w 889000"/>
                <a:gd name="connsiteY6" fmla="*/ 1943100 h 2543175"/>
                <a:gd name="connsiteX7" fmla="*/ 349250 w 889000"/>
                <a:gd name="connsiteY7" fmla="*/ 2028825 h 2543175"/>
                <a:gd name="connsiteX8" fmla="*/ 120650 w 889000"/>
                <a:gd name="connsiteY8" fmla="*/ 2181225 h 2543175"/>
                <a:gd name="connsiteX9" fmla="*/ 15875 w 889000"/>
                <a:gd name="connsiteY9" fmla="*/ 2466975 h 2543175"/>
                <a:gd name="connsiteX10" fmla="*/ 25400 w 889000"/>
                <a:gd name="connsiteY10" fmla="*/ 2543175 h 2543175"/>
                <a:gd name="connsiteX11" fmla="*/ 25400 w 889000"/>
                <a:gd name="connsiteY11" fmla="*/ 2543175 h 2543175"/>
                <a:gd name="connsiteX12" fmla="*/ 25400 w 889000"/>
                <a:gd name="connsiteY12" fmla="*/ 2543175 h 2543175"/>
                <a:gd name="connsiteX0" fmla="*/ 25400 w 887412"/>
                <a:gd name="connsiteY0" fmla="*/ 0 h 2543175"/>
                <a:gd name="connsiteX1" fmla="*/ 215900 w 887412"/>
                <a:gd name="connsiteY1" fmla="*/ 704850 h 2543175"/>
                <a:gd name="connsiteX2" fmla="*/ 444500 w 887412"/>
                <a:gd name="connsiteY2" fmla="*/ 1066800 h 2543175"/>
                <a:gd name="connsiteX3" fmla="*/ 777875 w 887412"/>
                <a:gd name="connsiteY3" fmla="*/ 1343025 h 2543175"/>
                <a:gd name="connsiteX4" fmla="*/ 882650 w 887412"/>
                <a:gd name="connsiteY4" fmla="*/ 1590675 h 2543175"/>
                <a:gd name="connsiteX5" fmla="*/ 806450 w 887412"/>
                <a:gd name="connsiteY5" fmla="*/ 1819275 h 2543175"/>
                <a:gd name="connsiteX6" fmla="*/ 587375 w 887412"/>
                <a:gd name="connsiteY6" fmla="*/ 1943100 h 2543175"/>
                <a:gd name="connsiteX7" fmla="*/ 349250 w 887412"/>
                <a:gd name="connsiteY7" fmla="*/ 2028825 h 2543175"/>
                <a:gd name="connsiteX8" fmla="*/ 120650 w 887412"/>
                <a:gd name="connsiteY8" fmla="*/ 2181225 h 2543175"/>
                <a:gd name="connsiteX9" fmla="*/ 15875 w 887412"/>
                <a:gd name="connsiteY9" fmla="*/ 2466975 h 2543175"/>
                <a:gd name="connsiteX10" fmla="*/ 25400 w 887412"/>
                <a:gd name="connsiteY10" fmla="*/ 2543175 h 2543175"/>
                <a:gd name="connsiteX11" fmla="*/ 25400 w 887412"/>
                <a:gd name="connsiteY11" fmla="*/ 2543175 h 2543175"/>
                <a:gd name="connsiteX12" fmla="*/ 25400 w 887412"/>
                <a:gd name="connsiteY12" fmla="*/ 2543175 h 2543175"/>
                <a:gd name="connsiteX0" fmla="*/ 25400 w 887412"/>
                <a:gd name="connsiteY0" fmla="*/ 0 h 2638425"/>
                <a:gd name="connsiteX1" fmla="*/ 215900 w 887412"/>
                <a:gd name="connsiteY1" fmla="*/ 704850 h 2638425"/>
                <a:gd name="connsiteX2" fmla="*/ 444500 w 887412"/>
                <a:gd name="connsiteY2" fmla="*/ 1066800 h 2638425"/>
                <a:gd name="connsiteX3" fmla="*/ 777875 w 887412"/>
                <a:gd name="connsiteY3" fmla="*/ 1343025 h 2638425"/>
                <a:gd name="connsiteX4" fmla="*/ 882650 w 887412"/>
                <a:gd name="connsiteY4" fmla="*/ 1590675 h 2638425"/>
                <a:gd name="connsiteX5" fmla="*/ 806450 w 887412"/>
                <a:gd name="connsiteY5" fmla="*/ 1819275 h 2638425"/>
                <a:gd name="connsiteX6" fmla="*/ 587375 w 887412"/>
                <a:gd name="connsiteY6" fmla="*/ 1943100 h 2638425"/>
                <a:gd name="connsiteX7" fmla="*/ 349250 w 887412"/>
                <a:gd name="connsiteY7" fmla="*/ 2028825 h 2638425"/>
                <a:gd name="connsiteX8" fmla="*/ 120650 w 887412"/>
                <a:gd name="connsiteY8" fmla="*/ 2181225 h 2638425"/>
                <a:gd name="connsiteX9" fmla="*/ 15875 w 887412"/>
                <a:gd name="connsiteY9" fmla="*/ 2466975 h 2638425"/>
                <a:gd name="connsiteX10" fmla="*/ 25400 w 887412"/>
                <a:gd name="connsiteY10" fmla="*/ 2543175 h 2638425"/>
                <a:gd name="connsiteX11" fmla="*/ 25400 w 887412"/>
                <a:gd name="connsiteY11" fmla="*/ 2543175 h 2638425"/>
                <a:gd name="connsiteX12" fmla="*/ 25400 w 887412"/>
                <a:gd name="connsiteY12" fmla="*/ 2638425 h 2638425"/>
                <a:gd name="connsiteX0" fmla="*/ 6350 w 868362"/>
                <a:gd name="connsiteY0" fmla="*/ 0 h 2638425"/>
                <a:gd name="connsiteX1" fmla="*/ 196850 w 868362"/>
                <a:gd name="connsiteY1" fmla="*/ 704850 h 2638425"/>
                <a:gd name="connsiteX2" fmla="*/ 425450 w 868362"/>
                <a:gd name="connsiteY2" fmla="*/ 1066800 h 2638425"/>
                <a:gd name="connsiteX3" fmla="*/ 758825 w 868362"/>
                <a:gd name="connsiteY3" fmla="*/ 1343025 h 2638425"/>
                <a:gd name="connsiteX4" fmla="*/ 863600 w 868362"/>
                <a:gd name="connsiteY4" fmla="*/ 1590675 h 2638425"/>
                <a:gd name="connsiteX5" fmla="*/ 787400 w 868362"/>
                <a:gd name="connsiteY5" fmla="*/ 1819275 h 2638425"/>
                <a:gd name="connsiteX6" fmla="*/ 568325 w 868362"/>
                <a:gd name="connsiteY6" fmla="*/ 1943100 h 2638425"/>
                <a:gd name="connsiteX7" fmla="*/ 330200 w 868362"/>
                <a:gd name="connsiteY7" fmla="*/ 2028825 h 2638425"/>
                <a:gd name="connsiteX8" fmla="*/ 101600 w 868362"/>
                <a:gd name="connsiteY8" fmla="*/ 2181225 h 2638425"/>
                <a:gd name="connsiteX9" fmla="*/ 15875 w 868362"/>
                <a:gd name="connsiteY9" fmla="*/ 2438400 h 2638425"/>
                <a:gd name="connsiteX10" fmla="*/ 6350 w 868362"/>
                <a:gd name="connsiteY10" fmla="*/ 2543175 h 2638425"/>
                <a:gd name="connsiteX11" fmla="*/ 6350 w 868362"/>
                <a:gd name="connsiteY11" fmla="*/ 2543175 h 2638425"/>
                <a:gd name="connsiteX12" fmla="*/ 6350 w 868362"/>
                <a:gd name="connsiteY12" fmla="*/ 2638425 h 2638425"/>
                <a:gd name="connsiteX0" fmla="*/ 0 w 862012"/>
                <a:gd name="connsiteY0" fmla="*/ 0 h 2638425"/>
                <a:gd name="connsiteX1" fmla="*/ 190500 w 862012"/>
                <a:gd name="connsiteY1" fmla="*/ 704850 h 2638425"/>
                <a:gd name="connsiteX2" fmla="*/ 419100 w 862012"/>
                <a:gd name="connsiteY2" fmla="*/ 1066800 h 2638425"/>
                <a:gd name="connsiteX3" fmla="*/ 752475 w 862012"/>
                <a:gd name="connsiteY3" fmla="*/ 1343025 h 2638425"/>
                <a:gd name="connsiteX4" fmla="*/ 857250 w 862012"/>
                <a:gd name="connsiteY4" fmla="*/ 1590675 h 2638425"/>
                <a:gd name="connsiteX5" fmla="*/ 781050 w 862012"/>
                <a:gd name="connsiteY5" fmla="*/ 1819275 h 2638425"/>
                <a:gd name="connsiteX6" fmla="*/ 561975 w 862012"/>
                <a:gd name="connsiteY6" fmla="*/ 1943100 h 2638425"/>
                <a:gd name="connsiteX7" fmla="*/ 323850 w 862012"/>
                <a:gd name="connsiteY7" fmla="*/ 2028825 h 2638425"/>
                <a:gd name="connsiteX8" fmla="*/ 95250 w 862012"/>
                <a:gd name="connsiteY8" fmla="*/ 2181225 h 2638425"/>
                <a:gd name="connsiteX9" fmla="*/ 37688 w 862012"/>
                <a:gd name="connsiteY9" fmla="*/ 2457450 h 2638425"/>
                <a:gd name="connsiteX10" fmla="*/ 0 w 862012"/>
                <a:gd name="connsiteY10" fmla="*/ 2543175 h 2638425"/>
                <a:gd name="connsiteX11" fmla="*/ 0 w 862012"/>
                <a:gd name="connsiteY11" fmla="*/ 2543175 h 2638425"/>
                <a:gd name="connsiteX12" fmla="*/ 0 w 862012"/>
                <a:gd name="connsiteY12" fmla="*/ 2638425 h 2638425"/>
                <a:gd name="connsiteX0" fmla="*/ 0 w 862012"/>
                <a:gd name="connsiteY0" fmla="*/ 0 h 2638425"/>
                <a:gd name="connsiteX1" fmla="*/ 190500 w 862012"/>
                <a:gd name="connsiteY1" fmla="*/ 704850 h 2638425"/>
                <a:gd name="connsiteX2" fmla="*/ 419100 w 862012"/>
                <a:gd name="connsiteY2" fmla="*/ 1066800 h 2638425"/>
                <a:gd name="connsiteX3" fmla="*/ 752475 w 862012"/>
                <a:gd name="connsiteY3" fmla="*/ 1343025 h 2638425"/>
                <a:gd name="connsiteX4" fmla="*/ 857250 w 862012"/>
                <a:gd name="connsiteY4" fmla="*/ 1590675 h 2638425"/>
                <a:gd name="connsiteX5" fmla="*/ 781050 w 862012"/>
                <a:gd name="connsiteY5" fmla="*/ 1819275 h 2638425"/>
                <a:gd name="connsiteX6" fmla="*/ 561975 w 862012"/>
                <a:gd name="connsiteY6" fmla="*/ 1943100 h 2638425"/>
                <a:gd name="connsiteX7" fmla="*/ 323850 w 862012"/>
                <a:gd name="connsiteY7" fmla="*/ 2028825 h 2638425"/>
                <a:gd name="connsiteX8" fmla="*/ 95250 w 862012"/>
                <a:gd name="connsiteY8" fmla="*/ 2181225 h 2638425"/>
                <a:gd name="connsiteX9" fmla="*/ 37688 w 862012"/>
                <a:gd name="connsiteY9" fmla="*/ 2457450 h 2638425"/>
                <a:gd name="connsiteX10" fmla="*/ 0 w 862012"/>
                <a:gd name="connsiteY10" fmla="*/ 2543175 h 2638425"/>
                <a:gd name="connsiteX11" fmla="*/ 37551 w 862012"/>
                <a:gd name="connsiteY11" fmla="*/ 2543175 h 2638425"/>
                <a:gd name="connsiteX12" fmla="*/ 0 w 862012"/>
                <a:gd name="connsiteY12" fmla="*/ 2638425 h 2638425"/>
                <a:gd name="connsiteX0" fmla="*/ 0 w 862012"/>
                <a:gd name="connsiteY0" fmla="*/ 0 h 2647950"/>
                <a:gd name="connsiteX1" fmla="*/ 190500 w 862012"/>
                <a:gd name="connsiteY1" fmla="*/ 704850 h 2647950"/>
                <a:gd name="connsiteX2" fmla="*/ 419100 w 862012"/>
                <a:gd name="connsiteY2" fmla="*/ 1066800 h 2647950"/>
                <a:gd name="connsiteX3" fmla="*/ 752475 w 862012"/>
                <a:gd name="connsiteY3" fmla="*/ 1343025 h 2647950"/>
                <a:gd name="connsiteX4" fmla="*/ 857250 w 862012"/>
                <a:gd name="connsiteY4" fmla="*/ 1590675 h 2647950"/>
                <a:gd name="connsiteX5" fmla="*/ 781050 w 862012"/>
                <a:gd name="connsiteY5" fmla="*/ 1819275 h 2647950"/>
                <a:gd name="connsiteX6" fmla="*/ 561975 w 862012"/>
                <a:gd name="connsiteY6" fmla="*/ 1943100 h 2647950"/>
                <a:gd name="connsiteX7" fmla="*/ 323850 w 862012"/>
                <a:gd name="connsiteY7" fmla="*/ 2028825 h 2647950"/>
                <a:gd name="connsiteX8" fmla="*/ 95250 w 862012"/>
                <a:gd name="connsiteY8" fmla="*/ 2181225 h 2647950"/>
                <a:gd name="connsiteX9" fmla="*/ 37688 w 862012"/>
                <a:gd name="connsiteY9" fmla="*/ 2457450 h 2647950"/>
                <a:gd name="connsiteX10" fmla="*/ 0 w 862012"/>
                <a:gd name="connsiteY10" fmla="*/ 2543175 h 2647950"/>
                <a:gd name="connsiteX11" fmla="*/ 37551 w 862012"/>
                <a:gd name="connsiteY11" fmla="*/ 2543175 h 2647950"/>
                <a:gd name="connsiteX12" fmla="*/ 28163 w 862012"/>
                <a:gd name="connsiteY12" fmla="*/ 2647950 h 2647950"/>
                <a:gd name="connsiteX0" fmla="*/ 0 w 862012"/>
                <a:gd name="connsiteY0" fmla="*/ 0 h 2647950"/>
                <a:gd name="connsiteX1" fmla="*/ 190500 w 862012"/>
                <a:gd name="connsiteY1" fmla="*/ 704850 h 2647950"/>
                <a:gd name="connsiteX2" fmla="*/ 419100 w 862012"/>
                <a:gd name="connsiteY2" fmla="*/ 1066800 h 2647950"/>
                <a:gd name="connsiteX3" fmla="*/ 752475 w 862012"/>
                <a:gd name="connsiteY3" fmla="*/ 1343025 h 2647950"/>
                <a:gd name="connsiteX4" fmla="*/ 857250 w 862012"/>
                <a:gd name="connsiteY4" fmla="*/ 1590675 h 2647950"/>
                <a:gd name="connsiteX5" fmla="*/ 781050 w 862012"/>
                <a:gd name="connsiteY5" fmla="*/ 1819275 h 2647950"/>
                <a:gd name="connsiteX6" fmla="*/ 561975 w 862012"/>
                <a:gd name="connsiteY6" fmla="*/ 1943100 h 2647950"/>
                <a:gd name="connsiteX7" fmla="*/ 323850 w 862012"/>
                <a:gd name="connsiteY7" fmla="*/ 2028825 h 2647950"/>
                <a:gd name="connsiteX8" fmla="*/ 95250 w 862012"/>
                <a:gd name="connsiteY8" fmla="*/ 2181225 h 2647950"/>
                <a:gd name="connsiteX9" fmla="*/ 37688 w 862012"/>
                <a:gd name="connsiteY9" fmla="*/ 2457450 h 2647950"/>
                <a:gd name="connsiteX10" fmla="*/ 0 w 862012"/>
                <a:gd name="connsiteY10" fmla="*/ 2543175 h 2647950"/>
                <a:gd name="connsiteX11" fmla="*/ 84489 w 862012"/>
                <a:gd name="connsiteY11" fmla="*/ 2552700 h 2647950"/>
                <a:gd name="connsiteX12" fmla="*/ 28163 w 862012"/>
                <a:gd name="connsiteY12" fmla="*/ 2647950 h 2647950"/>
                <a:gd name="connsiteX0" fmla="*/ 0 w 862012"/>
                <a:gd name="connsiteY0" fmla="*/ 0 h 2647950"/>
                <a:gd name="connsiteX1" fmla="*/ 190500 w 862012"/>
                <a:gd name="connsiteY1" fmla="*/ 704850 h 2647950"/>
                <a:gd name="connsiteX2" fmla="*/ 419100 w 862012"/>
                <a:gd name="connsiteY2" fmla="*/ 1066800 h 2647950"/>
                <a:gd name="connsiteX3" fmla="*/ 752475 w 862012"/>
                <a:gd name="connsiteY3" fmla="*/ 1343025 h 2647950"/>
                <a:gd name="connsiteX4" fmla="*/ 857250 w 862012"/>
                <a:gd name="connsiteY4" fmla="*/ 1590675 h 2647950"/>
                <a:gd name="connsiteX5" fmla="*/ 781050 w 862012"/>
                <a:gd name="connsiteY5" fmla="*/ 1819275 h 2647950"/>
                <a:gd name="connsiteX6" fmla="*/ 561975 w 862012"/>
                <a:gd name="connsiteY6" fmla="*/ 1943100 h 2647950"/>
                <a:gd name="connsiteX7" fmla="*/ 323850 w 862012"/>
                <a:gd name="connsiteY7" fmla="*/ 2028825 h 2647950"/>
                <a:gd name="connsiteX8" fmla="*/ 95250 w 862012"/>
                <a:gd name="connsiteY8" fmla="*/ 2181225 h 2647950"/>
                <a:gd name="connsiteX9" fmla="*/ 37688 w 862012"/>
                <a:gd name="connsiteY9" fmla="*/ 2457450 h 2647950"/>
                <a:gd name="connsiteX10" fmla="*/ 0 w 862012"/>
                <a:gd name="connsiteY10" fmla="*/ 2543175 h 2647950"/>
                <a:gd name="connsiteX11" fmla="*/ 28163 w 862012"/>
                <a:gd name="connsiteY11" fmla="*/ 2647950 h 2647950"/>
                <a:gd name="connsiteX0" fmla="*/ 0 w 862012"/>
                <a:gd name="connsiteY0" fmla="*/ 0 h 2647950"/>
                <a:gd name="connsiteX1" fmla="*/ 190500 w 862012"/>
                <a:gd name="connsiteY1" fmla="*/ 704850 h 2647950"/>
                <a:gd name="connsiteX2" fmla="*/ 419100 w 862012"/>
                <a:gd name="connsiteY2" fmla="*/ 1066800 h 2647950"/>
                <a:gd name="connsiteX3" fmla="*/ 752475 w 862012"/>
                <a:gd name="connsiteY3" fmla="*/ 1343025 h 2647950"/>
                <a:gd name="connsiteX4" fmla="*/ 857250 w 862012"/>
                <a:gd name="connsiteY4" fmla="*/ 1590675 h 2647950"/>
                <a:gd name="connsiteX5" fmla="*/ 781050 w 862012"/>
                <a:gd name="connsiteY5" fmla="*/ 1819275 h 2647950"/>
                <a:gd name="connsiteX6" fmla="*/ 561975 w 862012"/>
                <a:gd name="connsiteY6" fmla="*/ 1943100 h 2647950"/>
                <a:gd name="connsiteX7" fmla="*/ 323850 w 862012"/>
                <a:gd name="connsiteY7" fmla="*/ 2028825 h 2647950"/>
                <a:gd name="connsiteX8" fmla="*/ 95250 w 862012"/>
                <a:gd name="connsiteY8" fmla="*/ 2181225 h 2647950"/>
                <a:gd name="connsiteX9" fmla="*/ 37688 w 862012"/>
                <a:gd name="connsiteY9" fmla="*/ 2457450 h 2647950"/>
                <a:gd name="connsiteX10" fmla="*/ 28163 w 862012"/>
                <a:gd name="connsiteY10" fmla="*/ 2647950 h 2647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62012" h="2647950">
                  <a:moveTo>
                    <a:pt x="0" y="0"/>
                  </a:moveTo>
                  <a:cubicBezTo>
                    <a:pt x="56356" y="256381"/>
                    <a:pt x="120650" y="527050"/>
                    <a:pt x="190500" y="704850"/>
                  </a:cubicBezTo>
                  <a:cubicBezTo>
                    <a:pt x="260350" y="882650"/>
                    <a:pt x="325437" y="960437"/>
                    <a:pt x="419100" y="1066800"/>
                  </a:cubicBezTo>
                  <a:cubicBezTo>
                    <a:pt x="512763" y="1173163"/>
                    <a:pt x="679450" y="1255713"/>
                    <a:pt x="752475" y="1343025"/>
                  </a:cubicBezTo>
                  <a:cubicBezTo>
                    <a:pt x="825500" y="1430338"/>
                    <a:pt x="852488" y="1511300"/>
                    <a:pt x="857250" y="1590675"/>
                  </a:cubicBezTo>
                  <a:cubicBezTo>
                    <a:pt x="862012" y="1670050"/>
                    <a:pt x="830263" y="1760538"/>
                    <a:pt x="781050" y="1819275"/>
                  </a:cubicBezTo>
                  <a:cubicBezTo>
                    <a:pt x="731838" y="1878013"/>
                    <a:pt x="638175" y="1908175"/>
                    <a:pt x="561975" y="1943100"/>
                  </a:cubicBezTo>
                  <a:cubicBezTo>
                    <a:pt x="485775" y="1978025"/>
                    <a:pt x="401638" y="1989138"/>
                    <a:pt x="323850" y="2028825"/>
                  </a:cubicBezTo>
                  <a:cubicBezTo>
                    <a:pt x="246063" y="2068513"/>
                    <a:pt x="142944" y="2109787"/>
                    <a:pt x="95250" y="2181225"/>
                  </a:cubicBezTo>
                  <a:cubicBezTo>
                    <a:pt x="47556" y="2252663"/>
                    <a:pt x="48869" y="2379663"/>
                    <a:pt x="37688" y="2457450"/>
                  </a:cubicBezTo>
                  <a:cubicBezTo>
                    <a:pt x="26507" y="2535237"/>
                    <a:pt x="30147" y="2608263"/>
                    <a:pt x="28163" y="2647950"/>
                  </a:cubicBezTo>
                </a:path>
              </a:pathLst>
            </a:cu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10" name="Rectangle 9"/>
            <p:cNvSpPr/>
            <p:nvPr/>
          </p:nvSpPr>
          <p:spPr bwMode="auto">
            <a:xfrm flipH="1">
              <a:off x="7029448" y="2743200"/>
              <a:ext cx="1019176" cy="2695575"/>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charset="0"/>
              </a:endParaRPr>
            </a:p>
          </p:txBody>
        </p:sp>
        <p:sp>
          <p:nvSpPr>
            <p:cNvPr id="11" name="Rectangle 10"/>
            <p:cNvSpPr/>
            <p:nvPr/>
          </p:nvSpPr>
          <p:spPr bwMode="auto">
            <a:xfrm flipH="1">
              <a:off x="6029324" y="4048125"/>
              <a:ext cx="200025" cy="152400"/>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12" name="Rectangle 11"/>
            <p:cNvSpPr/>
            <p:nvPr/>
          </p:nvSpPr>
          <p:spPr bwMode="auto">
            <a:xfrm flipH="1">
              <a:off x="6229350" y="3467100"/>
              <a:ext cx="342898" cy="190500"/>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13" name="Rectangle 12"/>
            <p:cNvSpPr/>
            <p:nvPr/>
          </p:nvSpPr>
          <p:spPr bwMode="auto">
            <a:xfrm flipH="1">
              <a:off x="6457950" y="3057524"/>
              <a:ext cx="342898" cy="123825"/>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14" name="Rectangle 13"/>
            <p:cNvSpPr/>
            <p:nvPr/>
          </p:nvSpPr>
          <p:spPr bwMode="auto">
            <a:xfrm flipH="1">
              <a:off x="6743700" y="3200400"/>
              <a:ext cx="95248" cy="91440"/>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grpSp>
      <p:cxnSp>
        <p:nvCxnSpPr>
          <p:cNvPr id="15" name="Straight Arrow Connector 14"/>
          <p:cNvCxnSpPr>
            <a:stCxn id="16" idx="1"/>
          </p:cNvCxnSpPr>
          <p:nvPr/>
        </p:nvCxnSpPr>
        <p:spPr bwMode="auto">
          <a:xfrm rot="10800000" flipV="1">
            <a:off x="5981705" y="3928764"/>
            <a:ext cx="628647" cy="157459"/>
          </a:xfrm>
          <a:prstGeom prst="straightConnector1">
            <a:avLst/>
          </a:prstGeom>
          <a:solidFill>
            <a:schemeClr val="accent1"/>
          </a:solidFill>
          <a:ln w="19050" cap="flat" cmpd="sng" algn="ctr">
            <a:solidFill>
              <a:schemeClr val="accent3">
                <a:lumMod val="60000"/>
                <a:lumOff val="40000"/>
              </a:schemeClr>
            </a:solidFill>
            <a:prstDash val="solid"/>
            <a:round/>
            <a:headEnd type="none" w="med" len="med"/>
            <a:tailEnd type="triangle" w="lg" len="lg"/>
          </a:ln>
          <a:effectLst/>
        </p:spPr>
      </p:cxnSp>
      <p:sp>
        <p:nvSpPr>
          <p:cNvPr id="16" name="TextBox 15"/>
          <p:cNvSpPr txBox="1"/>
          <p:nvPr/>
        </p:nvSpPr>
        <p:spPr>
          <a:xfrm>
            <a:off x="6610351" y="3467100"/>
            <a:ext cx="1695449" cy="923330"/>
          </a:xfrm>
          <a:prstGeom prst="rect">
            <a:avLst/>
          </a:prstGeom>
          <a:noFill/>
        </p:spPr>
        <p:txBody>
          <a:bodyPr wrap="square" rtlCol="0">
            <a:spAutoFit/>
          </a:bodyPr>
          <a:lstStyle/>
          <a:p>
            <a:pPr algn="ctr"/>
            <a:r>
              <a:rPr lang="en-US" dirty="0" smtClean="0"/>
              <a:t>IP is the “narrow waist” of the Internet</a:t>
            </a:r>
            <a:endParaRPr lang="en-US" dirty="0"/>
          </a:p>
        </p:txBody>
      </p:sp>
      <p:sp>
        <p:nvSpPr>
          <p:cNvPr id="17" name="TextBox 16"/>
          <p:cNvSpPr txBox="1"/>
          <p:nvPr/>
        </p:nvSpPr>
        <p:spPr>
          <a:xfrm>
            <a:off x="1849437" y="5305425"/>
            <a:ext cx="5195888" cy="369332"/>
          </a:xfrm>
          <a:prstGeom prst="rect">
            <a:avLst/>
          </a:prstGeom>
          <a:noFill/>
        </p:spPr>
        <p:txBody>
          <a:bodyPr wrap="square" rtlCol="0">
            <a:spAutoFit/>
          </a:bodyPr>
          <a:lstStyle/>
          <a:p>
            <a:pPr algn="ctr"/>
            <a:r>
              <a:rPr lang="en-US" dirty="0" smtClean="0"/>
              <a:t>Protocols are shown in their respective layers</a:t>
            </a:r>
            <a:endParaRPr lang="en-US" dirty="0"/>
          </a:p>
        </p:txBody>
      </p:sp>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610225" cy="1336956"/>
          </a:xfrm>
        </p:spPr>
        <p:txBody>
          <a:bodyPr/>
          <a:lstStyle/>
          <a:p>
            <a:r>
              <a:rPr lang="en-US" sz="3600" b="1" dirty="0" smtClean="0"/>
              <a:t>Critique of OSI &amp; TCP/IP</a:t>
            </a:r>
            <a:endParaRPr lang="en-GB" sz="3600" b="1" dirty="0"/>
          </a:p>
        </p:txBody>
      </p:sp>
      <p:sp>
        <p:nvSpPr>
          <p:cNvPr id="4" name="Rectangle 3"/>
          <p:cNvSpPr>
            <a:spLocks noGrp="1" noChangeArrowheads="1"/>
          </p:cNvSpPr>
          <p:nvPr>
            <p:ph idx="1"/>
          </p:nvPr>
        </p:nvSpPr>
        <p:spPr>
          <a:xfrm>
            <a:off x="549275" y="1610713"/>
            <a:ext cx="8155338" cy="4600081"/>
          </a:xfrm>
        </p:spPr>
        <p:txBody>
          <a:bodyPr/>
          <a:lstStyle/>
          <a:p>
            <a:r>
              <a:rPr lang="en-US" dirty="0" smtClean="0"/>
              <a:t>OSI:</a:t>
            </a:r>
          </a:p>
          <a:p>
            <a:pPr lvl="2">
              <a:buFont typeface="Arial" pitchFamily="34" charset="0"/>
              <a:buChar char="+"/>
            </a:pPr>
            <a:r>
              <a:rPr lang="en-US" dirty="0" smtClean="0"/>
              <a:t>Very influential model with clear concepts</a:t>
            </a:r>
          </a:p>
          <a:p>
            <a:pPr lvl="2"/>
            <a:r>
              <a:rPr lang="en-US" dirty="0" smtClean="0"/>
              <a:t>Models, protocols and adoption all bogged down by politics and complexity</a:t>
            </a:r>
          </a:p>
          <a:p>
            <a:r>
              <a:rPr lang="en-US" dirty="0" smtClean="0"/>
              <a:t>TCP/IP:</a:t>
            </a:r>
          </a:p>
          <a:p>
            <a:pPr lvl="2">
              <a:buFont typeface="Arial" pitchFamily="34" charset="0"/>
              <a:buChar char="+"/>
            </a:pPr>
            <a:r>
              <a:rPr lang="en-US" dirty="0" smtClean="0"/>
              <a:t>Very successful protocols that worked well and thrived</a:t>
            </a:r>
          </a:p>
          <a:p>
            <a:pPr lvl="2"/>
            <a:r>
              <a:rPr lang="en-US" dirty="0" smtClean="0"/>
              <a:t>Weak model derived after the fact from protocols</a:t>
            </a:r>
          </a:p>
          <a:p>
            <a:endParaRPr lang="en-US" dirty="0" smtClean="0"/>
          </a:p>
        </p:txBody>
      </p:sp>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72125" cy="1336956"/>
          </a:xfrm>
        </p:spPr>
        <p:txBody>
          <a:bodyPr/>
          <a:lstStyle/>
          <a:p>
            <a:r>
              <a:rPr lang="en-US" sz="3600" b="1" dirty="0" smtClean="0"/>
              <a:t>Network Standardization</a:t>
            </a:r>
            <a:endParaRPr lang="en-GB" sz="3600" b="1" dirty="0"/>
          </a:p>
        </p:txBody>
      </p:sp>
      <p:sp>
        <p:nvSpPr>
          <p:cNvPr id="4" name="Rectangle 3"/>
          <p:cNvSpPr>
            <a:spLocks noGrp="1" noChangeArrowheads="1"/>
          </p:cNvSpPr>
          <p:nvPr>
            <p:ph idx="1"/>
          </p:nvPr>
        </p:nvSpPr>
        <p:spPr>
          <a:xfrm>
            <a:off x="549275" y="1610713"/>
            <a:ext cx="8155338" cy="4600081"/>
          </a:xfrm>
        </p:spPr>
        <p:txBody>
          <a:bodyPr/>
          <a:lstStyle/>
          <a:p>
            <a:pPr lvl="1">
              <a:buNone/>
            </a:pPr>
            <a:r>
              <a:rPr lang="en-US" dirty="0" smtClean="0"/>
              <a:t>Standards define what is needed for </a:t>
            </a:r>
            <a:r>
              <a:rPr lang="en-US" u="sng" dirty="0" smtClean="0"/>
              <a:t>interoperability</a:t>
            </a:r>
          </a:p>
          <a:p>
            <a:pPr lvl="4">
              <a:buNone/>
            </a:pPr>
            <a:endParaRPr lang="en-US" dirty="0" smtClean="0"/>
          </a:p>
          <a:p>
            <a:pPr lvl="1">
              <a:buNone/>
            </a:pPr>
            <a:r>
              <a:rPr lang="en-US" dirty="0" smtClean="0"/>
              <a:t>Some of the many standards bodies:</a:t>
            </a:r>
          </a:p>
          <a:p>
            <a:pPr lvl="1">
              <a:buNone/>
            </a:pPr>
            <a:endParaRPr lang="en-US" dirty="0" smtClean="0"/>
          </a:p>
        </p:txBody>
      </p:sp>
      <p:graphicFrame>
        <p:nvGraphicFramePr>
          <p:cNvPr id="5" name="Table 4"/>
          <p:cNvGraphicFramePr>
            <a:graphicFrameLocks noGrp="1"/>
          </p:cNvGraphicFramePr>
          <p:nvPr/>
        </p:nvGraphicFramePr>
        <p:xfrm>
          <a:off x="1270000" y="3028952"/>
          <a:ext cx="6299200" cy="2926080"/>
        </p:xfrm>
        <a:graphic>
          <a:graphicData uri="http://schemas.openxmlformats.org/drawingml/2006/table">
            <a:tbl>
              <a:tblPr firstRow="1" bandRow="1">
                <a:tableStyleId>{5C22544A-7EE6-4342-B048-85BDC9FD1C3A}</a:tableStyleId>
              </a:tblPr>
              <a:tblGrid>
                <a:gridCol w="1060160"/>
                <a:gridCol w="2552617"/>
                <a:gridCol w="2686423"/>
              </a:tblGrid>
              <a:tr h="183388">
                <a:tc>
                  <a:txBody>
                    <a:bodyPr/>
                    <a:lstStyle/>
                    <a:p>
                      <a:pPr algn="l"/>
                      <a:r>
                        <a:rPr lang="en-US" b="1" dirty="0" smtClean="0">
                          <a:solidFill>
                            <a:schemeClr val="tx1"/>
                          </a:solidFill>
                          <a:latin typeface="Arial" pitchFamily="34" charset="0"/>
                          <a:cs typeface="Arial" pitchFamily="34" charset="0"/>
                        </a:rPr>
                        <a:t>Body</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1" dirty="0" smtClean="0">
                          <a:solidFill>
                            <a:schemeClr val="tx1"/>
                          </a:solidFill>
                          <a:latin typeface="Arial" pitchFamily="34" charset="0"/>
                          <a:cs typeface="Arial" pitchFamily="34" charset="0"/>
                        </a:rPr>
                        <a:t>Area</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1" dirty="0" smtClean="0">
                          <a:solidFill>
                            <a:schemeClr val="tx1"/>
                          </a:solidFill>
                          <a:latin typeface="Arial" pitchFamily="34" charset="0"/>
                          <a:cs typeface="Arial" pitchFamily="34" charset="0"/>
                        </a:rPr>
                        <a:t>Examples</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320928">
                <a:tc>
                  <a:txBody>
                    <a:bodyPr/>
                    <a:lstStyle/>
                    <a:p>
                      <a:pPr algn="l"/>
                      <a:r>
                        <a:rPr lang="en-US" b="0" dirty="0" smtClean="0">
                          <a:solidFill>
                            <a:schemeClr val="tx1"/>
                          </a:solidFill>
                          <a:latin typeface="Arial" pitchFamily="34" charset="0"/>
                          <a:cs typeface="Arial" pitchFamily="34" charset="0"/>
                        </a:rPr>
                        <a:t>ITU</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Telecommunications</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G.992, ADSL</a:t>
                      </a:r>
                    </a:p>
                    <a:p>
                      <a:r>
                        <a:rPr lang="en-US" b="0" dirty="0" smtClean="0">
                          <a:solidFill>
                            <a:schemeClr val="tx1"/>
                          </a:solidFill>
                          <a:latin typeface="Arial" pitchFamily="34" charset="0"/>
                          <a:cs typeface="Arial" pitchFamily="34" charset="0"/>
                        </a:rPr>
                        <a:t>H.264,</a:t>
                      </a:r>
                      <a:r>
                        <a:rPr lang="en-US" b="0" baseline="0" dirty="0" smtClean="0">
                          <a:solidFill>
                            <a:schemeClr val="tx1"/>
                          </a:solidFill>
                          <a:latin typeface="Arial" pitchFamily="34" charset="0"/>
                          <a:cs typeface="Arial" pitchFamily="34" charset="0"/>
                        </a:rPr>
                        <a:t> MPEG4</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320928">
                <a:tc>
                  <a:txBody>
                    <a:bodyPr/>
                    <a:lstStyle/>
                    <a:p>
                      <a:pPr algn="l"/>
                      <a:r>
                        <a:rPr lang="en-US" b="0" dirty="0" smtClean="0">
                          <a:solidFill>
                            <a:schemeClr val="tx1"/>
                          </a:solidFill>
                          <a:latin typeface="Arial" pitchFamily="34" charset="0"/>
                          <a:cs typeface="Arial" pitchFamily="34" charset="0"/>
                        </a:rPr>
                        <a:t>IEEE</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Communications</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802.3,</a:t>
                      </a:r>
                      <a:r>
                        <a:rPr lang="en-US" b="0" baseline="0" dirty="0" smtClean="0">
                          <a:solidFill>
                            <a:schemeClr val="tx1"/>
                          </a:solidFill>
                          <a:latin typeface="Arial" pitchFamily="34" charset="0"/>
                          <a:cs typeface="Arial" pitchFamily="34" charset="0"/>
                        </a:rPr>
                        <a:t> Ethernet</a:t>
                      </a:r>
                    </a:p>
                    <a:p>
                      <a:r>
                        <a:rPr lang="en-US" b="0" baseline="0" dirty="0" smtClean="0">
                          <a:solidFill>
                            <a:schemeClr val="tx1"/>
                          </a:solidFill>
                          <a:latin typeface="Arial" pitchFamily="34" charset="0"/>
                          <a:cs typeface="Arial" pitchFamily="34" charset="0"/>
                        </a:rPr>
                        <a:t>802.11, </a:t>
                      </a:r>
                      <a:r>
                        <a:rPr lang="en-US" b="0" baseline="0" dirty="0" err="1" smtClean="0">
                          <a:solidFill>
                            <a:schemeClr val="tx1"/>
                          </a:solidFill>
                          <a:latin typeface="Arial" pitchFamily="34" charset="0"/>
                          <a:cs typeface="Arial" pitchFamily="34" charset="0"/>
                        </a:rPr>
                        <a:t>WiFi</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320928">
                <a:tc>
                  <a:txBody>
                    <a:bodyPr/>
                    <a:lstStyle/>
                    <a:p>
                      <a:pPr algn="l"/>
                      <a:r>
                        <a:rPr lang="en-US" b="0" dirty="0" smtClean="0">
                          <a:solidFill>
                            <a:schemeClr val="tx1"/>
                          </a:solidFill>
                          <a:latin typeface="Arial" pitchFamily="34" charset="0"/>
                          <a:cs typeface="Arial" pitchFamily="34" charset="0"/>
                        </a:rPr>
                        <a:t>IETF</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Internet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RFC 2616, HTTP/1.1</a:t>
                      </a:r>
                    </a:p>
                    <a:p>
                      <a:r>
                        <a:rPr lang="en-US" b="0" dirty="0" smtClean="0">
                          <a:solidFill>
                            <a:schemeClr val="tx1"/>
                          </a:solidFill>
                          <a:latin typeface="Arial" pitchFamily="34" charset="0"/>
                          <a:cs typeface="Arial" pitchFamily="34" charset="0"/>
                        </a:rPr>
                        <a:t>RFC</a:t>
                      </a:r>
                      <a:r>
                        <a:rPr lang="en-US" b="0" baseline="0" dirty="0" smtClean="0">
                          <a:solidFill>
                            <a:schemeClr val="tx1"/>
                          </a:solidFill>
                          <a:latin typeface="Arial" pitchFamily="34" charset="0"/>
                          <a:cs typeface="Arial" pitchFamily="34" charset="0"/>
                        </a:rPr>
                        <a:t> 1034/1035, DNS</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320928">
                <a:tc>
                  <a:txBody>
                    <a:bodyPr/>
                    <a:lstStyle/>
                    <a:p>
                      <a:pPr algn="l"/>
                      <a:r>
                        <a:rPr lang="en-US" b="0" dirty="0" smtClean="0">
                          <a:solidFill>
                            <a:schemeClr val="tx1"/>
                          </a:solidFill>
                          <a:latin typeface="Arial" pitchFamily="34" charset="0"/>
                          <a:cs typeface="Arial" pitchFamily="34" charset="0"/>
                        </a:rPr>
                        <a:t>W3C</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Web</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HTML5 standard</a:t>
                      </a:r>
                    </a:p>
                    <a:p>
                      <a:r>
                        <a:rPr lang="en-US" b="0" dirty="0" smtClean="0">
                          <a:solidFill>
                            <a:schemeClr val="tx1"/>
                          </a:solidFill>
                          <a:latin typeface="Arial" pitchFamily="34" charset="0"/>
                          <a:cs typeface="Arial" pitchFamily="34" charset="0"/>
                        </a:rPr>
                        <a:t>CSS standard</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bl>
          </a:graphicData>
        </a:graphic>
      </p:graphicFrame>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21325" cy="1336956"/>
          </a:xfrm>
        </p:spPr>
        <p:txBody>
          <a:bodyPr/>
          <a:lstStyle/>
          <a:p>
            <a:r>
              <a:rPr lang="en-US" sz="3600" b="1" dirty="0" smtClean="0"/>
              <a:t>Metric Units</a:t>
            </a:r>
            <a:endParaRPr lang="en-GB" sz="3600" b="1" dirty="0"/>
          </a:p>
        </p:txBody>
      </p:sp>
      <p:sp>
        <p:nvSpPr>
          <p:cNvPr id="4" name="Rectangle 3"/>
          <p:cNvSpPr>
            <a:spLocks noGrp="1" noChangeArrowheads="1"/>
          </p:cNvSpPr>
          <p:nvPr>
            <p:ph idx="1"/>
          </p:nvPr>
        </p:nvSpPr>
        <p:spPr>
          <a:xfrm>
            <a:off x="914399" y="1610713"/>
            <a:ext cx="7790214" cy="4600081"/>
          </a:xfrm>
        </p:spPr>
        <p:txBody>
          <a:bodyPr/>
          <a:lstStyle/>
          <a:p>
            <a:r>
              <a:rPr lang="en-US" dirty="0" smtClean="0"/>
              <a:t>The main prefixes we use:</a:t>
            </a:r>
          </a:p>
          <a:p>
            <a:pPr lvl="1"/>
            <a:endParaRPr lang="en-US" dirty="0" smtClean="0"/>
          </a:p>
          <a:p>
            <a:pPr lvl="1"/>
            <a:endParaRPr lang="en-US" dirty="0" smtClean="0"/>
          </a:p>
          <a:p>
            <a:pPr lvl="5">
              <a:buNone/>
            </a:pPr>
            <a:endParaRPr lang="en-US" dirty="0" smtClean="0"/>
          </a:p>
          <a:p>
            <a:pPr lvl="5">
              <a:buNone/>
            </a:pPr>
            <a:endParaRPr lang="en-US" dirty="0" smtClean="0"/>
          </a:p>
          <a:p>
            <a:pPr lvl="5">
              <a:buNone/>
            </a:pPr>
            <a:endParaRPr lang="en-US" dirty="0" smtClean="0"/>
          </a:p>
          <a:p>
            <a:pPr lvl="1"/>
            <a:r>
              <a:rPr lang="en-US" dirty="0" smtClean="0"/>
              <a:t>Use powers of 10 for rates, powers of 2 for storage</a:t>
            </a:r>
          </a:p>
          <a:p>
            <a:pPr lvl="2"/>
            <a:r>
              <a:rPr lang="en-US" dirty="0" smtClean="0"/>
              <a:t>E.g., 1 Mbps = 1,000,000 bps, 1 KB = 1024 bytes</a:t>
            </a:r>
          </a:p>
          <a:p>
            <a:pPr lvl="1"/>
            <a:r>
              <a:rPr lang="en-US" dirty="0" smtClean="0"/>
              <a:t>“B” is for bytes, “b” is for bits</a:t>
            </a:r>
          </a:p>
          <a:p>
            <a:pPr lvl="2">
              <a:buNone/>
            </a:pPr>
            <a:endParaRPr lang="en-US" dirty="0" smtClean="0"/>
          </a:p>
        </p:txBody>
      </p:sp>
      <p:graphicFrame>
        <p:nvGraphicFramePr>
          <p:cNvPr id="5" name="Table 4"/>
          <p:cNvGraphicFramePr>
            <a:graphicFrameLocks noGrp="1"/>
          </p:cNvGraphicFramePr>
          <p:nvPr/>
        </p:nvGraphicFramePr>
        <p:xfrm>
          <a:off x="2600323" y="2168524"/>
          <a:ext cx="3914776" cy="1528232"/>
        </p:xfrm>
        <a:graphic>
          <a:graphicData uri="http://schemas.openxmlformats.org/drawingml/2006/table">
            <a:tbl>
              <a:tblPr firstRow="1" bandRow="1">
                <a:tableStyleId>{5C22544A-7EE6-4342-B048-85BDC9FD1C3A}</a:tableStyleId>
              </a:tblPr>
              <a:tblGrid>
                <a:gridCol w="978694"/>
                <a:gridCol w="973933"/>
                <a:gridCol w="1209675"/>
                <a:gridCol w="752474"/>
              </a:tblGrid>
              <a:tr h="382058">
                <a:tc>
                  <a:txBody>
                    <a:bodyPr/>
                    <a:lstStyle/>
                    <a:p>
                      <a:pPr algn="r"/>
                      <a:r>
                        <a:rPr lang="en-US" b="1" dirty="0" smtClean="0">
                          <a:solidFill>
                            <a:schemeClr val="tx1"/>
                          </a:solidFill>
                          <a:latin typeface="Arial" pitchFamily="34" charset="0"/>
                          <a:cs typeface="Arial" pitchFamily="34" charset="0"/>
                        </a:rPr>
                        <a:t>Prefix</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1" dirty="0" smtClean="0">
                          <a:solidFill>
                            <a:schemeClr val="tx1"/>
                          </a:solidFill>
                          <a:latin typeface="Arial" pitchFamily="34" charset="0"/>
                          <a:cs typeface="Arial" pitchFamily="34" charset="0"/>
                        </a:rPr>
                        <a:t>Exp.</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pPr algn="r"/>
                      <a:r>
                        <a:rPr lang="en-US" b="1" dirty="0" smtClean="0">
                          <a:solidFill>
                            <a:schemeClr val="tx1"/>
                          </a:solidFill>
                          <a:latin typeface="Arial" pitchFamily="34" charset="0"/>
                          <a:cs typeface="Arial" pitchFamily="34" charset="0"/>
                        </a:rPr>
                        <a:t>prefix</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1" dirty="0" smtClean="0">
                          <a:solidFill>
                            <a:schemeClr val="tx1"/>
                          </a:solidFill>
                          <a:latin typeface="Arial" pitchFamily="34" charset="0"/>
                          <a:cs typeface="Arial" pitchFamily="34" charset="0"/>
                        </a:rPr>
                        <a:t>exp.</a:t>
                      </a:r>
                      <a:endParaRPr lang="en-US" b="1"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382058">
                <a:tc>
                  <a:txBody>
                    <a:bodyPr/>
                    <a:lstStyle/>
                    <a:p>
                      <a:pPr algn="r"/>
                      <a:r>
                        <a:rPr lang="en-US" b="0" dirty="0" smtClean="0">
                          <a:solidFill>
                            <a:schemeClr val="tx1"/>
                          </a:solidFill>
                          <a:latin typeface="Arial" pitchFamily="34" charset="0"/>
                          <a:cs typeface="Arial" pitchFamily="34" charset="0"/>
                        </a:rPr>
                        <a:t>K(</a:t>
                      </a:r>
                      <a:r>
                        <a:rPr lang="en-US" b="0" dirty="0" err="1" smtClean="0">
                          <a:solidFill>
                            <a:schemeClr val="tx1"/>
                          </a:solidFill>
                          <a:latin typeface="Arial" pitchFamily="34" charset="0"/>
                          <a:cs typeface="Arial" pitchFamily="34" charset="0"/>
                        </a:rPr>
                        <a:t>ilo</a:t>
                      </a:r>
                      <a:r>
                        <a:rPr lang="en-US" b="0" dirty="0" smtClean="0">
                          <a:solidFill>
                            <a:schemeClr val="tx1"/>
                          </a:solidFill>
                          <a:latin typeface="Arial" pitchFamily="34" charset="0"/>
                          <a:cs typeface="Arial" pitchFamily="34" charset="0"/>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10</a:t>
                      </a:r>
                      <a:r>
                        <a:rPr lang="en-US" b="0" baseline="30000" dirty="0" smtClean="0">
                          <a:solidFill>
                            <a:schemeClr val="tx1"/>
                          </a:solidFill>
                          <a:latin typeface="Arial" pitchFamily="34" charset="0"/>
                          <a:cs typeface="Arial" pitchFamily="34" charset="0"/>
                        </a:rPr>
                        <a:t>3</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pPr algn="r"/>
                      <a:r>
                        <a:rPr lang="en-US" b="0" dirty="0" smtClean="0">
                          <a:solidFill>
                            <a:schemeClr val="tx1"/>
                          </a:solidFill>
                          <a:latin typeface="Arial" pitchFamily="34" charset="0"/>
                          <a:cs typeface="Arial" pitchFamily="34" charset="0"/>
                        </a:rPr>
                        <a:t>m(</a:t>
                      </a:r>
                      <a:r>
                        <a:rPr lang="en-US" b="0" dirty="0" err="1" smtClean="0">
                          <a:solidFill>
                            <a:schemeClr val="tx1"/>
                          </a:solidFill>
                          <a:latin typeface="Arial" pitchFamily="34" charset="0"/>
                          <a:cs typeface="Arial" pitchFamily="34" charset="0"/>
                        </a:rPr>
                        <a:t>illi</a:t>
                      </a:r>
                      <a:r>
                        <a:rPr lang="en-US" b="0" dirty="0" smtClean="0">
                          <a:solidFill>
                            <a:schemeClr val="tx1"/>
                          </a:solidFill>
                          <a:latin typeface="Arial" pitchFamily="34" charset="0"/>
                          <a:cs typeface="Arial" pitchFamily="34" charset="0"/>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10</a:t>
                      </a:r>
                      <a:r>
                        <a:rPr lang="en-US" b="0" baseline="30000" dirty="0" smtClean="0">
                          <a:solidFill>
                            <a:schemeClr val="tx1"/>
                          </a:solidFill>
                          <a:latin typeface="Arial" pitchFamily="34" charset="0"/>
                          <a:cs typeface="Arial" pitchFamily="34" charset="0"/>
                        </a:rPr>
                        <a:t>-3</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382058">
                <a:tc>
                  <a:txBody>
                    <a:bodyPr/>
                    <a:lstStyle/>
                    <a:p>
                      <a:pPr algn="r"/>
                      <a:r>
                        <a:rPr lang="en-US" b="0" dirty="0" smtClean="0">
                          <a:solidFill>
                            <a:schemeClr val="tx1"/>
                          </a:solidFill>
                          <a:latin typeface="Arial" pitchFamily="34" charset="0"/>
                          <a:cs typeface="Arial" pitchFamily="34" charset="0"/>
                        </a:rPr>
                        <a:t>M(</a:t>
                      </a:r>
                      <a:r>
                        <a:rPr lang="en-US" b="0" dirty="0" err="1" smtClean="0">
                          <a:solidFill>
                            <a:schemeClr val="tx1"/>
                          </a:solidFill>
                          <a:latin typeface="Arial" pitchFamily="34" charset="0"/>
                          <a:cs typeface="Arial" pitchFamily="34" charset="0"/>
                        </a:rPr>
                        <a:t>ega</a:t>
                      </a:r>
                      <a:r>
                        <a:rPr lang="en-US" b="0" dirty="0" smtClean="0">
                          <a:solidFill>
                            <a:schemeClr val="tx1"/>
                          </a:solidFill>
                          <a:latin typeface="Arial" pitchFamily="34" charset="0"/>
                          <a:cs typeface="Arial" pitchFamily="34" charset="0"/>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10</a:t>
                      </a:r>
                      <a:r>
                        <a:rPr lang="en-US" b="0" baseline="30000" dirty="0" smtClean="0">
                          <a:solidFill>
                            <a:schemeClr val="tx1"/>
                          </a:solidFill>
                          <a:latin typeface="Arial" pitchFamily="34" charset="0"/>
                          <a:cs typeface="Arial" pitchFamily="34" charset="0"/>
                        </a:rPr>
                        <a:t>6</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pPr algn="r"/>
                      <a:r>
                        <a:rPr lang="el-GR" dirty="0" smtClean="0">
                          <a:latin typeface="Arial" charset="0"/>
                          <a:cs typeface="Arial" charset="0"/>
                        </a:rPr>
                        <a:t>μ</a:t>
                      </a:r>
                      <a:r>
                        <a:rPr lang="en-US" dirty="0" smtClean="0">
                          <a:latin typeface="Arial" charset="0"/>
                          <a:cs typeface="Arial" charset="0"/>
                        </a:rPr>
                        <a:t>(micro)</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10</a:t>
                      </a:r>
                      <a:r>
                        <a:rPr lang="en-US" b="0" baseline="30000" dirty="0" smtClean="0">
                          <a:solidFill>
                            <a:schemeClr val="tx1"/>
                          </a:solidFill>
                          <a:latin typeface="Arial" pitchFamily="34" charset="0"/>
                          <a:cs typeface="Arial" pitchFamily="34" charset="0"/>
                        </a:rPr>
                        <a:t>-6</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r h="382058">
                <a:tc>
                  <a:txBody>
                    <a:bodyPr/>
                    <a:lstStyle/>
                    <a:p>
                      <a:pPr algn="r"/>
                      <a:r>
                        <a:rPr lang="en-US" b="0" dirty="0" smtClean="0">
                          <a:solidFill>
                            <a:schemeClr val="tx1"/>
                          </a:solidFill>
                          <a:latin typeface="Arial" pitchFamily="34" charset="0"/>
                          <a:cs typeface="Arial" pitchFamily="34" charset="0"/>
                        </a:rPr>
                        <a:t>G(</a:t>
                      </a:r>
                      <a:r>
                        <a:rPr lang="en-US" b="0" dirty="0" err="1" smtClean="0">
                          <a:solidFill>
                            <a:schemeClr val="tx1"/>
                          </a:solidFill>
                          <a:latin typeface="Arial" pitchFamily="34" charset="0"/>
                          <a:cs typeface="Arial" pitchFamily="34" charset="0"/>
                        </a:rPr>
                        <a:t>iga</a:t>
                      </a:r>
                      <a:r>
                        <a:rPr lang="en-US" b="0" dirty="0" smtClean="0">
                          <a:solidFill>
                            <a:schemeClr val="tx1"/>
                          </a:solidFill>
                          <a:latin typeface="Arial" pitchFamily="34" charset="0"/>
                          <a:cs typeface="Arial" pitchFamily="34" charset="0"/>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10</a:t>
                      </a:r>
                      <a:r>
                        <a:rPr lang="en-US" b="0" baseline="30000" dirty="0" smtClean="0">
                          <a:solidFill>
                            <a:schemeClr val="tx1"/>
                          </a:solidFill>
                          <a:latin typeface="Arial" pitchFamily="34" charset="0"/>
                          <a:cs typeface="Arial" pitchFamily="34" charset="0"/>
                        </a:rPr>
                        <a:t>9</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pPr algn="r"/>
                      <a:r>
                        <a:rPr lang="en-US" b="0" dirty="0" smtClean="0">
                          <a:solidFill>
                            <a:schemeClr val="tx1"/>
                          </a:solidFill>
                          <a:latin typeface="Arial" pitchFamily="34" charset="0"/>
                          <a:cs typeface="Arial" pitchFamily="34" charset="0"/>
                        </a:rPr>
                        <a:t>n(</a:t>
                      </a:r>
                      <a:r>
                        <a:rPr lang="en-US" b="0" dirty="0" err="1" smtClean="0">
                          <a:solidFill>
                            <a:schemeClr val="tx1"/>
                          </a:solidFill>
                          <a:latin typeface="Arial" pitchFamily="34" charset="0"/>
                          <a:cs typeface="Arial" pitchFamily="34" charset="0"/>
                        </a:rPr>
                        <a:t>ano</a:t>
                      </a:r>
                      <a:r>
                        <a:rPr lang="en-US" b="0" dirty="0" smtClean="0">
                          <a:solidFill>
                            <a:schemeClr val="tx1"/>
                          </a:solidFill>
                          <a:latin typeface="Arial" pitchFamily="34" charset="0"/>
                          <a:cs typeface="Arial" pitchFamily="34" charset="0"/>
                        </a:rPr>
                        <a:t>)</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c>
                  <a:txBody>
                    <a:bodyPr/>
                    <a:lstStyle/>
                    <a:p>
                      <a:r>
                        <a:rPr lang="en-US" b="0" dirty="0" smtClean="0">
                          <a:solidFill>
                            <a:schemeClr val="tx1"/>
                          </a:solidFill>
                          <a:latin typeface="Arial" pitchFamily="34" charset="0"/>
                          <a:cs typeface="Arial" pitchFamily="34" charset="0"/>
                        </a:rPr>
                        <a:t>10</a:t>
                      </a:r>
                      <a:r>
                        <a:rPr lang="en-US" b="0" baseline="30000" dirty="0" smtClean="0">
                          <a:solidFill>
                            <a:schemeClr val="tx1"/>
                          </a:solidFill>
                          <a:latin typeface="Arial" pitchFamily="34" charset="0"/>
                          <a:cs typeface="Arial" pitchFamily="34" charset="0"/>
                        </a:rPr>
                        <a:t>-9</a:t>
                      </a:r>
                      <a:endParaRPr lang="en-US" b="0" dirty="0">
                        <a:solidFill>
                          <a:schemeClr val="tx1"/>
                        </a:solidFill>
                        <a:latin typeface="Arial" pitchFamily="34" charset="0"/>
                        <a:cs typeface="Arial" pitchFamily="34" charset="0"/>
                      </a:endParaRPr>
                    </a:p>
                  </a:txBody>
                  <a:tcPr>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noFill/>
                  </a:tcPr>
                </a:tc>
              </a:tr>
            </a:tbl>
          </a:graphicData>
        </a:graphic>
      </p:graphicFrame>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171700"/>
            <a:ext cx="7172325" cy="1435100"/>
          </a:xfrm>
        </p:spPr>
        <p:txBody>
          <a:bodyPr/>
          <a:lstStyle/>
          <a:p>
            <a:r>
              <a:rPr lang="en-US" sz="3600" b="1" dirty="0" smtClean="0"/>
              <a:t>Addressing the Network</a:t>
            </a:r>
            <a:endParaRPr lang="en-GB" sz="3600" b="1" dirty="0"/>
          </a:p>
        </p:txBody>
      </p:sp>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610225" cy="1149724"/>
          </a:xfrm>
        </p:spPr>
        <p:txBody>
          <a:bodyPr/>
          <a:lstStyle/>
          <a:p>
            <a:r>
              <a:rPr lang="en-US" sz="3600" b="1" dirty="0" smtClean="0"/>
              <a:t>IP Addressing Structure</a:t>
            </a:r>
            <a:endParaRPr lang="en-GB" sz="3600" b="1" dirty="0"/>
          </a:p>
        </p:txBody>
      </p:sp>
      <p:sp>
        <p:nvSpPr>
          <p:cNvPr id="4" name="Rectangle 3"/>
          <p:cNvSpPr txBox="1">
            <a:spLocks noChangeArrowheads="1"/>
          </p:cNvSpPr>
          <p:nvPr/>
        </p:nvSpPr>
        <p:spPr>
          <a:xfrm>
            <a:off x="655638" y="1392238"/>
            <a:ext cx="7940675"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smtClean="0">
                <a:ln>
                  <a:noFill/>
                </a:ln>
                <a:solidFill>
                  <a:schemeClr val="tx1">
                    <a:lumMod val="65000"/>
                    <a:lumOff val="35000"/>
                  </a:schemeClr>
                </a:solidFill>
                <a:effectLst/>
                <a:uLnTx/>
                <a:uFillTx/>
                <a:latin typeface="+mn-lt"/>
                <a:ea typeface="+mn-ea"/>
                <a:cs typeface="+mn-cs"/>
              </a:rPr>
              <a:t>Describe the general role of 8-bit binary in network addressing and convert 8-bit binary to decimal</a:t>
            </a:r>
            <a:endParaRPr kumimoji="0" 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pic>
        <p:nvPicPr>
          <p:cNvPr id="5" name="Picture 5"/>
          <p:cNvPicPr>
            <a:picLocks noChangeAspect="1" noChangeArrowheads="1"/>
          </p:cNvPicPr>
          <p:nvPr/>
        </p:nvPicPr>
        <p:blipFill>
          <a:blip r:embed="rId3"/>
          <a:srcRect/>
          <a:stretch>
            <a:fillRect/>
          </a:stretch>
        </p:blipFill>
        <p:spPr bwMode="auto">
          <a:xfrm>
            <a:off x="1504950" y="2392363"/>
            <a:ext cx="6153150" cy="3475037"/>
          </a:xfrm>
          <a:prstGeom prst="rect">
            <a:avLst/>
          </a:prstGeom>
          <a:noFill/>
          <a:ln w="9525" algn="ctr">
            <a:noFill/>
            <a:miter lim="800000"/>
            <a:headEnd/>
            <a:tailEnd/>
          </a:ln>
          <a:effectLst/>
        </p:spPr>
      </p:pic>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21325" cy="1098924"/>
          </a:xfrm>
        </p:spPr>
        <p:txBody>
          <a:bodyPr/>
          <a:lstStyle/>
          <a:p>
            <a:r>
              <a:rPr lang="en-US" sz="3600" b="1" dirty="0" smtClean="0"/>
              <a:t>IP Addressing Structure</a:t>
            </a:r>
            <a:endParaRPr lang="en-GB" sz="3600" b="1" dirty="0"/>
          </a:p>
        </p:txBody>
      </p:sp>
      <p:pic>
        <p:nvPicPr>
          <p:cNvPr id="4" name="Picture 5"/>
          <p:cNvPicPr>
            <a:picLocks noChangeAspect="1" noChangeArrowheads="1"/>
          </p:cNvPicPr>
          <p:nvPr/>
        </p:nvPicPr>
        <p:blipFill>
          <a:blip r:embed="rId3"/>
          <a:srcRect/>
          <a:stretch>
            <a:fillRect/>
          </a:stretch>
        </p:blipFill>
        <p:spPr bwMode="auto">
          <a:xfrm>
            <a:off x="1057275" y="2073275"/>
            <a:ext cx="6218238" cy="3895725"/>
          </a:xfrm>
          <a:prstGeom prst="rect">
            <a:avLst/>
          </a:prstGeom>
          <a:noFill/>
          <a:ln w="9525" algn="ctr">
            <a:noFill/>
            <a:miter lim="800000"/>
            <a:headEnd/>
            <a:tailEnd/>
          </a:ln>
          <a:effectLst/>
        </p:spPr>
      </p:pic>
      <p:sp>
        <p:nvSpPr>
          <p:cNvPr id="5" name="Rectangle 3"/>
          <p:cNvSpPr txBox="1">
            <a:spLocks noChangeArrowheads="1"/>
          </p:cNvSpPr>
          <p:nvPr/>
        </p:nvSpPr>
        <p:spPr>
          <a:xfrm>
            <a:off x="655638" y="1444532"/>
            <a:ext cx="7940675" cy="5024531"/>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smtClean="0">
                <a:ln>
                  <a:noFill/>
                </a:ln>
                <a:solidFill>
                  <a:schemeClr val="tx1">
                    <a:lumMod val="65000"/>
                    <a:lumOff val="35000"/>
                  </a:schemeClr>
                </a:solidFill>
                <a:effectLst/>
                <a:uLnTx/>
                <a:uFillTx/>
                <a:latin typeface="+mn-lt"/>
                <a:ea typeface="+mn-ea"/>
                <a:cs typeface="+mn-cs"/>
              </a:rPr>
              <a:t>Practice converting 8-bit binary to decimal</a:t>
            </a:r>
            <a:endParaRPr kumimoji="0" 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483225" cy="1336956"/>
          </a:xfrm>
        </p:spPr>
        <p:txBody>
          <a:bodyPr/>
          <a:lstStyle/>
          <a:p>
            <a:r>
              <a:rPr lang="en-US" sz="3600" b="1" dirty="0" smtClean="0"/>
              <a:t>IP Addressing Structure</a:t>
            </a:r>
            <a:endParaRPr lang="en-GB" sz="3600" b="1" dirty="0"/>
          </a:p>
        </p:txBody>
      </p:sp>
      <p:sp>
        <p:nvSpPr>
          <p:cNvPr id="4" name="Rectangle 3"/>
          <p:cNvSpPr txBox="1">
            <a:spLocks noChangeArrowheads="1"/>
          </p:cNvSpPr>
          <p:nvPr/>
        </p:nvSpPr>
        <p:spPr>
          <a:xfrm>
            <a:off x="655638" y="1392238"/>
            <a:ext cx="7940675"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smtClean="0">
                <a:ln>
                  <a:noFill/>
                </a:ln>
                <a:solidFill>
                  <a:schemeClr val="tx1">
                    <a:lumMod val="65000"/>
                    <a:lumOff val="35000"/>
                  </a:schemeClr>
                </a:solidFill>
                <a:effectLst/>
                <a:uLnTx/>
                <a:uFillTx/>
                <a:latin typeface="+mn-lt"/>
                <a:ea typeface="+mn-ea"/>
                <a:cs typeface="+mn-cs"/>
              </a:rPr>
              <a:t>Convert decimal to 8-bit binary</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p:txBody>
      </p:sp>
      <p:pic>
        <p:nvPicPr>
          <p:cNvPr id="5" name="Picture 4"/>
          <p:cNvPicPr>
            <a:picLocks noChangeAspect="1" noChangeArrowheads="1"/>
          </p:cNvPicPr>
          <p:nvPr/>
        </p:nvPicPr>
        <p:blipFill>
          <a:blip r:embed="rId3"/>
          <a:srcRect/>
          <a:stretch>
            <a:fillRect/>
          </a:stretch>
        </p:blipFill>
        <p:spPr bwMode="auto">
          <a:xfrm>
            <a:off x="1060450" y="1801813"/>
            <a:ext cx="7042150" cy="4243387"/>
          </a:xfrm>
          <a:prstGeom prst="rect">
            <a:avLst/>
          </a:prstGeom>
          <a:noFill/>
          <a:ln w="9525" algn="ctr">
            <a:noFill/>
            <a:miter lim="800000"/>
            <a:headEnd/>
            <a:tailEnd/>
          </a:ln>
        </p:spPr>
      </p:pic>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34025" cy="1336956"/>
          </a:xfrm>
        </p:spPr>
        <p:txBody>
          <a:bodyPr/>
          <a:lstStyle/>
          <a:p>
            <a:r>
              <a:rPr lang="en-US" sz="3600" b="1" dirty="0" smtClean="0"/>
              <a:t>Classify and Define IPv4 Addresses</a:t>
            </a:r>
            <a:endParaRPr lang="en-GB" sz="3600" b="1" dirty="0"/>
          </a:p>
        </p:txBody>
      </p:sp>
      <p:sp>
        <p:nvSpPr>
          <p:cNvPr id="4" name="Rectangle 3"/>
          <p:cNvSpPr txBox="1">
            <a:spLocks noChangeArrowheads="1"/>
          </p:cNvSpPr>
          <p:nvPr/>
        </p:nvSpPr>
        <p:spPr>
          <a:xfrm>
            <a:off x="549276" y="1392238"/>
            <a:ext cx="8251824"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Name the three types of communication in the Network Layer and describe the characteristics of each type</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p:txBody>
      </p:sp>
      <p:pic>
        <p:nvPicPr>
          <p:cNvPr id="5" name="Picture 6"/>
          <p:cNvPicPr>
            <a:picLocks noChangeAspect="1" noChangeArrowheads="1"/>
          </p:cNvPicPr>
          <p:nvPr/>
        </p:nvPicPr>
        <p:blipFill>
          <a:blip r:embed="rId3"/>
          <a:srcRect/>
          <a:stretch>
            <a:fillRect/>
          </a:stretch>
        </p:blipFill>
        <p:spPr bwMode="auto">
          <a:xfrm>
            <a:off x="3010436" y="2182813"/>
            <a:ext cx="3004602" cy="2693987"/>
          </a:xfrm>
          <a:prstGeom prst="rect">
            <a:avLst/>
          </a:prstGeom>
          <a:noFill/>
          <a:ln w="9525" algn="ctr">
            <a:noFill/>
            <a:miter lim="800000"/>
            <a:headEnd/>
            <a:tailEnd/>
          </a:ln>
        </p:spPr>
      </p:pic>
      <p:pic>
        <p:nvPicPr>
          <p:cNvPr id="6" name="Picture 7"/>
          <p:cNvPicPr>
            <a:picLocks noChangeAspect="1" noChangeArrowheads="1"/>
          </p:cNvPicPr>
          <p:nvPr/>
        </p:nvPicPr>
        <p:blipFill>
          <a:blip r:embed="rId4"/>
          <a:srcRect/>
          <a:stretch>
            <a:fillRect/>
          </a:stretch>
        </p:blipFill>
        <p:spPr bwMode="auto">
          <a:xfrm>
            <a:off x="5940767" y="3278189"/>
            <a:ext cx="2655545" cy="2501181"/>
          </a:xfrm>
          <a:prstGeom prst="rect">
            <a:avLst/>
          </a:prstGeom>
          <a:noFill/>
          <a:ln w="9525" algn="ctr">
            <a:noFill/>
            <a:miter lim="800000"/>
            <a:headEnd/>
            <a:tailEnd/>
          </a:ln>
        </p:spPr>
      </p:pic>
      <p:pic>
        <p:nvPicPr>
          <p:cNvPr id="7" name="Picture 5"/>
          <p:cNvPicPr>
            <a:picLocks noChangeAspect="1" noChangeArrowheads="1"/>
          </p:cNvPicPr>
          <p:nvPr/>
        </p:nvPicPr>
        <p:blipFill>
          <a:blip r:embed="rId5"/>
          <a:srcRect/>
          <a:stretch>
            <a:fillRect/>
          </a:stretch>
        </p:blipFill>
        <p:spPr bwMode="auto">
          <a:xfrm>
            <a:off x="219075" y="3654425"/>
            <a:ext cx="2791361" cy="2289175"/>
          </a:xfrm>
          <a:prstGeom prst="rect">
            <a:avLst/>
          </a:prstGeom>
          <a:noFill/>
          <a:ln w="9525" algn="ctr">
            <a:noFill/>
            <a:miter lim="800000"/>
            <a:headEnd/>
            <a:tailEnd/>
          </a:ln>
        </p:spPr>
      </p:pic>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linds(horizontal)">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72125" cy="1336956"/>
          </a:xfrm>
        </p:spPr>
        <p:txBody>
          <a:bodyPr/>
          <a:lstStyle/>
          <a:p>
            <a:r>
              <a:rPr lang="en-US" sz="3600" b="1" dirty="0" smtClean="0"/>
              <a:t>Classify and Define IPv4 Addresses</a:t>
            </a:r>
            <a:endParaRPr lang="en-GB" sz="3600" b="1" dirty="0"/>
          </a:p>
        </p:txBody>
      </p:sp>
      <p:sp>
        <p:nvSpPr>
          <p:cNvPr id="4" name="Rectangle 3"/>
          <p:cNvSpPr txBox="1">
            <a:spLocks noChangeArrowheads="1"/>
          </p:cNvSpPr>
          <p:nvPr/>
        </p:nvSpPr>
        <p:spPr>
          <a:xfrm>
            <a:off x="655638" y="1392238"/>
            <a:ext cx="7940675"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smtClean="0">
                <a:ln>
                  <a:noFill/>
                </a:ln>
                <a:solidFill>
                  <a:schemeClr val="tx1">
                    <a:lumMod val="65000"/>
                    <a:lumOff val="35000"/>
                  </a:schemeClr>
                </a:solidFill>
                <a:effectLst/>
                <a:uLnTx/>
                <a:uFillTx/>
                <a:latin typeface="+mn-lt"/>
                <a:ea typeface="+mn-ea"/>
                <a:cs typeface="+mn-cs"/>
              </a:rPr>
              <a:t>Name the three types of addresses in the network and describe the purpose of each type</a:t>
            </a:r>
            <a:endPar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p:txBody>
      </p:sp>
      <p:pic>
        <p:nvPicPr>
          <p:cNvPr id="5" name="Picture 7"/>
          <p:cNvPicPr>
            <a:picLocks noChangeAspect="1" noChangeArrowheads="1"/>
          </p:cNvPicPr>
          <p:nvPr/>
        </p:nvPicPr>
        <p:blipFill>
          <a:blip r:embed="rId3"/>
          <a:srcRect/>
          <a:stretch>
            <a:fillRect/>
          </a:stretch>
        </p:blipFill>
        <p:spPr bwMode="auto">
          <a:xfrm>
            <a:off x="544513" y="2419350"/>
            <a:ext cx="7966075" cy="3536950"/>
          </a:xfrm>
          <a:prstGeom prst="rect">
            <a:avLst/>
          </a:prstGeom>
          <a:noFill/>
          <a:ln w="9525" algn="ctr">
            <a:noFill/>
            <a:miter lim="800000"/>
            <a:headEnd/>
            <a:tailEnd/>
          </a:ln>
        </p:spPr>
      </p:pic>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59425" cy="1336956"/>
          </a:xfrm>
        </p:spPr>
        <p:txBody>
          <a:bodyPr/>
          <a:lstStyle/>
          <a:p>
            <a:r>
              <a:rPr lang="en-US" sz="3600" b="1" dirty="0" smtClean="0"/>
              <a:t>Classify and Define IPv4 Addresses</a:t>
            </a:r>
            <a:endParaRPr lang="en-GB" sz="3600" b="1" dirty="0"/>
          </a:p>
        </p:txBody>
      </p:sp>
      <p:sp>
        <p:nvSpPr>
          <p:cNvPr id="4" name="Rectangle 3"/>
          <p:cNvSpPr txBox="1">
            <a:spLocks noChangeArrowheads="1"/>
          </p:cNvSpPr>
          <p:nvPr/>
        </p:nvSpPr>
        <p:spPr>
          <a:xfrm>
            <a:off x="655638" y="1392238"/>
            <a:ext cx="7940675"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smtClean="0">
                <a:ln>
                  <a:noFill/>
                </a:ln>
                <a:solidFill>
                  <a:schemeClr val="tx1">
                    <a:lumMod val="65000"/>
                    <a:lumOff val="35000"/>
                  </a:schemeClr>
                </a:solidFill>
                <a:effectLst/>
                <a:uLnTx/>
                <a:uFillTx/>
                <a:latin typeface="+mn-lt"/>
                <a:ea typeface="+mn-ea"/>
                <a:cs typeface="+mn-cs"/>
              </a:rPr>
              <a:t>Identify the address ranges reserved for these special purposes in the IPv4 protocol</a:t>
            </a:r>
            <a:endPar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p:txBody>
      </p:sp>
      <p:pic>
        <p:nvPicPr>
          <p:cNvPr id="5" name="Picture 4"/>
          <p:cNvPicPr>
            <a:picLocks noChangeAspect="1" noChangeArrowheads="1"/>
          </p:cNvPicPr>
          <p:nvPr/>
        </p:nvPicPr>
        <p:blipFill>
          <a:blip r:embed="rId2"/>
          <a:srcRect/>
          <a:stretch>
            <a:fillRect/>
          </a:stretch>
        </p:blipFill>
        <p:spPr bwMode="auto">
          <a:xfrm>
            <a:off x="1346200" y="2233613"/>
            <a:ext cx="6807200" cy="3659187"/>
          </a:xfrm>
          <a:prstGeom prst="rect">
            <a:avLst/>
          </a:prstGeom>
          <a:noFill/>
          <a:ln w="9525" algn="ctr">
            <a:noFill/>
            <a:miter lim="800000"/>
            <a:headEnd/>
            <a:tailEnd/>
          </a:ln>
        </p:spPr>
      </p:pic>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610225" cy="1336956"/>
          </a:xfrm>
        </p:spPr>
        <p:txBody>
          <a:bodyPr/>
          <a:lstStyle/>
          <a:p>
            <a:r>
              <a:rPr lang="en-US" sz="3600" b="1" dirty="0" smtClean="0"/>
              <a:t>Classify and Define IPv4 Addresses</a:t>
            </a:r>
            <a:endParaRPr lang="en-GB" sz="3600" b="1" dirty="0"/>
          </a:p>
        </p:txBody>
      </p:sp>
      <p:sp>
        <p:nvSpPr>
          <p:cNvPr id="4" name="Rectangle 3"/>
          <p:cNvSpPr txBox="1">
            <a:spLocks noChangeArrowheads="1"/>
          </p:cNvSpPr>
          <p:nvPr/>
        </p:nvSpPr>
        <p:spPr>
          <a:xfrm>
            <a:off x="655638" y="1392238"/>
            <a:ext cx="7940675"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smtClean="0">
                <a:ln>
                  <a:noFill/>
                </a:ln>
                <a:solidFill>
                  <a:schemeClr val="tx1">
                    <a:lumMod val="65000"/>
                    <a:lumOff val="35000"/>
                  </a:schemeClr>
                </a:solidFill>
                <a:effectLst/>
                <a:uLnTx/>
                <a:uFillTx/>
                <a:latin typeface="+mn-lt"/>
                <a:ea typeface="+mn-ea"/>
                <a:cs typeface="+mn-cs"/>
              </a:rPr>
              <a:t>Define public address and private address</a:t>
            </a:r>
            <a:endPar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p:txBody>
      </p:sp>
      <p:pic>
        <p:nvPicPr>
          <p:cNvPr id="5" name="Picture 4"/>
          <p:cNvPicPr>
            <a:picLocks noChangeAspect="1" noChangeArrowheads="1"/>
          </p:cNvPicPr>
          <p:nvPr/>
        </p:nvPicPr>
        <p:blipFill>
          <a:blip r:embed="rId2"/>
          <a:srcRect/>
          <a:stretch>
            <a:fillRect/>
          </a:stretch>
        </p:blipFill>
        <p:spPr bwMode="auto">
          <a:xfrm>
            <a:off x="606425" y="1884363"/>
            <a:ext cx="7947025" cy="3995737"/>
          </a:xfrm>
          <a:prstGeom prst="rect">
            <a:avLst/>
          </a:prstGeom>
          <a:noFill/>
          <a:ln w="9525" algn="ctr">
            <a:noFill/>
            <a:miter lim="800000"/>
            <a:headEnd/>
            <a:tailEnd/>
          </a:ln>
        </p:spPr>
      </p:pic>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72125" cy="1336956"/>
          </a:xfrm>
        </p:spPr>
        <p:txBody>
          <a:bodyPr/>
          <a:lstStyle/>
          <a:p>
            <a:r>
              <a:rPr lang="en-US" sz="3600" b="1" dirty="0" smtClean="0"/>
              <a:t>Classify and Define IPv4 Addresses</a:t>
            </a:r>
            <a:endParaRPr lang="en-GB" sz="3600" b="1" dirty="0"/>
          </a:p>
        </p:txBody>
      </p:sp>
      <p:sp>
        <p:nvSpPr>
          <p:cNvPr id="4" name="Rectangle 3"/>
          <p:cNvSpPr txBox="1">
            <a:spLocks noChangeArrowheads="1"/>
          </p:cNvSpPr>
          <p:nvPr/>
        </p:nvSpPr>
        <p:spPr>
          <a:xfrm>
            <a:off x="655638" y="1392238"/>
            <a:ext cx="7940675"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smtClean="0">
                <a:ln>
                  <a:noFill/>
                </a:ln>
                <a:solidFill>
                  <a:schemeClr val="tx1">
                    <a:lumMod val="65000"/>
                    <a:lumOff val="35000"/>
                  </a:schemeClr>
                </a:solidFill>
                <a:effectLst/>
                <a:uLnTx/>
                <a:uFillTx/>
                <a:latin typeface="+mn-lt"/>
                <a:ea typeface="+mn-ea"/>
                <a:cs typeface="+mn-cs"/>
              </a:rPr>
              <a:t>Identify the historic method for assigning addresses and the issues associated with the method</a:t>
            </a:r>
            <a:endPar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p:txBody>
      </p:sp>
      <p:pic>
        <p:nvPicPr>
          <p:cNvPr id="5" name="Picture 5"/>
          <p:cNvPicPr>
            <a:picLocks noChangeAspect="1" noChangeArrowheads="1"/>
          </p:cNvPicPr>
          <p:nvPr/>
        </p:nvPicPr>
        <p:blipFill>
          <a:blip r:embed="rId2"/>
          <a:srcRect/>
          <a:stretch>
            <a:fillRect/>
          </a:stretch>
        </p:blipFill>
        <p:spPr bwMode="auto">
          <a:xfrm>
            <a:off x="1270000" y="2212975"/>
            <a:ext cx="6616700" cy="3794125"/>
          </a:xfrm>
          <a:prstGeom prst="rect">
            <a:avLst/>
          </a:prstGeom>
          <a:noFill/>
          <a:ln w="9525" algn="ctr">
            <a:noFill/>
            <a:miter lim="800000"/>
            <a:headEnd/>
            <a:tailEnd/>
          </a:ln>
        </p:spPr>
      </p:pic>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59425" cy="1336956"/>
          </a:xfrm>
        </p:spPr>
        <p:txBody>
          <a:bodyPr/>
          <a:lstStyle/>
          <a:p>
            <a:r>
              <a:rPr lang="en-US" sz="3600" b="1" dirty="0" smtClean="0"/>
              <a:t>Assigning Addresses</a:t>
            </a:r>
            <a:endParaRPr lang="en-GB" sz="3600" b="1" dirty="0"/>
          </a:p>
        </p:txBody>
      </p:sp>
      <p:sp>
        <p:nvSpPr>
          <p:cNvPr id="4" name="Rectangle 3"/>
          <p:cNvSpPr txBox="1">
            <a:spLocks noChangeArrowheads="1"/>
          </p:cNvSpPr>
          <p:nvPr/>
        </p:nvSpPr>
        <p:spPr>
          <a:xfrm>
            <a:off x="655638" y="1355725"/>
            <a:ext cx="8094662" cy="2116138"/>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smtClean="0">
                <a:ln>
                  <a:noFill/>
                </a:ln>
                <a:solidFill>
                  <a:schemeClr val="tx1">
                    <a:lumMod val="65000"/>
                    <a:lumOff val="35000"/>
                  </a:schemeClr>
                </a:solidFill>
                <a:effectLst/>
                <a:uLnTx/>
                <a:uFillTx/>
                <a:latin typeface="+mn-lt"/>
                <a:ea typeface="+mn-ea"/>
                <a:cs typeface="+mn-cs"/>
              </a:rPr>
              <a:t>Describe the process for requesting IPv4 public addresses, the role ISPs play in the process, and the role of the regional agencies that manage IP address registries</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p:txBody>
      </p:sp>
      <p:pic>
        <p:nvPicPr>
          <p:cNvPr id="5" name="Picture 4"/>
          <p:cNvPicPr>
            <a:picLocks noChangeAspect="1" noChangeArrowheads="1"/>
          </p:cNvPicPr>
          <p:nvPr/>
        </p:nvPicPr>
        <p:blipFill>
          <a:blip r:embed="rId3"/>
          <a:srcRect/>
          <a:stretch>
            <a:fillRect/>
          </a:stretch>
        </p:blipFill>
        <p:spPr bwMode="auto">
          <a:xfrm>
            <a:off x="2082800" y="2798763"/>
            <a:ext cx="5334000" cy="3030537"/>
          </a:xfrm>
          <a:prstGeom prst="rect">
            <a:avLst/>
          </a:prstGeom>
          <a:noFill/>
          <a:ln w="9525" algn="ctr">
            <a:noFill/>
            <a:miter lim="800000"/>
            <a:headEnd/>
            <a:tailEnd/>
          </a:ln>
        </p:spPr>
      </p:pic>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21325" cy="1336956"/>
          </a:xfrm>
        </p:spPr>
        <p:txBody>
          <a:bodyPr/>
          <a:lstStyle/>
          <a:p>
            <a:r>
              <a:rPr lang="en-US" sz="3600" b="1" dirty="0" smtClean="0"/>
              <a:t>Assigning Addresses</a:t>
            </a:r>
            <a:endParaRPr lang="en-GB" sz="3600" b="1" dirty="0"/>
          </a:p>
        </p:txBody>
      </p:sp>
      <p:sp>
        <p:nvSpPr>
          <p:cNvPr id="4" name="Rectangle 3"/>
          <p:cNvSpPr txBox="1">
            <a:spLocks noChangeArrowheads="1"/>
          </p:cNvSpPr>
          <p:nvPr/>
        </p:nvSpPr>
        <p:spPr>
          <a:xfrm>
            <a:off x="655638" y="1392238"/>
            <a:ext cx="7940675"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smtClean="0">
                <a:ln>
                  <a:noFill/>
                </a:ln>
                <a:solidFill>
                  <a:schemeClr val="tx1">
                    <a:lumMod val="65000"/>
                    <a:lumOff val="35000"/>
                  </a:schemeClr>
                </a:solidFill>
                <a:effectLst/>
                <a:uLnTx/>
                <a:uFillTx/>
                <a:latin typeface="+mn-lt"/>
                <a:ea typeface="+mn-ea"/>
                <a:cs typeface="+mn-cs"/>
              </a:rPr>
              <a:t>Identify several changes made to the IP protocol in IPv6 and describe the motivation for migrating from IPv4 to IPv6.</a:t>
            </a:r>
            <a:endPar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p:txBody>
      </p:sp>
      <p:pic>
        <p:nvPicPr>
          <p:cNvPr id="5" name="Picture 4"/>
          <p:cNvPicPr>
            <a:picLocks noChangeAspect="1" noChangeArrowheads="1"/>
          </p:cNvPicPr>
          <p:nvPr/>
        </p:nvPicPr>
        <p:blipFill>
          <a:blip r:embed="rId2"/>
          <a:srcRect/>
          <a:stretch>
            <a:fillRect/>
          </a:stretch>
        </p:blipFill>
        <p:spPr bwMode="auto">
          <a:xfrm>
            <a:off x="1341438" y="2579688"/>
            <a:ext cx="7239000" cy="3325812"/>
          </a:xfrm>
          <a:prstGeom prst="rect">
            <a:avLst/>
          </a:prstGeom>
          <a:noFill/>
          <a:ln w="9525" algn="ctr">
            <a:noFill/>
            <a:miter lim="800000"/>
            <a:headEnd/>
            <a:tailEnd/>
          </a:ln>
        </p:spPr>
      </p:pic>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610225" cy="1336956"/>
          </a:xfrm>
        </p:spPr>
        <p:txBody>
          <a:bodyPr/>
          <a:lstStyle/>
          <a:p>
            <a:r>
              <a:rPr lang="en-US" sz="3600" b="1" dirty="0" smtClean="0"/>
              <a:t>IPv6 Addressing Overview</a:t>
            </a:r>
            <a:endParaRPr lang="en-GB" sz="3600" b="1" dirty="0"/>
          </a:p>
        </p:txBody>
      </p:sp>
      <p:sp>
        <p:nvSpPr>
          <p:cNvPr id="4" name="Content Placeholder 2"/>
          <p:cNvSpPr txBox="1">
            <a:spLocks/>
          </p:cNvSpPr>
          <p:nvPr/>
        </p:nvSpPr>
        <p:spPr>
          <a:xfrm>
            <a:off x="701675" y="1752601"/>
            <a:ext cx="8042276" cy="4343400"/>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smtClean="0">
                <a:ln>
                  <a:noFill/>
                </a:ln>
                <a:solidFill>
                  <a:srgbClr val="000000"/>
                </a:solidFill>
                <a:effectLst/>
                <a:uLnTx/>
                <a:uFillTx/>
                <a:latin typeface="+mn-lt"/>
                <a:ea typeface="+mn-ea"/>
                <a:cs typeface="+mn-cs"/>
              </a:rPr>
              <a:t>IPv6 increases the number of address bits by a factor of 4, from 32 to 128, providing a very large number of addressable nodes.</a:t>
            </a:r>
            <a:endParaRPr kumimoji="0" lang="en-US" sz="2400" b="0" i="0" u="none" strike="noStrike" kern="1200" cap="none" spc="0" normalizeH="0" baseline="0" noProof="0" dirty="0">
              <a:ln>
                <a:noFill/>
              </a:ln>
              <a:solidFill>
                <a:srgbClr val="000000"/>
              </a:solidFill>
              <a:effectLst/>
              <a:uLnTx/>
              <a:uFillTx/>
              <a:latin typeface="+mn-lt"/>
              <a:ea typeface="+mn-ea"/>
              <a:cs typeface="+mn-cs"/>
            </a:endParaRPr>
          </a:p>
        </p:txBody>
      </p:sp>
      <p:graphicFrame>
        <p:nvGraphicFramePr>
          <p:cNvPr id="5" name="Table 4"/>
          <p:cNvGraphicFramePr>
            <a:graphicFrameLocks noGrp="1"/>
          </p:cNvGraphicFramePr>
          <p:nvPr>
            <p:extLst>
              <p:ext uri="{D42A27DB-BD31-4B8C-83A1-F6EECF244321}">
                <p14:modId xmlns:p14="http://schemas.microsoft.com/office/powerpoint/2010/main" xmlns="" val="2294920340"/>
              </p:ext>
            </p:extLst>
          </p:nvPr>
        </p:nvGraphicFramePr>
        <p:xfrm>
          <a:off x="647700" y="3375560"/>
          <a:ext cx="8039100" cy="1861069"/>
        </p:xfrm>
        <a:graphic>
          <a:graphicData uri="http://schemas.openxmlformats.org/drawingml/2006/table">
            <a:tbl>
              <a:tblPr firstRow="1" bandRow="1">
                <a:tableStyleId>{2D5ABB26-0587-4C30-8999-92F81FD0307C}</a:tableStyleId>
              </a:tblPr>
              <a:tblGrid>
                <a:gridCol w="2009775"/>
                <a:gridCol w="2009775"/>
                <a:gridCol w="2009775"/>
                <a:gridCol w="2009775"/>
              </a:tblGrid>
              <a:tr h="36830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dirty="0" smtClean="0"/>
                        <a:t>IPv4 = 32 bits</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371735">
                <a:tc>
                  <a:txBody>
                    <a:bodyPr/>
                    <a:lstStyle/>
                    <a:p>
                      <a:pPr algn="ctr"/>
                      <a:r>
                        <a:rPr lang="en-US" sz="600" dirty="0" smtClean="0">
                          <a:latin typeface="Courier New" pitchFamily="49" charset="0"/>
                          <a:cs typeface="Courier New" pitchFamily="49" charset="0"/>
                        </a:rPr>
                        <a:t>11111111.11111111.11111111.11111111</a:t>
                      </a:r>
                      <a:endParaRPr lang="en-US" sz="140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endParaRPr lang="en-US" dirty="0"/>
                    </a:p>
                  </a:txBody>
                  <a:tcPr anchor="ctr">
                    <a:lnL w="381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712877">
                <a:tc gridSpan="4">
                  <a:txBody>
                    <a:bodyPr/>
                    <a:lstStyle/>
                    <a:p>
                      <a:pPr algn="ctr"/>
                      <a:r>
                        <a:rPr lang="en-US" sz="1400" b="1" kern="1200" dirty="0" smtClean="0">
                          <a:solidFill>
                            <a:schemeClr val="tx1"/>
                          </a:solidFill>
                          <a:latin typeface="+mn-lt"/>
                          <a:ea typeface="+mn-ea"/>
                          <a:cs typeface="+mn-cs"/>
                        </a:rPr>
                        <a:t>IPv6 = 128 bits</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408157">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r>
            </a:tbl>
          </a:graphicData>
        </a:graphic>
      </p:graphicFrame>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97525" cy="1336956"/>
          </a:xfrm>
        </p:spPr>
        <p:txBody>
          <a:bodyPr/>
          <a:lstStyle/>
          <a:p>
            <a:r>
              <a:rPr lang="en-US" sz="3600" b="1" dirty="0" smtClean="0"/>
              <a:t>IPv4 Header vs. IPv6 Header</a:t>
            </a:r>
            <a:endParaRPr lang="en-GB" sz="3600" b="1" dirty="0"/>
          </a:p>
        </p:txBody>
      </p:sp>
      <p:pic>
        <p:nvPicPr>
          <p:cNvPr id="4" name="Picture 3" descr="Untitled.tiff"/>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744965" y="1464984"/>
            <a:ext cx="8140700" cy="4435823"/>
          </a:xfrm>
          <a:prstGeom prst="rect">
            <a:avLst/>
          </a:prstGeom>
        </p:spPr>
      </p:pic>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549275" y="2146299"/>
            <a:ext cx="8042276" cy="3797301"/>
          </a:xfrm>
        </p:spPr>
        <p:txBody>
          <a:bodyPr/>
          <a:lstStyle/>
          <a:p>
            <a:pPr algn="ctr">
              <a:buNone/>
            </a:pPr>
            <a:r>
              <a:rPr lang="en-GB" sz="3600" b="1" dirty="0" smtClean="0"/>
              <a:t>Summary </a:t>
            </a:r>
          </a:p>
          <a:p>
            <a:pPr algn="ctr">
              <a:buNone/>
            </a:pPr>
            <a:r>
              <a:rPr lang="en-GB" sz="3600" b="1" dirty="0" smtClean="0"/>
              <a:t>&amp;</a:t>
            </a:r>
          </a:p>
          <a:p>
            <a:pPr algn="ctr">
              <a:buNone/>
            </a:pPr>
            <a:r>
              <a:rPr lang="en-GB" sz="3600" b="1" dirty="0" smtClean="0"/>
              <a:t>Questions</a:t>
            </a:r>
          </a:p>
          <a:p>
            <a:endParaRPr lang="en-GB" dirty="0"/>
          </a:p>
        </p:txBody>
      </p:sp>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smtClean="0"/>
              <a:t>References</a:t>
            </a:r>
            <a:endParaRPr lang="en-GB" sz="3600" b="1" dirty="0"/>
          </a:p>
        </p:txBody>
      </p:sp>
      <p:sp>
        <p:nvSpPr>
          <p:cNvPr id="3" name="Content Placeholder 2"/>
          <p:cNvSpPr>
            <a:spLocks noGrp="1"/>
          </p:cNvSpPr>
          <p:nvPr>
            <p:ph idx="1"/>
          </p:nvPr>
        </p:nvSpPr>
        <p:spPr/>
        <p:txBody>
          <a:bodyPr>
            <a:normAutofit fontScale="77500" lnSpcReduction="20000"/>
          </a:bodyPr>
          <a:lstStyle/>
          <a:p>
            <a:r>
              <a:rPr lang="en-GB" dirty="0" smtClean="0"/>
              <a:t>A. S. </a:t>
            </a:r>
            <a:r>
              <a:rPr lang="en-GB" dirty="0" err="1" smtClean="0"/>
              <a:t>Tanenbaum</a:t>
            </a:r>
            <a:r>
              <a:rPr lang="en-GB" dirty="0" smtClean="0"/>
              <a:t>, D. J. </a:t>
            </a:r>
            <a:r>
              <a:rPr lang="en-GB" dirty="0" err="1" smtClean="0"/>
              <a:t>Wetherall</a:t>
            </a:r>
            <a:r>
              <a:rPr lang="en-GB" dirty="0" smtClean="0"/>
              <a:t>, Computer Networks, Pearson Education Limited, 2014.</a:t>
            </a:r>
          </a:p>
          <a:p>
            <a:r>
              <a:rPr lang="en-GB" dirty="0" smtClean="0"/>
              <a:t>W. Stalling, Wireless Communications &amp; Networks, Pearson Prentice Hall, 2005.</a:t>
            </a:r>
          </a:p>
          <a:p>
            <a:r>
              <a:rPr lang="en-GB" dirty="0" smtClean="0"/>
              <a:t>K. </a:t>
            </a:r>
            <a:r>
              <a:rPr lang="en-GB" dirty="0" err="1" smtClean="0"/>
              <a:t>Pahlavan</a:t>
            </a:r>
            <a:r>
              <a:rPr lang="en-GB" dirty="0" smtClean="0"/>
              <a:t>, P. Krishnamurthy, Networking Fundamental, wide, Local and Personal Area Communications, John Wiley &amp; Sons Ltd, 2009.</a:t>
            </a:r>
          </a:p>
          <a:p>
            <a:r>
              <a:rPr lang="en-GB" b="1" dirty="0" smtClean="0"/>
              <a:t>C. E-A Campbell</a:t>
            </a:r>
            <a:r>
              <a:rPr lang="en-US" dirty="0" smtClean="0"/>
              <a:t>, S. Khan, D. Singh, </a:t>
            </a:r>
            <a:r>
              <a:rPr lang="en-GB" dirty="0" smtClean="0"/>
              <a:t>K.K. Loo</a:t>
            </a:r>
            <a:r>
              <a:rPr lang="en-US" dirty="0" smtClean="0"/>
              <a:t>, </a:t>
            </a:r>
            <a:r>
              <a:rPr lang="en-GB" dirty="0" smtClean="0"/>
              <a:t>Multi-channel Multi-radio using 802.11 based Media Access for Sink Nodes in Wireless Sensor Networks,  </a:t>
            </a:r>
            <a:r>
              <a:rPr lang="en-GB" i="1" dirty="0" smtClean="0"/>
              <a:t>Sensors </a:t>
            </a:r>
            <a:r>
              <a:rPr lang="en-GB" b="1" dirty="0" smtClean="0"/>
              <a:t>2011</a:t>
            </a:r>
            <a:r>
              <a:rPr lang="en-GB" dirty="0" smtClean="0"/>
              <a:t>, </a:t>
            </a:r>
            <a:r>
              <a:rPr lang="en-GB" i="1" dirty="0" smtClean="0"/>
              <a:t>pp.</a:t>
            </a:r>
            <a:r>
              <a:rPr lang="en-GB" dirty="0" smtClean="0"/>
              <a:t> 4917-4942 (SCI-E)</a:t>
            </a:r>
          </a:p>
          <a:p>
            <a:pPr lvl="0"/>
            <a:r>
              <a:rPr lang="en-US" b="1" dirty="0" smtClean="0"/>
              <a:t>C. E-A Campbell</a:t>
            </a:r>
            <a:r>
              <a:rPr lang="en-US" dirty="0" smtClean="0"/>
              <a:t>, I. A. Shah, K.K. </a:t>
            </a:r>
            <a:r>
              <a:rPr lang="en-US" dirty="0" err="1" smtClean="0"/>
              <a:t>Loo</a:t>
            </a:r>
            <a:r>
              <a:rPr lang="en-US" dirty="0" smtClean="0"/>
              <a:t>, Medium Access Control and Transport protocol for Wireless Sensor Networks: An overview, International Journal of Applied Research on Information Technology and Computing (IJARITAC),  2010, pp. 79-92.</a:t>
            </a:r>
            <a:endParaRPr lang="en-GB" dirty="0" smtClean="0"/>
          </a:p>
          <a:p>
            <a:endParaRPr lang="en-GB" dirty="0" smtClean="0"/>
          </a:p>
          <a:p>
            <a:endParaRPr lang="en-GB" dirty="0" smtClean="0"/>
          </a:p>
          <a:p>
            <a:endParaRPr lang="en-GB" dirty="0"/>
          </a:p>
        </p:txBody>
      </p:sp>
    </p:spTree>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5316</TotalTime>
  <Words>1953</Words>
  <Application>Microsoft Office PowerPoint</Application>
  <PresentationFormat>On-screen Show (4:3)</PresentationFormat>
  <Paragraphs>243</Paragraphs>
  <Slides>32</Slides>
  <Notes>25</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Breeze</vt:lpstr>
      <vt:lpstr> Introduction  Emerging Network Technologies</vt:lpstr>
      <vt:lpstr>Uses of Computer Networks</vt:lpstr>
      <vt:lpstr>Slide 3</vt:lpstr>
      <vt:lpstr>Social Issues</vt:lpstr>
      <vt:lpstr>Network Hardware</vt:lpstr>
      <vt:lpstr>Network Software</vt:lpstr>
      <vt:lpstr>Protocol Layers (1)</vt:lpstr>
      <vt:lpstr>Protocol Layers (2)</vt:lpstr>
      <vt:lpstr>Protocol Layers (3)</vt:lpstr>
      <vt:lpstr>Design Issues for the Layers</vt:lpstr>
      <vt:lpstr>Connection-Oriented vs. Connectionless</vt:lpstr>
      <vt:lpstr>Reference Models</vt:lpstr>
      <vt:lpstr>OSI Reference Model</vt:lpstr>
      <vt:lpstr>TCP/IP Reference Model</vt:lpstr>
      <vt:lpstr>Critique of OSI &amp; TCP/IP</vt:lpstr>
      <vt:lpstr>Network Standardization</vt:lpstr>
      <vt:lpstr>Metric Units</vt:lpstr>
      <vt:lpstr>Addressing the Network</vt:lpstr>
      <vt:lpstr>IP Addressing Structure</vt:lpstr>
      <vt:lpstr>IP Addressing Structure</vt:lpstr>
      <vt:lpstr>IP Addressing Structure</vt:lpstr>
      <vt:lpstr>Classify and Define IPv4 Addresses</vt:lpstr>
      <vt:lpstr>Classify and Define IPv4 Addresses</vt:lpstr>
      <vt:lpstr>Classify and Define IPv4 Addresses</vt:lpstr>
      <vt:lpstr>Classify and Define IPv4 Addresses</vt:lpstr>
      <vt:lpstr>Classify and Define IPv4 Addresses</vt:lpstr>
      <vt:lpstr>Assigning Addresses</vt:lpstr>
      <vt:lpstr>Assigning Addresses</vt:lpstr>
      <vt:lpstr>IPv6 Addressing Overview</vt:lpstr>
      <vt:lpstr>IPv4 Header vs. IPv6 Header</vt:lpstr>
      <vt:lpstr>Slide 31</vt:lpstr>
      <vt:lpstr>References</vt:lpstr>
    </vt:vector>
  </TitlesOfParts>
  <Company>Swansea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sc-cc</cp:lastModifiedBy>
  <cp:revision>490</cp:revision>
  <dcterms:created xsi:type="dcterms:W3CDTF">2011-10-03T10:20:59Z</dcterms:created>
  <dcterms:modified xsi:type="dcterms:W3CDTF">2013-09-30T16:38:58Z</dcterms:modified>
</cp:coreProperties>
</file>