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15"/>
  </p:notesMasterIdLst>
  <p:handoutMasterIdLst>
    <p:handoutMasterId r:id="rId16"/>
  </p:handoutMasterIdLst>
  <p:sldIdLst>
    <p:sldId id="273" r:id="rId2"/>
    <p:sldId id="274" r:id="rId3"/>
    <p:sldId id="257" r:id="rId4"/>
    <p:sldId id="260" r:id="rId5"/>
    <p:sldId id="265" r:id="rId6"/>
    <p:sldId id="261" r:id="rId7"/>
    <p:sldId id="262" r:id="rId8"/>
    <p:sldId id="263" r:id="rId9"/>
    <p:sldId id="264" r:id="rId10"/>
    <p:sldId id="271" r:id="rId11"/>
    <p:sldId id="276" r:id="rId12"/>
    <p:sldId id="277" r:id="rId13"/>
    <p:sldId id="275" r:id="rId14"/>
  </p:sldIdLst>
  <p:sldSz cx="9144000" cy="6858000" type="screen4x3"/>
  <p:notesSz cx="6797675" cy="99282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83034" autoAdjust="0"/>
  </p:normalViewPr>
  <p:slideViewPr>
    <p:cSldViewPr>
      <p:cViewPr varScale="1">
        <p:scale>
          <a:sx n="78" d="100"/>
          <a:sy n="78" d="100"/>
        </p:scale>
        <p:origin x="120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098" y="1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/>
          <a:lstStyle>
            <a:lvl1pPr algn="r">
              <a:defRPr sz="1200"/>
            </a:lvl1pPr>
          </a:lstStyle>
          <a:p>
            <a:pPr>
              <a:defRPr/>
            </a:pPr>
            <a:fld id="{3C213E4E-9143-469D-8299-C19EE448C075}" type="datetimeFigureOut">
              <a:rPr lang="en-US"/>
              <a:pPr>
                <a:defRPr/>
              </a:pPr>
              <a:t>3/5/18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1339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1098" y="9431339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 anchor="b"/>
          <a:lstStyle>
            <a:lvl1pPr algn="r">
              <a:defRPr sz="1200"/>
            </a:lvl1pPr>
          </a:lstStyle>
          <a:p>
            <a:pPr>
              <a:defRPr/>
            </a:pPr>
            <a:fld id="{EADEE5F0-283E-4696-A830-EF63C149A3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8812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1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7" y="4716464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1339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31339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02EC4E5-00B9-4721-8331-E074841723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6428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380BF4-59F0-4FE2-A6D4-E765451759C0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b="1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D1EB80-5DE9-47E5-B198-2DA9C4A06ADB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943" indent="-228943" eaLnBrk="1" hangingPunct="1"/>
            <a:endParaRPr lang="en-GB" b="1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6CADE5-A055-495F-824D-90C92F4FDB0E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E92983-215D-4D41-B31E-F01E2383113F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6CE6B4-6113-420D-A103-70589F2B7787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3EA7A2-664D-4142-9C5D-078CDF8E126A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2EC4E5-00B9-4721-8331-E0748417238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879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063115" y="630937"/>
            <a:ext cx="5230368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892" y="6375679"/>
            <a:ext cx="174729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5249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00414" y="6375679"/>
            <a:ext cx="1747292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E2FDC612-E175-43D8-907A-DC27AC89267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EC1C3F-4614-4466-A028-A5E762105A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2110979" cy="6858000"/>
          </a:xfrm>
          <a:custGeom>
            <a:avLst/>
            <a:gdLst/>
            <a:ahLst/>
            <a:cxnLst/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>
            <a:normAutofit/>
          </a:bodyPr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427410" y="6375679"/>
            <a:ext cx="1120460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298" y="6375679"/>
            <a:ext cx="30861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56825" y="6375679"/>
            <a:ext cx="1115675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011F6A1-4D21-4D03-984B-4B089C70C41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6" name="Freeform 11"/>
          <p:cNvSpPr/>
          <p:nvPr/>
        </p:nvSpPr>
        <p:spPr bwMode="auto">
          <a:xfrm>
            <a:off x="655786" y="0"/>
            <a:ext cx="1234679" cy="6858000"/>
          </a:xfrm>
          <a:custGeom>
            <a:avLst/>
            <a:gdLst/>
            <a:ahLst/>
            <a:cxnLst/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9" name="Freeform 8" title="left scallop shape"/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11" title="left scallop inline"/>
            <p:cNvSpPr/>
            <p:nvPr/>
          </p:nvSpPr>
          <p:spPr bwMode="auto"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2DD406-6E50-40E7-9D3E-D6CBDB73D6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43393E-46B4-4631-AD22-FEC5630BF18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C8F3F9-9E55-48CA-9699-C4F74392A94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454DFD-52E8-49B7-95CE-CDCEB05B93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3789" y="6375679"/>
            <a:ext cx="925016" cy="34846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8261" y="6375679"/>
            <a:ext cx="924342" cy="345796"/>
          </a:xfrm>
        </p:spPr>
        <p:txBody>
          <a:bodyPr/>
          <a:lstStyle/>
          <a:p>
            <a:pPr>
              <a:defRPr/>
            </a:pPr>
            <a:fld id="{466CCA66-CF03-484A-B076-525B495108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542359" y="0"/>
            <a:ext cx="3601641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4463" y="6375679"/>
            <a:ext cx="924342" cy="34846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6375679"/>
            <a:ext cx="2611634" cy="345796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56153" y="6375679"/>
            <a:ext cx="947460" cy="345796"/>
          </a:xfrm>
        </p:spPr>
        <p:txBody>
          <a:bodyPr/>
          <a:lstStyle/>
          <a:p>
            <a:pPr>
              <a:defRPr/>
            </a:pPr>
            <a:fld id="{15153F99-5B5A-41CC-AFDD-D1E7827C6E1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103043-DE9B-4152-A15C-BE8EE9BA3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B293E-F234-4E2E-A25B-4E20CDE19F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9F5B98EE-CEB0-4144-AC6C-64BEE0FF59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Freeform 5"/>
          <p:cNvSpPr/>
          <p:nvPr/>
        </p:nvSpPr>
        <p:spPr bwMode="auto">
          <a:xfrm>
            <a:off x="1" y="0"/>
            <a:ext cx="679090" cy="6858000"/>
          </a:xfrm>
          <a:custGeom>
            <a:avLst/>
            <a:gdLst/>
            <a:ahLst/>
            <a:cxnLst/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843425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5100" kern="1200" cap="all" spc="1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0" pos="594">
          <p15:clr>
            <a:srgbClr val="F26B43"/>
          </p15:clr>
        </p15:guide>
        <p15:guide id="3" pos="5400">
          <p15:clr>
            <a:srgbClr val="F26B43"/>
          </p15:clr>
        </p15:guide>
        <p15:guide id="4" orient="horz" pos="400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720">
          <p15:clr>
            <a:srgbClr val="F26B43"/>
          </p15:clr>
        </p15:guide>
        <p15:guide id="7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Tystysgrif</a:t>
            </a:r>
            <a:r>
              <a:rPr lang="en-US" dirty="0" smtClean="0"/>
              <a:t> </a:t>
            </a:r>
            <a:r>
              <a:rPr lang="en-US" dirty="0" err="1" smtClean="0"/>
              <a:t>Cymhwysedd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mtClean="0"/>
              <a:t>06.03.17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Heddiw</a:t>
            </a:r>
            <a:r>
              <a:rPr lang="en-US" dirty="0" smtClean="0"/>
              <a:t>, </a:t>
            </a:r>
            <a:r>
              <a:rPr lang="en-US" dirty="0" err="1" smtClean="0"/>
              <a:t>byddwn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Cyfnewid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 </a:t>
            </a:r>
            <a:r>
              <a:rPr lang="en-US" dirty="0" err="1"/>
              <a:t>cyflym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y plant</a:t>
            </a:r>
          </a:p>
          <a:p>
            <a:r>
              <a:rPr lang="en-US" dirty="0" err="1" smtClean="0"/>
              <a:t>Adolygu’r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rydym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endParaRPr lang="en-US" dirty="0" smtClean="0"/>
          </a:p>
          <a:p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drawsieithu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5287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err="1" smtClean="0"/>
              <a:t>Sgiliau</a:t>
            </a:r>
            <a:r>
              <a:rPr lang="en-GB" sz="5400" dirty="0" smtClean="0"/>
              <a:t> </a:t>
            </a:r>
            <a:r>
              <a:rPr lang="en-GB" sz="5400" dirty="0" err="1" smtClean="0"/>
              <a:t>trawsieithu</a:t>
            </a:r>
            <a:endParaRPr lang="en-GB" sz="54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pPr eaLnBrk="1" hangingPunct="1">
              <a:defRPr/>
            </a:pPr>
            <a:r>
              <a:rPr lang="cy-GB" sz="3200" dirty="0" smtClean="0"/>
              <a:t>Gyda diolch i Gynllun Sabothol Cenedlaethol</a:t>
            </a:r>
          </a:p>
          <a:p>
            <a:pPr eaLnBrk="1" hangingPunct="1">
              <a:defRPr/>
            </a:pPr>
            <a:r>
              <a:rPr lang="cy-GB" sz="3200" dirty="0" smtClean="0"/>
              <a:t>Cwrs Byr Glannau Dyfrdwy</a:t>
            </a:r>
          </a:p>
          <a:p>
            <a:pPr eaLnBrk="1" hangingPunct="1">
              <a:defRPr/>
            </a:pPr>
            <a:r>
              <a:rPr lang="en-GB" sz="3200" dirty="0" smtClean="0"/>
              <a:t> Mai 2011</a:t>
            </a:r>
            <a:endParaRPr lang="en-GB" sz="4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864096"/>
          </a:xfrm>
        </p:spPr>
        <p:txBody>
          <a:bodyPr/>
          <a:lstStyle/>
          <a:p>
            <a:pPr eaLnBrk="1" hangingPunct="1">
              <a:defRPr/>
            </a:pPr>
            <a:r>
              <a:rPr lang="cy-GB" b="1" dirty="0" smtClean="0"/>
              <a:t>Trawsieithu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907402" y="1484784"/>
            <a:ext cx="8229600" cy="46799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y-GB" sz="2400" b="1" dirty="0" smtClean="0"/>
              <a:t>  	</a:t>
            </a:r>
            <a:r>
              <a:rPr lang="cy-GB" sz="3600" b="1" dirty="0" smtClean="0">
                <a:solidFill>
                  <a:srgbClr val="D60F00"/>
                </a:solidFill>
              </a:rPr>
              <a:t>Beth yw trawsieithu a sut mae ei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y-GB" sz="3600" b="1" dirty="0" smtClean="0">
                <a:solidFill>
                  <a:srgbClr val="D60F00"/>
                </a:solidFill>
              </a:rPr>
              <a:t>	ddefnyddio?</a:t>
            </a:r>
            <a:endParaRPr lang="cy-GB" dirty="0" smtClean="0">
              <a:solidFill>
                <a:srgbClr val="D60F00"/>
              </a:solidFill>
            </a:endParaRP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y-GB" sz="2800" dirty="0" smtClean="0"/>
              <a:t>  	</a:t>
            </a:r>
            <a:r>
              <a:rPr lang="cy-GB" dirty="0" smtClean="0"/>
              <a:t>Y diffiniad symlaf yw sefyllfa lle rydym yn </a:t>
            </a:r>
            <a:r>
              <a:rPr lang="cy-GB" b="1" dirty="0" smtClean="0"/>
              <a:t>derbyn gwybodaeth </a:t>
            </a:r>
            <a:r>
              <a:rPr lang="cy-GB" dirty="0" smtClean="0"/>
              <a:t>mewn un iaith ac yn ei</a:t>
            </a:r>
            <a:r>
              <a:rPr lang="cy-GB" b="1" dirty="0" smtClean="0"/>
              <a:t> defnyddio </a:t>
            </a:r>
            <a:r>
              <a:rPr lang="cy-GB" dirty="0" smtClean="0"/>
              <a:t>yn y llall e.e.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y-GB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Darllen yn Saesneg &gt; Ysgrifennu yn Gymraeg;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Gwrando yn Saesneg &gt; Siarad yn Gymraeg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 err="1" smtClean="0"/>
              <a:t>Trawsieithu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y-GB" dirty="0" smtClean="0"/>
              <a:t>Felly, yn syml, </a:t>
            </a:r>
            <a:r>
              <a:rPr lang="cy-GB" b="1" dirty="0" smtClean="0"/>
              <a:t>trawsieithu</a:t>
            </a:r>
            <a:r>
              <a:rPr lang="cy-GB" dirty="0" smtClean="0"/>
              <a:t> yw:</a:t>
            </a:r>
          </a:p>
          <a:p>
            <a:pPr>
              <a:defRPr/>
            </a:pPr>
            <a:endParaRPr lang="cy-GB" dirty="0" smtClean="0"/>
          </a:p>
          <a:p>
            <a:pPr>
              <a:defRPr/>
            </a:pPr>
            <a:r>
              <a:rPr lang="cy-GB" dirty="0" smtClean="0"/>
              <a:t>chwilio am y </a:t>
            </a:r>
            <a:r>
              <a:rPr lang="cy-GB" b="1" dirty="0" smtClean="0"/>
              <a:t>prif syniadau </a:t>
            </a:r>
            <a:r>
              <a:rPr lang="cy-GB" dirty="0" smtClean="0"/>
              <a:t>mewn darn (e.e. Saesneg)</a:t>
            </a:r>
          </a:p>
          <a:p>
            <a:pPr>
              <a:defRPr/>
            </a:pPr>
            <a:endParaRPr lang="cy-GB" dirty="0" smtClean="0"/>
          </a:p>
          <a:p>
            <a:pPr>
              <a:defRPr/>
            </a:pPr>
            <a:r>
              <a:rPr lang="cy-GB" dirty="0" smtClean="0"/>
              <a:t>cyfleu’r </a:t>
            </a:r>
            <a:r>
              <a:rPr lang="cy-GB" b="1" dirty="0" smtClean="0"/>
              <a:t>prif syniadau </a:t>
            </a:r>
            <a:r>
              <a:rPr lang="cy-GB" dirty="0" smtClean="0"/>
              <a:t>hyn yn yr iaith arall (e.e. Cymraeg) gan gadw’r iaith mor syml a dealladwy ag sy’n bosibl</a:t>
            </a:r>
            <a:endParaRPr lang="cy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2"/>
            <a:ext cx="8229600" cy="12789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y-GB" b="1" dirty="0" smtClean="0"/>
              <a:t>Canllawiau trawsieithu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556791"/>
            <a:ext cx="8229600" cy="4608512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  <a:buClr>
                <a:srgbClr val="D60F00"/>
              </a:buClr>
              <a:defRPr/>
            </a:pPr>
            <a:endParaRPr lang="cy-GB" sz="1600" b="1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b="1" dirty="0" smtClean="0"/>
              <a:t>darllen</a:t>
            </a:r>
            <a:r>
              <a:rPr lang="cy-GB" sz="2800" dirty="0" smtClean="0"/>
              <a:t> darn yn sydyn ac yn arwynebol (sgimio) er mwyn cael syniad o’r cynnwys</a:t>
            </a:r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b="1" dirty="0" smtClean="0"/>
              <a:t>chwilio am y prif bwyntiau</a:t>
            </a:r>
            <a:r>
              <a:rPr lang="cy-GB" sz="2800" dirty="0" smtClean="0"/>
              <a:t> – eu tanlinellu; eu hamlygu (</a:t>
            </a:r>
            <a:r>
              <a:rPr lang="cy-GB" sz="2800" i="1" dirty="0" err="1" smtClean="0"/>
              <a:t>highlight</a:t>
            </a:r>
            <a:r>
              <a:rPr lang="cy-GB" sz="2800" dirty="0" smtClean="0"/>
              <a:t>); gwneud pwyntiau bwled neu greu map meddwl ohonynt</a:t>
            </a:r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endParaRPr lang="cy-GB" sz="2800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dirty="0" smtClean="0"/>
              <a:t>gwneud nodiadau </a:t>
            </a:r>
            <a:r>
              <a:rPr lang="cy-GB" sz="2800" b="1" dirty="0" smtClean="0"/>
              <a:t>yn Gymraeg</a:t>
            </a:r>
            <a:r>
              <a:rPr lang="cy-GB" sz="2800" dirty="0" smtClean="0"/>
              <a:t> </a:t>
            </a:r>
            <a:r>
              <a:rPr lang="cy-GB" sz="2800" b="1" dirty="0" smtClean="0"/>
              <a:t>heb edrych ar y gwreiddiol </a:t>
            </a:r>
            <a:r>
              <a:rPr lang="cy-GB" sz="2800" dirty="0" smtClean="0"/>
              <a:t>os gallwch chi</a:t>
            </a:r>
            <a:endParaRPr lang="cy-GB" sz="2800" b="1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endParaRPr lang="cy-GB" sz="2800" dirty="0" smtClean="0"/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endParaRPr lang="cy-GB" sz="2800" b="1" dirty="0" smtClean="0"/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1000" b="1" dirty="0" smtClean="0"/>
              <a:t> </a:t>
            </a:r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1000" b="1" dirty="0" smtClean="0"/>
              <a:t> </a:t>
            </a:r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800" dirty="0" smtClean="0"/>
              <a:t/>
            </a:r>
            <a:br>
              <a:rPr lang="cy-GB" sz="800" dirty="0" smtClean="0"/>
            </a:br>
            <a:endParaRPr lang="en-GB" sz="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err="1" smtClean="0"/>
              <a:t>Canllawiau</a:t>
            </a:r>
            <a:r>
              <a:rPr lang="en-GB" b="1" dirty="0" smtClean="0"/>
              <a:t> </a:t>
            </a:r>
            <a:r>
              <a:rPr lang="en-GB" b="1" dirty="0" err="1" smtClean="0"/>
              <a:t>trawsieithu</a:t>
            </a:r>
            <a:endParaRPr lang="en-GB" b="1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cyflwyno’r prif bwyntiau yn eich </a:t>
            </a:r>
            <a:r>
              <a:rPr lang="cy-GB" sz="2800" b="1" dirty="0" smtClean="0"/>
              <a:t>geiriau eich hun </a:t>
            </a:r>
            <a:r>
              <a:rPr lang="cy-GB" sz="2800" dirty="0" smtClean="0"/>
              <a:t>(</a:t>
            </a:r>
            <a:r>
              <a:rPr lang="cy-GB" sz="2800" b="1" dirty="0" smtClean="0"/>
              <a:t>dim cyfieithu</a:t>
            </a:r>
            <a:r>
              <a:rPr lang="cy-GB" sz="2800" dirty="0" smtClean="0"/>
              <a:t> air am air)</a:t>
            </a:r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drafft cyntaf</a:t>
            </a:r>
            <a:br>
              <a:rPr lang="cy-GB" sz="2800" dirty="0" smtClean="0"/>
            </a:br>
            <a:endParaRPr lang="cy-GB" sz="2800" dirty="0" smtClean="0"/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Cofiwch hefyd: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dirty="0" smtClean="0"/>
              <a:t>- peidio ag ychwanegu eich barn / eich syniadau eich hun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Tx/>
              <a:buChar char="-"/>
              <a:defRPr/>
            </a:pPr>
            <a:r>
              <a:rPr lang="cy-GB" dirty="0" smtClean="0"/>
              <a:t>dim enghreifftiau, oni bai eu bod yn hanfodol 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dirty="0" smtClean="0"/>
              <a:t>- ysgrifennu mewn brawddegau clir</a:t>
            </a:r>
            <a:endParaRPr lang="cy-GB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sz="4800" b="1" dirty="0" smtClean="0"/>
              <a:t>Canllawiau trawsieithu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3600" noProof="1" smtClean="0"/>
              <a:t>ailysgrifennu’</a:t>
            </a:r>
            <a:r>
              <a:rPr lang="cy-GB" sz="3600" dirty="0" smtClean="0"/>
              <a:t>r cyfan yn fwy effeithiol gan gofio: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sz="3600" dirty="0" smtClean="0"/>
              <a:t>	- </a:t>
            </a:r>
            <a:r>
              <a:rPr lang="cy-GB" dirty="0" smtClean="0"/>
              <a:t>sicrhau eich bod wedi cynnwys y prif bwyntiau yn eich geiriau eich hun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crynhoi i tua un rhan o dair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brawddegau byrion (nid un frawddeg hir)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peidio ag ailadrodd pwyntiau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Canllawiau trawsieithu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mtClean="0"/>
              <a:t>Cofiwch hefyd roi sylw i gywirdeb iaith :</a:t>
            </a:r>
          </a:p>
          <a:p>
            <a:pPr lvl="1" eaLnBrk="1" hangingPunct="1">
              <a:defRPr/>
            </a:pPr>
            <a:r>
              <a:rPr lang="cy-GB" smtClean="0"/>
              <a:t>sillafu; geirfa / termau; cenedl enwau</a:t>
            </a:r>
          </a:p>
          <a:p>
            <a:pPr lvl="1" eaLnBrk="1" hangingPunct="1">
              <a:defRPr/>
            </a:pPr>
            <a:r>
              <a:rPr lang="cy-GB" smtClean="0"/>
              <a:t>gwallau cyffredin</a:t>
            </a:r>
          </a:p>
          <a:p>
            <a:pPr lvl="1" eaLnBrk="1" hangingPunct="1">
              <a:defRPr/>
            </a:pPr>
            <a:r>
              <a:rPr lang="cy-GB" smtClean="0"/>
              <a:t>treigladau</a:t>
            </a:r>
          </a:p>
          <a:p>
            <a:pPr lvl="1" eaLnBrk="1" hangingPunct="1">
              <a:defRPr/>
            </a:pPr>
            <a:r>
              <a:rPr lang="cy-GB" smtClean="0"/>
              <a:t>brawddegu’n gywir</a:t>
            </a:r>
          </a:p>
          <a:p>
            <a:pPr lvl="1" eaLnBrk="1" hangingPunct="1">
              <a:defRPr/>
            </a:pPr>
            <a:r>
              <a:rPr lang="cy-GB" smtClean="0"/>
              <a:t>pwyntiau’n llifo’n naturiol ac yn gydlynnus</a:t>
            </a:r>
          </a:p>
          <a:p>
            <a:pPr lvl="1" eaLnBrk="1" hangingPunct="1">
              <a:buFontTx/>
              <a:buNone/>
              <a:defRPr/>
            </a:pPr>
            <a:endParaRPr lang="cy-GB" smtClean="0"/>
          </a:p>
          <a:p>
            <a:pPr eaLnBrk="1" hangingPunct="1">
              <a:buClr>
                <a:srgbClr val="D60F00"/>
              </a:buClr>
              <a:defRPr/>
            </a:pPr>
            <a:r>
              <a:rPr lang="cy-GB" smtClean="0"/>
              <a:t>Defnyddiwch Cysgliad</a:t>
            </a:r>
          </a:p>
          <a:p>
            <a:pPr lvl="1" eaLnBrk="1" hangingPunct="1">
              <a:buFontTx/>
              <a:buNone/>
              <a:defRPr/>
            </a:pPr>
            <a:endParaRPr lang="cy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 smtClean="0"/>
              <a:t>Dilyn</a:t>
            </a:r>
            <a:r>
              <a:rPr lang="en-GB" sz="4400" dirty="0" smtClean="0"/>
              <a:t> </a:t>
            </a:r>
            <a:r>
              <a:rPr lang="en-GB" sz="4400" dirty="0" err="1" smtClean="0"/>
              <a:t>trefn</a:t>
            </a:r>
            <a:r>
              <a:rPr lang="en-GB" sz="4400" dirty="0" smtClean="0"/>
              <a:t> y </a:t>
            </a:r>
            <a:r>
              <a:rPr lang="en-GB" sz="4400" dirty="0" err="1" smtClean="0"/>
              <a:t>Saesneg</a:t>
            </a:r>
            <a:r>
              <a:rPr lang="en-GB" sz="4400" dirty="0" smtClean="0"/>
              <a:t> – </a:t>
            </a:r>
            <a:r>
              <a:rPr lang="en-GB" sz="4400" dirty="0" err="1" smtClean="0"/>
              <a:t>Saesneg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</a:t>
            </a:r>
            <a:r>
              <a:rPr lang="en-GB" sz="4400" dirty="0" err="1" smtClean="0"/>
              <a:t>Gymraeg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189" y="1628800"/>
            <a:ext cx="8229600" cy="4589864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7200" b="1" dirty="0" err="1" smtClean="0"/>
              <a:t>Mae’n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gwneud</a:t>
            </a:r>
            <a:r>
              <a:rPr lang="en-GB" sz="7200" b="1" dirty="0" smtClean="0"/>
              <a:t> y </a:t>
            </a:r>
            <a:r>
              <a:rPr lang="en-GB" sz="7200" b="1" dirty="0" err="1" smtClean="0"/>
              <a:t>Gymraeg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aneglur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gwneud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i’r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brawddegau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swnio’n</a:t>
            </a:r>
            <a:endParaRPr lang="en-GB" sz="7200" b="1" dirty="0" smtClean="0"/>
          </a:p>
          <a:p>
            <a:pPr>
              <a:buNone/>
            </a:pPr>
            <a:r>
              <a:rPr lang="en-GB" sz="7200" b="1" dirty="0" err="1" smtClean="0"/>
              <a:t>annaturiol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er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enghraifft</a:t>
            </a:r>
            <a:r>
              <a:rPr lang="en-GB" sz="7200" b="1" dirty="0" smtClean="0"/>
              <a:t>:  </a:t>
            </a:r>
            <a:endParaRPr lang="en-GB" sz="7200" dirty="0" smtClean="0"/>
          </a:p>
          <a:p>
            <a:pPr>
              <a:buNone/>
            </a:pPr>
            <a:endParaRPr lang="en-GB" sz="7200" dirty="0" smtClean="0"/>
          </a:p>
          <a:p>
            <a:pPr>
              <a:buNone/>
            </a:pPr>
            <a:r>
              <a:rPr lang="en-GB" sz="7200" dirty="0" err="1" smtClean="0"/>
              <a:t>Nodwch</a:t>
            </a:r>
            <a:r>
              <a:rPr lang="en-GB" sz="7200" dirty="0" smtClean="0"/>
              <a:t> </a:t>
            </a:r>
            <a:r>
              <a:rPr lang="en-GB" sz="7200" b="1" dirty="0" smtClean="0"/>
              <a:t>yr </a:t>
            </a:r>
            <a:r>
              <a:rPr lang="en-GB" sz="7200" dirty="0" err="1" smtClean="0"/>
              <a:t>ansawdd</a:t>
            </a:r>
            <a:r>
              <a:rPr lang="en-GB" sz="7200" dirty="0" smtClean="0"/>
              <a:t> </a:t>
            </a:r>
            <a:r>
              <a:rPr lang="en-GB" sz="7200" b="1" dirty="0" err="1" smtClean="0"/>
              <a:t>o’r</a:t>
            </a:r>
            <a:r>
              <a:rPr lang="en-GB" sz="7200" b="1" dirty="0" smtClean="0"/>
              <a:t> </a:t>
            </a:r>
            <a:r>
              <a:rPr lang="en-GB" sz="7200" dirty="0" err="1" smtClean="0"/>
              <a:t>atebion</a:t>
            </a:r>
            <a:r>
              <a:rPr lang="en-GB" sz="7200" dirty="0" smtClean="0"/>
              <a:t> &gt; </a:t>
            </a:r>
            <a:r>
              <a:rPr lang="en-GB" sz="7200" i="1" dirty="0" smtClean="0"/>
              <a:t>Make a note of </a:t>
            </a:r>
            <a:r>
              <a:rPr lang="en-GB" sz="7200" b="1" i="1" dirty="0" smtClean="0"/>
              <a:t>the</a:t>
            </a:r>
            <a:r>
              <a:rPr lang="en-GB" sz="7200" i="1" dirty="0" smtClean="0"/>
              <a:t> quality </a:t>
            </a:r>
            <a:r>
              <a:rPr lang="en-GB" sz="7200" b="1" i="1" dirty="0" smtClean="0"/>
              <a:t>of the </a:t>
            </a:r>
            <a:r>
              <a:rPr lang="en-GB" sz="7200" i="1" dirty="0" smtClean="0"/>
              <a:t>answers </a:t>
            </a:r>
          </a:p>
          <a:p>
            <a:pPr>
              <a:buNone/>
            </a:pPr>
            <a:endParaRPr lang="en-GB" sz="7200" dirty="0" smtClean="0"/>
          </a:p>
          <a:p>
            <a:r>
              <a:rPr lang="en-GB" sz="7200" dirty="0" err="1" smtClean="0"/>
              <a:t>Ysgrifennwch</a:t>
            </a:r>
            <a:r>
              <a:rPr lang="en-GB" sz="7200" dirty="0" smtClean="0"/>
              <a:t> </a:t>
            </a:r>
            <a:r>
              <a:rPr lang="en-GB" sz="7200" dirty="0" err="1" smtClean="0"/>
              <a:t>hwn</a:t>
            </a:r>
            <a:r>
              <a:rPr lang="en-GB" sz="7200" dirty="0" smtClean="0"/>
              <a:t> </a:t>
            </a:r>
            <a:r>
              <a:rPr lang="en-GB" sz="7200" dirty="0" err="1" smtClean="0"/>
              <a:t>lawr</a:t>
            </a:r>
            <a:r>
              <a:rPr lang="en-GB" sz="7200" dirty="0" smtClean="0"/>
              <a:t> &gt; </a:t>
            </a:r>
            <a:r>
              <a:rPr lang="en-GB" sz="7200" dirty="0" err="1" smtClean="0"/>
              <a:t>Ysgrifennwch</a:t>
            </a:r>
            <a:r>
              <a:rPr lang="en-GB" sz="7200" dirty="0" smtClean="0"/>
              <a:t> </a:t>
            </a:r>
            <a:r>
              <a:rPr lang="en-GB" sz="7200" dirty="0" err="1" smtClean="0"/>
              <a:t>hwn</a:t>
            </a:r>
            <a:endParaRPr lang="en-GB" sz="7200" dirty="0" smtClean="0"/>
          </a:p>
          <a:p>
            <a:pPr>
              <a:buNone/>
            </a:pPr>
            <a:r>
              <a:rPr lang="en-GB" sz="7200" b="1" dirty="0" smtClean="0"/>
              <a:t>Mae </a:t>
            </a:r>
            <a:r>
              <a:rPr lang="en-GB" sz="7200" b="1" dirty="0" err="1" smtClean="0"/>
              <a:t>angen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meddwl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beth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union </a:t>
            </a:r>
            <a:r>
              <a:rPr lang="en-GB" sz="7200" b="1" dirty="0" err="1" smtClean="0"/>
              <a:t>ydy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ystyr</a:t>
            </a:r>
            <a:r>
              <a:rPr lang="en-GB" sz="7200" b="1" dirty="0" smtClean="0"/>
              <a:t> y </a:t>
            </a:r>
            <a:r>
              <a:rPr lang="en-GB" sz="7200" b="1" dirty="0" err="1" smtClean="0"/>
              <a:t>Saesneg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sut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buasen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ni’n</a:t>
            </a:r>
            <a:endParaRPr lang="en-GB" sz="7200" b="1" dirty="0" smtClean="0"/>
          </a:p>
          <a:p>
            <a:pPr>
              <a:buNone/>
            </a:pPr>
            <a:r>
              <a:rPr lang="en-GB" sz="7200" b="1" dirty="0" err="1" smtClean="0"/>
              <a:t>dweud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hyn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mewn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ffordd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glir</a:t>
            </a:r>
            <a:r>
              <a:rPr lang="en-GB" sz="7200" b="1" dirty="0" smtClean="0"/>
              <a:t>, </a:t>
            </a:r>
            <a:r>
              <a:rPr lang="en-GB" sz="7200" b="1" dirty="0" err="1" smtClean="0"/>
              <a:t>syml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naturiol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Gymraeg</a:t>
            </a:r>
            <a:r>
              <a:rPr lang="en-GB" sz="7200" b="1" dirty="0" smtClean="0"/>
              <a:t>.</a:t>
            </a:r>
            <a:endParaRPr lang="en-GB" sz="7200" dirty="0" smtClean="0"/>
          </a:p>
          <a:p>
            <a:endParaRPr lang="en-GB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HYFFORDDIANT Y PRIF ARHOLWR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Tuedd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anwybyddu’r</a:t>
            </a:r>
            <a:r>
              <a:rPr lang="en-US" dirty="0" smtClean="0"/>
              <a:t> </a:t>
            </a:r>
            <a:r>
              <a:rPr lang="en-US" dirty="0" err="1" smtClean="0"/>
              <a:t>cyfarwyddyd</a:t>
            </a:r>
            <a:r>
              <a:rPr lang="en-US" dirty="0" smtClean="0"/>
              <a:t> am </a:t>
            </a:r>
            <a:r>
              <a:rPr lang="en-US" dirty="0" err="1" smtClean="0"/>
              <a:t>frawddegau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endParaRPr lang="en-US" dirty="0" smtClean="0"/>
          </a:p>
          <a:p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y </a:t>
            </a:r>
            <a:r>
              <a:rPr lang="en-US" dirty="0" err="1" smtClean="0"/>
              <a:t>geiriau</a:t>
            </a:r>
            <a:r>
              <a:rPr lang="en-US" dirty="0" smtClean="0"/>
              <a:t>/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y </a:t>
            </a:r>
            <a:r>
              <a:rPr lang="en-US" dirty="0" err="1" smtClean="0"/>
              <a:t>geiriau</a:t>
            </a:r>
            <a:r>
              <a:rPr lang="en-US" dirty="0" smtClean="0"/>
              <a:t> –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cwympo</a:t>
            </a:r>
            <a:r>
              <a:rPr lang="en-US" dirty="0" smtClean="0"/>
              <a:t> ‘band’ </a:t>
            </a:r>
            <a:r>
              <a:rPr lang="en-US" dirty="0" err="1" smtClean="0"/>
              <a:t>cyfan</a:t>
            </a:r>
            <a:endParaRPr lang="en-US" dirty="0" smtClean="0"/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cyfieithu</a:t>
            </a:r>
            <a:endParaRPr lang="en-US" dirty="0" smtClean="0"/>
          </a:p>
          <a:p>
            <a:r>
              <a:rPr lang="en-US" dirty="0" err="1" smtClean="0"/>
              <a:t>Paragraffau</a:t>
            </a:r>
            <a:r>
              <a:rPr lang="en-US" dirty="0" smtClean="0"/>
              <a:t> – </a:t>
            </a:r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paragraff</a:t>
            </a:r>
            <a:endParaRPr lang="en-US" dirty="0" smtClean="0"/>
          </a:p>
          <a:p>
            <a:r>
              <a:rPr lang="en-US" dirty="0" smtClean="0"/>
              <a:t>Is-</a:t>
            </a:r>
            <a:r>
              <a:rPr lang="en-US" dirty="0" err="1" smtClean="0"/>
              <a:t>deitlau</a:t>
            </a:r>
            <a:r>
              <a:rPr lang="en-US" dirty="0" smtClean="0"/>
              <a:t> </a:t>
            </a:r>
            <a:r>
              <a:rPr lang="en-US" dirty="0" err="1" smtClean="0"/>
              <a:t>i’ch</a:t>
            </a:r>
            <a:r>
              <a:rPr lang="en-US" dirty="0" smtClean="0"/>
              <a:t> </a:t>
            </a:r>
            <a:r>
              <a:rPr lang="en-US" dirty="0" err="1" smtClean="0"/>
              <a:t>helpu</a:t>
            </a:r>
            <a:endParaRPr lang="en-US" dirty="0" smtClean="0"/>
          </a:p>
          <a:p>
            <a:r>
              <a:rPr lang="en-US" dirty="0" smtClean="0"/>
              <a:t>Darn </a:t>
            </a:r>
            <a:r>
              <a:rPr lang="en-US" dirty="0" err="1" smtClean="0"/>
              <a:t>bach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 –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wallau’n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chwyddo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llym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wallau</a:t>
            </a:r>
            <a:r>
              <a:rPr lang="en-US" dirty="0" smtClean="0"/>
              <a:t> </a:t>
            </a:r>
            <a:r>
              <a:rPr lang="en-US" dirty="0" err="1" smtClean="0"/>
              <a:t>esgeulus</a:t>
            </a:r>
            <a:r>
              <a:rPr lang="en-US" dirty="0" smtClean="0"/>
              <a:t> – 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Cysgliad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80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HYFFORDDIANT Y PRIF ARHOLWR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cywair</a:t>
            </a:r>
            <a:r>
              <a:rPr lang="en-US" dirty="0" smtClean="0"/>
              <a:t> </a:t>
            </a:r>
            <a:r>
              <a:rPr lang="en-US" dirty="0" err="1" smtClean="0"/>
              <a:t>gyd-fynd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darn </a:t>
            </a:r>
            <a:r>
              <a:rPr lang="en-US" dirty="0" err="1" smtClean="0"/>
              <a:t>gwreiddiol</a:t>
            </a:r>
            <a:endParaRPr lang="en-US" dirty="0" smtClean="0"/>
          </a:p>
          <a:p>
            <a:r>
              <a:rPr lang="en-US" dirty="0" err="1" smtClean="0"/>
              <a:t>Llwyddo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fynegi’r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bwyntiau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EGLUR ac </a:t>
            </a:r>
            <a:r>
              <a:rPr lang="en-US" dirty="0" err="1" smtClean="0"/>
              <a:t>yn</a:t>
            </a:r>
            <a:r>
              <a:rPr lang="en-US" dirty="0" smtClean="0"/>
              <a:t> EFFEITHIOL</a:t>
            </a:r>
          </a:p>
          <a:p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darn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rywun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ddarllen</a:t>
            </a:r>
            <a:r>
              <a:rPr lang="en-US" dirty="0" smtClean="0"/>
              <a:t> am y </a:t>
            </a:r>
            <a:r>
              <a:rPr lang="en-US" dirty="0" err="1" smtClean="0"/>
              <a:t>tro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endParaRPr lang="en-US" dirty="0" smtClean="0"/>
          </a:p>
          <a:p>
            <a:r>
              <a:rPr lang="en-US" dirty="0" err="1" smtClean="0"/>
              <a:t>Amrywio</a:t>
            </a:r>
            <a:r>
              <a:rPr lang="en-US" dirty="0" smtClean="0"/>
              <a:t> </a:t>
            </a:r>
            <a:r>
              <a:rPr lang="en-US" dirty="0" err="1" smtClean="0"/>
              <a:t>agoriad</a:t>
            </a:r>
            <a:r>
              <a:rPr lang="en-US" dirty="0" smtClean="0"/>
              <a:t> y </a:t>
            </a:r>
            <a:r>
              <a:rPr lang="en-US" dirty="0" err="1" smtClean="0"/>
              <a:t>brawddegau</a:t>
            </a:r>
            <a:r>
              <a:rPr lang="en-US" dirty="0" smtClean="0"/>
              <a:t>: </a:t>
            </a:r>
            <a:r>
              <a:rPr lang="en-US" dirty="0" err="1" smtClean="0"/>
              <a:t>nid</a:t>
            </a:r>
            <a:r>
              <a:rPr lang="en-US" dirty="0" smtClean="0"/>
              <a:t> ‘</a:t>
            </a:r>
            <a:r>
              <a:rPr lang="en-US" dirty="0" err="1" smtClean="0"/>
              <a:t>mae</a:t>
            </a:r>
            <a:r>
              <a:rPr lang="en-US" dirty="0" smtClean="0"/>
              <a:t>’ </a:t>
            </a:r>
            <a:r>
              <a:rPr lang="en-US" dirty="0" err="1" smtClean="0"/>
              <a:t>drwy’r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endParaRPr lang="en-US" dirty="0" smtClean="0"/>
          </a:p>
          <a:p>
            <a:r>
              <a:rPr lang="en-US" dirty="0" err="1" smtClean="0"/>
              <a:t>Amhersonol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addas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Llifo’n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Atalnodi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Nid</a:t>
            </a:r>
            <a:r>
              <a:rPr lang="en-US" dirty="0" smtClean="0"/>
              <a:t> y </a:t>
            </a:r>
            <a:r>
              <a:rPr lang="en-US" dirty="0" err="1" smtClean="0"/>
              <a:t>Saesneg</a:t>
            </a:r>
            <a:r>
              <a:rPr lang="en-US" dirty="0" smtClean="0"/>
              <a:t> </a:t>
            </a:r>
            <a:r>
              <a:rPr lang="en-US" dirty="0" err="1" smtClean="0"/>
              <a:t>ddylai</a:t>
            </a:r>
            <a:r>
              <a:rPr lang="en-US" dirty="0" smtClean="0"/>
              <a:t> </a:t>
            </a:r>
            <a:r>
              <a:rPr lang="en-US" dirty="0" err="1" smtClean="0"/>
              <a:t>lywio’r</a:t>
            </a:r>
            <a:r>
              <a:rPr lang="en-US" dirty="0" smtClean="0"/>
              <a:t> darn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983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llythrennedd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endParaRPr lang="en-US" dirty="0" smtClean="0"/>
          </a:p>
          <a:p>
            <a:r>
              <a:rPr lang="en-US" dirty="0" err="1" smtClean="0"/>
              <a:t>Chwileiriau</a:t>
            </a:r>
            <a:endParaRPr lang="en-US" dirty="0" smtClean="0"/>
          </a:p>
          <a:p>
            <a:r>
              <a:rPr lang="en-US" dirty="0" err="1" smtClean="0"/>
              <a:t>Geiriau</a:t>
            </a:r>
            <a:r>
              <a:rPr lang="en-US" dirty="0" smtClean="0"/>
              <a:t> ‘gr’, ‘cl’ ac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blaen</a:t>
            </a:r>
            <a:r>
              <a:rPr lang="en-US" dirty="0" smtClean="0"/>
              <a:t> – </a:t>
            </a:r>
            <a:r>
              <a:rPr lang="en-US" dirty="0" err="1" smtClean="0"/>
              <a:t>ysgrifennu’r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o </a:t>
            </a:r>
            <a:r>
              <a:rPr lang="en-US" dirty="0" err="1" smtClean="0"/>
              <a:t>dan</a:t>
            </a:r>
            <a:r>
              <a:rPr lang="en-US" dirty="0" smtClean="0"/>
              <a:t> y </a:t>
            </a:r>
            <a:r>
              <a:rPr lang="en-US" dirty="0" err="1" smtClean="0"/>
              <a:t>llun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Anagramau</a:t>
            </a:r>
            <a:r>
              <a:rPr lang="en-US" dirty="0" smtClean="0"/>
              <a:t> </a:t>
            </a:r>
            <a:r>
              <a:rPr lang="en-US" dirty="0" err="1" smtClean="0"/>
              <a:t>syml</a:t>
            </a:r>
            <a:endParaRPr lang="en-US" dirty="0" smtClean="0"/>
          </a:p>
          <a:p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brawddegau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trefn</a:t>
            </a:r>
            <a:endParaRPr lang="en-US" dirty="0" smtClean="0"/>
          </a:p>
          <a:p>
            <a:r>
              <a:rPr lang="en-US" dirty="0" err="1" smtClean="0"/>
              <a:t>Enfys</a:t>
            </a:r>
            <a:r>
              <a:rPr lang="en-US" dirty="0" smtClean="0"/>
              <a:t> </a:t>
            </a:r>
            <a:r>
              <a:rPr lang="en-US" dirty="0" err="1" smtClean="0"/>
              <a:t>eiriau</a:t>
            </a:r>
            <a:endParaRPr lang="en-US" dirty="0" smtClean="0"/>
          </a:p>
          <a:p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amlder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r>
              <a:rPr lang="en-US" dirty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sillafu</a:t>
            </a:r>
            <a:r>
              <a:rPr lang="en-US" dirty="0" smtClean="0"/>
              <a:t>,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brawddegau</a:t>
            </a:r>
            <a:r>
              <a:rPr lang="en-US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46568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</a:majorFont>
      <a:minorFont>
        <a:latin typeface="Gill Sans MT" panose="020B0502020104020203"/>
        <a:ea typeface=""/>
        <a:cs typeface="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816</TotalTime>
  <Words>439</Words>
  <Application>Microsoft Macintosh PowerPoint</Application>
  <PresentationFormat>On-screen Show (4:3)</PresentationFormat>
  <Paragraphs>100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Gill Sans MT</vt:lpstr>
      <vt:lpstr>Impact</vt:lpstr>
      <vt:lpstr>Wingdings</vt:lpstr>
      <vt:lpstr>Arial</vt:lpstr>
      <vt:lpstr>Badge</vt:lpstr>
      <vt:lpstr>Tystysgrif Cymhwysedd Addysg</vt:lpstr>
      <vt:lpstr>Heddiw, byddwn yn:</vt:lpstr>
      <vt:lpstr>Sgiliau trawsieithu</vt:lpstr>
      <vt:lpstr>Trawsieithu</vt:lpstr>
      <vt:lpstr>Trawsieithu</vt:lpstr>
      <vt:lpstr>Canllawiau trawsieithu</vt:lpstr>
      <vt:lpstr>Canllawiau trawsieithu</vt:lpstr>
      <vt:lpstr>Canllawiau trawsieithu</vt:lpstr>
      <vt:lpstr>Canllawiau trawsieithu</vt:lpstr>
      <vt:lpstr>Dilyn trefn y Saesneg – Saesneg yn Gymraeg</vt:lpstr>
      <vt:lpstr>HYFFORDDIANT Y PRIF ARHOLWR</vt:lpstr>
      <vt:lpstr>HYFFORDDIANT Y PRIF ARHOLWR</vt:lpstr>
      <vt:lpstr>Sgiliau llythrennedd</vt:lpstr>
    </vt:vector>
  </TitlesOfParts>
  <Company>UWB</Company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cbs402</dc:creator>
  <cp:lastModifiedBy>Microsoft Office User</cp:lastModifiedBy>
  <cp:revision>92</cp:revision>
  <dcterms:created xsi:type="dcterms:W3CDTF">2009-01-12T20:38:35Z</dcterms:created>
  <dcterms:modified xsi:type="dcterms:W3CDTF">2018-03-05T19:56:24Z</dcterms:modified>
</cp:coreProperties>
</file>