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9" r:id="rId1"/>
  </p:sldMasterIdLst>
  <p:notesMasterIdLst>
    <p:notesMasterId r:id="rId19"/>
  </p:notesMasterIdLst>
  <p:sldIdLst>
    <p:sldId id="256" r:id="rId2"/>
    <p:sldId id="257" r:id="rId3"/>
    <p:sldId id="258" r:id="rId4"/>
    <p:sldId id="259" r:id="rId5"/>
    <p:sldId id="260" r:id="rId6"/>
    <p:sldId id="268" r:id="rId7"/>
    <p:sldId id="261" r:id="rId8"/>
    <p:sldId id="269" r:id="rId9"/>
    <p:sldId id="262" r:id="rId10"/>
    <p:sldId id="270" r:id="rId11"/>
    <p:sldId id="263" r:id="rId12"/>
    <p:sldId id="271" r:id="rId13"/>
    <p:sldId id="264" r:id="rId14"/>
    <p:sldId id="272" r:id="rId15"/>
    <p:sldId id="265" r:id="rId16"/>
    <p:sldId id="266" r:id="rId17"/>
    <p:sldId id="267" r:id="rId18"/>
  </p:sldIdLst>
  <p:sldSz cx="9144000" cy="5143500" type="screen16x9"/>
  <p:notesSz cx="51435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348"/>
    <p:restoredTop sz="95833"/>
  </p:normalViewPr>
  <p:slideViewPr>
    <p:cSldViewPr snapToGrid="0" snapToObjects="1">
      <p:cViewPr varScale="1">
        <p:scale>
          <a:sx n="124" d="100"/>
          <a:sy n="124" d="100"/>
        </p:scale>
        <p:origin x="176" y="6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502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COVER SLIDE
Replace all [Name] and [ID] placeholders with your group members' real names and student ID numbers. Do not change the module title, lecturer name or submission date.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group member should include their own AI acknowledgement statement on this slide — or one shared statement for the group. See the assessment brief for which AI uses are permitted (research and proofreading are allowed; writing and structuring are not).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 each row with the correct MS 365 tool name and the student presenting that section.</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SHARED GROUP SLIDE — any member can present this.
Do not read the bullets word for word. Use them as speaking prompts. Apply all points specifically to the Riverdale case study — do not keep it generic.</a:t>
            </a:r>
          </a:p>
          <a:p>
            <a:endParaRPr lang="en-US" dirty="0"/>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1: Staff Communication | Tool: Microsoft Teams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2: Secure File Storage &amp; Sharing | Tool: OneDrive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C43D0-2B43-4CA6-FE4D-8033189EE2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90A5E7-360A-7F2D-9FD8-51D375C4A5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00E18F-8CB0-64F0-D801-AB455228232C}"/>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5DDB5353-DF55-B909-2A3B-7C733D3A13D2}"/>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985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3: Care Documentation | Tool: Microsoft Word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61882-A86C-EBBA-3362-929C23F4EE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3EB9FA-3FD2-D8B8-6B7B-AFAFA9AC64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5D06D7-6041-55B0-B8B4-5618347C8DBC}"/>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013AD722-CB14-94A4-598A-927362BA22CE}"/>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2972709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4: Staff Scheduling / Rotas | Tool: Microsoft Excel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E80B1-3636-724C-EE6B-ECDBC778A0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17C8E7-6799-8CF7-F1C5-FE579FD7D5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31E241-3CB9-A699-6F66-D36ECB6C528F}"/>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64C2C3FC-3FF9-1CF5-A8A9-FBA012256ABE}"/>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9027309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5: Staff Training | Tool: Microsoft PowerPoint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B7641-91A7-CAFF-986C-0A90B5749E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7A8E3A-2715-411A-312F-D446DFEE22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D72707-8DA3-357E-E2DB-8DA18A7B0BE5}"/>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B199548C-B24B-3E18-A059-B0F5A71795E0}"/>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7693036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GROUP SLIDE — Fill in each row using content from each member's individual section. Keep benefit and limitation to one concise sentence each, with a citation.</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SHARED GROUP SLIDE — ideally delivered together. Replace every red bullet with your group's actual conclusions. Do not be generic — refer directly to Riverdale and the five tools your group evaluated.</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Remove the example formats above and replace with your group's actual reference list. Every source cited with (Author, Year) anywhere in the slides must appear here. References must be in alphabetical order.</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GB" dirty="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dirty="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5774047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7317723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dirty="0"/>
              <a:t>Click to edit Master title style</a:t>
            </a:r>
            <a:endParaRPr lang="en-US" dirty="0"/>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2480460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sz="half" idx="1"/>
          </p:nvPr>
        </p:nvSpPr>
        <p:spPr>
          <a:xfrm>
            <a:off x="628650" y="1369218"/>
            <a:ext cx="3886200" cy="326350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4629150" y="1369218"/>
            <a:ext cx="3886200" cy="326350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7/11/26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17137429"/>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dirty="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dirty="0"/>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dirty="0"/>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7/11/26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5331872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7/11/26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842460963"/>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7/11/26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8889047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dirty="0"/>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7/11/26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2244641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dirty="0"/>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7/11/26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2039414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6715296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3"/>
            <a:ext cx="1971675" cy="4358879"/>
          </a:xfrm>
        </p:spPr>
        <p:txBody>
          <a:bodyPr vert="eaVert"/>
          <a:lstStyle/>
          <a:p>
            <a:r>
              <a:rPr lang="en-GB" dirty="0"/>
              <a:t>Click to edit Master title style</a:t>
            </a:r>
            <a:endParaRPr lang="en-US" dirty="0"/>
          </a:p>
        </p:txBody>
      </p:sp>
      <p:sp>
        <p:nvSpPr>
          <p:cNvPr id="3" name="Vertical Text Placeholder 2"/>
          <p:cNvSpPr>
            <a:spLocks noGrp="1"/>
          </p:cNvSpPr>
          <p:nvPr>
            <p:ph type="body" orient="vert" idx="1"/>
          </p:nvPr>
        </p:nvSpPr>
        <p:spPr>
          <a:xfrm>
            <a:off x="628650" y="273843"/>
            <a:ext cx="5800725" cy="4358879"/>
          </a:xfrm>
        </p:spPr>
        <p:txBody>
          <a:bodyPr vert="eaVert"/>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30467491"/>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7267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628650" y="1369218"/>
            <a:ext cx="7886700" cy="326350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t>7/11/26</a:t>
            </a:fld>
            <a:endParaRPr lang="en-US" dirty="0"/>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073372105"/>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s://chatgpt.com/share/6a4fd8f8-d714-83ed-8d7a-8795b8a681a4" TargetMode="External"/><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hyperlink" Target="https://www.ukg.com/sites/default/files/legacy/ukg/media/files/ps0589v1-Automate-Scheduling-WP.pdf?utm_source=chatgpt.com" TargetMode="External"/><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hyperlink" Target="https://www.microsoft.com/microsoft-365/exc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74320"/>
            <a:ext cx="5486400" cy="1737360"/>
          </a:xfrm>
          <a:prstGeom prst="rect">
            <a:avLst/>
          </a:prstGeom>
          <a:noFill/>
          <a:ln/>
        </p:spPr>
        <p:txBody>
          <a:bodyPr wrap="square" lIns="0" tIns="0" rIns="0" bIns="0" rtlCol="0" anchor="t"/>
          <a:lstStyle/>
          <a:p>
            <a:pPr marL="0" indent="0">
              <a:buNone/>
            </a:pPr>
            <a:r>
              <a:rPr lang="en-US" sz="4000" dirty="0">
                <a:solidFill>
                  <a:srgbClr val="1A1A1A"/>
                </a:solidFill>
                <a:latin typeface="Calibri" pitchFamily="34" charset="0"/>
                <a:ea typeface="Calibri" pitchFamily="34" charset="-122"/>
                <a:cs typeface="Calibri" pitchFamily="34" charset="-120"/>
              </a:rPr>
              <a:t>Digital Skills and Research Methods</a:t>
            </a:r>
            <a:endParaRPr lang="en-US" sz="4000" dirty="0"/>
          </a:p>
          <a:p>
            <a:pPr marL="0" indent="0">
              <a:buNone/>
            </a:pPr>
            <a:r>
              <a:rPr lang="en-US" sz="4000" dirty="0">
                <a:solidFill>
                  <a:srgbClr val="1A1A1A"/>
                </a:solidFill>
                <a:latin typeface="Calibri" pitchFamily="34" charset="0"/>
                <a:ea typeface="Calibri" pitchFamily="34" charset="-122"/>
                <a:cs typeface="Calibri" pitchFamily="34" charset="-120"/>
              </a:rPr>
              <a:t>LCHS4007</a:t>
            </a:r>
            <a:endParaRPr lang="en-US" sz="4000" dirty="0"/>
          </a:p>
        </p:txBody>
      </p:sp>
      <p:sp>
        <p:nvSpPr>
          <p:cNvPr id="3" name="Shape 1"/>
          <p:cNvSpPr/>
          <p:nvPr/>
        </p:nvSpPr>
        <p:spPr>
          <a:xfrm>
            <a:off x="411480" y="2057400"/>
            <a:ext cx="3657600" cy="0"/>
          </a:xfrm>
          <a:prstGeom prst="line">
            <a:avLst/>
          </a:prstGeom>
          <a:noFill/>
          <a:ln w="38100">
            <a:solidFill>
              <a:srgbClr val="C0392B"/>
            </a:solidFill>
            <a:prstDash val="solid"/>
          </a:ln>
        </p:spPr>
        <p:txBody>
          <a:bodyPr/>
          <a:lstStyle/>
          <a:p>
            <a:endParaRPr lang="en-GB"/>
          </a:p>
        </p:txBody>
      </p:sp>
      <p:sp>
        <p:nvSpPr>
          <p:cNvPr id="4" name="Text 2"/>
          <p:cNvSpPr/>
          <p:nvPr/>
        </p:nvSpPr>
        <p:spPr>
          <a:xfrm>
            <a:off x="411480" y="2194560"/>
            <a:ext cx="5669280" cy="1737360"/>
          </a:xfrm>
          <a:prstGeom prst="rect">
            <a:avLst/>
          </a:prstGeom>
          <a:noFill/>
          <a:ln/>
        </p:spPr>
        <p:txBody>
          <a:bodyPr wrap="square" lIns="0" tIns="0" rIns="0" bIns="0" rtlCol="0" anchor="t"/>
          <a:lstStyle/>
          <a:p>
            <a:pPr marL="0" indent="0">
              <a:buNone/>
            </a:pPr>
            <a:r>
              <a:rPr lang="en-US" sz="1600" dirty="0">
                <a:solidFill>
                  <a:srgbClr val="1A1A1A"/>
                </a:solidFill>
                <a:latin typeface="Calibri" pitchFamily="34" charset="0"/>
                <a:ea typeface="Calibri" pitchFamily="34" charset="-122"/>
                <a:cs typeface="Calibri" pitchFamily="34" charset="-120"/>
              </a:rPr>
              <a:t>Component 1: Group Presentation
Programme: Certificate of Higher Education Skills for the Workplace (Health &amp; Social Care)
Lecturer: Ramzi Djemai
Submission: Monday 13th July 2026</a:t>
            </a:r>
            <a:endParaRPr lang="en-US" sz="1600" dirty="0"/>
          </a:p>
        </p:txBody>
      </p:sp>
      <p:sp>
        <p:nvSpPr>
          <p:cNvPr id="6" name="Text 4"/>
          <p:cNvSpPr/>
          <p:nvPr/>
        </p:nvSpPr>
        <p:spPr>
          <a:xfrm>
            <a:off x="548640" y="4114800"/>
            <a:ext cx="8046720" cy="685800"/>
          </a:xfrm>
          <a:prstGeom prst="rect">
            <a:avLst/>
          </a:prstGeom>
          <a:noFill/>
          <a:ln/>
        </p:spPr>
        <p:txBody>
          <a:bodyPr wrap="square" lIns="0" tIns="0" rIns="0" bIns="0" rtlCol="0" anchor="ctr"/>
          <a:lstStyle/>
          <a:p>
            <a:r>
              <a:rPr lang="en-US" sz="1300" i="1" dirty="0">
                <a:solidFill>
                  <a:srgbClr val="555555"/>
                </a:solidFill>
                <a:latin typeface="Calibri" pitchFamily="34" charset="0"/>
                <a:ea typeface="Calibri" pitchFamily="34" charset="-122"/>
                <a:cs typeface="Calibri" pitchFamily="34" charset="-120"/>
              </a:rPr>
              <a:t>Group Member Names:  Joanna Domelo  | Viviana Perez Pacheco  |  Valeriia Kolisnyk  | Jill Nartia Thompson </a:t>
            </a:r>
            <a:endParaRPr lang="en-US" sz="1300" b="1" dirty="0"/>
          </a:p>
          <a:p>
            <a:pPr marL="0" indent="0">
              <a:buNone/>
            </a:pPr>
            <a:r>
              <a:rPr lang="en-US" sz="1300" i="1" dirty="0">
                <a:solidFill>
                  <a:srgbClr val="555555"/>
                </a:solidFill>
                <a:latin typeface="Calibri" pitchFamily="34" charset="0"/>
                <a:ea typeface="Calibri" pitchFamily="34" charset="-122"/>
                <a:cs typeface="Calibri" pitchFamily="34" charset="-120"/>
              </a:rPr>
              <a:t> |  Francisca Norton Silva Muller</a:t>
            </a:r>
            <a:endParaRPr lang="en-US" sz="1300" dirty="0"/>
          </a:p>
          <a:p>
            <a:r>
              <a:rPr lang="en-US" sz="1300" i="1" dirty="0">
                <a:solidFill>
                  <a:srgbClr val="555555"/>
                </a:solidFill>
                <a:latin typeface="Calibri" pitchFamily="34" charset="0"/>
                <a:ea typeface="Calibri" pitchFamily="34" charset="-122"/>
                <a:cs typeface="Calibri" pitchFamily="34" charset="-120"/>
              </a:rPr>
              <a:t>Student IDs:  2544940  |  2538164  |  2540250  |  2541490 |  2542537</a:t>
            </a: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Acknowledgement of the Use of AI</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8321040" cy="3474720"/>
          </a:xfrm>
          <a:prstGeom prst="rect">
            <a:avLst/>
          </a:prstGeom>
          <a:noFill/>
          <a:ln/>
        </p:spPr>
        <p:txBody>
          <a:bodyPr wrap="square" lIns="0" tIns="0" rIns="0" bIns="0" rtlCol="0" anchor="t"/>
          <a:lstStyle/>
          <a:p>
            <a:r>
              <a:rPr lang="en-US" sz="1500" dirty="0">
                <a:solidFill>
                  <a:srgbClr val="555555"/>
                </a:solidFill>
                <a:latin typeface="Calibri" pitchFamily="34" charset="0"/>
                <a:ea typeface="Calibri" pitchFamily="34" charset="-122"/>
                <a:cs typeface="Calibri" pitchFamily="34" charset="-120"/>
              </a:rPr>
              <a:t>I acknowledge the use of ChatGPT</a:t>
            </a:r>
          </a:p>
          <a:p>
            <a:endParaRPr lang="en-US" sz="1500" dirty="0">
              <a:solidFill>
                <a:srgbClr val="555555"/>
              </a:solidFill>
              <a:latin typeface="Calibri" pitchFamily="34" charset="0"/>
              <a:ea typeface="Calibri" pitchFamily="34" charset="-122"/>
              <a:cs typeface="Calibri" pitchFamily="34" charset="-120"/>
            </a:endParaRPr>
          </a:p>
          <a:p>
            <a:r>
              <a:rPr lang="en-US" sz="1500" dirty="0">
                <a:solidFill>
                  <a:srgbClr val="555555"/>
                </a:solidFill>
                <a:latin typeface="Calibri" pitchFamily="34" charset="0"/>
                <a:ea typeface="Calibri" pitchFamily="34" charset="-122"/>
                <a:cs typeface="Calibri" pitchFamily="34" charset="-120"/>
              </a:rPr>
              <a:t>On 09 July 2026 to support my work using the prompt(s):</a:t>
            </a:r>
          </a:p>
          <a:p>
            <a:endParaRPr lang="en-US" sz="1500" dirty="0">
              <a:solidFill>
                <a:srgbClr val="555555"/>
              </a:solidFill>
              <a:latin typeface="Calibri" pitchFamily="34" charset="0"/>
              <a:ea typeface="Calibri" pitchFamily="34" charset="-122"/>
              <a:cs typeface="Calibri" pitchFamily="34" charset="-120"/>
            </a:endParaRPr>
          </a:p>
          <a:p>
            <a:r>
              <a:rPr lang="en-US" sz="1500" dirty="0">
                <a:solidFill>
                  <a:srgbClr val="555555"/>
                </a:solidFill>
                <a:latin typeface="Calibri" pitchFamily="34" charset="0"/>
                <a:ea typeface="Calibri" pitchFamily="34" charset="-122"/>
                <a:cs typeface="Calibri" pitchFamily="34" charset="-120"/>
              </a:rPr>
              <a:t>Find the best academic and Microsoft sources about using Microsoft Excel for creating staff rotas in a nursing home. </a:t>
            </a:r>
          </a:p>
          <a:p>
            <a:r>
              <a:rPr lang="en-US" sz="1500" dirty="0">
                <a:solidFill>
                  <a:srgbClr val="555555"/>
                </a:solidFill>
                <a:latin typeface="Calibri" pitchFamily="34" charset="0"/>
                <a:ea typeface="Calibri" pitchFamily="34" charset="-122"/>
                <a:cs typeface="Calibri" pitchFamily="34" charset="-120"/>
                <a:hlinkClick r:id="rId3"/>
              </a:rPr>
              <a:t>https://chatgpt.com/share/6a4fd8f8-d714-83ed-8d7a-8795b8a681a4</a:t>
            </a:r>
            <a:endParaRPr lang="en-US" sz="1500" dirty="0">
              <a:solidFill>
                <a:srgbClr val="555555"/>
              </a:solidFill>
              <a:latin typeface="Calibri" pitchFamily="34" charset="0"/>
              <a:ea typeface="Calibri" pitchFamily="34" charset="-122"/>
              <a:cs typeface="Calibri" pitchFamily="34" charset="-120"/>
            </a:endParaRPr>
          </a:p>
          <a:p>
            <a:endParaRPr lang="en-US" sz="1500" dirty="0">
              <a:solidFill>
                <a:srgbClr val="555555"/>
              </a:solidFill>
              <a:latin typeface="Calibri" pitchFamily="34" charset="0"/>
              <a:ea typeface="Calibri" pitchFamily="34" charset="-122"/>
              <a:cs typeface="Calibri" pitchFamily="34" charset="-120"/>
            </a:endParaRPr>
          </a:p>
          <a:p>
            <a:r>
              <a:rPr lang="en-US" sz="1500" dirty="0">
                <a:solidFill>
                  <a:srgbClr val="555555"/>
                </a:solidFill>
                <a:latin typeface="Calibri" pitchFamily="34" charset="0"/>
                <a:ea typeface="Calibri" pitchFamily="34" charset="-122"/>
                <a:cs typeface="Calibri" pitchFamily="34" charset="-120"/>
              </a:rPr>
              <a:t>Are Irvin &amp; Brown (1999) good sources for a presentation on Excel?</a:t>
            </a:r>
          </a:p>
          <a:p>
            <a:r>
              <a:rPr lang="en-US" sz="1500" dirty="0">
                <a:solidFill>
                  <a:srgbClr val="555555"/>
                </a:solidFill>
                <a:latin typeface="Calibri" pitchFamily="34" charset="0"/>
                <a:ea typeface="Calibri" pitchFamily="34" charset="-122"/>
                <a:cs typeface="Calibri" pitchFamily="34" charset="-120"/>
                <a:hlinkClick r:id="rId3"/>
              </a:rPr>
              <a:t>https://chatgpt.com/share/6a4fd8f8-d714-83ed-8d7a-8795b8a681a4</a:t>
            </a:r>
            <a:r>
              <a:rPr lang="en-US" sz="1500" dirty="0">
                <a:solidFill>
                  <a:srgbClr val="555555"/>
                </a:solidFill>
                <a:latin typeface="Calibri" pitchFamily="34" charset="0"/>
                <a:ea typeface="Calibri" pitchFamily="34" charset="-122"/>
                <a:cs typeface="Calibri" pitchFamily="34" charset="-120"/>
              </a:rPr>
              <a:t> </a:t>
            </a:r>
          </a:p>
          <a:p>
            <a:endParaRPr lang="en-US" sz="1500" dirty="0">
              <a:solidFill>
                <a:srgbClr val="555555"/>
              </a:solidFill>
              <a:latin typeface="Calibri" pitchFamily="34" charset="0"/>
              <a:ea typeface="Calibri" pitchFamily="34" charset="-122"/>
              <a:cs typeface="Calibri" pitchFamily="34" charset="-120"/>
            </a:endParaRPr>
          </a:p>
          <a:p>
            <a:r>
              <a:rPr lang="en-US" sz="1500" dirty="0">
                <a:solidFill>
                  <a:srgbClr val="555555"/>
                </a:solidFill>
                <a:latin typeface="Calibri" pitchFamily="34" charset="0"/>
                <a:ea typeface="Calibri" pitchFamily="34" charset="-122"/>
                <a:cs typeface="Calibri" pitchFamily="34" charset="-120"/>
              </a:rPr>
              <a:t>Where can I find the most reliable information on the benefits and limitations of using Excel?</a:t>
            </a:r>
          </a:p>
          <a:p>
            <a:r>
              <a:rPr lang="en-US" sz="1500" dirty="0">
                <a:solidFill>
                  <a:srgbClr val="555555"/>
                </a:solidFill>
                <a:latin typeface="Calibri" pitchFamily="34" charset="0"/>
                <a:ea typeface="Calibri" pitchFamily="34" charset="-122"/>
                <a:cs typeface="Calibri" pitchFamily="34" charset="-120"/>
                <a:hlinkClick r:id="rId3"/>
              </a:rPr>
              <a:t>https://chatgpt.com/share/6a4fd8f8-d714-83ed-8d7a-8795b8a681a4</a:t>
            </a:r>
            <a:endParaRPr lang="en-US" sz="1500" dirty="0">
              <a:solidFill>
                <a:srgbClr val="555555"/>
              </a:solidFill>
              <a:latin typeface="Calibri" pitchFamily="34" charset="0"/>
              <a:ea typeface="Calibri" pitchFamily="34" charset="-122"/>
              <a:cs typeface="Calibri" pitchFamily="34" charset="-120"/>
            </a:endParaRPr>
          </a:p>
          <a:p>
            <a:endParaRPr lang="en-US" sz="1500" dirty="0">
              <a:solidFill>
                <a:srgbClr val="555555"/>
              </a:solidFill>
              <a:latin typeface="Calibri" pitchFamily="34" charset="0"/>
              <a:ea typeface="Calibri" pitchFamily="34" charset="-122"/>
              <a:cs typeface="Calibri" pitchFamily="34" charset="-120"/>
            </a:endParaRPr>
          </a:p>
          <a:p>
            <a:endParaRPr lang="en-US" sz="1500" dirty="0">
              <a:solidFill>
                <a:srgbClr val="555555"/>
              </a:solidFill>
              <a:latin typeface="Calibri" pitchFamily="34" charset="0"/>
              <a:ea typeface="Calibri" pitchFamily="34" charset="-122"/>
              <a:cs typeface="Calibri" pitchFamily="34" charset="-120"/>
            </a:endParaRPr>
          </a:p>
          <a:p>
            <a:endParaRPr lang="en-US" sz="1500" dirty="0"/>
          </a:p>
        </p:txBody>
      </p:sp>
      <p:sp>
        <p:nvSpPr>
          <p:cNvPr id="6" name="Text 4"/>
          <p:cNvSpPr/>
          <p:nvPr/>
        </p:nvSpPr>
        <p:spPr>
          <a:xfrm>
            <a:off x="502920" y="4325112"/>
            <a:ext cx="8138160" cy="502920"/>
          </a:xfrm>
          <a:prstGeom prst="rect">
            <a:avLst/>
          </a:prstGeom>
          <a:noFill/>
          <a:ln/>
        </p:spPr>
        <p:txBody>
          <a:bodyPr wrap="square" lIns="0" tIns="0" rIns="0" bIns="0" rtlCol="0" anchor="ctr"/>
          <a:lstStyle/>
          <a:p>
            <a:pPr marL="0" indent="0">
              <a:buNone/>
            </a:pPr>
            <a:endParaRPr lang="en-US"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Contents</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1.</a:t>
            </a:r>
            <a:endParaRPr lang="en-US" sz="1600" dirty="0"/>
          </a:p>
        </p:txBody>
      </p:sp>
      <p:sp>
        <p:nvSpPr>
          <p:cNvPr id="5" name="Text 3"/>
          <p:cNvSpPr/>
          <p:nvPr/>
        </p:nvSpPr>
        <p:spPr>
          <a:xfrm>
            <a:off x="822960" y="1143000"/>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Introduction – Case Study Overview</a:t>
            </a:r>
            <a:endParaRPr lang="en-US" sz="1600" dirty="0"/>
          </a:p>
        </p:txBody>
      </p:sp>
      <p:sp>
        <p:nvSpPr>
          <p:cNvPr id="6" name="Text 4"/>
          <p:cNvSpPr/>
          <p:nvPr/>
        </p:nvSpPr>
        <p:spPr>
          <a:xfrm>
            <a:off x="7132320" y="1143000"/>
            <a:ext cx="1554480" cy="411480"/>
          </a:xfrm>
          <a:prstGeom prst="rect">
            <a:avLst/>
          </a:prstGeom>
          <a:noFill/>
          <a:ln/>
        </p:spPr>
        <p:txBody>
          <a:bodyPr wrap="square" lIns="0" tIns="0" rIns="0" bIns="0" rtlCol="0" anchor="ctr"/>
          <a:lstStyle/>
          <a:p>
            <a:pPr marL="0" indent="0" algn="r">
              <a:buNone/>
            </a:pPr>
            <a:endParaRPr lang="en-US" sz="1300" dirty="0"/>
          </a:p>
        </p:txBody>
      </p:sp>
      <p:sp>
        <p:nvSpPr>
          <p:cNvPr id="7" name="Shape 5"/>
          <p:cNvSpPr/>
          <p:nvPr/>
        </p:nvSpPr>
        <p:spPr>
          <a:xfrm>
            <a:off x="411480" y="1554480"/>
            <a:ext cx="8321040" cy="0"/>
          </a:xfrm>
          <a:prstGeom prst="line">
            <a:avLst/>
          </a:prstGeom>
          <a:noFill/>
          <a:ln w="6350">
            <a:solidFill>
              <a:srgbClr val="CCCCCC"/>
            </a:solidFill>
            <a:prstDash val="solid"/>
          </a:ln>
        </p:spPr>
        <p:txBody>
          <a:bodyPr/>
          <a:lstStyle/>
          <a:p>
            <a:endParaRPr lang="en-GB"/>
          </a:p>
        </p:txBody>
      </p:sp>
      <p:sp>
        <p:nvSpPr>
          <p:cNvPr id="8" name="Text 6"/>
          <p:cNvSpPr/>
          <p:nvPr/>
        </p:nvSpPr>
        <p:spPr>
          <a:xfrm>
            <a:off x="411480" y="1609344"/>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2.</a:t>
            </a:r>
            <a:endParaRPr lang="en-US" sz="1600" dirty="0"/>
          </a:p>
        </p:txBody>
      </p:sp>
      <p:sp>
        <p:nvSpPr>
          <p:cNvPr id="9" name="Text 7"/>
          <p:cNvSpPr/>
          <p:nvPr/>
        </p:nvSpPr>
        <p:spPr>
          <a:xfrm>
            <a:off x="822960" y="1609344"/>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Task 1: Staff Communication → Microsoft Teams</a:t>
            </a:r>
            <a:endParaRPr lang="en-US" sz="1600" dirty="0"/>
          </a:p>
        </p:txBody>
      </p:sp>
      <p:sp>
        <p:nvSpPr>
          <p:cNvPr id="10" name="Text 8"/>
          <p:cNvSpPr/>
          <p:nvPr/>
        </p:nvSpPr>
        <p:spPr>
          <a:xfrm>
            <a:off x="7132320" y="1609344"/>
            <a:ext cx="1554480" cy="411480"/>
          </a:xfrm>
          <a:prstGeom prst="rect">
            <a:avLst/>
          </a:prstGeom>
          <a:noFill/>
          <a:ln/>
        </p:spPr>
        <p:txBody>
          <a:bodyPr wrap="square" lIns="0" tIns="0" rIns="0" bIns="0" rtlCol="0" anchor="ctr"/>
          <a:lstStyle/>
          <a:p>
            <a:pPr marL="0" indent="0" algn="r">
              <a:buNone/>
            </a:pPr>
            <a:r>
              <a:rPr lang="en-US" sz="1300" b="1" dirty="0"/>
              <a:t>Jill </a:t>
            </a:r>
            <a:r>
              <a:rPr lang="en-US" sz="1300" b="1" dirty="0" err="1"/>
              <a:t>Nartia</a:t>
            </a:r>
            <a:r>
              <a:rPr lang="en-US" sz="1300" b="1" dirty="0"/>
              <a:t> Thompson</a:t>
            </a:r>
          </a:p>
        </p:txBody>
      </p:sp>
      <p:sp>
        <p:nvSpPr>
          <p:cNvPr id="11" name="Shape 9"/>
          <p:cNvSpPr/>
          <p:nvPr/>
        </p:nvSpPr>
        <p:spPr>
          <a:xfrm>
            <a:off x="411480" y="2020824"/>
            <a:ext cx="8321040" cy="0"/>
          </a:xfrm>
          <a:prstGeom prst="line">
            <a:avLst/>
          </a:prstGeom>
          <a:noFill/>
          <a:ln w="6350">
            <a:solidFill>
              <a:srgbClr val="CCCCCC"/>
            </a:solidFill>
            <a:prstDash val="solid"/>
          </a:ln>
        </p:spPr>
        <p:txBody>
          <a:bodyPr/>
          <a:lstStyle/>
          <a:p>
            <a:endParaRPr lang="en-GB"/>
          </a:p>
        </p:txBody>
      </p:sp>
      <p:sp>
        <p:nvSpPr>
          <p:cNvPr id="12" name="Text 10"/>
          <p:cNvSpPr/>
          <p:nvPr/>
        </p:nvSpPr>
        <p:spPr>
          <a:xfrm>
            <a:off x="411480" y="2075688"/>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3.</a:t>
            </a:r>
            <a:endParaRPr lang="en-US" sz="1600" dirty="0"/>
          </a:p>
        </p:txBody>
      </p:sp>
      <p:sp>
        <p:nvSpPr>
          <p:cNvPr id="13" name="Text 11"/>
          <p:cNvSpPr/>
          <p:nvPr/>
        </p:nvSpPr>
        <p:spPr>
          <a:xfrm>
            <a:off x="822960" y="2075688"/>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Task 2: Secure File Storage &amp; Sharing → OneDrive</a:t>
            </a:r>
            <a:endParaRPr lang="en-US" sz="1600" dirty="0"/>
          </a:p>
        </p:txBody>
      </p:sp>
      <p:sp>
        <p:nvSpPr>
          <p:cNvPr id="14" name="Text 12"/>
          <p:cNvSpPr/>
          <p:nvPr/>
        </p:nvSpPr>
        <p:spPr>
          <a:xfrm>
            <a:off x="6714067" y="2235201"/>
            <a:ext cx="1972733" cy="251966"/>
          </a:xfrm>
          <a:prstGeom prst="rect">
            <a:avLst/>
          </a:prstGeom>
          <a:noFill/>
          <a:ln/>
        </p:spPr>
        <p:txBody>
          <a:bodyPr wrap="square" lIns="0" tIns="0" rIns="0" bIns="0" rtlCol="0" anchor="ctr"/>
          <a:lstStyle/>
          <a:p>
            <a:pPr algn="r"/>
            <a:r>
              <a:rPr lang="en-US" sz="1300" b="1" i="1" dirty="0">
                <a:latin typeface="Calibri" pitchFamily="34" charset="0"/>
                <a:ea typeface="Calibri" pitchFamily="34" charset="-122"/>
                <a:cs typeface="Calibri" pitchFamily="34" charset="-120"/>
              </a:rPr>
              <a:t>Francisca Norton Silva Muller</a:t>
            </a:r>
            <a:endParaRPr lang="en-US" sz="1300" b="1" dirty="0"/>
          </a:p>
          <a:p>
            <a:pPr marL="0" indent="0" algn="r">
              <a:buNone/>
            </a:pPr>
            <a:endParaRPr lang="en-US" sz="1300" b="1" dirty="0"/>
          </a:p>
        </p:txBody>
      </p:sp>
      <p:sp>
        <p:nvSpPr>
          <p:cNvPr id="15" name="Shape 13"/>
          <p:cNvSpPr/>
          <p:nvPr/>
        </p:nvSpPr>
        <p:spPr>
          <a:xfrm>
            <a:off x="411480" y="2487168"/>
            <a:ext cx="8321040" cy="0"/>
          </a:xfrm>
          <a:prstGeom prst="line">
            <a:avLst/>
          </a:prstGeom>
          <a:noFill/>
          <a:ln w="6350">
            <a:solidFill>
              <a:srgbClr val="CCCCCC"/>
            </a:solidFill>
            <a:prstDash val="solid"/>
          </a:ln>
        </p:spPr>
        <p:txBody>
          <a:bodyPr/>
          <a:lstStyle/>
          <a:p>
            <a:endParaRPr lang="en-GB"/>
          </a:p>
        </p:txBody>
      </p:sp>
      <p:sp>
        <p:nvSpPr>
          <p:cNvPr id="16" name="Text 14"/>
          <p:cNvSpPr/>
          <p:nvPr/>
        </p:nvSpPr>
        <p:spPr>
          <a:xfrm>
            <a:off x="411480" y="2542032"/>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4.</a:t>
            </a:r>
            <a:endParaRPr lang="en-US" sz="1600" dirty="0"/>
          </a:p>
        </p:txBody>
      </p:sp>
      <p:sp>
        <p:nvSpPr>
          <p:cNvPr id="17" name="Text 15"/>
          <p:cNvSpPr/>
          <p:nvPr/>
        </p:nvSpPr>
        <p:spPr>
          <a:xfrm>
            <a:off x="822960" y="2542032"/>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Task 3: Care Documentation → Microsoft Word</a:t>
            </a:r>
            <a:endParaRPr lang="en-US" sz="1600" dirty="0"/>
          </a:p>
        </p:txBody>
      </p:sp>
      <p:sp>
        <p:nvSpPr>
          <p:cNvPr id="18" name="Text 16"/>
          <p:cNvSpPr/>
          <p:nvPr/>
        </p:nvSpPr>
        <p:spPr>
          <a:xfrm>
            <a:off x="7132320" y="2542032"/>
            <a:ext cx="1554480" cy="411480"/>
          </a:xfrm>
          <a:prstGeom prst="rect">
            <a:avLst/>
          </a:prstGeom>
          <a:noFill/>
          <a:ln/>
        </p:spPr>
        <p:txBody>
          <a:bodyPr wrap="square" lIns="0" tIns="0" rIns="0" bIns="0" rtlCol="0" anchor="ctr"/>
          <a:lstStyle/>
          <a:p>
            <a:pPr marL="0" indent="0" algn="r">
              <a:buNone/>
            </a:pPr>
            <a:r>
              <a:rPr lang="en-US" sz="1300" b="1" dirty="0">
                <a:latin typeface="Calibri" pitchFamily="34" charset="0"/>
                <a:cs typeface="Calibri" pitchFamily="34" charset="-120"/>
              </a:rPr>
              <a:t>Valeriia </a:t>
            </a:r>
            <a:r>
              <a:rPr lang="en-US" sz="1300" b="1" dirty="0" err="1">
                <a:latin typeface="Calibri" pitchFamily="34" charset="0"/>
                <a:cs typeface="Calibri" pitchFamily="34" charset="-120"/>
              </a:rPr>
              <a:t>Kolisnyk</a:t>
            </a:r>
            <a:endParaRPr lang="en-US" sz="1300" b="1" dirty="0"/>
          </a:p>
        </p:txBody>
      </p:sp>
      <p:sp>
        <p:nvSpPr>
          <p:cNvPr id="19" name="Shape 17"/>
          <p:cNvSpPr/>
          <p:nvPr/>
        </p:nvSpPr>
        <p:spPr>
          <a:xfrm>
            <a:off x="411480" y="2953512"/>
            <a:ext cx="8321040" cy="0"/>
          </a:xfrm>
          <a:prstGeom prst="line">
            <a:avLst/>
          </a:prstGeom>
          <a:noFill/>
          <a:ln w="6350">
            <a:solidFill>
              <a:srgbClr val="CCCCCC"/>
            </a:solidFill>
            <a:prstDash val="solid"/>
          </a:ln>
        </p:spPr>
        <p:txBody>
          <a:bodyPr/>
          <a:lstStyle/>
          <a:p>
            <a:endParaRPr lang="en-GB"/>
          </a:p>
        </p:txBody>
      </p:sp>
      <p:sp>
        <p:nvSpPr>
          <p:cNvPr id="20" name="Text 18"/>
          <p:cNvSpPr/>
          <p:nvPr/>
        </p:nvSpPr>
        <p:spPr>
          <a:xfrm>
            <a:off x="411480" y="3008376"/>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5.</a:t>
            </a:r>
            <a:endParaRPr lang="en-US" sz="1600" dirty="0"/>
          </a:p>
        </p:txBody>
      </p:sp>
      <p:sp>
        <p:nvSpPr>
          <p:cNvPr id="21" name="Text 19"/>
          <p:cNvSpPr/>
          <p:nvPr/>
        </p:nvSpPr>
        <p:spPr>
          <a:xfrm>
            <a:off x="822960" y="3008376"/>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Task 4: Staff Scheduling / Rotas → Misrosoft Excel</a:t>
            </a:r>
            <a:endParaRPr lang="en-US" sz="1600" dirty="0"/>
          </a:p>
        </p:txBody>
      </p:sp>
      <p:sp>
        <p:nvSpPr>
          <p:cNvPr id="22" name="Text 20"/>
          <p:cNvSpPr/>
          <p:nvPr/>
        </p:nvSpPr>
        <p:spPr>
          <a:xfrm>
            <a:off x="7132320" y="3008376"/>
            <a:ext cx="1554480" cy="411480"/>
          </a:xfrm>
          <a:prstGeom prst="rect">
            <a:avLst/>
          </a:prstGeom>
          <a:noFill/>
          <a:ln/>
        </p:spPr>
        <p:txBody>
          <a:bodyPr wrap="square" lIns="0" tIns="0" rIns="0" bIns="0" rtlCol="0" anchor="ctr"/>
          <a:lstStyle/>
          <a:p>
            <a:pPr marL="0" indent="0" algn="r">
              <a:buNone/>
            </a:pPr>
            <a:r>
              <a:rPr lang="en-US" sz="1300" b="1" dirty="0">
                <a:latin typeface="Calibri" pitchFamily="34" charset="0"/>
                <a:cs typeface="Calibri" pitchFamily="34" charset="-120"/>
              </a:rPr>
              <a:t>Joanna Domelo</a:t>
            </a:r>
            <a:endParaRPr lang="en-US" sz="1300" b="1" dirty="0"/>
          </a:p>
        </p:txBody>
      </p:sp>
      <p:sp>
        <p:nvSpPr>
          <p:cNvPr id="23" name="Shape 21"/>
          <p:cNvSpPr/>
          <p:nvPr/>
        </p:nvSpPr>
        <p:spPr>
          <a:xfrm>
            <a:off x="411480" y="3419856"/>
            <a:ext cx="8321040" cy="0"/>
          </a:xfrm>
          <a:prstGeom prst="line">
            <a:avLst/>
          </a:prstGeom>
          <a:noFill/>
          <a:ln w="6350">
            <a:solidFill>
              <a:srgbClr val="CCCCCC"/>
            </a:solidFill>
            <a:prstDash val="solid"/>
          </a:ln>
        </p:spPr>
        <p:txBody>
          <a:bodyPr/>
          <a:lstStyle/>
          <a:p>
            <a:endParaRPr lang="en-GB"/>
          </a:p>
        </p:txBody>
      </p:sp>
      <p:sp>
        <p:nvSpPr>
          <p:cNvPr id="24" name="Text 22"/>
          <p:cNvSpPr/>
          <p:nvPr/>
        </p:nvSpPr>
        <p:spPr>
          <a:xfrm>
            <a:off x="411480" y="3474720"/>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6.</a:t>
            </a:r>
            <a:endParaRPr lang="en-US" sz="1600" dirty="0"/>
          </a:p>
        </p:txBody>
      </p:sp>
      <p:sp>
        <p:nvSpPr>
          <p:cNvPr id="25" name="Text 23"/>
          <p:cNvSpPr/>
          <p:nvPr/>
        </p:nvSpPr>
        <p:spPr>
          <a:xfrm>
            <a:off x="822960" y="3474720"/>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Task 5: Staff Training → Microsoft Power Point</a:t>
            </a:r>
            <a:endParaRPr lang="en-US" sz="1600" dirty="0"/>
          </a:p>
        </p:txBody>
      </p:sp>
      <p:sp>
        <p:nvSpPr>
          <p:cNvPr id="26" name="Text 24"/>
          <p:cNvSpPr/>
          <p:nvPr/>
        </p:nvSpPr>
        <p:spPr>
          <a:xfrm>
            <a:off x="7132320" y="3474720"/>
            <a:ext cx="1554480" cy="411480"/>
          </a:xfrm>
          <a:prstGeom prst="rect">
            <a:avLst/>
          </a:prstGeom>
          <a:noFill/>
          <a:ln/>
        </p:spPr>
        <p:txBody>
          <a:bodyPr wrap="square" lIns="0" tIns="0" rIns="0" bIns="0" rtlCol="0" anchor="ctr"/>
          <a:lstStyle/>
          <a:p>
            <a:pPr marL="0" indent="0" algn="r">
              <a:buNone/>
            </a:pPr>
            <a:r>
              <a:rPr lang="en-US" sz="1300" b="1" dirty="0">
                <a:latin typeface="Calibri" pitchFamily="34" charset="0"/>
                <a:ea typeface="Calibri" pitchFamily="34" charset="-122"/>
                <a:cs typeface="Calibri" pitchFamily="34" charset="-120"/>
              </a:rPr>
              <a:t>Viviana Perez Pacheco</a:t>
            </a:r>
            <a:endParaRPr lang="en-US" sz="1300" b="1" dirty="0"/>
          </a:p>
        </p:txBody>
      </p:sp>
      <p:sp>
        <p:nvSpPr>
          <p:cNvPr id="27" name="Shape 25"/>
          <p:cNvSpPr/>
          <p:nvPr/>
        </p:nvSpPr>
        <p:spPr>
          <a:xfrm>
            <a:off x="411480" y="3886200"/>
            <a:ext cx="8321040" cy="0"/>
          </a:xfrm>
          <a:prstGeom prst="line">
            <a:avLst/>
          </a:prstGeom>
          <a:noFill/>
          <a:ln w="6350">
            <a:solidFill>
              <a:srgbClr val="CCCCCC"/>
            </a:solidFill>
            <a:prstDash val="solid"/>
          </a:ln>
        </p:spPr>
        <p:txBody>
          <a:bodyPr/>
          <a:lstStyle/>
          <a:p>
            <a:endParaRPr lang="en-GB"/>
          </a:p>
        </p:txBody>
      </p:sp>
      <p:sp>
        <p:nvSpPr>
          <p:cNvPr id="28" name="Text 26"/>
          <p:cNvSpPr/>
          <p:nvPr/>
        </p:nvSpPr>
        <p:spPr>
          <a:xfrm>
            <a:off x="411480" y="3941064"/>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7.</a:t>
            </a:r>
            <a:endParaRPr lang="en-US" sz="1600" dirty="0"/>
          </a:p>
        </p:txBody>
      </p:sp>
      <p:sp>
        <p:nvSpPr>
          <p:cNvPr id="29" name="Text 27"/>
          <p:cNvSpPr/>
          <p:nvPr/>
        </p:nvSpPr>
        <p:spPr>
          <a:xfrm>
            <a:off x="822960" y="3941064"/>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Conclusion &amp; Recommendations</a:t>
            </a:r>
            <a:endParaRPr lang="en-US" sz="1600" dirty="0"/>
          </a:p>
        </p:txBody>
      </p:sp>
      <p:sp>
        <p:nvSpPr>
          <p:cNvPr id="30" name="Text 28"/>
          <p:cNvSpPr/>
          <p:nvPr/>
        </p:nvSpPr>
        <p:spPr>
          <a:xfrm>
            <a:off x="7132320" y="3941064"/>
            <a:ext cx="1554480" cy="411480"/>
          </a:xfrm>
          <a:prstGeom prst="rect">
            <a:avLst/>
          </a:prstGeom>
          <a:noFill/>
          <a:ln/>
        </p:spPr>
        <p:txBody>
          <a:bodyPr wrap="square" lIns="0" tIns="0" rIns="0" bIns="0" rtlCol="0" anchor="ctr"/>
          <a:lstStyle/>
          <a:p>
            <a:pPr marL="0" indent="0" algn="r">
              <a:buNone/>
            </a:pPr>
            <a:endParaRPr lang="en-US" sz="1300" dirty="0"/>
          </a:p>
        </p:txBody>
      </p:sp>
      <p:sp>
        <p:nvSpPr>
          <p:cNvPr id="31" name="Shape 29"/>
          <p:cNvSpPr/>
          <p:nvPr/>
        </p:nvSpPr>
        <p:spPr>
          <a:xfrm>
            <a:off x="411480" y="4352544"/>
            <a:ext cx="8321040" cy="0"/>
          </a:xfrm>
          <a:prstGeom prst="line">
            <a:avLst/>
          </a:prstGeom>
          <a:noFill/>
          <a:ln w="6350">
            <a:solidFill>
              <a:srgbClr val="CCCCCC"/>
            </a:solidFill>
            <a:prstDash val="solid"/>
          </a:ln>
        </p:spPr>
        <p:txBody>
          <a:bodyPr/>
          <a:lstStyle/>
          <a:p>
            <a:endParaRPr lang="en-GB"/>
          </a:p>
        </p:txBody>
      </p:sp>
      <p:sp>
        <p:nvSpPr>
          <p:cNvPr id="32" name="Text 30"/>
          <p:cNvSpPr/>
          <p:nvPr/>
        </p:nvSpPr>
        <p:spPr>
          <a:xfrm>
            <a:off x="411480" y="4407408"/>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8.</a:t>
            </a:r>
            <a:endParaRPr lang="en-US" sz="1600" dirty="0"/>
          </a:p>
        </p:txBody>
      </p:sp>
      <p:sp>
        <p:nvSpPr>
          <p:cNvPr id="33" name="Text 31"/>
          <p:cNvSpPr/>
          <p:nvPr/>
        </p:nvSpPr>
        <p:spPr>
          <a:xfrm>
            <a:off x="822960" y="4407408"/>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References</a:t>
            </a:r>
            <a:endParaRPr lang="en-US" sz="1600" dirty="0"/>
          </a:p>
        </p:txBody>
      </p:sp>
      <p:sp>
        <p:nvSpPr>
          <p:cNvPr id="34" name="Text 32"/>
          <p:cNvSpPr/>
          <p:nvPr/>
        </p:nvSpPr>
        <p:spPr>
          <a:xfrm>
            <a:off x="7132320" y="4407408"/>
            <a:ext cx="1554480" cy="411480"/>
          </a:xfrm>
          <a:prstGeom prst="rect">
            <a:avLst/>
          </a:prstGeom>
          <a:noFill/>
          <a:ln/>
        </p:spPr>
        <p:txBody>
          <a:bodyPr wrap="square" lIns="0" tIns="0" rIns="0" bIns="0" rtlCol="0" anchor="ctr"/>
          <a:lstStyle/>
          <a:p>
            <a:pPr marL="0" indent="0" algn="r">
              <a:buNone/>
            </a:pPr>
            <a:endParaRPr lang="en-US" sz="13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Introduction: Riverdale Nursing Home</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8321040" cy="3749040"/>
          </a:xfrm>
          <a:prstGeom prst="rect">
            <a:avLst/>
          </a:prstGeom>
          <a:noFill/>
          <a:ln/>
        </p:spPr>
        <p:txBody>
          <a:bodyPr wrap="square" lIns="0" tIns="0" rIns="0" bIns="0" rtlCol="0" anchor="t"/>
          <a:lstStyle/>
          <a:p>
            <a:pPr marL="342900" indent="-342900">
              <a:buSzPct val="100000"/>
              <a:buFont typeface="Arial" panose="020B0604020202020204" pitchFamily="34" charset="0"/>
              <a:buChar char="•"/>
            </a:pPr>
            <a:r>
              <a:rPr lang="en-US" sz="1600" dirty="0"/>
              <a:t>Riverdale is a care home that offers 24-hour assistance with daily activities to individuals in need.</a:t>
            </a:r>
          </a:p>
          <a:p>
            <a:pPr>
              <a:buSzPct val="100000"/>
            </a:pPr>
            <a:endParaRPr lang="en-US" sz="1600" dirty="0"/>
          </a:p>
          <a:p>
            <a:pPr marL="342900" indent="-342900">
              <a:buSzPct val="100000"/>
              <a:buFont typeface="Arial" panose="020B0604020202020204" pitchFamily="34" charset="0"/>
              <a:buChar char="•"/>
            </a:pPr>
            <a:r>
              <a:rPr lang="en-US" sz="1600" dirty="0"/>
              <a:t>The staff work across two buildings and on different shifts. The personnel includes carers, nurses, and administrative staff.</a:t>
            </a:r>
          </a:p>
          <a:p>
            <a:pPr>
              <a:buSzPct val="100000"/>
            </a:pPr>
            <a:endParaRPr lang="en-US" sz="1600" dirty="0"/>
          </a:p>
          <a:p>
            <a:pPr marL="342900" indent="-342900">
              <a:buSzPct val="100000"/>
              <a:buFont typeface="Arial" panose="020B0604020202020204" pitchFamily="34" charset="0"/>
              <a:buChar char="•"/>
            </a:pPr>
            <a:r>
              <a:rPr lang="en-US" sz="1600" dirty="0"/>
              <a:t>Riverdale employees use Microsoft 365, but they do not always use the right tool that is the best for each workplace task.</a:t>
            </a:r>
          </a:p>
          <a:p>
            <a:pPr>
              <a:buSzPct val="100000"/>
            </a:pPr>
            <a:endParaRPr lang="en-US" sz="1600" dirty="0"/>
          </a:p>
          <a:p>
            <a:pPr marL="342900" indent="-342900">
              <a:buSzPct val="100000"/>
              <a:buFont typeface="Arial" panose="020B0604020202020204" pitchFamily="34" charset="0"/>
              <a:buChar char="•"/>
            </a:pPr>
            <a:r>
              <a:rPr lang="en-US" sz="1600" dirty="0"/>
              <a:t>This leads to confusion, duplication of effort, missed important messages, and less efficient work organization.</a:t>
            </a:r>
          </a:p>
          <a:p>
            <a:pPr>
              <a:buSzPct val="100000"/>
            </a:pPr>
            <a:endParaRPr lang="en-US" sz="1600" dirty="0"/>
          </a:p>
          <a:p>
            <a:pPr marL="342900" indent="-342900">
              <a:buSzPct val="100000"/>
              <a:buFont typeface="Arial" panose="020B0604020202020204" pitchFamily="34" charset="0"/>
              <a:buChar char="•"/>
            </a:pPr>
            <a:r>
              <a:rPr lang="en-US" sz="1600" dirty="0"/>
              <a:t>Our group's goal is to select the right Microsoft 365 tool for every task in order to improve communication and boost work efficiency. Also to make using Microsoft tools a more enjoyable experience.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1: Staff Communication</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r>
              <a:rPr lang="en-US" sz="1300" i="1" dirty="0">
                <a:solidFill>
                  <a:srgbClr val="555555"/>
                </a:solidFill>
                <a:latin typeface="Calibri" pitchFamily="34" charset="0"/>
                <a:ea typeface="Calibri" pitchFamily="34" charset="-122"/>
                <a:cs typeface="Calibri" pitchFamily="34" charset="-120"/>
              </a:rPr>
              <a:t>Recommended Tool:  Microsoft Teams          Presenter: Jill Nartia Thompson | 2541490</a:t>
            </a:r>
            <a:r>
              <a:rPr lang="en-US" sz="1200" b="1" i="1" dirty="0">
                <a:latin typeface="Calibri" pitchFamily="34" charset="0"/>
                <a:ea typeface="Calibri" pitchFamily="34" charset="-122"/>
                <a:cs typeface="Calibri" pitchFamily="34" charset="-120"/>
              </a:rPr>
              <a:t> </a:t>
            </a:r>
            <a:endParaRPr lang="en-US" sz="1200" dirty="0"/>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463040"/>
            <a:ext cx="8321040" cy="342900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r>
              <a:rPr lang="en-US" sz="1500" dirty="0"/>
              <a:t>Use familiar  routines  and meaningful activities  to promote emotional well-being and support each resident. </a:t>
            </a:r>
          </a:p>
          <a:p>
            <a:pPr marL="342900" indent="-342900">
              <a:buSzPct val="100000"/>
              <a:buChar char="•"/>
            </a:pPr>
            <a:endParaRPr lang="en-US" sz="1500" dirty="0"/>
          </a:p>
          <a:p>
            <a:pPr marL="342900" indent="-342900">
              <a:buSzPct val="100000"/>
              <a:buChar char="•"/>
            </a:pPr>
            <a:r>
              <a:rPr lang="en-US" sz="1500" dirty="0"/>
              <a:t>Microsoft marketing team is must be able to work together, Communication and it easier to connect each and Buchal and Songsore,2019)</a:t>
            </a:r>
          </a:p>
          <a:p>
            <a:pPr marL="342900" indent="-342900">
              <a:buSzPct val="100000"/>
              <a:buChar char="•"/>
            </a:pPr>
            <a:endParaRPr lang="en-US" sz="1500" dirty="0"/>
          </a:p>
          <a:p>
            <a:pPr marL="342900" indent="-342900">
              <a:buSzPct val="100000"/>
              <a:buChar char="•"/>
            </a:pPr>
            <a:r>
              <a:rPr lang="en-US" sz="1500" dirty="0"/>
              <a:t>Microsoft team help facilities collaboration and elemenating between multiple software platform.</a:t>
            </a:r>
          </a:p>
          <a:p>
            <a:pPr marL="342900" indent="-342900">
              <a:buSzPct val="100000"/>
              <a:buChar char="•"/>
            </a:pPr>
            <a:endParaRPr lang="en-US" sz="1500" dirty="0"/>
          </a:p>
          <a:p>
            <a:pPr marL="342900" indent="-342900">
              <a:buSzPct val="100000"/>
              <a:buChar char="•"/>
            </a:pPr>
            <a:r>
              <a:rPr lang="en-US" sz="1500" dirty="0"/>
              <a:t>There is no extra cost of the existing 365 subcribe and rubost security.</a:t>
            </a:r>
          </a:p>
          <a:p>
            <a:pPr marL="342900" indent="-342900">
              <a:buSzPct val="100000"/>
              <a:buChar char="•"/>
            </a:pPr>
            <a:endParaRPr lang="en-US" sz="1500" dirty="0"/>
          </a:p>
          <a:p>
            <a:pPr marL="342900" indent="-342900">
              <a:buSzPct val="100000"/>
              <a:buChar char="•"/>
            </a:pPr>
            <a:r>
              <a:rPr lang="en-US" sz="1500" dirty="0"/>
              <a:t>Disadvantage, include resources heavy performance lag and a complex interface.</a:t>
            </a:r>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endParaRPr lang="en-US" sz="1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Microsoft Teams at Riverdale</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p:cNvSpPr/>
          <p:nvPr/>
        </p:nvSpPr>
        <p:spPr>
          <a:xfrm>
            <a:off x="411480" y="1508760"/>
            <a:ext cx="3931920" cy="320040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r>
              <a:rPr lang="en-US" sz="1400" dirty="0"/>
              <a:t>Microsoft 365 integration, nosubcribes existing 365 subcribes and robust security.</a:t>
            </a:r>
          </a:p>
        </p:txBody>
      </p:sp>
      <p:sp>
        <p:nvSpPr>
          <p:cNvPr id="7" name="Shape 5"/>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p:cNvSpPr/>
          <p:nvPr/>
        </p:nvSpPr>
        <p:spPr>
          <a:xfrm>
            <a:off x="4709160" y="1508760"/>
            <a:ext cx="4023360" cy="320040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r>
              <a:rPr lang="en-US" sz="1400" dirty="0"/>
              <a:t>Disadvantage include resource heavy performance/ lag and a complex interface.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2: Secure File Storage &amp; Sharing</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pPr marL="0" indent="0">
              <a:buNone/>
            </a:pPr>
            <a:r>
              <a:rPr lang="en-US" sz="1300" i="1" dirty="0">
                <a:solidFill>
                  <a:srgbClr val="555555"/>
                </a:solidFill>
                <a:latin typeface="Calibri" pitchFamily="34" charset="0"/>
                <a:ea typeface="Calibri" pitchFamily="34" charset="-122"/>
                <a:cs typeface="Calibri" pitchFamily="34" charset="-120"/>
              </a:rPr>
              <a:t>Recommended Tool:  OneDrive          Presenter: Francisca Norton Silva Muller |  2542537</a:t>
            </a:r>
            <a:endParaRPr lang="en-US" sz="1300" dirty="0"/>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463040"/>
            <a:ext cx="8321040" cy="342900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endParaRPr lang="en-US" sz="1500" dirty="0"/>
          </a:p>
          <a:p>
            <a:pPr marL="285750" indent="-285750">
              <a:buSzPct val="100000"/>
              <a:buFont typeface="Arial" panose="020B0604020202020204" pitchFamily="34" charset="0"/>
              <a:buChar char="•"/>
            </a:pPr>
            <a:r>
              <a:rPr lang="en-US" sz="1500" dirty="0"/>
              <a:t>IMPROVE AT COMMUNICATION AT RIVERDALE WHICH GIVE POSSIBILITIES TO STORE AND PROTECT  SENSITIVE PATIENTS FILES EASILY TO SHARE AND COLLABORATE WITH OTHERS INCLUDING WITH DOCTORS IN A REAL TIME!!</a:t>
            </a:r>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endParaRPr lang="en-US" sz="11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3558E-EB57-62F9-7EE0-AC31519C09F1}"/>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E823485-D1B6-24D2-EA5C-BC0773689BDB}"/>
              </a:ext>
            </a:extLst>
          </p:cNvPr>
          <p:cNvSpPr/>
          <p:nvPr/>
        </p:nvSpPr>
        <p:spPr>
          <a:xfrm>
            <a:off x="411480" y="201168"/>
            <a:ext cx="8599516"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OneDrive at Riverdale</a:t>
            </a:r>
            <a:endParaRPr lang="en-US" sz="3600" dirty="0"/>
          </a:p>
        </p:txBody>
      </p:sp>
      <p:sp>
        <p:nvSpPr>
          <p:cNvPr id="3" name="Shape 1">
            <a:extLst>
              <a:ext uri="{FF2B5EF4-FFF2-40B4-BE49-F238E27FC236}">
                <a16:creationId xmlns:a16="http://schemas.microsoft.com/office/drawing/2014/main" id="{8116EA1D-4A0A-B999-E32B-3F82B38755AC}"/>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DE33D957-9219-3455-E242-599BC1E35D4D}"/>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a:extLst>
              <a:ext uri="{FF2B5EF4-FFF2-40B4-BE49-F238E27FC236}">
                <a16:creationId xmlns:a16="http://schemas.microsoft.com/office/drawing/2014/main" id="{2744F5D0-8C1B-77FA-C62C-832BEF7832C6}"/>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4A8828D2-F51E-711B-592D-BBB7C3FB6EE0}"/>
              </a:ext>
            </a:extLst>
          </p:cNvPr>
          <p:cNvSpPr/>
          <p:nvPr/>
        </p:nvSpPr>
        <p:spPr>
          <a:xfrm>
            <a:off x="411480" y="1508760"/>
            <a:ext cx="3931920" cy="3200400"/>
          </a:xfrm>
          <a:prstGeom prst="rect">
            <a:avLst/>
          </a:prstGeom>
          <a:noFill/>
          <a:ln/>
        </p:spPr>
        <p:txBody>
          <a:bodyPr wrap="square" lIns="0" tIns="0" rIns="0" bIns="0" rtlCol="0" anchor="t"/>
          <a:lstStyle/>
          <a:p>
            <a:pPr>
              <a:buSzPct val="100000"/>
            </a:pPr>
            <a:endParaRPr lang="en-US" sz="1400" dirty="0"/>
          </a:p>
        </p:txBody>
      </p:sp>
      <p:sp>
        <p:nvSpPr>
          <p:cNvPr id="7" name="Shape 5">
            <a:extLst>
              <a:ext uri="{FF2B5EF4-FFF2-40B4-BE49-F238E27FC236}">
                <a16:creationId xmlns:a16="http://schemas.microsoft.com/office/drawing/2014/main" id="{48008051-0607-D49C-B986-71E80FD8E029}"/>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21C1C625-4457-FF5E-620F-45CAFA370B70}"/>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a:extLst>
              <a:ext uri="{FF2B5EF4-FFF2-40B4-BE49-F238E27FC236}">
                <a16:creationId xmlns:a16="http://schemas.microsoft.com/office/drawing/2014/main" id="{D044DADA-54BE-CAB3-C5BD-CC710BD957C8}"/>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2E3A16CD-6CC9-5D91-CBB6-31E22E92006C}"/>
              </a:ext>
            </a:extLst>
          </p:cNvPr>
          <p:cNvSpPr/>
          <p:nvPr/>
        </p:nvSpPr>
        <p:spPr>
          <a:xfrm>
            <a:off x="4709160" y="1508760"/>
            <a:ext cx="4023360" cy="3200400"/>
          </a:xfrm>
          <a:prstGeom prst="rect">
            <a:avLst/>
          </a:prstGeom>
          <a:noFill/>
          <a:ln/>
        </p:spPr>
        <p:txBody>
          <a:bodyPr wrap="square" lIns="0" tIns="0" rIns="0" bIns="0" rtlCol="0" anchor="t"/>
          <a:lstStyle/>
          <a:p>
            <a:pPr>
              <a:buSzPct val="100000"/>
            </a:pPr>
            <a:endParaRPr lang="en-US" sz="1400" dirty="0"/>
          </a:p>
        </p:txBody>
      </p:sp>
    </p:spTree>
    <p:extLst>
      <p:ext uri="{BB962C8B-B14F-4D97-AF65-F5344CB8AC3E}">
        <p14:creationId xmlns:p14="http://schemas.microsoft.com/office/powerpoint/2010/main" val="3919252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3: Care Documentation</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pPr marL="0" indent="0">
              <a:buNone/>
            </a:pPr>
            <a:r>
              <a:rPr lang="en-US" sz="1300" i="1" dirty="0">
                <a:solidFill>
                  <a:srgbClr val="555555"/>
                </a:solidFill>
                <a:latin typeface="Calibri" pitchFamily="34" charset="0"/>
                <a:ea typeface="Calibri" pitchFamily="34" charset="-122"/>
                <a:cs typeface="Calibri" pitchFamily="34" charset="-120"/>
              </a:rPr>
              <a:t>Recommended Tool:  Microsoft Word          Presenter: Valeriia Kolisnyk|  2540250</a:t>
            </a:r>
            <a:endParaRPr lang="en-US" sz="1300" dirty="0"/>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463040"/>
            <a:ext cx="8321040" cy="3429000"/>
          </a:xfrm>
          <a:prstGeom prst="rect">
            <a:avLst/>
          </a:prstGeom>
          <a:noFill/>
          <a:ln/>
        </p:spPr>
        <p:txBody>
          <a:bodyPr wrap="square" lIns="0" tIns="0" rIns="0" bIns="0" rtlCol="0" anchor="t"/>
          <a:lstStyle/>
          <a:p>
            <a:pPr>
              <a:buSzPct val="100000"/>
            </a:pPr>
            <a:endParaRPr lang="en-US" sz="1600" dirty="0"/>
          </a:p>
        </p:txBody>
      </p:sp>
      <p:sp>
        <p:nvSpPr>
          <p:cNvPr id="9" name="TextBox 8">
            <a:extLst>
              <a:ext uri="{FF2B5EF4-FFF2-40B4-BE49-F238E27FC236}">
                <a16:creationId xmlns:a16="http://schemas.microsoft.com/office/drawing/2014/main" id="{B3072A3E-25C3-613F-22FE-B7164E839285}"/>
              </a:ext>
            </a:extLst>
          </p:cNvPr>
          <p:cNvSpPr txBox="1"/>
          <p:nvPr/>
        </p:nvSpPr>
        <p:spPr>
          <a:xfrm>
            <a:off x="304800" y="1561713"/>
            <a:ext cx="8094133" cy="3231654"/>
          </a:xfrm>
          <a:prstGeom prst="rect">
            <a:avLst/>
          </a:prstGeom>
          <a:noFill/>
        </p:spPr>
        <p:txBody>
          <a:bodyPr wrap="square" rtlCol="0">
            <a:spAutoFit/>
          </a:bodyPr>
          <a:lstStyle/>
          <a:p>
            <a:r>
              <a:rPr lang="en-US" sz="1200"/>
              <a:t>•⁠  ⁠At Riverdaly nurses and carers have to record information about patients and things done on daily basis. Microsoft Word helps them record information and make plans in nursing home. </a:t>
            </a:r>
          </a:p>
          <a:p>
            <a:endParaRPr lang="en-US" sz="1200"/>
          </a:p>
          <a:p>
            <a:r>
              <a:rPr lang="en-US" sz="1200"/>
              <a:t>•⁠  ⁠Because lots of schools and colleges already use Microsoft Word for education, employees  don’t need much training on how use it if they haven’t before( Microsoft 365,2026) </a:t>
            </a:r>
          </a:p>
          <a:p>
            <a:endParaRPr lang="en-US" sz="1200"/>
          </a:p>
          <a:p>
            <a:r>
              <a:rPr lang="en-US" sz="1200"/>
              <a:t>•⁠  ⁠Microsoft Word improves efficiency and communication on by having templates.The ability to leave comments in real time and tracking challenges improves it.</a:t>
            </a:r>
          </a:p>
          <a:p>
            <a:endParaRPr lang="en-US" sz="1200"/>
          </a:p>
          <a:p>
            <a:r>
              <a:rPr lang="en-US" sz="1200"/>
              <a:t>•⁠  ⁠Create templates</a:t>
            </a:r>
          </a:p>
          <a:p>
            <a:r>
              <a:rPr lang="en-US" sz="1200"/>
              <a:t>•⁠  ⁠Spell check </a:t>
            </a:r>
          </a:p>
          <a:p>
            <a:r>
              <a:rPr lang="en-US" sz="1200"/>
              <a:t>•⁠  ⁠Leave notes </a:t>
            </a:r>
          </a:p>
          <a:p>
            <a:r>
              <a:rPr lang="en-US" sz="1200"/>
              <a:t>•⁠  ⁠Clearly reading </a:t>
            </a:r>
          </a:p>
          <a:p>
            <a:endParaRPr lang="en-US" sz="1200"/>
          </a:p>
          <a:p>
            <a:r>
              <a:rPr lang="en-US" sz="1200"/>
              <a:t>•⁠  ⁠Specialised programs are more accessible for daily use</a:t>
            </a:r>
          </a:p>
          <a:p>
            <a:endParaRPr lang="en-US" sz="1200"/>
          </a:p>
          <a:p>
            <a:endParaRPr lang="en-US" sz="12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AB3C8-9851-081D-68F2-530EBED54D12}"/>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751FDBB7-DD24-ECB3-2590-E6B0D48D9643}"/>
              </a:ext>
            </a:extLst>
          </p:cNvPr>
          <p:cNvSpPr/>
          <p:nvPr/>
        </p:nvSpPr>
        <p:spPr>
          <a:xfrm>
            <a:off x="395856" y="194739"/>
            <a:ext cx="8599516" cy="843107"/>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MS Word at Riverdale</a:t>
            </a:r>
            <a:endParaRPr lang="en-US" sz="3600" dirty="0"/>
          </a:p>
        </p:txBody>
      </p:sp>
      <p:sp>
        <p:nvSpPr>
          <p:cNvPr id="3" name="Shape 1">
            <a:extLst>
              <a:ext uri="{FF2B5EF4-FFF2-40B4-BE49-F238E27FC236}">
                <a16:creationId xmlns:a16="http://schemas.microsoft.com/office/drawing/2014/main" id="{92537303-66C5-E460-D955-EC06D1167DED}"/>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6225FA78-5E3D-227D-CFF3-1A8A3697BA86}"/>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a:extLst>
              <a:ext uri="{FF2B5EF4-FFF2-40B4-BE49-F238E27FC236}">
                <a16:creationId xmlns:a16="http://schemas.microsoft.com/office/drawing/2014/main" id="{DD5BBA56-D5D2-FDD8-871E-2F3F74240C71}"/>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2C7A56FB-9724-F20D-5741-8860FCF0FAD6}"/>
              </a:ext>
            </a:extLst>
          </p:cNvPr>
          <p:cNvSpPr/>
          <p:nvPr/>
        </p:nvSpPr>
        <p:spPr>
          <a:xfrm>
            <a:off x="411480" y="1508760"/>
            <a:ext cx="3931920" cy="3200400"/>
          </a:xfrm>
          <a:prstGeom prst="rect">
            <a:avLst/>
          </a:prstGeom>
          <a:noFill/>
          <a:ln/>
        </p:spPr>
        <p:txBody>
          <a:bodyPr wrap="square" lIns="0" tIns="0" rIns="0" bIns="0" rtlCol="0" anchor="t"/>
          <a:lstStyle/>
          <a:p>
            <a:pPr>
              <a:buSzPct val="100000"/>
            </a:pPr>
            <a:endParaRPr lang="en-US" sz="1400" dirty="0"/>
          </a:p>
        </p:txBody>
      </p:sp>
      <p:sp>
        <p:nvSpPr>
          <p:cNvPr id="7" name="Shape 5">
            <a:extLst>
              <a:ext uri="{FF2B5EF4-FFF2-40B4-BE49-F238E27FC236}">
                <a16:creationId xmlns:a16="http://schemas.microsoft.com/office/drawing/2014/main" id="{AEB817D5-7CFD-536A-10DD-E7DD02118B5F}"/>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EE2B4508-BC52-56B4-49CA-76CABEE4C950}"/>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a:extLst>
              <a:ext uri="{FF2B5EF4-FFF2-40B4-BE49-F238E27FC236}">
                <a16:creationId xmlns:a16="http://schemas.microsoft.com/office/drawing/2014/main" id="{97454C98-6746-F613-DAB0-0BED4FA06E99}"/>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D6016370-549D-7BD8-2FA7-3BECE4E33431}"/>
              </a:ext>
            </a:extLst>
          </p:cNvPr>
          <p:cNvSpPr/>
          <p:nvPr/>
        </p:nvSpPr>
        <p:spPr>
          <a:xfrm>
            <a:off x="4709160" y="1508760"/>
            <a:ext cx="4023360" cy="3200400"/>
          </a:xfrm>
          <a:prstGeom prst="rect">
            <a:avLst/>
          </a:prstGeom>
          <a:noFill/>
          <a:ln/>
        </p:spPr>
        <p:txBody>
          <a:bodyPr wrap="square" lIns="0" tIns="0" rIns="0" bIns="0" rtlCol="0" anchor="t"/>
          <a:lstStyle/>
          <a:p>
            <a:pPr>
              <a:buSzPct val="100000"/>
            </a:pPr>
            <a:endParaRPr lang="en-US" sz="1400" dirty="0"/>
          </a:p>
        </p:txBody>
      </p:sp>
      <p:sp>
        <p:nvSpPr>
          <p:cNvPr id="13" name="TextBox 12">
            <a:extLst>
              <a:ext uri="{FF2B5EF4-FFF2-40B4-BE49-F238E27FC236}">
                <a16:creationId xmlns:a16="http://schemas.microsoft.com/office/drawing/2014/main" id="{50267029-D574-50F5-5BA3-41A2F25FB949}"/>
              </a:ext>
            </a:extLst>
          </p:cNvPr>
          <p:cNvSpPr txBox="1"/>
          <p:nvPr/>
        </p:nvSpPr>
        <p:spPr>
          <a:xfrm>
            <a:off x="235373" y="1541513"/>
            <a:ext cx="4284134" cy="2308324"/>
          </a:xfrm>
          <a:prstGeom prst="rect">
            <a:avLst/>
          </a:prstGeom>
          <a:noFill/>
        </p:spPr>
        <p:txBody>
          <a:bodyPr wrap="square">
            <a:spAutoFit/>
          </a:bodyPr>
          <a:lstStyle/>
          <a:p>
            <a:r>
              <a:rPr lang="en-US" sz="1200"/>
              <a:t>•⁠  ⁠Create templates:Saving time every day with documents.</a:t>
            </a:r>
          </a:p>
          <a:p>
            <a:endParaRPr lang="en-US" sz="1200"/>
          </a:p>
          <a:p>
            <a:r>
              <a:rPr lang="en-US" sz="1200"/>
              <a:t>•⁠  ⁠Chack your writing:Spell check guarantees.</a:t>
            </a:r>
          </a:p>
          <a:p>
            <a:endParaRPr lang="en-US" sz="1200"/>
          </a:p>
          <a:p>
            <a:r>
              <a:rPr lang="en-US" sz="1200"/>
              <a:t>•⁠  ⁠Collaborate easily:The “Track Changes” is a notifies employees in real time .</a:t>
            </a:r>
          </a:p>
          <a:p>
            <a:endParaRPr lang="en-US" sz="1200"/>
          </a:p>
          <a:p>
            <a:r>
              <a:rPr lang="en-US" sz="1200"/>
              <a:t>•⁠  ⁠Protect privacy: Documentation is stored in the system under a password, the system is more secure.</a:t>
            </a:r>
          </a:p>
          <a:p>
            <a:endParaRPr lang="en-US" sz="1200"/>
          </a:p>
          <a:p>
            <a:r>
              <a:rPr lang="en-US" sz="1200"/>
              <a:t>•⁠  ⁠Train new staff: Small and clear instructions help new employees during the day</a:t>
            </a:r>
          </a:p>
        </p:txBody>
      </p:sp>
      <p:sp>
        <p:nvSpPr>
          <p:cNvPr id="14" name="TextBox 13">
            <a:extLst>
              <a:ext uri="{FF2B5EF4-FFF2-40B4-BE49-F238E27FC236}">
                <a16:creationId xmlns:a16="http://schemas.microsoft.com/office/drawing/2014/main" id="{B4E39324-DE17-4190-F457-D103733452AE}"/>
              </a:ext>
            </a:extLst>
          </p:cNvPr>
          <p:cNvSpPr txBox="1"/>
          <p:nvPr/>
        </p:nvSpPr>
        <p:spPr>
          <a:xfrm>
            <a:off x="4748107" y="1541513"/>
            <a:ext cx="3937000" cy="1569660"/>
          </a:xfrm>
          <a:prstGeom prst="rect">
            <a:avLst/>
          </a:prstGeom>
          <a:noFill/>
        </p:spPr>
        <p:txBody>
          <a:bodyPr wrap="square" rtlCol="0">
            <a:spAutoFit/>
          </a:bodyPr>
          <a:lstStyle/>
          <a:p>
            <a:pPr marL="171450" indent="-171450">
              <a:buFont typeface="Arial" panose="020B0604020202020204" pitchFamily="34" charset="0"/>
              <a:buChar char="•"/>
            </a:pPr>
            <a:r>
              <a:rPr lang="en-US" sz="1200"/>
              <a:t>Limited security: Specially developed programs give more reliability.</a:t>
            </a:r>
          </a:p>
          <a:p>
            <a:pPr marL="171450" indent="-171450">
              <a:buFont typeface="Arial" panose="020B0604020202020204" pitchFamily="34" charset="0"/>
              <a:buChar char="•"/>
            </a:pPr>
            <a:endParaRPr lang="en-US" sz="1200"/>
          </a:p>
          <a:p>
            <a:pPr marL="171450" indent="-171450">
              <a:buFont typeface="Arial" panose="020B0604020202020204" pitchFamily="34" charset="0"/>
              <a:buChar char="•"/>
            </a:pPr>
            <a:r>
              <a:rPr lang="en-US" sz="1200"/>
              <a:t>⁠Syncing issues: More than two people can edit one document at the same time, mistakes are possible.</a:t>
            </a:r>
          </a:p>
          <a:p>
            <a:pPr marL="171450" indent="-171450">
              <a:buFont typeface="Arial" panose="020B0604020202020204" pitchFamily="34" charset="0"/>
              <a:buChar char="•"/>
            </a:pPr>
            <a:endParaRPr lang="en-US" sz="1200"/>
          </a:p>
          <a:p>
            <a:pPr marL="171450" indent="-171450">
              <a:buFont typeface="Arial" panose="020B0604020202020204" pitchFamily="34" charset="0"/>
              <a:buChar char="•"/>
            </a:pPr>
            <a:r>
              <a:rPr lang="en-US" sz="1200"/>
              <a:t>No system integration: There is no connection between the pharmacological or laboratory database.</a:t>
            </a:r>
          </a:p>
        </p:txBody>
      </p:sp>
    </p:spTree>
    <p:extLst>
      <p:ext uri="{BB962C8B-B14F-4D97-AF65-F5344CB8AC3E}">
        <p14:creationId xmlns:p14="http://schemas.microsoft.com/office/powerpoint/2010/main" val="2961832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4: Staff Scheduling / Rotas</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pPr marL="0" indent="0">
              <a:buNone/>
            </a:pPr>
            <a:r>
              <a:rPr lang="en-US" sz="1300" i="1" dirty="0">
                <a:solidFill>
                  <a:srgbClr val="555555"/>
                </a:solidFill>
                <a:latin typeface="Calibri" pitchFamily="34" charset="0"/>
                <a:ea typeface="Calibri" pitchFamily="34" charset="-122"/>
                <a:cs typeface="Calibri" pitchFamily="34" charset="-120"/>
              </a:rPr>
              <a:t>Recommended Tool:  Microsoft Excel          Presenter: Joanna Domelo |  2544940</a:t>
            </a:r>
            <a:endParaRPr lang="en-US" sz="1300" dirty="0"/>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361771"/>
            <a:ext cx="8476146" cy="3741763"/>
          </a:xfrm>
          <a:prstGeom prst="rect">
            <a:avLst/>
          </a:prstGeom>
          <a:noFill/>
          <a:ln/>
        </p:spPr>
        <p:txBody>
          <a:bodyPr wrap="square" lIns="0" tIns="0" rIns="0" bIns="0" rtlCol="0" anchor="t"/>
          <a:lstStyle/>
          <a:p>
            <a:pPr marL="171450" indent="-171450">
              <a:buSzPct val="100000"/>
              <a:buFont typeface="Arial" panose="020B0604020202020204" pitchFamily="34" charset="0"/>
              <a:buChar char="•"/>
            </a:pPr>
            <a:endParaRPr lang="en-US" sz="1200" b="1" dirty="0">
              <a:latin typeface="Calibri" pitchFamily="34" charset="0"/>
              <a:ea typeface="Calibri" pitchFamily="34" charset="-122"/>
              <a:cs typeface="Calibri" pitchFamily="34" charset="-120"/>
            </a:endParaRPr>
          </a:p>
          <a:p>
            <a:pPr marL="171450" indent="-171450">
              <a:buSzPct val="100000"/>
              <a:buFont typeface="Arial" panose="020B0604020202020204" pitchFamily="34" charset="0"/>
              <a:buChar char="•"/>
            </a:pPr>
            <a:r>
              <a:rPr lang="en-US" sz="1200" dirty="0">
                <a:latin typeface="Calibri" pitchFamily="34" charset="0"/>
                <a:ea typeface="Calibri" pitchFamily="34" charset="-122"/>
                <a:cs typeface="Calibri" pitchFamily="34" charset="-120"/>
              </a:rPr>
              <a:t>Staff scheduling means creating work rotas for nurses and care staff. It ensures every shift has enough staff and considers holidays, sick leave and off days. (Ernest et al.,2004).</a:t>
            </a:r>
          </a:p>
          <a:p>
            <a:pPr marL="171450" indent="-171450">
              <a:buSzPct val="100000"/>
              <a:buFont typeface="Arial" panose="020B0604020202020204" pitchFamily="34" charset="0"/>
              <a:buChar char="•"/>
            </a:pPr>
            <a:endParaRPr lang="en-US" sz="1200" dirty="0">
              <a:latin typeface="Calibri" pitchFamily="34" charset="0"/>
              <a:ea typeface="Calibri" pitchFamily="34" charset="-122"/>
              <a:cs typeface="Calibri" pitchFamily="34" charset="-120"/>
            </a:endParaRPr>
          </a:p>
          <a:p>
            <a:pPr marL="171450" indent="-171450">
              <a:buSzPct val="100000"/>
              <a:buFont typeface="Arial" panose="020B0604020202020204" pitchFamily="34" charset="0"/>
              <a:buChar char="•"/>
            </a:pPr>
            <a:r>
              <a:rPr lang="en-US" sz="1200" dirty="0">
                <a:latin typeface="Calibri" pitchFamily="34" charset="0"/>
                <a:ea typeface="Calibri" pitchFamily="34" charset="-122"/>
                <a:cs typeface="Calibri" pitchFamily="34" charset="-120"/>
              </a:rPr>
              <a:t>Microsoft Excel is not easy to use but is a very well suited tool for organizing shifts and rotas. (Microsoft, 2024).</a:t>
            </a:r>
            <a:endParaRPr lang="en-US" sz="1200" strike="sngStrike" dirty="0">
              <a:latin typeface="Calibri" pitchFamily="34" charset="0"/>
              <a:ea typeface="Calibri" pitchFamily="34" charset="-122"/>
              <a:cs typeface="Calibri" pitchFamily="34" charset="-120"/>
            </a:endParaRPr>
          </a:p>
          <a:p>
            <a:pPr>
              <a:buSzPct val="100000"/>
            </a:pPr>
            <a:endParaRPr lang="en-US" sz="1200" dirty="0">
              <a:latin typeface="Calibri" pitchFamily="34" charset="0"/>
              <a:ea typeface="Calibri" pitchFamily="34" charset="-122"/>
              <a:cs typeface="Calibri" pitchFamily="34" charset="-120"/>
            </a:endParaRPr>
          </a:p>
          <a:p>
            <a:pPr marL="171450" indent="-171450">
              <a:buSzPct val="100000"/>
              <a:buFont typeface="Arial" panose="020B0604020202020204" pitchFamily="34" charset="0"/>
              <a:buChar char="•"/>
            </a:pPr>
            <a:r>
              <a:rPr lang="en-US" sz="1200" dirty="0">
                <a:latin typeface="Calibri" pitchFamily="34" charset="0"/>
                <a:ea typeface="Calibri" pitchFamily="34" charset="-122"/>
                <a:cs typeface="Calibri" pitchFamily="34" charset="-120"/>
              </a:rPr>
              <a:t>Staff rota - Conditional Formatting - automatically highlights unstaffed shifts -  the manager spots the issue faster and can resolve it.</a:t>
            </a:r>
          </a:p>
          <a:p>
            <a:pPr>
              <a:buSzPct val="100000"/>
            </a:pPr>
            <a:r>
              <a:rPr lang="en-US" sz="1200" dirty="0">
                <a:latin typeface="Calibri" pitchFamily="34" charset="0"/>
                <a:ea typeface="Calibri" pitchFamily="34" charset="-122"/>
                <a:cs typeface="Calibri" pitchFamily="34" charset="-120"/>
              </a:rPr>
              <a:t>     Staff rota - Data Validation - drop-down lists reduce data entry errors -  a clearer schedule.</a:t>
            </a:r>
          </a:p>
          <a:p>
            <a:pPr marL="180000">
              <a:buSzPct val="100000"/>
            </a:pPr>
            <a:r>
              <a:rPr lang="en-US" sz="1200" dirty="0">
                <a:latin typeface="Calibri" pitchFamily="34" charset="0"/>
                <a:ea typeface="Calibri" pitchFamily="34" charset="-122"/>
                <a:cs typeface="Calibri" pitchFamily="34" charset="-120"/>
              </a:rPr>
              <a:t>Shared workbook - multiple people see the current version of the schedule - better communication between the                                                               manager and staff. (Microsoft, 2024). </a:t>
            </a:r>
          </a:p>
          <a:p>
            <a:pPr>
              <a:buSzPct val="100000"/>
            </a:pPr>
            <a:endParaRPr lang="en-US" sz="1200" dirty="0">
              <a:latin typeface="Calibri" pitchFamily="34" charset="0"/>
              <a:ea typeface="Calibri" pitchFamily="34" charset="-122"/>
              <a:cs typeface="Calibri" pitchFamily="34" charset="-120"/>
            </a:endParaRPr>
          </a:p>
          <a:p>
            <a:pPr marL="171450" indent="-171450">
              <a:buSzPct val="100000"/>
              <a:buFont typeface="Arial" panose="020B0604020202020204" pitchFamily="34" charset="0"/>
              <a:buChar char="•"/>
            </a:pPr>
            <a:r>
              <a:rPr lang="en-US" sz="1200" dirty="0">
                <a:latin typeface="Calibri" pitchFamily="34" charset="0"/>
                <a:ea typeface="Calibri" pitchFamily="34" charset="-122"/>
                <a:cs typeface="Calibri" pitchFamily="34" charset="-120"/>
              </a:rPr>
              <a:t>Saves time, Supports teamwork with shared files, Cost-effectivenication. (</a:t>
            </a:r>
            <a:r>
              <a:rPr lang="en-US" sz="1200" dirty="0">
                <a:solidFill>
                  <a:srgbClr val="1A1A1A"/>
                </a:solidFill>
                <a:latin typeface="Calibri" pitchFamily="34" charset="0"/>
                <a:ea typeface="Calibri" charset="0"/>
                <a:cs typeface="Calibri" pitchFamily="34" charset="-120"/>
              </a:rPr>
              <a:t>Irvin &amp; Brown, 1999; Microsoft, 2024).</a:t>
            </a:r>
          </a:p>
          <a:p>
            <a:pPr>
              <a:buSzPct val="100000"/>
            </a:pPr>
            <a:endParaRPr lang="en-US" sz="1200" dirty="0">
              <a:latin typeface="Calibri" pitchFamily="34" charset="0"/>
              <a:ea typeface="Calibri" pitchFamily="34" charset="-122"/>
              <a:cs typeface="Calibri" pitchFamily="34" charset="-120"/>
            </a:endParaRPr>
          </a:p>
          <a:p>
            <a:pPr marL="171450" indent="-171450">
              <a:buSzPct val="100000"/>
              <a:buFont typeface="Arial" panose="020B0604020202020204" pitchFamily="34" charset="0"/>
              <a:buChar char="•"/>
            </a:pPr>
            <a:r>
              <a:rPr lang="en-US" sz="1200" dirty="0"/>
              <a:t>Requires basic training, It is not easy to use, Errors can happen, Online sharing needs internet, Requires a Microsoft 365 licence. (</a:t>
            </a:r>
            <a:r>
              <a:rPr lang="en-US" sz="1200" dirty="0">
                <a:latin typeface="Calibri" pitchFamily="34" charset="0"/>
                <a:ea typeface="Calibri" pitchFamily="34" charset="-122"/>
                <a:cs typeface="Calibri" pitchFamily="34" charset="-120"/>
              </a:rPr>
              <a:t>Ernest et al.,2004; Microsoft, 2024).</a:t>
            </a:r>
            <a:endParaRPr lang="en-US" sz="1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15F0E-24FC-626A-AFEF-8D41944CCF0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5A5BBF4-3F56-4AE0-705D-B76F6E2F8B37}"/>
              </a:ext>
            </a:extLst>
          </p:cNvPr>
          <p:cNvSpPr/>
          <p:nvPr/>
        </p:nvSpPr>
        <p:spPr>
          <a:xfrm>
            <a:off x="411480" y="201168"/>
            <a:ext cx="8599516"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MS Excel at Riverdale</a:t>
            </a:r>
            <a:endParaRPr lang="en-US" sz="3600" dirty="0"/>
          </a:p>
        </p:txBody>
      </p:sp>
      <p:sp>
        <p:nvSpPr>
          <p:cNvPr id="3" name="Shape 1">
            <a:extLst>
              <a:ext uri="{FF2B5EF4-FFF2-40B4-BE49-F238E27FC236}">
                <a16:creationId xmlns:a16="http://schemas.microsoft.com/office/drawing/2014/main" id="{1D939310-D116-94A5-ABDF-01B6F1E8700D}"/>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FE9CA5C0-06DB-5508-2678-EABBAED127F5}"/>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a:extLst>
              <a:ext uri="{FF2B5EF4-FFF2-40B4-BE49-F238E27FC236}">
                <a16:creationId xmlns:a16="http://schemas.microsoft.com/office/drawing/2014/main" id="{887F9A9D-F64E-3E5D-F333-C8759DC8FE85}"/>
              </a:ext>
            </a:extLst>
          </p:cNvPr>
          <p:cNvSpPr/>
          <p:nvPr/>
        </p:nvSpPr>
        <p:spPr>
          <a:xfrm>
            <a:off x="276013" y="1433238"/>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66AD7CA6-C2A8-FC1B-A1CF-758EA8454352}"/>
              </a:ext>
            </a:extLst>
          </p:cNvPr>
          <p:cNvSpPr/>
          <p:nvPr/>
        </p:nvSpPr>
        <p:spPr>
          <a:xfrm>
            <a:off x="411480" y="1508760"/>
            <a:ext cx="3931920" cy="320040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r>
              <a:rPr lang="en-US" sz="1400" dirty="0"/>
              <a:t>⁠Easy to create and update staff rotas. (Microsoft, 2024)  </a:t>
            </a:r>
          </a:p>
          <a:p>
            <a:pPr>
              <a:buSzPct val="100000"/>
            </a:pPr>
            <a:endParaRPr lang="en-US" sz="1400" dirty="0"/>
          </a:p>
          <a:p>
            <a:pPr marL="285750" indent="-285750">
              <a:buSzPct val="100000"/>
              <a:buFont typeface="Arial" panose="020B0604020202020204" pitchFamily="34" charset="0"/>
              <a:buChar char="•"/>
            </a:pPr>
            <a:r>
              <a:rPr lang="en-US" sz="1400" dirty="0"/>
              <a:t>⁠Supports real-time collaboration. (Microsoft, 2024)  </a:t>
            </a:r>
          </a:p>
          <a:p>
            <a:pPr>
              <a:buSzPct val="100000"/>
            </a:pPr>
            <a:endParaRPr lang="en-US" sz="1400" dirty="0"/>
          </a:p>
          <a:p>
            <a:pPr marL="285750" indent="-285750">
              <a:buSzPct val="100000"/>
              <a:buFont typeface="Arial" panose="020B0604020202020204" pitchFamily="34" charset="0"/>
              <a:buChar char="•"/>
            </a:pPr>
            <a:r>
              <a:rPr lang="en-US" sz="1400" dirty="0"/>
              <a:t>⁠Saves time using formulas and templates. (Irvin &amp; Brown, 1999; Microsoft, 2024)  </a:t>
            </a:r>
          </a:p>
          <a:p>
            <a:pPr>
              <a:buSzPct val="100000"/>
            </a:pPr>
            <a:endParaRPr lang="en-US" sz="1400" dirty="0"/>
          </a:p>
          <a:p>
            <a:pPr marL="285750" indent="-285750">
              <a:buSzPct val="100000"/>
              <a:buFont typeface="Arial" panose="020B0604020202020204" pitchFamily="34" charset="0"/>
              <a:buChar char="•"/>
            </a:pPr>
            <a:r>
              <a:rPr lang="en-US" sz="1400" dirty="0"/>
              <a:t>⁠Conditional formatting highlights staffing gaps automatically. (Microsoft, 2024) </a:t>
            </a:r>
          </a:p>
          <a:p>
            <a:pPr>
              <a:buSzPct val="100000"/>
            </a:pPr>
            <a:endParaRPr lang="en-US" sz="1400" dirty="0"/>
          </a:p>
          <a:p>
            <a:pPr marL="285750" indent="-285750">
              <a:buSzPct val="100000"/>
              <a:buFont typeface="Arial" panose="020B0604020202020204" pitchFamily="34" charset="0"/>
              <a:buChar char="•"/>
            </a:pPr>
            <a:r>
              <a:rPr lang="en-US" sz="1400" dirty="0"/>
              <a:t>Data validation reduces data-entry errors. (Microsoft, 2024)</a:t>
            </a:r>
          </a:p>
        </p:txBody>
      </p:sp>
      <p:sp>
        <p:nvSpPr>
          <p:cNvPr id="7" name="Shape 5">
            <a:extLst>
              <a:ext uri="{FF2B5EF4-FFF2-40B4-BE49-F238E27FC236}">
                <a16:creationId xmlns:a16="http://schemas.microsoft.com/office/drawing/2014/main" id="{9DC5975C-0447-7B7C-2A75-EE2BD697663F}"/>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208AA5CF-7E0E-037E-3A3A-910FDEB01371}"/>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a:extLst>
              <a:ext uri="{FF2B5EF4-FFF2-40B4-BE49-F238E27FC236}">
                <a16:creationId xmlns:a16="http://schemas.microsoft.com/office/drawing/2014/main" id="{639B12FD-800B-99A5-2D44-B5A931FD21F4}"/>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3AD21BD2-32D2-D097-4F51-6EDC6B5C36EB}"/>
              </a:ext>
            </a:extLst>
          </p:cNvPr>
          <p:cNvSpPr/>
          <p:nvPr/>
        </p:nvSpPr>
        <p:spPr>
          <a:xfrm>
            <a:off x="4709160" y="1508760"/>
            <a:ext cx="4023360" cy="320040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r>
              <a:rPr lang="en-US" sz="1400" dirty="0"/>
              <a:t>⁠Requires Microsoft 365 licence. (Microsoft, 2024) </a:t>
            </a:r>
          </a:p>
          <a:p>
            <a:pPr>
              <a:buSzPct val="100000"/>
            </a:pPr>
            <a:endParaRPr lang="en-US" sz="1400" dirty="0"/>
          </a:p>
          <a:p>
            <a:pPr marL="285750" indent="-285750">
              <a:buSzPct val="100000"/>
              <a:buFont typeface="Arial" panose="020B0604020202020204" pitchFamily="34" charset="0"/>
              <a:buChar char="•"/>
            </a:pPr>
            <a:r>
              <a:rPr lang="en-US" sz="1400" dirty="0"/>
              <a:t>Users need basic Excel skills. (Microsoft, 2024)  </a:t>
            </a:r>
          </a:p>
          <a:p>
            <a:pPr>
              <a:buSzPct val="100000"/>
            </a:pPr>
            <a:endParaRPr lang="en-US" sz="1400" dirty="0"/>
          </a:p>
          <a:p>
            <a:pPr marL="285750" indent="-285750">
              <a:buSzPct val="100000"/>
              <a:buFont typeface="Arial" panose="020B0604020202020204" pitchFamily="34" charset="0"/>
              <a:buChar char="•"/>
            </a:pPr>
            <a:r>
              <a:rPr lang="en-US" sz="1400" dirty="0"/>
              <a:t>Manual data entry can lead to errors. (Ernst et al., 2004).</a:t>
            </a:r>
          </a:p>
          <a:p>
            <a:pPr>
              <a:buSzPct val="100000"/>
            </a:pPr>
            <a:endParaRPr lang="en-US" sz="1400" dirty="0"/>
          </a:p>
          <a:p>
            <a:pPr marL="285750" indent="-285750">
              <a:buSzPct val="100000"/>
              <a:buFont typeface="Arial" panose="020B0604020202020204" pitchFamily="34" charset="0"/>
              <a:buChar char="•"/>
            </a:pPr>
            <a:r>
              <a:rPr lang="en-US" sz="1400" dirty="0"/>
              <a:t>Internet connection is needed for online collaboration. (Microsoft, 2024)  </a:t>
            </a:r>
          </a:p>
          <a:p>
            <a:pPr>
              <a:buSzPct val="100000"/>
            </a:pPr>
            <a:endParaRPr lang="en-US" sz="1400" dirty="0"/>
          </a:p>
          <a:p>
            <a:pPr marL="285750" indent="-285750">
              <a:buSzPct val="100000"/>
              <a:buFont typeface="Arial" panose="020B0604020202020204" pitchFamily="34" charset="0"/>
              <a:buChar char="•"/>
            </a:pPr>
            <a:r>
              <a:rPr lang="en-US" sz="1400" dirty="0"/>
              <a:t>No automatic shift optimisation like dedicated scheduling software. (Ernst et al., 2004).</a:t>
            </a:r>
          </a:p>
        </p:txBody>
      </p:sp>
    </p:spTree>
    <p:extLst>
      <p:ext uri="{BB962C8B-B14F-4D97-AF65-F5344CB8AC3E}">
        <p14:creationId xmlns:p14="http://schemas.microsoft.com/office/powerpoint/2010/main" val="2894269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5: Staff Training</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r>
              <a:rPr lang="en-US" sz="1300" i="1" dirty="0">
                <a:solidFill>
                  <a:srgbClr val="555555"/>
                </a:solidFill>
                <a:latin typeface="Calibri" pitchFamily="34" charset="0"/>
                <a:ea typeface="Calibri" pitchFamily="34" charset="-122"/>
                <a:cs typeface="Calibri" pitchFamily="34" charset="-120"/>
              </a:rPr>
              <a:t>Recommended Tool:  Microsoft PowerPoint          Presenter: Viviana Perez Pacheco | 2538164 </a:t>
            </a:r>
            <a:endParaRPr lang="en-US" sz="1300" dirty="0"/>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513332"/>
            <a:ext cx="8321040" cy="3429000"/>
          </a:xfrm>
          <a:prstGeom prst="rect">
            <a:avLst/>
          </a:prstGeom>
          <a:noFill/>
          <a:ln/>
        </p:spPr>
        <p:txBody>
          <a:bodyPr wrap="square" lIns="0" tIns="0" rIns="0" bIns="0" rtlCol="0" anchor="t"/>
          <a:lstStyle/>
          <a:p>
            <a:pPr marL="171450" indent="-171450">
              <a:buSzPct val="100000"/>
              <a:buFont typeface="Arial" panose="020B0604020202020204" pitchFamily="34" charset="0"/>
              <a:buChar char="•"/>
            </a:pPr>
            <a:r>
              <a:rPr lang="en-US" sz="1200" dirty="0"/>
              <a:t>Care staff task: To develop quicker and simpler micro training decks. Training personal or virtual</a:t>
            </a:r>
          </a:p>
          <a:p>
            <a:pPr>
              <a:buSzPct val="100000"/>
            </a:pPr>
            <a:endParaRPr lang="en-US" sz="1200" dirty="0"/>
          </a:p>
          <a:p>
            <a:pPr marL="171450" indent="-171450">
              <a:buSzPct val="100000"/>
              <a:buFont typeface="Arial" panose="020B0604020202020204" pitchFamily="34" charset="0"/>
              <a:buChar char="•"/>
            </a:pPr>
            <a:r>
              <a:rPr lang="en-US" sz="1200" dirty="0"/>
              <a:t>The PowerPoint t has been recognised and validated for health care staff training. </a:t>
            </a:r>
          </a:p>
          <a:p>
            <a:pPr>
              <a:buSzPct val="100000"/>
            </a:pPr>
            <a:r>
              <a:rPr lang="en-US" sz="1200" dirty="0"/>
              <a:t>     Trainer be documented for regulators bodies care quality commission (cqc).</a:t>
            </a:r>
          </a:p>
          <a:p>
            <a:pPr>
              <a:buSzPct val="100000"/>
            </a:pPr>
            <a:endParaRPr lang="en-US" sz="1200" dirty="0"/>
          </a:p>
          <a:p>
            <a:pPr marL="171450" indent="-171450">
              <a:buSzPct val="100000"/>
              <a:buFont typeface="Arial" panose="020B0604020202020204" pitchFamily="34" charset="0"/>
              <a:buChar char="•"/>
            </a:pPr>
            <a:r>
              <a:rPr lang="en-US" sz="1200" dirty="0"/>
              <a:t>The real features at the tool are large font bullet points , images, minimum text per slide and animation quizzes.</a:t>
            </a:r>
          </a:p>
          <a:p>
            <a:pPr>
              <a:buSzPct val="100000"/>
            </a:pPr>
            <a:endParaRPr lang="en-US" sz="1200" dirty="0"/>
          </a:p>
          <a:p>
            <a:pPr marL="171450" indent="-171450">
              <a:buSzPct val="100000"/>
              <a:buFont typeface="Arial" panose="020B0604020202020204" pitchFamily="34" charset="0"/>
              <a:buChar char="•"/>
            </a:pPr>
            <a:r>
              <a:rPr lang="en-US" sz="1200" dirty="0"/>
              <a:t>Adavantage to use MCS PowerPoint: Accesibility, Reusability  and cost effective.</a:t>
            </a:r>
          </a:p>
          <a:p>
            <a:pPr>
              <a:buSzPct val="100000"/>
            </a:pPr>
            <a:endParaRPr lang="en-US" sz="1200" dirty="0"/>
          </a:p>
          <a:p>
            <a:pPr marL="171450" indent="-171450">
              <a:buSzPct val="100000"/>
              <a:buFont typeface="Arial" panose="020B0604020202020204" pitchFamily="34" charset="0"/>
              <a:buChar char="•"/>
            </a:pPr>
            <a:r>
              <a:rPr lang="en-US" sz="1200" dirty="0"/>
              <a:t>The limitation to use MCS PowerPoint : Internet dependency: Predowloading .Always download videos locally before hand.</a:t>
            </a:r>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endParaRPr lang="en-US" sz="11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9F6D4-058D-E96A-EFEA-05B756EA475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866FA550-B9D1-5C7A-0922-17466277F7AA}"/>
              </a:ext>
            </a:extLst>
          </p:cNvPr>
          <p:cNvSpPr/>
          <p:nvPr/>
        </p:nvSpPr>
        <p:spPr>
          <a:xfrm>
            <a:off x="411481" y="1"/>
            <a:ext cx="8321040" cy="10058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MS PowerPoint at Riverdale</a:t>
            </a:r>
            <a:endParaRPr lang="en-US" sz="3600" dirty="0"/>
          </a:p>
        </p:txBody>
      </p:sp>
      <p:sp>
        <p:nvSpPr>
          <p:cNvPr id="3" name="Shape 1">
            <a:extLst>
              <a:ext uri="{FF2B5EF4-FFF2-40B4-BE49-F238E27FC236}">
                <a16:creationId xmlns:a16="http://schemas.microsoft.com/office/drawing/2014/main" id="{4FDD4944-F33F-488D-FC93-83785B98FB23}"/>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BCE7422A-C95D-3CF7-EBD5-CACAB562366E}"/>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a:extLst>
              <a:ext uri="{FF2B5EF4-FFF2-40B4-BE49-F238E27FC236}">
                <a16:creationId xmlns:a16="http://schemas.microsoft.com/office/drawing/2014/main" id="{B02867D1-C75D-9383-822A-B5A368C802A1}"/>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887E28A2-EA18-0F73-38F0-0F79AE4F2D43}"/>
              </a:ext>
            </a:extLst>
          </p:cNvPr>
          <p:cNvSpPr/>
          <p:nvPr/>
        </p:nvSpPr>
        <p:spPr>
          <a:xfrm>
            <a:off x="411480" y="1508760"/>
            <a:ext cx="3931920" cy="320040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endParaRPr lang="en-US" sz="1400" dirty="0"/>
          </a:p>
          <a:p>
            <a:pPr marL="285750" indent="-285750">
              <a:buSzPct val="100000"/>
              <a:buFont typeface="Arial" panose="020B0604020202020204" pitchFamily="34" charset="0"/>
              <a:buChar char="•"/>
            </a:pPr>
            <a:r>
              <a:rPr lang="en-US" sz="1400" dirty="0"/>
              <a:t>Standardization: every shift receive the Same information</a:t>
            </a:r>
          </a:p>
          <a:p>
            <a:pPr>
              <a:buSzPct val="100000"/>
            </a:pPr>
            <a:endParaRPr lang="en-US" sz="1400" dirty="0"/>
          </a:p>
          <a:p>
            <a:pPr marL="285750" indent="-285750">
              <a:buSzPct val="100000"/>
              <a:buFont typeface="Arial" panose="020B0604020202020204" pitchFamily="34" charset="0"/>
              <a:buChar char="•"/>
            </a:pPr>
            <a:r>
              <a:rPr lang="en-US" sz="1400" dirty="0"/>
              <a:t>Cost-effective: Already include in Microft365 subscription.no extra bolged needed</a:t>
            </a:r>
          </a:p>
          <a:p>
            <a:pPr>
              <a:buSzPct val="100000"/>
            </a:pPr>
            <a:endParaRPr lang="en-US" sz="1400" dirty="0"/>
          </a:p>
          <a:p>
            <a:pPr marL="285750" indent="-285750">
              <a:buSzPct val="100000"/>
              <a:buFont typeface="Arial" panose="020B0604020202020204" pitchFamily="34" charset="0"/>
              <a:buChar char="•"/>
            </a:pPr>
            <a:r>
              <a:rPr lang="en-US" sz="1400" dirty="0"/>
              <a:t>Accesibility cheker enforce hight contast text for images to helping staff out low vision</a:t>
            </a:r>
          </a:p>
          <a:p>
            <a:pPr>
              <a:buSzPct val="100000"/>
            </a:pPr>
            <a:endParaRPr lang="en-US" sz="1400" dirty="0"/>
          </a:p>
          <a:p>
            <a:pPr marL="285750" indent="-285750">
              <a:buSzPct val="100000"/>
              <a:buFont typeface="Arial" panose="020B0604020202020204" pitchFamily="34" charset="0"/>
              <a:buChar char="•"/>
            </a:pPr>
            <a:r>
              <a:rPr lang="en-US" sz="1400" dirty="0"/>
              <a:t>Reusability: Single deck can be used for new hire orientation, annual refreshner and all the three shift updates.</a:t>
            </a:r>
          </a:p>
        </p:txBody>
      </p:sp>
      <p:sp>
        <p:nvSpPr>
          <p:cNvPr id="7" name="Shape 5">
            <a:extLst>
              <a:ext uri="{FF2B5EF4-FFF2-40B4-BE49-F238E27FC236}">
                <a16:creationId xmlns:a16="http://schemas.microsoft.com/office/drawing/2014/main" id="{6AA37FC4-DAFC-1047-161E-3E20DAA97B03}"/>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6B24D6A5-48F9-3744-7113-E03CC9888B6A}"/>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a:extLst>
              <a:ext uri="{FF2B5EF4-FFF2-40B4-BE49-F238E27FC236}">
                <a16:creationId xmlns:a16="http://schemas.microsoft.com/office/drawing/2014/main" id="{2A155B5A-1B04-67DD-86A7-AE06726B5909}"/>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C54E153D-CD4A-DDB7-B81A-BB043FDE6AF7}"/>
              </a:ext>
            </a:extLst>
          </p:cNvPr>
          <p:cNvSpPr/>
          <p:nvPr/>
        </p:nvSpPr>
        <p:spPr>
          <a:xfrm>
            <a:off x="4709160" y="1508760"/>
            <a:ext cx="4023360" cy="3200400"/>
          </a:xfrm>
          <a:prstGeom prst="rect">
            <a:avLst/>
          </a:prstGeom>
          <a:noFill/>
          <a:ln/>
        </p:spPr>
        <p:txBody>
          <a:bodyPr wrap="square" lIns="0" tIns="0" rIns="0" bIns="0" rtlCol="0" anchor="t"/>
          <a:lstStyle/>
          <a:p>
            <a:pPr>
              <a:buSzPct val="100000"/>
            </a:pPr>
            <a:endParaRPr lang="en-US" sz="1400" dirty="0"/>
          </a:p>
        </p:txBody>
      </p:sp>
      <p:sp>
        <p:nvSpPr>
          <p:cNvPr id="11" name="TextBox 10">
            <a:extLst>
              <a:ext uri="{FF2B5EF4-FFF2-40B4-BE49-F238E27FC236}">
                <a16:creationId xmlns:a16="http://schemas.microsoft.com/office/drawing/2014/main" id="{2180D52C-B87A-CB7F-5763-F5B14B5DF726}"/>
              </a:ext>
            </a:extLst>
          </p:cNvPr>
          <p:cNvSpPr txBox="1"/>
          <p:nvPr/>
        </p:nvSpPr>
        <p:spPr>
          <a:xfrm>
            <a:off x="4709160" y="1536191"/>
            <a:ext cx="4087704" cy="3539430"/>
          </a:xfrm>
          <a:prstGeom prst="rect">
            <a:avLst/>
          </a:prstGeom>
          <a:noFill/>
        </p:spPr>
        <p:txBody>
          <a:bodyPr wrap="square" rtlCol="0">
            <a:spAutoFit/>
          </a:bodyPr>
          <a:lstStyle/>
          <a:p>
            <a:pPr marL="285750" indent="-285750">
              <a:buFont typeface="Arial" panose="020B0604020202020204" pitchFamily="34" charset="0"/>
              <a:buChar char="•"/>
            </a:pPr>
            <a:r>
              <a:rPr lang="en-US" sz="1400"/>
              <a:t>Cognitive Overload: After 12 hours shift, staff struggle with dense bullet point slide</a:t>
            </a:r>
          </a:p>
          <a:p>
            <a:endParaRPr lang="en-US" sz="1400"/>
          </a:p>
          <a:p>
            <a:pPr marL="285750" indent="-285750">
              <a:buFont typeface="Arial" panose="020B0604020202020204" pitchFamily="34" charset="0"/>
              <a:buChar char="•"/>
            </a:pPr>
            <a:r>
              <a:rPr lang="en-US" sz="1400"/>
              <a:t>Internet dependency:predowloading media add extra preparation time</a:t>
            </a:r>
          </a:p>
          <a:p>
            <a:endParaRPr lang="en-US" sz="1400"/>
          </a:p>
          <a:p>
            <a:pPr marL="285750" indent="-285750">
              <a:buFont typeface="Arial" panose="020B0604020202020204" pitchFamily="34" charset="0"/>
              <a:buChar char="•"/>
            </a:pPr>
            <a:r>
              <a:rPr lang="en-US" sz="1400"/>
              <a:t>Digital Literacy: Many veteran nursing aides have never used presentation software.</a:t>
            </a:r>
          </a:p>
          <a:p>
            <a:pPr marL="285750" indent="-285750">
              <a:buFont typeface="Arial" panose="020B0604020202020204" pitchFamily="34" charset="0"/>
              <a:buChar char="•"/>
            </a:pPr>
            <a:endParaRPr lang="en-US" sz="1400"/>
          </a:p>
          <a:p>
            <a:pPr marL="285750" indent="-285750">
              <a:buFont typeface="Arial" panose="020B0604020202020204" pitchFamily="34" charset="0"/>
              <a:buChar char="•"/>
            </a:pPr>
            <a:r>
              <a:rPr lang="en-US" sz="1400"/>
              <a:t>Versioning &amp; licensing conflicts: Staff reviewing slides on personal tablets may have older PowerPoint version or not valid licence.</a:t>
            </a:r>
          </a:p>
          <a:p>
            <a:endParaRPr lang="en-US" sz="1400"/>
          </a:p>
          <a:p>
            <a:pPr marL="285750" indent="-285750">
              <a:buFont typeface="Arial" panose="020B0604020202020204" pitchFamily="34" charset="0"/>
              <a:buChar char="•"/>
            </a:pPr>
            <a:r>
              <a:rPr lang="en-US" sz="1400"/>
              <a:t>⁠Passive learning risk: trainers often fall into reading slide. Facilitating hands or discussion ineffective for practical skills.</a:t>
            </a:r>
          </a:p>
        </p:txBody>
      </p:sp>
    </p:spTree>
    <p:extLst>
      <p:ext uri="{BB962C8B-B14F-4D97-AF65-F5344CB8AC3E}">
        <p14:creationId xmlns:p14="http://schemas.microsoft.com/office/powerpoint/2010/main" val="2101939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Summary: Benefits &amp; Limitations of Recommended Tools</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graphicFrame>
        <p:nvGraphicFramePr>
          <p:cNvPr id="11" name="Table 0"/>
          <p:cNvGraphicFramePr>
            <a:graphicFrameLocks noGrp="1"/>
          </p:cNvGraphicFramePr>
          <p:nvPr>
            <p:extLst>
              <p:ext uri="{D42A27DB-BD31-4B8C-83A1-F6EECF244321}">
                <p14:modId xmlns:p14="http://schemas.microsoft.com/office/powerpoint/2010/main" val="2609088767"/>
              </p:ext>
            </p:extLst>
          </p:nvPr>
        </p:nvGraphicFramePr>
        <p:xfrm>
          <a:off x="411480" y="978408"/>
          <a:ext cx="8321040" cy="4003658"/>
        </p:xfrm>
        <a:graphic>
          <a:graphicData uri="http://schemas.openxmlformats.org/drawingml/2006/table">
            <a:tbl>
              <a:tblPr/>
              <a:tblGrid>
                <a:gridCol w="201168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2534121">
                  <a:extLst>
                    <a:ext uri="{9D8B030D-6E8A-4147-A177-3AD203B41FA5}">
                      <a16:colId xmlns:a16="http://schemas.microsoft.com/office/drawing/2014/main" val="20002"/>
                    </a:ext>
                  </a:extLst>
                </a:gridCol>
                <a:gridCol w="2403639">
                  <a:extLst>
                    <a:ext uri="{9D8B030D-6E8A-4147-A177-3AD203B41FA5}">
                      <a16:colId xmlns:a16="http://schemas.microsoft.com/office/drawing/2014/main" val="20003"/>
                    </a:ext>
                  </a:extLst>
                </a:gridCol>
              </a:tblGrid>
              <a:tr h="424551">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Workplace Task</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MS 365 Tool</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Key Benefit</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Key Limitation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extLst>
                  <a:ext uri="{0D108BD9-81ED-4DB2-BD59-A6C34878D82A}">
                    <a16:rowId xmlns:a16="http://schemas.microsoft.com/office/drawing/2014/main" val="10000"/>
                  </a:ext>
                </a:extLst>
              </a:tr>
              <a:tr h="868556">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Staff Communication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Teams</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177750" indent="-177750" algn="l">
                        <a:buFont typeface="Wingdings" pitchFamily="2" charset="2"/>
                        <a:buChar char="ü"/>
                      </a:pPr>
                      <a:r>
                        <a:rPr lang="en-US" sz="1300" dirty="0">
                          <a:solidFill>
                            <a:srgbClr val="1A1A1A"/>
                          </a:solidFill>
                          <a:latin typeface="+mn-lt"/>
                          <a:ea typeface="Calibri" pitchFamily="34" charset="-122"/>
                          <a:cs typeface="Calibri" pitchFamily="34" charset="-120"/>
                        </a:rPr>
                        <a:t>Microsoft 365 integration, nosubcribes existing 365 subcribes and robust security.</a:t>
                      </a:r>
                      <a:endParaRPr lang="en-US" sz="1300" dirty="0">
                        <a:latin typeface="+mn-lt"/>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177750" indent="-177750">
                        <a:buFont typeface="System Font Regular"/>
                        <a:buChar char="❌"/>
                      </a:pPr>
                      <a:r>
                        <a:rPr lang="en-US" sz="1300" dirty="0">
                          <a:latin typeface="+mn-lt"/>
                          <a:ea typeface="Calibri" charset="0"/>
                          <a:cs typeface="Calibri" charset="0"/>
                        </a:rPr>
                        <a:t>Disadvantage include resource heavy performance/ lag and a complex interface.</a:t>
                      </a: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4551">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File Storage &amp; Sharing</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OneDrive</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lgn="l">
                        <a:buNone/>
                      </a:pP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808655">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Care Documentation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Word</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171450" indent="-171450" algn="l">
                        <a:buFont typeface="Wingdings" pitchFamily="2" charset="2"/>
                        <a:buChar char="ü"/>
                      </a:pPr>
                      <a:r>
                        <a:rPr lang="en-US" sz="1200" dirty="0">
                          <a:solidFill>
                            <a:srgbClr val="1A1A1A"/>
                          </a:solidFill>
                          <a:latin typeface="Calibri" pitchFamily="34" charset="0"/>
                          <a:ea typeface="Calibri" charset="0"/>
                          <a:cs typeface="Calibri" pitchFamily="34" charset="-120"/>
                        </a:rPr>
                        <a:t>Standardized reposrts</a:t>
                      </a:r>
                    </a:p>
                    <a:p>
                      <a:pPr marL="171450" indent="-171450" algn="l">
                        <a:buFont typeface="Wingdings" pitchFamily="2" charset="2"/>
                        <a:buChar char="ü"/>
                      </a:pPr>
                      <a:r>
                        <a:rPr lang="en-US" sz="1200" dirty="0"/>
                        <a:t>Records Management Code of        Practice for Health and Social Care</a:t>
                      </a:r>
                      <a:r>
                        <a:rPr lang="en-US" sz="1200" dirty="0">
                          <a:solidFill>
                            <a:srgbClr val="1A1A1A"/>
                          </a:solidFill>
                          <a:latin typeface="Calibri" pitchFamily="34" charset="0"/>
                          <a:ea typeface="Calibri" charset="0"/>
                          <a:cs typeface="Calibri" pitchFamily="34" charset="-120"/>
                        </a:rPr>
                        <a:t>(NHC England, 2021)</a:t>
                      </a:r>
                      <a:endParaRPr lang="en-US" sz="12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171450" indent="-171450" algn="l">
                        <a:buFont typeface="System Font Regular"/>
                        <a:buChar char="❌"/>
                      </a:pPr>
                      <a:r>
                        <a:rPr lang="en-US" sz="1200" dirty="0">
                          <a:latin typeface="Calibri" charset="0"/>
                          <a:ea typeface="Calibri" charset="0"/>
                          <a:cs typeface="Calibri" charset="0"/>
                        </a:rPr>
                        <a:t>Weak data protection (Guidance for Data Controllers Using Microsoft Office 365)</a:t>
                      </a: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628954">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Staff Scheduling / Rotas</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Excel</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171450" indent="-171450" algn="l">
                        <a:buFont typeface="Wingdings" pitchFamily="2" charset="2"/>
                        <a:buChar char="ü"/>
                      </a:pPr>
                      <a:r>
                        <a:rPr lang="en-US" sz="1200" dirty="0">
                          <a:solidFill>
                            <a:srgbClr val="1A1A1A"/>
                          </a:solidFill>
                          <a:latin typeface="Calibri" pitchFamily="34" charset="0"/>
                          <a:ea typeface="Calibri" charset="0"/>
                          <a:cs typeface="Calibri" pitchFamily="34" charset="-120"/>
                        </a:rPr>
                        <a:t>Reduced the time needed to create staff rotas (Irvin &amp; Brown, 1999).</a:t>
                      </a:r>
                      <a:endParaRPr lang="en-US" sz="12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171450" indent="-171450" algn="l">
                        <a:buFont typeface="System Font Regular"/>
                        <a:buChar char="❌"/>
                      </a:pPr>
                      <a:r>
                        <a:rPr lang="en-US" sz="1200" dirty="0">
                          <a:solidFill>
                            <a:srgbClr val="1A1A1A"/>
                          </a:solidFill>
                          <a:latin typeface="Calibri" pitchFamily="34" charset="0"/>
                          <a:ea typeface="Calibri" charset="0"/>
                          <a:cs typeface="Calibri" pitchFamily="34" charset="-120"/>
                        </a:rPr>
                        <a:t>Manual data entry can lead to errors (UKG).</a:t>
                      </a:r>
                      <a:endParaRPr lang="en-US" sz="12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808655">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Staff Training</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PowerPoint</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171450" indent="-171450" algn="l">
                        <a:buFont typeface="Wingdings" pitchFamily="2" charset="2"/>
                        <a:buChar char="ü"/>
                      </a:pPr>
                      <a:r>
                        <a:rPr lang="en-US" sz="1200" dirty="0">
                          <a:latin typeface="Calibri" charset="0"/>
                          <a:ea typeface="Calibri" charset="0"/>
                          <a:cs typeface="Calibri" charset="0"/>
                        </a:rPr>
                        <a:t>Cost-effective: already included subscription. (Arviteni 2026)</a:t>
                      </a: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171450" indent="-171450" algn="l">
                        <a:buFont typeface="System Font Regular"/>
                        <a:buChar char="❌"/>
                      </a:pPr>
                      <a:r>
                        <a:rPr lang="en-US" sz="1200" dirty="0">
                          <a:latin typeface="Calibri" charset="0"/>
                          <a:ea typeface="Calibri" charset="0"/>
                          <a:cs typeface="Calibri" charset="0"/>
                        </a:rPr>
                        <a:t>Internet dependency: predowloadig the material. (Journal.gerontechology.org/archives/</a:t>
                      </a: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Conclusion</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8321040" cy="347472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endParaRPr lang="en-US" sz="1400" dirty="0"/>
          </a:p>
          <a:p>
            <a:pPr marL="285750" indent="-285750">
              <a:buSzPct val="100000"/>
              <a:buFont typeface="Arial" panose="020B0604020202020204" pitchFamily="34" charset="0"/>
              <a:buChar char="•"/>
            </a:pPr>
            <a:r>
              <a:rPr lang="en-US" sz="1400" dirty="0"/>
              <a:t>Our group concluded that the right selection of Microsoft 365 tools would help Riverdale better organize its work and assist staff with their daily duties. Also it will improve organization, communication and overall ability at Riverdale Nursing Home. </a:t>
            </a:r>
          </a:p>
          <a:p>
            <a:pPr>
              <a:buSzPct val="100000"/>
            </a:pPr>
            <a:endParaRPr lang="en-US" sz="1400" dirty="0"/>
          </a:p>
          <a:p>
            <a:pPr marL="285750" indent="-285750">
              <a:buSzPct val="100000"/>
              <a:buFont typeface="Arial" panose="020B0604020202020204" pitchFamily="34" charset="0"/>
              <a:buChar char="•"/>
            </a:pPr>
            <a:r>
              <a:rPr lang="en-US" sz="1400" dirty="0"/>
              <a:t>Each tool has a different purpose, but they all help save time, improve communication, and make teamwork more effective. </a:t>
            </a:r>
          </a:p>
          <a:p>
            <a:pPr>
              <a:buSzPct val="100000"/>
            </a:pPr>
            <a:endParaRPr lang="en-US" sz="1400" dirty="0"/>
          </a:p>
          <a:p>
            <a:pPr marL="285750" indent="-285750">
              <a:buSzPct val="100000"/>
              <a:buFont typeface="Arial" panose="020B0604020202020204" pitchFamily="34" charset="0"/>
              <a:buChar char="•"/>
            </a:pPr>
            <a:r>
              <a:rPr lang="en-US" sz="1400" dirty="0"/>
              <a:t>Most tools require internet access, basic training, and a Microsoft 365 license. Management can address these issues by providing employee training and ensuring the availability to  correct equipment and internet access.</a:t>
            </a:r>
          </a:p>
          <a:p>
            <a:pPr>
              <a:buSzPct val="100000"/>
            </a:pPr>
            <a:endParaRPr lang="en-US" sz="1400" dirty="0"/>
          </a:p>
          <a:p>
            <a:pPr marL="285750" indent="-285750">
              <a:buSzPct val="100000"/>
              <a:buFont typeface="Arial" panose="020B0604020202020204" pitchFamily="34" charset="0"/>
              <a:buChar char="•"/>
            </a:pPr>
            <a:r>
              <a:rPr lang="en-US" sz="1400" dirty="0"/>
              <a:t>Our main recommendation is to use the appropriate Microsoft 365 tools for specific tasks in order to improve work organization, communication and teamwork better.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References</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97280"/>
            <a:ext cx="8321040" cy="3840480"/>
          </a:xfrm>
          <a:prstGeom prst="rect">
            <a:avLst/>
          </a:prstGeom>
          <a:noFill/>
          <a:ln/>
        </p:spPr>
        <p:txBody>
          <a:bodyPr wrap="square" lIns="0" tIns="0" rIns="0" bIns="0" rtlCol="0" anchor="t"/>
          <a:lstStyle/>
          <a:p>
            <a:pPr marL="171450" indent="-171450">
              <a:buFont typeface="Arial" panose="020B0604020202020204" pitchFamily="34" charset="0"/>
              <a:buChar char="•"/>
            </a:pPr>
            <a:r>
              <a:rPr lang="en-US" sz="1200" dirty="0"/>
              <a:t>Skills for Care (2023). Digital skills in social care. Available at: https://www.skillsforcare.org.uk/Home.aspx (Accessed: 3 July 2026).</a:t>
            </a:r>
          </a:p>
          <a:p>
            <a:pPr marL="171450" indent="-171450">
              <a:buFont typeface="Arial" panose="020B0604020202020204" pitchFamily="34" charset="0"/>
              <a:buChar char="•"/>
            </a:pPr>
            <a:r>
              <a:rPr lang="en-US" sz="1200" dirty="0"/>
              <a:t>NHS England (2024). Digital documentation standards. Available at: https://www.england.nhs.uk (Accessed: 3 July 2026).</a:t>
            </a:r>
          </a:p>
          <a:p>
            <a:pPr marL="171450" indent="-171450">
              <a:buFont typeface="Arial" panose="020B0604020202020204" pitchFamily="34" charset="0"/>
              <a:buChar char="•"/>
            </a:pPr>
            <a:r>
              <a:rPr lang="en-US" sz="1200" dirty="0"/>
              <a:t>NHS England (2021). Records Management Code of Practice for Health and Social Care. Available at: https://transform.england.nhs.uk/media/documents/NHSX_Records_Management_CoP_V7.pdf (Accessed: 3 July 2026).</a:t>
            </a:r>
          </a:p>
          <a:p>
            <a:pPr marL="171450" indent="-171450">
              <a:buFont typeface="Arial" panose="020B0604020202020204" pitchFamily="34" charset="0"/>
              <a:buChar char="•"/>
            </a:pPr>
            <a:r>
              <a:rPr lang="en-US" sz="1200" dirty="0"/>
              <a:t>GOV.UK (2023). Social care and cyber-crime [Online]. Available at: https://socialcare.blog.gov.uk/2023/10/11/social-crime/ (Accessed: 3 July 2026).</a:t>
            </a:r>
          </a:p>
          <a:p>
            <a:pPr marL="171450" indent="-171450">
              <a:buSzPct val="100000"/>
              <a:buFont typeface="Arial" panose="020B0604020202020204" pitchFamily="34" charset="0"/>
              <a:buChar char="•"/>
            </a:pPr>
            <a:r>
              <a:rPr lang="en-US" sz="1200" dirty="0"/>
              <a:t>Alley, M. Schreiber, M. Ramsdell, K.,&amp; Muffo,J.(2006)</a:t>
            </a:r>
          </a:p>
          <a:p>
            <a:pPr marL="171450" indent="-171450">
              <a:buSzPct val="100000"/>
              <a:buFont typeface="Arial" panose="020B0604020202020204" pitchFamily="34" charset="0"/>
              <a:buChar char="•"/>
            </a:pPr>
            <a:r>
              <a:rPr lang="en-US" sz="1200" dirty="0"/>
              <a:t>Licensin &amp; Version: Older version or no license using a personal tablets causing formatting issues.</a:t>
            </a:r>
          </a:p>
          <a:p>
            <a:pPr marL="171450" indent="-171450">
              <a:buSzPct val="100000"/>
              <a:buFont typeface="Arial" panose="020B0604020202020204" pitchFamily="34" charset="0"/>
              <a:buChar char="•"/>
            </a:pPr>
            <a:r>
              <a:rPr lang="en-US" sz="1200" dirty="0"/>
              <a:t>Kosslyn, S.M. (2007) Oxford University Press</a:t>
            </a:r>
          </a:p>
          <a:p>
            <a:pPr marL="171450" indent="-171450">
              <a:buFont typeface="Arial" panose="020B0604020202020204" pitchFamily="34" charset="0"/>
              <a:buChar char="•"/>
            </a:pPr>
            <a:r>
              <a:rPr lang="en-US" sz="1200" dirty="0"/>
              <a:t>Irvin, S. A., &amp; Brown, H. N. (1999). Self-scheduling with Microsoft Excel. Nursing Economics, 17(4), 201–206.</a:t>
            </a:r>
          </a:p>
          <a:p>
            <a:pPr marL="171450" indent="-171450">
              <a:buFont typeface="Arial" panose="020B0604020202020204" pitchFamily="34" charset="0"/>
              <a:buChar char="•"/>
            </a:pPr>
            <a:r>
              <a:rPr lang="en-US" sz="1200" dirty="0">
                <a:hlinkClick r:id="rId3">
                  <a:extLst>
                    <a:ext uri="{A12FA001-AC4F-418D-AE19-62706E023703}">
                      <ahyp:hlinkClr xmlns:ahyp="http://schemas.microsoft.com/office/drawing/2018/hyperlinkcolor" val="tx"/>
                    </a:ext>
                  </a:extLst>
                </a:hlinkClick>
              </a:rPr>
              <a:t>https://www.ukg.com/sites/default/files/legacy/ukg/media/files/ps0589v1-Automate-Scheduling-WP.pdf?utm_source=chatgpt.com</a:t>
            </a:r>
            <a:endParaRPr lang="en-US" sz="1200" dirty="0"/>
          </a:p>
          <a:p>
            <a:pPr marL="171450" indent="-171450">
              <a:buFont typeface="Arial" panose="020B0604020202020204" pitchFamily="34" charset="0"/>
              <a:buChar char="•"/>
            </a:pPr>
            <a:r>
              <a:rPr lang="en-US" sz="1200" dirty="0"/>
              <a:t>Ernst, A. T., Jiang, H., Krishnamoorthy, M., &amp; Sier, D. (2004). Staff scheduling and rostering: A review of applications, methods and models. European Journal of Operational Research, 153(1), 3–27.</a:t>
            </a:r>
          </a:p>
          <a:p>
            <a:pPr marL="171450" indent="-171450">
              <a:buFont typeface="Arial" panose="020B0604020202020204" pitchFamily="34" charset="0"/>
              <a:buChar char="•"/>
            </a:pPr>
            <a:r>
              <a:rPr lang="en-US" sz="1200" dirty="0"/>
              <a:t>Microsoft. (2024). Microsoft Excel. </a:t>
            </a:r>
            <a:r>
              <a:rPr lang="en-US" sz="1200" dirty="0">
                <a:hlinkClick r:id="rId4">
                  <a:extLst>
                    <a:ext uri="{A12FA001-AC4F-418D-AE19-62706E023703}">
                      <ahyp:hlinkClr xmlns:ahyp="http://schemas.microsoft.com/office/drawing/2018/hyperlinkcolor" val="tx"/>
                    </a:ext>
                  </a:extLst>
                </a:hlinkClick>
              </a:rPr>
              <a:t>https://www.microsoft.com/microsoft-365/excel</a:t>
            </a:r>
            <a:endParaRPr lang="en-US" sz="1200" dirty="0"/>
          </a:p>
          <a:p>
            <a:pPr marL="171450" indent="-171450">
              <a:buFont typeface="Arial" panose="020B0604020202020204" pitchFamily="34" charset="0"/>
              <a:buChar char="•"/>
            </a:pPr>
            <a:r>
              <a:rPr lang="en-US" sz="1200" dirty="0"/>
              <a:t>Agency for healthcar research and Quality (AHRQ)</a:t>
            </a:r>
          </a:p>
          <a:p>
            <a:pPr marL="171450" indent="-171450">
              <a:buFont typeface="Arial" panose="020B0604020202020204" pitchFamily="34" charset="0"/>
              <a:buChar char="•"/>
            </a:pPr>
            <a:r>
              <a:rPr lang="en-US" sz="1200" dirty="0"/>
              <a:t>Jones, S, (2009) Nursing times 105 (6) 22-24</a:t>
            </a:r>
          </a:p>
          <a:p>
            <a:pPr marL="171450" indent="-171450">
              <a:buFont typeface="Arial" panose="020B0604020202020204" pitchFamily="34" charset="0"/>
              <a:buChar char="•"/>
            </a:pPr>
            <a:r>
              <a:rPr lang="en-US" sz="1200" dirty="0"/>
              <a:t>Journal.gerontechnology.org/archives </a:t>
            </a:r>
          </a:p>
          <a:p>
            <a:pPr marL="171450" indent="-171450">
              <a:buFont typeface="Arial" panose="020B0604020202020204" pitchFamily="34" charset="0"/>
              <a:buChar char="•"/>
            </a:pPr>
            <a:r>
              <a:rPr lang="en-US" sz="1200" dirty="0"/>
              <a:t>( Buchal and Songsore, 2019)</a:t>
            </a:r>
          </a:p>
        </p:txBody>
      </p:sp>
    </p:spTree>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10418</TotalTime>
  <Words>2866</Words>
  <Application>Microsoft Macintosh PowerPoint</Application>
  <PresentationFormat>On-screen Show (16:9)</PresentationFormat>
  <Paragraphs>256</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System Font Regular</vt:lpstr>
      <vt:lpstr>Wingdings</vt:lpstr>
      <vt:lpstr>Office 2013 - 2022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LCHS4007 Component 1 Group Presentation Template</dc:title>
  <dc:subject>PptxGenJS Presentation</dc:subject>
  <dc:creator>PptxGenJS</dc:creator>
  <cp:lastModifiedBy>Joanna Domelo (2544940)</cp:lastModifiedBy>
  <cp:revision>21</cp:revision>
  <dcterms:created xsi:type="dcterms:W3CDTF">2026-06-21T15:50:06Z</dcterms:created>
  <dcterms:modified xsi:type="dcterms:W3CDTF">2026-07-11T21:22:34Z</dcterms:modified>
</cp:coreProperties>
</file>