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1"/>
  </p:notesMasterIdLst>
  <p:sldIdLst>
    <p:sldId id="256" r:id="rId2"/>
    <p:sldId id="257" r:id="rId3"/>
    <p:sldId id="258" r:id="rId4"/>
    <p:sldId id="259" r:id="rId5"/>
    <p:sldId id="261" r:id="rId6"/>
    <p:sldId id="260" r:id="rId7"/>
    <p:sldId id="262" r:id="rId8"/>
    <p:sldId id="263" r:id="rId9"/>
    <p:sldId id="264" r:id="rId10"/>
  </p:sldIdLst>
  <p:sldSz cx="12192000" cy="6858000"/>
  <p:notesSz cx="6858000" cy="1019175"/>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17FD1F-A50F-4FF0-85CA-FF433F472120}" v="334" dt="2020-05-04T15:29:21.524"/>
    <p1510:client id="{3861EF5A-01CC-4D6E-B711-A2B110DF3158}" v="509" dt="2020-05-05T12:57:03.111"/>
    <p1510:client id="{52D8331B-54F0-4E66-A1C2-D6ADBE4C2667}" v="1164" dt="2020-05-05T18:17:36.389"/>
    <p1510:client id="{E26ECD71-D752-428A-A430-9D7D42BD83C9}" v="189" dt="2020-05-05T12:14:45.7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varScale="1">
        <p:scale>
          <a:sx n="61" d="100"/>
          <a:sy n="61" d="100"/>
        </p:scale>
        <p:origin x="84" y="3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горния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bg-BG"/>
          </a:p>
        </p:txBody>
      </p:sp>
      <p:sp>
        <p:nvSpPr>
          <p:cNvPr id="3" name="Контейнер за 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F04FC4-CB1A-4437-BB32-5F05E4521FEF}" type="datetimeFigureOut">
              <a:rPr lang="bg-BG"/>
              <a:t>5.5.2020 г.</a:t>
            </a:fld>
            <a:endParaRPr lang="bg-BG"/>
          </a:p>
        </p:txBody>
      </p:sp>
      <p:sp>
        <p:nvSpPr>
          <p:cNvPr id="4" name="Контейнер за изображение на слайда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bg-BG"/>
          </a:p>
        </p:txBody>
      </p:sp>
      <p:sp>
        <p:nvSpPr>
          <p:cNvPr id="5" name="Контейнер за бележ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6" name="Контейнер за долния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bg-BG"/>
          </a:p>
        </p:txBody>
      </p:sp>
      <p:sp>
        <p:nvSpPr>
          <p:cNvPr id="7" name="Контейнер за номер на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FE5808-F6FE-4738-8330-7A44BF8B08F0}" type="slidenum">
              <a:rPr lang="bg-BG"/>
              <a:t>‹#›</a:t>
            </a:fld>
            <a:endParaRPr lang="bg-BG"/>
          </a:p>
        </p:txBody>
      </p:sp>
    </p:spTree>
    <p:extLst>
      <p:ext uri="{BB962C8B-B14F-4D97-AF65-F5344CB8AC3E}">
        <p14:creationId xmlns:p14="http://schemas.microsoft.com/office/powerpoint/2010/main" val="31066186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pPr marL="228600" indent="-228600">
              <a:buFont typeface="Arial"/>
              <a:buChar char="•"/>
            </a:pPr>
            <a:r>
              <a:rPr lang="en-US" dirty="0"/>
              <a:t>What you have learned from your individual experiences is entirely different from your coworkers. Thus, teamwork also maximizes shared knowledge in the workplace and helps you learn new skills you can use for the rest of your career.</a:t>
            </a:r>
          </a:p>
          <a:p>
            <a:pPr marL="228600" indent="-228600">
              <a:buFont typeface="Arial"/>
              <a:buChar char="•"/>
            </a:pPr>
            <a:r>
              <a:rPr lang="en-US" dirty="0"/>
              <a:t>Trusting your teammates also provides a feeling of safety that allows ideas to emerge. It helps employees open up and encourage each other. Open communication is key when working on a team and produces effective solutions in difficult group projects.</a:t>
            </a:r>
            <a:endParaRPr lang="en-US" dirty="0">
              <a:cs typeface="Calibri"/>
            </a:endParaRPr>
          </a:p>
          <a:p>
            <a:pPr marL="228600" indent="-228600">
              <a:buFont typeface="Arial"/>
              <a:buChar char="•"/>
            </a:pPr>
            <a:r>
              <a:rPr lang="en-US" dirty="0"/>
              <a:t>Conflicts inevitably happen when you put together a group of unique people. Employees come from varied backgrounds and have different work styles and habits.</a:t>
            </a:r>
            <a:endParaRPr lang="en-US" dirty="0">
              <a:cs typeface="Calibri" panose="020F0502020204030204"/>
            </a:endParaRPr>
          </a:p>
        </p:txBody>
      </p:sp>
      <p:sp>
        <p:nvSpPr>
          <p:cNvPr id="4" name="Контейнер за номер на слайда 3"/>
          <p:cNvSpPr>
            <a:spLocks noGrp="1"/>
          </p:cNvSpPr>
          <p:nvPr>
            <p:ph type="sldNum" sz="quarter" idx="5"/>
          </p:nvPr>
        </p:nvSpPr>
        <p:spPr/>
        <p:txBody>
          <a:bodyPr/>
          <a:lstStyle/>
          <a:p>
            <a:fld id="{DCFE5808-F6FE-4738-8330-7A44BF8B08F0}" type="slidenum">
              <a:rPr lang="bg-BG"/>
              <a:t>3</a:t>
            </a:fld>
            <a:endParaRPr lang="bg-BG"/>
          </a:p>
        </p:txBody>
      </p:sp>
    </p:spTree>
    <p:extLst>
      <p:ext uri="{BB962C8B-B14F-4D97-AF65-F5344CB8AC3E}">
        <p14:creationId xmlns:p14="http://schemas.microsoft.com/office/powerpoint/2010/main" val="7271209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r>
              <a:rPr lang="en-US" b="1"/>
              <a:t>Tuckman's theory</a:t>
            </a:r>
            <a:r>
              <a:rPr lang="en-US"/>
              <a:t> focuses on the way in which a team tackles a task from the initial formation of the team through to the completion of the project. </a:t>
            </a:r>
          </a:p>
          <a:p>
            <a:r>
              <a:rPr lang="en-US" b="1">
                <a:cs typeface="Calibri"/>
              </a:rPr>
              <a:t>1) Forming </a:t>
            </a:r>
            <a:r>
              <a:rPr lang="en-US">
                <a:cs typeface="Calibri"/>
              </a:rPr>
              <a:t>is the first step in team building and teamwork.  </a:t>
            </a:r>
            <a:r>
              <a:rPr lang="en-US" b="1">
                <a:cs typeface="Calibri"/>
              </a:rPr>
              <a:t>2) Storming</a:t>
            </a:r>
            <a:r>
              <a:rPr lang="en-US">
                <a:cs typeface="Calibri"/>
              </a:rPr>
              <a:t> stage is the stage where each one of the team wanst to prove yourself and there are many differences and disputes.</a:t>
            </a:r>
            <a:r>
              <a:rPr lang="en-US" b="1">
                <a:cs typeface="Calibri"/>
              </a:rPr>
              <a:t>  3) Norming</a:t>
            </a:r>
            <a:r>
              <a:rPr lang="en-US">
                <a:cs typeface="Calibri"/>
              </a:rPr>
              <a:t> Is stage where the team members are already aware of the norms of work, their roles and respomsibilities.  </a:t>
            </a:r>
            <a:r>
              <a:rPr lang="en-US" b="1">
                <a:cs typeface="Calibri"/>
              </a:rPr>
              <a:t>4) Performing </a:t>
            </a:r>
            <a:r>
              <a:rPr lang="en-US">
                <a:cs typeface="Calibri"/>
              </a:rPr>
              <a:t>is stage where consensus and collaboration are established and the team is organized and well-functioning.</a:t>
            </a:r>
          </a:p>
          <a:p>
            <a:r>
              <a:rPr lang="en-US" b="1">
                <a:cs typeface="Calibri"/>
              </a:rPr>
              <a:t>5)  Adjourning </a:t>
            </a:r>
            <a:r>
              <a:rPr lang="en-US">
                <a:cs typeface="Calibri"/>
              </a:rPr>
              <a:t>stage happens whe the team achieves all its goals and it's time to split up.</a:t>
            </a:r>
            <a:endParaRPr lang="en-US" dirty="0">
              <a:cs typeface="Calibri"/>
            </a:endParaRPr>
          </a:p>
        </p:txBody>
      </p:sp>
      <p:sp>
        <p:nvSpPr>
          <p:cNvPr id="4" name="Контейнер за номер на слайда 3"/>
          <p:cNvSpPr>
            <a:spLocks noGrp="1"/>
          </p:cNvSpPr>
          <p:nvPr>
            <p:ph type="sldNum" sz="quarter" idx="5"/>
          </p:nvPr>
        </p:nvSpPr>
        <p:spPr/>
        <p:txBody>
          <a:bodyPr/>
          <a:lstStyle/>
          <a:p>
            <a:fld id="{DCFE5808-F6FE-4738-8330-7A44BF8B08F0}" type="slidenum">
              <a:rPr lang="bg-BG"/>
              <a:t>4</a:t>
            </a:fld>
            <a:endParaRPr lang="bg-BG"/>
          </a:p>
        </p:txBody>
      </p:sp>
    </p:spTree>
    <p:extLst>
      <p:ext uri="{BB962C8B-B14F-4D97-AF65-F5344CB8AC3E}">
        <p14:creationId xmlns:p14="http://schemas.microsoft.com/office/powerpoint/2010/main" val="3227533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r>
              <a:rPr lang="en-US" dirty="0"/>
              <a:t>Belbin believes that each of us possesses a pattern of </a:t>
            </a:r>
            <a:r>
              <a:rPr lang="en-US" dirty="0" err="1"/>
              <a:t>behaviour</a:t>
            </a:r>
            <a:r>
              <a:rPr lang="en-US" dirty="0"/>
              <a:t> that </a:t>
            </a:r>
            <a:r>
              <a:rPr lang="en-US" dirty="0" err="1"/>
              <a:t>characterises</a:t>
            </a:r>
            <a:r>
              <a:rPr lang="en-US" dirty="0"/>
              <a:t> one person's </a:t>
            </a:r>
            <a:r>
              <a:rPr lang="en-US" dirty="0" err="1"/>
              <a:t>behaviour</a:t>
            </a:r>
            <a:r>
              <a:rPr lang="en-US" dirty="0"/>
              <a:t> in relationship to another in facilitating the progress of a team. </a:t>
            </a:r>
            <a:endParaRPr lang="bg-BG"/>
          </a:p>
          <a:p>
            <a:r>
              <a:rPr lang="en-US" b="1" dirty="0">
                <a:cs typeface="Calibri"/>
              </a:rPr>
              <a:t>1) </a:t>
            </a:r>
            <a:r>
              <a:rPr lang="en-US" b="1" dirty="0"/>
              <a:t>Resource Investigator - </a:t>
            </a:r>
            <a:r>
              <a:rPr lang="en" dirty="0"/>
              <a:t>They are calm, inquisitive and extroverted. They have an optimistic character that positively influences the motivation of the team.</a:t>
            </a:r>
            <a:endParaRPr lang="en-US" b="1" dirty="0"/>
          </a:p>
          <a:p>
            <a:r>
              <a:rPr lang="en" b="1" dirty="0">
                <a:cs typeface="Calibri"/>
              </a:rPr>
              <a:t>2) </a:t>
            </a:r>
            <a:r>
              <a:rPr lang="en" b="1" dirty="0" err="1"/>
              <a:t>Teamworker</a:t>
            </a:r>
            <a:r>
              <a:rPr lang="en" b="1" dirty="0"/>
              <a:t> - </a:t>
            </a:r>
            <a:r>
              <a:rPr lang="en" dirty="0"/>
              <a:t>Helps the team to gel, using their versatility to identify the work required and complete it on behalf of the team.   </a:t>
            </a:r>
            <a:r>
              <a:rPr lang="en" b="1" dirty="0"/>
              <a:t>3) Co-</a:t>
            </a:r>
            <a:r>
              <a:rPr lang="en" b="1" dirty="0" err="1"/>
              <a:t>ordinator</a:t>
            </a:r>
            <a:r>
              <a:rPr lang="en" b="1" dirty="0"/>
              <a:t> - </a:t>
            </a:r>
            <a:r>
              <a:rPr lang="en" dirty="0"/>
              <a:t>They are confident, authoritative, good communicators and have the ability to harness someone's talent for the benefit of the team.   </a:t>
            </a:r>
            <a:r>
              <a:rPr lang="en" b="1" dirty="0"/>
              <a:t>4) Plant - </a:t>
            </a:r>
            <a:r>
              <a:rPr lang="en" dirty="0"/>
              <a:t>Tends to be highly creative and good at solving problems in unconventional ways.   </a:t>
            </a:r>
            <a:r>
              <a:rPr lang="en" b="1" dirty="0"/>
              <a:t>5) Monitor Evaluator - </a:t>
            </a:r>
            <a:br>
              <a:rPr lang="en-US" dirty="0">
                <a:cs typeface="+mn-lt"/>
              </a:rPr>
            </a:br>
            <a:r>
              <a:rPr lang="en" dirty="0"/>
              <a:t>These are intelligent and stable people whose power lies not in the birth of ideas but in an impartial analysis of others' ideas.  </a:t>
            </a:r>
            <a:r>
              <a:rPr lang="en" b="1" dirty="0"/>
              <a:t> 6) Specialist - </a:t>
            </a:r>
            <a:r>
              <a:rPr lang="en" dirty="0"/>
              <a:t>Brings in-depth knowledge of a key area to the team.   </a:t>
            </a:r>
            <a:r>
              <a:rPr lang="en" b="1" dirty="0"/>
              <a:t>7) Shaper - </a:t>
            </a:r>
            <a:r>
              <a:rPr lang="en" dirty="0"/>
              <a:t>Provides the necessary drive to ensure that the team keeps moving and does not lose focus or momentum.   </a:t>
            </a:r>
            <a:r>
              <a:rPr lang="en" b="1" dirty="0"/>
              <a:t> 8) Implementer - </a:t>
            </a:r>
            <a:r>
              <a:rPr lang="en" dirty="0"/>
              <a:t>They are loyal and enjoy every task they accomplish, whether they like it or not.  </a:t>
            </a:r>
            <a:r>
              <a:rPr lang="en" b="1" dirty="0"/>
              <a:t> 9) Completer Finisher - </a:t>
            </a:r>
            <a:r>
              <a:rPr lang="en" dirty="0"/>
              <a:t>They are loyal and enjoy every task they accomplish, whether they like it or not.</a:t>
            </a:r>
            <a:endParaRPr lang="en" b="1" dirty="0" err="1">
              <a:cs typeface="Calibri"/>
            </a:endParaRPr>
          </a:p>
          <a:p>
            <a:endParaRPr lang="en" dirty="0">
              <a:cs typeface="Calibri"/>
            </a:endParaRPr>
          </a:p>
          <a:p>
            <a:endParaRPr lang="en" dirty="0">
              <a:cs typeface="Calibri"/>
            </a:endParaRPr>
          </a:p>
          <a:p>
            <a:endParaRPr lang="en" dirty="0">
              <a:cs typeface="Calibri"/>
            </a:endParaRPr>
          </a:p>
          <a:p>
            <a:endParaRPr lang="en" dirty="0">
              <a:cs typeface="Calibri"/>
            </a:endParaRPr>
          </a:p>
          <a:p>
            <a:endParaRPr lang="en" dirty="0">
              <a:cs typeface="Calibri"/>
            </a:endParaRPr>
          </a:p>
          <a:p>
            <a:endParaRPr lang="en" dirty="0">
              <a:cs typeface="Calibri"/>
            </a:endParaRPr>
          </a:p>
          <a:p>
            <a:endParaRPr lang="en-US" dirty="0">
              <a:cs typeface="Calibri"/>
            </a:endParaRPr>
          </a:p>
        </p:txBody>
      </p:sp>
      <p:sp>
        <p:nvSpPr>
          <p:cNvPr id="4" name="Контейнер за номер на слайда 3"/>
          <p:cNvSpPr>
            <a:spLocks noGrp="1"/>
          </p:cNvSpPr>
          <p:nvPr>
            <p:ph type="sldNum" sz="quarter" idx="5"/>
          </p:nvPr>
        </p:nvSpPr>
        <p:spPr/>
        <p:txBody>
          <a:bodyPr/>
          <a:lstStyle/>
          <a:p>
            <a:fld id="{DCFE5808-F6FE-4738-8330-7A44BF8B08F0}" type="slidenum">
              <a:rPr lang="bg-BG"/>
              <a:t>5</a:t>
            </a:fld>
            <a:endParaRPr lang="bg-BG"/>
          </a:p>
        </p:txBody>
      </p:sp>
    </p:spTree>
    <p:extLst>
      <p:ext uri="{BB962C8B-B14F-4D97-AF65-F5344CB8AC3E}">
        <p14:creationId xmlns:p14="http://schemas.microsoft.com/office/powerpoint/2010/main" val="36582817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r>
              <a:rPr lang="en-US" dirty="0"/>
              <a:t>The Thomas-Kilmann Strife Mode Instrument surveys an individual’s conduct in strife situations—that is, circumstances in which, two people’s interface show up to be incongruent. In struggle circumstances, ready to depict a person’s conduct along two essential measurements: (1) </a:t>
            </a:r>
            <a:r>
              <a:rPr lang="en-US" dirty="0" err="1"/>
              <a:t>emphaticness</a:t>
            </a:r>
            <a:r>
              <a:rPr lang="en-US" dirty="0"/>
              <a:t>, the degree to which the person endeavors to fulfill his or her possess concerns, and (2) cooperativeness, the degree to which the person endeavors to fulfill the other person’s concerns. These two measurements of conduct can be utilized to characterize five modes of managing with strife. They moreover give point by point data on how to utilize these diverse conflict-handling </a:t>
            </a:r>
            <a:r>
              <a:rPr lang="en-US" dirty="0" err="1"/>
              <a:t>smodels</a:t>
            </a:r>
            <a:r>
              <a:rPr lang="en-US" dirty="0"/>
              <a:t> viably. In strife circumstances, ready to depict a person’s conduct along two essential measurements: (1) </a:t>
            </a:r>
            <a:r>
              <a:rPr lang="en-US" dirty="0" err="1"/>
              <a:t>assertiviness</a:t>
            </a:r>
            <a:r>
              <a:rPr lang="en-US" dirty="0"/>
              <a:t>, the degree to which the person endeavors to fulfill his or her possess concerns (2) cooperativeness, the degree to which the person endeavors to </a:t>
            </a:r>
            <a:r>
              <a:rPr lang="en-US" dirty="0" err="1"/>
              <a:t>filfull</a:t>
            </a:r>
            <a:r>
              <a:rPr lang="en-US" dirty="0"/>
              <a:t> the other person’s concerns. </a:t>
            </a:r>
            <a:endParaRPr lang="bg-BG"/>
          </a:p>
        </p:txBody>
      </p:sp>
      <p:sp>
        <p:nvSpPr>
          <p:cNvPr id="4" name="Контейнер за номер на слайда 3"/>
          <p:cNvSpPr>
            <a:spLocks noGrp="1"/>
          </p:cNvSpPr>
          <p:nvPr>
            <p:ph type="sldNum" sz="quarter" idx="5"/>
          </p:nvPr>
        </p:nvSpPr>
        <p:spPr/>
        <p:txBody>
          <a:bodyPr/>
          <a:lstStyle/>
          <a:p>
            <a:fld id="{DCFE5808-F6FE-4738-8330-7A44BF8B08F0}" type="slidenum">
              <a:rPr lang="bg-BG"/>
              <a:t>6</a:t>
            </a:fld>
            <a:endParaRPr lang="bg-BG"/>
          </a:p>
        </p:txBody>
      </p:sp>
    </p:spTree>
    <p:extLst>
      <p:ext uri="{BB962C8B-B14F-4D97-AF65-F5344CB8AC3E}">
        <p14:creationId xmlns:p14="http://schemas.microsoft.com/office/powerpoint/2010/main" val="34504002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r>
              <a:rPr lang="en-US" dirty="0"/>
              <a:t>1.</a:t>
            </a:r>
            <a:r>
              <a:rPr lang="en-US" b="1" dirty="0"/>
              <a:t>Avoiding </a:t>
            </a:r>
            <a:r>
              <a:rPr lang="en-US" dirty="0"/>
              <a:t>-evading the struggle. You basically maintain a strategic distance from the issue. Works when it is insignificant. Now and then the issues resolve by themselves. In common it isn't a great long term strategy.</a:t>
            </a:r>
            <a:r>
              <a:rPr lang="en-US" b="1" dirty="0"/>
              <a:t> </a:t>
            </a:r>
            <a:r>
              <a:rPr lang="en-US" b="1" dirty="0" err="1"/>
              <a:t>Accomodating</a:t>
            </a:r>
            <a:r>
              <a:rPr lang="en-US" dirty="0"/>
              <a:t> –trying to fulfill the other people concerns at cost of your possess. Really you work against your possess objectives and wants. </a:t>
            </a:r>
            <a:r>
              <a:rPr lang="en-US" b="1" dirty="0"/>
              <a:t> Compromising</a:t>
            </a:r>
            <a:r>
              <a:rPr lang="en-US" dirty="0"/>
              <a:t> –trying to discover an worthy settlement that as it were mostly fulfills both people concerns. This is often "lose-lose" circumstance. </a:t>
            </a:r>
            <a:r>
              <a:rPr lang="en-US" b="1" dirty="0"/>
              <a:t>Competing </a:t>
            </a:r>
            <a:r>
              <a:rPr lang="en-US" dirty="0"/>
              <a:t>– attempting to fulfill your concerns at the cost of others. It may be when one party :will as it were see their point of see, competes to overwhelm and win, cares small almost </a:t>
            </a:r>
            <a:r>
              <a:rPr lang="en-US" dirty="0" err="1"/>
              <a:t>affect</a:t>
            </a:r>
            <a:r>
              <a:rPr lang="en-US" dirty="0"/>
              <a:t> of their win, has an uncooperative and </a:t>
            </a:r>
            <a:r>
              <a:rPr lang="en-US" dirty="0" err="1"/>
              <a:t>asser</a:t>
            </a:r>
            <a:r>
              <a:rPr lang="en-US" dirty="0"/>
              <a:t>. </a:t>
            </a:r>
            <a:r>
              <a:rPr lang="en-US" b="1" dirty="0"/>
              <a:t>Collaborating</a:t>
            </a:r>
            <a:r>
              <a:rPr lang="en-US" dirty="0"/>
              <a:t>- attempting to discover a win-win arrangement ,which totally fulfills both individuals concerns. Here all sides co-operate to attain the objectives. </a:t>
            </a:r>
            <a:endParaRPr lang="bg-BG" dirty="0" err="1"/>
          </a:p>
        </p:txBody>
      </p:sp>
      <p:sp>
        <p:nvSpPr>
          <p:cNvPr id="4" name="Контейнер за номер на слайда 3"/>
          <p:cNvSpPr>
            <a:spLocks noGrp="1"/>
          </p:cNvSpPr>
          <p:nvPr>
            <p:ph type="sldNum" sz="quarter" idx="5"/>
          </p:nvPr>
        </p:nvSpPr>
        <p:spPr/>
        <p:txBody>
          <a:bodyPr/>
          <a:lstStyle/>
          <a:p>
            <a:fld id="{DCFE5808-F6FE-4738-8330-7A44BF8B08F0}" type="slidenum">
              <a:rPr lang="bg-BG"/>
              <a:t>7</a:t>
            </a:fld>
            <a:endParaRPr lang="bg-BG"/>
          </a:p>
        </p:txBody>
      </p:sp>
    </p:spTree>
    <p:extLst>
      <p:ext uri="{BB962C8B-B14F-4D97-AF65-F5344CB8AC3E}">
        <p14:creationId xmlns:p14="http://schemas.microsoft.com/office/powerpoint/2010/main" val="31118291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r>
              <a:rPr lang="en-US" b="1"/>
              <a:t>1)</a:t>
            </a:r>
            <a:r>
              <a:rPr lang="en-US"/>
              <a:t> Effective teamwork is an critical viewpoint of any organisation's victory. To keep cooperation going, you would like to set up normal and open lines of communication and screen how the bunch interatomic. Learning to communicate successfully isn't a straightforward one step prepare and requires work from all sides.</a:t>
            </a:r>
          </a:p>
          <a:p>
            <a:r>
              <a:rPr lang="en-US" b="1" dirty="0">
                <a:cs typeface="Calibri"/>
              </a:rPr>
              <a:t>2)Understand responsibilities-  </a:t>
            </a:r>
            <a:r>
              <a:rPr lang="en-US" dirty="0">
                <a:cs typeface="Calibri"/>
              </a:rPr>
              <a:t>Everybody need to know what antisipated from them.   </a:t>
            </a:r>
            <a:r>
              <a:rPr lang="en-US" b="1" dirty="0">
                <a:cs typeface="Calibri"/>
              </a:rPr>
              <a:t>Have a common doals – </a:t>
            </a:r>
            <a:r>
              <a:rPr lang="en-US" dirty="0">
                <a:cs typeface="Calibri"/>
              </a:rPr>
              <a:t>shares the same objective.     </a:t>
            </a:r>
            <a:r>
              <a:rPr lang="en-US" b="1" dirty="0">
                <a:cs typeface="Calibri"/>
              </a:rPr>
              <a:t>Deal with comflict – </a:t>
            </a:r>
            <a:r>
              <a:rPr lang="en-US" dirty="0">
                <a:cs typeface="Calibri"/>
              </a:rPr>
              <a:t>have plan to deside the problem     </a:t>
            </a:r>
            <a:r>
              <a:rPr lang="en-US" b="1" dirty="0">
                <a:cs typeface="Calibri"/>
              </a:rPr>
              <a:t>Deal with change – </a:t>
            </a:r>
            <a:r>
              <a:rPr lang="en-US" dirty="0"/>
              <a:t>Be arranged for the worst-case situation, or the littlest occasion, that might require a alter of heading or arrange.    </a:t>
            </a:r>
            <a:r>
              <a:rPr lang="en-US" b="1" dirty="0"/>
              <a:t>Share information – </a:t>
            </a:r>
            <a:r>
              <a:rPr lang="en" dirty="0"/>
              <a:t>the more they share information with each other, the easier it will be for the team to succeed.   </a:t>
            </a:r>
            <a:r>
              <a:rPr lang="en" b="1" dirty="0"/>
              <a:t>Share ideas - </a:t>
            </a:r>
            <a:br>
              <a:rPr lang="en-US" dirty="0">
                <a:cs typeface="+mn-lt"/>
              </a:rPr>
            </a:br>
            <a:r>
              <a:rPr lang="en" dirty="0"/>
              <a:t>Sharing ideas helps the ultimate success of the team.  </a:t>
            </a:r>
            <a:r>
              <a:rPr lang="en" b="1" dirty="0"/>
              <a:t>Develop trust - </a:t>
            </a:r>
            <a:r>
              <a:rPr lang="en" dirty="0"/>
              <a:t>trust is one of the most important things in a team. with it the team rallies and the team works better.   </a:t>
            </a:r>
            <a:r>
              <a:rPr lang="en" b="1" dirty="0"/>
              <a:t>Socialise – </a:t>
            </a:r>
            <a:r>
              <a:rPr lang="en"/>
              <a:t>how team know each other outside the work place.</a:t>
            </a:r>
            <a:endParaRPr lang="en" dirty="0">
              <a:cs typeface="Calibri"/>
            </a:endParaRPr>
          </a:p>
        </p:txBody>
      </p:sp>
      <p:sp>
        <p:nvSpPr>
          <p:cNvPr id="4" name="Контейнер за номер на слайда 3"/>
          <p:cNvSpPr>
            <a:spLocks noGrp="1"/>
          </p:cNvSpPr>
          <p:nvPr>
            <p:ph type="sldNum" sz="quarter" idx="5"/>
          </p:nvPr>
        </p:nvSpPr>
        <p:spPr/>
        <p:txBody>
          <a:bodyPr/>
          <a:lstStyle/>
          <a:p>
            <a:fld id="{DCFE5808-F6FE-4738-8330-7A44BF8B08F0}" type="slidenum">
              <a:rPr lang="bg-BG"/>
              <a:t>8</a:t>
            </a:fld>
            <a:endParaRPr lang="bg-BG"/>
          </a:p>
        </p:txBody>
      </p:sp>
    </p:spTree>
    <p:extLst>
      <p:ext uri="{BB962C8B-B14F-4D97-AF65-F5344CB8AC3E}">
        <p14:creationId xmlns:p14="http://schemas.microsoft.com/office/powerpoint/2010/main" val="996687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Заглавен слайд">
    <p:spTree>
      <p:nvGrpSpPr>
        <p:cNvPr id="1" name=""/>
        <p:cNvGrpSpPr/>
        <p:nvPr/>
      </p:nvGrpSpPr>
      <p:grpSpPr>
        <a:xfrm>
          <a:off x="0" y="0"/>
          <a:ext cx="0" cy="0"/>
          <a:chOff x="0" y="0"/>
          <a:chExt cx="0" cy="0"/>
        </a:xfrm>
      </p:grpSpPr>
      <p:sp>
        <p:nvSpPr>
          <p:cNvPr id="2" name="Заглавие 1"/>
          <p:cNvSpPr>
            <a:spLocks noGrp="1"/>
          </p:cNvSpPr>
          <p:nvPr>
            <p:ph type="ctrTitle"/>
          </p:nvPr>
        </p:nvSpPr>
        <p:spPr>
          <a:xfrm>
            <a:off x="1524000" y="1122363"/>
            <a:ext cx="9144000" cy="2387600"/>
          </a:xfrm>
        </p:spPr>
        <p:txBody>
          <a:bodyPr anchor="b"/>
          <a:lstStyle>
            <a:lvl1pPr algn="ctr">
              <a:defRPr sz="6000"/>
            </a:lvl1pPr>
          </a:lstStyle>
          <a:p>
            <a:r>
              <a:rPr lang="bg-BG"/>
              <a:t>Редакт. стил загл. образец</a:t>
            </a:r>
          </a:p>
        </p:txBody>
      </p:sp>
      <p:sp>
        <p:nvSpPr>
          <p:cNvPr id="3" name="Подзаглавие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bg-BG"/>
              <a:t>Щракнете за редакция стил подзагл. обр.</a:t>
            </a:r>
          </a:p>
        </p:txBody>
      </p:sp>
      <p:sp>
        <p:nvSpPr>
          <p:cNvPr id="4" name="Контейнер за дата 3"/>
          <p:cNvSpPr>
            <a:spLocks noGrp="1"/>
          </p:cNvSpPr>
          <p:nvPr>
            <p:ph type="dt" sz="half" idx="10"/>
          </p:nvPr>
        </p:nvSpPr>
        <p:spPr/>
        <p:txBody>
          <a:bodyPr/>
          <a:lstStyle/>
          <a:p>
            <a:fld id="{3E104224-5F53-4681-B114-4FDA2DEB297A}" type="datetimeFigureOut">
              <a:rPr lang="bg-BG" smtClean="0"/>
              <a:t>5.5.2020 г.</a:t>
            </a:fld>
            <a:endParaRPr lang="bg-BG"/>
          </a:p>
        </p:txBody>
      </p:sp>
      <p:sp>
        <p:nvSpPr>
          <p:cNvPr id="5" name="Контейнер за долния колонтитул 4"/>
          <p:cNvSpPr>
            <a:spLocks noGrp="1"/>
          </p:cNvSpPr>
          <p:nvPr>
            <p:ph type="ftr" sz="quarter" idx="11"/>
          </p:nvPr>
        </p:nvSpPr>
        <p:spPr/>
        <p:txBody>
          <a:bodyPr/>
          <a:lstStyle/>
          <a:p>
            <a:endParaRPr lang="bg-BG"/>
          </a:p>
        </p:txBody>
      </p:sp>
      <p:sp>
        <p:nvSpPr>
          <p:cNvPr id="6" name="Контейнер за номер на слайда 5"/>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3168234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Заглавие 1"/>
          <p:cNvSpPr>
            <a:spLocks noGrp="1"/>
          </p:cNvSpPr>
          <p:nvPr>
            <p:ph type="title"/>
          </p:nvPr>
        </p:nvSpPr>
        <p:spPr/>
        <p:txBody>
          <a:bodyPr/>
          <a:lstStyle/>
          <a:p>
            <a:r>
              <a:rPr lang="bg-BG"/>
              <a:t>Редакт. стил загл. образец</a:t>
            </a:r>
          </a:p>
        </p:txBody>
      </p:sp>
      <p:sp>
        <p:nvSpPr>
          <p:cNvPr id="3" name="Контейнер за съдържание 2"/>
          <p:cNvSpPr>
            <a:spLocks noGrp="1"/>
          </p:cNvSpPr>
          <p:nvPr>
            <p:ph idx="1"/>
          </p:nvPr>
        </p:nvSpPr>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4" name="Контейнер за дата 3"/>
          <p:cNvSpPr>
            <a:spLocks noGrp="1"/>
          </p:cNvSpPr>
          <p:nvPr>
            <p:ph type="dt" sz="half" idx="10"/>
          </p:nvPr>
        </p:nvSpPr>
        <p:spPr/>
        <p:txBody>
          <a:bodyPr/>
          <a:lstStyle/>
          <a:p>
            <a:fld id="{3E104224-5F53-4681-B114-4FDA2DEB297A}" type="datetimeFigureOut">
              <a:rPr lang="bg-BG" smtClean="0"/>
              <a:t>5.5.2020 г.</a:t>
            </a:fld>
            <a:endParaRPr lang="bg-BG"/>
          </a:p>
        </p:txBody>
      </p:sp>
      <p:sp>
        <p:nvSpPr>
          <p:cNvPr id="5" name="Контейнер за долния колонтитул 4"/>
          <p:cNvSpPr>
            <a:spLocks noGrp="1"/>
          </p:cNvSpPr>
          <p:nvPr>
            <p:ph type="ftr" sz="quarter" idx="11"/>
          </p:nvPr>
        </p:nvSpPr>
        <p:spPr/>
        <p:txBody>
          <a:bodyPr/>
          <a:lstStyle/>
          <a:p>
            <a:endParaRPr lang="bg-BG"/>
          </a:p>
        </p:txBody>
      </p:sp>
      <p:sp>
        <p:nvSpPr>
          <p:cNvPr id="6" name="Контейнер за номер на слайда 5"/>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206752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лавка на секция">
    <p:spTree>
      <p:nvGrpSpPr>
        <p:cNvPr id="1" name=""/>
        <p:cNvGrpSpPr/>
        <p:nvPr/>
      </p:nvGrpSpPr>
      <p:grpSpPr>
        <a:xfrm>
          <a:off x="0" y="0"/>
          <a:ext cx="0" cy="0"/>
          <a:chOff x="0" y="0"/>
          <a:chExt cx="0" cy="0"/>
        </a:xfrm>
      </p:grpSpPr>
      <p:sp>
        <p:nvSpPr>
          <p:cNvPr id="2" name="Заглавие 1"/>
          <p:cNvSpPr>
            <a:spLocks noGrp="1"/>
          </p:cNvSpPr>
          <p:nvPr>
            <p:ph type="title"/>
          </p:nvPr>
        </p:nvSpPr>
        <p:spPr>
          <a:xfrm>
            <a:off x="831850" y="1709738"/>
            <a:ext cx="10515600" cy="2852737"/>
          </a:xfrm>
        </p:spPr>
        <p:txBody>
          <a:bodyPr anchor="b"/>
          <a:lstStyle>
            <a:lvl1pPr>
              <a:defRPr sz="6000"/>
            </a:lvl1pPr>
          </a:lstStyle>
          <a:p>
            <a:r>
              <a:rPr lang="bg-BG"/>
              <a:t>Редакт. стил загл. образец</a:t>
            </a:r>
          </a:p>
        </p:txBody>
      </p:sp>
      <p:sp>
        <p:nvSpPr>
          <p:cNvPr id="3" name="Текстов контейнер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Контейнер за дата 3"/>
          <p:cNvSpPr>
            <a:spLocks noGrp="1"/>
          </p:cNvSpPr>
          <p:nvPr>
            <p:ph type="dt" sz="half" idx="10"/>
          </p:nvPr>
        </p:nvSpPr>
        <p:spPr/>
        <p:txBody>
          <a:bodyPr/>
          <a:lstStyle/>
          <a:p>
            <a:fld id="{3E104224-5F53-4681-B114-4FDA2DEB297A}" type="datetimeFigureOut">
              <a:rPr lang="bg-BG" smtClean="0"/>
              <a:t>5.5.2020 г.</a:t>
            </a:fld>
            <a:endParaRPr lang="bg-BG"/>
          </a:p>
        </p:txBody>
      </p:sp>
      <p:sp>
        <p:nvSpPr>
          <p:cNvPr id="5" name="Контейнер за долния колонтитул 4"/>
          <p:cNvSpPr>
            <a:spLocks noGrp="1"/>
          </p:cNvSpPr>
          <p:nvPr>
            <p:ph type="ftr" sz="quarter" idx="11"/>
          </p:nvPr>
        </p:nvSpPr>
        <p:spPr/>
        <p:txBody>
          <a:bodyPr/>
          <a:lstStyle/>
          <a:p>
            <a:endParaRPr lang="bg-BG"/>
          </a:p>
        </p:txBody>
      </p:sp>
      <p:sp>
        <p:nvSpPr>
          <p:cNvPr id="6" name="Контейнер за номер на слайда 5"/>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10083473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2" name="Заглавие 1"/>
          <p:cNvSpPr>
            <a:spLocks noGrp="1"/>
          </p:cNvSpPr>
          <p:nvPr>
            <p:ph type="title"/>
          </p:nvPr>
        </p:nvSpPr>
        <p:spPr/>
        <p:txBody>
          <a:bodyPr/>
          <a:lstStyle/>
          <a:p>
            <a:r>
              <a:rPr lang="bg-BG"/>
              <a:t>Редакт. стил загл. образец</a:t>
            </a:r>
          </a:p>
        </p:txBody>
      </p:sp>
      <p:sp>
        <p:nvSpPr>
          <p:cNvPr id="3" name="Контейнер за съдържание 2"/>
          <p:cNvSpPr>
            <a:spLocks noGrp="1"/>
          </p:cNvSpPr>
          <p:nvPr>
            <p:ph sz="half" idx="1"/>
          </p:nvPr>
        </p:nvSpPr>
        <p:spPr>
          <a:xfrm>
            <a:off x="838200" y="1825625"/>
            <a:ext cx="5181600" cy="435133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4" name="Контейнер за съдържание 3"/>
          <p:cNvSpPr>
            <a:spLocks noGrp="1"/>
          </p:cNvSpPr>
          <p:nvPr>
            <p:ph sz="half" idx="2"/>
          </p:nvPr>
        </p:nvSpPr>
        <p:spPr>
          <a:xfrm>
            <a:off x="6172200" y="1825625"/>
            <a:ext cx="5181600" cy="435133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5" name="Контейнер за дата 4"/>
          <p:cNvSpPr>
            <a:spLocks noGrp="1"/>
          </p:cNvSpPr>
          <p:nvPr>
            <p:ph type="dt" sz="half" idx="10"/>
          </p:nvPr>
        </p:nvSpPr>
        <p:spPr/>
        <p:txBody>
          <a:bodyPr/>
          <a:lstStyle/>
          <a:p>
            <a:fld id="{3E104224-5F53-4681-B114-4FDA2DEB297A}" type="datetimeFigureOut">
              <a:rPr lang="bg-BG" smtClean="0"/>
              <a:t>5.5.2020 г.</a:t>
            </a:fld>
            <a:endParaRPr lang="bg-BG"/>
          </a:p>
        </p:txBody>
      </p:sp>
      <p:sp>
        <p:nvSpPr>
          <p:cNvPr id="6" name="Контейнер за долния колонтитул 5"/>
          <p:cNvSpPr>
            <a:spLocks noGrp="1"/>
          </p:cNvSpPr>
          <p:nvPr>
            <p:ph type="ftr" sz="quarter" idx="11"/>
          </p:nvPr>
        </p:nvSpPr>
        <p:spPr/>
        <p:txBody>
          <a:bodyPr/>
          <a:lstStyle/>
          <a:p>
            <a:endParaRPr lang="bg-BG"/>
          </a:p>
        </p:txBody>
      </p:sp>
      <p:sp>
        <p:nvSpPr>
          <p:cNvPr id="7" name="Контейнер за номер на слайда 6"/>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1138668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лавие 1"/>
          <p:cNvSpPr>
            <a:spLocks noGrp="1"/>
          </p:cNvSpPr>
          <p:nvPr>
            <p:ph type="title"/>
          </p:nvPr>
        </p:nvSpPr>
        <p:spPr>
          <a:xfrm>
            <a:off x="839788" y="365125"/>
            <a:ext cx="10515600" cy="1325563"/>
          </a:xfrm>
        </p:spPr>
        <p:txBody>
          <a:bodyPr/>
          <a:lstStyle/>
          <a:p>
            <a:r>
              <a:rPr lang="bg-BG"/>
              <a:t>Редакт. стил загл. образец</a:t>
            </a:r>
          </a:p>
        </p:txBody>
      </p:sp>
      <p:sp>
        <p:nvSpPr>
          <p:cNvPr id="3" name="Текстов контейнер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Контейнер за съдържание 3"/>
          <p:cNvSpPr>
            <a:spLocks noGrp="1"/>
          </p:cNvSpPr>
          <p:nvPr>
            <p:ph sz="half" idx="2"/>
          </p:nvPr>
        </p:nvSpPr>
        <p:spPr>
          <a:xfrm>
            <a:off x="839788" y="2505075"/>
            <a:ext cx="5157787" cy="368458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5" name="Текстов контейнер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6" name="Контейнер за съдържание 5"/>
          <p:cNvSpPr>
            <a:spLocks noGrp="1"/>
          </p:cNvSpPr>
          <p:nvPr>
            <p:ph sz="quarter" idx="4"/>
          </p:nvPr>
        </p:nvSpPr>
        <p:spPr>
          <a:xfrm>
            <a:off x="6172200" y="2505075"/>
            <a:ext cx="5183188" cy="368458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7" name="Контейнер за дата 6"/>
          <p:cNvSpPr>
            <a:spLocks noGrp="1"/>
          </p:cNvSpPr>
          <p:nvPr>
            <p:ph type="dt" sz="half" idx="10"/>
          </p:nvPr>
        </p:nvSpPr>
        <p:spPr/>
        <p:txBody>
          <a:bodyPr/>
          <a:lstStyle/>
          <a:p>
            <a:fld id="{3E104224-5F53-4681-B114-4FDA2DEB297A}" type="datetimeFigureOut">
              <a:rPr lang="bg-BG" smtClean="0"/>
              <a:t>5.5.2020 г.</a:t>
            </a:fld>
            <a:endParaRPr lang="bg-BG"/>
          </a:p>
        </p:txBody>
      </p:sp>
      <p:sp>
        <p:nvSpPr>
          <p:cNvPr id="8" name="Контейнер за долния колонтитул 7"/>
          <p:cNvSpPr>
            <a:spLocks noGrp="1"/>
          </p:cNvSpPr>
          <p:nvPr>
            <p:ph type="ftr" sz="quarter" idx="11"/>
          </p:nvPr>
        </p:nvSpPr>
        <p:spPr/>
        <p:txBody>
          <a:bodyPr/>
          <a:lstStyle/>
          <a:p>
            <a:endParaRPr lang="bg-BG"/>
          </a:p>
        </p:txBody>
      </p:sp>
      <p:sp>
        <p:nvSpPr>
          <p:cNvPr id="9" name="Контейнер за номер на слайда 8"/>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479854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Заглавие 1"/>
          <p:cNvSpPr>
            <a:spLocks noGrp="1"/>
          </p:cNvSpPr>
          <p:nvPr>
            <p:ph type="title"/>
          </p:nvPr>
        </p:nvSpPr>
        <p:spPr/>
        <p:txBody>
          <a:bodyPr/>
          <a:lstStyle/>
          <a:p>
            <a:r>
              <a:rPr lang="bg-BG"/>
              <a:t>Редакт. стил загл. образец</a:t>
            </a:r>
          </a:p>
        </p:txBody>
      </p:sp>
      <p:sp>
        <p:nvSpPr>
          <p:cNvPr id="3" name="Контейнер за дата 2"/>
          <p:cNvSpPr>
            <a:spLocks noGrp="1"/>
          </p:cNvSpPr>
          <p:nvPr>
            <p:ph type="dt" sz="half" idx="10"/>
          </p:nvPr>
        </p:nvSpPr>
        <p:spPr/>
        <p:txBody>
          <a:bodyPr/>
          <a:lstStyle/>
          <a:p>
            <a:fld id="{3E104224-5F53-4681-B114-4FDA2DEB297A}" type="datetimeFigureOut">
              <a:rPr lang="bg-BG" smtClean="0"/>
              <a:t>5.5.2020 г.</a:t>
            </a:fld>
            <a:endParaRPr lang="bg-BG"/>
          </a:p>
        </p:txBody>
      </p:sp>
      <p:sp>
        <p:nvSpPr>
          <p:cNvPr id="4" name="Контейнер за долния колонтитул 3"/>
          <p:cNvSpPr>
            <a:spLocks noGrp="1"/>
          </p:cNvSpPr>
          <p:nvPr>
            <p:ph type="ftr" sz="quarter" idx="11"/>
          </p:nvPr>
        </p:nvSpPr>
        <p:spPr/>
        <p:txBody>
          <a:bodyPr/>
          <a:lstStyle/>
          <a:p>
            <a:endParaRPr lang="bg-BG"/>
          </a:p>
        </p:txBody>
      </p:sp>
      <p:sp>
        <p:nvSpPr>
          <p:cNvPr id="5" name="Контейнер за номер на слайда 4"/>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19079840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Контейнер за дата 1"/>
          <p:cNvSpPr>
            <a:spLocks noGrp="1"/>
          </p:cNvSpPr>
          <p:nvPr>
            <p:ph type="dt" sz="half" idx="10"/>
          </p:nvPr>
        </p:nvSpPr>
        <p:spPr/>
        <p:txBody>
          <a:bodyPr/>
          <a:lstStyle/>
          <a:p>
            <a:fld id="{3E104224-5F53-4681-B114-4FDA2DEB297A}" type="datetimeFigureOut">
              <a:rPr lang="bg-BG" smtClean="0"/>
              <a:t>5.5.2020 г.</a:t>
            </a:fld>
            <a:endParaRPr lang="bg-BG"/>
          </a:p>
        </p:txBody>
      </p:sp>
      <p:sp>
        <p:nvSpPr>
          <p:cNvPr id="3" name="Контейнер за долния колонтитул 2"/>
          <p:cNvSpPr>
            <a:spLocks noGrp="1"/>
          </p:cNvSpPr>
          <p:nvPr>
            <p:ph type="ftr" sz="quarter" idx="11"/>
          </p:nvPr>
        </p:nvSpPr>
        <p:spPr/>
        <p:txBody>
          <a:bodyPr/>
          <a:lstStyle/>
          <a:p>
            <a:endParaRPr lang="bg-BG"/>
          </a:p>
        </p:txBody>
      </p:sp>
      <p:sp>
        <p:nvSpPr>
          <p:cNvPr id="4" name="Контейнер за номер на слайда 3"/>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2923044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Заглавие 1"/>
          <p:cNvSpPr>
            <a:spLocks noGrp="1"/>
          </p:cNvSpPr>
          <p:nvPr>
            <p:ph type="title"/>
          </p:nvPr>
        </p:nvSpPr>
        <p:spPr>
          <a:xfrm>
            <a:off x="839788" y="457200"/>
            <a:ext cx="3932237" cy="1600200"/>
          </a:xfrm>
        </p:spPr>
        <p:txBody>
          <a:bodyPr anchor="b"/>
          <a:lstStyle>
            <a:lvl1pPr>
              <a:defRPr sz="3200"/>
            </a:lvl1pPr>
          </a:lstStyle>
          <a:p>
            <a:r>
              <a:rPr lang="bg-BG"/>
              <a:t>Редакт. стил загл. образец</a:t>
            </a:r>
          </a:p>
        </p:txBody>
      </p:sp>
      <p:sp>
        <p:nvSpPr>
          <p:cNvPr id="3" name="Контейнер за съдържание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4" name="Текстов контейнер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Контейнер за дата 4"/>
          <p:cNvSpPr>
            <a:spLocks noGrp="1"/>
          </p:cNvSpPr>
          <p:nvPr>
            <p:ph type="dt" sz="half" idx="10"/>
          </p:nvPr>
        </p:nvSpPr>
        <p:spPr/>
        <p:txBody>
          <a:bodyPr/>
          <a:lstStyle/>
          <a:p>
            <a:fld id="{3E104224-5F53-4681-B114-4FDA2DEB297A}" type="datetimeFigureOut">
              <a:rPr lang="bg-BG" smtClean="0"/>
              <a:t>5.5.2020 г.</a:t>
            </a:fld>
            <a:endParaRPr lang="bg-BG"/>
          </a:p>
        </p:txBody>
      </p:sp>
      <p:sp>
        <p:nvSpPr>
          <p:cNvPr id="6" name="Контейнер за долния колонтитул 5"/>
          <p:cNvSpPr>
            <a:spLocks noGrp="1"/>
          </p:cNvSpPr>
          <p:nvPr>
            <p:ph type="ftr" sz="quarter" idx="11"/>
          </p:nvPr>
        </p:nvSpPr>
        <p:spPr/>
        <p:txBody>
          <a:bodyPr/>
          <a:lstStyle/>
          <a:p>
            <a:endParaRPr lang="bg-BG"/>
          </a:p>
        </p:txBody>
      </p:sp>
      <p:sp>
        <p:nvSpPr>
          <p:cNvPr id="7" name="Контейнер за номер на слайда 6"/>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489530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Заглавие 1"/>
          <p:cNvSpPr>
            <a:spLocks noGrp="1"/>
          </p:cNvSpPr>
          <p:nvPr>
            <p:ph type="title"/>
          </p:nvPr>
        </p:nvSpPr>
        <p:spPr>
          <a:xfrm>
            <a:off x="839788" y="457200"/>
            <a:ext cx="3932237" cy="1600200"/>
          </a:xfrm>
        </p:spPr>
        <p:txBody>
          <a:bodyPr anchor="b"/>
          <a:lstStyle>
            <a:lvl1pPr>
              <a:defRPr sz="3200"/>
            </a:lvl1pPr>
          </a:lstStyle>
          <a:p>
            <a:r>
              <a:rPr lang="bg-BG"/>
              <a:t>Редакт. стил загл. образец</a:t>
            </a:r>
          </a:p>
        </p:txBody>
      </p:sp>
      <p:sp>
        <p:nvSpPr>
          <p:cNvPr id="3" name="Контейнер за картина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bg-BG"/>
          </a:p>
        </p:txBody>
      </p:sp>
      <p:sp>
        <p:nvSpPr>
          <p:cNvPr id="4" name="Текстов контейнер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Контейнер за дата 4"/>
          <p:cNvSpPr>
            <a:spLocks noGrp="1"/>
          </p:cNvSpPr>
          <p:nvPr>
            <p:ph type="dt" sz="half" idx="10"/>
          </p:nvPr>
        </p:nvSpPr>
        <p:spPr/>
        <p:txBody>
          <a:bodyPr/>
          <a:lstStyle/>
          <a:p>
            <a:fld id="{3E104224-5F53-4681-B114-4FDA2DEB297A}" type="datetimeFigureOut">
              <a:rPr lang="bg-BG" smtClean="0"/>
              <a:t>5.5.2020 г.</a:t>
            </a:fld>
            <a:endParaRPr lang="bg-BG"/>
          </a:p>
        </p:txBody>
      </p:sp>
      <p:sp>
        <p:nvSpPr>
          <p:cNvPr id="6" name="Контейнер за долния колонтитул 5"/>
          <p:cNvSpPr>
            <a:spLocks noGrp="1"/>
          </p:cNvSpPr>
          <p:nvPr>
            <p:ph type="ftr" sz="quarter" idx="11"/>
          </p:nvPr>
        </p:nvSpPr>
        <p:spPr/>
        <p:txBody>
          <a:bodyPr/>
          <a:lstStyle/>
          <a:p>
            <a:endParaRPr lang="bg-BG"/>
          </a:p>
        </p:txBody>
      </p:sp>
      <p:sp>
        <p:nvSpPr>
          <p:cNvPr id="7" name="Контейнер за номер на слайда 6"/>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11879674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Заглавие 1"/>
          <p:cNvSpPr>
            <a:spLocks noGrp="1"/>
          </p:cNvSpPr>
          <p:nvPr>
            <p:ph type="title"/>
          </p:nvPr>
        </p:nvSpPr>
        <p:spPr/>
        <p:txBody>
          <a:bodyPr/>
          <a:lstStyle/>
          <a:p>
            <a:r>
              <a:rPr lang="bg-BG"/>
              <a:t>Редакт. стил загл. образец</a:t>
            </a:r>
          </a:p>
        </p:txBody>
      </p:sp>
      <p:sp>
        <p:nvSpPr>
          <p:cNvPr id="3" name="Контейнер за вертикален текст 2"/>
          <p:cNvSpPr>
            <a:spLocks noGrp="1"/>
          </p:cNvSpPr>
          <p:nvPr>
            <p:ph type="body" orient="vert" idx="1"/>
          </p:nvPr>
        </p:nvSpPr>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4" name="Контейнер за дата 3"/>
          <p:cNvSpPr>
            <a:spLocks noGrp="1"/>
          </p:cNvSpPr>
          <p:nvPr>
            <p:ph type="dt" sz="half" idx="10"/>
          </p:nvPr>
        </p:nvSpPr>
        <p:spPr/>
        <p:txBody>
          <a:bodyPr/>
          <a:lstStyle/>
          <a:p>
            <a:fld id="{3E104224-5F53-4681-B114-4FDA2DEB297A}" type="datetimeFigureOut">
              <a:rPr lang="bg-BG" smtClean="0"/>
              <a:t>5.5.2020 г.</a:t>
            </a:fld>
            <a:endParaRPr lang="bg-BG"/>
          </a:p>
        </p:txBody>
      </p:sp>
      <p:sp>
        <p:nvSpPr>
          <p:cNvPr id="5" name="Контейнер за долния колонтитул 4"/>
          <p:cNvSpPr>
            <a:spLocks noGrp="1"/>
          </p:cNvSpPr>
          <p:nvPr>
            <p:ph type="ftr" sz="quarter" idx="11"/>
          </p:nvPr>
        </p:nvSpPr>
        <p:spPr/>
        <p:txBody>
          <a:bodyPr/>
          <a:lstStyle/>
          <a:p>
            <a:endParaRPr lang="bg-BG"/>
          </a:p>
        </p:txBody>
      </p:sp>
      <p:sp>
        <p:nvSpPr>
          <p:cNvPr id="6" name="Контейнер за номер на слайда 5"/>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26110563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Вертикално заглавие 1"/>
          <p:cNvSpPr>
            <a:spLocks noGrp="1"/>
          </p:cNvSpPr>
          <p:nvPr>
            <p:ph type="title" orient="vert"/>
          </p:nvPr>
        </p:nvSpPr>
        <p:spPr>
          <a:xfrm>
            <a:off x="8724900" y="365125"/>
            <a:ext cx="2628900" cy="5811838"/>
          </a:xfrm>
        </p:spPr>
        <p:txBody>
          <a:bodyPr vert="eaVert"/>
          <a:lstStyle/>
          <a:p>
            <a:r>
              <a:rPr lang="bg-BG"/>
              <a:t>Редакт. стил загл. образец</a:t>
            </a:r>
          </a:p>
        </p:txBody>
      </p:sp>
      <p:sp>
        <p:nvSpPr>
          <p:cNvPr id="3" name="Контейнер за вертикален текст 2"/>
          <p:cNvSpPr>
            <a:spLocks noGrp="1"/>
          </p:cNvSpPr>
          <p:nvPr>
            <p:ph type="body" orient="vert" idx="1"/>
          </p:nvPr>
        </p:nvSpPr>
        <p:spPr>
          <a:xfrm>
            <a:off x="838200" y="365125"/>
            <a:ext cx="7734300" cy="5811838"/>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4" name="Контейнер за дата 3"/>
          <p:cNvSpPr>
            <a:spLocks noGrp="1"/>
          </p:cNvSpPr>
          <p:nvPr>
            <p:ph type="dt" sz="half" idx="10"/>
          </p:nvPr>
        </p:nvSpPr>
        <p:spPr/>
        <p:txBody>
          <a:bodyPr/>
          <a:lstStyle/>
          <a:p>
            <a:fld id="{3E104224-5F53-4681-B114-4FDA2DEB297A}" type="datetimeFigureOut">
              <a:rPr lang="bg-BG" smtClean="0"/>
              <a:t>5.5.2020 г.</a:t>
            </a:fld>
            <a:endParaRPr lang="bg-BG"/>
          </a:p>
        </p:txBody>
      </p:sp>
      <p:sp>
        <p:nvSpPr>
          <p:cNvPr id="5" name="Контейнер за долния колонтитул 4"/>
          <p:cNvSpPr>
            <a:spLocks noGrp="1"/>
          </p:cNvSpPr>
          <p:nvPr>
            <p:ph type="ftr" sz="quarter" idx="11"/>
          </p:nvPr>
        </p:nvSpPr>
        <p:spPr/>
        <p:txBody>
          <a:bodyPr/>
          <a:lstStyle/>
          <a:p>
            <a:endParaRPr lang="bg-BG"/>
          </a:p>
        </p:txBody>
      </p:sp>
      <p:sp>
        <p:nvSpPr>
          <p:cNvPr id="6" name="Контейнер за номер на слайда 5"/>
          <p:cNvSpPr>
            <a:spLocks noGrp="1"/>
          </p:cNvSpPr>
          <p:nvPr>
            <p:ph type="sldNum" sz="quarter" idx="12"/>
          </p:nvPr>
        </p:nvSpPr>
        <p:spPr/>
        <p:txBody>
          <a:bodyPr/>
          <a:lstStyle/>
          <a:p>
            <a:fld id="{9415E07B-6C49-45E8-9BB0-876BFAD0C1D8}" type="slidenum">
              <a:rPr lang="bg-BG" smtClean="0"/>
              <a:t>‹#›</a:t>
            </a:fld>
            <a:endParaRPr lang="bg-BG"/>
          </a:p>
        </p:txBody>
      </p:sp>
    </p:spTree>
    <p:extLst>
      <p:ext uri="{BB962C8B-B14F-4D97-AF65-F5344CB8AC3E}">
        <p14:creationId xmlns:p14="http://schemas.microsoft.com/office/powerpoint/2010/main" val="2587108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заглавие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bg-BG"/>
              <a:t>Редакт. стил загл. образец</a:t>
            </a:r>
          </a:p>
        </p:txBody>
      </p:sp>
      <p:sp>
        <p:nvSpPr>
          <p:cNvPr id="3" name="Текстов контейнер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4" name="Контейнер за дата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104224-5F53-4681-B114-4FDA2DEB297A}" type="datetimeFigureOut">
              <a:rPr lang="bg-BG" smtClean="0"/>
              <a:t>5.5.2020 г.</a:t>
            </a:fld>
            <a:endParaRPr lang="bg-BG"/>
          </a:p>
        </p:txBody>
      </p:sp>
      <p:sp>
        <p:nvSpPr>
          <p:cNvPr id="5" name="Контейнер за долния колонтитул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bg-BG"/>
          </a:p>
        </p:txBody>
      </p:sp>
      <p:sp>
        <p:nvSpPr>
          <p:cNvPr id="6" name="Контейнер за номер на слайда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15E07B-6C49-45E8-9BB0-876BFAD0C1D8}" type="slidenum">
              <a:rPr lang="bg-BG" smtClean="0"/>
              <a:t>‹#›</a:t>
            </a:fld>
            <a:endParaRPr lang="bg-BG"/>
          </a:p>
        </p:txBody>
      </p:sp>
    </p:spTree>
    <p:extLst>
      <p:ext uri="{BB962C8B-B14F-4D97-AF65-F5344CB8AC3E}">
        <p14:creationId xmlns:p14="http://schemas.microsoft.com/office/powerpoint/2010/main" val="33753343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businessballs.com/team-management/tuckman-forming-storming-norming-performing-model/" TargetMode="External"/><Relationship Id="rId2" Type="http://schemas.openxmlformats.org/officeDocument/2006/relationships/hyperlink" Target="https://www.belbin.com/about/belbin-team-roles/" TargetMode="External"/><Relationship Id="rId1" Type="http://schemas.openxmlformats.org/officeDocument/2006/relationships/slideLayout" Target="../slideLayouts/slideLayout2.xml"/><Relationship Id="rId4" Type="http://schemas.openxmlformats.org/officeDocument/2006/relationships/hyperlink" Target="https://www.sandler.com/blog/6-benefits-of-teamwork-in-the-workpla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p:cNvSpPr>
            <a:spLocks noGrp="1"/>
          </p:cNvSpPr>
          <p:nvPr>
            <p:ph type="ctrTitle"/>
          </p:nvPr>
        </p:nvSpPr>
        <p:spPr>
          <a:xfrm>
            <a:off x="905773" y="130325"/>
            <a:ext cx="9014604" cy="2315713"/>
          </a:xfrm>
        </p:spPr>
        <p:txBody>
          <a:bodyPr>
            <a:normAutofit/>
          </a:bodyPr>
          <a:lstStyle/>
          <a:p>
            <a:r>
              <a:rPr lang="en-US" sz="4800" b="1" dirty="0">
                <a:ea typeface="+mj-lt"/>
                <a:cs typeface="+mj-lt"/>
              </a:rPr>
              <a:t>Effective team work and communication</a:t>
            </a:r>
            <a:endParaRPr lang="bg-BG" sz="4800" b="1" dirty="0"/>
          </a:p>
        </p:txBody>
      </p:sp>
      <p:sp>
        <p:nvSpPr>
          <p:cNvPr id="3" name="Подзаглавие 2"/>
          <p:cNvSpPr>
            <a:spLocks noGrp="1"/>
          </p:cNvSpPr>
          <p:nvPr>
            <p:ph type="subTitle" idx="1"/>
          </p:nvPr>
        </p:nvSpPr>
        <p:spPr>
          <a:xfrm>
            <a:off x="7519358" y="4507811"/>
            <a:ext cx="4557623" cy="2403384"/>
          </a:xfrm>
        </p:spPr>
        <p:txBody>
          <a:bodyPr vert="horz" lIns="91440" tIns="45720" rIns="91440" bIns="45720" rtlCol="0" anchor="t">
            <a:normAutofit/>
          </a:bodyPr>
          <a:lstStyle/>
          <a:p>
            <a:r>
              <a:rPr lang="bg-BG" sz="3200" dirty="0" err="1">
                <a:cs typeface="Calibri"/>
              </a:rPr>
              <a:t>Lusine</a:t>
            </a:r>
            <a:r>
              <a:rPr lang="bg-BG" sz="3200" dirty="0">
                <a:cs typeface="Calibri"/>
              </a:rPr>
              <a:t> </a:t>
            </a:r>
            <a:r>
              <a:rPr lang="bg-BG" sz="3200" dirty="0" err="1">
                <a:cs typeface="Calibri"/>
              </a:rPr>
              <a:t>Ehian</a:t>
            </a:r>
            <a:r>
              <a:rPr lang="bg-BG" sz="3200" dirty="0">
                <a:cs typeface="Calibri"/>
              </a:rPr>
              <a:t> </a:t>
            </a:r>
            <a:endParaRPr lang="bg-BG"/>
          </a:p>
          <a:p>
            <a:r>
              <a:rPr lang="bg-BG" sz="3200" dirty="0" err="1">
                <a:cs typeface="Calibri"/>
              </a:rPr>
              <a:t>Student</a:t>
            </a:r>
            <a:r>
              <a:rPr lang="bg-BG" sz="3200" dirty="0">
                <a:cs typeface="Calibri"/>
              </a:rPr>
              <a:t> </a:t>
            </a:r>
            <a:r>
              <a:rPr lang="bg-BG" sz="3200" dirty="0" err="1">
                <a:cs typeface="Calibri"/>
              </a:rPr>
              <a:t>number</a:t>
            </a:r>
            <a:r>
              <a:rPr lang="bg-BG" sz="3200" dirty="0">
                <a:cs typeface="Calibri"/>
              </a:rPr>
              <a:t>: 1906943</a:t>
            </a:r>
          </a:p>
          <a:p>
            <a:r>
              <a:rPr lang="bg-BG" sz="3200">
                <a:cs typeface="Calibri"/>
              </a:rPr>
              <a:t>Lloyd Beharry</a:t>
            </a:r>
            <a:endParaRPr lang="bg-BG" sz="3200" dirty="0">
              <a:cs typeface="Calibri"/>
            </a:endParaRPr>
          </a:p>
        </p:txBody>
      </p:sp>
    </p:spTree>
    <p:extLst>
      <p:ext uri="{BB962C8B-B14F-4D97-AF65-F5344CB8AC3E}">
        <p14:creationId xmlns:p14="http://schemas.microsoft.com/office/powerpoint/2010/main" val="17487301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63C68442-CE0F-4345-A05D-DE628B2B5DE6}"/>
              </a:ext>
            </a:extLst>
          </p:cNvPr>
          <p:cNvSpPr>
            <a:spLocks noGrp="1"/>
          </p:cNvSpPr>
          <p:nvPr>
            <p:ph type="title"/>
          </p:nvPr>
        </p:nvSpPr>
        <p:spPr>
          <a:xfrm>
            <a:off x="838200" y="623917"/>
            <a:ext cx="10515600" cy="1325563"/>
          </a:xfrm>
        </p:spPr>
        <p:txBody>
          <a:bodyPr/>
          <a:lstStyle/>
          <a:p>
            <a:r>
              <a:rPr lang="en-US" sz="4800" b="1" dirty="0">
                <a:ea typeface="+mj-lt"/>
                <a:cs typeface="+mj-lt"/>
              </a:rPr>
              <a:t>Table of contents</a:t>
            </a:r>
            <a:endParaRPr lang="bg-BG" sz="4800" b="1" dirty="0"/>
          </a:p>
        </p:txBody>
      </p:sp>
      <p:sp>
        <p:nvSpPr>
          <p:cNvPr id="3" name="Контейнер за съдържание 2">
            <a:extLst>
              <a:ext uri="{FF2B5EF4-FFF2-40B4-BE49-F238E27FC236}">
                <a16:creationId xmlns:a16="http://schemas.microsoft.com/office/drawing/2014/main" id="{B5F02A48-1C81-41A9-AEC1-4DA6A4B4C614}"/>
              </a:ext>
            </a:extLst>
          </p:cNvPr>
          <p:cNvSpPr>
            <a:spLocks noGrp="1"/>
          </p:cNvSpPr>
          <p:nvPr>
            <p:ph idx="1"/>
          </p:nvPr>
        </p:nvSpPr>
        <p:spPr>
          <a:xfrm>
            <a:off x="895709" y="2386342"/>
            <a:ext cx="10515600" cy="4351338"/>
          </a:xfrm>
        </p:spPr>
        <p:txBody>
          <a:bodyPr vert="horz" lIns="91440" tIns="45720" rIns="91440" bIns="45720" rtlCol="0" anchor="t">
            <a:normAutofit/>
          </a:bodyPr>
          <a:lstStyle/>
          <a:p>
            <a:pPr marL="514350" indent="-514350">
              <a:buAutoNum type="arabicPeriod"/>
            </a:pPr>
            <a:r>
              <a:rPr lang="en-US" sz="3200" dirty="0">
                <a:ea typeface="+mn-lt"/>
                <a:cs typeface="+mn-lt"/>
              </a:rPr>
              <a:t>Benefits of team working. </a:t>
            </a:r>
          </a:p>
          <a:p>
            <a:pPr marL="514350" indent="-514350">
              <a:buAutoNum type="arabicPeriod"/>
            </a:pPr>
            <a:r>
              <a:rPr lang="en-US" sz="3200" dirty="0">
                <a:ea typeface="+mn-lt"/>
                <a:cs typeface="+mn-lt"/>
              </a:rPr>
              <a:t>Stages of team development ( Tuckman’s theory ).</a:t>
            </a:r>
          </a:p>
          <a:p>
            <a:pPr marL="514350" indent="-514350">
              <a:buAutoNum type="arabicPeriod"/>
            </a:pPr>
            <a:r>
              <a:rPr lang="en-US" sz="3200" dirty="0">
                <a:ea typeface="+mn-lt"/>
                <a:cs typeface="+mn-lt"/>
              </a:rPr>
              <a:t>Team roles ( Belbin’s theory ).  </a:t>
            </a:r>
          </a:p>
          <a:p>
            <a:pPr marL="514350" indent="-514350">
              <a:buAutoNum type="arabicPeriod"/>
            </a:pPr>
            <a:r>
              <a:rPr lang="en-US" sz="3200">
                <a:ea typeface="+mn-lt"/>
                <a:cs typeface="+mn-lt"/>
              </a:rPr>
              <a:t>Managing conflict ( Thomas and Kilmann’s theory ).</a:t>
            </a:r>
          </a:p>
          <a:p>
            <a:pPr marL="514350" indent="-514350">
              <a:buAutoNum type="arabicPeriod"/>
            </a:pPr>
            <a:r>
              <a:rPr lang="en-US" sz="3200" dirty="0">
                <a:ea typeface="+mn-lt"/>
                <a:cs typeface="+mn-lt"/>
              </a:rPr>
              <a:t>Successful team development. </a:t>
            </a:r>
            <a:endParaRPr lang="bg-BG" sz="3200" dirty="0"/>
          </a:p>
        </p:txBody>
      </p:sp>
    </p:spTree>
    <p:extLst>
      <p:ext uri="{BB962C8B-B14F-4D97-AF65-F5344CB8AC3E}">
        <p14:creationId xmlns:p14="http://schemas.microsoft.com/office/powerpoint/2010/main" val="29329891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351CB9FD-9A7E-4ECE-9AC4-AF727402A4A1}"/>
              </a:ext>
            </a:extLst>
          </p:cNvPr>
          <p:cNvSpPr>
            <a:spLocks noGrp="1"/>
          </p:cNvSpPr>
          <p:nvPr>
            <p:ph type="title"/>
          </p:nvPr>
        </p:nvSpPr>
        <p:spPr/>
        <p:txBody>
          <a:bodyPr>
            <a:normAutofit/>
          </a:bodyPr>
          <a:lstStyle/>
          <a:p>
            <a:r>
              <a:rPr lang="en-US" sz="4800" b="1" dirty="0">
                <a:ea typeface="+mj-lt"/>
                <a:cs typeface="+mj-lt"/>
              </a:rPr>
              <a:t>Benefits of team working</a:t>
            </a:r>
            <a:endParaRPr lang="bg-BG" sz="4800" dirty="0"/>
          </a:p>
        </p:txBody>
      </p:sp>
      <p:sp>
        <p:nvSpPr>
          <p:cNvPr id="3" name="Контейнер за съдържание 2">
            <a:extLst>
              <a:ext uri="{FF2B5EF4-FFF2-40B4-BE49-F238E27FC236}">
                <a16:creationId xmlns:a16="http://schemas.microsoft.com/office/drawing/2014/main" id="{58646EA0-1819-4E6C-B335-247EEDDF60F1}"/>
              </a:ext>
            </a:extLst>
          </p:cNvPr>
          <p:cNvSpPr>
            <a:spLocks noGrp="1"/>
          </p:cNvSpPr>
          <p:nvPr>
            <p:ph idx="1"/>
          </p:nvPr>
        </p:nvSpPr>
        <p:spPr>
          <a:xfrm>
            <a:off x="838200" y="2717021"/>
            <a:ext cx="10515600" cy="4351338"/>
          </a:xfrm>
        </p:spPr>
        <p:txBody>
          <a:bodyPr vert="horz" lIns="91440" tIns="45720" rIns="91440" bIns="45720" rtlCol="0" anchor="t">
            <a:normAutofit/>
          </a:bodyPr>
          <a:lstStyle/>
          <a:p>
            <a:pPr marL="514350" indent="-514350">
              <a:buAutoNum type="arabicPeriod"/>
            </a:pPr>
            <a:r>
              <a:rPr lang="bg-BG" sz="3200" dirty="0"/>
              <a:t> </a:t>
            </a:r>
            <a:r>
              <a:rPr lang="bg-BG" sz="3200" err="1"/>
              <a:t>Fosters</a:t>
            </a:r>
            <a:r>
              <a:rPr lang="bg-BG" sz="3200" dirty="0"/>
              <a:t> </a:t>
            </a:r>
            <a:r>
              <a:rPr lang="bg-BG" sz="3200" err="1"/>
              <a:t>Creativity</a:t>
            </a:r>
            <a:r>
              <a:rPr lang="bg-BG" sz="3200" dirty="0"/>
              <a:t> </a:t>
            </a:r>
            <a:r>
              <a:rPr lang="bg-BG" sz="3200" err="1"/>
              <a:t>and</a:t>
            </a:r>
            <a:r>
              <a:rPr lang="bg-BG" sz="3200" dirty="0"/>
              <a:t> </a:t>
            </a:r>
            <a:r>
              <a:rPr lang="bg-BG" sz="3200" err="1"/>
              <a:t>Learning</a:t>
            </a:r>
            <a:endParaRPr lang="bg-BG" sz="3200">
              <a:cs typeface="Calibri" panose="020F0502020204030204"/>
            </a:endParaRPr>
          </a:p>
          <a:p>
            <a:pPr marL="514350" indent="-514350">
              <a:buAutoNum type="arabicPeriod"/>
            </a:pPr>
            <a:r>
              <a:rPr lang="bg-BG" sz="3200" err="1"/>
              <a:t>Builds</a:t>
            </a:r>
            <a:r>
              <a:rPr lang="bg-BG" sz="3200" dirty="0"/>
              <a:t> </a:t>
            </a:r>
            <a:r>
              <a:rPr lang="bg-BG" sz="3200" err="1"/>
              <a:t>Trust</a:t>
            </a:r>
            <a:endParaRPr lang="bg-BG" sz="3200">
              <a:cs typeface="Calibri"/>
            </a:endParaRPr>
          </a:p>
          <a:p>
            <a:pPr marL="514350" indent="-514350">
              <a:buAutoNum type="arabicPeriod"/>
            </a:pPr>
            <a:r>
              <a:rPr lang="bg-BG" sz="3200" err="1"/>
              <a:t>Teaches</a:t>
            </a:r>
            <a:r>
              <a:rPr lang="bg-BG" sz="3200" dirty="0"/>
              <a:t> </a:t>
            </a:r>
            <a:r>
              <a:rPr lang="bg-BG" sz="3200" err="1"/>
              <a:t>Conflict</a:t>
            </a:r>
            <a:r>
              <a:rPr lang="bg-BG" sz="3200" dirty="0"/>
              <a:t> </a:t>
            </a:r>
            <a:r>
              <a:rPr lang="bg-BG" sz="3200" err="1"/>
              <a:t>Resolution</a:t>
            </a:r>
            <a:r>
              <a:rPr lang="bg-BG" sz="3200" dirty="0"/>
              <a:t> </a:t>
            </a:r>
            <a:r>
              <a:rPr lang="bg-BG" sz="3200" err="1"/>
              <a:t>Skills</a:t>
            </a:r>
            <a:endParaRPr lang="bg-BG" sz="3200">
              <a:cs typeface="Calibri"/>
            </a:endParaRPr>
          </a:p>
          <a:p>
            <a:pPr marL="514350" indent="-514350">
              <a:buAutoNum type="arabicPeriod"/>
            </a:pPr>
            <a:endParaRPr lang="bg-BG" dirty="0">
              <a:cs typeface="Calibri"/>
            </a:endParaRPr>
          </a:p>
          <a:p>
            <a:pPr marL="514350" indent="-514350">
              <a:buAutoNum type="arabicPeriod"/>
            </a:pPr>
            <a:endParaRPr lang="bg-BG" dirty="0">
              <a:cs typeface="Calibri"/>
            </a:endParaRPr>
          </a:p>
          <a:p>
            <a:endParaRPr lang="bg-BG" dirty="0">
              <a:cs typeface="Calibri"/>
            </a:endParaRPr>
          </a:p>
        </p:txBody>
      </p:sp>
    </p:spTree>
    <p:extLst>
      <p:ext uri="{BB962C8B-B14F-4D97-AF65-F5344CB8AC3E}">
        <p14:creationId xmlns:p14="http://schemas.microsoft.com/office/powerpoint/2010/main" val="32705096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CA46F282-CE3F-413A-BCE9-46905E174804}"/>
              </a:ext>
            </a:extLst>
          </p:cNvPr>
          <p:cNvSpPr>
            <a:spLocks noGrp="1"/>
          </p:cNvSpPr>
          <p:nvPr>
            <p:ph type="title"/>
          </p:nvPr>
        </p:nvSpPr>
        <p:spPr/>
        <p:txBody>
          <a:bodyPr vert="horz" lIns="91440" tIns="45720" rIns="91440" bIns="45720" rtlCol="0" anchor="ctr">
            <a:noAutofit/>
          </a:bodyPr>
          <a:lstStyle/>
          <a:p>
            <a:r>
              <a:rPr lang="en-US" sz="4800" b="1" dirty="0">
                <a:ea typeface="+mj-lt"/>
                <a:cs typeface="+mj-lt"/>
              </a:rPr>
              <a:t>Stages of team development</a:t>
            </a:r>
            <a:br>
              <a:rPr lang="en-US" sz="4800" b="1" dirty="0">
                <a:ea typeface="+mj-lt"/>
                <a:cs typeface="+mj-lt"/>
              </a:rPr>
            </a:br>
            <a:r>
              <a:rPr lang="en-US" sz="4800" b="1" dirty="0">
                <a:ea typeface="+mj-lt"/>
                <a:cs typeface="+mj-lt"/>
              </a:rPr>
              <a:t>( Tuckman’s theory )</a:t>
            </a:r>
            <a:endParaRPr lang="bg-BG" sz="4800" b="1" dirty="0"/>
          </a:p>
        </p:txBody>
      </p:sp>
      <p:sp>
        <p:nvSpPr>
          <p:cNvPr id="3" name="Контейнер за съдържание 2">
            <a:extLst>
              <a:ext uri="{FF2B5EF4-FFF2-40B4-BE49-F238E27FC236}">
                <a16:creationId xmlns:a16="http://schemas.microsoft.com/office/drawing/2014/main" id="{A797193D-12CA-458E-BCE4-25729626E86C}"/>
              </a:ext>
            </a:extLst>
          </p:cNvPr>
          <p:cNvSpPr>
            <a:spLocks noGrp="1"/>
          </p:cNvSpPr>
          <p:nvPr>
            <p:ph idx="1"/>
          </p:nvPr>
        </p:nvSpPr>
        <p:spPr>
          <a:xfrm>
            <a:off x="838200" y="2084418"/>
            <a:ext cx="10515600" cy="4351338"/>
          </a:xfrm>
        </p:spPr>
        <p:txBody>
          <a:bodyPr vert="horz" lIns="91440" tIns="45720" rIns="91440" bIns="45720" rtlCol="0" anchor="t">
            <a:normAutofit/>
          </a:bodyPr>
          <a:lstStyle/>
          <a:p>
            <a:pPr marL="514350" indent="-514350">
              <a:buAutoNum type="arabicPeriod"/>
            </a:pPr>
            <a:r>
              <a:rPr lang="bg-BG" sz="3200" dirty="0" err="1">
                <a:cs typeface="Calibri"/>
              </a:rPr>
              <a:t>What</a:t>
            </a:r>
            <a:r>
              <a:rPr lang="bg-BG" sz="3200" dirty="0">
                <a:cs typeface="Calibri"/>
              </a:rPr>
              <a:t> </a:t>
            </a:r>
            <a:r>
              <a:rPr lang="bg-BG" sz="3200" dirty="0" err="1">
                <a:cs typeface="Calibri"/>
              </a:rPr>
              <a:t>is</a:t>
            </a:r>
            <a:r>
              <a:rPr lang="bg-BG" sz="3200" dirty="0">
                <a:cs typeface="Calibri"/>
              </a:rPr>
              <a:t> </a:t>
            </a:r>
            <a:r>
              <a:rPr lang="bg-BG" sz="3200" dirty="0" err="1">
                <a:ea typeface="+mn-lt"/>
                <a:cs typeface="+mn-lt"/>
              </a:rPr>
              <a:t>Tuckman’s</a:t>
            </a:r>
            <a:r>
              <a:rPr lang="bg-BG" sz="3200" dirty="0">
                <a:ea typeface="+mn-lt"/>
                <a:cs typeface="+mn-lt"/>
              </a:rPr>
              <a:t> </a:t>
            </a:r>
            <a:r>
              <a:rPr lang="bg-BG" sz="3200" dirty="0" err="1">
                <a:ea typeface="+mn-lt"/>
                <a:cs typeface="+mn-lt"/>
              </a:rPr>
              <a:t>theory</a:t>
            </a:r>
            <a:r>
              <a:rPr lang="bg-BG" sz="3200" dirty="0">
                <a:ea typeface="+mn-lt"/>
                <a:cs typeface="+mn-lt"/>
              </a:rPr>
              <a:t>?</a:t>
            </a:r>
            <a:endParaRPr lang="bg-BG" dirty="0">
              <a:cs typeface="Calibri" panose="020F0502020204030204"/>
            </a:endParaRPr>
          </a:p>
          <a:p>
            <a:pPr marL="514350" indent="-514350">
              <a:buAutoNum type="arabicPeriod"/>
            </a:pPr>
            <a:r>
              <a:rPr lang="bg-BG" sz="3200" dirty="0" err="1">
                <a:ea typeface="+mn-lt"/>
                <a:cs typeface="+mn-lt"/>
              </a:rPr>
              <a:t>He</a:t>
            </a:r>
            <a:r>
              <a:rPr lang="bg-BG" sz="3200" dirty="0">
                <a:ea typeface="+mn-lt"/>
                <a:cs typeface="+mn-lt"/>
              </a:rPr>
              <a:t> </a:t>
            </a:r>
            <a:r>
              <a:rPr lang="bg-BG" sz="3200" dirty="0" err="1">
                <a:ea typeface="+mn-lt"/>
                <a:cs typeface="+mn-lt"/>
              </a:rPr>
              <a:t>has</a:t>
            </a:r>
            <a:r>
              <a:rPr lang="bg-BG" sz="3200" dirty="0">
                <a:ea typeface="+mn-lt"/>
                <a:cs typeface="+mn-lt"/>
              </a:rPr>
              <a:t> </a:t>
            </a:r>
            <a:r>
              <a:rPr lang="bg-BG" sz="3200" dirty="0" err="1">
                <a:ea typeface="+mn-lt"/>
                <a:cs typeface="+mn-lt"/>
              </a:rPr>
              <a:t>Five</a:t>
            </a:r>
            <a:r>
              <a:rPr lang="bg-BG" sz="3200" dirty="0">
                <a:ea typeface="+mn-lt"/>
                <a:cs typeface="+mn-lt"/>
              </a:rPr>
              <a:t> </a:t>
            </a:r>
            <a:r>
              <a:rPr lang="bg-BG" sz="3200" dirty="0" err="1">
                <a:ea typeface="+mn-lt"/>
                <a:cs typeface="+mn-lt"/>
              </a:rPr>
              <a:t>Stages</a:t>
            </a:r>
            <a:r>
              <a:rPr lang="bg-BG" sz="3200" dirty="0">
                <a:ea typeface="+mn-lt"/>
                <a:cs typeface="+mn-lt"/>
              </a:rPr>
              <a:t> </a:t>
            </a:r>
            <a:r>
              <a:rPr lang="bg-BG" sz="3200" dirty="0" err="1">
                <a:ea typeface="+mn-lt"/>
                <a:cs typeface="+mn-lt"/>
              </a:rPr>
              <a:t>of</a:t>
            </a:r>
            <a:r>
              <a:rPr lang="bg-BG" sz="3200" dirty="0">
                <a:ea typeface="+mn-lt"/>
                <a:cs typeface="+mn-lt"/>
              </a:rPr>
              <a:t> </a:t>
            </a:r>
            <a:r>
              <a:rPr lang="bg-BG" sz="3200" dirty="0" err="1">
                <a:ea typeface="+mn-lt"/>
                <a:cs typeface="+mn-lt"/>
              </a:rPr>
              <a:t>Team</a:t>
            </a:r>
            <a:r>
              <a:rPr lang="bg-BG" sz="3200" dirty="0">
                <a:ea typeface="+mn-lt"/>
                <a:cs typeface="+mn-lt"/>
              </a:rPr>
              <a:t> </a:t>
            </a:r>
            <a:r>
              <a:rPr lang="bg-BG" sz="3200" dirty="0" err="1">
                <a:ea typeface="+mn-lt"/>
                <a:cs typeface="+mn-lt"/>
              </a:rPr>
              <a:t>Development</a:t>
            </a:r>
            <a:r>
              <a:rPr lang="bg-BG" sz="3200" dirty="0">
                <a:ea typeface="+mn-lt"/>
                <a:cs typeface="+mn-lt"/>
              </a:rPr>
              <a:t>.</a:t>
            </a:r>
          </a:p>
          <a:p>
            <a:pPr marL="457200" lvl="1" indent="0">
              <a:buNone/>
            </a:pPr>
            <a:endParaRPr lang="bg-BG" sz="2800" dirty="0">
              <a:cs typeface="Calibri"/>
            </a:endParaRPr>
          </a:p>
          <a:p>
            <a:pPr lvl="1"/>
            <a:r>
              <a:rPr lang="bg-BG" dirty="0" err="1">
                <a:cs typeface="Calibri"/>
              </a:rPr>
              <a:t>Forming</a:t>
            </a:r>
            <a:r>
              <a:rPr lang="bg-BG" dirty="0">
                <a:cs typeface="Calibri"/>
              </a:rPr>
              <a:t> </a:t>
            </a:r>
          </a:p>
          <a:p>
            <a:pPr lvl="1"/>
            <a:r>
              <a:rPr lang="bg-BG" dirty="0" err="1">
                <a:cs typeface="Calibri"/>
              </a:rPr>
              <a:t>Storming</a:t>
            </a:r>
            <a:endParaRPr lang="bg-BG">
              <a:cs typeface="Calibri"/>
            </a:endParaRPr>
          </a:p>
          <a:p>
            <a:pPr lvl="1"/>
            <a:r>
              <a:rPr lang="bg-BG" dirty="0" err="1">
                <a:cs typeface="Calibri"/>
              </a:rPr>
              <a:t>Norming</a:t>
            </a:r>
            <a:r>
              <a:rPr lang="bg-BG" dirty="0">
                <a:cs typeface="Calibri"/>
              </a:rPr>
              <a:t> </a:t>
            </a:r>
          </a:p>
          <a:p>
            <a:pPr lvl="1"/>
            <a:r>
              <a:rPr lang="bg-BG" dirty="0" err="1">
                <a:cs typeface="Calibri"/>
              </a:rPr>
              <a:t>Performing</a:t>
            </a:r>
            <a:endParaRPr lang="bg-BG" dirty="0">
              <a:cs typeface="Calibri"/>
            </a:endParaRPr>
          </a:p>
          <a:p>
            <a:pPr lvl="1"/>
            <a:r>
              <a:rPr lang="bg-BG" err="1">
                <a:cs typeface="Calibri"/>
              </a:rPr>
              <a:t>Adjourmimg</a:t>
            </a:r>
            <a:endParaRPr lang="bg-BG">
              <a:cs typeface="Calibri"/>
            </a:endParaRPr>
          </a:p>
        </p:txBody>
      </p:sp>
      <p:pic>
        <p:nvPicPr>
          <p:cNvPr id="4" name="Картина 4" descr="Картина, която съдържа птица&#10;&#10;Описание, генерирано с много висока достоверност">
            <a:extLst>
              <a:ext uri="{FF2B5EF4-FFF2-40B4-BE49-F238E27FC236}">
                <a16:creationId xmlns:a16="http://schemas.microsoft.com/office/drawing/2014/main" id="{CC63C029-BFFB-498A-9AC2-DB390C08A17D}"/>
              </a:ext>
            </a:extLst>
          </p:cNvPr>
          <p:cNvPicPr>
            <a:picLocks noChangeAspect="1"/>
          </p:cNvPicPr>
          <p:nvPr/>
        </p:nvPicPr>
        <p:blipFill>
          <a:blip r:embed="rId3"/>
          <a:stretch>
            <a:fillRect/>
          </a:stretch>
        </p:blipFill>
        <p:spPr>
          <a:xfrm>
            <a:off x="4940060" y="3962514"/>
            <a:ext cx="6682595" cy="2901126"/>
          </a:xfrm>
          <a:prstGeom prst="rect">
            <a:avLst/>
          </a:prstGeom>
        </p:spPr>
      </p:pic>
    </p:spTree>
    <p:extLst>
      <p:ext uri="{BB962C8B-B14F-4D97-AF65-F5344CB8AC3E}">
        <p14:creationId xmlns:p14="http://schemas.microsoft.com/office/powerpoint/2010/main" val="4181227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A0A95979-2576-46B7-A823-E0105E677E98}"/>
              </a:ext>
            </a:extLst>
          </p:cNvPr>
          <p:cNvSpPr>
            <a:spLocks noGrp="1"/>
          </p:cNvSpPr>
          <p:nvPr>
            <p:ph type="title"/>
          </p:nvPr>
        </p:nvSpPr>
        <p:spPr>
          <a:xfrm>
            <a:off x="1098580" y="-391064"/>
            <a:ext cx="7972274" cy="1600200"/>
          </a:xfrm>
        </p:spPr>
        <p:txBody>
          <a:bodyPr/>
          <a:lstStyle/>
          <a:p>
            <a:r>
              <a:rPr lang="bg-BG" sz="4800" b="1">
                <a:ea typeface="+mj-lt"/>
                <a:cs typeface="+mj-lt"/>
              </a:rPr>
              <a:t>Team roles ( Belbin’s theory )</a:t>
            </a:r>
            <a:endParaRPr lang="bg-BG" b="1"/>
          </a:p>
        </p:txBody>
      </p:sp>
      <p:sp>
        <p:nvSpPr>
          <p:cNvPr id="3" name="Контейнер за съдържание 2">
            <a:extLst>
              <a:ext uri="{FF2B5EF4-FFF2-40B4-BE49-F238E27FC236}">
                <a16:creationId xmlns:a16="http://schemas.microsoft.com/office/drawing/2014/main" id="{5E3450B1-264C-42FE-88F8-3B5103204E3D}"/>
              </a:ext>
            </a:extLst>
          </p:cNvPr>
          <p:cNvSpPr>
            <a:spLocks noGrp="1"/>
          </p:cNvSpPr>
          <p:nvPr>
            <p:ph type="body" sz="half" idx="2"/>
          </p:nvPr>
        </p:nvSpPr>
        <p:spPr>
          <a:xfrm>
            <a:off x="379712" y="1769853"/>
            <a:ext cx="8504237" cy="4717361"/>
          </a:xfrm>
        </p:spPr>
        <p:txBody>
          <a:bodyPr vert="horz" lIns="91440" tIns="45720" rIns="91440" bIns="45720" rtlCol="0" anchor="t">
            <a:normAutofit/>
          </a:bodyPr>
          <a:lstStyle/>
          <a:p>
            <a:pPr marL="514350" indent="-514350">
              <a:buAutoNum type="arabicPeriod"/>
            </a:pPr>
            <a:r>
              <a:rPr lang="bg-BG" sz="3200" dirty="0" err="1">
                <a:cs typeface="Calibri"/>
              </a:rPr>
              <a:t>What</a:t>
            </a:r>
            <a:r>
              <a:rPr lang="bg-BG" sz="3200" dirty="0">
                <a:cs typeface="Calibri"/>
              </a:rPr>
              <a:t> </a:t>
            </a:r>
            <a:r>
              <a:rPr lang="bg-BG" sz="3200" dirty="0" err="1">
                <a:cs typeface="Calibri"/>
              </a:rPr>
              <a:t>is</a:t>
            </a:r>
            <a:r>
              <a:rPr lang="bg-BG" sz="3200" dirty="0">
                <a:cs typeface="Calibri"/>
              </a:rPr>
              <a:t> </a:t>
            </a:r>
            <a:r>
              <a:rPr lang="bg-BG" sz="3200" dirty="0" err="1">
                <a:cs typeface="Calibri"/>
              </a:rPr>
              <a:t>Belbin's</a:t>
            </a:r>
            <a:r>
              <a:rPr lang="bg-BG" sz="3200" dirty="0">
                <a:cs typeface="Calibri"/>
              </a:rPr>
              <a:t> </a:t>
            </a:r>
            <a:r>
              <a:rPr lang="bg-BG" sz="3200" dirty="0" err="1">
                <a:cs typeface="Calibri"/>
              </a:rPr>
              <a:t>team</a:t>
            </a:r>
            <a:r>
              <a:rPr lang="bg-BG" sz="3200" dirty="0">
                <a:cs typeface="Calibri"/>
              </a:rPr>
              <a:t> </a:t>
            </a:r>
            <a:r>
              <a:rPr lang="bg-BG" sz="3200" dirty="0" err="1">
                <a:cs typeface="Calibri"/>
              </a:rPr>
              <a:t>role</a:t>
            </a:r>
            <a:r>
              <a:rPr lang="bg-BG" sz="3200" dirty="0">
                <a:cs typeface="Calibri"/>
              </a:rPr>
              <a:t>? </a:t>
            </a:r>
            <a:endParaRPr lang="bg-BG"/>
          </a:p>
          <a:p>
            <a:pPr marL="514350" indent="-514350">
              <a:buAutoNum type="arabicPeriod"/>
            </a:pPr>
            <a:r>
              <a:rPr lang="bg-BG" sz="3200" dirty="0">
                <a:cs typeface="Calibri"/>
              </a:rPr>
              <a:t>9 - </a:t>
            </a:r>
            <a:r>
              <a:rPr lang="bg-BG" sz="3200" dirty="0" err="1">
                <a:cs typeface="Calibri"/>
              </a:rPr>
              <a:t>Belbin</a:t>
            </a:r>
            <a:r>
              <a:rPr lang="bg-BG" sz="3200" dirty="0">
                <a:cs typeface="Calibri"/>
              </a:rPr>
              <a:t> </a:t>
            </a:r>
            <a:r>
              <a:rPr lang="bg-BG" sz="3200" dirty="0" err="1">
                <a:cs typeface="Calibri"/>
              </a:rPr>
              <a:t>team</a:t>
            </a:r>
            <a:r>
              <a:rPr lang="bg-BG" sz="3200" dirty="0">
                <a:cs typeface="Calibri"/>
              </a:rPr>
              <a:t> </a:t>
            </a:r>
            <a:r>
              <a:rPr lang="bg-BG" sz="3200" dirty="0" err="1">
                <a:cs typeface="Calibri"/>
              </a:rPr>
              <a:t>roles</a:t>
            </a:r>
            <a:r>
              <a:rPr lang="bg-BG" sz="3200" dirty="0">
                <a:cs typeface="Calibri"/>
              </a:rPr>
              <a:t> </a:t>
            </a:r>
          </a:p>
          <a:p>
            <a:endParaRPr lang="en-US" sz="2400" dirty="0">
              <a:ea typeface="+mn-lt"/>
              <a:cs typeface="+mn-lt"/>
            </a:endParaRPr>
          </a:p>
          <a:p>
            <a:pPr marL="342900" indent="-342900">
              <a:buChar char="•"/>
            </a:pPr>
            <a:r>
              <a:rPr lang="en-US" sz="2400" dirty="0">
                <a:ea typeface="+mn-lt"/>
                <a:cs typeface="+mn-lt"/>
              </a:rPr>
              <a:t>Resource Investigator</a:t>
            </a:r>
            <a:endParaRPr lang="en-US" dirty="0">
              <a:cs typeface="Calibri" panose="020F0502020204030204"/>
            </a:endParaRPr>
          </a:p>
          <a:p>
            <a:pPr marL="342900" indent="-342900">
              <a:buChar char="•"/>
            </a:pPr>
            <a:r>
              <a:rPr lang="en-US" sz="2400" dirty="0" err="1">
                <a:ea typeface="+mn-lt"/>
                <a:cs typeface="+mn-lt"/>
              </a:rPr>
              <a:t>Teamworker</a:t>
            </a:r>
            <a:r>
              <a:rPr lang="en-US" sz="2400" dirty="0">
                <a:ea typeface="+mn-lt"/>
                <a:cs typeface="+mn-lt"/>
              </a:rPr>
              <a:t> </a:t>
            </a:r>
          </a:p>
          <a:p>
            <a:pPr marL="342900" indent="-342900">
              <a:buChar char="•"/>
            </a:pPr>
            <a:r>
              <a:rPr lang="en-US" sz="2400" dirty="0">
                <a:cs typeface="Calibri"/>
              </a:rPr>
              <a:t>Co-Ordinator</a:t>
            </a:r>
          </a:p>
          <a:p>
            <a:pPr marL="342900" indent="-342900">
              <a:buChar char="•"/>
            </a:pPr>
            <a:r>
              <a:rPr lang="en-US" sz="2400" dirty="0">
                <a:cs typeface="Calibri"/>
              </a:rPr>
              <a:t>Plant</a:t>
            </a:r>
          </a:p>
          <a:p>
            <a:pPr marL="342900" indent="-342900">
              <a:buChar char="•"/>
            </a:pPr>
            <a:endParaRPr lang="en-US" sz="2400" dirty="0">
              <a:cs typeface="Calibri"/>
            </a:endParaRPr>
          </a:p>
          <a:p>
            <a:pPr marL="0" indent="0">
              <a:buNone/>
            </a:pPr>
            <a:endParaRPr lang="en-US" sz="2400" dirty="0">
              <a:cs typeface="Calibri"/>
            </a:endParaRPr>
          </a:p>
        </p:txBody>
      </p:sp>
      <p:pic>
        <p:nvPicPr>
          <p:cNvPr id="5" name="Картина 5">
            <a:extLst>
              <a:ext uri="{FF2B5EF4-FFF2-40B4-BE49-F238E27FC236}">
                <a16:creationId xmlns:a16="http://schemas.microsoft.com/office/drawing/2014/main" id="{47C5EDF2-4515-4ED3-8796-EAD2601E110A}"/>
              </a:ext>
            </a:extLst>
          </p:cNvPr>
          <p:cNvPicPr>
            <a:picLocks noChangeAspect="1"/>
          </p:cNvPicPr>
          <p:nvPr/>
        </p:nvPicPr>
        <p:blipFill>
          <a:blip r:embed="rId3"/>
          <a:stretch>
            <a:fillRect/>
          </a:stretch>
        </p:blipFill>
        <p:spPr>
          <a:xfrm>
            <a:off x="6636589" y="2368829"/>
            <a:ext cx="4382217" cy="4291324"/>
          </a:xfrm>
          <a:prstGeom prst="rect">
            <a:avLst/>
          </a:prstGeom>
        </p:spPr>
      </p:pic>
      <p:sp>
        <p:nvSpPr>
          <p:cNvPr id="7" name="Текстово поле 6">
            <a:extLst>
              <a:ext uri="{FF2B5EF4-FFF2-40B4-BE49-F238E27FC236}">
                <a16:creationId xmlns:a16="http://schemas.microsoft.com/office/drawing/2014/main" id="{CFD58DC3-54BA-4855-96BF-8F8772663B72}"/>
              </a:ext>
            </a:extLst>
          </p:cNvPr>
          <p:cNvSpPr txBox="1"/>
          <p:nvPr/>
        </p:nvSpPr>
        <p:spPr>
          <a:xfrm>
            <a:off x="3717985" y="3286664"/>
            <a:ext cx="3375803"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dirty="0">
                <a:ea typeface="+mn-lt"/>
                <a:cs typeface="+mn-lt"/>
              </a:rPr>
              <a:t>Monitor Evaluator</a:t>
            </a:r>
            <a:endParaRPr lang="bg-BG" dirty="0">
              <a:cs typeface="Calibri" panose="020F0502020204030204"/>
            </a:endParaRPr>
          </a:p>
          <a:p>
            <a:pPr marL="342900" indent="-342900">
              <a:buFont typeface="Arial"/>
              <a:buChar char="•"/>
            </a:pPr>
            <a:r>
              <a:rPr lang="en-US" sz="2400" dirty="0"/>
              <a:t>Specialist​</a:t>
            </a:r>
            <a:endParaRPr lang="en-US" sz="2400" dirty="0">
              <a:cs typeface="Calibri"/>
            </a:endParaRPr>
          </a:p>
          <a:p>
            <a:pPr marL="342900" indent="-342900">
              <a:buFont typeface="Arial"/>
              <a:buChar char="•"/>
            </a:pPr>
            <a:r>
              <a:rPr lang="en-US" sz="2400" dirty="0"/>
              <a:t>Shaper​</a:t>
            </a:r>
            <a:endParaRPr lang="en-US" sz="2400" dirty="0">
              <a:cs typeface="Calibri"/>
            </a:endParaRPr>
          </a:p>
          <a:p>
            <a:pPr marL="342900" indent="-342900">
              <a:buFont typeface="Arial"/>
              <a:buChar char="•"/>
            </a:pPr>
            <a:r>
              <a:rPr lang="en-US" sz="2400" dirty="0"/>
              <a:t>Implementer​</a:t>
            </a:r>
            <a:endParaRPr lang="en-US" sz="2400" dirty="0">
              <a:cs typeface="Calibri"/>
            </a:endParaRPr>
          </a:p>
          <a:p>
            <a:pPr marL="342900" indent="-342900">
              <a:buFont typeface="Arial"/>
              <a:buChar char="•"/>
            </a:pPr>
            <a:r>
              <a:rPr lang="en-US" sz="2400" dirty="0"/>
              <a:t>Completer Finisher</a:t>
            </a:r>
            <a:endParaRPr lang="en-US" sz="2400" dirty="0">
              <a:cs typeface="Calibri"/>
            </a:endParaRPr>
          </a:p>
        </p:txBody>
      </p:sp>
    </p:spTree>
    <p:extLst>
      <p:ext uri="{BB962C8B-B14F-4D97-AF65-F5344CB8AC3E}">
        <p14:creationId xmlns:p14="http://schemas.microsoft.com/office/powerpoint/2010/main" val="3014424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988D3C97-E488-4E13-B8E1-4A5A85DDAE66}"/>
              </a:ext>
            </a:extLst>
          </p:cNvPr>
          <p:cNvSpPr>
            <a:spLocks noGrp="1"/>
          </p:cNvSpPr>
          <p:nvPr>
            <p:ph type="title"/>
          </p:nvPr>
        </p:nvSpPr>
        <p:spPr/>
        <p:txBody>
          <a:bodyPr/>
          <a:lstStyle/>
          <a:p>
            <a:r>
              <a:rPr lang="bg-BG" b="1" dirty="0">
                <a:latin typeface="Calibri"/>
                <a:cs typeface="Calibri"/>
              </a:rPr>
              <a:t>THOMAS AND KILMANN"S THEORY 1975</a:t>
            </a:r>
            <a:endParaRPr lang="bg-BG" dirty="0">
              <a:ea typeface="+mj-lt"/>
              <a:cs typeface="+mj-lt"/>
            </a:endParaRPr>
          </a:p>
          <a:p>
            <a:endParaRPr lang="bg-BG" dirty="0">
              <a:cs typeface="Calibri Light"/>
            </a:endParaRPr>
          </a:p>
        </p:txBody>
      </p:sp>
      <p:sp>
        <p:nvSpPr>
          <p:cNvPr id="3" name="Контейнер за съдържание 2">
            <a:extLst>
              <a:ext uri="{FF2B5EF4-FFF2-40B4-BE49-F238E27FC236}">
                <a16:creationId xmlns:a16="http://schemas.microsoft.com/office/drawing/2014/main" id="{4833E966-D89A-46D8-97DC-7CD013650CF0}"/>
              </a:ext>
            </a:extLst>
          </p:cNvPr>
          <p:cNvSpPr>
            <a:spLocks noGrp="1"/>
          </p:cNvSpPr>
          <p:nvPr>
            <p:ph idx="1"/>
          </p:nvPr>
        </p:nvSpPr>
        <p:spPr>
          <a:xfrm>
            <a:off x="838200" y="1825625"/>
            <a:ext cx="10515600" cy="5012696"/>
          </a:xfrm>
        </p:spPr>
        <p:txBody>
          <a:bodyPr vert="horz" lIns="91440" tIns="45720" rIns="91440" bIns="45720" rtlCol="0" anchor="t">
            <a:normAutofit/>
          </a:bodyPr>
          <a:lstStyle/>
          <a:p>
            <a:pPr marL="514350" indent="-514350">
              <a:buAutoNum type="arabicPeriod"/>
            </a:pPr>
            <a:r>
              <a:rPr lang="bg-BG" b="1" dirty="0">
                <a:cs typeface="Calibri"/>
              </a:rPr>
              <a:t>WHAT IS A CONFLICT</a:t>
            </a:r>
            <a:endParaRPr lang="bg-BG" dirty="0">
              <a:ea typeface="+mn-lt"/>
              <a:cs typeface="+mn-lt"/>
            </a:endParaRPr>
          </a:p>
          <a:p>
            <a:pPr marL="514350" indent="-514350">
              <a:buAutoNum type="arabicPeriod"/>
            </a:pPr>
            <a:r>
              <a:rPr lang="bg-BG" b="1" dirty="0">
                <a:cs typeface="Calibri"/>
              </a:rPr>
              <a:t>CONFLICT HANDLING MODELS</a:t>
            </a:r>
          </a:p>
          <a:p>
            <a:pPr marL="514350" indent="-514350">
              <a:buAutoNum type="arabicPeriod"/>
            </a:pPr>
            <a:r>
              <a:rPr lang="bg-BG" b="1" dirty="0">
                <a:ea typeface="+mn-lt"/>
                <a:cs typeface="+mn-lt"/>
              </a:rPr>
              <a:t>WHEN THE CONFLICT ARISES</a:t>
            </a:r>
            <a:endParaRPr lang="en-US" dirty="0">
              <a:ea typeface="+mn-lt"/>
              <a:cs typeface="+mn-lt"/>
            </a:endParaRPr>
          </a:p>
          <a:p>
            <a:pPr marL="514350" indent="-514350">
              <a:buAutoNum type="arabicPeriod"/>
            </a:pPr>
            <a:r>
              <a:rPr lang="bg-BG" b="1" dirty="0">
                <a:ea typeface="+mn-lt"/>
                <a:cs typeface="+mn-lt"/>
              </a:rPr>
              <a:t>DIMENSIONS IN CONFLICT SITUATION</a:t>
            </a:r>
            <a:endParaRPr lang="en-US" dirty="0">
              <a:ea typeface="+mn-lt"/>
              <a:cs typeface="+mn-lt"/>
            </a:endParaRPr>
          </a:p>
          <a:p>
            <a:endParaRPr lang="bg-BG" dirty="0">
              <a:ea typeface="+mn-lt"/>
              <a:cs typeface="+mn-lt"/>
            </a:endParaRPr>
          </a:p>
          <a:p>
            <a:pPr lvl="1"/>
            <a:r>
              <a:rPr lang="bg-BG" dirty="0" err="1">
                <a:ea typeface="+mn-lt"/>
                <a:cs typeface="+mn-lt"/>
              </a:rPr>
              <a:t>Assertiviness</a:t>
            </a:r>
            <a:endParaRPr lang="en-US" dirty="0" err="1">
              <a:ea typeface="+mn-lt"/>
              <a:cs typeface="+mn-lt"/>
            </a:endParaRPr>
          </a:p>
          <a:p>
            <a:pPr lvl="1"/>
            <a:r>
              <a:rPr lang="bg-BG" dirty="0" err="1">
                <a:ea typeface="+mn-lt"/>
                <a:cs typeface="+mn-lt"/>
              </a:rPr>
              <a:t>Cooperativiness</a:t>
            </a:r>
            <a:endParaRPr lang="en-US" dirty="0" err="1">
              <a:ea typeface="+mn-lt"/>
              <a:cs typeface="+mn-lt"/>
            </a:endParaRPr>
          </a:p>
          <a:p>
            <a:endParaRPr lang="bg-BG" b="1" dirty="0">
              <a:cs typeface="Calibri"/>
            </a:endParaRPr>
          </a:p>
          <a:p>
            <a:pPr marL="0" indent="0">
              <a:buNone/>
            </a:pPr>
            <a:endParaRPr lang="bg-BG" b="1" dirty="0">
              <a:cs typeface="Calibri"/>
            </a:endParaRPr>
          </a:p>
          <a:p>
            <a:pPr lvl="1"/>
            <a:endParaRPr lang="bg-BG" b="1" dirty="0">
              <a:cs typeface="Calibri"/>
            </a:endParaRPr>
          </a:p>
          <a:p>
            <a:pPr lvl="1"/>
            <a:endParaRPr lang="bg-BG" b="1" dirty="0">
              <a:cs typeface="Calibri"/>
            </a:endParaRPr>
          </a:p>
          <a:p>
            <a:pPr lvl="1"/>
            <a:endParaRPr lang="bg-BG" b="1" dirty="0" err="1">
              <a:cs typeface="Calibri"/>
            </a:endParaRPr>
          </a:p>
        </p:txBody>
      </p:sp>
    </p:spTree>
    <p:extLst>
      <p:ext uri="{BB962C8B-B14F-4D97-AF65-F5344CB8AC3E}">
        <p14:creationId xmlns:p14="http://schemas.microsoft.com/office/powerpoint/2010/main" val="10738582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Контейнер за съдържание 2">
            <a:extLst>
              <a:ext uri="{FF2B5EF4-FFF2-40B4-BE49-F238E27FC236}">
                <a16:creationId xmlns:a16="http://schemas.microsoft.com/office/drawing/2014/main" id="{07C9E29B-0E0A-41AE-B077-CA091EF5E6C3}"/>
              </a:ext>
            </a:extLst>
          </p:cNvPr>
          <p:cNvSpPr>
            <a:spLocks noGrp="1"/>
          </p:cNvSpPr>
          <p:nvPr>
            <p:ph idx="1"/>
          </p:nvPr>
        </p:nvSpPr>
        <p:spPr>
          <a:xfrm>
            <a:off x="953219" y="2127549"/>
            <a:ext cx="10515600" cy="4351338"/>
          </a:xfrm>
        </p:spPr>
        <p:txBody>
          <a:bodyPr vert="horz" lIns="91440" tIns="45720" rIns="91440" bIns="45720" rtlCol="0" anchor="t">
            <a:normAutofit/>
          </a:bodyPr>
          <a:lstStyle/>
          <a:p>
            <a:pPr lvl="1"/>
            <a:r>
              <a:rPr lang="bg-BG" b="1" dirty="0" err="1">
                <a:ea typeface="+mn-lt"/>
                <a:cs typeface="+mn-lt"/>
              </a:rPr>
              <a:t>Avoiding</a:t>
            </a:r>
            <a:r>
              <a:rPr lang="bg-BG" b="1" dirty="0">
                <a:ea typeface="+mn-lt"/>
                <a:cs typeface="+mn-lt"/>
              </a:rPr>
              <a:t> </a:t>
            </a:r>
            <a:endParaRPr lang="en-US" dirty="0">
              <a:ea typeface="+mn-lt"/>
              <a:cs typeface="+mn-lt"/>
            </a:endParaRPr>
          </a:p>
          <a:p>
            <a:pPr lvl="1"/>
            <a:r>
              <a:rPr lang="bg-BG" b="1" dirty="0" err="1">
                <a:ea typeface="+mn-lt"/>
                <a:cs typeface="+mn-lt"/>
              </a:rPr>
              <a:t>Accommodating</a:t>
            </a:r>
            <a:endParaRPr lang="en-US" dirty="0" err="1">
              <a:ea typeface="+mn-lt"/>
              <a:cs typeface="+mn-lt"/>
            </a:endParaRPr>
          </a:p>
          <a:p>
            <a:pPr lvl="1"/>
            <a:r>
              <a:rPr lang="bg-BG" b="1" dirty="0" err="1">
                <a:ea typeface="+mn-lt"/>
                <a:cs typeface="+mn-lt"/>
              </a:rPr>
              <a:t>Compromising</a:t>
            </a:r>
            <a:endParaRPr lang="bg-BG" dirty="0" err="1">
              <a:ea typeface="+mn-lt"/>
              <a:cs typeface="+mn-lt"/>
            </a:endParaRPr>
          </a:p>
          <a:p>
            <a:pPr lvl="1"/>
            <a:r>
              <a:rPr lang="bg-BG" b="1" dirty="0" err="1">
                <a:ea typeface="+mn-lt"/>
                <a:cs typeface="+mn-lt"/>
              </a:rPr>
              <a:t>Competing</a:t>
            </a:r>
            <a:endParaRPr lang="bg-BG" dirty="0" err="1">
              <a:ea typeface="+mn-lt"/>
              <a:cs typeface="+mn-lt"/>
            </a:endParaRPr>
          </a:p>
          <a:p>
            <a:pPr lvl="1"/>
            <a:r>
              <a:rPr lang="bg-BG" b="1" dirty="0" err="1">
                <a:ea typeface="+mn-lt"/>
                <a:cs typeface="+mn-lt"/>
              </a:rPr>
              <a:t>Collaborating</a:t>
            </a:r>
            <a:endParaRPr lang="en-US" dirty="0" err="1">
              <a:ea typeface="+mn-lt"/>
              <a:cs typeface="+mn-lt"/>
            </a:endParaRPr>
          </a:p>
          <a:p>
            <a:endParaRPr lang="bg-BG" b="1" dirty="0">
              <a:ea typeface="+mn-lt"/>
              <a:cs typeface="+mn-lt"/>
            </a:endParaRPr>
          </a:p>
          <a:p>
            <a:endParaRPr lang="bg-BG" dirty="0">
              <a:cs typeface="Calibri"/>
            </a:endParaRPr>
          </a:p>
        </p:txBody>
      </p:sp>
      <p:sp>
        <p:nvSpPr>
          <p:cNvPr id="4" name="Текстово поле 3">
            <a:extLst>
              <a:ext uri="{FF2B5EF4-FFF2-40B4-BE49-F238E27FC236}">
                <a16:creationId xmlns:a16="http://schemas.microsoft.com/office/drawing/2014/main" id="{E8A00027-DED2-4405-A7AF-EBB428648920}"/>
              </a:ext>
            </a:extLst>
          </p:cNvPr>
          <p:cNvSpPr txBox="1"/>
          <p:nvPr/>
        </p:nvSpPr>
        <p:spPr>
          <a:xfrm>
            <a:off x="3157268" y="756249"/>
            <a:ext cx="6452557"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sz="4400" b="1" dirty="0" err="1">
                <a:cs typeface="Calibri"/>
              </a:rPr>
              <a:t>Handling</a:t>
            </a:r>
            <a:r>
              <a:rPr lang="bg-BG" sz="4400" b="1" dirty="0">
                <a:cs typeface="Calibri"/>
              </a:rPr>
              <a:t> </a:t>
            </a:r>
            <a:r>
              <a:rPr lang="bg-BG" sz="4400" b="1" dirty="0" err="1">
                <a:cs typeface="Calibri"/>
              </a:rPr>
              <a:t>models</a:t>
            </a:r>
            <a:r>
              <a:rPr lang="bg-BG" sz="4400" b="1" dirty="0">
                <a:cs typeface="Calibri"/>
              </a:rPr>
              <a:t> </a:t>
            </a:r>
            <a:r>
              <a:rPr lang="bg-BG" sz="4400" b="1" dirty="0" err="1">
                <a:cs typeface="Calibri"/>
              </a:rPr>
              <a:t>conflict</a:t>
            </a:r>
            <a:endParaRPr lang="bg-BG" b="1" dirty="0">
              <a:cs typeface="Calibri"/>
            </a:endParaRPr>
          </a:p>
        </p:txBody>
      </p:sp>
    </p:spTree>
    <p:extLst>
      <p:ext uri="{BB962C8B-B14F-4D97-AF65-F5344CB8AC3E}">
        <p14:creationId xmlns:p14="http://schemas.microsoft.com/office/powerpoint/2010/main" val="37820296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5FB3E8B7-725D-4E6A-9D80-EB2B79C38CA9}"/>
              </a:ext>
            </a:extLst>
          </p:cNvPr>
          <p:cNvSpPr>
            <a:spLocks noGrp="1"/>
          </p:cNvSpPr>
          <p:nvPr>
            <p:ph type="title"/>
          </p:nvPr>
        </p:nvSpPr>
        <p:spPr/>
        <p:txBody>
          <a:bodyPr>
            <a:normAutofit/>
          </a:bodyPr>
          <a:lstStyle/>
          <a:p>
            <a:r>
              <a:rPr lang="bg-BG" sz="4800" b="1" err="1">
                <a:ea typeface="+mj-lt"/>
                <a:cs typeface="+mj-lt"/>
              </a:rPr>
              <a:t>Successful</a:t>
            </a:r>
            <a:r>
              <a:rPr lang="bg-BG" sz="4800" b="1" dirty="0">
                <a:ea typeface="+mj-lt"/>
                <a:cs typeface="+mj-lt"/>
              </a:rPr>
              <a:t> </a:t>
            </a:r>
            <a:r>
              <a:rPr lang="bg-BG" sz="4800" b="1" err="1">
                <a:ea typeface="+mj-lt"/>
                <a:cs typeface="+mj-lt"/>
              </a:rPr>
              <a:t>team</a:t>
            </a:r>
            <a:r>
              <a:rPr lang="bg-BG" sz="4800" b="1" dirty="0">
                <a:ea typeface="+mj-lt"/>
                <a:cs typeface="+mj-lt"/>
              </a:rPr>
              <a:t> </a:t>
            </a:r>
            <a:r>
              <a:rPr lang="bg-BG" sz="4800" b="1" err="1">
                <a:ea typeface="+mj-lt"/>
                <a:cs typeface="+mj-lt"/>
              </a:rPr>
              <a:t>development</a:t>
            </a:r>
            <a:r>
              <a:rPr lang="bg-BG" sz="4800" b="1" dirty="0">
                <a:ea typeface="+mj-lt"/>
                <a:cs typeface="+mj-lt"/>
              </a:rPr>
              <a:t>.</a:t>
            </a:r>
            <a:endParaRPr lang="bg-BG" sz="4800" b="1" dirty="0">
              <a:cs typeface="Calibri Light" panose="020F0302020204030204"/>
            </a:endParaRPr>
          </a:p>
        </p:txBody>
      </p:sp>
      <p:sp>
        <p:nvSpPr>
          <p:cNvPr id="3" name="Контейнер за съдържание 2">
            <a:extLst>
              <a:ext uri="{FF2B5EF4-FFF2-40B4-BE49-F238E27FC236}">
                <a16:creationId xmlns:a16="http://schemas.microsoft.com/office/drawing/2014/main" id="{92E1716F-F264-4287-9D00-6FECB11AFEFB}"/>
              </a:ext>
            </a:extLst>
          </p:cNvPr>
          <p:cNvSpPr>
            <a:spLocks noGrp="1"/>
          </p:cNvSpPr>
          <p:nvPr>
            <p:ph idx="1"/>
          </p:nvPr>
        </p:nvSpPr>
        <p:spPr/>
        <p:txBody>
          <a:bodyPr vert="horz" lIns="91440" tIns="45720" rIns="91440" bIns="45720" rtlCol="0" anchor="t">
            <a:normAutofit/>
          </a:bodyPr>
          <a:lstStyle/>
          <a:p>
            <a:pPr marL="0" indent="0">
              <a:buNone/>
            </a:pPr>
            <a:endParaRPr lang="bg-BG" dirty="0">
              <a:cs typeface="Calibri"/>
            </a:endParaRPr>
          </a:p>
          <a:p>
            <a:pPr marL="514350" indent="-514350">
              <a:buAutoNum type="arabicPeriod"/>
            </a:pPr>
            <a:r>
              <a:rPr lang="bg-BG" b="1">
                <a:cs typeface="Calibri"/>
              </a:rPr>
              <a:t>Effective teamwork</a:t>
            </a:r>
          </a:p>
          <a:p>
            <a:pPr marL="514350" indent="-514350">
              <a:buAutoNum type="arabicPeriod"/>
            </a:pPr>
            <a:r>
              <a:rPr lang="bg-BG" b="1">
                <a:cs typeface="Calibri"/>
              </a:rPr>
              <a:t>8 steps to build a strong team</a:t>
            </a:r>
          </a:p>
          <a:p>
            <a:pPr lvl="1"/>
            <a:r>
              <a:rPr lang="bg-BG" sz="2000">
                <a:cs typeface="Calibri"/>
              </a:rPr>
              <a:t>Understand responsibilities </a:t>
            </a:r>
          </a:p>
          <a:p>
            <a:pPr lvl="1"/>
            <a:r>
              <a:rPr lang="bg-BG" sz="2000">
                <a:cs typeface="Calibri"/>
              </a:rPr>
              <a:t>Have a common doals</a:t>
            </a:r>
          </a:p>
          <a:p>
            <a:pPr lvl="1"/>
            <a:r>
              <a:rPr lang="bg-BG" sz="2000">
                <a:cs typeface="Calibri"/>
              </a:rPr>
              <a:t>Deal with comflict </a:t>
            </a:r>
          </a:p>
          <a:p>
            <a:pPr lvl="1"/>
            <a:r>
              <a:rPr lang="bg-BG" sz="2000">
                <a:cs typeface="Calibri"/>
              </a:rPr>
              <a:t>Deal with change</a:t>
            </a:r>
          </a:p>
          <a:p>
            <a:pPr lvl="1"/>
            <a:r>
              <a:rPr lang="bg-BG" sz="2000">
                <a:cs typeface="Calibri"/>
              </a:rPr>
              <a:t>Share information</a:t>
            </a:r>
          </a:p>
          <a:p>
            <a:pPr lvl="1"/>
            <a:r>
              <a:rPr lang="bg-BG" sz="2000">
                <a:cs typeface="Calibri"/>
              </a:rPr>
              <a:t>Share ideas</a:t>
            </a:r>
          </a:p>
          <a:p>
            <a:pPr lvl="1"/>
            <a:r>
              <a:rPr lang="bg-BG" sz="2000">
                <a:cs typeface="Calibri"/>
              </a:rPr>
              <a:t>Develop trust </a:t>
            </a:r>
          </a:p>
          <a:p>
            <a:pPr lvl="1"/>
            <a:r>
              <a:rPr lang="bg-BG" sz="2000">
                <a:cs typeface="Calibri"/>
              </a:rPr>
              <a:t>Socialise</a:t>
            </a:r>
            <a:endParaRPr lang="bg-BG" sz="2000" dirty="0">
              <a:cs typeface="Calibri"/>
            </a:endParaRPr>
          </a:p>
          <a:p>
            <a:pPr lvl="1"/>
            <a:endParaRPr lang="bg-BG" dirty="0">
              <a:cs typeface="Calibri"/>
            </a:endParaRPr>
          </a:p>
          <a:p>
            <a:pPr marL="514350" indent="-514350">
              <a:buAutoNum type="arabicPeriod"/>
            </a:pPr>
            <a:endParaRPr lang="bg-BG" dirty="0">
              <a:cs typeface="Calibri"/>
            </a:endParaRPr>
          </a:p>
          <a:p>
            <a:pPr marL="514350" indent="-514350">
              <a:buAutoNum type="arabicPeriod"/>
            </a:pPr>
            <a:endParaRPr lang="bg-BG" dirty="0">
              <a:cs typeface="Calibri"/>
            </a:endParaRPr>
          </a:p>
        </p:txBody>
      </p:sp>
    </p:spTree>
    <p:extLst>
      <p:ext uri="{BB962C8B-B14F-4D97-AF65-F5344CB8AC3E}">
        <p14:creationId xmlns:p14="http://schemas.microsoft.com/office/powerpoint/2010/main" val="27847810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93821DD6-F342-4C56-A534-C45B84079420}"/>
              </a:ext>
            </a:extLst>
          </p:cNvPr>
          <p:cNvSpPr>
            <a:spLocks noGrp="1"/>
          </p:cNvSpPr>
          <p:nvPr>
            <p:ph type="title"/>
          </p:nvPr>
        </p:nvSpPr>
        <p:spPr>
          <a:xfrm>
            <a:off x="2031521" y="250106"/>
            <a:ext cx="10515600" cy="1325563"/>
          </a:xfrm>
        </p:spPr>
        <p:txBody>
          <a:bodyPr>
            <a:normAutofit/>
          </a:bodyPr>
          <a:lstStyle/>
          <a:p>
            <a:r>
              <a:rPr lang="bg-BG" sz="4800" b="1">
                <a:cs typeface="Calibri Light"/>
              </a:rPr>
              <a:t>Reference</a:t>
            </a:r>
            <a:endParaRPr lang="bg-BG" dirty="0">
              <a:cs typeface="Calibri Light"/>
            </a:endParaRPr>
          </a:p>
        </p:txBody>
      </p:sp>
      <p:sp>
        <p:nvSpPr>
          <p:cNvPr id="3" name="Контейнер за съдържание 2">
            <a:extLst>
              <a:ext uri="{FF2B5EF4-FFF2-40B4-BE49-F238E27FC236}">
                <a16:creationId xmlns:a16="http://schemas.microsoft.com/office/drawing/2014/main" id="{5849A99C-72F5-468D-967E-65DDC0284232}"/>
              </a:ext>
            </a:extLst>
          </p:cNvPr>
          <p:cNvSpPr>
            <a:spLocks noGrp="1"/>
          </p:cNvSpPr>
          <p:nvPr>
            <p:ph idx="1"/>
          </p:nvPr>
        </p:nvSpPr>
        <p:spPr>
          <a:xfrm>
            <a:off x="234351" y="1897512"/>
            <a:ext cx="11220090" cy="4351338"/>
          </a:xfrm>
        </p:spPr>
        <p:txBody>
          <a:bodyPr vert="horz" lIns="91440" tIns="45720" rIns="91440" bIns="45720" rtlCol="0" anchor="t">
            <a:normAutofit/>
          </a:bodyPr>
          <a:lstStyle/>
          <a:p>
            <a:r>
              <a:rPr lang="bg-BG" sz="2000">
                <a:ea typeface="+mn-lt"/>
                <a:cs typeface="+mn-lt"/>
              </a:rPr>
              <a:t>Belbin.com. (2019). </a:t>
            </a:r>
            <a:r>
              <a:rPr lang="bg-BG" sz="2000" i="1">
                <a:ea typeface="+mn-lt"/>
                <a:cs typeface="+mn-lt"/>
              </a:rPr>
              <a:t>Belbin</a:t>
            </a:r>
            <a:r>
              <a:rPr lang="bg-BG" sz="2000">
                <a:ea typeface="+mn-lt"/>
                <a:cs typeface="+mn-lt"/>
              </a:rPr>
              <a:t>. [online] Available at: </a:t>
            </a:r>
            <a:r>
              <a:rPr lang="bg-BG" sz="2000" dirty="0">
                <a:ea typeface="+mn-lt"/>
                <a:cs typeface="+mn-lt"/>
                <a:hlinkClick r:id="rId2"/>
              </a:rPr>
              <a:t>https://www.belbin.com/about/belbin-team-roles/</a:t>
            </a:r>
            <a:r>
              <a:rPr lang="bg-BG" sz="2000" dirty="0">
                <a:ea typeface="+mn-lt"/>
                <a:cs typeface="+mn-lt"/>
              </a:rPr>
              <a:t>.</a:t>
            </a:r>
          </a:p>
          <a:p>
            <a:r>
              <a:rPr lang="bg-BG" sz="2000">
                <a:ea typeface="+mn-lt"/>
                <a:cs typeface="+mn-lt"/>
              </a:rPr>
              <a:t>Businessballs.com. (2019). </a:t>
            </a:r>
            <a:r>
              <a:rPr lang="bg-BG" sz="2000" i="1">
                <a:ea typeface="+mn-lt"/>
                <a:cs typeface="+mn-lt"/>
              </a:rPr>
              <a:t>Tuckman: Forming, Storming, </a:t>
            </a:r>
            <a:endParaRPr lang="bg-BG" sz="2000" dirty="0">
              <a:ea typeface="+mn-lt"/>
              <a:cs typeface="+mn-lt"/>
            </a:endParaRPr>
          </a:p>
          <a:p>
            <a:pPr marL="0" indent="0">
              <a:buNone/>
            </a:pPr>
            <a:r>
              <a:rPr lang="bg-BG" sz="2000" i="1">
                <a:ea typeface="+mn-lt"/>
                <a:cs typeface="+mn-lt"/>
              </a:rPr>
              <a:t>Norming and Performing - BusinessBalls.com</a:t>
            </a:r>
            <a:r>
              <a:rPr lang="bg-BG" sz="2000">
                <a:ea typeface="+mn-lt"/>
                <a:cs typeface="+mn-lt"/>
              </a:rPr>
              <a:t>. [online] Available at: </a:t>
            </a:r>
            <a:r>
              <a:rPr lang="bg-BG" sz="2000" dirty="0">
                <a:ea typeface="+mn-lt"/>
                <a:cs typeface="+mn-lt"/>
                <a:hlinkClick r:id="rId3"/>
              </a:rPr>
              <a:t>https://www.businessballs.com/team-management/tuckman-forming-storming-norming-performing-model/</a:t>
            </a:r>
            <a:r>
              <a:rPr lang="bg-BG" sz="2000" dirty="0">
                <a:ea typeface="+mn-lt"/>
                <a:cs typeface="+mn-lt"/>
              </a:rPr>
              <a:t>.</a:t>
            </a:r>
            <a:endParaRPr lang="bg-BG" sz="2000">
              <a:cs typeface="Calibri" panose="020F0502020204030204"/>
            </a:endParaRPr>
          </a:p>
          <a:p>
            <a:r>
              <a:rPr lang="bg-BG" sz="2000">
                <a:ea typeface="+mn-lt"/>
                <a:cs typeface="+mn-lt"/>
              </a:rPr>
              <a:t>Sandler Training (2019). </a:t>
            </a:r>
            <a:r>
              <a:rPr lang="bg-BG" sz="2000" i="1">
                <a:ea typeface="+mn-lt"/>
                <a:cs typeface="+mn-lt"/>
              </a:rPr>
              <a:t>6 Benefits of Teamwork in the Workplace | Sandler Training</a:t>
            </a:r>
            <a:r>
              <a:rPr lang="bg-BG" sz="2000">
                <a:ea typeface="+mn-lt"/>
                <a:cs typeface="+mn-lt"/>
              </a:rPr>
              <a:t>. [online] Sandler Training. Available at: </a:t>
            </a:r>
            <a:r>
              <a:rPr lang="bg-BG" sz="2000" dirty="0">
                <a:ea typeface="+mn-lt"/>
                <a:cs typeface="+mn-lt"/>
                <a:hlinkClick r:id="rId4"/>
              </a:rPr>
              <a:t>https://www.sandler.com/blog/6-benefits-of-teamwork-in-the-workplace/</a:t>
            </a:r>
            <a:r>
              <a:rPr lang="bg-BG" sz="2000" dirty="0">
                <a:ea typeface="+mn-lt"/>
                <a:cs typeface="+mn-lt"/>
              </a:rPr>
              <a:t>.</a:t>
            </a:r>
          </a:p>
          <a:p>
            <a:r>
              <a:rPr lang="bg-BG" sz="2000">
                <a:ea typeface="+mn-lt"/>
                <a:cs typeface="+mn-lt"/>
              </a:rPr>
              <a:t>THOMAS AND KILMANN"S THEORY 1975 (module)</a:t>
            </a:r>
            <a:endParaRPr lang="bg-BG" sz="2000" dirty="0">
              <a:ea typeface="+mn-lt"/>
              <a:cs typeface="+mn-lt"/>
            </a:endParaRPr>
          </a:p>
          <a:p>
            <a:r>
              <a:rPr lang="bg-BG" sz="2000">
                <a:ea typeface="+mn-lt"/>
                <a:cs typeface="+mn-lt"/>
              </a:rPr>
              <a:t>scholar.google.co.uk. (n.d.). </a:t>
            </a:r>
            <a:r>
              <a:rPr lang="bg-BG" sz="2000" i="1">
                <a:ea typeface="+mn-lt"/>
                <a:cs typeface="+mn-lt"/>
              </a:rPr>
              <a:t>Google Наука</a:t>
            </a:r>
            <a:r>
              <a:rPr lang="bg-BG" sz="2000">
                <a:ea typeface="+mn-lt"/>
                <a:cs typeface="+mn-lt"/>
              </a:rPr>
              <a:t>. [online] Available at: </a:t>
            </a:r>
            <a:r>
              <a:rPr lang="bg-BG" sz="2000" dirty="0">
                <a:ea typeface="+mn-lt"/>
                <a:cs typeface="+mn-lt"/>
              </a:rPr>
              <a:t>https://scholar.google.co.uk/scholar?q=Successful+team+development.&amp;hl=bg&amp;as_sdt=0&amp;as_vis=1&amp;oi=</a:t>
            </a:r>
            <a:r>
              <a:rPr lang="bg-BG" sz="2000">
                <a:ea typeface="+mn-lt"/>
                <a:cs typeface="+mn-lt"/>
              </a:rPr>
              <a:t>scholart [Accessed 5 May 2020].</a:t>
            </a:r>
            <a:endParaRPr lang="bg-BG" sz="2000" dirty="0">
              <a:cs typeface="Calibri"/>
            </a:endParaRPr>
          </a:p>
          <a:p>
            <a:endParaRPr lang="bg-BG" sz="2000" dirty="0">
              <a:cs typeface="Calibri"/>
            </a:endParaRPr>
          </a:p>
        </p:txBody>
      </p:sp>
    </p:spTree>
    <p:extLst>
      <p:ext uri="{BB962C8B-B14F-4D97-AF65-F5344CB8AC3E}">
        <p14:creationId xmlns:p14="http://schemas.microsoft.com/office/powerpoint/2010/main" val="3654897163"/>
      </p:ext>
    </p:extLst>
  </p:cSld>
  <p:clrMapOvr>
    <a:masterClrMapping/>
  </p:clrMapOvr>
</p:sld>
</file>

<file path=ppt/theme/theme1.xml><?xml version="1.0" encoding="utf-8"?>
<a:theme xmlns:a="http://schemas.openxmlformats.org/drawingml/2006/main" name="Office тема">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Тема на Office">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Широк екран</PresentationFormat>
  <Paragraphs>0</Paragraphs>
  <Slides>9</Slides>
  <Notes>6</Notes>
  <HiddenSlides>0</HiddenSlides>
  <MMClips>0</MMClips>
  <ScaleCrop>false</ScaleCrop>
  <HeadingPairs>
    <vt:vector size="4" baseType="variant">
      <vt:variant>
        <vt:lpstr>Тема</vt:lpstr>
      </vt:variant>
      <vt:variant>
        <vt:i4>1</vt:i4>
      </vt:variant>
      <vt:variant>
        <vt:lpstr>Заглавия на слайдовете</vt:lpstr>
      </vt:variant>
      <vt:variant>
        <vt:i4>9</vt:i4>
      </vt:variant>
    </vt:vector>
  </HeadingPairs>
  <TitlesOfParts>
    <vt:vector size="10" baseType="lpstr">
      <vt:lpstr>Office тема</vt:lpstr>
      <vt:lpstr>Effective team work and communication</vt:lpstr>
      <vt:lpstr>Table of contents</vt:lpstr>
      <vt:lpstr>Benefits of team working</vt:lpstr>
      <vt:lpstr>Stages of team development ( Tuckman’s theory )</vt:lpstr>
      <vt:lpstr>Team roles ( Belbin’s theory )</vt:lpstr>
      <vt:lpstr>THOMAS AND KILMANN"S THEORY 1975 </vt:lpstr>
      <vt:lpstr>Презентация на PowerPoint</vt:lpstr>
      <vt:lpstr>Successful team development.</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Презентация на PowerPoint</dc:title>
  <dc:creator/>
  <cp:lastModifiedBy/>
  <cp:revision>789</cp:revision>
  <dcterms:created xsi:type="dcterms:W3CDTF">2020-05-04T14:38:39Z</dcterms:created>
  <dcterms:modified xsi:type="dcterms:W3CDTF">2020-05-05T18:17:36Z</dcterms:modified>
</cp:coreProperties>
</file>