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2.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3.xml" ContentType="application/vnd.openxmlformats-officedocument.drawingml.chart+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C7C314E8-2DD4-FC8D-CDB6-EA4F06EF38EE}">
          <p14:sldIdLst>
            <p14:sldId id="256"/>
          </p14:sldIdLst>
        </p14:section>
        <p14:section name="Task" id="{18A75FD4-88BE-846D-5F7B-18D284EE499B}">
          <p14:sldIdLst>
            <p14:sldId id="257"/>
          </p14:sldIdLst>
        </p14:section>
        <p14:section name="Problem" id="{E521884B-5859-305C-E541-CA6713D4DFA5}">
          <p14:sldIdLst>
            <p14:sldId id="258"/>
          </p14:sldIdLst>
        </p14:section>
        <p14:section name="Tool" id="{6A600917-712A-DF37-4412-BBCE6D8332F3}">
          <p14:sldIdLst>
            <p14:sldId id="259"/>
            <p14:sldId id="260"/>
          </p14:sldIdLst>
        </p14:section>
        <p14:section name="Benefits" id="{A13B5828-846A-91FD-A060-D86B76F79677}">
          <p14:sldIdLst>
            <p14:sldId id="261"/>
          </p14:sldIdLst>
        </p14:section>
        <p14:section name="Application" id="{51CF0368-B592-D8BC-88C7-017D8464CC55}">
          <p14:sldIdLst>
            <p14:sldId id="262"/>
          </p14:sldIdLst>
        </p14:section>
        <p14:section name="Evaluation" id="{61D2AF05-2ED2-7EA8-8D28-AC5BBCA0B0CD}">
          <p14:sldIdLst>
            <p14:sldId id="263"/>
          </p14:sldIdLst>
        </p14:section>
        <p14:section name="Recommendation" id="{FCC70D07-BA88-4D00-4F35-097131FBD786}">
          <p14:sldIdLst>
            <p14:sldId id="264"/>
          </p14:sldIdLst>
        </p14:section>
        <p14:section name="References" id="{4CB0B43E-8F49-8F8D-FB85-733B98138246}">
          <p14:sldIdLst>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12" d="100"/>
          <a:sy n="112" d="100"/>
        </p:scale>
        <p:origin x="51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400" b="0" i="0" u="none" strike="noStrike">
                <a:solidFill>
                  <a:srgbClr val="1F2040"/>
                </a:solidFill>
                <a:latin typeface="+mn-lt"/>
              </a:defRPr>
            </a:pPr>
            <a:r>
              <a:rPr lang="en-US" sz="1400" b="0" i="0" u="none" strike="noStrike">
                <a:solidFill>
                  <a:srgbClr val="1F2040"/>
                </a:solidFill>
                <a:latin typeface="+mn-lt"/>
              </a:rPr>
              <a:t>Staff with the technology they need to communicate digitally (%)</a:t>
            </a:r>
          </a:p>
        </c:rich>
      </c:tx>
      <c:overlay val="0"/>
    </c:title>
    <c:autoTitleDeleted val="0"/>
    <c:plotArea>
      <c:layout/>
      <c:barChart>
        <c:barDir val="col"/>
        <c:grouping val="clustered"/>
        <c:varyColors val="0"/>
        <c:ser>
          <c:idx val="0"/>
          <c:order val="0"/>
          <c:tx>
            <c:strRef>
              <c:f>Sheet1!$B$1</c:f>
              <c:strCache>
                <c:ptCount val="1"/>
                <c:pt idx="0">
                  <c:v>Has the digital technology needed to communicate digitally</c:v>
                </c:pt>
              </c:strCache>
            </c:strRef>
          </c:tx>
          <c:spPr>
            <a:solidFill>
              <a:srgbClr val="F28C6F"/>
            </a:solidFill>
            <a:effectLst/>
          </c:spPr>
          <c:invertIfNegative val="0"/>
          <c:dPt>
            <c:idx val="0"/>
            <c:invertIfNegative val="0"/>
            <c:bubble3D val="0"/>
            <c:extLst>
              <c:ext xmlns:c16="http://schemas.microsoft.com/office/drawing/2014/chart" uri="{C3380CC4-5D6E-409C-BE32-E72D297353CC}">
                <c16:uniqueId val="{00000001-7B16-488E-8CC9-F304F2E8128A}"/>
              </c:ext>
            </c:extLst>
          </c:dPt>
          <c:dPt>
            <c:idx val="1"/>
            <c:invertIfNegative val="0"/>
            <c:bubble3D val="0"/>
            <c:spPr>
              <a:solidFill>
                <a:srgbClr val="3B3F8F"/>
              </a:solidFill>
              <a:effectLst/>
            </c:spPr>
            <c:extLst>
              <c:ext xmlns:c16="http://schemas.microsoft.com/office/drawing/2014/chart" uri="{C3380CC4-5D6E-409C-BE32-E72D297353CC}">
                <c16:uniqueId val="{00000003-7B16-488E-8CC9-F304F2E8128A}"/>
              </c:ext>
            </c:extLst>
          </c:dPt>
          <c:dPt>
            <c:idx val="2"/>
            <c:invertIfNegative val="0"/>
            <c:bubble3D val="0"/>
            <c:spPr>
              <a:solidFill>
                <a:srgbClr val="3B3F8F"/>
              </a:solidFill>
              <a:effectLst/>
            </c:spPr>
            <c:extLst>
              <c:ext xmlns:c16="http://schemas.microsoft.com/office/drawing/2014/chart" uri="{C3380CC4-5D6E-409C-BE32-E72D297353CC}">
                <c16:uniqueId val="{00000005-7B16-488E-8CC9-F304F2E8128A}"/>
              </c:ext>
            </c:extLst>
          </c:dPt>
          <c:dLbls>
            <c:numFmt formatCode="0&quot;%&quot;" sourceLinked="0"/>
            <c:spPr>
              <a:noFill/>
              <a:ln>
                <a:noFill/>
              </a:ln>
              <a:effectLst/>
            </c:spPr>
            <c:txPr>
              <a:bodyPr/>
              <a:lstStyle/>
              <a:p>
                <a:pPr>
                  <a:defRPr sz="1400" b="1" i="0" u="none" strike="noStrike">
                    <a:solidFill>
                      <a:srgbClr val="1F2040"/>
                    </a:solidFill>
                    <a:latin typeface="+mn-lt"/>
                  </a:defRPr>
                </a:pPr>
                <a:endParaRPr lang="LID4096"/>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Care workers</c:v>
                </c:pt>
                <c:pt idx="1">
                  <c:v>Registered managers</c:v>
                </c:pt>
                <c:pt idx="2">
                  <c:v>Administrative staff</c:v>
                </c:pt>
              </c:strCache>
            </c:strRef>
          </c:cat>
          <c:val>
            <c:numRef>
              <c:f>Sheet1!$B$2:$B$4</c:f>
              <c:numCache>
                <c:formatCode>General</c:formatCode>
                <c:ptCount val="3"/>
                <c:pt idx="0">
                  <c:v>82</c:v>
                </c:pt>
                <c:pt idx="1">
                  <c:v>93</c:v>
                </c:pt>
                <c:pt idx="2">
                  <c:v>95</c:v>
                </c:pt>
              </c:numCache>
            </c:numRef>
          </c:val>
          <c:extLst>
            <c:ext xmlns:c16="http://schemas.microsoft.com/office/drawing/2014/chart" uri="{C3380CC4-5D6E-409C-BE32-E72D297353CC}">
              <c16:uniqueId val="{00000006-7B16-488E-8CC9-F304F2E8128A}"/>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300" b="0" i="0" u="none" strike="noStrike">
                <a:solidFill>
                  <a:srgbClr val="1F2040"/>
                </a:solidFill>
                <a:latin typeface="+mn-lt"/>
              </a:defRPr>
            </a:pPr>
            <a:endParaRPr lang="en-US"/>
          </a:p>
        </c:txPr>
        <c:crossAx val="2094734552"/>
        <c:crosses val="autoZero"/>
        <c:auto val="1"/>
        <c:lblAlgn val="ctr"/>
        <c:lblOffset val="100"/>
        <c:noMultiLvlLbl val="1"/>
      </c:catAx>
      <c:valAx>
        <c:axId val="2094734552"/>
        <c:scaling>
          <c:orientation val="minMax"/>
          <c:max val="100"/>
          <c:min val="0"/>
        </c:scaling>
        <c:delete val="0"/>
        <c:axPos val="l"/>
        <c:majorGridlines>
          <c:spPr>
            <a:ln w="9525" cap="flat">
              <a:solidFill>
                <a:srgbClr val="E3E3EC"/>
              </a:solidFill>
              <a:prstDash val="solid"/>
              <a:round/>
            </a:ln>
          </c:spPr>
        </c:majorGridlines>
        <c:numFmt formatCode="0&quot;%&quot;"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5F6368"/>
                </a:solidFill>
                <a:latin typeface="+mn-lt"/>
              </a:defRPr>
            </a:pPr>
            <a:endParaRPr lang="en-US"/>
          </a:p>
        </c:txPr>
        <c:crossAx val="2094734554"/>
        <c:crosses val="autoZero"/>
        <c:crossBetween val="between"/>
        <c:majorUnit val="25"/>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400" b="0" i="0" u="none" strike="noStrike">
                <a:solidFill>
                  <a:srgbClr val="1F2040"/>
                </a:solidFill>
                <a:latin typeface="+mn-lt"/>
              </a:defRPr>
            </a:pPr>
            <a:r>
              <a:rPr lang="en-US" sz="1400" b="0" i="0" u="none" strike="noStrike">
                <a:solidFill>
                  <a:srgbClr val="1F2040"/>
                </a:solidFill>
                <a:latin typeface="+mn-lt"/>
              </a:rPr>
              <a:t>Staff agreeing that Teams... (%, n = 27)</a:t>
            </a:r>
          </a:p>
        </c:rich>
      </c:tx>
      <c:overlay val="0"/>
    </c:title>
    <c:autoTitleDeleted val="0"/>
    <c:plotArea>
      <c:layout/>
      <c:barChart>
        <c:barDir val="bar"/>
        <c:grouping val="clustered"/>
        <c:varyColors val="0"/>
        <c:ser>
          <c:idx val="0"/>
          <c:order val="0"/>
          <c:tx>
            <c:strRef>
              <c:f>Sheet1!$B$1</c:f>
              <c:strCache>
                <c:ptCount val="1"/>
                <c:pt idx="0">
                  <c:v>Agree or strongly agree</c:v>
                </c:pt>
              </c:strCache>
            </c:strRef>
          </c:tx>
          <c:spPr>
            <a:solidFill>
              <a:srgbClr val="3B3F8F"/>
            </a:solidFill>
            <a:effectLst/>
          </c:spPr>
          <c:invertIfNegative val="0"/>
          <c:dLbls>
            <c:numFmt formatCode="0&quot;%&quot;" sourceLinked="0"/>
            <c:spPr>
              <a:noFill/>
              <a:ln>
                <a:noFill/>
              </a:ln>
              <a:effectLst/>
            </c:spPr>
            <c:txPr>
              <a:bodyPr/>
              <a:lstStyle/>
              <a:p>
                <a:pPr>
                  <a:defRPr sz="1400" b="1" i="0" u="none" strike="noStrike">
                    <a:solidFill>
                      <a:srgbClr val="1F2040"/>
                    </a:solidFill>
                    <a:latin typeface="+mn-lt"/>
                  </a:defRPr>
                </a:pPr>
                <a:endParaRPr lang="LID4096"/>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Easy to use</c:v>
                </c:pt>
                <c:pt idx="1">
                  <c:v>Supported team communication</c:v>
                </c:pt>
                <c:pt idx="2">
                  <c:v>Supported knowledge sharing</c:v>
                </c:pt>
                <c:pt idx="3">
                  <c:v>Supports me in my work</c:v>
                </c:pt>
                <c:pt idx="4">
                  <c:v>Supported camaraderie</c:v>
                </c:pt>
                <c:pt idx="5">
                  <c:v>Increased access to senior staff</c:v>
                </c:pt>
              </c:strCache>
            </c:strRef>
          </c:cat>
          <c:val>
            <c:numRef>
              <c:f>Sheet1!$B$2:$B$7</c:f>
              <c:numCache>
                <c:formatCode>General</c:formatCode>
                <c:ptCount val="6"/>
                <c:pt idx="0">
                  <c:v>100</c:v>
                </c:pt>
                <c:pt idx="1">
                  <c:v>93</c:v>
                </c:pt>
                <c:pt idx="2">
                  <c:v>93</c:v>
                </c:pt>
                <c:pt idx="3">
                  <c:v>89</c:v>
                </c:pt>
                <c:pt idx="4">
                  <c:v>81</c:v>
                </c:pt>
                <c:pt idx="5">
                  <c:v>74</c:v>
                </c:pt>
              </c:numCache>
            </c:numRef>
          </c:val>
          <c:extLst>
            <c:ext xmlns:c16="http://schemas.microsoft.com/office/drawing/2014/chart" uri="{C3380CC4-5D6E-409C-BE32-E72D297353CC}">
              <c16:uniqueId val="{00000000-D0FB-471B-9347-BF8A2A92EA05}"/>
            </c:ext>
          </c:extLst>
        </c:ser>
        <c:dLbls>
          <c:showLegendKey val="0"/>
          <c:showVal val="1"/>
          <c:showCatName val="0"/>
          <c:showSerName val="0"/>
          <c:showPercent val="0"/>
          <c:showBubbleSize val="0"/>
        </c:dLbls>
        <c:gapWidth val="45"/>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300" b="0" i="0" u="none" strike="noStrike">
                <a:solidFill>
                  <a:srgbClr val="1F2040"/>
                </a:solidFill>
                <a:latin typeface="+mn-lt"/>
              </a:defRPr>
            </a:pPr>
            <a:endParaRPr lang="en-US"/>
          </a:p>
        </c:txPr>
        <c:crossAx val="2094734552"/>
        <c:crosses val="autoZero"/>
        <c:auto val="1"/>
        <c:lblAlgn val="ctr"/>
        <c:lblOffset val="100"/>
        <c:noMultiLvlLbl val="1"/>
      </c:catAx>
      <c:valAx>
        <c:axId val="2094734552"/>
        <c:scaling>
          <c:orientation val="minMax"/>
          <c:max val="100"/>
          <c:min val="0"/>
        </c:scaling>
        <c:delete val="1"/>
        <c:axPos val="t"/>
        <c:numFmt formatCode="0&quot;%&quot;" sourceLinked="0"/>
        <c:majorTickMark val="out"/>
        <c:minorTickMark val="none"/>
        <c:tickLblPos val="low"/>
        <c:crossAx val="2094734554"/>
        <c:crosses val="autoZero"/>
        <c:crossBetween val="between"/>
        <c:majorUnit val="25"/>
      </c:valAx>
      <c:spPr>
        <a:noFill/>
        <a:ln>
          <a:noFill/>
        </a:ln>
        <a:effectLst/>
      </c:spPr>
    </c:plotArea>
    <c:plotVisOnly val="1"/>
    <c:dispBlanksAs val="span"/>
    <c:showDLblsOverMax val="1"/>
  </c:chart>
  <c:spPr>
    <a:no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400" b="0" i="0" u="none" strike="noStrike">
                <a:solidFill>
                  <a:srgbClr val="1F2040"/>
                </a:solidFill>
                <a:latin typeface="+mn-lt"/>
              </a:defRPr>
            </a:pPr>
            <a:r>
              <a:rPr lang="en-US" sz="1400" b="0" i="0" u="none" strike="noStrike">
                <a:solidFill>
                  <a:srgbClr val="1F2040"/>
                </a:solidFill>
                <a:latin typeface="+mn-lt"/>
              </a:rPr>
              <a:t>Staff with 'secure' or 'intermediate' digital confidence (%)</a:t>
            </a:r>
          </a:p>
        </c:rich>
      </c:tx>
      <c:overlay val="0"/>
    </c:title>
    <c:autoTitleDeleted val="0"/>
    <c:plotArea>
      <c:layout/>
      <c:barChart>
        <c:barDir val="col"/>
        <c:grouping val="clustered"/>
        <c:varyColors val="0"/>
        <c:ser>
          <c:idx val="0"/>
          <c:order val="0"/>
          <c:tx>
            <c:strRef>
              <c:f>Sheet1!$B$1</c:f>
              <c:strCache>
                <c:ptCount val="1"/>
                <c:pt idx="0">
                  <c:v>Secure or intermediate digital confidence</c:v>
                </c:pt>
              </c:strCache>
            </c:strRef>
          </c:tx>
          <c:spPr>
            <a:solidFill>
              <a:srgbClr val="F28C6F"/>
            </a:solidFill>
            <a:effectLst/>
          </c:spPr>
          <c:invertIfNegative val="0"/>
          <c:dPt>
            <c:idx val="0"/>
            <c:invertIfNegative val="0"/>
            <c:bubble3D val="0"/>
            <c:extLst>
              <c:ext xmlns:c16="http://schemas.microsoft.com/office/drawing/2014/chart" uri="{C3380CC4-5D6E-409C-BE32-E72D297353CC}">
                <c16:uniqueId val="{00000001-97A2-4913-8C21-E7CF7619C0B1}"/>
              </c:ext>
            </c:extLst>
          </c:dPt>
          <c:dPt>
            <c:idx val="1"/>
            <c:invertIfNegative val="0"/>
            <c:bubble3D val="0"/>
            <c:spPr>
              <a:solidFill>
                <a:srgbClr val="3B3F8F"/>
              </a:solidFill>
              <a:effectLst/>
            </c:spPr>
            <c:extLst>
              <c:ext xmlns:c16="http://schemas.microsoft.com/office/drawing/2014/chart" uri="{C3380CC4-5D6E-409C-BE32-E72D297353CC}">
                <c16:uniqueId val="{00000003-97A2-4913-8C21-E7CF7619C0B1}"/>
              </c:ext>
            </c:extLst>
          </c:dPt>
          <c:dPt>
            <c:idx val="2"/>
            <c:invertIfNegative val="0"/>
            <c:bubble3D val="0"/>
            <c:spPr>
              <a:solidFill>
                <a:srgbClr val="3B3F8F"/>
              </a:solidFill>
              <a:effectLst/>
            </c:spPr>
            <c:extLst>
              <c:ext xmlns:c16="http://schemas.microsoft.com/office/drawing/2014/chart" uri="{C3380CC4-5D6E-409C-BE32-E72D297353CC}">
                <c16:uniqueId val="{00000005-97A2-4913-8C21-E7CF7619C0B1}"/>
              </c:ext>
            </c:extLst>
          </c:dPt>
          <c:dLbls>
            <c:numFmt formatCode="0&quot;%&quot;" sourceLinked="0"/>
            <c:spPr>
              <a:noFill/>
              <a:ln>
                <a:noFill/>
              </a:ln>
              <a:effectLst/>
            </c:spPr>
            <c:txPr>
              <a:bodyPr/>
              <a:lstStyle/>
              <a:p>
                <a:pPr>
                  <a:defRPr sz="1400" b="1" i="0" u="none" strike="noStrike">
                    <a:solidFill>
                      <a:srgbClr val="1F2040"/>
                    </a:solidFill>
                    <a:latin typeface="+mn-lt"/>
                  </a:defRPr>
                </a:pPr>
                <a:endParaRPr lang="LID4096"/>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Care workers</c:v>
                </c:pt>
                <c:pt idx="1">
                  <c:v>Registered nurses</c:v>
                </c:pt>
                <c:pt idx="2">
                  <c:v>Registered managers</c:v>
                </c:pt>
              </c:strCache>
            </c:strRef>
          </c:cat>
          <c:val>
            <c:numRef>
              <c:f>Sheet1!$B$2:$B$4</c:f>
              <c:numCache>
                <c:formatCode>General</c:formatCode>
                <c:ptCount val="3"/>
                <c:pt idx="0">
                  <c:v>53</c:v>
                </c:pt>
                <c:pt idx="1">
                  <c:v>74</c:v>
                </c:pt>
                <c:pt idx="2">
                  <c:v>77</c:v>
                </c:pt>
              </c:numCache>
            </c:numRef>
          </c:val>
          <c:extLst>
            <c:ext xmlns:c16="http://schemas.microsoft.com/office/drawing/2014/chart" uri="{C3380CC4-5D6E-409C-BE32-E72D297353CC}">
              <c16:uniqueId val="{00000006-97A2-4913-8C21-E7CF7619C0B1}"/>
            </c:ext>
          </c:extLst>
        </c:ser>
        <c:dLbls>
          <c:showLegendKey val="0"/>
          <c:showVal val="1"/>
          <c:showCatName val="0"/>
          <c:showSerName val="0"/>
          <c:showPercent val="0"/>
          <c:showBubbleSize val="0"/>
        </c:dLbls>
        <c:gapWidth val="55"/>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300" b="0" i="0" u="none" strike="noStrike">
                <a:solidFill>
                  <a:srgbClr val="1F2040"/>
                </a:solidFill>
                <a:latin typeface="+mn-lt"/>
              </a:defRPr>
            </a:pPr>
            <a:endParaRPr lang="en-US"/>
          </a:p>
        </c:txPr>
        <c:crossAx val="2094734552"/>
        <c:crosses val="autoZero"/>
        <c:auto val="1"/>
        <c:lblAlgn val="ctr"/>
        <c:lblOffset val="100"/>
        <c:noMultiLvlLbl val="1"/>
      </c:catAx>
      <c:valAx>
        <c:axId val="2094734552"/>
        <c:scaling>
          <c:orientation val="minMax"/>
          <c:max val="100"/>
          <c:min val="0"/>
        </c:scaling>
        <c:delete val="0"/>
        <c:axPos val="l"/>
        <c:majorGridlines>
          <c:spPr>
            <a:ln w="9525" cap="flat">
              <a:solidFill>
                <a:srgbClr val="E3E3EC"/>
              </a:solidFill>
              <a:prstDash val="solid"/>
              <a:round/>
            </a:ln>
          </c:spPr>
        </c:majorGridlines>
        <c:numFmt formatCode="0&quot;%&quot;"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5F6368"/>
                </a:solidFill>
                <a:latin typeface="+mn-lt"/>
              </a:defRPr>
            </a:pPr>
            <a:endParaRPr lang="en-US"/>
          </a:p>
        </c:txPr>
        <c:crossAx val="2094734554"/>
        <c:crosses val="autoZero"/>
        <c:crossBetween val="between"/>
        <c:majorUnit val="25"/>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764269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VER">
    <p:bg>
      <p:bgPr>
        <a:solidFill>
          <a:srgbClr val="1F2040"/>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rtlCol="0"/>
          <a:lstStyle>
            <a:lvl1pPr marL="0" indent="0" algn="l">
              <a:buNone/>
              <a:defRPr lang="en-US" sz="3400" b="1" dirty="0">
                <a:solidFill>
                  <a:schemeClr val="tx2"/>
                </a:solidFill>
              </a:defRPr>
            </a:lvl1pPr>
          </a:lstStyle>
          <a:p>
            <a:pPr marL="0" indent="0" algn="l">
              <a:buNone/>
            </a:pPr>
            <a:endParaRPr lang="en-US" sz="3400" dirty="0"/>
          </a:p>
        </p:txBody>
      </p:sp>
      <p:sp>
        <p:nvSpPr>
          <p:cNvPr id="3" name="Text 0"/>
          <p:cNvSpPr txBox="1"/>
          <p:nvPr/>
        </p:nvSpPr>
        <p:spPr>
          <a:xfrm>
            <a:off x="548640" y="6400800"/>
            <a:ext cx="9144000" cy="274320"/>
          </a:xfrm>
          <a:prstGeom prst="rect">
            <a:avLst/>
          </a:prstGeom>
          <a:noFill/>
          <a:ln/>
        </p:spPr>
        <p:txBody>
          <a:bodyPr wrap="square" lIns="0" tIns="0" rIns="0" bIns="0" rtlCol="0" anchor="ctr"/>
          <a:lstStyle/>
          <a:p>
            <a:pPr marL="0" indent="0">
              <a:buNone/>
            </a:pPr>
            <a:r>
              <a:rPr lang="en-US" sz="1000" dirty="0">
                <a:solidFill>
                  <a:schemeClr val="accent6"/>
                </a:solidFill>
              </a:rPr>
              <a:t>LCHS4007  |  Staff communication and daily updates  |  Ashford Community Care Service</a:t>
            </a:r>
            <a:endParaRPr lang="en-US" sz="1000" dirty="0"/>
          </a:p>
        </p:txBody>
      </p:sp>
      <p:sp>
        <p:nvSpPr>
          <p:cNvPr id="25" name="Slide Number Placeholder 0"/>
          <p:cNvSpPr>
            <a:spLocks noGrp="1"/>
          </p:cNvSpPr>
          <p:nvPr>
            <p:ph type="sldNum" sz="quarter" idx="4294967295"/>
          </p:nvPr>
        </p:nvSpPr>
        <p:spPr>
          <a:xfrm>
            <a:off x="10972800" y="6400800"/>
            <a:ext cx="66751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0972800" y="6400800"/>
            <a:ext cx="66751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Cover motif circle"/>
          <p:cNvSpPr/>
          <p:nvPr/>
        </p:nvSpPr>
        <p:spPr>
          <a:xfrm>
            <a:off x="8412480" y="1463040"/>
            <a:ext cx="3108960" cy="3108960"/>
          </a:xfrm>
          <a:prstGeom prst="ellipse">
            <a:avLst/>
          </a:prstGeom>
          <a:solidFill>
            <a:schemeClr val="accent2"/>
          </a:solidFill>
          <a:ln w="12700">
            <a:solidFill>
              <a:srgbClr val="F28C6F"/>
            </a:solidFill>
            <a:prstDash val="solid"/>
          </a:ln>
        </p:spPr>
        <p:txBody>
          <a:bodyPr/>
          <a:lstStyle/>
          <a:p>
            <a:endParaRPr lang="en-GB"/>
          </a:p>
        </p:txBody>
      </p:sp>
      <p:pic>
        <p:nvPicPr>
          <p:cNvPr id="3" name="Cover motif icon" descr="Chat bubbles icon"/>
          <p:cNvPicPr>
            <a:picLocks noChangeAspect="1"/>
          </p:cNvPicPr>
          <p:nvPr/>
        </p:nvPicPr>
        <p:blipFill>
          <a:blip r:embed="rId3"/>
          <a:stretch>
            <a:fillRect/>
          </a:stretch>
        </p:blipFill>
        <p:spPr>
          <a:xfrm>
            <a:off x="9098280" y="2148840"/>
            <a:ext cx="1737360" cy="1737360"/>
          </a:xfrm>
          <a:prstGeom prst="rect">
            <a:avLst/>
          </a:prstGeom>
        </p:spPr>
      </p:pic>
      <p:sp>
        <p:nvSpPr>
          <p:cNvPr id="4" name="Cover title"/>
          <p:cNvSpPr txBox="1"/>
          <p:nvPr/>
        </p:nvSpPr>
        <p:spPr>
          <a:xfrm>
            <a:off x="640080" y="1005840"/>
            <a:ext cx="7406640" cy="1737360"/>
          </a:xfrm>
          <a:prstGeom prst="rect">
            <a:avLst/>
          </a:prstGeom>
          <a:noFill/>
          <a:ln/>
        </p:spPr>
        <p:txBody>
          <a:bodyPr wrap="square" lIns="0" tIns="0" rIns="0" bIns="0" rtlCol="0" anchor="t"/>
          <a:lstStyle/>
          <a:p>
            <a:pPr marL="0" indent="0">
              <a:buNone/>
            </a:pPr>
            <a:r>
              <a:rPr lang="en-US" sz="4400" b="1" dirty="0">
                <a:solidFill>
                  <a:srgbClr val="FFFFFF"/>
                </a:solidFill>
                <a:latin typeface="Cambria" pitchFamily="34" charset="0"/>
                <a:ea typeface="Cambria" pitchFamily="34" charset="-122"/>
                <a:cs typeface="Cambria" pitchFamily="34" charset="-120"/>
              </a:rPr>
              <a:t>Staff communication and daily updates</a:t>
            </a:r>
            <a:endParaRPr lang="en-US" sz="4400" dirty="0"/>
          </a:p>
        </p:txBody>
      </p:sp>
      <p:sp>
        <p:nvSpPr>
          <p:cNvPr id="5" name="Cover subtitle"/>
          <p:cNvSpPr txBox="1"/>
          <p:nvPr/>
        </p:nvSpPr>
        <p:spPr>
          <a:xfrm>
            <a:off x="640080" y="2880360"/>
            <a:ext cx="7406640" cy="822960"/>
          </a:xfrm>
          <a:prstGeom prst="rect">
            <a:avLst/>
          </a:prstGeom>
          <a:noFill/>
          <a:ln/>
        </p:spPr>
        <p:txBody>
          <a:bodyPr wrap="square" lIns="0" tIns="0" rIns="0" bIns="0" rtlCol="0" anchor="t"/>
          <a:lstStyle/>
          <a:p>
            <a:pPr marL="0" indent="0">
              <a:buNone/>
            </a:pPr>
            <a:r>
              <a:rPr lang="en-US" sz="2200" dirty="0">
                <a:solidFill>
                  <a:srgbClr val="D9D8F5"/>
                </a:solidFill>
              </a:rPr>
              <a:t>Recommending Microsoft Teams for Ashford Community Care Service</a:t>
            </a:r>
            <a:endParaRPr lang="en-US" sz="2200" dirty="0"/>
          </a:p>
        </p:txBody>
      </p:sp>
      <p:sp>
        <p:nvSpPr>
          <p:cNvPr id="6" name="Cover details"/>
          <p:cNvSpPr txBox="1"/>
          <p:nvPr/>
        </p:nvSpPr>
        <p:spPr>
          <a:xfrm>
            <a:off x="640080" y="4114800"/>
            <a:ext cx="8229600" cy="1737360"/>
          </a:xfrm>
          <a:prstGeom prst="rect">
            <a:avLst/>
          </a:prstGeom>
          <a:noFill/>
          <a:ln/>
        </p:spPr>
        <p:txBody>
          <a:bodyPr wrap="square" lIns="0" tIns="0" rIns="0" bIns="0" rtlCol="0" anchor="t"/>
          <a:lstStyle/>
          <a:p>
            <a:pPr marL="0" indent="0">
              <a:spcAft>
                <a:spcPts val="600"/>
              </a:spcAft>
              <a:buNone/>
            </a:pPr>
            <a:r>
              <a:rPr lang="en-US" sz="1600" b="1" dirty="0">
                <a:solidFill>
                  <a:srgbClr val="FFFFFF"/>
                </a:solidFill>
              </a:rPr>
              <a:t>LCHS4007 Digital Skills and Research Methods</a:t>
            </a:r>
            <a:endParaRPr lang="en-US" sz="1600" dirty="0"/>
          </a:p>
          <a:p>
            <a:pPr marL="0" indent="0">
              <a:spcAft>
                <a:spcPts val="600"/>
              </a:spcAft>
              <a:buNone/>
            </a:pPr>
            <a:r>
              <a:rPr lang="en-US" sz="1600" dirty="0">
                <a:solidFill>
                  <a:srgbClr val="FFFFFF"/>
                </a:solidFill>
              </a:rPr>
              <a:t>Component 1: Group Presentation</a:t>
            </a:r>
            <a:endParaRPr lang="en-US" sz="1600" dirty="0"/>
          </a:p>
          <a:p>
            <a:pPr marL="0" indent="0">
              <a:spcAft>
                <a:spcPts val="600"/>
              </a:spcAft>
              <a:buNone/>
            </a:pPr>
            <a:r>
              <a:rPr lang="en-US" sz="1600" dirty="0">
                <a:solidFill>
                  <a:srgbClr val="FFFFFF"/>
                </a:solidFill>
              </a:rPr>
              <a:t>Lecturer: Dr Redhwan Al-Amri (Module Leader)</a:t>
            </a:r>
            <a:endParaRPr lang="en-US" sz="1600" dirty="0"/>
          </a:p>
          <a:p>
            <a:pPr marL="0" indent="0">
              <a:spcAft>
                <a:spcPts val="600"/>
              </a:spcAft>
              <a:buNone/>
            </a:pPr>
            <a:r>
              <a:rPr lang="en-US" sz="1600" dirty="0">
                <a:solidFill>
                  <a:srgbClr val="FFFFFF"/>
                </a:solidFill>
              </a:rPr>
              <a:t>Group members and student numbers:</a:t>
            </a:r>
          </a:p>
          <a:p>
            <a:pPr>
              <a:spcAft>
                <a:spcPts val="600"/>
              </a:spcAft>
            </a:pPr>
            <a:r>
              <a:rPr lang="en-US" sz="1600" dirty="0">
                <a:solidFill>
                  <a:srgbClr val="FFFFFF"/>
                </a:solidFill>
              </a:rPr>
              <a:t>Student Name: Bruno da Cruz Pereira</a:t>
            </a:r>
          </a:p>
          <a:p>
            <a:pPr>
              <a:spcAft>
                <a:spcPts val="600"/>
              </a:spcAft>
            </a:pPr>
            <a:r>
              <a:rPr lang="en-US" sz="1600" dirty="0">
                <a:solidFill>
                  <a:srgbClr val="FFFFFF"/>
                </a:solidFill>
              </a:rPr>
              <a:t>Student ID</a:t>
            </a:r>
            <a:r>
              <a:rPr lang="en-US" sz="1600">
                <a:solidFill>
                  <a:srgbClr val="FFFFFF"/>
                </a:solidFill>
              </a:rPr>
              <a:t>: 2210506</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400" b="1" dirty="0">
                <a:solidFill>
                  <a:schemeClr val="tx2"/>
                </a:solidFill>
              </a:rPr>
              <a:t>The task: daily staff updates</a:t>
            </a:r>
            <a:endParaRPr lang="en-US" sz="3400" dirty="0"/>
          </a:p>
        </p:txBody>
      </p:sp>
      <p:sp>
        <p:nvSpPr>
          <p:cNvPr id="3" name="Daily handover circle"/>
          <p:cNvSpPr/>
          <p:nvPr/>
        </p:nvSpPr>
        <p:spPr>
          <a:xfrm>
            <a:off x="548640" y="1463040"/>
            <a:ext cx="685800" cy="685800"/>
          </a:xfrm>
          <a:prstGeom prst="ellipse">
            <a:avLst/>
          </a:prstGeom>
          <a:solidFill>
            <a:schemeClr val="accent1"/>
          </a:solidFill>
          <a:ln w="12700">
            <a:solidFill>
              <a:schemeClr val="accent1"/>
            </a:solidFill>
            <a:prstDash val="solid"/>
          </a:ln>
        </p:spPr>
        <p:txBody>
          <a:bodyPr/>
          <a:lstStyle/>
          <a:p>
            <a:endParaRPr lang="en-GB"/>
          </a:p>
        </p:txBody>
      </p:sp>
      <p:pic>
        <p:nvPicPr>
          <p:cNvPr id="4" name="Daily handover icon" descr="Daily handover"/>
          <p:cNvPicPr>
            <a:picLocks noChangeAspect="1"/>
          </p:cNvPicPr>
          <p:nvPr/>
        </p:nvPicPr>
        <p:blipFill>
          <a:blip r:embed="rId3"/>
          <a:stretch>
            <a:fillRect/>
          </a:stretch>
        </p:blipFill>
        <p:spPr>
          <a:xfrm>
            <a:off x="699516" y="1613916"/>
            <a:ext cx="384048" cy="384048"/>
          </a:xfrm>
          <a:prstGeom prst="rect">
            <a:avLst/>
          </a:prstGeom>
        </p:spPr>
      </p:pic>
      <p:sp>
        <p:nvSpPr>
          <p:cNvPr id="5" name="Task row 1"/>
          <p:cNvSpPr txBox="1"/>
          <p:nvPr/>
        </p:nvSpPr>
        <p:spPr>
          <a:xfrm>
            <a:off x="1463040" y="1371600"/>
            <a:ext cx="5852160" cy="868680"/>
          </a:xfrm>
          <a:prstGeom prst="rect">
            <a:avLst/>
          </a:prstGeom>
          <a:noFill/>
          <a:ln/>
        </p:spPr>
        <p:txBody>
          <a:bodyPr wrap="square" lIns="0" tIns="0" rIns="0" bIns="0" rtlCol="0" anchor="ctr"/>
          <a:lstStyle/>
          <a:p>
            <a:pPr marL="0" indent="0">
              <a:buNone/>
            </a:pPr>
            <a:r>
              <a:rPr lang="en-US" sz="1900" b="1" dirty="0">
                <a:solidFill>
                  <a:schemeClr val="tx1"/>
                </a:solidFill>
              </a:rPr>
              <a:t>Daily handover</a:t>
            </a:r>
            <a:endParaRPr lang="en-US" sz="1900" dirty="0"/>
          </a:p>
          <a:p>
            <a:r>
              <a:rPr lang="" sz="1500" dirty="0"/>
              <a:t>Changes since the previous visit: care requirements, incident reports, and well-being reports</a:t>
            </a:r>
          </a:p>
        </p:txBody>
      </p:sp>
      <p:sp>
        <p:nvSpPr>
          <p:cNvPr id="6" name="Rota and visit changes circle"/>
          <p:cNvSpPr/>
          <p:nvPr/>
        </p:nvSpPr>
        <p:spPr>
          <a:xfrm>
            <a:off x="548640" y="2487168"/>
            <a:ext cx="685800" cy="685800"/>
          </a:xfrm>
          <a:prstGeom prst="ellipse">
            <a:avLst/>
          </a:prstGeom>
          <a:solidFill>
            <a:schemeClr val="accent1"/>
          </a:solidFill>
          <a:ln w="12700">
            <a:solidFill>
              <a:schemeClr val="accent1"/>
            </a:solidFill>
            <a:prstDash val="solid"/>
          </a:ln>
        </p:spPr>
        <p:txBody>
          <a:bodyPr/>
          <a:lstStyle/>
          <a:p>
            <a:endParaRPr lang="en-GB"/>
          </a:p>
        </p:txBody>
      </p:sp>
      <p:pic>
        <p:nvPicPr>
          <p:cNvPr id="7" name="Rota and visit changes icon" descr="Rota and visit changes"/>
          <p:cNvPicPr>
            <a:picLocks noChangeAspect="1"/>
          </p:cNvPicPr>
          <p:nvPr/>
        </p:nvPicPr>
        <p:blipFill>
          <a:blip r:embed="rId4"/>
          <a:stretch>
            <a:fillRect/>
          </a:stretch>
        </p:blipFill>
        <p:spPr>
          <a:xfrm>
            <a:off x="699516" y="2638044"/>
            <a:ext cx="384048" cy="384048"/>
          </a:xfrm>
          <a:prstGeom prst="rect">
            <a:avLst/>
          </a:prstGeom>
        </p:spPr>
      </p:pic>
      <p:sp>
        <p:nvSpPr>
          <p:cNvPr id="8" name="Task row 2"/>
          <p:cNvSpPr txBox="1"/>
          <p:nvPr/>
        </p:nvSpPr>
        <p:spPr>
          <a:xfrm>
            <a:off x="1463040" y="2395728"/>
            <a:ext cx="5852160" cy="868680"/>
          </a:xfrm>
          <a:prstGeom prst="rect">
            <a:avLst/>
          </a:prstGeom>
          <a:noFill/>
          <a:ln/>
        </p:spPr>
        <p:txBody>
          <a:bodyPr wrap="square" lIns="0" tIns="0" rIns="0" bIns="0" rtlCol="0" anchor="ctr"/>
          <a:lstStyle/>
          <a:p>
            <a:pPr marL="0" indent="0">
              <a:buNone/>
            </a:pPr>
            <a:r>
              <a:rPr lang="en-US" sz="1900" b="1" dirty="0">
                <a:solidFill>
                  <a:schemeClr val="tx1"/>
                </a:solidFill>
              </a:rPr>
              <a:t>Rota and visit changes</a:t>
            </a:r>
            <a:endParaRPr lang="en-US" sz="1900" dirty="0"/>
          </a:p>
          <a:p>
            <a:r>
              <a:rPr lang="" sz="1500" dirty="0"/>
              <a:t>Coverage for the particular visit, and last-minute changes</a:t>
            </a:r>
          </a:p>
        </p:txBody>
      </p:sp>
      <p:sp>
        <p:nvSpPr>
          <p:cNvPr id="9" name="Medication and appointments circle"/>
          <p:cNvSpPr/>
          <p:nvPr/>
        </p:nvSpPr>
        <p:spPr>
          <a:xfrm>
            <a:off x="548640" y="3511296"/>
            <a:ext cx="685800" cy="685800"/>
          </a:xfrm>
          <a:prstGeom prst="ellipse">
            <a:avLst/>
          </a:prstGeom>
          <a:solidFill>
            <a:schemeClr val="accent1"/>
          </a:solidFill>
          <a:ln w="12700">
            <a:solidFill>
              <a:schemeClr val="accent1"/>
            </a:solidFill>
            <a:prstDash val="solid"/>
          </a:ln>
        </p:spPr>
        <p:txBody>
          <a:bodyPr/>
          <a:lstStyle/>
          <a:p>
            <a:endParaRPr lang="en-GB"/>
          </a:p>
        </p:txBody>
      </p:sp>
      <p:pic>
        <p:nvPicPr>
          <p:cNvPr id="10" name="Medication and appointments icon" descr="Medication and appointments"/>
          <p:cNvPicPr>
            <a:picLocks noChangeAspect="1"/>
          </p:cNvPicPr>
          <p:nvPr/>
        </p:nvPicPr>
        <p:blipFill>
          <a:blip r:embed="rId5"/>
          <a:stretch>
            <a:fillRect/>
          </a:stretch>
        </p:blipFill>
        <p:spPr>
          <a:xfrm>
            <a:off x="699516" y="3662172"/>
            <a:ext cx="384048" cy="384048"/>
          </a:xfrm>
          <a:prstGeom prst="rect">
            <a:avLst/>
          </a:prstGeom>
        </p:spPr>
      </p:pic>
      <p:sp>
        <p:nvSpPr>
          <p:cNvPr id="11" name="Task row 3"/>
          <p:cNvSpPr txBox="1"/>
          <p:nvPr/>
        </p:nvSpPr>
        <p:spPr>
          <a:xfrm>
            <a:off x="1463040" y="3419856"/>
            <a:ext cx="5852160" cy="868680"/>
          </a:xfrm>
          <a:prstGeom prst="rect">
            <a:avLst/>
          </a:prstGeom>
          <a:noFill/>
          <a:ln/>
        </p:spPr>
        <p:txBody>
          <a:bodyPr wrap="square" lIns="0" tIns="0" rIns="0" bIns="0" rtlCol="0" anchor="ctr"/>
          <a:lstStyle/>
          <a:p>
            <a:pPr marL="0" indent="0">
              <a:buNone/>
            </a:pPr>
            <a:r>
              <a:rPr lang="en-US" sz="1900" b="1" dirty="0">
                <a:solidFill>
                  <a:schemeClr val="tx1"/>
                </a:solidFill>
              </a:rPr>
              <a:t>Medication and appointments</a:t>
            </a:r>
            <a:endParaRPr lang="en-US" sz="1900" dirty="0"/>
          </a:p>
          <a:p>
            <a:pPr marL="0" indent="0">
              <a:buNone/>
            </a:pPr>
            <a:r>
              <a:rPr lang="en-US" sz="1500" dirty="0">
                <a:solidFill>
                  <a:schemeClr val="tx1"/>
                </a:solidFill>
              </a:rPr>
              <a:t>Reminders, new guidelines, and appointments assistance</a:t>
            </a:r>
            <a:endParaRPr lang="en-US" sz="1900" dirty="0"/>
          </a:p>
        </p:txBody>
      </p:sp>
      <p:sp>
        <p:nvSpPr>
          <p:cNvPr id="12" name="Urgent alerts and escalation circle"/>
          <p:cNvSpPr/>
          <p:nvPr/>
        </p:nvSpPr>
        <p:spPr>
          <a:xfrm>
            <a:off x="548640" y="4535424"/>
            <a:ext cx="685800" cy="685800"/>
          </a:xfrm>
          <a:prstGeom prst="ellipse">
            <a:avLst/>
          </a:prstGeom>
          <a:solidFill>
            <a:schemeClr val="accent1"/>
          </a:solidFill>
          <a:ln w="12700">
            <a:solidFill>
              <a:schemeClr val="accent1"/>
            </a:solidFill>
            <a:prstDash val="solid"/>
          </a:ln>
        </p:spPr>
        <p:txBody>
          <a:bodyPr/>
          <a:lstStyle/>
          <a:p>
            <a:endParaRPr lang="en-GB"/>
          </a:p>
        </p:txBody>
      </p:sp>
      <p:pic>
        <p:nvPicPr>
          <p:cNvPr id="13" name="Urgent alerts and escalation icon" descr="Urgent alerts and escalation"/>
          <p:cNvPicPr>
            <a:picLocks noChangeAspect="1"/>
          </p:cNvPicPr>
          <p:nvPr/>
        </p:nvPicPr>
        <p:blipFill>
          <a:blip r:embed="rId6"/>
          <a:stretch>
            <a:fillRect/>
          </a:stretch>
        </p:blipFill>
        <p:spPr>
          <a:xfrm>
            <a:off x="699516" y="4686300"/>
            <a:ext cx="384048" cy="384048"/>
          </a:xfrm>
          <a:prstGeom prst="rect">
            <a:avLst/>
          </a:prstGeom>
        </p:spPr>
      </p:pic>
      <p:sp>
        <p:nvSpPr>
          <p:cNvPr id="14" name="Task row 4"/>
          <p:cNvSpPr txBox="1"/>
          <p:nvPr/>
        </p:nvSpPr>
        <p:spPr>
          <a:xfrm>
            <a:off x="1463040" y="4443984"/>
            <a:ext cx="5852160" cy="868680"/>
          </a:xfrm>
          <a:prstGeom prst="rect">
            <a:avLst/>
          </a:prstGeom>
          <a:noFill/>
          <a:ln/>
        </p:spPr>
        <p:txBody>
          <a:bodyPr wrap="square" lIns="0" tIns="0" rIns="0" bIns="0" rtlCol="0" anchor="ctr"/>
          <a:lstStyle/>
          <a:p>
            <a:pPr marL="0" indent="0">
              <a:buNone/>
            </a:pPr>
            <a:r>
              <a:rPr lang="en-US" sz="1900" b="1" dirty="0">
                <a:solidFill>
                  <a:schemeClr val="tx1"/>
                </a:solidFill>
              </a:rPr>
              <a:t>Urgent alerts and escalation</a:t>
            </a:r>
            <a:endParaRPr lang="en-US" sz="1900" dirty="0"/>
          </a:p>
          <a:p>
            <a:pPr marL="0" indent="0">
              <a:buNone/>
            </a:pPr>
            <a:r>
              <a:rPr lang="en-US" sz="1500" dirty="0">
                <a:solidFill>
                  <a:schemeClr val="tx1"/>
                </a:solidFill>
              </a:rPr>
              <a:t>Issues raised to senior management and nurses quickly</a:t>
            </a:r>
            <a:endParaRPr lang="en-US" sz="1900" dirty="0"/>
          </a:p>
        </p:txBody>
      </p:sp>
      <p:sp>
        <p:nvSpPr>
          <p:cNvPr id="15" name="Roles card"/>
          <p:cNvSpPr/>
          <p:nvPr/>
        </p:nvSpPr>
        <p:spPr>
          <a:xfrm>
            <a:off x="7680960" y="1371600"/>
            <a:ext cx="3931920" cy="3977640"/>
          </a:xfrm>
          <a:prstGeom prst="roundRect">
            <a:avLst>
              <a:gd name="adj" fmla="val 2791"/>
            </a:avLst>
          </a:prstGeom>
          <a:solidFill>
            <a:schemeClr val="bg2"/>
          </a:solidFill>
          <a:ln w="12700">
            <a:solidFill>
              <a:schemeClr val="bg2"/>
            </a:solidFill>
            <a:prstDash val="solid"/>
          </a:ln>
        </p:spPr>
        <p:txBody>
          <a:bodyPr/>
          <a:lstStyle/>
          <a:p>
            <a:endParaRPr lang="en-GB"/>
          </a:p>
        </p:txBody>
      </p:sp>
      <p:sp>
        <p:nvSpPr>
          <p:cNvPr id="16" name="Roles heading"/>
          <p:cNvSpPr txBox="1"/>
          <p:nvPr/>
        </p:nvSpPr>
        <p:spPr>
          <a:xfrm>
            <a:off x="7955280" y="1508760"/>
            <a:ext cx="3383280" cy="457200"/>
          </a:xfrm>
          <a:prstGeom prst="rect">
            <a:avLst/>
          </a:prstGeom>
          <a:noFill/>
          <a:ln/>
        </p:spPr>
        <p:txBody>
          <a:bodyPr wrap="square" lIns="0" tIns="0" rIns="0" bIns="0" rtlCol="0" anchor="ctr"/>
          <a:lstStyle/>
          <a:p>
            <a:pPr marL="0" indent="0">
              <a:buNone/>
            </a:pPr>
            <a:r>
              <a:rPr lang="en-US" sz="2000" b="1" dirty="0">
                <a:solidFill>
                  <a:schemeClr val="tx2"/>
                </a:solidFill>
              </a:rPr>
              <a:t>Who needs the update?</a:t>
            </a:r>
            <a:endParaRPr lang="en-US" sz="2000" dirty="0"/>
          </a:p>
        </p:txBody>
      </p:sp>
      <p:sp>
        <p:nvSpPr>
          <p:cNvPr id="17" name="Role pill 1"/>
          <p:cNvSpPr/>
          <p:nvPr/>
        </p:nvSpPr>
        <p:spPr>
          <a:xfrm>
            <a:off x="7955280" y="2103120"/>
            <a:ext cx="3383280" cy="438912"/>
          </a:xfrm>
          <a:prstGeom prst="roundRect">
            <a:avLst>
              <a:gd name="adj" fmla="val 50000"/>
            </a:avLst>
          </a:prstGeom>
          <a:solidFill>
            <a:schemeClr val="bg1"/>
          </a:solidFill>
          <a:ln w="12700">
            <a:solidFill>
              <a:srgbClr val="8B8FD6"/>
            </a:solidFill>
            <a:prstDash val="solid"/>
          </a:ln>
        </p:spPr>
        <p:txBody>
          <a:bodyPr/>
          <a:lstStyle/>
          <a:p>
            <a:endParaRPr lang="en-GB"/>
          </a:p>
        </p:txBody>
      </p:sp>
      <p:sp>
        <p:nvSpPr>
          <p:cNvPr id="18" name="Role label 1"/>
          <p:cNvSpPr txBox="1"/>
          <p:nvPr/>
        </p:nvSpPr>
        <p:spPr>
          <a:xfrm>
            <a:off x="7955280" y="2103120"/>
            <a:ext cx="3383280" cy="438912"/>
          </a:xfrm>
          <a:prstGeom prst="rect">
            <a:avLst/>
          </a:prstGeom>
          <a:noFill/>
          <a:ln/>
        </p:spPr>
        <p:txBody>
          <a:bodyPr wrap="square" lIns="0" tIns="0" rIns="0" bIns="0" rtlCol="0" anchor="ctr"/>
          <a:lstStyle/>
          <a:p>
            <a:pPr marL="0" indent="0" algn="ctr">
              <a:buNone/>
            </a:pPr>
            <a:r>
              <a:rPr lang="en-US" sz="1500" dirty="0">
                <a:solidFill>
                  <a:schemeClr val="tx1"/>
                </a:solidFill>
              </a:rPr>
              <a:t>Support workers</a:t>
            </a:r>
            <a:endParaRPr lang="en-US" sz="1500" dirty="0"/>
          </a:p>
        </p:txBody>
      </p:sp>
      <p:sp>
        <p:nvSpPr>
          <p:cNvPr id="19" name="Role pill 2"/>
          <p:cNvSpPr/>
          <p:nvPr/>
        </p:nvSpPr>
        <p:spPr>
          <a:xfrm>
            <a:off x="7955280" y="2651760"/>
            <a:ext cx="3383280" cy="438912"/>
          </a:xfrm>
          <a:prstGeom prst="roundRect">
            <a:avLst>
              <a:gd name="adj" fmla="val 50000"/>
            </a:avLst>
          </a:prstGeom>
          <a:solidFill>
            <a:schemeClr val="bg1"/>
          </a:solidFill>
          <a:ln w="12700">
            <a:solidFill>
              <a:srgbClr val="8B8FD6"/>
            </a:solidFill>
            <a:prstDash val="solid"/>
          </a:ln>
        </p:spPr>
        <p:txBody>
          <a:bodyPr/>
          <a:lstStyle/>
          <a:p>
            <a:endParaRPr lang="en-GB"/>
          </a:p>
        </p:txBody>
      </p:sp>
      <p:sp>
        <p:nvSpPr>
          <p:cNvPr id="20" name="Role label 2"/>
          <p:cNvSpPr txBox="1"/>
          <p:nvPr/>
        </p:nvSpPr>
        <p:spPr>
          <a:xfrm>
            <a:off x="7955280" y="2651760"/>
            <a:ext cx="3383280" cy="438912"/>
          </a:xfrm>
          <a:prstGeom prst="rect">
            <a:avLst/>
          </a:prstGeom>
          <a:noFill/>
          <a:ln/>
        </p:spPr>
        <p:txBody>
          <a:bodyPr wrap="square" lIns="0" tIns="0" rIns="0" bIns="0" rtlCol="0" anchor="ctr"/>
          <a:lstStyle/>
          <a:p>
            <a:pPr marL="0" indent="0" algn="ctr">
              <a:buNone/>
            </a:pPr>
            <a:r>
              <a:rPr lang="en-US" sz="1500" dirty="0">
                <a:solidFill>
                  <a:schemeClr val="tx1"/>
                </a:solidFill>
              </a:rPr>
              <a:t>Senior care workers</a:t>
            </a:r>
            <a:endParaRPr lang="en-US" sz="1500" dirty="0"/>
          </a:p>
        </p:txBody>
      </p:sp>
      <p:sp>
        <p:nvSpPr>
          <p:cNvPr id="21" name="Role pill 3"/>
          <p:cNvSpPr/>
          <p:nvPr/>
        </p:nvSpPr>
        <p:spPr>
          <a:xfrm>
            <a:off x="7955280" y="3200400"/>
            <a:ext cx="3383280" cy="438912"/>
          </a:xfrm>
          <a:prstGeom prst="roundRect">
            <a:avLst>
              <a:gd name="adj" fmla="val 50000"/>
            </a:avLst>
          </a:prstGeom>
          <a:solidFill>
            <a:schemeClr val="bg1"/>
          </a:solidFill>
          <a:ln w="12700">
            <a:solidFill>
              <a:srgbClr val="8B8FD6"/>
            </a:solidFill>
            <a:prstDash val="solid"/>
          </a:ln>
        </p:spPr>
        <p:txBody>
          <a:bodyPr/>
          <a:lstStyle/>
          <a:p>
            <a:endParaRPr lang="en-GB"/>
          </a:p>
        </p:txBody>
      </p:sp>
      <p:sp>
        <p:nvSpPr>
          <p:cNvPr id="22" name="Role label 3"/>
          <p:cNvSpPr txBox="1"/>
          <p:nvPr/>
        </p:nvSpPr>
        <p:spPr>
          <a:xfrm>
            <a:off x="7955280" y="3200400"/>
            <a:ext cx="3383280" cy="438912"/>
          </a:xfrm>
          <a:prstGeom prst="rect">
            <a:avLst/>
          </a:prstGeom>
          <a:noFill/>
          <a:ln/>
        </p:spPr>
        <p:txBody>
          <a:bodyPr wrap="square" lIns="0" tIns="0" rIns="0" bIns="0" rtlCol="0" anchor="ctr"/>
          <a:lstStyle/>
          <a:p>
            <a:pPr marL="0" indent="0" algn="ctr">
              <a:buNone/>
            </a:pPr>
            <a:r>
              <a:rPr lang="en-US" sz="1500" dirty="0">
                <a:solidFill>
                  <a:schemeClr val="tx1"/>
                </a:solidFill>
              </a:rPr>
              <a:t>Nurses</a:t>
            </a:r>
            <a:endParaRPr lang="en-US" sz="1500" dirty="0"/>
          </a:p>
        </p:txBody>
      </p:sp>
      <p:sp>
        <p:nvSpPr>
          <p:cNvPr id="23" name="Role pill 4"/>
          <p:cNvSpPr/>
          <p:nvPr/>
        </p:nvSpPr>
        <p:spPr>
          <a:xfrm>
            <a:off x="7955280" y="3749040"/>
            <a:ext cx="3383280" cy="438912"/>
          </a:xfrm>
          <a:prstGeom prst="roundRect">
            <a:avLst>
              <a:gd name="adj" fmla="val 50000"/>
            </a:avLst>
          </a:prstGeom>
          <a:solidFill>
            <a:schemeClr val="bg1"/>
          </a:solidFill>
          <a:ln w="12700">
            <a:solidFill>
              <a:srgbClr val="8B8FD6"/>
            </a:solidFill>
            <a:prstDash val="solid"/>
          </a:ln>
        </p:spPr>
        <p:txBody>
          <a:bodyPr/>
          <a:lstStyle/>
          <a:p>
            <a:endParaRPr lang="en-GB"/>
          </a:p>
        </p:txBody>
      </p:sp>
      <p:sp>
        <p:nvSpPr>
          <p:cNvPr id="24" name="Role label 4"/>
          <p:cNvSpPr txBox="1"/>
          <p:nvPr/>
        </p:nvSpPr>
        <p:spPr>
          <a:xfrm>
            <a:off x="7955280" y="3749040"/>
            <a:ext cx="3383280" cy="438912"/>
          </a:xfrm>
          <a:prstGeom prst="rect">
            <a:avLst/>
          </a:prstGeom>
          <a:noFill/>
          <a:ln/>
        </p:spPr>
        <p:txBody>
          <a:bodyPr wrap="square" lIns="0" tIns="0" rIns="0" bIns="0" rtlCol="0" anchor="ctr"/>
          <a:lstStyle/>
          <a:p>
            <a:pPr marL="0" indent="0" algn="ctr">
              <a:buNone/>
            </a:pPr>
            <a:r>
              <a:rPr lang="en-US" sz="1500" dirty="0">
                <a:solidFill>
                  <a:schemeClr val="tx1"/>
                </a:solidFill>
              </a:rPr>
              <a:t>Care coordinators</a:t>
            </a:r>
            <a:endParaRPr lang="en-US" sz="1500" dirty="0"/>
          </a:p>
        </p:txBody>
      </p:sp>
      <p:sp>
        <p:nvSpPr>
          <p:cNvPr id="25" name="Role pill 5"/>
          <p:cNvSpPr/>
          <p:nvPr/>
        </p:nvSpPr>
        <p:spPr>
          <a:xfrm>
            <a:off x="7955280" y="4297680"/>
            <a:ext cx="3383280" cy="438912"/>
          </a:xfrm>
          <a:prstGeom prst="roundRect">
            <a:avLst>
              <a:gd name="adj" fmla="val 50000"/>
            </a:avLst>
          </a:prstGeom>
          <a:solidFill>
            <a:schemeClr val="bg1"/>
          </a:solidFill>
          <a:ln w="12700">
            <a:solidFill>
              <a:srgbClr val="8B8FD6"/>
            </a:solidFill>
            <a:prstDash val="solid"/>
          </a:ln>
        </p:spPr>
        <p:txBody>
          <a:bodyPr/>
          <a:lstStyle/>
          <a:p>
            <a:endParaRPr lang="en-GB"/>
          </a:p>
        </p:txBody>
      </p:sp>
      <p:sp>
        <p:nvSpPr>
          <p:cNvPr id="26" name="Role label 5"/>
          <p:cNvSpPr txBox="1"/>
          <p:nvPr/>
        </p:nvSpPr>
        <p:spPr>
          <a:xfrm>
            <a:off x="7955280" y="4297680"/>
            <a:ext cx="3383280" cy="438912"/>
          </a:xfrm>
          <a:prstGeom prst="rect">
            <a:avLst/>
          </a:prstGeom>
          <a:noFill/>
          <a:ln/>
        </p:spPr>
        <p:txBody>
          <a:bodyPr wrap="square" lIns="0" tIns="0" rIns="0" bIns="0" rtlCol="0" anchor="ctr"/>
          <a:lstStyle/>
          <a:p>
            <a:pPr marL="0" indent="0" algn="ctr">
              <a:buNone/>
            </a:pPr>
            <a:r>
              <a:rPr lang="en-US" sz="1500" dirty="0">
                <a:solidFill>
                  <a:schemeClr val="tx1"/>
                </a:solidFill>
              </a:rPr>
              <a:t>Administrative staff</a:t>
            </a:r>
            <a:endParaRPr lang="en-US" sz="1500" dirty="0"/>
          </a:p>
        </p:txBody>
      </p:sp>
      <p:sp>
        <p:nvSpPr>
          <p:cNvPr id="27" name="Roles note"/>
          <p:cNvSpPr txBox="1"/>
          <p:nvPr/>
        </p:nvSpPr>
        <p:spPr>
          <a:xfrm>
            <a:off x="7955280" y="4846320"/>
            <a:ext cx="3383280" cy="457200"/>
          </a:xfrm>
          <a:prstGeom prst="rect">
            <a:avLst/>
          </a:prstGeom>
          <a:noFill/>
          <a:ln/>
        </p:spPr>
        <p:txBody>
          <a:bodyPr wrap="square" lIns="0" tIns="0" rIns="0" bIns="0" rtlCol="0" anchor="t"/>
          <a:lstStyle/>
          <a:p>
            <a:pPr marL="0" indent="0">
              <a:buNone/>
            </a:pPr>
            <a:r>
              <a:rPr lang="en-US" sz="1400" i="1" dirty="0">
                <a:solidFill>
                  <a:schemeClr val="accent6"/>
                </a:solidFill>
              </a:rPr>
              <a:t>Working across homes, supported living and the main office</a:t>
            </a:r>
            <a:endParaRPr lang="en-US" sz="1400" dirty="0"/>
          </a:p>
        </p:txBody>
      </p:sp>
      <p:sp>
        <p:nvSpPr>
          <p:cNvPr id="28" name="Source caption"/>
          <p:cNvSpPr txBox="1"/>
          <p:nvPr/>
        </p:nvSpPr>
        <p:spPr>
          <a:xfrm>
            <a:off x="548640" y="5577840"/>
            <a:ext cx="11064240" cy="640080"/>
          </a:xfrm>
          <a:prstGeom prst="rect">
            <a:avLst/>
          </a:prstGeom>
          <a:noFill/>
          <a:ln/>
        </p:spPr>
        <p:txBody>
          <a:bodyPr wrap="square" lIns="0" tIns="0" rIns="0" bIns="0" rtlCol="0" anchor="t"/>
          <a:lstStyle/>
          <a:p>
            <a:pPr marL="0" indent="0">
              <a:buNone/>
            </a:pPr>
            <a:r>
              <a:rPr lang="en-US" sz="1200" i="1" dirty="0">
                <a:solidFill>
                  <a:schemeClr val="accent6"/>
                </a:solidFill>
              </a:rPr>
              <a:t>Effective front-line communication is essential for delivering high-quality care (NHS England, no date). The staff members also see a link between digital means and good communication and information accuracy (Blake et al., 2021).</a:t>
            </a:r>
            <a:endParaRPr lang="en-US" sz="1200" dirty="0"/>
          </a:p>
        </p:txBody>
      </p:sp>
      <p:sp>
        <p:nvSpPr>
          <p:cNvPr id="29" name="Slide Number Placeholder 0"/>
          <p:cNvSpPr>
            <a:spLocks noGrp="1"/>
          </p:cNvSpPr>
          <p:nvPr>
            <p:ph type="sldNum" sz="quarter" idx="4294967295"/>
          </p:nvPr>
        </p:nvSpPr>
        <p:spPr>
          <a:xfrm>
            <a:off x="10972800" y="6400800"/>
            <a:ext cx="66751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400" b="1" dirty="0">
                <a:solidFill>
                  <a:schemeClr val="tx2"/>
                </a:solidFill>
              </a:rPr>
              <a:t>Why Ashford needs a change</a:t>
            </a:r>
            <a:endParaRPr lang="en-US" sz="3400" dirty="0"/>
          </a:p>
        </p:txBody>
      </p:sp>
      <p:graphicFrame>
        <p:nvGraphicFramePr>
          <p:cNvPr id="3" name="Chart 0"/>
          <p:cNvGraphicFramePr/>
          <p:nvPr/>
        </p:nvGraphicFramePr>
        <p:xfrm>
          <a:off x="548640" y="1325880"/>
          <a:ext cx="6126480" cy="4114800"/>
        </p:xfrm>
        <a:graphic>
          <a:graphicData uri="http://schemas.openxmlformats.org/drawingml/2006/chart">
            <c:chart xmlns:c="http://schemas.openxmlformats.org/drawingml/2006/chart" xmlns:r="http://schemas.openxmlformats.org/officeDocument/2006/relationships" r:id="rId3"/>
          </a:graphicData>
        </a:graphic>
      </p:graphicFrame>
      <p:sp>
        <p:nvSpPr>
          <p:cNvPr id="4" name="Stat card"/>
          <p:cNvSpPr/>
          <p:nvPr/>
        </p:nvSpPr>
        <p:spPr>
          <a:xfrm>
            <a:off x="7040880" y="1371600"/>
            <a:ext cx="4572000" cy="1783080"/>
          </a:xfrm>
          <a:prstGeom prst="roundRect">
            <a:avLst>
              <a:gd name="adj" fmla="val 6154"/>
            </a:avLst>
          </a:prstGeom>
          <a:solidFill>
            <a:schemeClr val="bg2"/>
          </a:solidFill>
          <a:ln w="12700">
            <a:solidFill>
              <a:schemeClr val="bg2"/>
            </a:solidFill>
            <a:prstDash val="solid"/>
          </a:ln>
        </p:spPr>
        <p:txBody>
          <a:bodyPr/>
          <a:lstStyle/>
          <a:p>
            <a:endParaRPr lang="en-GB"/>
          </a:p>
        </p:txBody>
      </p:sp>
      <p:sp>
        <p:nvSpPr>
          <p:cNvPr id="5" name="Stat number"/>
          <p:cNvSpPr txBox="1"/>
          <p:nvPr/>
        </p:nvSpPr>
        <p:spPr>
          <a:xfrm>
            <a:off x="7269480" y="1463040"/>
            <a:ext cx="1737360" cy="1600200"/>
          </a:xfrm>
          <a:prstGeom prst="rect">
            <a:avLst/>
          </a:prstGeom>
          <a:noFill/>
          <a:ln/>
        </p:spPr>
        <p:txBody>
          <a:bodyPr wrap="square" lIns="0" tIns="0" rIns="0" bIns="0" rtlCol="0" anchor="ctr"/>
          <a:lstStyle/>
          <a:p>
            <a:pPr marL="0" indent="0">
              <a:buNone/>
            </a:pPr>
            <a:r>
              <a:rPr lang="en-US" sz="5400" b="1" dirty="0">
                <a:solidFill>
                  <a:schemeClr val="accent1"/>
                </a:solidFill>
                <a:latin typeface="Cambria" pitchFamily="34" charset="0"/>
                <a:ea typeface="Cambria" pitchFamily="34" charset="-122"/>
                <a:cs typeface="Cambria" pitchFamily="34" charset="-120"/>
              </a:rPr>
              <a:t>39%</a:t>
            </a:r>
            <a:endParaRPr lang="en-US" sz="5400" dirty="0"/>
          </a:p>
        </p:txBody>
      </p:sp>
      <p:sp>
        <p:nvSpPr>
          <p:cNvPr id="6" name="Stat text"/>
          <p:cNvSpPr txBox="1"/>
          <p:nvPr/>
        </p:nvSpPr>
        <p:spPr>
          <a:xfrm>
            <a:off x="9006840" y="1463040"/>
            <a:ext cx="2468880" cy="1600200"/>
          </a:xfrm>
          <a:prstGeom prst="rect">
            <a:avLst/>
          </a:prstGeom>
          <a:noFill/>
          <a:ln/>
        </p:spPr>
        <p:txBody>
          <a:bodyPr wrap="square" lIns="0" tIns="0" rIns="0" bIns="0" rtlCol="0" anchor="ctr"/>
          <a:lstStyle/>
          <a:p>
            <a:pPr marL="0" indent="0">
              <a:buNone/>
            </a:pPr>
            <a:r>
              <a:rPr lang="en-US" sz="1400" dirty="0">
                <a:solidFill>
                  <a:schemeClr val="tx1"/>
                </a:solidFill>
              </a:rPr>
              <a:t>of staff using a digital device while working use their own, thereby causing concerns about data security (Blake et al., 2021)</a:t>
            </a:r>
            <a:endParaRPr lang="en-US" sz="1400" dirty="0"/>
          </a:p>
        </p:txBody>
      </p:sp>
      <p:sp>
        <p:nvSpPr>
          <p:cNvPr id="7" name="Ashford today card"/>
          <p:cNvSpPr/>
          <p:nvPr/>
        </p:nvSpPr>
        <p:spPr>
          <a:xfrm>
            <a:off x="7040880" y="3337560"/>
            <a:ext cx="4572000" cy="2103120"/>
          </a:xfrm>
          <a:prstGeom prst="roundRect">
            <a:avLst>
              <a:gd name="adj" fmla="val 5217"/>
            </a:avLst>
          </a:prstGeom>
          <a:solidFill>
            <a:schemeClr val="bg2"/>
          </a:solidFill>
          <a:ln w="12700">
            <a:solidFill>
              <a:schemeClr val="bg2"/>
            </a:solidFill>
            <a:prstDash val="solid"/>
          </a:ln>
        </p:spPr>
        <p:txBody>
          <a:bodyPr/>
          <a:lstStyle/>
          <a:p>
            <a:endParaRPr lang="en-GB"/>
          </a:p>
        </p:txBody>
      </p:sp>
      <p:sp>
        <p:nvSpPr>
          <p:cNvPr id="8" name="Ashford heading"/>
          <p:cNvSpPr txBox="1"/>
          <p:nvPr/>
        </p:nvSpPr>
        <p:spPr>
          <a:xfrm>
            <a:off x="7269480" y="3429000"/>
            <a:ext cx="4114800" cy="411480"/>
          </a:xfrm>
          <a:prstGeom prst="rect">
            <a:avLst/>
          </a:prstGeom>
          <a:noFill/>
          <a:ln/>
        </p:spPr>
        <p:txBody>
          <a:bodyPr wrap="square" lIns="0" tIns="0" rIns="0" bIns="0" rtlCol="0" anchor="ctr"/>
          <a:lstStyle/>
          <a:p>
            <a:pPr marL="0" indent="0">
              <a:buNone/>
            </a:pPr>
            <a:r>
              <a:rPr lang="en-US" sz="2000" b="1" dirty="0">
                <a:solidFill>
                  <a:schemeClr val="tx2"/>
                </a:solidFill>
              </a:rPr>
              <a:t>Ashford today</a:t>
            </a:r>
            <a:endParaRPr lang="en-US" sz="2000" dirty="0"/>
          </a:p>
        </p:txBody>
      </p:sp>
      <p:sp>
        <p:nvSpPr>
          <p:cNvPr id="9" name="Ashford problems"/>
          <p:cNvSpPr txBox="1"/>
          <p:nvPr/>
        </p:nvSpPr>
        <p:spPr>
          <a:xfrm>
            <a:off x="7269480" y="3886200"/>
            <a:ext cx="4114800" cy="1463040"/>
          </a:xfrm>
          <a:prstGeom prst="rect">
            <a:avLst/>
          </a:prstGeom>
          <a:noFill/>
          <a:ln/>
        </p:spPr>
        <p:txBody>
          <a:bodyPr wrap="square" lIns="0" tIns="0" rIns="0" bIns="0" rtlCol="0" anchor="t"/>
          <a:lstStyle/>
          <a:p>
            <a:pPr marL="342900" indent="-342900">
              <a:spcAft>
                <a:spcPts val="400"/>
              </a:spcAft>
              <a:buSzPct val="100000"/>
              <a:buChar char="•"/>
            </a:pPr>
            <a:r>
              <a:rPr lang="en-US" sz="1600" dirty="0">
                <a:solidFill>
                  <a:schemeClr val="tx1"/>
                </a:solidFill>
              </a:rPr>
              <a:t>Missed updates</a:t>
            </a:r>
            <a:endParaRPr lang="en-US" sz="1600" dirty="0"/>
          </a:p>
          <a:p>
            <a:pPr marL="342900" indent="-342900">
              <a:spcAft>
                <a:spcPts val="400"/>
              </a:spcAft>
              <a:buSzPct val="100000"/>
              <a:buChar char="•"/>
            </a:pPr>
            <a:r>
              <a:rPr lang="en-US" sz="1600" dirty="0">
                <a:solidFill>
                  <a:schemeClr val="tx1"/>
                </a:solidFill>
              </a:rPr>
              <a:t>Duplicated work</a:t>
            </a:r>
            <a:endParaRPr lang="en-US" sz="1600" dirty="0"/>
          </a:p>
          <a:p>
            <a:pPr marL="342900" indent="-342900">
              <a:spcAft>
                <a:spcPts val="400"/>
              </a:spcAft>
              <a:buSzPct val="100000"/>
              <a:buChar char="•"/>
            </a:pPr>
            <a:r>
              <a:rPr lang="en-US" sz="1600" dirty="0">
                <a:solidFill>
                  <a:schemeClr val="tx1"/>
                </a:solidFill>
              </a:rPr>
              <a:t>Unclear rotas</a:t>
            </a:r>
            <a:endParaRPr lang="en-US" sz="1600" dirty="0"/>
          </a:p>
          <a:p>
            <a:pPr marL="342900" indent="-342900">
              <a:spcAft>
                <a:spcPts val="400"/>
              </a:spcAft>
              <a:buSzPct val="100000"/>
              <a:buChar char="•"/>
            </a:pPr>
            <a:r>
              <a:rPr lang="en-US" sz="1600" dirty="0">
                <a:solidFill>
                  <a:schemeClr val="tx1"/>
                </a:solidFill>
              </a:rPr>
              <a:t>Inconsistent records</a:t>
            </a:r>
            <a:endParaRPr lang="en-US" sz="1600" dirty="0"/>
          </a:p>
        </p:txBody>
      </p:sp>
      <p:sp>
        <p:nvSpPr>
          <p:cNvPr id="10" name="Source caption"/>
          <p:cNvSpPr txBox="1"/>
          <p:nvPr/>
        </p:nvSpPr>
        <p:spPr>
          <a:xfrm>
            <a:off x="548640" y="5623560"/>
            <a:ext cx="11064240" cy="594360"/>
          </a:xfrm>
          <a:prstGeom prst="rect">
            <a:avLst/>
          </a:prstGeom>
          <a:noFill/>
          <a:ln/>
        </p:spPr>
        <p:txBody>
          <a:bodyPr wrap="square" lIns="0" tIns="0" rIns="0" bIns="0" rtlCol="0" anchor="t"/>
          <a:lstStyle/>
          <a:p>
            <a:pPr marL="0" indent="0">
              <a:buNone/>
            </a:pPr>
            <a:r>
              <a:rPr lang="en-US" sz="1200" i="1" dirty="0">
                <a:solidFill>
                  <a:schemeClr val="accent6"/>
                </a:solidFill>
              </a:rPr>
              <a:t>The care workers have the lowest accessibility (Blake et al., 2021), and hence the solution has to suit them first. Staff members are not sure about which tool from Microsoft 365 can be used for what task.</a:t>
            </a:r>
            <a:endParaRPr lang="en-US" sz="1200" dirty="0"/>
          </a:p>
        </p:txBody>
      </p:sp>
      <p:sp>
        <p:nvSpPr>
          <p:cNvPr id="25" name="Slide Number Placeholder 0"/>
          <p:cNvSpPr>
            <a:spLocks noGrp="1"/>
          </p:cNvSpPr>
          <p:nvPr>
            <p:ph type="sldNum" sz="quarter" idx="4294967295"/>
          </p:nvPr>
        </p:nvSpPr>
        <p:spPr>
          <a:xfrm>
            <a:off x="10972800" y="6400800"/>
            <a:ext cx="66751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400" b="1" dirty="0">
                <a:solidFill>
                  <a:schemeClr val="tx2"/>
                </a:solidFill>
              </a:rPr>
              <a:t>Selected tool: Microsoft Teams</a:t>
            </a:r>
            <a:endParaRPr lang="en-US" sz="3400" dirty="0"/>
          </a:p>
        </p:txBody>
      </p:sp>
      <p:sp>
        <p:nvSpPr>
          <p:cNvPr id="3" name="Teams circle"/>
          <p:cNvSpPr/>
          <p:nvPr/>
        </p:nvSpPr>
        <p:spPr>
          <a:xfrm>
            <a:off x="548640" y="1371600"/>
            <a:ext cx="1097280" cy="1097280"/>
          </a:xfrm>
          <a:prstGeom prst="ellipse">
            <a:avLst/>
          </a:prstGeom>
          <a:solidFill>
            <a:schemeClr val="accent1"/>
          </a:solidFill>
          <a:ln w="12700">
            <a:solidFill>
              <a:schemeClr val="accent1"/>
            </a:solidFill>
            <a:prstDash val="solid"/>
          </a:ln>
        </p:spPr>
        <p:txBody>
          <a:bodyPr/>
          <a:lstStyle/>
          <a:p>
            <a:endParaRPr lang="en-GB"/>
          </a:p>
        </p:txBody>
      </p:sp>
      <p:pic>
        <p:nvPicPr>
          <p:cNvPr id="4" name="Teams icon" descr="Teams"/>
          <p:cNvPicPr>
            <a:picLocks noChangeAspect="1"/>
          </p:cNvPicPr>
          <p:nvPr/>
        </p:nvPicPr>
        <p:blipFill>
          <a:blip r:embed="rId3"/>
          <a:stretch>
            <a:fillRect/>
          </a:stretch>
        </p:blipFill>
        <p:spPr>
          <a:xfrm>
            <a:off x="790042" y="1613002"/>
            <a:ext cx="614477" cy="614477"/>
          </a:xfrm>
          <a:prstGeom prst="rect">
            <a:avLst/>
          </a:prstGeom>
        </p:spPr>
      </p:pic>
      <p:sp>
        <p:nvSpPr>
          <p:cNvPr id="5" name="Tool statement"/>
          <p:cNvSpPr txBox="1"/>
          <p:nvPr/>
        </p:nvSpPr>
        <p:spPr>
          <a:xfrm>
            <a:off x="548640" y="2743200"/>
            <a:ext cx="4023360" cy="1371600"/>
          </a:xfrm>
          <a:prstGeom prst="rect">
            <a:avLst/>
          </a:prstGeom>
          <a:noFill/>
          <a:ln/>
        </p:spPr>
        <p:txBody>
          <a:bodyPr wrap="square" lIns="0" tIns="0" rIns="0" bIns="0" rtlCol="0" anchor="t"/>
          <a:lstStyle/>
          <a:p>
            <a:pPr marL="0" indent="0">
              <a:buNone/>
            </a:pPr>
            <a:r>
              <a:rPr lang="en-US" sz="2100" b="1" dirty="0">
                <a:solidFill>
                  <a:schemeClr val="tx1"/>
                </a:solidFill>
              </a:rPr>
              <a:t>One place for chatting, calling, video conferencing, and file sharing (Hargreaves et al., 2022)</a:t>
            </a:r>
            <a:endParaRPr lang="en-US" sz="2100" dirty="0"/>
          </a:p>
        </p:txBody>
      </p:sp>
      <p:sp>
        <p:nvSpPr>
          <p:cNvPr id="6" name="Tool channels note"/>
          <p:cNvSpPr txBox="1"/>
          <p:nvPr/>
        </p:nvSpPr>
        <p:spPr>
          <a:xfrm>
            <a:off x="548640" y="4251960"/>
            <a:ext cx="4023360" cy="1097280"/>
          </a:xfrm>
          <a:prstGeom prst="rect">
            <a:avLst/>
          </a:prstGeom>
          <a:noFill/>
          <a:ln/>
        </p:spPr>
        <p:txBody>
          <a:bodyPr wrap="square" lIns="0" tIns="0" rIns="0" bIns="0" rtlCol="0" anchor="t"/>
          <a:lstStyle/>
          <a:p>
            <a:pPr marL="0" indent="0">
              <a:buNone/>
            </a:pPr>
            <a:r>
              <a:rPr lang="en-US" sz="1600" dirty="0">
                <a:solidFill>
                  <a:schemeClr val="tx1"/>
                </a:solidFill>
              </a:rPr>
              <a:t>Projects are divided according to topics, projects, or disciplines (Microsoft, 2026)</a:t>
            </a:r>
            <a:endParaRPr lang="en-US" sz="1600" dirty="0"/>
          </a:p>
        </p:txBody>
      </p:sp>
      <p:sp>
        <p:nvSpPr>
          <p:cNvPr id="7" name="Feature card 1"/>
          <p:cNvSpPr/>
          <p:nvPr/>
        </p:nvSpPr>
        <p:spPr>
          <a:xfrm>
            <a:off x="4937760" y="1371600"/>
            <a:ext cx="2103120" cy="1874520"/>
          </a:xfrm>
          <a:prstGeom prst="roundRect">
            <a:avLst>
              <a:gd name="adj" fmla="val 5854"/>
            </a:avLst>
          </a:prstGeom>
          <a:solidFill>
            <a:schemeClr val="bg2"/>
          </a:solidFill>
          <a:ln w="12700">
            <a:solidFill>
              <a:schemeClr val="bg2"/>
            </a:solidFill>
            <a:prstDash val="solid"/>
          </a:ln>
        </p:spPr>
        <p:txBody>
          <a:bodyPr/>
          <a:lstStyle/>
          <a:p>
            <a:endParaRPr lang="en-GB"/>
          </a:p>
        </p:txBody>
      </p:sp>
      <p:sp>
        <p:nvSpPr>
          <p:cNvPr id="8" name="Channels circle"/>
          <p:cNvSpPr/>
          <p:nvPr/>
        </p:nvSpPr>
        <p:spPr>
          <a:xfrm>
            <a:off x="5120640" y="155448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9" name="Channels icon" descr="Channels"/>
          <p:cNvPicPr>
            <a:picLocks noChangeAspect="1"/>
          </p:cNvPicPr>
          <p:nvPr/>
        </p:nvPicPr>
        <p:blipFill>
          <a:blip r:embed="rId4"/>
          <a:stretch>
            <a:fillRect/>
          </a:stretch>
        </p:blipFill>
        <p:spPr>
          <a:xfrm>
            <a:off x="5241341" y="1675181"/>
            <a:ext cx="307238" cy="307238"/>
          </a:xfrm>
          <a:prstGeom prst="rect">
            <a:avLst/>
          </a:prstGeom>
        </p:spPr>
      </p:pic>
      <p:sp>
        <p:nvSpPr>
          <p:cNvPr id="10" name="Feature text 1"/>
          <p:cNvSpPr txBox="1"/>
          <p:nvPr/>
        </p:nvSpPr>
        <p:spPr>
          <a:xfrm>
            <a:off x="5120640" y="2194560"/>
            <a:ext cx="1783080" cy="960120"/>
          </a:xfrm>
          <a:prstGeom prst="rect">
            <a:avLst/>
          </a:prstGeom>
          <a:noFill/>
          <a:ln/>
        </p:spPr>
        <p:txBody>
          <a:bodyPr wrap="square" lIns="0" tIns="0" rIns="0" bIns="0" rtlCol="0" anchor="t"/>
          <a:lstStyle/>
          <a:p>
            <a:pPr marL="0" indent="0">
              <a:buNone/>
            </a:pPr>
            <a:r>
              <a:rPr lang="en-US" sz="1600" b="1" dirty="0">
                <a:solidFill>
                  <a:schemeClr val="tx1"/>
                </a:solidFill>
              </a:rPr>
              <a:t>Channels</a:t>
            </a:r>
            <a:endParaRPr lang="en-US" sz="1600" dirty="0"/>
          </a:p>
          <a:p>
            <a:pPr marL="0" indent="0">
              <a:buNone/>
            </a:pPr>
            <a:r>
              <a:rPr lang="en-US" sz="1400" dirty="0">
                <a:solidFill>
                  <a:schemeClr val="tx1"/>
                </a:solidFill>
              </a:rPr>
              <a:t>Spaces for topics and roles, public or private</a:t>
            </a:r>
            <a:endParaRPr lang="en-US" sz="1600" dirty="0"/>
          </a:p>
        </p:txBody>
      </p:sp>
      <p:sp>
        <p:nvSpPr>
          <p:cNvPr id="11" name="Feature card 2"/>
          <p:cNvSpPr/>
          <p:nvPr/>
        </p:nvSpPr>
        <p:spPr>
          <a:xfrm>
            <a:off x="7223760" y="1371600"/>
            <a:ext cx="2103120" cy="1874520"/>
          </a:xfrm>
          <a:prstGeom prst="roundRect">
            <a:avLst>
              <a:gd name="adj" fmla="val 5854"/>
            </a:avLst>
          </a:prstGeom>
          <a:solidFill>
            <a:schemeClr val="bg2"/>
          </a:solidFill>
          <a:ln w="12700">
            <a:solidFill>
              <a:schemeClr val="bg2"/>
            </a:solidFill>
            <a:prstDash val="solid"/>
          </a:ln>
        </p:spPr>
        <p:txBody>
          <a:bodyPr/>
          <a:lstStyle/>
          <a:p>
            <a:endParaRPr lang="en-GB"/>
          </a:p>
        </p:txBody>
      </p:sp>
      <p:sp>
        <p:nvSpPr>
          <p:cNvPr id="12" name="Chat and calls circle"/>
          <p:cNvSpPr/>
          <p:nvPr/>
        </p:nvSpPr>
        <p:spPr>
          <a:xfrm>
            <a:off x="7406640" y="155448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13" name="Chat and calls icon" descr="Chat and calls"/>
          <p:cNvPicPr>
            <a:picLocks noChangeAspect="1"/>
          </p:cNvPicPr>
          <p:nvPr/>
        </p:nvPicPr>
        <p:blipFill>
          <a:blip r:embed="rId3"/>
          <a:stretch>
            <a:fillRect/>
          </a:stretch>
        </p:blipFill>
        <p:spPr>
          <a:xfrm>
            <a:off x="7527341" y="1675181"/>
            <a:ext cx="307238" cy="307238"/>
          </a:xfrm>
          <a:prstGeom prst="rect">
            <a:avLst/>
          </a:prstGeom>
        </p:spPr>
      </p:pic>
      <p:sp>
        <p:nvSpPr>
          <p:cNvPr id="14" name="Feature text 2"/>
          <p:cNvSpPr txBox="1"/>
          <p:nvPr/>
        </p:nvSpPr>
        <p:spPr>
          <a:xfrm>
            <a:off x="7406640" y="2194560"/>
            <a:ext cx="1783080" cy="960120"/>
          </a:xfrm>
          <a:prstGeom prst="rect">
            <a:avLst/>
          </a:prstGeom>
          <a:noFill/>
          <a:ln/>
        </p:spPr>
        <p:txBody>
          <a:bodyPr wrap="square" lIns="0" tIns="0" rIns="0" bIns="0" rtlCol="0" anchor="t"/>
          <a:lstStyle/>
          <a:p>
            <a:pPr marL="0" indent="0">
              <a:buNone/>
            </a:pPr>
            <a:r>
              <a:rPr lang="en-US" sz="1600" b="1" dirty="0">
                <a:solidFill>
                  <a:schemeClr val="tx1"/>
                </a:solidFill>
              </a:rPr>
              <a:t>Chat and calls</a:t>
            </a:r>
            <a:endParaRPr lang="en-US" sz="1600" dirty="0"/>
          </a:p>
          <a:p>
            <a:r>
              <a:rPr lang="" sz="1400" dirty="0"/>
              <a:t>Quick messages to an individual or to a group</a:t>
            </a:r>
          </a:p>
        </p:txBody>
      </p:sp>
      <p:sp>
        <p:nvSpPr>
          <p:cNvPr id="15" name="Feature card 3"/>
          <p:cNvSpPr/>
          <p:nvPr/>
        </p:nvSpPr>
        <p:spPr>
          <a:xfrm>
            <a:off x="9509760" y="1371600"/>
            <a:ext cx="2103120" cy="1874520"/>
          </a:xfrm>
          <a:prstGeom prst="roundRect">
            <a:avLst>
              <a:gd name="adj" fmla="val 5854"/>
            </a:avLst>
          </a:prstGeom>
          <a:solidFill>
            <a:schemeClr val="bg2"/>
          </a:solidFill>
          <a:ln w="12700">
            <a:solidFill>
              <a:schemeClr val="bg2"/>
            </a:solidFill>
            <a:prstDash val="solid"/>
          </a:ln>
        </p:spPr>
        <p:txBody>
          <a:bodyPr/>
          <a:lstStyle/>
          <a:p>
            <a:endParaRPr lang="en-GB"/>
          </a:p>
        </p:txBody>
      </p:sp>
      <p:sp>
        <p:nvSpPr>
          <p:cNvPr id="16" name="@mentions and tags circle"/>
          <p:cNvSpPr/>
          <p:nvPr/>
        </p:nvSpPr>
        <p:spPr>
          <a:xfrm>
            <a:off x="9692640" y="155448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17" name="@mentions and tags icon" descr="@mentions and tags"/>
          <p:cNvPicPr>
            <a:picLocks noChangeAspect="1"/>
          </p:cNvPicPr>
          <p:nvPr/>
        </p:nvPicPr>
        <p:blipFill>
          <a:blip r:embed="rId5"/>
          <a:stretch>
            <a:fillRect/>
          </a:stretch>
        </p:blipFill>
        <p:spPr>
          <a:xfrm>
            <a:off x="9813341" y="1675181"/>
            <a:ext cx="307238" cy="307238"/>
          </a:xfrm>
          <a:prstGeom prst="rect">
            <a:avLst/>
          </a:prstGeom>
        </p:spPr>
      </p:pic>
      <p:sp>
        <p:nvSpPr>
          <p:cNvPr id="18" name="Feature text 3"/>
          <p:cNvSpPr txBox="1"/>
          <p:nvPr/>
        </p:nvSpPr>
        <p:spPr>
          <a:xfrm>
            <a:off x="9692640" y="2194560"/>
            <a:ext cx="1783080" cy="960120"/>
          </a:xfrm>
          <a:prstGeom prst="rect">
            <a:avLst/>
          </a:prstGeom>
          <a:noFill/>
          <a:ln/>
        </p:spPr>
        <p:txBody>
          <a:bodyPr wrap="square" lIns="0" tIns="0" rIns="0" bIns="0" rtlCol="0" anchor="t"/>
          <a:lstStyle/>
          <a:p>
            <a:pPr marL="0" indent="0">
              <a:buNone/>
            </a:pPr>
            <a:r>
              <a:rPr lang="en-US" sz="1600" b="1" dirty="0">
                <a:solidFill>
                  <a:schemeClr val="tx1"/>
                </a:solidFill>
              </a:rPr>
              <a:t>@mentions and tags</a:t>
            </a:r>
            <a:endParaRPr lang="en-US" sz="1600" dirty="0"/>
          </a:p>
          <a:p>
            <a:r>
              <a:rPr lang="" sz="1400" dirty="0"/>
              <a:t>Send a message to an individual or to a role like @Nurses</a:t>
            </a:r>
          </a:p>
        </p:txBody>
      </p:sp>
      <p:sp>
        <p:nvSpPr>
          <p:cNvPr id="19" name="Feature card 4"/>
          <p:cNvSpPr/>
          <p:nvPr/>
        </p:nvSpPr>
        <p:spPr>
          <a:xfrm>
            <a:off x="4937760" y="3429000"/>
            <a:ext cx="2103120" cy="1874520"/>
          </a:xfrm>
          <a:prstGeom prst="roundRect">
            <a:avLst>
              <a:gd name="adj" fmla="val 5854"/>
            </a:avLst>
          </a:prstGeom>
          <a:solidFill>
            <a:schemeClr val="bg2"/>
          </a:solidFill>
          <a:ln w="12700">
            <a:solidFill>
              <a:schemeClr val="bg2"/>
            </a:solidFill>
            <a:prstDash val="solid"/>
          </a:ln>
        </p:spPr>
        <p:txBody>
          <a:bodyPr/>
          <a:lstStyle/>
          <a:p>
            <a:endParaRPr lang="en-GB"/>
          </a:p>
        </p:txBody>
      </p:sp>
      <p:sp>
        <p:nvSpPr>
          <p:cNvPr id="20" name="Video huddles circle"/>
          <p:cNvSpPr/>
          <p:nvPr/>
        </p:nvSpPr>
        <p:spPr>
          <a:xfrm>
            <a:off x="5120640" y="361188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21" name="Video huddles icon" descr="Video huddles"/>
          <p:cNvPicPr>
            <a:picLocks noChangeAspect="1"/>
          </p:cNvPicPr>
          <p:nvPr/>
        </p:nvPicPr>
        <p:blipFill>
          <a:blip r:embed="rId6"/>
          <a:stretch>
            <a:fillRect/>
          </a:stretch>
        </p:blipFill>
        <p:spPr>
          <a:xfrm>
            <a:off x="5241341" y="3732581"/>
            <a:ext cx="307238" cy="307238"/>
          </a:xfrm>
          <a:prstGeom prst="rect">
            <a:avLst/>
          </a:prstGeom>
        </p:spPr>
      </p:pic>
      <p:sp>
        <p:nvSpPr>
          <p:cNvPr id="22" name="Feature text 4"/>
          <p:cNvSpPr txBox="1"/>
          <p:nvPr/>
        </p:nvSpPr>
        <p:spPr>
          <a:xfrm>
            <a:off x="5120640" y="4251960"/>
            <a:ext cx="1783080" cy="960120"/>
          </a:xfrm>
          <a:prstGeom prst="rect">
            <a:avLst/>
          </a:prstGeom>
          <a:noFill/>
          <a:ln/>
        </p:spPr>
        <p:txBody>
          <a:bodyPr wrap="square" lIns="0" tIns="0" rIns="0" bIns="0" rtlCol="0" anchor="t"/>
          <a:lstStyle/>
          <a:p>
            <a:pPr marL="0" indent="0">
              <a:buNone/>
            </a:pPr>
            <a:r>
              <a:rPr lang="en-US" sz="1600" b="1" dirty="0">
                <a:solidFill>
                  <a:schemeClr val="tx1"/>
                </a:solidFill>
              </a:rPr>
              <a:t>Video huddles</a:t>
            </a:r>
            <a:endParaRPr lang="en-US" sz="1600" dirty="0"/>
          </a:p>
          <a:p>
            <a:r>
              <a:rPr lang="" sz="1400" dirty="0"/>
              <a:t>Team briefings</a:t>
            </a:r>
          </a:p>
        </p:txBody>
      </p:sp>
      <p:sp>
        <p:nvSpPr>
          <p:cNvPr id="23" name="Feature card 5"/>
          <p:cNvSpPr/>
          <p:nvPr/>
        </p:nvSpPr>
        <p:spPr>
          <a:xfrm>
            <a:off x="7223760" y="3429000"/>
            <a:ext cx="2103120" cy="1874520"/>
          </a:xfrm>
          <a:prstGeom prst="roundRect">
            <a:avLst>
              <a:gd name="adj" fmla="val 5854"/>
            </a:avLst>
          </a:prstGeom>
          <a:solidFill>
            <a:schemeClr val="bg2"/>
          </a:solidFill>
          <a:ln w="12700">
            <a:solidFill>
              <a:schemeClr val="bg2"/>
            </a:solidFill>
            <a:prstDash val="solid"/>
          </a:ln>
        </p:spPr>
        <p:txBody>
          <a:bodyPr/>
          <a:lstStyle/>
          <a:p>
            <a:endParaRPr lang="en-GB"/>
          </a:p>
        </p:txBody>
      </p:sp>
      <p:sp>
        <p:nvSpPr>
          <p:cNvPr id="24" name="Shared files circle"/>
          <p:cNvSpPr/>
          <p:nvPr/>
        </p:nvSpPr>
        <p:spPr>
          <a:xfrm>
            <a:off x="7406640" y="361188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25" name="Shared files icon" descr="Shared files"/>
          <p:cNvPicPr>
            <a:picLocks noChangeAspect="1"/>
          </p:cNvPicPr>
          <p:nvPr/>
        </p:nvPicPr>
        <p:blipFill>
          <a:blip r:embed="rId7"/>
          <a:stretch>
            <a:fillRect/>
          </a:stretch>
        </p:blipFill>
        <p:spPr>
          <a:xfrm>
            <a:off x="7527341" y="3732581"/>
            <a:ext cx="307238" cy="307238"/>
          </a:xfrm>
          <a:prstGeom prst="rect">
            <a:avLst/>
          </a:prstGeom>
        </p:spPr>
      </p:pic>
      <p:sp>
        <p:nvSpPr>
          <p:cNvPr id="26" name="Feature text 5"/>
          <p:cNvSpPr txBox="1"/>
          <p:nvPr/>
        </p:nvSpPr>
        <p:spPr>
          <a:xfrm>
            <a:off x="7406640" y="4251960"/>
            <a:ext cx="1783080" cy="960120"/>
          </a:xfrm>
          <a:prstGeom prst="rect">
            <a:avLst/>
          </a:prstGeom>
          <a:noFill/>
          <a:ln/>
        </p:spPr>
        <p:txBody>
          <a:bodyPr wrap="square" lIns="0" tIns="0" rIns="0" bIns="0" rtlCol="0" anchor="t"/>
          <a:lstStyle/>
          <a:p>
            <a:pPr marL="0" indent="0">
              <a:buNone/>
            </a:pPr>
            <a:r>
              <a:rPr lang="en-US" sz="1600" b="1" dirty="0">
                <a:solidFill>
                  <a:schemeClr val="tx1"/>
                </a:solidFill>
              </a:rPr>
              <a:t>Shared files</a:t>
            </a:r>
            <a:endParaRPr lang="en-US" sz="1600" dirty="0"/>
          </a:p>
          <a:p>
            <a:r>
              <a:rPr lang="" sz="1400" dirty="0"/>
              <a:t>Files tab in SharePoint</a:t>
            </a:r>
          </a:p>
        </p:txBody>
      </p:sp>
      <p:sp>
        <p:nvSpPr>
          <p:cNvPr id="27" name="Feature card 6"/>
          <p:cNvSpPr/>
          <p:nvPr/>
        </p:nvSpPr>
        <p:spPr>
          <a:xfrm>
            <a:off x="9509760" y="3429000"/>
            <a:ext cx="2103120" cy="1874520"/>
          </a:xfrm>
          <a:prstGeom prst="roundRect">
            <a:avLst>
              <a:gd name="adj" fmla="val 5854"/>
            </a:avLst>
          </a:prstGeom>
          <a:solidFill>
            <a:schemeClr val="bg2"/>
          </a:solidFill>
          <a:ln w="12700">
            <a:solidFill>
              <a:schemeClr val="bg2"/>
            </a:solidFill>
            <a:prstDash val="solid"/>
          </a:ln>
        </p:spPr>
        <p:txBody>
          <a:bodyPr/>
          <a:lstStyle/>
          <a:p>
            <a:endParaRPr lang="en-GB"/>
          </a:p>
        </p:txBody>
      </p:sp>
      <p:sp>
        <p:nvSpPr>
          <p:cNvPr id="28" name="Any location circle"/>
          <p:cNvSpPr/>
          <p:nvPr/>
        </p:nvSpPr>
        <p:spPr>
          <a:xfrm>
            <a:off x="9692640" y="361188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29" name="Any location icon" descr="Any location"/>
          <p:cNvPicPr>
            <a:picLocks noChangeAspect="1"/>
          </p:cNvPicPr>
          <p:nvPr/>
        </p:nvPicPr>
        <p:blipFill>
          <a:blip r:embed="rId8"/>
          <a:stretch>
            <a:fillRect/>
          </a:stretch>
        </p:blipFill>
        <p:spPr>
          <a:xfrm>
            <a:off x="9813341" y="3732581"/>
            <a:ext cx="307238" cy="307238"/>
          </a:xfrm>
          <a:prstGeom prst="rect">
            <a:avLst/>
          </a:prstGeom>
        </p:spPr>
      </p:pic>
      <p:sp>
        <p:nvSpPr>
          <p:cNvPr id="30" name="Feature text 6"/>
          <p:cNvSpPr txBox="1"/>
          <p:nvPr/>
        </p:nvSpPr>
        <p:spPr>
          <a:xfrm>
            <a:off x="9692640" y="4251960"/>
            <a:ext cx="1783080" cy="960120"/>
          </a:xfrm>
          <a:prstGeom prst="rect">
            <a:avLst/>
          </a:prstGeom>
          <a:noFill/>
          <a:ln/>
        </p:spPr>
        <p:txBody>
          <a:bodyPr wrap="square" lIns="0" tIns="0" rIns="0" bIns="0" rtlCol="0" anchor="t"/>
          <a:lstStyle/>
          <a:p>
            <a:pPr marL="0" indent="0">
              <a:buNone/>
            </a:pPr>
            <a:r>
              <a:rPr lang="en-US" sz="1600" b="1" dirty="0">
                <a:solidFill>
                  <a:schemeClr val="tx1"/>
                </a:solidFill>
              </a:rPr>
              <a:t>Any location</a:t>
            </a:r>
            <a:endParaRPr lang="en-US" sz="1600" dirty="0"/>
          </a:p>
          <a:p>
            <a:r>
              <a:rPr lang="" sz="1400" dirty="0"/>
              <a:t>Chat, audio, and video outside the office</a:t>
            </a:r>
          </a:p>
        </p:txBody>
      </p:sp>
      <p:sp>
        <p:nvSpPr>
          <p:cNvPr id="31" name="Source caption"/>
          <p:cNvSpPr txBox="1"/>
          <p:nvPr/>
        </p:nvSpPr>
        <p:spPr>
          <a:xfrm>
            <a:off x="548640" y="5669280"/>
            <a:ext cx="11064240" cy="457200"/>
          </a:xfrm>
          <a:prstGeom prst="rect">
            <a:avLst/>
          </a:prstGeom>
          <a:noFill/>
          <a:ln/>
        </p:spPr>
        <p:txBody>
          <a:bodyPr wrap="square" lIns="0" tIns="0" rIns="0" bIns="0" rtlCol="0" anchor="t"/>
          <a:lstStyle/>
          <a:p>
            <a:pPr marL="0" indent="0">
              <a:buNone/>
            </a:pPr>
            <a:r>
              <a:rPr lang="en-US" sz="1200" i="1" dirty="0">
                <a:solidFill>
                  <a:schemeClr val="accent6"/>
                </a:solidFill>
              </a:rPr>
              <a:t>Features: Microsoft (2026); Hargreaves et al. (2022). Teams is the selected tool for the improvement plan of the group.</a:t>
            </a:r>
            <a:endParaRPr lang="en-US" sz="1200" dirty="0"/>
          </a:p>
        </p:txBody>
      </p:sp>
      <p:sp>
        <p:nvSpPr>
          <p:cNvPr id="32" name="Slide Number Placeholder 0"/>
          <p:cNvSpPr>
            <a:spLocks noGrp="1"/>
          </p:cNvSpPr>
          <p:nvPr>
            <p:ph type="sldNum" sz="quarter" idx="4294967295"/>
          </p:nvPr>
        </p:nvSpPr>
        <p:spPr>
          <a:xfrm>
            <a:off x="10972800" y="6400800"/>
            <a:ext cx="66751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400" b="1" dirty="0">
                <a:solidFill>
                  <a:schemeClr val="tx2"/>
                </a:solidFill>
              </a:rPr>
              <a:t>Why Teams suits this task</a:t>
            </a:r>
            <a:endParaRPr lang="en-US" sz="3400" dirty="0"/>
          </a:p>
        </p:txBody>
      </p:sp>
      <p:graphicFrame>
        <p:nvGraphicFramePr>
          <p:cNvPr id="6" name="Tool comparison table"/>
          <p:cNvGraphicFramePr>
            <a:graphicFrameLocks noGrp="1"/>
          </p:cNvGraphicFramePr>
          <p:nvPr>
            <p:extLst>
              <p:ext uri="{D42A27DB-BD31-4B8C-83A1-F6EECF244321}">
                <p14:modId xmlns:p14="http://schemas.microsoft.com/office/powerpoint/2010/main" val="1579011935"/>
              </p:ext>
            </p:extLst>
          </p:nvPr>
        </p:nvGraphicFramePr>
        <p:xfrm>
          <a:off x="548640" y="1371600"/>
          <a:ext cx="11064240" cy="2816352"/>
        </p:xfrm>
        <a:graphic>
          <a:graphicData uri="http://schemas.openxmlformats.org/drawingml/2006/table">
            <a:tbl>
              <a:tblPr/>
              <a:tblGrid>
                <a:gridCol w="4114800">
                  <a:extLst>
                    <a:ext uri="{9D8B030D-6E8A-4147-A177-3AD203B41FA5}">
                      <a16:colId xmlns:a16="http://schemas.microsoft.com/office/drawing/2014/main" val="20000"/>
                    </a:ext>
                  </a:extLst>
                </a:gridCol>
                <a:gridCol w="1645920">
                  <a:extLst>
                    <a:ext uri="{9D8B030D-6E8A-4147-A177-3AD203B41FA5}">
                      <a16:colId xmlns:a16="http://schemas.microsoft.com/office/drawing/2014/main" val="20001"/>
                    </a:ext>
                  </a:extLst>
                </a:gridCol>
                <a:gridCol w="1645920">
                  <a:extLst>
                    <a:ext uri="{9D8B030D-6E8A-4147-A177-3AD203B41FA5}">
                      <a16:colId xmlns:a16="http://schemas.microsoft.com/office/drawing/2014/main" val="20002"/>
                    </a:ext>
                  </a:extLst>
                </a:gridCol>
                <a:gridCol w="1645920">
                  <a:extLst>
                    <a:ext uri="{9D8B030D-6E8A-4147-A177-3AD203B41FA5}">
                      <a16:colId xmlns:a16="http://schemas.microsoft.com/office/drawing/2014/main" val="20003"/>
                    </a:ext>
                  </a:extLst>
                </a:gridCol>
                <a:gridCol w="2011680">
                  <a:extLst>
                    <a:ext uri="{9D8B030D-6E8A-4147-A177-3AD203B41FA5}">
                      <a16:colId xmlns:a16="http://schemas.microsoft.com/office/drawing/2014/main" val="20004"/>
                    </a:ext>
                  </a:extLst>
                </a:gridCol>
              </a:tblGrid>
              <a:tr h="548640">
                <a:tc>
                  <a:txBody>
                    <a:bodyPr/>
                    <a:lstStyle/>
                    <a:p>
                      <a:pPr marL="0" indent="0" algn="l">
                        <a:buNone/>
                      </a:pPr>
                      <a:r>
                        <a:rPr lang="en-US" sz="1500" b="1" dirty="0">
                          <a:solidFill>
                            <a:srgbClr val="FFFFFF"/>
                          </a:solidFill>
                        </a:rPr>
                        <a:t>Task need</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B3F8F"/>
                    </a:solidFill>
                  </a:tcPr>
                </a:tc>
                <a:tc>
                  <a:txBody>
                    <a:bodyPr/>
                    <a:lstStyle/>
                    <a:p>
                      <a:pPr marL="0" indent="0" algn="ctr">
                        <a:buNone/>
                      </a:pPr>
                      <a:r>
                        <a:rPr lang="en-US" sz="1500" b="1" dirty="0">
                          <a:solidFill>
                            <a:srgbClr val="FFFFFF"/>
                          </a:solidFill>
                        </a:rPr>
                        <a:t>Teams</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B3F8F"/>
                    </a:solidFill>
                  </a:tcPr>
                </a:tc>
                <a:tc>
                  <a:txBody>
                    <a:bodyPr/>
                    <a:lstStyle/>
                    <a:p>
                      <a:pPr marL="0" indent="0" algn="ctr">
                        <a:buNone/>
                      </a:pPr>
                      <a:r>
                        <a:rPr lang="en-US" sz="1500" b="1" dirty="0">
                          <a:solidFill>
                            <a:srgbClr val="FFFFFF"/>
                          </a:solidFill>
                        </a:rPr>
                        <a:t>Outlook</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B3F8F"/>
                    </a:solidFill>
                  </a:tcPr>
                </a:tc>
                <a:tc>
                  <a:txBody>
                    <a:bodyPr/>
                    <a:lstStyle/>
                    <a:p>
                      <a:pPr marL="0" indent="0" algn="ctr">
                        <a:buNone/>
                      </a:pPr>
                      <a:r>
                        <a:rPr lang="en-US" sz="1500" b="1" dirty="0">
                          <a:solidFill>
                            <a:srgbClr val="FFFFFF"/>
                          </a:solidFill>
                        </a:rPr>
                        <a:t>OneDrive</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B3F8F"/>
                    </a:solidFill>
                  </a:tcPr>
                </a:tc>
                <a:tc>
                  <a:txBody>
                    <a:bodyPr/>
                    <a:lstStyle/>
                    <a:p>
                      <a:pPr marL="0" indent="0" algn="ctr">
                        <a:buNone/>
                      </a:pPr>
                      <a:r>
                        <a:rPr lang="en-US" sz="1500" b="1" dirty="0">
                          <a:solidFill>
                            <a:srgbClr val="FFFFFF"/>
                          </a:solidFill>
                        </a:rPr>
                        <a:t>Word, Excel, PowerPoint</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B3F8F"/>
                    </a:solidFill>
                  </a:tcPr>
                </a:tc>
                <a:extLst>
                  <a:ext uri="{0D108BD9-81ED-4DB2-BD59-A6C34878D82A}">
                    <a16:rowId xmlns:a16="http://schemas.microsoft.com/office/drawing/2014/main" val="10000"/>
                  </a:ext>
                </a:extLst>
              </a:tr>
              <a:tr h="566928">
                <a:tc>
                  <a:txBody>
                    <a:bodyPr/>
                    <a:lstStyle/>
                    <a:p>
                      <a:pPr marL="0" indent="0">
                        <a:buNone/>
                      </a:pPr>
                      <a:r>
                        <a:rPr lang="en-US" sz="1500" dirty="0">
                          <a:solidFill>
                            <a:srgbClr val="1F2040"/>
                          </a:solidFill>
                        </a:rPr>
                        <a:t>Instant group messaging for the whole team</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1F0FA"/>
                    </a:solidFill>
                  </a:tcPr>
                </a:tc>
                <a:tc>
                  <a:txBody>
                    <a:bodyPr/>
                    <a:lstStyle/>
                    <a:p>
                      <a:pPr marL="0" indent="0" algn="ctr">
                        <a:buNone/>
                      </a:pPr>
                      <a:r>
                        <a:rPr lang="en-US" sz="1500" b="1" dirty="0">
                          <a:solidFill>
                            <a:srgbClr val="1F2040"/>
                          </a:solidFill>
                        </a:rPr>
                        <a:t>Strong</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F0E8"/>
                    </a:solidFill>
                  </a:tcPr>
                </a:tc>
                <a:tc>
                  <a:txBody>
                    <a:bodyPr/>
                    <a:lstStyle/>
                    <a:p>
                      <a:pPr marL="0" indent="0" algn="ctr">
                        <a:buNone/>
                      </a:pPr>
                      <a:r>
                        <a:rPr lang="en-US" sz="1500" b="1" dirty="0">
                          <a:solidFill>
                            <a:srgbClr val="1F2040"/>
                          </a:solidFill>
                        </a:rPr>
                        <a:t>Partial</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BEFD2"/>
                    </a:solidFill>
                  </a:tcPr>
                </a:tc>
                <a:tc>
                  <a:txBody>
                    <a:bodyPr/>
                    <a:lstStyle/>
                    <a:p>
                      <a:pPr marL="0" indent="0" algn="ctr">
                        <a:buNone/>
                      </a:pPr>
                      <a:r>
                        <a:rPr lang="en-US" sz="1500" b="1" dirty="0">
                          <a:solidFill>
                            <a:srgbClr val="1F2040"/>
                          </a:solidFill>
                        </a:rPr>
                        <a:t>Limited</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CECF2"/>
                    </a:solidFill>
                  </a:tcPr>
                </a:tc>
                <a:tc>
                  <a:txBody>
                    <a:bodyPr/>
                    <a:lstStyle/>
                    <a:p>
                      <a:pPr marL="0" indent="0" algn="ctr">
                        <a:buNone/>
                      </a:pPr>
                      <a:r>
                        <a:rPr lang="en-US" sz="1500" b="1" dirty="0">
                          <a:solidFill>
                            <a:srgbClr val="1F2040"/>
                          </a:solidFill>
                        </a:rPr>
                        <a:t>Limited</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CECF2"/>
                    </a:solidFill>
                  </a:tcPr>
                </a:tc>
                <a:extLst>
                  <a:ext uri="{0D108BD9-81ED-4DB2-BD59-A6C34878D82A}">
                    <a16:rowId xmlns:a16="http://schemas.microsoft.com/office/drawing/2014/main" val="10001"/>
                  </a:ext>
                </a:extLst>
              </a:tr>
              <a:tr h="566928">
                <a:tc>
                  <a:txBody>
                    <a:bodyPr/>
                    <a:lstStyle/>
                    <a:p>
                      <a:pPr marL="0" indent="0">
                        <a:buNone/>
                      </a:pPr>
                      <a:r>
                        <a:rPr lang="en-US" sz="1500" dirty="0">
                          <a:solidFill>
                            <a:srgbClr val="1F2040"/>
                          </a:solidFill>
                        </a:rPr>
                        <a:t>Spaces organised by topic or role</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1F0FA"/>
                    </a:solidFill>
                  </a:tcPr>
                </a:tc>
                <a:tc>
                  <a:txBody>
                    <a:bodyPr/>
                    <a:lstStyle/>
                    <a:p>
                      <a:pPr marL="0" indent="0" algn="ctr">
                        <a:buNone/>
                      </a:pPr>
                      <a:r>
                        <a:rPr lang="en-US" sz="1500" b="1" dirty="0">
                          <a:solidFill>
                            <a:srgbClr val="1F2040"/>
                          </a:solidFill>
                        </a:rPr>
                        <a:t>Strong</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F0E8"/>
                    </a:solidFill>
                  </a:tcPr>
                </a:tc>
                <a:tc>
                  <a:txBody>
                    <a:bodyPr/>
                    <a:lstStyle/>
                    <a:p>
                      <a:pPr marL="0" indent="0" algn="ctr">
                        <a:buNone/>
                      </a:pPr>
                      <a:r>
                        <a:rPr lang="en-US" sz="1500" b="1" dirty="0">
                          <a:solidFill>
                            <a:srgbClr val="1F2040"/>
                          </a:solidFill>
                        </a:rPr>
                        <a:t>Partial</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BEFD2"/>
                    </a:solidFill>
                  </a:tcPr>
                </a:tc>
                <a:tc>
                  <a:txBody>
                    <a:bodyPr/>
                    <a:lstStyle/>
                    <a:p>
                      <a:pPr marL="0" indent="0" algn="ctr">
                        <a:buNone/>
                      </a:pPr>
                      <a:r>
                        <a:rPr lang="en-US" sz="1500" b="1" dirty="0">
                          <a:solidFill>
                            <a:srgbClr val="1F2040"/>
                          </a:solidFill>
                        </a:rPr>
                        <a:t>Limited</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CECF2"/>
                    </a:solidFill>
                  </a:tcPr>
                </a:tc>
                <a:tc>
                  <a:txBody>
                    <a:bodyPr/>
                    <a:lstStyle/>
                    <a:p>
                      <a:pPr marL="0" indent="0" algn="ctr">
                        <a:buNone/>
                      </a:pPr>
                      <a:r>
                        <a:rPr lang="en-US" sz="1500" b="1" dirty="0">
                          <a:solidFill>
                            <a:srgbClr val="1F2040"/>
                          </a:solidFill>
                        </a:rPr>
                        <a:t>Limited</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CECF2"/>
                    </a:solidFill>
                  </a:tcPr>
                </a:tc>
                <a:extLst>
                  <a:ext uri="{0D108BD9-81ED-4DB2-BD59-A6C34878D82A}">
                    <a16:rowId xmlns:a16="http://schemas.microsoft.com/office/drawing/2014/main" val="10002"/>
                  </a:ext>
                </a:extLst>
              </a:tr>
              <a:tr h="566928">
                <a:tc>
                  <a:txBody>
                    <a:bodyPr/>
                    <a:lstStyle/>
                    <a:p>
                      <a:pPr marL="0" indent="0">
                        <a:buNone/>
                      </a:pPr>
                      <a:r>
                        <a:rPr lang="en-US" sz="1500" dirty="0">
                          <a:solidFill>
                            <a:srgbClr val="1F2040"/>
                          </a:solidFill>
                        </a:rPr>
                        <a:t>Quick video huddles from any location</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1F0FA"/>
                    </a:solidFill>
                  </a:tcPr>
                </a:tc>
                <a:tc>
                  <a:txBody>
                    <a:bodyPr/>
                    <a:lstStyle/>
                    <a:p>
                      <a:pPr marL="0" indent="0" algn="ctr">
                        <a:buNone/>
                      </a:pPr>
                      <a:r>
                        <a:rPr lang="en-US" sz="1500" b="1" dirty="0">
                          <a:solidFill>
                            <a:srgbClr val="1F2040"/>
                          </a:solidFill>
                        </a:rPr>
                        <a:t>Strong</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F0E8"/>
                    </a:solidFill>
                  </a:tcPr>
                </a:tc>
                <a:tc>
                  <a:txBody>
                    <a:bodyPr/>
                    <a:lstStyle/>
                    <a:p>
                      <a:pPr marL="0" indent="0" algn="ctr">
                        <a:buNone/>
                      </a:pPr>
                      <a:r>
                        <a:rPr lang="en-US" sz="1500" b="1" dirty="0">
                          <a:solidFill>
                            <a:srgbClr val="1F2040"/>
                          </a:solidFill>
                        </a:rPr>
                        <a:t>Partial</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BEFD2"/>
                    </a:solidFill>
                  </a:tcPr>
                </a:tc>
                <a:tc>
                  <a:txBody>
                    <a:bodyPr/>
                    <a:lstStyle/>
                    <a:p>
                      <a:pPr marL="0" indent="0" algn="ctr">
                        <a:buNone/>
                      </a:pPr>
                      <a:r>
                        <a:rPr lang="en-US" sz="1500" b="1" dirty="0">
                          <a:solidFill>
                            <a:srgbClr val="1F2040"/>
                          </a:solidFill>
                        </a:rPr>
                        <a:t>Limited</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CECF2"/>
                    </a:solidFill>
                  </a:tcPr>
                </a:tc>
                <a:tc>
                  <a:txBody>
                    <a:bodyPr/>
                    <a:lstStyle/>
                    <a:p>
                      <a:pPr marL="0" indent="0" algn="ctr">
                        <a:buNone/>
                      </a:pPr>
                      <a:r>
                        <a:rPr lang="en-US" sz="1500" b="1" dirty="0">
                          <a:solidFill>
                            <a:srgbClr val="1F2040"/>
                          </a:solidFill>
                        </a:rPr>
                        <a:t>Limited</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CECF2"/>
                    </a:solidFill>
                  </a:tcPr>
                </a:tc>
                <a:extLst>
                  <a:ext uri="{0D108BD9-81ED-4DB2-BD59-A6C34878D82A}">
                    <a16:rowId xmlns:a16="http://schemas.microsoft.com/office/drawing/2014/main" val="10003"/>
                  </a:ext>
                </a:extLst>
              </a:tr>
              <a:tr h="566928">
                <a:tc>
                  <a:txBody>
                    <a:bodyPr/>
                    <a:lstStyle/>
                    <a:p>
                      <a:pPr marL="0" indent="0">
                        <a:buNone/>
                      </a:pPr>
                      <a:r>
                        <a:rPr lang="en-US" sz="1500" dirty="0">
                          <a:solidFill>
                            <a:srgbClr val="1F2040"/>
                          </a:solidFill>
                        </a:rPr>
                        <a:t>Updates and files kept together in one place</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1F0FA"/>
                    </a:solidFill>
                  </a:tcPr>
                </a:tc>
                <a:tc>
                  <a:txBody>
                    <a:bodyPr/>
                    <a:lstStyle/>
                    <a:p>
                      <a:pPr marL="0" indent="0" algn="ctr">
                        <a:buNone/>
                      </a:pPr>
                      <a:r>
                        <a:rPr lang="en-US" sz="1500" b="1" dirty="0">
                          <a:solidFill>
                            <a:srgbClr val="1F2040"/>
                          </a:solidFill>
                        </a:rPr>
                        <a:t>Strong</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9F0E8"/>
                    </a:solidFill>
                  </a:tcPr>
                </a:tc>
                <a:tc>
                  <a:txBody>
                    <a:bodyPr/>
                    <a:lstStyle/>
                    <a:p>
                      <a:pPr marL="0" indent="0" algn="ctr">
                        <a:buNone/>
                      </a:pPr>
                      <a:r>
                        <a:rPr lang="en-US" sz="1500" b="1" dirty="0">
                          <a:solidFill>
                            <a:srgbClr val="1F2040"/>
                          </a:solidFill>
                        </a:rPr>
                        <a:t>Partial</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BEFD2"/>
                    </a:solidFill>
                  </a:tcPr>
                </a:tc>
                <a:tc>
                  <a:txBody>
                    <a:bodyPr/>
                    <a:lstStyle/>
                    <a:p>
                      <a:pPr marL="0" indent="0" algn="ctr">
                        <a:buNone/>
                      </a:pPr>
                      <a:r>
                        <a:rPr lang="en-US" sz="1500" b="1" dirty="0">
                          <a:solidFill>
                            <a:srgbClr val="1F2040"/>
                          </a:solidFill>
                        </a:rPr>
                        <a:t>Partial</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BEFD2"/>
                    </a:solidFill>
                  </a:tcPr>
                </a:tc>
                <a:tc>
                  <a:txBody>
                    <a:bodyPr/>
                    <a:lstStyle/>
                    <a:p>
                      <a:pPr marL="0" indent="0" algn="ctr">
                        <a:buNone/>
                      </a:pPr>
                      <a:r>
                        <a:rPr lang="en-US" sz="1500" b="1" dirty="0">
                          <a:solidFill>
                            <a:srgbClr val="1F2040"/>
                          </a:solidFill>
                        </a:rPr>
                        <a:t>Limited</a:t>
                      </a:r>
                      <a:endParaRPr lang="en-US" sz="15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CECF2"/>
                    </a:solidFill>
                  </a:tcPr>
                </a:tc>
                <a:extLst>
                  <a:ext uri="{0D108BD9-81ED-4DB2-BD59-A6C34878D82A}">
                    <a16:rowId xmlns:a16="http://schemas.microsoft.com/office/drawing/2014/main" val="10004"/>
                  </a:ext>
                </a:extLst>
              </a:tr>
            </a:tbl>
          </a:graphicData>
        </a:graphic>
      </p:graphicFrame>
      <p:sp>
        <p:nvSpPr>
          <p:cNvPr id="4" name="Verdict card"/>
          <p:cNvSpPr/>
          <p:nvPr/>
        </p:nvSpPr>
        <p:spPr>
          <a:xfrm>
            <a:off x="548640" y="4343400"/>
            <a:ext cx="11064240" cy="1234440"/>
          </a:xfrm>
          <a:prstGeom prst="roundRect">
            <a:avLst>
              <a:gd name="adj" fmla="val 8889"/>
            </a:avLst>
          </a:prstGeom>
          <a:solidFill>
            <a:schemeClr val="bg2"/>
          </a:solidFill>
          <a:ln w="12700">
            <a:solidFill>
              <a:schemeClr val="bg2"/>
            </a:solidFill>
            <a:prstDash val="solid"/>
          </a:ln>
        </p:spPr>
        <p:txBody>
          <a:bodyPr/>
          <a:lstStyle/>
          <a:p>
            <a:endParaRPr lang="en-GB"/>
          </a:p>
        </p:txBody>
      </p:sp>
      <p:sp>
        <p:nvSpPr>
          <p:cNvPr id="5" name="Verdict circle"/>
          <p:cNvSpPr/>
          <p:nvPr/>
        </p:nvSpPr>
        <p:spPr>
          <a:xfrm>
            <a:off x="777240" y="4572000"/>
            <a:ext cx="777240" cy="777240"/>
          </a:xfrm>
          <a:prstGeom prst="ellipse">
            <a:avLst/>
          </a:prstGeom>
          <a:solidFill>
            <a:schemeClr val="accent3"/>
          </a:solidFill>
          <a:ln w="12700">
            <a:solidFill>
              <a:schemeClr val="accent3"/>
            </a:solidFill>
            <a:prstDash val="solid"/>
          </a:ln>
        </p:spPr>
        <p:txBody>
          <a:bodyPr/>
          <a:lstStyle/>
          <a:p>
            <a:endParaRPr lang="en-GB"/>
          </a:p>
        </p:txBody>
      </p:sp>
      <p:pic>
        <p:nvPicPr>
          <p:cNvPr id="3" name="Verdict icon" descr="Verdict"/>
          <p:cNvPicPr>
            <a:picLocks noChangeAspect="1"/>
          </p:cNvPicPr>
          <p:nvPr/>
        </p:nvPicPr>
        <p:blipFill>
          <a:blip r:embed="rId3"/>
          <a:stretch>
            <a:fillRect/>
          </a:stretch>
        </p:blipFill>
        <p:spPr>
          <a:xfrm>
            <a:off x="948233" y="4742993"/>
            <a:ext cx="435254" cy="435254"/>
          </a:xfrm>
          <a:prstGeom prst="rect">
            <a:avLst/>
          </a:prstGeom>
        </p:spPr>
      </p:pic>
      <p:sp>
        <p:nvSpPr>
          <p:cNvPr id="7" name="Verdict text"/>
          <p:cNvSpPr txBox="1"/>
          <p:nvPr/>
        </p:nvSpPr>
        <p:spPr>
          <a:xfrm>
            <a:off x="1783080" y="4434840"/>
            <a:ext cx="9601200" cy="1051560"/>
          </a:xfrm>
          <a:prstGeom prst="rect">
            <a:avLst/>
          </a:prstGeom>
          <a:noFill/>
          <a:ln/>
        </p:spPr>
        <p:txBody>
          <a:bodyPr wrap="square" lIns="0" tIns="0" rIns="0" bIns="0" rtlCol="0" anchor="ctr"/>
          <a:lstStyle/>
          <a:p>
            <a:pPr marL="0" indent="0">
              <a:buNone/>
            </a:pPr>
            <a:r>
              <a:rPr lang="en-US" sz="1700" b="1" dirty="0">
                <a:solidFill>
                  <a:schemeClr val="tx2"/>
                </a:solidFill>
              </a:rPr>
              <a:t>Verdict: </a:t>
            </a:r>
            <a:r>
              <a:rPr lang="en-US" sz="1700" dirty="0">
                <a:solidFill>
                  <a:schemeClr val="tx1"/>
                </a:solidFill>
              </a:rPr>
              <a:t>Teams is ideal for daily updates. Outlook is still effective in formal and external emails, whereas OneDrive and Word maintain documents instead of conducting conversations.</a:t>
            </a:r>
            <a:endParaRPr lang="en-US" sz="1700" dirty="0"/>
          </a:p>
        </p:txBody>
      </p:sp>
      <p:sp>
        <p:nvSpPr>
          <p:cNvPr id="8" name="Source caption"/>
          <p:cNvSpPr txBox="1"/>
          <p:nvPr/>
        </p:nvSpPr>
        <p:spPr>
          <a:xfrm>
            <a:off x="548640" y="5760720"/>
            <a:ext cx="11064240" cy="365760"/>
          </a:xfrm>
          <a:prstGeom prst="rect">
            <a:avLst/>
          </a:prstGeom>
          <a:noFill/>
          <a:ln/>
        </p:spPr>
        <p:txBody>
          <a:bodyPr wrap="square" lIns="0" tIns="0" rIns="0" bIns="0" rtlCol="0" anchor="t"/>
          <a:lstStyle/>
          <a:p>
            <a:pPr marL="0" indent="0">
              <a:buNone/>
            </a:pPr>
            <a:r>
              <a:rPr lang="en-US" sz="1200" i="1" dirty="0">
                <a:solidFill>
                  <a:schemeClr val="accent6"/>
                </a:solidFill>
              </a:rPr>
              <a:t>Evaluation of team fit in relation to the task based on Teams’ features according to Microsoft (2026).</a:t>
            </a:r>
            <a:endParaRPr lang="en-US" sz="1200" dirty="0"/>
          </a:p>
        </p:txBody>
      </p:sp>
      <p:sp>
        <p:nvSpPr>
          <p:cNvPr id="25" name="Slide Number Placeholder 0"/>
          <p:cNvSpPr>
            <a:spLocks noGrp="1"/>
          </p:cNvSpPr>
          <p:nvPr>
            <p:ph type="sldNum" sz="quarter" idx="4294967295"/>
          </p:nvPr>
        </p:nvSpPr>
        <p:spPr>
          <a:xfrm>
            <a:off x="10972800" y="6400800"/>
            <a:ext cx="66751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400" b="1" dirty="0">
                <a:solidFill>
                  <a:schemeClr val="tx2"/>
                </a:solidFill>
              </a:rPr>
              <a:t>Evidence: better communication</a:t>
            </a:r>
            <a:endParaRPr lang="en-US" sz="3400" dirty="0"/>
          </a:p>
        </p:txBody>
      </p:sp>
      <p:graphicFrame>
        <p:nvGraphicFramePr>
          <p:cNvPr id="3" name="Chart 0"/>
          <p:cNvGraphicFramePr/>
          <p:nvPr>
            <p:extLst>
              <p:ext uri="{D42A27DB-BD31-4B8C-83A1-F6EECF244321}">
                <p14:modId xmlns:p14="http://schemas.microsoft.com/office/powerpoint/2010/main" val="3868731250"/>
              </p:ext>
            </p:extLst>
          </p:nvPr>
        </p:nvGraphicFramePr>
        <p:xfrm>
          <a:off x="548640" y="1325880"/>
          <a:ext cx="6715285" cy="4114800"/>
        </p:xfrm>
        <a:graphic>
          <a:graphicData uri="http://schemas.openxmlformats.org/drawingml/2006/chart">
            <c:chart xmlns:c="http://schemas.openxmlformats.org/drawingml/2006/chart" xmlns:r="http://schemas.openxmlformats.org/officeDocument/2006/relationships" r:id="rId3"/>
          </a:graphicData>
        </a:graphic>
      </p:graphicFrame>
      <p:sp>
        <p:nvSpPr>
          <p:cNvPr id="4" name="Stat card 1"/>
          <p:cNvSpPr/>
          <p:nvPr/>
        </p:nvSpPr>
        <p:spPr>
          <a:xfrm>
            <a:off x="7772400" y="1371600"/>
            <a:ext cx="3840480" cy="1234440"/>
          </a:xfrm>
          <a:prstGeom prst="roundRect">
            <a:avLst>
              <a:gd name="adj" fmla="val 8889"/>
            </a:avLst>
          </a:prstGeom>
          <a:solidFill>
            <a:schemeClr val="bg2"/>
          </a:solidFill>
          <a:ln w="12700">
            <a:solidFill>
              <a:schemeClr val="bg2"/>
            </a:solidFill>
            <a:prstDash val="solid"/>
          </a:ln>
        </p:spPr>
        <p:txBody>
          <a:bodyPr/>
          <a:lstStyle/>
          <a:p>
            <a:endParaRPr lang="en-GB"/>
          </a:p>
        </p:txBody>
      </p:sp>
      <p:sp>
        <p:nvSpPr>
          <p:cNvPr id="5" name="Stat number 1"/>
          <p:cNvSpPr txBox="1"/>
          <p:nvPr/>
        </p:nvSpPr>
        <p:spPr>
          <a:xfrm>
            <a:off x="7955280" y="1371600"/>
            <a:ext cx="1600200" cy="1234440"/>
          </a:xfrm>
          <a:prstGeom prst="rect">
            <a:avLst/>
          </a:prstGeom>
          <a:noFill/>
          <a:ln/>
        </p:spPr>
        <p:txBody>
          <a:bodyPr wrap="square" lIns="0" tIns="0" rIns="0" bIns="0" rtlCol="0" anchor="ctr"/>
          <a:lstStyle/>
          <a:p>
            <a:pPr marL="0" indent="0">
              <a:buNone/>
            </a:pPr>
            <a:r>
              <a:rPr lang="en-US" sz="3800" b="1" dirty="0">
                <a:solidFill>
                  <a:schemeClr val="accent1"/>
                </a:solidFill>
                <a:latin typeface="Cambria" pitchFamily="34" charset="0"/>
                <a:ea typeface="Cambria" pitchFamily="34" charset="-122"/>
                <a:cs typeface="Cambria" pitchFamily="34" charset="-120"/>
              </a:rPr>
              <a:t>93%</a:t>
            </a:r>
            <a:endParaRPr lang="en-US" sz="3800" dirty="0"/>
          </a:p>
        </p:txBody>
      </p:sp>
      <p:sp>
        <p:nvSpPr>
          <p:cNvPr id="6" name="Stat text 1"/>
          <p:cNvSpPr txBox="1"/>
          <p:nvPr/>
        </p:nvSpPr>
        <p:spPr>
          <a:xfrm>
            <a:off x="9555480" y="1371600"/>
            <a:ext cx="1965960" cy="1234440"/>
          </a:xfrm>
          <a:prstGeom prst="rect">
            <a:avLst/>
          </a:prstGeom>
          <a:noFill/>
          <a:ln/>
        </p:spPr>
        <p:txBody>
          <a:bodyPr wrap="square" lIns="0" tIns="0" rIns="0" bIns="0" rtlCol="0" anchor="ctr"/>
          <a:lstStyle/>
          <a:p>
            <a:r>
              <a:rPr lang="" sz="1400" dirty="0"/>
              <a:t>Teams facilitated team communication, 25 out of 27 staff members (Hargreaves et al., 2022)</a:t>
            </a:r>
          </a:p>
        </p:txBody>
      </p:sp>
      <p:sp>
        <p:nvSpPr>
          <p:cNvPr id="7" name="Stat card 2"/>
          <p:cNvSpPr/>
          <p:nvPr/>
        </p:nvSpPr>
        <p:spPr>
          <a:xfrm>
            <a:off x="7772400" y="2743200"/>
            <a:ext cx="3840480" cy="1234440"/>
          </a:xfrm>
          <a:prstGeom prst="roundRect">
            <a:avLst>
              <a:gd name="adj" fmla="val 8889"/>
            </a:avLst>
          </a:prstGeom>
          <a:solidFill>
            <a:schemeClr val="bg2"/>
          </a:solidFill>
          <a:ln w="12700">
            <a:solidFill>
              <a:schemeClr val="bg2"/>
            </a:solidFill>
            <a:prstDash val="solid"/>
          </a:ln>
        </p:spPr>
        <p:txBody>
          <a:bodyPr/>
          <a:lstStyle/>
          <a:p>
            <a:endParaRPr lang="en-GB"/>
          </a:p>
        </p:txBody>
      </p:sp>
      <p:sp>
        <p:nvSpPr>
          <p:cNvPr id="8" name="Stat number 2"/>
          <p:cNvSpPr txBox="1"/>
          <p:nvPr/>
        </p:nvSpPr>
        <p:spPr>
          <a:xfrm>
            <a:off x="7955280" y="2743200"/>
            <a:ext cx="1600200" cy="1234440"/>
          </a:xfrm>
          <a:prstGeom prst="rect">
            <a:avLst/>
          </a:prstGeom>
          <a:noFill/>
          <a:ln/>
        </p:spPr>
        <p:txBody>
          <a:bodyPr wrap="square" lIns="0" tIns="0" rIns="0" bIns="0" rtlCol="0" anchor="ctr"/>
          <a:lstStyle/>
          <a:p>
            <a:pPr marL="0" indent="0">
              <a:buNone/>
            </a:pPr>
            <a:r>
              <a:rPr lang="en-US" sz="2800" b="1" dirty="0">
                <a:solidFill>
                  <a:schemeClr val="accent1"/>
                </a:solidFill>
                <a:latin typeface="Cambria" pitchFamily="34" charset="0"/>
                <a:ea typeface="Cambria" pitchFamily="34" charset="-122"/>
                <a:cs typeface="Cambria" pitchFamily="34" charset="-120"/>
              </a:rPr>
              <a:t>11 days</a:t>
            </a:r>
            <a:endParaRPr lang="en-US" sz="2800" dirty="0"/>
          </a:p>
        </p:txBody>
      </p:sp>
      <p:sp>
        <p:nvSpPr>
          <p:cNvPr id="9" name="Stat text 2"/>
          <p:cNvSpPr txBox="1"/>
          <p:nvPr/>
        </p:nvSpPr>
        <p:spPr>
          <a:xfrm>
            <a:off x="9555480" y="2743200"/>
            <a:ext cx="1965960" cy="1234440"/>
          </a:xfrm>
          <a:prstGeom prst="rect">
            <a:avLst/>
          </a:prstGeom>
          <a:noFill/>
          <a:ln/>
        </p:spPr>
        <p:txBody>
          <a:bodyPr wrap="square" lIns="0" tIns="0" rIns="0" bIns="0" rtlCol="0" anchor="ctr"/>
          <a:lstStyle/>
          <a:p>
            <a:r>
              <a:rPr lang="" sz="1400" dirty="0"/>
              <a:t>For the passage of more than 500 active Teams users on one NHS trust per day (Mehta et al., 2020)</a:t>
            </a:r>
          </a:p>
        </p:txBody>
      </p:sp>
      <p:sp>
        <p:nvSpPr>
          <p:cNvPr id="10" name="Huddle card"/>
          <p:cNvSpPr/>
          <p:nvPr/>
        </p:nvSpPr>
        <p:spPr>
          <a:xfrm>
            <a:off x="7772400" y="4114800"/>
            <a:ext cx="3840480" cy="1325880"/>
          </a:xfrm>
          <a:prstGeom prst="roundRect">
            <a:avLst>
              <a:gd name="adj" fmla="val 8276"/>
            </a:avLst>
          </a:prstGeom>
          <a:solidFill>
            <a:schemeClr val="bg2"/>
          </a:solidFill>
          <a:ln w="12700">
            <a:solidFill>
              <a:schemeClr val="bg2"/>
            </a:solidFill>
            <a:prstDash val="solid"/>
          </a:ln>
        </p:spPr>
        <p:txBody>
          <a:bodyPr/>
          <a:lstStyle/>
          <a:p>
            <a:endParaRPr lang="en-GB"/>
          </a:p>
        </p:txBody>
      </p:sp>
      <p:sp>
        <p:nvSpPr>
          <p:cNvPr id="11" name="Huddle text"/>
          <p:cNvSpPr txBox="1"/>
          <p:nvPr/>
        </p:nvSpPr>
        <p:spPr>
          <a:xfrm>
            <a:off x="7955280" y="4114800"/>
            <a:ext cx="3520440" cy="1325880"/>
          </a:xfrm>
          <a:prstGeom prst="rect">
            <a:avLst/>
          </a:prstGeom>
          <a:noFill/>
          <a:ln/>
        </p:spPr>
        <p:txBody>
          <a:bodyPr wrap="square" lIns="0" tIns="0" rIns="0" bIns="0" rtlCol="0" anchor="ctr"/>
          <a:lstStyle/>
          <a:p>
            <a:r>
              <a:rPr lang="" sz="1400" dirty="0"/>
              <a:t>Video huddles substituted in-person safety huddles and saved traveling time, hence clinical time (Hargreaves et al., 2022)</a:t>
            </a:r>
          </a:p>
        </p:txBody>
      </p:sp>
      <p:sp>
        <p:nvSpPr>
          <p:cNvPr id="12" name="Source caption"/>
          <p:cNvSpPr txBox="1"/>
          <p:nvPr/>
        </p:nvSpPr>
        <p:spPr>
          <a:xfrm>
            <a:off x="548640" y="5623560"/>
            <a:ext cx="11064240" cy="594360"/>
          </a:xfrm>
          <a:prstGeom prst="rect">
            <a:avLst/>
          </a:prstGeom>
          <a:noFill/>
          <a:ln/>
        </p:spPr>
        <p:txBody>
          <a:bodyPr wrap="square" lIns="0" tIns="0" rIns="0" bIns="0" rtlCol="0" anchor="t"/>
          <a:lstStyle/>
          <a:p>
            <a:pPr marL="0" indent="0">
              <a:buNone/>
            </a:pPr>
            <a:r>
              <a:rPr lang="en-US" sz="1200" i="1" dirty="0">
                <a:solidFill>
                  <a:schemeClr val="accent6"/>
                </a:solidFill>
              </a:rPr>
              <a:t>Source: Hargreaves et al. (2022), one NHS community service with responses from 27 out of 45 staff members. This is indicative evidence from a small sample in a health care setting.</a:t>
            </a:r>
            <a:endParaRPr lang="en-US" sz="1200" dirty="0"/>
          </a:p>
        </p:txBody>
      </p:sp>
      <p:sp>
        <p:nvSpPr>
          <p:cNvPr id="25" name="Slide Number Placeholder 0"/>
          <p:cNvSpPr>
            <a:spLocks noGrp="1"/>
          </p:cNvSpPr>
          <p:nvPr>
            <p:ph type="sldNum" sz="quarter" idx="4294967295"/>
          </p:nvPr>
        </p:nvSpPr>
        <p:spPr>
          <a:xfrm>
            <a:off x="10972800" y="6400800"/>
            <a:ext cx="66751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400" b="1" dirty="0">
                <a:solidFill>
                  <a:schemeClr val="tx2"/>
                </a:solidFill>
              </a:rPr>
              <a:t>Teams set-up for Ashford</a:t>
            </a:r>
            <a:endParaRPr lang="en-US" sz="3400" dirty="0"/>
          </a:p>
        </p:txBody>
      </p:sp>
      <p:sp>
        <p:nvSpPr>
          <p:cNvPr id="3" name="Team header"/>
          <p:cNvSpPr/>
          <p:nvPr/>
        </p:nvSpPr>
        <p:spPr>
          <a:xfrm>
            <a:off x="548640" y="1325880"/>
            <a:ext cx="6400800" cy="502920"/>
          </a:xfrm>
          <a:prstGeom prst="roundRect">
            <a:avLst>
              <a:gd name="adj" fmla="val 18182"/>
            </a:avLst>
          </a:prstGeom>
          <a:solidFill>
            <a:schemeClr val="accent1"/>
          </a:solidFill>
          <a:ln w="12700">
            <a:solidFill>
              <a:srgbClr val="3B3F8F"/>
            </a:solidFill>
            <a:prstDash val="solid"/>
          </a:ln>
        </p:spPr>
        <p:txBody>
          <a:bodyPr/>
          <a:lstStyle/>
          <a:p>
            <a:endParaRPr lang="en-GB"/>
          </a:p>
        </p:txBody>
      </p:sp>
      <p:sp>
        <p:nvSpPr>
          <p:cNvPr id="4" name="Team header text"/>
          <p:cNvSpPr txBox="1"/>
          <p:nvPr/>
        </p:nvSpPr>
        <p:spPr>
          <a:xfrm>
            <a:off x="548640" y="1325880"/>
            <a:ext cx="6400800" cy="502920"/>
          </a:xfrm>
          <a:prstGeom prst="rect">
            <a:avLst/>
          </a:prstGeom>
          <a:noFill/>
          <a:ln/>
        </p:spPr>
        <p:txBody>
          <a:bodyPr wrap="square" lIns="0" tIns="0" rIns="0" bIns="0" rtlCol="0" anchor="ctr"/>
          <a:lstStyle/>
          <a:p>
            <a:pPr marL="0" indent="0" algn="ctr">
              <a:buNone/>
            </a:pPr>
            <a:r>
              <a:rPr lang="en-US" sz="1900" b="1" dirty="0">
                <a:solidFill>
                  <a:srgbClr val="FFFFFF"/>
                </a:solidFill>
              </a:rPr>
              <a:t>Team: Ashford Care Staff</a:t>
            </a:r>
            <a:endParaRPr lang="en-US" sz="1900" dirty="0"/>
          </a:p>
        </p:txBody>
      </p:sp>
      <p:sp>
        <p:nvSpPr>
          <p:cNvPr id="5" name="Channel card 1"/>
          <p:cNvSpPr/>
          <p:nvPr/>
        </p:nvSpPr>
        <p:spPr>
          <a:xfrm>
            <a:off x="548640" y="1938528"/>
            <a:ext cx="6400800" cy="640080"/>
          </a:xfrm>
          <a:prstGeom prst="roundRect">
            <a:avLst>
              <a:gd name="adj" fmla="val 17143"/>
            </a:avLst>
          </a:prstGeom>
          <a:solidFill>
            <a:schemeClr val="bg2"/>
          </a:solidFill>
          <a:ln w="12700">
            <a:solidFill>
              <a:schemeClr val="bg2"/>
            </a:solidFill>
            <a:prstDash val="solid"/>
          </a:ln>
        </p:spPr>
        <p:txBody>
          <a:bodyPr/>
          <a:lstStyle/>
          <a:p>
            <a:endParaRPr lang="en-GB"/>
          </a:p>
        </p:txBody>
      </p:sp>
      <p:sp>
        <p:nvSpPr>
          <p:cNvPr id="6" name="General circle"/>
          <p:cNvSpPr/>
          <p:nvPr/>
        </p:nvSpPr>
        <p:spPr>
          <a:xfrm>
            <a:off x="658368" y="2011680"/>
            <a:ext cx="493776" cy="493776"/>
          </a:xfrm>
          <a:prstGeom prst="ellipse">
            <a:avLst/>
          </a:prstGeom>
          <a:solidFill>
            <a:schemeClr val="accent1"/>
          </a:solidFill>
          <a:ln w="12700">
            <a:solidFill>
              <a:schemeClr val="accent1"/>
            </a:solidFill>
            <a:prstDash val="solid"/>
          </a:ln>
        </p:spPr>
        <p:txBody>
          <a:bodyPr/>
          <a:lstStyle/>
          <a:p>
            <a:endParaRPr lang="en-GB"/>
          </a:p>
        </p:txBody>
      </p:sp>
      <p:pic>
        <p:nvPicPr>
          <p:cNvPr id="7" name="General icon" descr="General"/>
          <p:cNvPicPr>
            <a:picLocks noChangeAspect="1"/>
          </p:cNvPicPr>
          <p:nvPr/>
        </p:nvPicPr>
        <p:blipFill>
          <a:blip r:embed="rId3"/>
          <a:stretch>
            <a:fillRect/>
          </a:stretch>
        </p:blipFill>
        <p:spPr>
          <a:xfrm>
            <a:off x="766999" y="2120311"/>
            <a:ext cx="276515" cy="276515"/>
          </a:xfrm>
          <a:prstGeom prst="rect">
            <a:avLst/>
          </a:prstGeom>
        </p:spPr>
      </p:pic>
      <p:sp>
        <p:nvSpPr>
          <p:cNvPr id="8" name="Channel text 1"/>
          <p:cNvSpPr txBox="1"/>
          <p:nvPr/>
        </p:nvSpPr>
        <p:spPr>
          <a:xfrm>
            <a:off x="1280160" y="1938528"/>
            <a:ext cx="5577840" cy="640080"/>
          </a:xfrm>
          <a:prstGeom prst="rect">
            <a:avLst/>
          </a:prstGeom>
          <a:noFill/>
          <a:ln/>
        </p:spPr>
        <p:txBody>
          <a:bodyPr wrap="square" lIns="0" tIns="0" rIns="0" bIns="0" rtlCol="0" anchor="ctr"/>
          <a:lstStyle/>
          <a:p>
            <a:pPr marL="0" indent="0">
              <a:buNone/>
            </a:pPr>
            <a:r>
              <a:rPr lang="en-US" sz="1600" b="1" dirty="0">
                <a:solidFill>
                  <a:schemeClr val="tx1"/>
                </a:solidFill>
              </a:rPr>
              <a:t>General</a:t>
            </a:r>
            <a:endParaRPr lang="en-US" sz="1600" dirty="0"/>
          </a:p>
          <a:p>
            <a:r>
              <a:rPr lang="" sz="1400" dirty="0"/>
              <a:t>Announcements; controlled to allow only managers to post announcements (Microsoft, 2026)</a:t>
            </a:r>
          </a:p>
        </p:txBody>
      </p:sp>
      <p:sp>
        <p:nvSpPr>
          <p:cNvPr id="9" name="Channel card 2"/>
          <p:cNvSpPr/>
          <p:nvPr/>
        </p:nvSpPr>
        <p:spPr>
          <a:xfrm>
            <a:off x="548640" y="2651760"/>
            <a:ext cx="6400800" cy="640080"/>
          </a:xfrm>
          <a:prstGeom prst="roundRect">
            <a:avLst>
              <a:gd name="adj" fmla="val 17143"/>
            </a:avLst>
          </a:prstGeom>
          <a:solidFill>
            <a:schemeClr val="bg2"/>
          </a:solidFill>
          <a:ln w="12700">
            <a:solidFill>
              <a:schemeClr val="bg2"/>
            </a:solidFill>
            <a:prstDash val="solid"/>
          </a:ln>
        </p:spPr>
        <p:txBody>
          <a:bodyPr/>
          <a:lstStyle/>
          <a:p>
            <a:endParaRPr lang="en-GB"/>
          </a:p>
        </p:txBody>
      </p:sp>
      <p:sp>
        <p:nvSpPr>
          <p:cNvPr id="10" name="Daily handover circle"/>
          <p:cNvSpPr/>
          <p:nvPr/>
        </p:nvSpPr>
        <p:spPr>
          <a:xfrm>
            <a:off x="658368" y="2724912"/>
            <a:ext cx="493776" cy="493776"/>
          </a:xfrm>
          <a:prstGeom prst="ellipse">
            <a:avLst/>
          </a:prstGeom>
          <a:solidFill>
            <a:schemeClr val="accent1"/>
          </a:solidFill>
          <a:ln w="12700">
            <a:solidFill>
              <a:schemeClr val="accent1"/>
            </a:solidFill>
            <a:prstDash val="solid"/>
          </a:ln>
        </p:spPr>
        <p:txBody>
          <a:bodyPr/>
          <a:lstStyle/>
          <a:p>
            <a:endParaRPr lang="en-GB"/>
          </a:p>
        </p:txBody>
      </p:sp>
      <p:pic>
        <p:nvPicPr>
          <p:cNvPr id="11" name="Daily handover icon" descr="Daily handover"/>
          <p:cNvPicPr>
            <a:picLocks noChangeAspect="1"/>
          </p:cNvPicPr>
          <p:nvPr/>
        </p:nvPicPr>
        <p:blipFill>
          <a:blip r:embed="rId4"/>
          <a:stretch>
            <a:fillRect/>
          </a:stretch>
        </p:blipFill>
        <p:spPr>
          <a:xfrm>
            <a:off x="766999" y="2833543"/>
            <a:ext cx="276515" cy="276515"/>
          </a:xfrm>
          <a:prstGeom prst="rect">
            <a:avLst/>
          </a:prstGeom>
        </p:spPr>
      </p:pic>
      <p:sp>
        <p:nvSpPr>
          <p:cNvPr id="12" name="Channel text 2"/>
          <p:cNvSpPr txBox="1"/>
          <p:nvPr/>
        </p:nvSpPr>
        <p:spPr>
          <a:xfrm>
            <a:off x="1280160" y="2651760"/>
            <a:ext cx="5577840" cy="640080"/>
          </a:xfrm>
          <a:prstGeom prst="rect">
            <a:avLst/>
          </a:prstGeom>
          <a:noFill/>
          <a:ln/>
        </p:spPr>
        <p:txBody>
          <a:bodyPr wrap="square" lIns="0" tIns="0" rIns="0" bIns="0" rtlCol="0" anchor="ctr"/>
          <a:lstStyle/>
          <a:p>
            <a:pPr marL="0" indent="0">
              <a:buNone/>
            </a:pPr>
            <a:r>
              <a:rPr lang="en-US" sz="1600" b="1" dirty="0">
                <a:solidFill>
                  <a:schemeClr val="tx1"/>
                </a:solidFill>
              </a:rPr>
              <a:t>Daily handover</a:t>
            </a:r>
            <a:endParaRPr lang="en-US" sz="1600" dirty="0"/>
          </a:p>
          <a:p>
            <a:r>
              <a:rPr lang="" sz="1400" dirty="0"/>
              <a:t>Shift handover summary and update since last handover</a:t>
            </a:r>
          </a:p>
        </p:txBody>
      </p:sp>
      <p:sp>
        <p:nvSpPr>
          <p:cNvPr id="13" name="Channel card 3"/>
          <p:cNvSpPr/>
          <p:nvPr/>
        </p:nvSpPr>
        <p:spPr>
          <a:xfrm>
            <a:off x="548640" y="3364992"/>
            <a:ext cx="6400800" cy="640080"/>
          </a:xfrm>
          <a:prstGeom prst="roundRect">
            <a:avLst>
              <a:gd name="adj" fmla="val 17143"/>
            </a:avLst>
          </a:prstGeom>
          <a:solidFill>
            <a:schemeClr val="bg2"/>
          </a:solidFill>
          <a:ln w="12700">
            <a:solidFill>
              <a:schemeClr val="bg2"/>
            </a:solidFill>
            <a:prstDash val="solid"/>
          </a:ln>
        </p:spPr>
        <p:txBody>
          <a:bodyPr/>
          <a:lstStyle/>
          <a:p>
            <a:endParaRPr lang="en-GB"/>
          </a:p>
        </p:txBody>
      </p:sp>
      <p:sp>
        <p:nvSpPr>
          <p:cNvPr id="14" name="Rota and visits circle"/>
          <p:cNvSpPr/>
          <p:nvPr/>
        </p:nvSpPr>
        <p:spPr>
          <a:xfrm>
            <a:off x="658368" y="3438144"/>
            <a:ext cx="493776" cy="493776"/>
          </a:xfrm>
          <a:prstGeom prst="ellipse">
            <a:avLst/>
          </a:prstGeom>
          <a:solidFill>
            <a:schemeClr val="accent1"/>
          </a:solidFill>
          <a:ln w="12700">
            <a:solidFill>
              <a:schemeClr val="accent1"/>
            </a:solidFill>
            <a:prstDash val="solid"/>
          </a:ln>
        </p:spPr>
        <p:txBody>
          <a:bodyPr/>
          <a:lstStyle/>
          <a:p>
            <a:endParaRPr lang="en-GB"/>
          </a:p>
        </p:txBody>
      </p:sp>
      <p:pic>
        <p:nvPicPr>
          <p:cNvPr id="15" name="Rota and visits icon" descr="Rota and visits"/>
          <p:cNvPicPr>
            <a:picLocks noChangeAspect="1"/>
          </p:cNvPicPr>
          <p:nvPr/>
        </p:nvPicPr>
        <p:blipFill>
          <a:blip r:embed="rId5"/>
          <a:stretch>
            <a:fillRect/>
          </a:stretch>
        </p:blipFill>
        <p:spPr>
          <a:xfrm>
            <a:off x="766999" y="3546775"/>
            <a:ext cx="276515" cy="276515"/>
          </a:xfrm>
          <a:prstGeom prst="rect">
            <a:avLst/>
          </a:prstGeom>
        </p:spPr>
      </p:pic>
      <p:sp>
        <p:nvSpPr>
          <p:cNvPr id="16" name="Channel text 3"/>
          <p:cNvSpPr txBox="1"/>
          <p:nvPr/>
        </p:nvSpPr>
        <p:spPr>
          <a:xfrm>
            <a:off x="1280160" y="3364992"/>
            <a:ext cx="5577840" cy="640080"/>
          </a:xfrm>
          <a:prstGeom prst="rect">
            <a:avLst/>
          </a:prstGeom>
          <a:noFill/>
          <a:ln/>
        </p:spPr>
        <p:txBody>
          <a:bodyPr wrap="square" lIns="0" tIns="0" rIns="0" bIns="0" rtlCol="0" anchor="ctr"/>
          <a:lstStyle/>
          <a:p>
            <a:pPr marL="0" indent="0">
              <a:buNone/>
            </a:pPr>
            <a:r>
              <a:rPr lang="en-US" sz="1600" b="1" dirty="0">
                <a:solidFill>
                  <a:schemeClr val="tx1"/>
                </a:solidFill>
              </a:rPr>
              <a:t>Rota and visits</a:t>
            </a:r>
            <a:endParaRPr lang="en-US" sz="1600" dirty="0"/>
          </a:p>
          <a:p>
            <a:r>
              <a:rPr lang="" sz="1400" dirty="0"/>
              <a:t>Cover information, swap and visit updates</a:t>
            </a:r>
          </a:p>
        </p:txBody>
      </p:sp>
      <p:sp>
        <p:nvSpPr>
          <p:cNvPr id="17" name="Channel card 4"/>
          <p:cNvSpPr/>
          <p:nvPr/>
        </p:nvSpPr>
        <p:spPr>
          <a:xfrm>
            <a:off x="548640" y="4078224"/>
            <a:ext cx="6400800" cy="640080"/>
          </a:xfrm>
          <a:prstGeom prst="roundRect">
            <a:avLst>
              <a:gd name="adj" fmla="val 17143"/>
            </a:avLst>
          </a:prstGeom>
          <a:solidFill>
            <a:schemeClr val="bg2"/>
          </a:solidFill>
          <a:ln w="12700">
            <a:solidFill>
              <a:schemeClr val="bg2"/>
            </a:solidFill>
            <a:prstDash val="solid"/>
          </a:ln>
        </p:spPr>
        <p:txBody>
          <a:bodyPr/>
          <a:lstStyle/>
          <a:p>
            <a:endParaRPr lang="en-GB"/>
          </a:p>
        </p:txBody>
      </p:sp>
      <p:sp>
        <p:nvSpPr>
          <p:cNvPr id="18" name="Medication and appointments circle"/>
          <p:cNvSpPr/>
          <p:nvPr/>
        </p:nvSpPr>
        <p:spPr>
          <a:xfrm>
            <a:off x="658368" y="4151376"/>
            <a:ext cx="493776" cy="493776"/>
          </a:xfrm>
          <a:prstGeom prst="ellipse">
            <a:avLst/>
          </a:prstGeom>
          <a:solidFill>
            <a:schemeClr val="accent1"/>
          </a:solidFill>
          <a:ln w="12700">
            <a:solidFill>
              <a:schemeClr val="accent1"/>
            </a:solidFill>
            <a:prstDash val="solid"/>
          </a:ln>
        </p:spPr>
        <p:txBody>
          <a:bodyPr/>
          <a:lstStyle/>
          <a:p>
            <a:endParaRPr lang="en-GB"/>
          </a:p>
        </p:txBody>
      </p:sp>
      <p:pic>
        <p:nvPicPr>
          <p:cNvPr id="19" name="Medication and appointments icon" descr="Medication and appointments"/>
          <p:cNvPicPr>
            <a:picLocks noChangeAspect="1"/>
          </p:cNvPicPr>
          <p:nvPr/>
        </p:nvPicPr>
        <p:blipFill>
          <a:blip r:embed="rId6"/>
          <a:stretch>
            <a:fillRect/>
          </a:stretch>
        </p:blipFill>
        <p:spPr>
          <a:xfrm>
            <a:off x="766999" y="4260007"/>
            <a:ext cx="276515" cy="276515"/>
          </a:xfrm>
          <a:prstGeom prst="rect">
            <a:avLst/>
          </a:prstGeom>
        </p:spPr>
      </p:pic>
      <p:sp>
        <p:nvSpPr>
          <p:cNvPr id="20" name="Channel text 4"/>
          <p:cNvSpPr txBox="1"/>
          <p:nvPr/>
        </p:nvSpPr>
        <p:spPr>
          <a:xfrm>
            <a:off x="1280160" y="4078224"/>
            <a:ext cx="5577840" cy="640080"/>
          </a:xfrm>
          <a:prstGeom prst="rect">
            <a:avLst/>
          </a:prstGeom>
          <a:noFill/>
          <a:ln/>
        </p:spPr>
        <p:txBody>
          <a:bodyPr wrap="square" lIns="0" tIns="0" rIns="0" bIns="0" rtlCol="0" anchor="ctr"/>
          <a:lstStyle/>
          <a:p>
            <a:pPr marL="0" indent="0">
              <a:buNone/>
            </a:pPr>
            <a:r>
              <a:rPr lang="en-US" sz="1600" b="1" dirty="0">
                <a:solidFill>
                  <a:schemeClr val="tx1"/>
                </a:solidFill>
              </a:rPr>
              <a:t>Medication and appointments</a:t>
            </a:r>
            <a:endParaRPr lang="en-US" sz="1600" dirty="0"/>
          </a:p>
          <a:p>
            <a:r>
              <a:rPr lang="" sz="1400" dirty="0"/>
              <a:t>Reminders and updates on appointment reminders</a:t>
            </a:r>
          </a:p>
        </p:txBody>
      </p:sp>
      <p:sp>
        <p:nvSpPr>
          <p:cNvPr id="21" name="Channel card 5"/>
          <p:cNvSpPr/>
          <p:nvPr/>
        </p:nvSpPr>
        <p:spPr>
          <a:xfrm>
            <a:off x="548640" y="4791456"/>
            <a:ext cx="6400800" cy="640080"/>
          </a:xfrm>
          <a:prstGeom prst="roundRect">
            <a:avLst>
              <a:gd name="adj" fmla="val 17143"/>
            </a:avLst>
          </a:prstGeom>
          <a:solidFill>
            <a:schemeClr val="bg2"/>
          </a:solidFill>
          <a:ln w="12700">
            <a:solidFill>
              <a:schemeClr val="bg2"/>
            </a:solidFill>
            <a:prstDash val="solid"/>
          </a:ln>
        </p:spPr>
        <p:txBody>
          <a:bodyPr/>
          <a:lstStyle/>
          <a:p>
            <a:endParaRPr lang="en-GB"/>
          </a:p>
        </p:txBody>
      </p:sp>
      <p:sp>
        <p:nvSpPr>
          <p:cNvPr id="22" name="Nurses and seniors (private) circle"/>
          <p:cNvSpPr/>
          <p:nvPr/>
        </p:nvSpPr>
        <p:spPr>
          <a:xfrm>
            <a:off x="658368" y="4864608"/>
            <a:ext cx="493776" cy="493776"/>
          </a:xfrm>
          <a:prstGeom prst="ellipse">
            <a:avLst/>
          </a:prstGeom>
          <a:solidFill>
            <a:srgbClr val="B94A32"/>
          </a:solidFill>
          <a:ln w="12700">
            <a:solidFill>
              <a:srgbClr val="B94A32"/>
            </a:solidFill>
            <a:prstDash val="solid"/>
          </a:ln>
        </p:spPr>
        <p:txBody>
          <a:bodyPr/>
          <a:lstStyle/>
          <a:p>
            <a:endParaRPr lang="en-GB"/>
          </a:p>
        </p:txBody>
      </p:sp>
      <p:pic>
        <p:nvPicPr>
          <p:cNvPr id="23" name="Nurses and seniors (private) icon" descr="Nurses and seniors (private)"/>
          <p:cNvPicPr>
            <a:picLocks noChangeAspect="1"/>
          </p:cNvPicPr>
          <p:nvPr/>
        </p:nvPicPr>
        <p:blipFill>
          <a:blip r:embed="rId7"/>
          <a:stretch>
            <a:fillRect/>
          </a:stretch>
        </p:blipFill>
        <p:spPr>
          <a:xfrm>
            <a:off x="766999" y="4973239"/>
            <a:ext cx="276515" cy="276515"/>
          </a:xfrm>
          <a:prstGeom prst="rect">
            <a:avLst/>
          </a:prstGeom>
        </p:spPr>
      </p:pic>
      <p:sp>
        <p:nvSpPr>
          <p:cNvPr id="24" name="Channel text 5"/>
          <p:cNvSpPr txBox="1"/>
          <p:nvPr/>
        </p:nvSpPr>
        <p:spPr>
          <a:xfrm>
            <a:off x="1280160" y="4791456"/>
            <a:ext cx="5577840" cy="640080"/>
          </a:xfrm>
          <a:prstGeom prst="rect">
            <a:avLst/>
          </a:prstGeom>
          <a:noFill/>
          <a:ln/>
        </p:spPr>
        <p:txBody>
          <a:bodyPr wrap="square" lIns="0" tIns="0" rIns="0" bIns="0" rtlCol="0" anchor="ctr"/>
          <a:lstStyle/>
          <a:p>
            <a:pPr marL="0" indent="0">
              <a:buNone/>
            </a:pPr>
            <a:r>
              <a:rPr lang="en-US" sz="1600" b="1" dirty="0">
                <a:solidFill>
                  <a:schemeClr val="tx1"/>
                </a:solidFill>
              </a:rPr>
              <a:t>Nurses and seniors (private)</a:t>
            </a:r>
            <a:endParaRPr lang="en-US" sz="1600" dirty="0"/>
          </a:p>
          <a:p>
            <a:r>
              <a:rPr lang="" sz="1400" dirty="0"/>
              <a:t>Clinical questions for selected members only</a:t>
            </a:r>
          </a:p>
        </p:txBody>
      </p:sp>
      <p:sp>
        <p:nvSpPr>
          <p:cNvPr id="25" name="Routine heading"/>
          <p:cNvSpPr txBox="1"/>
          <p:nvPr/>
        </p:nvSpPr>
        <p:spPr>
          <a:xfrm>
            <a:off x="7315200" y="1325880"/>
            <a:ext cx="4297680" cy="502920"/>
          </a:xfrm>
          <a:prstGeom prst="rect">
            <a:avLst/>
          </a:prstGeom>
          <a:noFill/>
          <a:ln/>
        </p:spPr>
        <p:txBody>
          <a:bodyPr wrap="square" lIns="0" tIns="0" rIns="0" bIns="0" rtlCol="0" anchor="ctr"/>
          <a:lstStyle/>
          <a:p>
            <a:pPr marL="0" indent="0">
              <a:buNone/>
            </a:pPr>
            <a:r>
              <a:rPr lang="en-US" sz="2000" b="1" dirty="0">
                <a:solidFill>
                  <a:schemeClr val="tx2"/>
                </a:solidFill>
              </a:rPr>
              <a:t>Daily update routine</a:t>
            </a:r>
            <a:endParaRPr lang="en-US" sz="2000" dirty="0"/>
          </a:p>
        </p:txBody>
      </p:sp>
      <p:sp>
        <p:nvSpPr>
          <p:cNvPr id="26" name="Step circle 1"/>
          <p:cNvSpPr/>
          <p:nvPr/>
        </p:nvSpPr>
        <p:spPr>
          <a:xfrm>
            <a:off x="7315200" y="2075688"/>
            <a:ext cx="548640" cy="548640"/>
          </a:xfrm>
          <a:prstGeom prst="ellipse">
            <a:avLst/>
          </a:prstGeom>
          <a:solidFill>
            <a:schemeClr val="accent2"/>
          </a:solidFill>
          <a:ln w="12700">
            <a:solidFill>
              <a:srgbClr val="F28C6F"/>
            </a:solidFill>
            <a:prstDash val="solid"/>
          </a:ln>
        </p:spPr>
        <p:txBody>
          <a:bodyPr/>
          <a:lstStyle/>
          <a:p>
            <a:endParaRPr lang="en-GB"/>
          </a:p>
        </p:txBody>
      </p:sp>
      <p:sp>
        <p:nvSpPr>
          <p:cNvPr id="27" name="Step number 1"/>
          <p:cNvSpPr txBox="1"/>
          <p:nvPr/>
        </p:nvSpPr>
        <p:spPr>
          <a:xfrm>
            <a:off x="7315200" y="2075688"/>
            <a:ext cx="548640" cy="548640"/>
          </a:xfrm>
          <a:prstGeom prst="rect">
            <a:avLst/>
          </a:prstGeom>
          <a:noFill/>
          <a:ln/>
        </p:spPr>
        <p:txBody>
          <a:bodyPr wrap="square" lIns="0" tIns="0" rIns="0" bIns="0" rtlCol="0" anchor="ctr"/>
          <a:lstStyle/>
          <a:p>
            <a:pPr marL="0" indent="0" algn="ctr">
              <a:buNone/>
            </a:pPr>
            <a:r>
              <a:rPr lang="en-US" sz="1800" b="1" dirty="0">
                <a:solidFill>
                  <a:schemeClr val="tx1"/>
                </a:solidFill>
              </a:rPr>
              <a:t>1</a:t>
            </a:r>
            <a:endParaRPr lang="en-US" sz="1800" dirty="0"/>
          </a:p>
        </p:txBody>
      </p:sp>
      <p:sp>
        <p:nvSpPr>
          <p:cNvPr id="28" name="Step text 1"/>
          <p:cNvSpPr txBox="1"/>
          <p:nvPr/>
        </p:nvSpPr>
        <p:spPr>
          <a:xfrm>
            <a:off x="8046720" y="1938528"/>
            <a:ext cx="3566160" cy="822960"/>
          </a:xfrm>
          <a:prstGeom prst="rect">
            <a:avLst/>
          </a:prstGeom>
          <a:noFill/>
          <a:ln/>
        </p:spPr>
        <p:txBody>
          <a:bodyPr wrap="square" lIns="0" tIns="0" rIns="0" bIns="0" rtlCol="0" anchor="ctr"/>
          <a:lstStyle/>
          <a:p>
            <a:r>
              <a:rPr lang="" sz="1400" dirty="0"/>
              <a:t>Handover summary will be posted by the coordinator in Daily handover</a:t>
            </a:r>
          </a:p>
        </p:txBody>
      </p:sp>
      <p:sp>
        <p:nvSpPr>
          <p:cNvPr id="29" name="Step circle 2"/>
          <p:cNvSpPr/>
          <p:nvPr/>
        </p:nvSpPr>
        <p:spPr>
          <a:xfrm>
            <a:off x="7315200" y="2990088"/>
            <a:ext cx="548640" cy="548640"/>
          </a:xfrm>
          <a:prstGeom prst="ellipse">
            <a:avLst/>
          </a:prstGeom>
          <a:solidFill>
            <a:schemeClr val="accent2"/>
          </a:solidFill>
          <a:ln w="12700">
            <a:solidFill>
              <a:srgbClr val="F28C6F"/>
            </a:solidFill>
            <a:prstDash val="solid"/>
          </a:ln>
        </p:spPr>
        <p:txBody>
          <a:bodyPr/>
          <a:lstStyle/>
          <a:p>
            <a:endParaRPr lang="en-GB"/>
          </a:p>
        </p:txBody>
      </p:sp>
      <p:sp>
        <p:nvSpPr>
          <p:cNvPr id="30" name="Step number 2"/>
          <p:cNvSpPr txBox="1"/>
          <p:nvPr/>
        </p:nvSpPr>
        <p:spPr>
          <a:xfrm>
            <a:off x="7315200" y="2990088"/>
            <a:ext cx="548640" cy="548640"/>
          </a:xfrm>
          <a:prstGeom prst="rect">
            <a:avLst/>
          </a:prstGeom>
          <a:noFill/>
          <a:ln/>
        </p:spPr>
        <p:txBody>
          <a:bodyPr wrap="square" lIns="0" tIns="0" rIns="0" bIns="0" rtlCol="0" anchor="ctr"/>
          <a:lstStyle/>
          <a:p>
            <a:pPr marL="0" indent="0" algn="ctr">
              <a:buNone/>
            </a:pPr>
            <a:r>
              <a:rPr lang="en-US" sz="1800" b="1" dirty="0">
                <a:solidFill>
                  <a:schemeClr val="tx1"/>
                </a:solidFill>
              </a:rPr>
              <a:t>2</a:t>
            </a:r>
            <a:endParaRPr lang="en-US" sz="1800" dirty="0"/>
          </a:p>
        </p:txBody>
      </p:sp>
      <p:sp>
        <p:nvSpPr>
          <p:cNvPr id="31" name="Step text 2"/>
          <p:cNvSpPr txBox="1"/>
          <p:nvPr/>
        </p:nvSpPr>
        <p:spPr>
          <a:xfrm>
            <a:off x="8046720" y="2852928"/>
            <a:ext cx="3566160" cy="822960"/>
          </a:xfrm>
          <a:prstGeom prst="rect">
            <a:avLst/>
          </a:prstGeom>
          <a:noFill/>
          <a:ln/>
        </p:spPr>
        <p:txBody>
          <a:bodyPr wrap="square" lIns="0" tIns="0" rIns="0" bIns="0" rtlCol="0" anchor="ctr"/>
          <a:lstStyle/>
          <a:p>
            <a:r>
              <a:rPr lang="" sz="1400" dirty="0"/>
              <a:t>Short video huddle at the beginning of every shift (Hargreaves et al., 2022)</a:t>
            </a:r>
          </a:p>
        </p:txBody>
      </p:sp>
      <p:sp>
        <p:nvSpPr>
          <p:cNvPr id="32" name="Step circle 3"/>
          <p:cNvSpPr/>
          <p:nvPr/>
        </p:nvSpPr>
        <p:spPr>
          <a:xfrm>
            <a:off x="7315200" y="3904488"/>
            <a:ext cx="548640" cy="548640"/>
          </a:xfrm>
          <a:prstGeom prst="ellipse">
            <a:avLst/>
          </a:prstGeom>
          <a:solidFill>
            <a:schemeClr val="accent2"/>
          </a:solidFill>
          <a:ln w="12700">
            <a:solidFill>
              <a:srgbClr val="F28C6F"/>
            </a:solidFill>
            <a:prstDash val="solid"/>
          </a:ln>
        </p:spPr>
        <p:txBody>
          <a:bodyPr/>
          <a:lstStyle/>
          <a:p>
            <a:endParaRPr lang="en-GB"/>
          </a:p>
        </p:txBody>
      </p:sp>
      <p:sp>
        <p:nvSpPr>
          <p:cNvPr id="33" name="Step number 3"/>
          <p:cNvSpPr txBox="1"/>
          <p:nvPr/>
        </p:nvSpPr>
        <p:spPr>
          <a:xfrm>
            <a:off x="7315200" y="3904488"/>
            <a:ext cx="548640" cy="548640"/>
          </a:xfrm>
          <a:prstGeom prst="rect">
            <a:avLst/>
          </a:prstGeom>
          <a:noFill/>
          <a:ln/>
        </p:spPr>
        <p:txBody>
          <a:bodyPr wrap="square" lIns="0" tIns="0" rIns="0" bIns="0" rtlCol="0" anchor="ctr"/>
          <a:lstStyle/>
          <a:p>
            <a:pPr marL="0" indent="0" algn="ctr">
              <a:buNone/>
            </a:pPr>
            <a:r>
              <a:rPr lang="en-US" sz="1800" b="1" dirty="0">
                <a:solidFill>
                  <a:schemeClr val="tx1"/>
                </a:solidFill>
              </a:rPr>
              <a:t>3</a:t>
            </a:r>
            <a:endParaRPr lang="en-US" sz="1800" dirty="0"/>
          </a:p>
        </p:txBody>
      </p:sp>
      <p:sp>
        <p:nvSpPr>
          <p:cNvPr id="34" name="Step text 3"/>
          <p:cNvSpPr txBox="1"/>
          <p:nvPr/>
        </p:nvSpPr>
        <p:spPr>
          <a:xfrm>
            <a:off x="8046720" y="3767328"/>
            <a:ext cx="3566160" cy="822960"/>
          </a:xfrm>
          <a:prstGeom prst="rect">
            <a:avLst/>
          </a:prstGeom>
          <a:noFill/>
          <a:ln/>
        </p:spPr>
        <p:txBody>
          <a:bodyPr wrap="square" lIns="0" tIns="0" rIns="0" bIns="0" rtlCol="0" anchor="ctr"/>
          <a:lstStyle/>
          <a:p>
            <a:r>
              <a:rPr lang="" sz="1400" dirty="0"/>
              <a:t>Post huddle notes to enable people who missed out to catch up (Hargreaves et al., 2022)</a:t>
            </a:r>
          </a:p>
        </p:txBody>
      </p:sp>
      <p:sp>
        <p:nvSpPr>
          <p:cNvPr id="35" name="Step circle 4"/>
          <p:cNvSpPr/>
          <p:nvPr/>
        </p:nvSpPr>
        <p:spPr>
          <a:xfrm>
            <a:off x="7315200" y="4818888"/>
            <a:ext cx="548640" cy="548640"/>
          </a:xfrm>
          <a:prstGeom prst="ellipse">
            <a:avLst/>
          </a:prstGeom>
          <a:solidFill>
            <a:schemeClr val="accent2"/>
          </a:solidFill>
          <a:ln w="12700">
            <a:solidFill>
              <a:srgbClr val="F28C6F"/>
            </a:solidFill>
            <a:prstDash val="solid"/>
          </a:ln>
        </p:spPr>
        <p:txBody>
          <a:bodyPr/>
          <a:lstStyle/>
          <a:p>
            <a:endParaRPr lang="en-GB"/>
          </a:p>
        </p:txBody>
      </p:sp>
      <p:sp>
        <p:nvSpPr>
          <p:cNvPr id="36" name="Step number 4"/>
          <p:cNvSpPr txBox="1"/>
          <p:nvPr/>
        </p:nvSpPr>
        <p:spPr>
          <a:xfrm>
            <a:off x="7315200" y="4818888"/>
            <a:ext cx="548640" cy="548640"/>
          </a:xfrm>
          <a:prstGeom prst="rect">
            <a:avLst/>
          </a:prstGeom>
          <a:noFill/>
          <a:ln/>
        </p:spPr>
        <p:txBody>
          <a:bodyPr wrap="square" lIns="0" tIns="0" rIns="0" bIns="0" rtlCol="0" anchor="ctr"/>
          <a:lstStyle/>
          <a:p>
            <a:pPr marL="0" indent="0" algn="ctr">
              <a:buNone/>
            </a:pPr>
            <a:r>
              <a:rPr lang="en-US" sz="1800" b="1" dirty="0">
                <a:solidFill>
                  <a:schemeClr val="tx1"/>
                </a:solidFill>
              </a:rPr>
              <a:t>4</a:t>
            </a:r>
            <a:endParaRPr lang="en-US" sz="1800" dirty="0"/>
          </a:p>
        </p:txBody>
      </p:sp>
      <p:sp>
        <p:nvSpPr>
          <p:cNvPr id="37" name="Step text 4"/>
          <p:cNvSpPr txBox="1"/>
          <p:nvPr/>
        </p:nvSpPr>
        <p:spPr>
          <a:xfrm>
            <a:off x="8046720" y="4681728"/>
            <a:ext cx="3566160" cy="822960"/>
          </a:xfrm>
          <a:prstGeom prst="rect">
            <a:avLst/>
          </a:prstGeom>
          <a:noFill/>
          <a:ln/>
        </p:spPr>
        <p:txBody>
          <a:bodyPr wrap="square" lIns="0" tIns="0" rIns="0" bIns="0" rtlCol="0" anchor="ctr"/>
          <a:lstStyle/>
          <a:p>
            <a:r>
              <a:rPr lang="" sz="1400" dirty="0"/>
              <a:t>Tag the role, for example, @Nurses, for an action (Microsoft, 2026)</a:t>
            </a:r>
          </a:p>
        </p:txBody>
      </p:sp>
      <p:sp>
        <p:nvSpPr>
          <p:cNvPr id="38" name="Rule card"/>
          <p:cNvSpPr/>
          <p:nvPr/>
        </p:nvSpPr>
        <p:spPr>
          <a:xfrm>
            <a:off x="548640" y="5596128"/>
            <a:ext cx="11064240" cy="621792"/>
          </a:xfrm>
          <a:prstGeom prst="roundRect">
            <a:avLst>
              <a:gd name="adj" fmla="val 17647"/>
            </a:avLst>
          </a:prstGeom>
          <a:solidFill>
            <a:schemeClr val="bg2"/>
          </a:solidFill>
          <a:ln w="12700">
            <a:solidFill>
              <a:schemeClr val="bg2"/>
            </a:solidFill>
            <a:prstDash val="solid"/>
          </a:ln>
        </p:spPr>
        <p:txBody>
          <a:bodyPr/>
          <a:lstStyle/>
          <a:p>
            <a:endParaRPr lang="en-GB"/>
          </a:p>
        </p:txBody>
      </p:sp>
      <p:sp>
        <p:nvSpPr>
          <p:cNvPr id="39" name="Rule text"/>
          <p:cNvSpPr txBox="1"/>
          <p:nvPr/>
        </p:nvSpPr>
        <p:spPr>
          <a:xfrm>
            <a:off x="777240" y="5596128"/>
            <a:ext cx="10698480" cy="621792"/>
          </a:xfrm>
          <a:prstGeom prst="rect">
            <a:avLst/>
          </a:prstGeom>
          <a:noFill/>
          <a:ln/>
        </p:spPr>
        <p:txBody>
          <a:bodyPr wrap="square" lIns="0" tIns="0" rIns="0" bIns="0" rtlCol="0" anchor="ctr"/>
          <a:lstStyle/>
          <a:p>
            <a:pPr marL="0" indent="0">
              <a:buNone/>
            </a:pPr>
            <a:r>
              <a:rPr lang="en-US" sz="1400" b="1" dirty="0">
                <a:solidFill>
                  <a:schemeClr val="tx2"/>
                </a:solidFill>
              </a:rPr>
              <a:t>Rule: </a:t>
            </a:r>
            <a:r>
              <a:rPr lang="en-US" sz="1400" dirty="0">
                <a:solidFill>
                  <a:schemeClr val="tx1"/>
                </a:solidFill>
              </a:rPr>
              <a:t>Teams chat is not the care record. Only include minimum personal information and make your care record in the care record (NHS England, no date).</a:t>
            </a:r>
            <a:endParaRPr lang="en-US" sz="1400" dirty="0"/>
          </a:p>
        </p:txBody>
      </p:sp>
      <p:sp>
        <p:nvSpPr>
          <p:cNvPr id="40" name="Slide Number Placeholder 0"/>
          <p:cNvSpPr>
            <a:spLocks noGrp="1"/>
          </p:cNvSpPr>
          <p:nvPr>
            <p:ph type="sldNum" sz="quarter" idx="4294967295"/>
          </p:nvPr>
        </p:nvSpPr>
        <p:spPr>
          <a:xfrm>
            <a:off x="10972800" y="6400800"/>
            <a:ext cx="66751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400" b="1" dirty="0">
                <a:solidFill>
                  <a:schemeClr val="tx2"/>
                </a:solidFill>
              </a:rPr>
              <a:t>Advantages and limitations</a:t>
            </a:r>
            <a:endParaRPr lang="en-US" sz="3400" dirty="0"/>
          </a:p>
        </p:txBody>
      </p:sp>
      <p:sp>
        <p:nvSpPr>
          <p:cNvPr id="3" name="Advantages card"/>
          <p:cNvSpPr/>
          <p:nvPr/>
        </p:nvSpPr>
        <p:spPr>
          <a:xfrm>
            <a:off x="548640" y="1325880"/>
            <a:ext cx="5349240" cy="4754880"/>
          </a:xfrm>
          <a:prstGeom prst="roundRect">
            <a:avLst>
              <a:gd name="adj" fmla="val 2308"/>
            </a:avLst>
          </a:prstGeom>
          <a:solidFill>
            <a:schemeClr val="bg2"/>
          </a:solidFill>
          <a:ln w="12700">
            <a:solidFill>
              <a:schemeClr val="bg2"/>
            </a:solidFill>
            <a:prstDash val="solid"/>
          </a:ln>
        </p:spPr>
        <p:txBody>
          <a:bodyPr/>
          <a:lstStyle/>
          <a:p>
            <a:endParaRPr lang="en-GB"/>
          </a:p>
        </p:txBody>
      </p:sp>
      <p:sp>
        <p:nvSpPr>
          <p:cNvPr id="4" name="Advantages circle"/>
          <p:cNvSpPr/>
          <p:nvPr/>
        </p:nvSpPr>
        <p:spPr>
          <a:xfrm>
            <a:off x="777240" y="1481328"/>
            <a:ext cx="548640" cy="548640"/>
          </a:xfrm>
          <a:prstGeom prst="ellipse">
            <a:avLst/>
          </a:prstGeom>
          <a:solidFill>
            <a:schemeClr val="accent3"/>
          </a:solidFill>
          <a:ln w="12700">
            <a:solidFill>
              <a:schemeClr val="accent3"/>
            </a:solidFill>
            <a:prstDash val="solid"/>
          </a:ln>
        </p:spPr>
        <p:txBody>
          <a:bodyPr/>
          <a:lstStyle/>
          <a:p>
            <a:endParaRPr lang="en-GB"/>
          </a:p>
        </p:txBody>
      </p:sp>
      <p:pic>
        <p:nvPicPr>
          <p:cNvPr id="5" name="Advantages icon" descr="Advantages"/>
          <p:cNvPicPr>
            <a:picLocks noChangeAspect="1"/>
          </p:cNvPicPr>
          <p:nvPr/>
        </p:nvPicPr>
        <p:blipFill>
          <a:blip r:embed="rId3"/>
          <a:stretch>
            <a:fillRect/>
          </a:stretch>
        </p:blipFill>
        <p:spPr>
          <a:xfrm>
            <a:off x="897941" y="1602029"/>
            <a:ext cx="307238" cy="307238"/>
          </a:xfrm>
          <a:prstGeom prst="rect">
            <a:avLst/>
          </a:prstGeom>
        </p:spPr>
      </p:pic>
      <p:sp>
        <p:nvSpPr>
          <p:cNvPr id="6" name="Advantages heading"/>
          <p:cNvSpPr txBox="1"/>
          <p:nvPr/>
        </p:nvSpPr>
        <p:spPr>
          <a:xfrm>
            <a:off x="1463040" y="1481328"/>
            <a:ext cx="4114800" cy="548640"/>
          </a:xfrm>
          <a:prstGeom prst="rect">
            <a:avLst/>
          </a:prstGeom>
          <a:noFill/>
          <a:ln/>
        </p:spPr>
        <p:txBody>
          <a:bodyPr wrap="square" lIns="0" tIns="0" rIns="0" bIns="0" rtlCol="0" anchor="ctr"/>
          <a:lstStyle/>
          <a:p>
            <a:pPr marL="0" indent="0">
              <a:buNone/>
            </a:pPr>
            <a:r>
              <a:rPr lang="en-US" sz="2200" b="1" dirty="0">
                <a:solidFill>
                  <a:schemeClr val="tx2"/>
                </a:solidFill>
              </a:rPr>
              <a:t>Advantages</a:t>
            </a:r>
            <a:endParaRPr lang="en-US" sz="2200" dirty="0"/>
          </a:p>
        </p:txBody>
      </p:sp>
      <p:sp>
        <p:nvSpPr>
          <p:cNvPr id="7" name="Advantages item 1"/>
          <p:cNvSpPr txBox="1"/>
          <p:nvPr/>
        </p:nvSpPr>
        <p:spPr>
          <a:xfrm>
            <a:off x="822960" y="2240280"/>
            <a:ext cx="4800600" cy="841248"/>
          </a:xfrm>
          <a:prstGeom prst="rect">
            <a:avLst/>
          </a:prstGeom>
          <a:noFill/>
          <a:ln/>
        </p:spPr>
        <p:txBody>
          <a:bodyPr wrap="square" lIns="0" tIns="0" rIns="0" bIns="0" rtlCol="0" anchor="t"/>
          <a:lstStyle/>
          <a:p>
            <a:pPr marL="0" indent="0">
              <a:buNone/>
            </a:pPr>
            <a:r>
              <a:rPr lang="en-US" sz="1700" b="1" dirty="0">
                <a:solidFill>
                  <a:schemeClr val="tx1"/>
                </a:solidFill>
              </a:rPr>
              <a:t>One place for updates</a:t>
            </a:r>
            <a:endParaRPr lang="en-US" sz="1700" dirty="0"/>
          </a:p>
          <a:p>
            <a:r>
              <a:rPr lang="" sz="1400" dirty="0"/>
              <a:t>Chat, call, meeting and file collaboration (Microsoft, 2026)</a:t>
            </a:r>
          </a:p>
        </p:txBody>
      </p:sp>
      <p:sp>
        <p:nvSpPr>
          <p:cNvPr id="8" name="Advantages item 2"/>
          <p:cNvSpPr txBox="1"/>
          <p:nvPr/>
        </p:nvSpPr>
        <p:spPr>
          <a:xfrm>
            <a:off x="822960" y="3172968"/>
            <a:ext cx="4800600" cy="841248"/>
          </a:xfrm>
          <a:prstGeom prst="rect">
            <a:avLst/>
          </a:prstGeom>
          <a:noFill/>
          <a:ln/>
        </p:spPr>
        <p:txBody>
          <a:bodyPr wrap="square" lIns="0" tIns="0" rIns="0" bIns="0" rtlCol="0" anchor="t"/>
          <a:lstStyle/>
          <a:p>
            <a:pPr marL="0" indent="0">
              <a:buNone/>
            </a:pPr>
            <a:r>
              <a:rPr lang="en-US" sz="1700" b="1" dirty="0">
                <a:solidFill>
                  <a:schemeClr val="tx1"/>
                </a:solidFill>
              </a:rPr>
              <a:t>Fast to introduce</a:t>
            </a:r>
            <a:endParaRPr lang="en-US" sz="1700" dirty="0"/>
          </a:p>
          <a:p>
            <a:r>
              <a:rPr lang="" sz="1400" dirty="0"/>
              <a:t>One trust reached over 500 users in 11 days (Mehta et al., 2020)</a:t>
            </a:r>
          </a:p>
        </p:txBody>
      </p:sp>
      <p:sp>
        <p:nvSpPr>
          <p:cNvPr id="9" name="Advantages item 3"/>
          <p:cNvSpPr txBox="1"/>
          <p:nvPr/>
        </p:nvSpPr>
        <p:spPr>
          <a:xfrm>
            <a:off x="822960" y="4105656"/>
            <a:ext cx="4800600" cy="841248"/>
          </a:xfrm>
          <a:prstGeom prst="rect">
            <a:avLst/>
          </a:prstGeom>
          <a:noFill/>
          <a:ln/>
        </p:spPr>
        <p:txBody>
          <a:bodyPr wrap="square" lIns="0" tIns="0" rIns="0" bIns="0" rtlCol="0" anchor="t"/>
          <a:lstStyle/>
          <a:p>
            <a:pPr marL="0" indent="0">
              <a:buNone/>
            </a:pPr>
            <a:r>
              <a:rPr lang="en-US" sz="1700" b="1" dirty="0">
                <a:solidFill>
                  <a:schemeClr val="tx1"/>
                </a:solidFill>
              </a:rPr>
              <a:t>Saves travel time</a:t>
            </a:r>
            <a:endParaRPr lang="en-US" sz="1700" dirty="0"/>
          </a:p>
          <a:p>
            <a:r>
              <a:rPr lang="" sz="1400" dirty="0"/>
              <a:t>Remote huddles helped increase clinical time (Hargreaves et al., 2022)</a:t>
            </a:r>
          </a:p>
        </p:txBody>
      </p:sp>
      <p:sp>
        <p:nvSpPr>
          <p:cNvPr id="10" name="Advantages item 4"/>
          <p:cNvSpPr txBox="1"/>
          <p:nvPr/>
        </p:nvSpPr>
        <p:spPr>
          <a:xfrm>
            <a:off x="822960" y="5038344"/>
            <a:ext cx="4800600" cy="841248"/>
          </a:xfrm>
          <a:prstGeom prst="rect">
            <a:avLst/>
          </a:prstGeom>
          <a:noFill/>
          <a:ln/>
        </p:spPr>
        <p:txBody>
          <a:bodyPr wrap="square" lIns="0" tIns="0" rIns="0" bIns="0" rtlCol="0" anchor="t"/>
          <a:lstStyle/>
          <a:p>
            <a:pPr marL="0" indent="0">
              <a:buNone/>
            </a:pPr>
            <a:r>
              <a:rPr lang="en-US" sz="1700" b="1" dirty="0">
                <a:solidFill>
                  <a:schemeClr val="tx1"/>
                </a:solidFill>
              </a:rPr>
              <a:t>Control over who sees what</a:t>
            </a:r>
            <a:endParaRPr lang="en-US" sz="1700" dirty="0"/>
          </a:p>
          <a:p>
            <a:r>
              <a:rPr lang="" sz="1400" dirty="0"/>
              <a:t>Confidential channels for confidential conversations (Microsoft, 2026)</a:t>
            </a:r>
          </a:p>
        </p:txBody>
      </p:sp>
      <p:sp>
        <p:nvSpPr>
          <p:cNvPr id="11" name="Limitations card"/>
          <p:cNvSpPr/>
          <p:nvPr/>
        </p:nvSpPr>
        <p:spPr>
          <a:xfrm>
            <a:off x="6263640" y="1325880"/>
            <a:ext cx="5349240" cy="4754880"/>
          </a:xfrm>
          <a:prstGeom prst="roundRect">
            <a:avLst>
              <a:gd name="adj" fmla="val 2308"/>
            </a:avLst>
          </a:prstGeom>
          <a:solidFill>
            <a:schemeClr val="bg2"/>
          </a:solidFill>
          <a:ln w="12700">
            <a:solidFill>
              <a:schemeClr val="bg2"/>
            </a:solidFill>
            <a:prstDash val="solid"/>
          </a:ln>
        </p:spPr>
        <p:txBody>
          <a:bodyPr/>
          <a:lstStyle/>
          <a:p>
            <a:endParaRPr lang="en-GB"/>
          </a:p>
        </p:txBody>
      </p:sp>
      <p:sp>
        <p:nvSpPr>
          <p:cNvPr id="12" name="Limitations circle"/>
          <p:cNvSpPr/>
          <p:nvPr/>
        </p:nvSpPr>
        <p:spPr>
          <a:xfrm>
            <a:off x="6492240" y="1481328"/>
            <a:ext cx="548640" cy="548640"/>
          </a:xfrm>
          <a:prstGeom prst="ellipse">
            <a:avLst/>
          </a:prstGeom>
          <a:solidFill>
            <a:srgbClr val="B94A32"/>
          </a:solidFill>
          <a:ln w="12700">
            <a:solidFill>
              <a:srgbClr val="B94A32"/>
            </a:solidFill>
            <a:prstDash val="solid"/>
          </a:ln>
        </p:spPr>
        <p:txBody>
          <a:bodyPr/>
          <a:lstStyle/>
          <a:p>
            <a:endParaRPr lang="en-GB"/>
          </a:p>
        </p:txBody>
      </p:sp>
      <p:pic>
        <p:nvPicPr>
          <p:cNvPr id="13" name="Limitations icon" descr="Limitations"/>
          <p:cNvPicPr>
            <a:picLocks noChangeAspect="1"/>
          </p:cNvPicPr>
          <p:nvPr/>
        </p:nvPicPr>
        <p:blipFill>
          <a:blip r:embed="rId4"/>
          <a:stretch>
            <a:fillRect/>
          </a:stretch>
        </p:blipFill>
        <p:spPr>
          <a:xfrm>
            <a:off x="6612941" y="1602029"/>
            <a:ext cx="307238" cy="307238"/>
          </a:xfrm>
          <a:prstGeom prst="rect">
            <a:avLst/>
          </a:prstGeom>
        </p:spPr>
      </p:pic>
      <p:sp>
        <p:nvSpPr>
          <p:cNvPr id="14" name="Limitations heading"/>
          <p:cNvSpPr txBox="1"/>
          <p:nvPr/>
        </p:nvSpPr>
        <p:spPr>
          <a:xfrm>
            <a:off x="7178040" y="1481328"/>
            <a:ext cx="4114800" cy="548640"/>
          </a:xfrm>
          <a:prstGeom prst="rect">
            <a:avLst/>
          </a:prstGeom>
          <a:noFill/>
          <a:ln/>
        </p:spPr>
        <p:txBody>
          <a:bodyPr wrap="square" lIns="0" tIns="0" rIns="0" bIns="0" rtlCol="0" anchor="ctr"/>
          <a:lstStyle/>
          <a:p>
            <a:pPr marL="0" indent="0">
              <a:buNone/>
            </a:pPr>
            <a:r>
              <a:rPr lang="en-US" sz="2200" b="1" dirty="0">
                <a:solidFill>
                  <a:schemeClr val="tx2"/>
                </a:solidFill>
              </a:rPr>
              <a:t>Limitations</a:t>
            </a:r>
            <a:endParaRPr lang="en-US" sz="2200" dirty="0"/>
          </a:p>
        </p:txBody>
      </p:sp>
      <p:sp>
        <p:nvSpPr>
          <p:cNvPr id="15" name="Limitations item 1"/>
          <p:cNvSpPr txBox="1"/>
          <p:nvPr/>
        </p:nvSpPr>
        <p:spPr>
          <a:xfrm>
            <a:off x="6537960" y="2240280"/>
            <a:ext cx="4800600" cy="841248"/>
          </a:xfrm>
          <a:prstGeom prst="rect">
            <a:avLst/>
          </a:prstGeom>
          <a:noFill/>
          <a:ln/>
        </p:spPr>
        <p:txBody>
          <a:bodyPr wrap="square" lIns="0" tIns="0" rIns="0" bIns="0" rtlCol="0" anchor="t"/>
          <a:lstStyle/>
          <a:p>
            <a:pPr marL="0" indent="0">
              <a:buNone/>
            </a:pPr>
            <a:r>
              <a:rPr lang="en-US" sz="1700" b="1" dirty="0">
                <a:solidFill>
                  <a:schemeClr val="tx1"/>
                </a:solidFill>
              </a:rPr>
              <a:t>Training needs</a:t>
            </a:r>
            <a:endParaRPr lang="en-US" sz="1700" dirty="0"/>
          </a:p>
          <a:p>
            <a:r>
              <a:rPr lang="" sz="1400" dirty="0"/>
              <a:t>12 out of 27 staff members wished for more Teams training (Hargreaves et al., 2022)</a:t>
            </a:r>
          </a:p>
        </p:txBody>
      </p:sp>
      <p:sp>
        <p:nvSpPr>
          <p:cNvPr id="16" name="Limitations item 2"/>
          <p:cNvSpPr txBox="1"/>
          <p:nvPr/>
        </p:nvSpPr>
        <p:spPr>
          <a:xfrm>
            <a:off x="6537960" y="3172968"/>
            <a:ext cx="4800600" cy="841248"/>
          </a:xfrm>
          <a:prstGeom prst="rect">
            <a:avLst/>
          </a:prstGeom>
          <a:noFill/>
          <a:ln/>
        </p:spPr>
        <p:txBody>
          <a:bodyPr wrap="square" lIns="0" tIns="0" rIns="0" bIns="0" rtlCol="0" anchor="t"/>
          <a:lstStyle/>
          <a:p>
            <a:pPr marL="0" indent="0">
              <a:buNone/>
            </a:pPr>
            <a:r>
              <a:rPr lang="en-US" sz="1700" b="1" dirty="0">
                <a:solidFill>
                  <a:schemeClr val="tx1"/>
                </a:solidFill>
              </a:rPr>
              <a:t>Quieter voices, less informal learning</a:t>
            </a:r>
            <a:endParaRPr lang="en-US" sz="1700" dirty="0"/>
          </a:p>
          <a:p>
            <a:r>
              <a:rPr lang="" sz="1400" dirty="0"/>
              <a:t>The corridor conversation is difficult to replace (Hargreaves et al., 2022)</a:t>
            </a:r>
          </a:p>
        </p:txBody>
      </p:sp>
      <p:sp>
        <p:nvSpPr>
          <p:cNvPr id="17" name="Limitations item 3"/>
          <p:cNvSpPr txBox="1"/>
          <p:nvPr/>
        </p:nvSpPr>
        <p:spPr>
          <a:xfrm>
            <a:off x="6537960" y="4105656"/>
            <a:ext cx="4800600" cy="841248"/>
          </a:xfrm>
          <a:prstGeom prst="rect">
            <a:avLst/>
          </a:prstGeom>
          <a:noFill/>
          <a:ln/>
        </p:spPr>
        <p:txBody>
          <a:bodyPr wrap="square" lIns="0" tIns="0" rIns="0" bIns="0" rtlCol="0" anchor="t"/>
          <a:lstStyle/>
          <a:p>
            <a:pPr marL="0" indent="0">
              <a:buNone/>
            </a:pPr>
            <a:r>
              <a:rPr lang="en-US" sz="1700" b="1" dirty="0">
                <a:solidFill>
                  <a:schemeClr val="tx1"/>
                </a:solidFill>
              </a:rPr>
              <a:t>Not the care record</a:t>
            </a:r>
            <a:endParaRPr lang="en-US" sz="1700" dirty="0"/>
          </a:p>
          <a:p>
            <a:r>
              <a:rPr lang="" sz="1400" dirty="0"/>
              <a:t>Privacy of oversharing personal information is a concern (NHS England, no date)</a:t>
            </a:r>
          </a:p>
        </p:txBody>
      </p:sp>
      <p:sp>
        <p:nvSpPr>
          <p:cNvPr id="18" name="Limitations item 4"/>
          <p:cNvSpPr txBox="1"/>
          <p:nvPr/>
        </p:nvSpPr>
        <p:spPr>
          <a:xfrm>
            <a:off x="6537960" y="5038344"/>
            <a:ext cx="4800600" cy="841248"/>
          </a:xfrm>
          <a:prstGeom prst="rect">
            <a:avLst/>
          </a:prstGeom>
          <a:noFill/>
          <a:ln/>
        </p:spPr>
        <p:txBody>
          <a:bodyPr wrap="square" lIns="0" tIns="0" rIns="0" bIns="0" rtlCol="0" anchor="t"/>
          <a:lstStyle/>
          <a:p>
            <a:pPr marL="0" indent="0">
              <a:buNone/>
            </a:pPr>
            <a:r>
              <a:rPr lang="en-US" sz="1700" b="1" dirty="0">
                <a:solidFill>
                  <a:schemeClr val="tx1"/>
                </a:solidFill>
              </a:rPr>
              <a:t>Devices and connections</a:t>
            </a:r>
            <a:endParaRPr lang="en-US" sz="1700" dirty="0"/>
          </a:p>
          <a:p>
            <a:r>
              <a:rPr lang="" sz="1400" dirty="0"/>
              <a:t>Bring your own devices and weak connectivity at home (Blake et al., 2021)</a:t>
            </a:r>
          </a:p>
        </p:txBody>
      </p:sp>
      <p:sp>
        <p:nvSpPr>
          <p:cNvPr id="25" name="Slide Number Placeholder 0"/>
          <p:cNvSpPr>
            <a:spLocks noGrp="1"/>
          </p:cNvSpPr>
          <p:nvPr>
            <p:ph type="sldNum" sz="quarter" idx="4294967295"/>
          </p:nvPr>
        </p:nvSpPr>
        <p:spPr>
          <a:xfrm>
            <a:off x="10972800" y="6400800"/>
            <a:ext cx="66751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400" b="1" dirty="0">
                <a:solidFill>
                  <a:schemeClr val="tx2"/>
                </a:solidFill>
              </a:rPr>
              <a:t>Implementing Teams at Ashford</a:t>
            </a:r>
            <a:endParaRPr lang="en-US" sz="3400" dirty="0"/>
          </a:p>
        </p:txBody>
      </p:sp>
      <p:sp>
        <p:nvSpPr>
          <p:cNvPr id="3" name="Phase card 1"/>
          <p:cNvSpPr/>
          <p:nvPr/>
        </p:nvSpPr>
        <p:spPr>
          <a:xfrm>
            <a:off x="548640" y="1325880"/>
            <a:ext cx="6492240" cy="969264"/>
          </a:xfrm>
          <a:prstGeom prst="roundRect">
            <a:avLst>
              <a:gd name="adj" fmla="val 11321"/>
            </a:avLst>
          </a:prstGeom>
          <a:solidFill>
            <a:schemeClr val="bg2"/>
          </a:solidFill>
          <a:ln w="12700">
            <a:solidFill>
              <a:schemeClr val="bg2"/>
            </a:solidFill>
            <a:prstDash val="solid"/>
          </a:ln>
        </p:spPr>
        <p:txBody>
          <a:bodyPr/>
          <a:lstStyle/>
          <a:p>
            <a:endParaRPr lang="en-GB"/>
          </a:p>
        </p:txBody>
      </p:sp>
      <p:sp>
        <p:nvSpPr>
          <p:cNvPr id="4" name="Phase circle 1"/>
          <p:cNvSpPr/>
          <p:nvPr/>
        </p:nvSpPr>
        <p:spPr>
          <a:xfrm>
            <a:off x="731520" y="1536192"/>
            <a:ext cx="548640" cy="548640"/>
          </a:xfrm>
          <a:prstGeom prst="ellipse">
            <a:avLst/>
          </a:prstGeom>
          <a:solidFill>
            <a:schemeClr val="accent1"/>
          </a:solidFill>
          <a:ln w="12700">
            <a:solidFill>
              <a:srgbClr val="3B3F8F"/>
            </a:solidFill>
            <a:prstDash val="solid"/>
          </a:ln>
        </p:spPr>
        <p:txBody>
          <a:bodyPr/>
          <a:lstStyle/>
          <a:p>
            <a:endParaRPr lang="en-GB"/>
          </a:p>
        </p:txBody>
      </p:sp>
      <p:sp>
        <p:nvSpPr>
          <p:cNvPr id="5" name="Phase number 1"/>
          <p:cNvSpPr txBox="1"/>
          <p:nvPr/>
        </p:nvSpPr>
        <p:spPr>
          <a:xfrm>
            <a:off x="731520" y="1536192"/>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rPr>
              <a:t>1</a:t>
            </a:r>
            <a:endParaRPr lang="en-US" sz="2000" dirty="0"/>
          </a:p>
        </p:txBody>
      </p:sp>
      <p:sp>
        <p:nvSpPr>
          <p:cNvPr id="6" name="Phase text 1"/>
          <p:cNvSpPr txBox="1"/>
          <p:nvPr/>
        </p:nvSpPr>
        <p:spPr>
          <a:xfrm>
            <a:off x="1463040" y="1325880"/>
            <a:ext cx="5440680" cy="969264"/>
          </a:xfrm>
          <a:prstGeom prst="rect">
            <a:avLst/>
          </a:prstGeom>
          <a:noFill/>
          <a:ln/>
        </p:spPr>
        <p:txBody>
          <a:bodyPr wrap="square" lIns="0" tIns="0" rIns="0" bIns="0" rtlCol="0" anchor="ctr"/>
          <a:lstStyle/>
          <a:p>
            <a:pPr marL="0" indent="0">
              <a:buNone/>
            </a:pPr>
            <a:r>
              <a:rPr lang="en-US" sz="1700" b="1" dirty="0">
                <a:solidFill>
                  <a:schemeClr val="tx1"/>
                </a:solidFill>
              </a:rPr>
              <a:t>Prepare (weeks 1 to 2)</a:t>
            </a:r>
            <a:endParaRPr lang="en-US" sz="1700" dirty="0"/>
          </a:p>
          <a:p>
            <a:r>
              <a:rPr lang="" sz="1400" dirty="0"/>
              <a:t>Data protection impact assessment, establish communication channels, and set rules for their use (NHS England, no date)</a:t>
            </a:r>
          </a:p>
        </p:txBody>
      </p:sp>
      <p:sp>
        <p:nvSpPr>
          <p:cNvPr id="7" name="Phase card 2"/>
          <p:cNvSpPr/>
          <p:nvPr/>
        </p:nvSpPr>
        <p:spPr>
          <a:xfrm>
            <a:off x="548640" y="2404872"/>
            <a:ext cx="6492240" cy="969264"/>
          </a:xfrm>
          <a:prstGeom prst="roundRect">
            <a:avLst>
              <a:gd name="adj" fmla="val 11321"/>
            </a:avLst>
          </a:prstGeom>
          <a:solidFill>
            <a:schemeClr val="bg2"/>
          </a:solidFill>
          <a:ln w="12700">
            <a:solidFill>
              <a:schemeClr val="bg2"/>
            </a:solidFill>
            <a:prstDash val="solid"/>
          </a:ln>
        </p:spPr>
        <p:txBody>
          <a:bodyPr/>
          <a:lstStyle/>
          <a:p>
            <a:endParaRPr lang="en-GB"/>
          </a:p>
        </p:txBody>
      </p:sp>
      <p:sp>
        <p:nvSpPr>
          <p:cNvPr id="8" name="Phase circle 2"/>
          <p:cNvSpPr/>
          <p:nvPr/>
        </p:nvSpPr>
        <p:spPr>
          <a:xfrm>
            <a:off x="731520" y="2615184"/>
            <a:ext cx="548640" cy="548640"/>
          </a:xfrm>
          <a:prstGeom prst="ellipse">
            <a:avLst/>
          </a:prstGeom>
          <a:solidFill>
            <a:schemeClr val="accent1"/>
          </a:solidFill>
          <a:ln w="12700">
            <a:solidFill>
              <a:srgbClr val="3B3F8F"/>
            </a:solidFill>
            <a:prstDash val="solid"/>
          </a:ln>
        </p:spPr>
        <p:txBody>
          <a:bodyPr/>
          <a:lstStyle/>
          <a:p>
            <a:endParaRPr lang="en-GB"/>
          </a:p>
        </p:txBody>
      </p:sp>
      <p:sp>
        <p:nvSpPr>
          <p:cNvPr id="9" name="Phase number 2"/>
          <p:cNvSpPr txBox="1"/>
          <p:nvPr/>
        </p:nvSpPr>
        <p:spPr>
          <a:xfrm>
            <a:off x="731520" y="2615184"/>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rPr>
              <a:t>2</a:t>
            </a:r>
            <a:endParaRPr lang="en-US" sz="2000" dirty="0"/>
          </a:p>
        </p:txBody>
      </p:sp>
      <p:sp>
        <p:nvSpPr>
          <p:cNvPr id="10" name="Phase text 2"/>
          <p:cNvSpPr txBox="1"/>
          <p:nvPr/>
        </p:nvSpPr>
        <p:spPr>
          <a:xfrm>
            <a:off x="1463040" y="2404872"/>
            <a:ext cx="5440680" cy="969264"/>
          </a:xfrm>
          <a:prstGeom prst="rect">
            <a:avLst/>
          </a:prstGeom>
          <a:noFill/>
          <a:ln/>
        </p:spPr>
        <p:txBody>
          <a:bodyPr wrap="square" lIns="0" tIns="0" rIns="0" bIns="0" rtlCol="0" anchor="ctr"/>
          <a:lstStyle/>
          <a:p>
            <a:pPr marL="0" indent="0">
              <a:buNone/>
            </a:pPr>
            <a:r>
              <a:rPr lang="en-US" sz="1700" b="1" dirty="0">
                <a:solidFill>
                  <a:schemeClr val="tx1"/>
                </a:solidFill>
              </a:rPr>
              <a:t>Pilot (weeks 3 to 6)</a:t>
            </a:r>
            <a:endParaRPr lang="en-US" sz="1700" dirty="0"/>
          </a:p>
          <a:p>
            <a:r>
              <a:rPr lang="" sz="1400" dirty="0"/>
              <a:t>Begin with one group and collect feedback (Blake et al., 2021)</a:t>
            </a:r>
          </a:p>
        </p:txBody>
      </p:sp>
      <p:sp>
        <p:nvSpPr>
          <p:cNvPr id="11" name="Phase card 3"/>
          <p:cNvSpPr/>
          <p:nvPr/>
        </p:nvSpPr>
        <p:spPr>
          <a:xfrm>
            <a:off x="548640" y="3483864"/>
            <a:ext cx="6492240" cy="969264"/>
          </a:xfrm>
          <a:prstGeom prst="roundRect">
            <a:avLst>
              <a:gd name="adj" fmla="val 11321"/>
            </a:avLst>
          </a:prstGeom>
          <a:solidFill>
            <a:schemeClr val="bg2"/>
          </a:solidFill>
          <a:ln w="12700">
            <a:solidFill>
              <a:schemeClr val="bg2"/>
            </a:solidFill>
            <a:prstDash val="solid"/>
          </a:ln>
        </p:spPr>
        <p:txBody>
          <a:bodyPr/>
          <a:lstStyle/>
          <a:p>
            <a:endParaRPr lang="en-GB"/>
          </a:p>
        </p:txBody>
      </p:sp>
      <p:sp>
        <p:nvSpPr>
          <p:cNvPr id="12" name="Phase circle 3"/>
          <p:cNvSpPr/>
          <p:nvPr/>
        </p:nvSpPr>
        <p:spPr>
          <a:xfrm>
            <a:off x="731520" y="3694176"/>
            <a:ext cx="548640" cy="548640"/>
          </a:xfrm>
          <a:prstGeom prst="ellipse">
            <a:avLst/>
          </a:prstGeom>
          <a:solidFill>
            <a:schemeClr val="accent1"/>
          </a:solidFill>
          <a:ln w="12700">
            <a:solidFill>
              <a:srgbClr val="3B3F8F"/>
            </a:solidFill>
            <a:prstDash val="solid"/>
          </a:ln>
        </p:spPr>
        <p:txBody>
          <a:bodyPr/>
          <a:lstStyle/>
          <a:p>
            <a:endParaRPr lang="en-GB"/>
          </a:p>
        </p:txBody>
      </p:sp>
      <p:sp>
        <p:nvSpPr>
          <p:cNvPr id="13" name="Phase number 3"/>
          <p:cNvSpPr txBox="1"/>
          <p:nvPr/>
        </p:nvSpPr>
        <p:spPr>
          <a:xfrm>
            <a:off x="731520" y="3694176"/>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rPr>
              <a:t>3</a:t>
            </a:r>
            <a:endParaRPr lang="en-US" sz="2000" dirty="0"/>
          </a:p>
        </p:txBody>
      </p:sp>
      <p:sp>
        <p:nvSpPr>
          <p:cNvPr id="14" name="Phase text 3"/>
          <p:cNvSpPr txBox="1"/>
          <p:nvPr/>
        </p:nvSpPr>
        <p:spPr>
          <a:xfrm>
            <a:off x="1463040" y="3483864"/>
            <a:ext cx="5440680" cy="969264"/>
          </a:xfrm>
          <a:prstGeom prst="rect">
            <a:avLst/>
          </a:prstGeom>
          <a:noFill/>
          <a:ln/>
        </p:spPr>
        <p:txBody>
          <a:bodyPr wrap="square" lIns="0" tIns="0" rIns="0" bIns="0" rtlCol="0" anchor="ctr"/>
          <a:lstStyle/>
          <a:p>
            <a:pPr marL="0" indent="0">
              <a:buNone/>
            </a:pPr>
            <a:r>
              <a:rPr lang="en-US" sz="1700" b="1" dirty="0">
                <a:solidFill>
                  <a:schemeClr val="tx1"/>
                </a:solidFill>
              </a:rPr>
              <a:t>Train and roll out (weeks 7 to 10)</a:t>
            </a:r>
            <a:endParaRPr lang="en-US" sz="1700" dirty="0"/>
          </a:p>
          <a:p>
            <a:r>
              <a:rPr lang="" sz="1400" dirty="0"/>
              <a:t>Digital champions provide peer support with the fundamentals of Teams (Blake et al., 2021)</a:t>
            </a:r>
          </a:p>
        </p:txBody>
      </p:sp>
      <p:sp>
        <p:nvSpPr>
          <p:cNvPr id="15" name="Phase card 4"/>
          <p:cNvSpPr/>
          <p:nvPr/>
        </p:nvSpPr>
        <p:spPr>
          <a:xfrm>
            <a:off x="548640" y="4562856"/>
            <a:ext cx="6492240" cy="969264"/>
          </a:xfrm>
          <a:prstGeom prst="roundRect">
            <a:avLst>
              <a:gd name="adj" fmla="val 11321"/>
            </a:avLst>
          </a:prstGeom>
          <a:solidFill>
            <a:schemeClr val="bg2"/>
          </a:solidFill>
          <a:ln w="12700">
            <a:solidFill>
              <a:schemeClr val="bg2"/>
            </a:solidFill>
            <a:prstDash val="solid"/>
          </a:ln>
        </p:spPr>
        <p:txBody>
          <a:bodyPr/>
          <a:lstStyle/>
          <a:p>
            <a:endParaRPr lang="en-GB"/>
          </a:p>
        </p:txBody>
      </p:sp>
      <p:sp>
        <p:nvSpPr>
          <p:cNvPr id="16" name="Phase circle 4"/>
          <p:cNvSpPr/>
          <p:nvPr/>
        </p:nvSpPr>
        <p:spPr>
          <a:xfrm>
            <a:off x="731520" y="4773168"/>
            <a:ext cx="548640" cy="548640"/>
          </a:xfrm>
          <a:prstGeom prst="ellipse">
            <a:avLst/>
          </a:prstGeom>
          <a:solidFill>
            <a:schemeClr val="accent1"/>
          </a:solidFill>
          <a:ln w="12700">
            <a:solidFill>
              <a:srgbClr val="3B3F8F"/>
            </a:solidFill>
            <a:prstDash val="solid"/>
          </a:ln>
        </p:spPr>
        <p:txBody>
          <a:bodyPr/>
          <a:lstStyle/>
          <a:p>
            <a:endParaRPr lang="en-GB"/>
          </a:p>
        </p:txBody>
      </p:sp>
      <p:sp>
        <p:nvSpPr>
          <p:cNvPr id="17" name="Phase number 4"/>
          <p:cNvSpPr txBox="1"/>
          <p:nvPr/>
        </p:nvSpPr>
        <p:spPr>
          <a:xfrm>
            <a:off x="731520" y="4773168"/>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rPr>
              <a:t>4</a:t>
            </a:r>
            <a:endParaRPr lang="en-US" sz="2000" dirty="0"/>
          </a:p>
        </p:txBody>
      </p:sp>
      <p:sp>
        <p:nvSpPr>
          <p:cNvPr id="18" name="Phase text 4"/>
          <p:cNvSpPr txBox="1"/>
          <p:nvPr/>
        </p:nvSpPr>
        <p:spPr>
          <a:xfrm>
            <a:off x="1463040" y="4562856"/>
            <a:ext cx="5440680" cy="969264"/>
          </a:xfrm>
          <a:prstGeom prst="rect">
            <a:avLst/>
          </a:prstGeom>
          <a:noFill/>
          <a:ln/>
        </p:spPr>
        <p:txBody>
          <a:bodyPr wrap="square" lIns="0" tIns="0" rIns="0" bIns="0" rtlCol="0" anchor="ctr"/>
          <a:lstStyle/>
          <a:p>
            <a:pPr marL="0" indent="0">
              <a:buNone/>
            </a:pPr>
            <a:r>
              <a:rPr lang="en-US" sz="1700" b="1" dirty="0">
                <a:solidFill>
                  <a:schemeClr val="tx1"/>
                </a:solidFill>
              </a:rPr>
              <a:t>Review (month 3)</a:t>
            </a:r>
            <a:endParaRPr lang="en-US" sz="1700" dirty="0"/>
          </a:p>
          <a:p>
            <a:r>
              <a:rPr lang="" sz="1400" dirty="0"/>
              <a:t>Determine any missed updates and opinions of employees and modify communication channels accordingly</a:t>
            </a:r>
          </a:p>
        </p:txBody>
      </p:sp>
      <p:graphicFrame>
        <p:nvGraphicFramePr>
          <p:cNvPr id="19" name="Chart 0"/>
          <p:cNvGraphicFramePr/>
          <p:nvPr/>
        </p:nvGraphicFramePr>
        <p:xfrm>
          <a:off x="7315200" y="1325880"/>
          <a:ext cx="4297680" cy="4206240"/>
        </p:xfrm>
        <a:graphic>
          <a:graphicData uri="http://schemas.openxmlformats.org/drawingml/2006/chart">
            <c:chart xmlns:c="http://schemas.openxmlformats.org/drawingml/2006/chart" xmlns:r="http://schemas.openxmlformats.org/officeDocument/2006/relationships" r:id="rId3"/>
          </a:graphicData>
        </a:graphic>
      </p:graphicFrame>
      <p:sp>
        <p:nvSpPr>
          <p:cNvPr id="20" name="Source caption"/>
          <p:cNvSpPr txBox="1"/>
          <p:nvPr/>
        </p:nvSpPr>
        <p:spPr>
          <a:xfrm>
            <a:off x="548640" y="5760720"/>
            <a:ext cx="11064240" cy="457200"/>
          </a:xfrm>
          <a:prstGeom prst="rect">
            <a:avLst/>
          </a:prstGeom>
          <a:noFill/>
          <a:ln/>
        </p:spPr>
        <p:txBody>
          <a:bodyPr wrap="square" lIns="0" tIns="0" rIns="0" bIns="0" rtlCol="0" anchor="t"/>
          <a:lstStyle/>
          <a:p>
            <a:pPr marL="0" indent="0">
              <a:buNone/>
            </a:pPr>
            <a:r>
              <a:rPr lang="en-US" sz="1200" i="1" dirty="0">
                <a:solidFill>
                  <a:schemeClr val="accent6"/>
                </a:solidFill>
              </a:rPr>
              <a:t>The timeline has been suggested by the team itself. Care workers lack confidence, and thus training is specific to them (Blake et al., 2021).</a:t>
            </a:r>
            <a:endParaRPr lang="en-US" sz="1200" dirty="0"/>
          </a:p>
        </p:txBody>
      </p:sp>
      <p:sp>
        <p:nvSpPr>
          <p:cNvPr id="25" name="Slide Number Placeholder 0"/>
          <p:cNvSpPr>
            <a:spLocks noGrp="1"/>
          </p:cNvSpPr>
          <p:nvPr>
            <p:ph type="sldNum" sz="quarter" idx="4294967295"/>
          </p:nvPr>
        </p:nvSpPr>
        <p:spPr>
          <a:xfrm>
            <a:off x="10972800" y="6400800"/>
            <a:ext cx="66751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400" b="1" dirty="0">
                <a:solidFill>
                  <a:schemeClr val="tx2"/>
                </a:solidFill>
              </a:rPr>
              <a:t>References</a:t>
            </a:r>
            <a:endParaRPr lang="en-US" sz="3400" dirty="0"/>
          </a:p>
        </p:txBody>
      </p:sp>
      <p:sp>
        <p:nvSpPr>
          <p:cNvPr id="3" name="Reference list"/>
          <p:cNvSpPr txBox="1"/>
          <p:nvPr/>
        </p:nvSpPr>
        <p:spPr>
          <a:xfrm>
            <a:off x="548640" y="1325880"/>
            <a:ext cx="11064240" cy="4754880"/>
          </a:xfrm>
          <a:prstGeom prst="rect">
            <a:avLst/>
          </a:prstGeom>
          <a:noFill/>
          <a:ln/>
        </p:spPr>
        <p:txBody>
          <a:bodyPr wrap="square" lIns="0" tIns="0" rIns="0" bIns="0" rtlCol="0" anchor="t"/>
          <a:lstStyle/>
          <a:p>
            <a:pPr marL="0" indent="0">
              <a:spcAft>
                <a:spcPts val="1400"/>
              </a:spcAft>
              <a:buNone/>
            </a:pPr>
            <a:r>
              <a:rPr lang="en-US" sz="1600" dirty="0">
                <a:solidFill>
                  <a:schemeClr val="tx1"/>
                </a:solidFill>
              </a:rPr>
              <a:t>Blake, M. et al. (2021) </a:t>
            </a:r>
            <a:r>
              <a:rPr lang="en-US" sz="1600" i="1" dirty="0">
                <a:solidFill>
                  <a:schemeClr val="tx1"/>
                </a:solidFill>
              </a:rPr>
              <a:t>NHSX Adult Social Care Technology and digital skills review: main report</a:t>
            </a:r>
            <a:r>
              <a:rPr lang="en-US" sz="1600" dirty="0">
                <a:solidFill>
                  <a:schemeClr val="tx1"/>
                </a:solidFill>
              </a:rPr>
              <a:t>. Ipsos MORI for NHSX. Available at: https://www.ipsos.com/sites/default/files/ct/publication/documents/2021-12/NHSX_Technology_and_Digital_Skills_Review_Main_Report_November_2021.pdf (Accessed: 3 October 2026).</a:t>
            </a:r>
            <a:endParaRPr lang="en-US" sz="1600" dirty="0"/>
          </a:p>
          <a:p>
            <a:pPr marL="0" indent="0">
              <a:spcAft>
                <a:spcPts val="1400"/>
              </a:spcAft>
              <a:buNone/>
            </a:pPr>
            <a:r>
              <a:rPr lang="en-US" sz="1600" dirty="0">
                <a:solidFill>
                  <a:schemeClr val="tx1"/>
                </a:solidFill>
              </a:rPr>
              <a:t>Hargreaves, C., Clarke, A.P. and Lester, K.R. (2022) ‘Microsoft Teams and team performance in the COVID-19 pandemic within an NHS Trust Community Service in North-West England’, </a:t>
            </a:r>
            <a:r>
              <a:rPr lang="en-US" sz="1600" i="1" dirty="0">
                <a:solidFill>
                  <a:schemeClr val="tx1"/>
                </a:solidFill>
              </a:rPr>
              <a:t>Team Performance Management</a:t>
            </a:r>
            <a:r>
              <a:rPr lang="en-US" sz="1600" dirty="0">
                <a:solidFill>
                  <a:schemeClr val="tx1"/>
                </a:solidFill>
              </a:rPr>
              <a:t>, 28(1–2), pp. 79–94. DOI: 10.1108/TPM-11-2021-0082.</a:t>
            </a:r>
            <a:endParaRPr lang="en-US" sz="1600" dirty="0"/>
          </a:p>
          <a:p>
            <a:pPr marL="0" indent="0">
              <a:spcAft>
                <a:spcPts val="1400"/>
              </a:spcAft>
              <a:buNone/>
            </a:pPr>
            <a:r>
              <a:rPr lang="en-US" sz="1600" dirty="0">
                <a:solidFill>
                  <a:schemeClr val="tx1"/>
                </a:solidFill>
              </a:rPr>
              <a:t>Mehta, J., Yates, T., Smith, P., Henderson, D., Winteringham, G. and Burns, A. (2020) ‘Rapid implementation of Microsoft Teams in response to COVID-19: one acute healthcare organisation’s experience’, </a:t>
            </a:r>
            <a:r>
              <a:rPr lang="en-US" sz="1600" i="1" dirty="0">
                <a:solidFill>
                  <a:schemeClr val="tx1"/>
                </a:solidFill>
              </a:rPr>
              <a:t>BMJ Health &amp; Care Informatics</a:t>
            </a:r>
            <a:r>
              <a:rPr lang="en-US" sz="1600" dirty="0">
                <a:solidFill>
                  <a:schemeClr val="tx1"/>
                </a:solidFill>
              </a:rPr>
              <a:t>, 27(3), e100209. DOI: 10.1136/bmjhci-2020-100209.</a:t>
            </a:r>
            <a:endParaRPr lang="en-US" sz="1600" dirty="0"/>
          </a:p>
          <a:p>
            <a:pPr marL="0" indent="0">
              <a:spcAft>
                <a:spcPts val="1400"/>
              </a:spcAft>
              <a:buNone/>
            </a:pPr>
            <a:r>
              <a:rPr lang="en-US" sz="1600" dirty="0">
                <a:solidFill>
                  <a:schemeClr val="tx1"/>
                </a:solidFill>
              </a:rPr>
              <a:t>Microsoft (2026) </a:t>
            </a:r>
            <a:r>
              <a:rPr lang="en-US" sz="1600" i="1" dirty="0">
                <a:solidFill>
                  <a:schemeClr val="tx1"/>
                </a:solidFill>
              </a:rPr>
              <a:t>Overview of teams and channels in Microsoft Teams</a:t>
            </a:r>
            <a:r>
              <a:rPr lang="en-US" sz="1600" dirty="0">
                <a:solidFill>
                  <a:schemeClr val="tx1"/>
                </a:solidFill>
              </a:rPr>
              <a:t>. Available at: https://learn.microsoft.com/en-us/microsoftteams/teams-channels-overview (Accessed: 3 October 2026).</a:t>
            </a:r>
            <a:endParaRPr lang="en-US" sz="1600" dirty="0"/>
          </a:p>
          <a:p>
            <a:pPr marL="0" indent="0">
              <a:spcAft>
                <a:spcPts val="1400"/>
              </a:spcAft>
              <a:buNone/>
            </a:pPr>
            <a:r>
              <a:rPr lang="en-US" sz="1600" dirty="0">
                <a:solidFill>
                  <a:schemeClr val="tx1"/>
                </a:solidFill>
              </a:rPr>
              <a:t>NHS England (no date) </a:t>
            </a:r>
            <a:r>
              <a:rPr lang="en-US" sz="1600" i="1" dirty="0">
                <a:solidFill>
                  <a:schemeClr val="tx1"/>
                </a:solidFill>
              </a:rPr>
              <a:t>Using mobile messaging</a:t>
            </a:r>
            <a:r>
              <a:rPr lang="en-US" sz="1600" dirty="0">
                <a:solidFill>
                  <a:schemeClr val="tx1"/>
                </a:solidFill>
              </a:rPr>
              <a:t>. Available at: https://transform.england.nhs.uk/information-governance/guidance/use-mobile-messaging-software-health-and-care-settings/ (Accessed: 3 October 2026).</a:t>
            </a:r>
            <a:endParaRPr lang="en-US" sz="1600" dirty="0"/>
          </a:p>
        </p:txBody>
      </p:sp>
      <p:sp>
        <p:nvSpPr>
          <p:cNvPr id="25" name="Slide Number Placeholder 0"/>
          <p:cNvSpPr>
            <a:spLocks noGrp="1"/>
          </p:cNvSpPr>
          <p:nvPr>
            <p:ph type="sldNum" sz="quarter" idx="4294967295"/>
          </p:nvPr>
        </p:nvSpPr>
        <p:spPr>
          <a:xfrm>
            <a:off x="10972800" y="6400800"/>
            <a:ext cx="667512"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10</a:t>
            </a:fld>
            <a:endParaRPr lang="en-US"/>
          </a:p>
        </p:txBody>
      </p:sp>
    </p:spTree>
  </p:cSld>
  <p:clrMapOvr>
    <a:masterClrMapping/>
  </p:clrMapOvr>
</p:sld>
</file>

<file path=ppt/theme/theme1.xml><?xml version="1.0" encoding="utf-8"?>
<a:theme xmlns:a="http://schemas.openxmlformats.org/drawingml/2006/main" name="Ashford Teams">
  <a:themeElements>
    <a:clrScheme name="Ashford Teams">
      <a:dk1>
        <a:srgbClr val="1F2040"/>
      </a:dk1>
      <a:lt1>
        <a:srgbClr val="FFFFFF"/>
      </a:lt1>
      <a:dk2>
        <a:srgbClr val="3B3F8F"/>
      </a:dk2>
      <a:lt2>
        <a:srgbClr val="F1F0FA"/>
      </a:lt2>
      <a:accent1>
        <a:srgbClr val="3B3F8F"/>
      </a:accent1>
      <a:accent2>
        <a:srgbClr val="F28C6F"/>
      </a:accent2>
      <a:accent3>
        <a:srgbClr val="2A9D8F"/>
      </a:accent3>
      <a:accent4>
        <a:srgbClr val="8B8FD6"/>
      </a:accent4>
      <a:accent5>
        <a:srgbClr val="E9B44C"/>
      </a:accent5>
      <a:accent6>
        <a:srgbClr val="5F6368"/>
      </a:accent6>
      <a:hlink>
        <a:srgbClr val="3B3F8F"/>
      </a:hlink>
      <a:folHlink>
        <a:srgbClr val="5F6368"/>
      </a:folHlink>
    </a:clrScheme>
    <a:fontScheme name="Ashford Teams">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TotalTime>
  <Words>1369</Words>
  <Application>Microsoft Office PowerPoint</Application>
  <PresentationFormat>Widescreen</PresentationFormat>
  <Paragraphs>168</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Cambria</vt:lpstr>
      <vt:lpstr>Ashford Teams</vt:lpstr>
      <vt:lpstr>PowerPoint Presentation</vt:lpstr>
      <vt:lpstr>The task: daily staff updates</vt:lpstr>
      <vt:lpstr>Why Ashford needs a change</vt:lpstr>
      <vt:lpstr>Selected tool: Microsoft Teams</vt:lpstr>
      <vt:lpstr>Why Teams suits this task</vt:lpstr>
      <vt:lpstr>Evidence: better communication</vt:lpstr>
      <vt:lpstr>Teams set-up for Ashford</vt:lpstr>
      <vt:lpstr>Advantages and limitations</vt:lpstr>
      <vt:lpstr>Implementing Teams at Ashford</vt:lpstr>
      <vt:lpstr>References</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Staff communication and daily updates: Microsoft Teams</dc:title>
  <dc:subject>PptxGenJS Presentation</dc:subject>
  <dc:creator>LCHS4007 Group Presentation</dc:creator>
  <cp:lastModifiedBy>danyal ellahi</cp:lastModifiedBy>
  <cp:revision>3</cp:revision>
  <dcterms:created xsi:type="dcterms:W3CDTF">2026-10-03T15:29:33Z</dcterms:created>
  <dcterms:modified xsi:type="dcterms:W3CDTF">2026-10-03T16:18:58Z</dcterms:modified>
</cp:coreProperties>
</file>