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316" r:id="rId5"/>
    <p:sldId id="271" r:id="rId6"/>
    <p:sldId id="329" r:id="rId7"/>
    <p:sldId id="330" r:id="rId8"/>
    <p:sldId id="331" r:id="rId9"/>
    <p:sldId id="318" r:id="rId10"/>
    <p:sldId id="317" r:id="rId11"/>
    <p:sldId id="332" r:id="rId12"/>
    <p:sldId id="311" r:id="rId13"/>
    <p:sldId id="333" r:id="rId14"/>
    <p:sldId id="272" r:id="rId15"/>
    <p:sldId id="262" r:id="rId16"/>
    <p:sldId id="275" r:id="rId17"/>
    <p:sldId id="276" r:id="rId18"/>
    <p:sldId id="301" r:id="rId19"/>
    <p:sldId id="302" r:id="rId20"/>
    <p:sldId id="303" r:id="rId21"/>
    <p:sldId id="266" r:id="rId22"/>
    <p:sldId id="335" r:id="rId23"/>
    <p:sldId id="336" r:id="rId24"/>
    <p:sldId id="337" r:id="rId25"/>
    <p:sldId id="265" r:id="rId26"/>
    <p:sldId id="277" r:id="rId27"/>
    <p:sldId id="278" r:id="rId28"/>
    <p:sldId id="264" r:id="rId29"/>
    <p:sldId id="334" r:id="rId30"/>
    <p:sldId id="282" r:id="rId31"/>
    <p:sldId id="283" r:id="rId32"/>
    <p:sldId id="286" r:id="rId33"/>
    <p:sldId id="284" r:id="rId34"/>
    <p:sldId id="287" r:id="rId35"/>
    <p:sldId id="288" r:id="rId36"/>
    <p:sldId id="312" r:id="rId37"/>
    <p:sldId id="289" r:id="rId38"/>
    <p:sldId id="290" r:id="rId39"/>
    <p:sldId id="321" r:id="rId40"/>
    <p:sldId id="322" r:id="rId41"/>
    <p:sldId id="323" r:id="rId42"/>
    <p:sldId id="324" r:id="rId43"/>
    <p:sldId id="325" r:id="rId44"/>
    <p:sldId id="326" r:id="rId45"/>
    <p:sldId id="327" r:id="rId46"/>
    <p:sldId id="328" r:id="rId47"/>
    <p:sldId id="319" r:id="rId48"/>
    <p:sldId id="320"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280" y="4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61981F-7B4E-4B7E-A1DC-AD4C15507A23}" type="datetimeFigureOut">
              <a:rPr lang="en-GB" smtClean="0"/>
              <a:t>10/10/2018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DD7E4C-2468-480E-93BB-3C01AF869EA3}" type="slidenum">
              <a:rPr lang="en-GB" smtClean="0"/>
              <a:t>‹#›</a:t>
            </a:fld>
            <a:endParaRPr lang="en-GB"/>
          </a:p>
        </p:txBody>
      </p:sp>
    </p:spTree>
    <p:extLst>
      <p:ext uri="{BB962C8B-B14F-4D97-AF65-F5344CB8AC3E}">
        <p14:creationId xmlns:p14="http://schemas.microsoft.com/office/powerpoint/2010/main" val="1949189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9F08D3-3DD7-4C7A-9199-B70B673790DD}" type="slidenum">
              <a:rPr lang="en-GB" altLang="en-US"/>
              <a:pPr/>
              <a:t>2</a:t>
            </a:fld>
            <a:endParaRPr lang="en-GB" alt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283458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C98B6E-6C35-40A4-9DA9-46E9C41D1CB1}" type="slidenum">
              <a:rPr lang="en-GB" altLang="en-US"/>
              <a:pPr/>
              <a:t>13</a:t>
            </a:fld>
            <a:endParaRPr lang="en-GB" altLang="en-US"/>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739561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AB8E31-840A-45C3-B9E8-99303D6B3EF6}" type="slidenum">
              <a:rPr lang="en-GB" altLang="en-US"/>
              <a:pPr/>
              <a:t>14</a:t>
            </a:fld>
            <a:endParaRPr lang="en-GB" altLang="en-US"/>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63775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alibri" panose="020F0502020204030204" pitchFamily="34" charset="0"/>
              </a:rPr>
              <a:t>Action learning is a method of collaborative learning where a small group of learners (an ‘action learning set’) meet regularly to reflect on real work issues. Its basic philosophy is that the most effective learning takes place when individuals are faced with a real problem to solve.</a:t>
            </a:r>
          </a:p>
          <a:p>
            <a:r>
              <a:rPr lang="en-GB" sz="1200" dirty="0">
                <a:latin typeface="Calibri" panose="020F0502020204030204" pitchFamily="34" charset="0"/>
              </a:rPr>
              <a:t>Putting managers to work in cross-functional teams, exposing them to different areas and enabling them to learn about other aspects of the organisation is one way of broadening their experience, though careful thought needs to be given to choosing the right project for individuals as part of tailored development.</a:t>
            </a:r>
          </a:p>
          <a:p>
            <a:endParaRPr lang="en-GB" dirty="0"/>
          </a:p>
        </p:txBody>
      </p:sp>
      <p:sp>
        <p:nvSpPr>
          <p:cNvPr id="4" name="Slide Number Placeholder 3"/>
          <p:cNvSpPr>
            <a:spLocks noGrp="1"/>
          </p:cNvSpPr>
          <p:nvPr>
            <p:ph type="sldNum" sz="quarter" idx="10"/>
          </p:nvPr>
        </p:nvSpPr>
        <p:spPr/>
        <p:txBody>
          <a:bodyPr/>
          <a:lstStyle/>
          <a:p>
            <a:fld id="{9EDD7E4C-2468-480E-93BB-3C01AF869EA3}" type="slidenum">
              <a:rPr lang="en-GB" smtClean="0"/>
              <a:t>16</a:t>
            </a:fld>
            <a:endParaRPr lang="en-GB"/>
          </a:p>
        </p:txBody>
      </p:sp>
    </p:spTree>
    <p:extLst>
      <p:ext uri="{BB962C8B-B14F-4D97-AF65-F5344CB8AC3E}">
        <p14:creationId xmlns:p14="http://schemas.microsoft.com/office/powerpoint/2010/main" val="3825038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9819C95-DF95-4B45-8DD0-AF30D4410DDD}" type="slidenum">
              <a:rPr lang="en-GB" altLang="en-US"/>
              <a:pPr/>
              <a:t>28</a:t>
            </a:fld>
            <a:endParaRPr lang="en-GB" alt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7689294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310A9820-06EC-4872-BC0B-6ADC1A474D0C}" type="slidenum">
              <a:rPr lang="en-GB" altLang="en-US"/>
              <a:pPr/>
              <a:t>‹#›</a:t>
            </a:fld>
            <a:endParaRPr lang="en-GB" altLang="en-US"/>
          </a:p>
        </p:txBody>
      </p:sp>
    </p:spTree>
    <p:extLst>
      <p:ext uri="{BB962C8B-B14F-4D97-AF65-F5344CB8AC3E}">
        <p14:creationId xmlns:p14="http://schemas.microsoft.com/office/powerpoint/2010/main" val="29061236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685800" y="1981200"/>
            <a:ext cx="7772400" cy="4114800"/>
          </a:xfrm>
        </p:spPr>
        <p:txBody>
          <a:bodyPr/>
          <a:lstStyle/>
          <a:p>
            <a:endParaRPr lang="en-GB"/>
          </a:p>
        </p:txBody>
      </p:sp>
      <p:sp>
        <p:nvSpPr>
          <p:cNvPr id="4" name="Date Placeholder 3"/>
          <p:cNvSpPr>
            <a:spLocks noGrp="1"/>
          </p:cNvSpPr>
          <p:nvPr>
            <p:ph type="dt" sz="half" idx="10"/>
          </p:nvPr>
        </p:nvSpPr>
        <p:spPr>
          <a:xfrm>
            <a:off x="685800" y="6248400"/>
            <a:ext cx="1905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3124200" y="6248400"/>
            <a:ext cx="2895600" cy="457200"/>
          </a:xfrm>
          <a:prstGeom prst="rect">
            <a:avLst/>
          </a:prstGeom>
        </p:spPr>
        <p:txBody>
          <a:bodyPr/>
          <a:lstStyle>
            <a:lvl1pPr>
              <a:defRPr/>
            </a:lvl1pPr>
          </a:lstStyle>
          <a:p>
            <a:endParaRPr lang="en-GB" altLang="en-US"/>
          </a:p>
        </p:txBody>
      </p:sp>
      <p:sp>
        <p:nvSpPr>
          <p:cNvPr id="6" name="Slide Number Placeholder 5"/>
          <p:cNvSpPr>
            <a:spLocks noGrp="1"/>
          </p:cNvSpPr>
          <p:nvPr>
            <p:ph type="sldNum" sz="quarter" idx="12"/>
          </p:nvPr>
        </p:nvSpPr>
        <p:spPr>
          <a:xfrm>
            <a:off x="6553200" y="6248400"/>
            <a:ext cx="1905000" cy="457200"/>
          </a:xfrm>
        </p:spPr>
        <p:txBody>
          <a:bodyPr/>
          <a:lstStyle>
            <a:lvl1pPr>
              <a:defRPr/>
            </a:lvl1pPr>
          </a:lstStyle>
          <a:p>
            <a:fld id="{CA6CAA0D-5CE9-43DF-96DB-E2B59FCB9D63}" type="slidenum">
              <a:rPr lang="en-GB" altLang="en-US"/>
              <a:pPr/>
              <a:t>‹#›</a:t>
            </a:fld>
            <a:endParaRPr lang="en-GB" altLang="en-US"/>
          </a:p>
        </p:txBody>
      </p:sp>
    </p:spTree>
    <p:extLst>
      <p:ext uri="{BB962C8B-B14F-4D97-AF65-F5344CB8AC3E}">
        <p14:creationId xmlns:p14="http://schemas.microsoft.com/office/powerpoint/2010/main" val="4060366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hbr.org/2016/03/to-stay-relevant-your-company-and-employees-must-keep-learni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learnabilityquotient.com/en/about"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learnabilityquotient.com/en/assess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Managing People </a:t>
            </a:r>
            <a:r>
              <a:rPr lang="en-GB" dirty="0"/>
              <a:t/>
            </a:r>
            <a:br>
              <a:rPr lang="en-GB" dirty="0"/>
            </a:br>
            <a:r>
              <a:rPr lang="en-GB" dirty="0"/>
              <a:t/>
            </a:r>
            <a:br>
              <a:rPr lang="en-GB" dirty="0"/>
            </a:br>
            <a:r>
              <a:rPr lang="en-GB"/>
              <a:t>Lecture 4: </a:t>
            </a:r>
            <a:r>
              <a:rPr lang="en-GB" dirty="0"/>
              <a:t>24</a:t>
            </a:r>
            <a:r>
              <a:rPr lang="en-GB" baseline="30000" dirty="0"/>
              <a:t>th</a:t>
            </a:r>
            <a:r>
              <a:rPr lang="en-GB" dirty="0"/>
              <a:t> October 2018</a:t>
            </a:r>
          </a:p>
        </p:txBody>
      </p:sp>
      <p:sp>
        <p:nvSpPr>
          <p:cNvPr id="3" name="Subtitle 2"/>
          <p:cNvSpPr>
            <a:spLocks noGrp="1"/>
          </p:cNvSpPr>
          <p:nvPr>
            <p:ph type="subTitle" idx="1"/>
          </p:nvPr>
        </p:nvSpPr>
        <p:spPr>
          <a:xfrm>
            <a:off x="1023447" y="3717032"/>
            <a:ext cx="7451104" cy="1752600"/>
          </a:xfrm>
        </p:spPr>
        <p:txBody>
          <a:bodyPr>
            <a:normAutofit/>
          </a:bodyPr>
          <a:lstStyle/>
          <a:p>
            <a:r>
              <a:rPr lang="en-GB" b="1" dirty="0">
                <a:solidFill>
                  <a:schemeClr val="bg1"/>
                </a:solidFill>
                <a:latin typeface="Calibri" panose="020F0502020204030204" pitchFamily="34" charset="0"/>
                <a:ea typeface="Calibri" panose="020F0502020204030204" pitchFamily="34" charset="0"/>
              </a:rPr>
              <a:t>Learning &amp; Development</a:t>
            </a:r>
            <a:endParaRPr lang="en-GB" b="1" dirty="0">
              <a:solidFill>
                <a:schemeClr val="bg1"/>
              </a:solidFill>
            </a:endParaRPr>
          </a:p>
          <a:p>
            <a:endParaRPr lang="en-GB" dirty="0"/>
          </a:p>
        </p:txBody>
      </p:sp>
      <p:sp>
        <p:nvSpPr>
          <p:cNvPr id="5" name="Rectangle 4"/>
          <p:cNvSpPr/>
          <p:nvPr/>
        </p:nvSpPr>
        <p:spPr>
          <a:xfrm>
            <a:off x="7236296" y="332656"/>
            <a:ext cx="1377300" cy="369332"/>
          </a:xfrm>
          <a:prstGeom prst="rect">
            <a:avLst/>
          </a:prstGeom>
        </p:spPr>
        <p:txBody>
          <a:bodyPr wrap="none">
            <a:spAutoFit/>
          </a:bodyPr>
          <a:lstStyle/>
          <a:p>
            <a:r>
              <a:rPr lang="en-GB" b="1" dirty="0">
                <a:solidFill>
                  <a:schemeClr val="accent6">
                    <a:lumMod val="50000"/>
                  </a:schemeClr>
                </a:solidFill>
              </a:rPr>
              <a:t>M5X00856:</a:t>
            </a:r>
          </a:p>
        </p:txBody>
      </p:sp>
      <p:sp>
        <p:nvSpPr>
          <p:cNvPr id="4" name="TextBox 3">
            <a:extLst>
              <a:ext uri="{FF2B5EF4-FFF2-40B4-BE49-F238E27FC236}">
                <a16:creationId xmlns:a16="http://schemas.microsoft.com/office/drawing/2014/main" xmlns="" id="{57DA4DA1-663E-4C7C-8190-872532CC15B8}"/>
              </a:ext>
            </a:extLst>
          </p:cNvPr>
          <p:cNvSpPr txBox="1"/>
          <p:nvPr/>
        </p:nvSpPr>
        <p:spPr>
          <a:xfrm>
            <a:off x="1988860" y="5301208"/>
            <a:ext cx="6624736" cy="707886"/>
          </a:xfrm>
          <a:prstGeom prst="rect">
            <a:avLst/>
          </a:prstGeom>
          <a:noFill/>
        </p:spPr>
        <p:txBody>
          <a:bodyPr wrap="square" rtlCol="0">
            <a:spAutoFit/>
          </a:bodyPr>
          <a:lstStyle/>
          <a:p>
            <a:r>
              <a:rPr lang="en-GB" sz="4000" dirty="0">
                <a:solidFill>
                  <a:srgbClr val="FFFF00"/>
                </a:solidFill>
              </a:rPr>
              <a:t>Felicity Healey-Benson</a:t>
            </a:r>
          </a:p>
        </p:txBody>
      </p:sp>
    </p:spTree>
    <p:extLst>
      <p:ext uri="{BB962C8B-B14F-4D97-AF65-F5344CB8AC3E}">
        <p14:creationId xmlns:p14="http://schemas.microsoft.com/office/powerpoint/2010/main" val="95955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type="body" idx="1"/>
          </p:nvPr>
        </p:nvSpPr>
        <p:spPr>
          <a:xfrm>
            <a:off x="251520" y="663427"/>
            <a:ext cx="8229600" cy="3917032"/>
          </a:xfrm>
        </p:spPr>
        <p:txBody>
          <a:bodyPr/>
          <a:lstStyle/>
          <a:p>
            <a:pPr>
              <a:buFontTx/>
              <a:buNone/>
            </a:pPr>
            <a:endParaRPr lang="en-GB" altLang="en-US">
              <a:latin typeface="Verdana" pitchFamily="34" charset="0"/>
            </a:endParaRPr>
          </a:p>
          <a:p>
            <a:pPr lvl="1"/>
            <a:endParaRPr lang="en-GB" altLang="en-US">
              <a:latin typeface="Verdana" pitchFamily="34" charset="0"/>
            </a:endParaRPr>
          </a:p>
          <a:p>
            <a:pPr>
              <a:buFontTx/>
              <a:buNone/>
            </a:pPr>
            <a:endParaRPr lang="en-GB" altLang="en-US">
              <a:latin typeface="Verdana" pitchFamily="34" charset="0"/>
            </a:endParaRPr>
          </a:p>
          <a:p>
            <a:pPr>
              <a:buFontTx/>
              <a:buNone/>
            </a:pPr>
            <a:endParaRPr lang="en-GB" altLang="en-US">
              <a:latin typeface="Verdana" pitchFamily="34" charset="0"/>
            </a:endParaRPr>
          </a:p>
        </p:txBody>
      </p:sp>
      <p:sp>
        <p:nvSpPr>
          <p:cNvPr id="24580" name="Rectangle 4"/>
          <p:cNvSpPr>
            <a:spLocks noGrp="1" noChangeArrowheads="1"/>
          </p:cNvSpPr>
          <p:nvPr>
            <p:ph type="body" sz="half" idx="4294967295"/>
          </p:nvPr>
        </p:nvSpPr>
        <p:spPr>
          <a:xfrm>
            <a:off x="251520" y="1484784"/>
            <a:ext cx="8229600" cy="5211762"/>
          </a:xfrm>
        </p:spPr>
        <p:txBody>
          <a:bodyPr/>
          <a:lstStyle/>
          <a:p>
            <a:r>
              <a:rPr lang="en-GB" altLang="en-US" sz="2400" b="1" dirty="0">
                <a:latin typeface="Calibri" panose="020F0502020204030204" pitchFamily="34" charset="0"/>
                <a:cs typeface="Calibri" panose="020F0502020204030204" pitchFamily="34" charset="0"/>
              </a:rPr>
              <a:t>Training</a:t>
            </a:r>
            <a:r>
              <a:rPr lang="en-GB" altLang="en-US" sz="2400" dirty="0">
                <a:latin typeface="Calibri" panose="020F0502020204030204" pitchFamily="34" charset="0"/>
                <a:cs typeface="Calibri" panose="020F0502020204030204" pitchFamily="34" charset="0"/>
              </a:rPr>
              <a:t> - the systematic development of the knowledge, skills and attitudes required by an individual to adequately perform a specific task or job</a:t>
            </a:r>
          </a:p>
          <a:p>
            <a:r>
              <a:rPr lang="en-GB" altLang="en-US" sz="2400" b="1" dirty="0">
                <a:latin typeface="Calibri" panose="020F0502020204030204" pitchFamily="34" charset="0"/>
                <a:cs typeface="Calibri" panose="020F0502020204030204" pitchFamily="34" charset="0"/>
              </a:rPr>
              <a:t>Education</a:t>
            </a:r>
            <a:r>
              <a:rPr lang="en-GB" altLang="en-US" sz="2400" dirty="0">
                <a:latin typeface="Calibri" panose="020F0502020204030204" pitchFamily="34" charset="0"/>
                <a:cs typeface="Calibri" panose="020F0502020204030204" pitchFamily="34" charset="0"/>
              </a:rPr>
              <a:t> – long-term learning, learning for life, socialisation: learning that will help the employee to take on a new role or do a different job at some future date</a:t>
            </a:r>
          </a:p>
          <a:p>
            <a:r>
              <a:rPr lang="en-GB" altLang="en-US" sz="2400" b="1" dirty="0">
                <a:latin typeface="Calibri" panose="020F0502020204030204" pitchFamily="34" charset="0"/>
                <a:cs typeface="Calibri" panose="020F0502020204030204" pitchFamily="34" charset="0"/>
              </a:rPr>
              <a:t>Development</a:t>
            </a:r>
            <a:r>
              <a:rPr lang="en-GB" altLang="en-US" sz="2400" dirty="0">
                <a:latin typeface="Calibri" panose="020F0502020204030204" pitchFamily="34" charset="0"/>
                <a:cs typeface="Calibri" panose="020F0502020204030204" pitchFamily="34" charset="0"/>
              </a:rPr>
              <a:t> – activities planned and designed to help an individual, over time, to develop his or her full potential</a:t>
            </a:r>
          </a:p>
          <a:p>
            <a:r>
              <a:rPr lang="en-GB" altLang="en-US" sz="2400" b="1" dirty="0">
                <a:latin typeface="Calibri" panose="020F0502020204030204" pitchFamily="34" charset="0"/>
                <a:cs typeface="Calibri" panose="020F0502020204030204" pitchFamily="34" charset="0"/>
              </a:rPr>
              <a:t>Learning</a:t>
            </a:r>
            <a:r>
              <a:rPr lang="en-GB" altLang="en-US" sz="2400" dirty="0">
                <a:latin typeface="Calibri" panose="020F0502020204030204" pitchFamily="34" charset="0"/>
                <a:cs typeface="Calibri" panose="020F0502020204030204" pitchFamily="34" charset="0"/>
              </a:rPr>
              <a:t> - a change in behaviour as a result of practice and experience</a:t>
            </a:r>
          </a:p>
          <a:p>
            <a:pPr lvl="1"/>
            <a:endParaRPr lang="en-GB" altLang="en-US" sz="2400" dirty="0">
              <a:latin typeface="Calibri" panose="020F0502020204030204" pitchFamily="34" charset="0"/>
              <a:cs typeface="Calibri" panose="020F0502020204030204" pitchFamily="34" charset="0"/>
            </a:endParaRPr>
          </a:p>
          <a:p>
            <a:pPr>
              <a:buFontTx/>
              <a:buNone/>
            </a:pPr>
            <a:endParaRPr lang="en-GB" altLang="en-US" sz="2800" dirty="0">
              <a:latin typeface="Verdana" pitchFamily="34" charset="0"/>
            </a:endParaRPr>
          </a:p>
        </p:txBody>
      </p:sp>
      <p:sp>
        <p:nvSpPr>
          <p:cNvPr id="4" name="Title 1">
            <a:extLst>
              <a:ext uri="{FF2B5EF4-FFF2-40B4-BE49-F238E27FC236}">
                <a16:creationId xmlns:a16="http://schemas.microsoft.com/office/drawing/2014/main" xmlns="" id="{099561FF-5B04-402F-87D6-551CC3A329A0}"/>
              </a:ext>
            </a:extLst>
          </p:cNvPr>
          <p:cNvSpPr>
            <a:spLocks noGrp="1"/>
          </p:cNvSpPr>
          <p:nvPr>
            <p:ph type="title"/>
          </p:nvPr>
        </p:nvSpPr>
        <p:spPr>
          <a:xfrm>
            <a:off x="457200" y="274638"/>
            <a:ext cx="8229600" cy="1143000"/>
          </a:xfrm>
        </p:spPr>
        <p:txBody>
          <a:bodyPr/>
          <a:lstStyle/>
          <a:p>
            <a:pPr algn="l"/>
            <a:r>
              <a:rPr lang="en-GB" dirty="0">
                <a:latin typeface="Calibri" panose="020F0502020204030204" pitchFamily="34" charset="0"/>
                <a:cs typeface="Calibri" panose="020F0502020204030204" pitchFamily="34" charset="0"/>
              </a:rPr>
              <a:t>Common terms </a:t>
            </a:r>
          </a:p>
        </p:txBody>
      </p:sp>
    </p:spTree>
    <p:extLst>
      <p:ext uri="{BB962C8B-B14F-4D97-AF65-F5344CB8AC3E}">
        <p14:creationId xmlns:p14="http://schemas.microsoft.com/office/powerpoint/2010/main" val="1437530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B66F1CEA-B8E7-4E84-8C21-E0A2723690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5816" y="1772816"/>
            <a:ext cx="2542009" cy="2542009"/>
          </a:xfrm>
          <a:prstGeom prst="rect">
            <a:avLst/>
          </a:prstGeom>
        </p:spPr>
      </p:pic>
      <p:sp>
        <p:nvSpPr>
          <p:cNvPr id="2" name="Title 1">
            <a:extLst>
              <a:ext uri="{FF2B5EF4-FFF2-40B4-BE49-F238E27FC236}">
                <a16:creationId xmlns:a16="http://schemas.microsoft.com/office/drawing/2014/main" xmlns="" id="{AAA087E4-D46E-42F7-9543-EEADCE704F8A}"/>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is L&amp;D?</a:t>
            </a:r>
          </a:p>
        </p:txBody>
      </p:sp>
      <p:sp>
        <p:nvSpPr>
          <p:cNvPr id="3" name="Content Placeholder 2">
            <a:extLst>
              <a:ext uri="{FF2B5EF4-FFF2-40B4-BE49-F238E27FC236}">
                <a16:creationId xmlns:a16="http://schemas.microsoft.com/office/drawing/2014/main" xmlns="" id="{A7353F30-B557-48DA-AF63-249BC997FF70}"/>
              </a:ext>
            </a:extLst>
          </p:cNvPr>
          <p:cNvSpPr>
            <a:spLocks noGrp="1"/>
          </p:cNvSpPr>
          <p:nvPr>
            <p:ph idx="1"/>
          </p:nvPr>
        </p:nvSpPr>
        <p:spPr>
          <a:solidFill>
            <a:schemeClr val="bg2"/>
          </a:solidFill>
        </p:spPr>
        <p:txBody>
          <a:bodyPr>
            <a:normAutofit/>
          </a:bodyPr>
          <a:lstStyle/>
          <a:p>
            <a:pPr marL="0" indent="0">
              <a:buNone/>
            </a:pPr>
            <a:r>
              <a:rPr lang="en-GB" b="1" dirty="0">
                <a:latin typeface="Calibri" panose="020F0502020204030204" pitchFamily="34" charset="0"/>
                <a:cs typeface="Calibri" panose="020F0502020204030204" pitchFamily="34" charset="0"/>
              </a:rPr>
              <a:t>L&amp;D stands for learning and development and is specifically focused on helping people learn new skills so they’re motivated and productive at work. L&amp;D professionals are concerned with getting the best out of their workforce and developing their skills and capabilities to drive business performance.</a:t>
            </a:r>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xmlns="" id="{D170C425-B003-4791-AE81-BCB1D27C6DB1}"/>
              </a:ext>
            </a:extLst>
          </p:cNvPr>
          <p:cNvPicPr>
            <a:picLocks noChangeAspect="1"/>
          </p:cNvPicPr>
          <p:nvPr/>
        </p:nvPicPr>
        <p:blipFill>
          <a:blip r:embed="rId3"/>
          <a:stretch>
            <a:fillRect/>
          </a:stretch>
        </p:blipFill>
        <p:spPr>
          <a:xfrm>
            <a:off x="7419975" y="4833778"/>
            <a:ext cx="1266825" cy="609600"/>
          </a:xfrm>
          <a:prstGeom prst="rect">
            <a:avLst/>
          </a:prstGeom>
        </p:spPr>
      </p:pic>
    </p:spTree>
    <p:extLst>
      <p:ext uri="{BB962C8B-B14F-4D97-AF65-F5344CB8AC3E}">
        <p14:creationId xmlns:p14="http://schemas.microsoft.com/office/powerpoint/2010/main" val="198158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0792DE-3543-4053-AB6A-2C3DA7BE836D}"/>
              </a:ext>
            </a:extLst>
          </p:cNvPr>
          <p:cNvSpPr>
            <a:spLocks noGrp="1"/>
          </p:cNvSpPr>
          <p:nvPr>
            <p:ph type="title"/>
          </p:nvPr>
        </p:nvSpPr>
        <p:spPr/>
        <p:txBody>
          <a:bodyPr/>
          <a:lstStyle/>
          <a:p>
            <a:pPr algn="l"/>
            <a:r>
              <a:rPr lang="en-GB" dirty="0">
                <a:latin typeface="Calibri" panose="020F0502020204030204" pitchFamily="34" charset="0"/>
                <a:cs typeface="Calibri" panose="020F0502020204030204" pitchFamily="34" charset="0"/>
              </a:rPr>
              <a:t>What do L&amp;D professionals do?</a:t>
            </a:r>
          </a:p>
        </p:txBody>
      </p:sp>
      <p:pic>
        <p:nvPicPr>
          <p:cNvPr id="4" name="Picture 3">
            <a:extLst>
              <a:ext uri="{FF2B5EF4-FFF2-40B4-BE49-F238E27FC236}">
                <a16:creationId xmlns:a16="http://schemas.microsoft.com/office/drawing/2014/main" xmlns="" id="{CAF96FEA-7D20-4BCF-92CD-8DC26E9FDB4F}"/>
              </a:ext>
            </a:extLst>
          </p:cNvPr>
          <p:cNvPicPr>
            <a:picLocks noChangeAspect="1"/>
          </p:cNvPicPr>
          <p:nvPr/>
        </p:nvPicPr>
        <p:blipFill>
          <a:blip r:embed="rId2"/>
          <a:stretch>
            <a:fillRect/>
          </a:stretch>
        </p:blipFill>
        <p:spPr>
          <a:xfrm>
            <a:off x="7668344" y="4907633"/>
            <a:ext cx="1266825" cy="609600"/>
          </a:xfrm>
          <a:prstGeom prst="rect">
            <a:avLst/>
          </a:prstGeom>
        </p:spPr>
      </p:pic>
    </p:spTree>
    <p:extLst>
      <p:ext uri="{BB962C8B-B14F-4D97-AF65-F5344CB8AC3E}">
        <p14:creationId xmlns:p14="http://schemas.microsoft.com/office/powerpoint/2010/main" val="2209851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75FA87-2461-4376-AADC-40CC608991C9}"/>
              </a:ext>
            </a:extLst>
          </p:cNvPr>
          <p:cNvSpPr>
            <a:spLocks noGrp="1"/>
          </p:cNvSpPr>
          <p:nvPr>
            <p:ph type="title"/>
          </p:nvPr>
        </p:nvSpPr>
        <p:spPr/>
        <p:txBody>
          <a:bodyPr/>
          <a:lstStyle/>
          <a:p>
            <a:pPr algn="l"/>
            <a:r>
              <a:rPr lang="en-GB" dirty="0">
                <a:latin typeface="Calibri" panose="020F0502020204030204" pitchFamily="34" charset="0"/>
                <a:cs typeface="Calibri" panose="020F0502020204030204" pitchFamily="34" charset="0"/>
              </a:rPr>
              <a:t>Learning linked to productivity</a:t>
            </a:r>
          </a:p>
        </p:txBody>
      </p:sp>
      <p:sp>
        <p:nvSpPr>
          <p:cNvPr id="3" name="Content Placeholder 2">
            <a:extLst>
              <a:ext uri="{FF2B5EF4-FFF2-40B4-BE49-F238E27FC236}">
                <a16:creationId xmlns:a16="http://schemas.microsoft.com/office/drawing/2014/main" xmlns="" id="{2527DE9C-19E6-4953-9F7B-39D34E6F4517}"/>
              </a:ext>
            </a:extLst>
          </p:cNvPr>
          <p:cNvSpPr>
            <a:spLocks noGrp="1"/>
          </p:cNvSpPr>
          <p:nvPr>
            <p:ph idx="1"/>
          </p:nvPr>
        </p:nvSpPr>
        <p:spPr/>
        <p:txBody>
          <a:bodyPr>
            <a:normAutofit fontScale="85000" lnSpcReduction="20000"/>
          </a:bodyPr>
          <a:lstStyle/>
          <a:p>
            <a:r>
              <a:rPr lang="en-GB" dirty="0">
                <a:latin typeface="Calibri" panose="020F0502020204030204" pitchFamily="34" charset="0"/>
                <a:cs typeface="Calibri" panose="020F0502020204030204" pitchFamily="34" charset="0"/>
              </a:rPr>
              <a:t>Research done through</a:t>
            </a:r>
            <a:r>
              <a:rPr lang="en-GB" dirty="0">
                <a:latin typeface="Calibri" panose="020F0502020204030204" pitchFamily="34" charset="0"/>
                <a:cs typeface="Calibri" panose="020F0502020204030204" pitchFamily="34" charset="0"/>
                <a:hlinkClick r:id="rId2"/>
              </a:rPr>
              <a:t> LinkedIn</a:t>
            </a:r>
            <a:r>
              <a:rPr lang="en-GB" dirty="0">
                <a:latin typeface="Calibri" panose="020F0502020204030204" pitchFamily="34" charset="0"/>
                <a:cs typeface="Calibri" panose="020F0502020204030204" pitchFamily="34" charset="0"/>
              </a:rPr>
              <a:t> found that the main way for employees to be productive and achieve goals is for employers to provide them with opportunities for continuous learning. </a:t>
            </a:r>
          </a:p>
          <a:p>
            <a:r>
              <a:rPr lang="en-GB" dirty="0">
                <a:latin typeface="Calibri" panose="020F0502020204030204" pitchFamily="34" charset="0"/>
                <a:cs typeface="Calibri" panose="020F0502020204030204" pitchFamily="34" charset="0"/>
              </a:rPr>
              <a:t>This helps employees continue to improve their skills and be more flexible and adaptable, as changes related to technology and other workplace matters can arise quickly. </a:t>
            </a:r>
          </a:p>
          <a:p>
            <a:r>
              <a:rPr lang="en-GB" dirty="0">
                <a:latin typeface="Calibri" panose="020F0502020204030204" pitchFamily="34" charset="0"/>
                <a:cs typeface="Calibri" panose="020F0502020204030204" pitchFamily="34" charset="0"/>
              </a:rPr>
              <a:t>When continuous learning is supported employees feel valued, helping boost employee engagement and retention.</a:t>
            </a:r>
          </a:p>
        </p:txBody>
      </p:sp>
    </p:spTree>
    <p:extLst>
      <p:ext uri="{BB962C8B-B14F-4D97-AF65-F5344CB8AC3E}">
        <p14:creationId xmlns:p14="http://schemas.microsoft.com/office/powerpoint/2010/main" val="3411858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5DA3BA-1E3F-4475-9C83-2250CAD2A847}"/>
              </a:ext>
            </a:extLst>
          </p:cNvPr>
          <p:cNvSpPr>
            <a:spLocks noGrp="1"/>
          </p:cNvSpPr>
          <p:nvPr>
            <p:ph type="title"/>
          </p:nvPr>
        </p:nvSpPr>
        <p:spPr/>
        <p:txBody>
          <a:bodyPr/>
          <a:lstStyle/>
          <a:p>
            <a:pPr algn="l"/>
            <a:r>
              <a:rPr lang="en-GB" dirty="0">
                <a:latin typeface="Calibri" panose="020F0502020204030204" pitchFamily="34" charset="0"/>
                <a:cs typeface="Calibri" panose="020F0502020204030204" pitchFamily="34" charset="0"/>
              </a:rPr>
              <a:t>Individual Needs</a:t>
            </a:r>
          </a:p>
        </p:txBody>
      </p:sp>
      <p:sp>
        <p:nvSpPr>
          <p:cNvPr id="3" name="Content Placeholder 2">
            <a:extLst>
              <a:ext uri="{FF2B5EF4-FFF2-40B4-BE49-F238E27FC236}">
                <a16:creationId xmlns:a16="http://schemas.microsoft.com/office/drawing/2014/main" xmlns="" id="{F61FEF9C-CEC8-425B-A922-1C8F737E55A7}"/>
              </a:ext>
            </a:extLst>
          </p:cNvPr>
          <p:cNvSpPr>
            <a:spLocks noGrp="1"/>
          </p:cNvSpPr>
          <p:nvPr>
            <p:ph idx="1"/>
          </p:nvPr>
        </p:nvSpPr>
        <p:spPr/>
        <p:txBody>
          <a:bodyPr>
            <a:normAutofit fontScale="85000" lnSpcReduction="20000"/>
          </a:bodyPr>
          <a:lstStyle/>
          <a:p>
            <a:pPr marL="0" indent="0">
              <a:buNone/>
            </a:pPr>
            <a:r>
              <a:rPr lang="en-GB" dirty="0">
                <a:latin typeface="Calibri" panose="020F0502020204030204" pitchFamily="34" charset="0"/>
                <a:cs typeface="Calibri" panose="020F0502020204030204" pitchFamily="34" charset="0"/>
              </a:rPr>
              <a:t>When considering how best to develop your people is first to consider whether or not they themselves are seeking to develop. </a:t>
            </a:r>
          </a:p>
          <a:p>
            <a:r>
              <a:rPr lang="en-GB" dirty="0">
                <a:latin typeface="Calibri" panose="020F0502020204030204" pitchFamily="34" charset="0"/>
                <a:cs typeface="Calibri" panose="020F0502020204030204" pitchFamily="34" charset="0"/>
              </a:rPr>
              <a:t>Some employees will have clear career aspirations or a desire to move to more senior or skilled positions. </a:t>
            </a:r>
          </a:p>
          <a:p>
            <a:r>
              <a:rPr lang="en-GB" dirty="0">
                <a:latin typeface="Calibri" panose="020F0502020204030204" pitchFamily="34" charset="0"/>
                <a:cs typeface="Calibri" panose="020F0502020204030204" pitchFamily="34" charset="0"/>
              </a:rPr>
              <a:t>Others may be perfectly happy in their role and content to stay where they are. </a:t>
            </a:r>
          </a:p>
          <a:p>
            <a:r>
              <a:rPr lang="en-GB" dirty="0">
                <a:latin typeface="Calibri" panose="020F0502020204030204" pitchFamily="34" charset="0"/>
                <a:cs typeface="Calibri" panose="020F0502020204030204" pitchFamily="34" charset="0"/>
              </a:rPr>
              <a:t>Constructive performance management conversations can help uncover aspirations and goals for each individual.</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28656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91CD1C-E7D8-4F56-A49B-B1A0770CC54C}"/>
              </a:ext>
            </a:extLst>
          </p:cNvPr>
          <p:cNvSpPr>
            <a:spLocks noGrp="1"/>
          </p:cNvSpPr>
          <p:nvPr>
            <p:ph type="title"/>
          </p:nvPr>
        </p:nvSpPr>
        <p:spPr/>
        <p:txBody>
          <a:bodyPr/>
          <a:lstStyle/>
          <a:p>
            <a:pPr algn="l"/>
            <a:r>
              <a:rPr lang="en-GB" dirty="0"/>
              <a:t>Organisational Needs</a:t>
            </a:r>
          </a:p>
        </p:txBody>
      </p:sp>
      <p:sp>
        <p:nvSpPr>
          <p:cNvPr id="3" name="Content Placeholder 2">
            <a:extLst>
              <a:ext uri="{FF2B5EF4-FFF2-40B4-BE49-F238E27FC236}">
                <a16:creationId xmlns:a16="http://schemas.microsoft.com/office/drawing/2014/main" xmlns="" id="{A2A1B728-4B7D-4E50-B8E0-AF9D86721BB7}"/>
              </a:ext>
            </a:extLst>
          </p:cNvPr>
          <p:cNvSpPr>
            <a:spLocks noGrp="1"/>
          </p:cNvSpPr>
          <p:nvPr>
            <p:ph idx="1"/>
          </p:nvPr>
        </p:nvSpPr>
        <p:spPr/>
        <p:txBody>
          <a:bodyPr>
            <a:normAutofit fontScale="70000" lnSpcReduction="20000"/>
          </a:bodyPr>
          <a:lstStyle/>
          <a:p>
            <a:pPr marL="514350" indent="-514350">
              <a:buAutoNum type="arabicPeriod"/>
            </a:pPr>
            <a:r>
              <a:rPr lang="en-GB" dirty="0">
                <a:latin typeface="Calibri" panose="020F0502020204030204" pitchFamily="34" charset="0"/>
                <a:cs typeface="Calibri" panose="020F0502020204030204" pitchFamily="34" charset="0"/>
              </a:rPr>
              <a:t>Before any development discussions, make sure you </a:t>
            </a:r>
            <a:r>
              <a:rPr lang="en-GB" b="1" dirty="0">
                <a:latin typeface="Calibri" panose="020F0502020204030204" pitchFamily="34" charset="0"/>
                <a:cs typeface="Calibri" panose="020F0502020204030204" pitchFamily="34" charset="0"/>
              </a:rPr>
              <a:t>understand the context</a:t>
            </a:r>
            <a:r>
              <a:rPr lang="en-GB" dirty="0">
                <a:latin typeface="Calibri" panose="020F0502020204030204" pitchFamily="34" charset="0"/>
                <a:cs typeface="Calibri" panose="020F0502020204030204" pitchFamily="34" charset="0"/>
              </a:rPr>
              <a:t> of your organisation and can talk comfortably about it with your employee.</a:t>
            </a:r>
          </a:p>
          <a:p>
            <a:pPr marL="514350" indent="-514350">
              <a:buAutoNum type="arabicPeriod"/>
            </a:pPr>
            <a:r>
              <a:rPr lang="en-GB" dirty="0">
                <a:latin typeface="Calibri" panose="020F0502020204030204" pitchFamily="34" charset="0"/>
                <a:cs typeface="Calibri" panose="020F0502020204030204" pitchFamily="34" charset="0"/>
              </a:rPr>
              <a:t>What are your organisational and team objectives?</a:t>
            </a:r>
          </a:p>
          <a:p>
            <a:pPr marL="514350" indent="-514350">
              <a:buAutoNum type="arabicPeriod"/>
            </a:pPr>
            <a:r>
              <a:rPr lang="en-GB" dirty="0">
                <a:latin typeface="Calibri" panose="020F0502020204030204" pitchFamily="34" charset="0"/>
                <a:cs typeface="Calibri" panose="020F0502020204030204" pitchFamily="34" charset="0"/>
              </a:rPr>
              <a:t>What skills will the organisation/team need to fulfil these objectives?</a:t>
            </a:r>
          </a:p>
          <a:p>
            <a:pPr marL="514350" indent="-514350">
              <a:buAutoNum type="arabicPeriod"/>
            </a:pPr>
            <a:r>
              <a:rPr lang="en-GB" dirty="0">
                <a:latin typeface="Calibri" panose="020F0502020204030204" pitchFamily="34" charset="0"/>
                <a:cs typeface="Calibri" panose="020F0502020204030204" pitchFamily="34" charset="0"/>
              </a:rPr>
              <a:t>Are there any changes planned within the organisation in the next 6-12 months?</a:t>
            </a:r>
          </a:p>
          <a:p>
            <a:pPr marL="514350" indent="-514350">
              <a:buAutoNum type="arabicPeriod"/>
            </a:pPr>
            <a:r>
              <a:rPr lang="en-GB" dirty="0">
                <a:latin typeface="Calibri" panose="020F0502020204030204" pitchFamily="34" charset="0"/>
                <a:cs typeface="Calibri" panose="020F0502020204030204" pitchFamily="34" charset="0"/>
              </a:rPr>
              <a:t>While development of your team is certainly positive at an individual level, HR should also be able to demonstrate that investment in developing people also fits with the broader organisational needs.</a:t>
            </a:r>
          </a:p>
          <a:p>
            <a:endParaRPr lang="en-GB" dirty="0"/>
          </a:p>
        </p:txBody>
      </p:sp>
    </p:spTree>
    <p:extLst>
      <p:ext uri="{BB962C8B-B14F-4D97-AF65-F5344CB8AC3E}">
        <p14:creationId xmlns:p14="http://schemas.microsoft.com/office/powerpoint/2010/main" val="1646228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AEBCDC-0C36-49F7-9198-6A2F08EA8A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6046CA7A-EA15-49A4-A524-D8C9930B5B82}"/>
              </a:ext>
            </a:extLst>
          </p:cNvPr>
          <p:cNvSpPr>
            <a:spLocks noGrp="1"/>
          </p:cNvSpPr>
          <p:nvPr>
            <p:ph idx="1"/>
          </p:nvPr>
        </p:nvSpPr>
        <p:spPr/>
        <p:txBody>
          <a:bodyPr/>
          <a:lstStyle/>
          <a:p>
            <a:endParaRPr lang="en-GB"/>
          </a:p>
        </p:txBody>
      </p:sp>
      <p:pic>
        <p:nvPicPr>
          <p:cNvPr id="1026" name="Picture 2" descr="Image result for individual vs organisational needs for learning">
            <a:extLst>
              <a:ext uri="{FF2B5EF4-FFF2-40B4-BE49-F238E27FC236}">
                <a16:creationId xmlns:a16="http://schemas.microsoft.com/office/drawing/2014/main" xmlns="" id="{DAD29651-1A5F-443B-8F2E-A167CB9928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064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Issues for L&amp;D teams</a:t>
            </a:r>
          </a:p>
        </p:txBody>
      </p:sp>
      <p:sp>
        <p:nvSpPr>
          <p:cNvPr id="4" name="Rectangle 3"/>
          <p:cNvSpPr/>
          <p:nvPr/>
        </p:nvSpPr>
        <p:spPr>
          <a:xfrm>
            <a:off x="457200" y="1536174"/>
            <a:ext cx="7776864" cy="3785652"/>
          </a:xfrm>
          <a:prstGeom prst="rect">
            <a:avLst/>
          </a:prstGeom>
        </p:spPr>
        <p:txBody>
          <a:bodyPr wrap="square">
            <a:spAutoFit/>
          </a:bodyPr>
          <a:lstStyle/>
          <a:p>
            <a:pPr marL="285750" indent="-285750">
              <a:buFont typeface="Wingdings" panose="05000000000000000000" pitchFamily="2" charset="2"/>
              <a:buChar char="§"/>
            </a:pPr>
            <a:r>
              <a:rPr lang="en-GB" sz="2400" dirty="0">
                <a:latin typeface="Calibri" panose="020F0502020204030204" pitchFamily="34" charset="0"/>
                <a:cs typeface="Calibri" panose="020F0502020204030204" pitchFamily="34" charset="0"/>
              </a:rPr>
              <a:t>IT security (in regulated environments) slows down the adoption of new technology</a:t>
            </a:r>
          </a:p>
          <a:p>
            <a:pPr marL="285750" indent="-285750">
              <a:buFont typeface="Wingdings" panose="05000000000000000000" pitchFamily="2" charset="2"/>
              <a:buChar char="§"/>
            </a:pPr>
            <a:r>
              <a:rPr lang="en-GB" sz="2400" dirty="0">
                <a:latin typeface="Calibri" panose="020F0502020204030204" pitchFamily="34" charset="0"/>
                <a:cs typeface="Calibri" panose="020F0502020204030204" pitchFamily="34" charset="0"/>
              </a:rPr>
              <a:t>Pace of change</a:t>
            </a:r>
          </a:p>
          <a:p>
            <a:pPr marL="285750" indent="-285750">
              <a:buFont typeface="Wingdings" panose="05000000000000000000" pitchFamily="2" charset="2"/>
              <a:buChar char="§"/>
            </a:pPr>
            <a:r>
              <a:rPr lang="en-GB" sz="2400" dirty="0">
                <a:latin typeface="Calibri" panose="020F0502020204030204" pitchFamily="34" charset="0"/>
                <a:cs typeface="Calibri" panose="020F0502020204030204" pitchFamily="34" charset="0"/>
              </a:rPr>
              <a:t>Moving to online learning</a:t>
            </a:r>
          </a:p>
          <a:p>
            <a:pPr marL="285750" indent="-285750">
              <a:buFont typeface="Wingdings" panose="05000000000000000000" pitchFamily="2" charset="2"/>
              <a:buChar char="§"/>
            </a:pPr>
            <a:r>
              <a:rPr lang="en-GB" sz="2400" dirty="0">
                <a:latin typeface="Calibri" panose="020F0502020204030204" pitchFamily="34" charset="0"/>
                <a:cs typeface="Calibri" panose="020F0502020204030204" pitchFamily="34" charset="0"/>
              </a:rPr>
              <a:t>Stuck in the past, without the capability to deliver what needed in the future</a:t>
            </a:r>
          </a:p>
          <a:p>
            <a:pPr marL="285750" indent="-285750">
              <a:buFont typeface="Wingdings" panose="05000000000000000000" pitchFamily="2" charset="2"/>
              <a:buChar char="§"/>
            </a:pPr>
            <a:r>
              <a:rPr lang="en-GB" sz="2400" dirty="0">
                <a:latin typeface="Calibri" panose="020F0502020204030204" pitchFamily="34" charset="0"/>
                <a:cs typeface="Calibri" panose="020F0502020204030204" pitchFamily="34" charset="0"/>
              </a:rPr>
              <a:t>How to prepare talent for the unknown</a:t>
            </a:r>
          </a:p>
          <a:p>
            <a:pPr marL="285750" indent="-285750">
              <a:buFont typeface="Wingdings" panose="05000000000000000000" pitchFamily="2" charset="2"/>
              <a:buChar char="§"/>
            </a:pPr>
            <a:r>
              <a:rPr lang="en-GB" sz="2400" dirty="0">
                <a:latin typeface="Calibri" panose="020F0502020204030204" pitchFamily="34" charset="0"/>
                <a:cs typeface="Calibri" panose="020F0502020204030204" pitchFamily="34" charset="0"/>
              </a:rPr>
              <a:t>Getting business buy-in to the breadth and depth of the value that L&amp;D can offer</a:t>
            </a:r>
          </a:p>
          <a:p>
            <a:pPr marL="285750" indent="-285750">
              <a:buFont typeface="Wingdings" panose="05000000000000000000" pitchFamily="2" charset="2"/>
              <a:buChar char="§"/>
            </a:pPr>
            <a:r>
              <a:rPr lang="en-GB" sz="2400" dirty="0">
                <a:latin typeface="Calibri" panose="020F0502020204030204" pitchFamily="34" charset="0"/>
                <a:cs typeface="Calibri" panose="020F0502020204030204" pitchFamily="34" charset="0"/>
              </a:rPr>
              <a:t>Getting buy in from organisation leaders</a:t>
            </a:r>
          </a:p>
        </p:txBody>
      </p:sp>
    </p:spTree>
    <p:extLst>
      <p:ext uri="{BB962C8B-B14F-4D97-AF65-F5344CB8AC3E}">
        <p14:creationId xmlns:p14="http://schemas.microsoft.com/office/powerpoint/2010/main" val="3788888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DA78A5-8DF7-408A-AE5F-2F6B807A61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A9FE1391-E885-4DD6-9557-6AD9A7BEDE52}"/>
              </a:ext>
            </a:extLst>
          </p:cNvPr>
          <p:cNvSpPr>
            <a:spLocks noGrp="1"/>
          </p:cNvSpPr>
          <p:nvPr>
            <p:ph idx="1"/>
          </p:nvPr>
        </p:nvSpPr>
        <p:spPr/>
        <p:txBody>
          <a:bodyPr/>
          <a:lstStyle/>
          <a:p>
            <a:endParaRPr lang="en-GB"/>
          </a:p>
        </p:txBody>
      </p:sp>
      <p:pic>
        <p:nvPicPr>
          <p:cNvPr id="2050" name="Picture 2" descr="Image result for learning theories summary">
            <a:extLst>
              <a:ext uri="{FF2B5EF4-FFF2-40B4-BE49-F238E27FC236}">
                <a16:creationId xmlns:a16="http://schemas.microsoft.com/office/drawing/2014/main" xmlns="" id="{216C8652-3E51-4D38-B7A7-5A7B37878A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2264" y="299598"/>
            <a:ext cx="7019472" cy="5296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702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ext Box 2"/>
          <p:cNvSpPr txBox="1">
            <a:spLocks noChangeArrowheads="1"/>
          </p:cNvSpPr>
          <p:nvPr/>
        </p:nvSpPr>
        <p:spPr bwMode="auto">
          <a:xfrm>
            <a:off x="250825" y="950169"/>
            <a:ext cx="8569325" cy="64633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spcBef>
                <a:spcPct val="50000"/>
              </a:spcBef>
            </a:pPr>
            <a:r>
              <a:rPr lang="en-GB" altLang="en-US" b="1">
                <a:cs typeface="Times New Roman" pitchFamily="18" charset="0"/>
              </a:rPr>
              <a:t>Behaviourist theories</a:t>
            </a:r>
            <a:r>
              <a:rPr lang="en-GB" altLang="en-US" i="1">
                <a:cs typeface="Times New Roman" pitchFamily="18" charset="0"/>
              </a:rPr>
              <a:t> - </a:t>
            </a:r>
            <a:r>
              <a:rPr lang="en-GB" altLang="en-US">
                <a:cs typeface="Times New Roman" pitchFamily="18" charset="0"/>
              </a:rPr>
              <a:t> changes in behaviour result from responses to stimuli that can be ‘conditioned’ </a:t>
            </a:r>
            <a:endParaRPr lang="en-GB" altLang="en-US"/>
          </a:p>
        </p:txBody>
      </p:sp>
      <p:sp>
        <p:nvSpPr>
          <p:cNvPr id="49155" name="Text Box 3"/>
          <p:cNvSpPr txBox="1">
            <a:spLocks noChangeArrowheads="1"/>
          </p:cNvSpPr>
          <p:nvPr/>
        </p:nvSpPr>
        <p:spPr bwMode="auto">
          <a:xfrm>
            <a:off x="231908" y="303837"/>
            <a:ext cx="9144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3600" dirty="0">
                <a:latin typeface="Calibri" panose="020F0502020204030204" pitchFamily="34" charset="0"/>
              </a:rPr>
              <a:t>Learning theories</a:t>
            </a:r>
          </a:p>
        </p:txBody>
      </p:sp>
      <p:sp>
        <p:nvSpPr>
          <p:cNvPr id="49156" name="Text Box 4"/>
          <p:cNvSpPr txBox="1">
            <a:spLocks noChangeArrowheads="1"/>
          </p:cNvSpPr>
          <p:nvPr/>
        </p:nvSpPr>
        <p:spPr bwMode="auto">
          <a:xfrm>
            <a:off x="231908" y="1756233"/>
            <a:ext cx="8569325" cy="100883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spcBef>
                <a:spcPct val="50000"/>
              </a:spcBef>
            </a:pPr>
            <a:r>
              <a:rPr lang="en-GB" altLang="en-US" b="1" dirty="0"/>
              <a:t>Cognitive learning theory</a:t>
            </a:r>
            <a:r>
              <a:rPr lang="en-GB" altLang="en-US" i="1" dirty="0"/>
              <a:t>  - </a:t>
            </a:r>
            <a:r>
              <a:rPr lang="en-GB" altLang="en-US" dirty="0"/>
              <a:t> </a:t>
            </a:r>
            <a:r>
              <a:rPr lang="en-GB" altLang="en-US" dirty="0">
                <a:cs typeface="Times New Roman" pitchFamily="18" charset="0"/>
              </a:rPr>
              <a:t>learning involves gaining knowledge, understanding and insight by absorbing information in the form of principles, concepts and facts and then internalising it</a:t>
            </a:r>
            <a:endParaRPr lang="en-GB" altLang="en-US" dirty="0"/>
          </a:p>
        </p:txBody>
      </p:sp>
      <p:sp>
        <p:nvSpPr>
          <p:cNvPr id="49157" name="Text Box 5"/>
          <p:cNvSpPr txBox="1">
            <a:spLocks noChangeArrowheads="1"/>
          </p:cNvSpPr>
          <p:nvPr/>
        </p:nvSpPr>
        <p:spPr bwMode="auto">
          <a:xfrm>
            <a:off x="251520" y="3789040"/>
            <a:ext cx="8569325" cy="92333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1" dirty="0">
                <a:cs typeface="Times New Roman" pitchFamily="18" charset="0"/>
              </a:rPr>
              <a:t>Experiential learning theory - </a:t>
            </a:r>
            <a:r>
              <a:rPr lang="en-GB" altLang="en-US" dirty="0">
                <a:cs typeface="Times New Roman" pitchFamily="18" charset="0"/>
              </a:rPr>
              <a:t> learning is a personal ‘construction’ of meaning through experience; </a:t>
            </a:r>
            <a:r>
              <a:rPr lang="en-US" altLang="en-US" dirty="0"/>
              <a:t>learning does not just occur in formal structured situations and can be informal and spontaneous </a:t>
            </a:r>
            <a:endParaRPr lang="en-GB" altLang="en-US" dirty="0">
              <a:cs typeface="Times New Roman" pitchFamily="18" charset="0"/>
            </a:endParaRPr>
          </a:p>
        </p:txBody>
      </p:sp>
      <p:sp>
        <p:nvSpPr>
          <p:cNvPr id="49158" name="Text Box 6"/>
          <p:cNvSpPr txBox="1">
            <a:spLocks noChangeArrowheads="1"/>
          </p:cNvSpPr>
          <p:nvPr/>
        </p:nvSpPr>
        <p:spPr bwMode="auto">
          <a:xfrm>
            <a:off x="284692" y="4816821"/>
            <a:ext cx="8569325" cy="777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spcBef>
                <a:spcPct val="50000"/>
              </a:spcBef>
            </a:pPr>
            <a:r>
              <a:rPr lang="en-GB" altLang="en-US" b="1" dirty="0"/>
              <a:t>Social learning theory - </a:t>
            </a:r>
            <a:r>
              <a:rPr lang="en-GB" altLang="en-US" dirty="0">
                <a:cs typeface="Times New Roman" pitchFamily="18" charset="0"/>
              </a:rPr>
              <a:t> effective learning requires social interaction, and </a:t>
            </a:r>
            <a:r>
              <a:rPr lang="en-US" altLang="en-US" dirty="0"/>
              <a:t>individuals learn through observing and imitating the </a:t>
            </a:r>
            <a:r>
              <a:rPr lang="en-US" altLang="en-US" dirty="0" err="1"/>
              <a:t>behaviour</a:t>
            </a:r>
            <a:r>
              <a:rPr lang="en-US" altLang="en-US" dirty="0"/>
              <a:t> of others </a:t>
            </a:r>
            <a:endParaRPr lang="en-GB" altLang="en-US" dirty="0">
              <a:cs typeface="Times New Roman" pitchFamily="18" charset="0"/>
            </a:endParaRPr>
          </a:p>
        </p:txBody>
      </p:sp>
      <p:sp>
        <p:nvSpPr>
          <p:cNvPr id="49159" name="Text Box 7"/>
          <p:cNvSpPr txBox="1">
            <a:spLocks noChangeArrowheads="1"/>
          </p:cNvSpPr>
          <p:nvPr/>
        </p:nvSpPr>
        <p:spPr bwMode="auto">
          <a:xfrm>
            <a:off x="685800" y="5963493"/>
            <a:ext cx="8001000"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tabLst>
                <a:tab pos="673100" algn="l"/>
              </a:tabLst>
              <a:defRPr sz="2400">
                <a:solidFill>
                  <a:schemeClr val="tx1"/>
                </a:solidFill>
                <a:latin typeface="Times New Roman" pitchFamily="18" charset="0"/>
              </a:defRPr>
            </a:lvl1pPr>
            <a:lvl2pPr>
              <a:tabLst>
                <a:tab pos="673100" algn="l"/>
              </a:tabLst>
              <a:defRPr sz="2400">
                <a:solidFill>
                  <a:schemeClr val="tx1"/>
                </a:solidFill>
                <a:latin typeface="Times New Roman" pitchFamily="18" charset="0"/>
              </a:defRPr>
            </a:lvl2pPr>
            <a:lvl3pPr>
              <a:tabLst>
                <a:tab pos="673100" algn="l"/>
              </a:tabLst>
              <a:defRPr sz="2400">
                <a:solidFill>
                  <a:schemeClr val="tx1"/>
                </a:solidFill>
                <a:latin typeface="Times New Roman" pitchFamily="18" charset="0"/>
              </a:defRPr>
            </a:lvl3pPr>
            <a:lvl4pPr>
              <a:tabLst>
                <a:tab pos="673100" algn="l"/>
              </a:tabLst>
              <a:defRPr sz="2400">
                <a:solidFill>
                  <a:schemeClr val="tx1"/>
                </a:solidFill>
                <a:latin typeface="Times New Roman" pitchFamily="18" charset="0"/>
              </a:defRPr>
            </a:lvl4pPr>
            <a:lvl5pPr>
              <a:tabLst>
                <a:tab pos="673100" algn="l"/>
              </a:tabLst>
              <a:defRPr sz="2400">
                <a:solidFill>
                  <a:schemeClr val="tx1"/>
                </a:solidFill>
                <a:latin typeface="Times New Roman" pitchFamily="18" charset="0"/>
              </a:defRPr>
            </a:lvl5pPr>
            <a:lvl6pPr eaLnBrk="0" fontAlgn="base" hangingPunct="0">
              <a:spcBef>
                <a:spcPct val="0"/>
              </a:spcBef>
              <a:spcAft>
                <a:spcPct val="0"/>
              </a:spcAft>
              <a:tabLst>
                <a:tab pos="673100" algn="l"/>
              </a:tabLst>
              <a:defRPr sz="2400">
                <a:solidFill>
                  <a:schemeClr val="tx1"/>
                </a:solidFill>
                <a:latin typeface="Times New Roman" pitchFamily="18" charset="0"/>
              </a:defRPr>
            </a:lvl6pPr>
            <a:lvl7pPr eaLnBrk="0" fontAlgn="base" hangingPunct="0">
              <a:spcBef>
                <a:spcPct val="0"/>
              </a:spcBef>
              <a:spcAft>
                <a:spcPct val="0"/>
              </a:spcAft>
              <a:tabLst>
                <a:tab pos="673100" algn="l"/>
              </a:tabLst>
              <a:defRPr sz="2400">
                <a:solidFill>
                  <a:schemeClr val="tx1"/>
                </a:solidFill>
                <a:latin typeface="Times New Roman" pitchFamily="18" charset="0"/>
              </a:defRPr>
            </a:lvl7pPr>
            <a:lvl8pPr eaLnBrk="0" fontAlgn="base" hangingPunct="0">
              <a:spcBef>
                <a:spcPct val="0"/>
              </a:spcBef>
              <a:spcAft>
                <a:spcPct val="0"/>
              </a:spcAft>
              <a:tabLst>
                <a:tab pos="673100" algn="l"/>
              </a:tabLst>
              <a:defRPr sz="2400">
                <a:solidFill>
                  <a:schemeClr val="tx1"/>
                </a:solidFill>
                <a:latin typeface="Times New Roman" pitchFamily="18" charset="0"/>
              </a:defRPr>
            </a:lvl8pPr>
            <a:lvl9pPr eaLnBrk="0" fontAlgn="base" hangingPunct="0">
              <a:spcBef>
                <a:spcPct val="0"/>
              </a:spcBef>
              <a:spcAft>
                <a:spcPct val="0"/>
              </a:spcAft>
              <a:tabLst>
                <a:tab pos="673100" algn="l"/>
              </a:tabLst>
              <a:defRPr sz="2400">
                <a:solidFill>
                  <a:schemeClr val="tx1"/>
                </a:solidFill>
                <a:latin typeface="Times New Roman" pitchFamily="18" charset="0"/>
              </a:defRPr>
            </a:lvl9pPr>
          </a:lstStyle>
          <a:p>
            <a:pPr>
              <a:spcBef>
                <a:spcPct val="50000"/>
              </a:spcBef>
            </a:pPr>
            <a:endParaRPr lang="en-US" altLang="en-US">
              <a:latin typeface="Verdana" pitchFamily="34" charset="0"/>
            </a:endParaRPr>
          </a:p>
        </p:txBody>
      </p:sp>
      <p:sp>
        <p:nvSpPr>
          <p:cNvPr id="8" name="Text Box 4">
            <a:extLst>
              <a:ext uri="{FF2B5EF4-FFF2-40B4-BE49-F238E27FC236}">
                <a16:creationId xmlns:a16="http://schemas.microsoft.com/office/drawing/2014/main" xmlns="" id="{D7938352-9EB7-4B88-A83C-67E2458DAA1B}"/>
              </a:ext>
            </a:extLst>
          </p:cNvPr>
          <p:cNvSpPr txBox="1">
            <a:spLocks noChangeArrowheads="1"/>
          </p:cNvSpPr>
          <p:nvPr/>
        </p:nvSpPr>
        <p:spPr bwMode="auto">
          <a:xfrm>
            <a:off x="231907" y="2732528"/>
            <a:ext cx="8569325" cy="100883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spcBef>
                <a:spcPct val="50000"/>
              </a:spcBef>
            </a:pPr>
            <a:r>
              <a:rPr lang="en-GB" altLang="en-US" b="1" dirty="0"/>
              <a:t>Constructivist learning theory</a:t>
            </a:r>
            <a:r>
              <a:rPr lang="en-GB" altLang="en-US" i="1" dirty="0"/>
              <a:t>  - </a:t>
            </a:r>
            <a:r>
              <a:rPr lang="en-GB" altLang="en-US" dirty="0"/>
              <a:t> </a:t>
            </a:r>
            <a:r>
              <a:rPr lang="en-GB" dirty="0"/>
              <a:t>encouraging students to use active techniques (experiments, real-world problem solving) to create more knowledge and then to reflect on and talk about what they are doing &amp; how understanding is changing</a:t>
            </a:r>
            <a:endParaRPr lang="en-GB" altLang="en-US" dirty="0"/>
          </a:p>
        </p:txBody>
      </p:sp>
    </p:spTree>
    <p:extLst>
      <p:ext uri="{BB962C8B-B14F-4D97-AF65-F5344CB8AC3E}">
        <p14:creationId xmlns:p14="http://schemas.microsoft.com/office/powerpoint/2010/main" val="3986730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A7DC22F-8A4B-4AC1-AB64-A09E179DF495}"/>
              </a:ext>
            </a:extLst>
          </p:cNvPr>
          <p:cNvSpPr/>
          <p:nvPr/>
        </p:nvSpPr>
        <p:spPr>
          <a:xfrm>
            <a:off x="0" y="4869160"/>
            <a:ext cx="9144000" cy="1988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Rectangle 2"/>
          <p:cNvSpPr>
            <a:spLocks noGrp="1" noChangeArrowheads="1"/>
          </p:cNvSpPr>
          <p:nvPr>
            <p:ph type="title"/>
          </p:nvPr>
        </p:nvSpPr>
        <p:spPr>
          <a:xfrm>
            <a:off x="251519" y="188640"/>
            <a:ext cx="8681257" cy="1143000"/>
          </a:xfrm>
        </p:spPr>
        <p:txBody>
          <a:bodyPr>
            <a:normAutofit fontScale="90000"/>
          </a:bodyPr>
          <a:lstStyle/>
          <a:p>
            <a:pPr algn="l"/>
            <a:r>
              <a:rPr lang="en-US" altLang="en-US" sz="3600" b="1" dirty="0">
                <a:latin typeface="Calibri" panose="020F0502020204030204" pitchFamily="34" charset="0"/>
                <a:cs typeface="Arial" pitchFamily="34" charset="0"/>
              </a:rPr>
              <a:t>The L&amp;D/ (</a:t>
            </a:r>
            <a:r>
              <a:rPr lang="en-US" altLang="en-US" sz="3600" dirty="0">
                <a:latin typeface="Calibri" panose="020F0502020204030204" pitchFamily="34" charset="0"/>
                <a:cs typeface="Arial" pitchFamily="34" charset="0"/>
              </a:rPr>
              <a:t>formally known as the training) process </a:t>
            </a:r>
          </a:p>
        </p:txBody>
      </p:sp>
      <p:pic>
        <p:nvPicPr>
          <p:cNvPr id="6" name="Picture 5">
            <a:extLst>
              <a:ext uri="{FF2B5EF4-FFF2-40B4-BE49-F238E27FC236}">
                <a16:creationId xmlns:a16="http://schemas.microsoft.com/office/drawing/2014/main" xmlns="" id="{EA0E1F85-CC7A-4AB7-AE78-FCE46D42A0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19" y="1124745"/>
            <a:ext cx="8909383" cy="5780834"/>
          </a:xfrm>
          <a:prstGeom prst="rect">
            <a:avLst/>
          </a:prstGeom>
        </p:spPr>
      </p:pic>
    </p:spTree>
    <p:extLst>
      <p:ext uri="{BB962C8B-B14F-4D97-AF65-F5344CB8AC3E}">
        <p14:creationId xmlns:p14="http://schemas.microsoft.com/office/powerpoint/2010/main" val="3996032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220754" y="116632"/>
            <a:ext cx="7772400" cy="936625"/>
          </a:xfrm>
        </p:spPr>
        <p:txBody>
          <a:bodyPr>
            <a:normAutofit/>
          </a:bodyPr>
          <a:lstStyle/>
          <a:p>
            <a:pPr algn="l"/>
            <a:r>
              <a:rPr lang="en-GB" altLang="en-US" sz="3600" dirty="0">
                <a:latin typeface="Calibri" panose="020F0502020204030204" pitchFamily="34" charset="0"/>
              </a:rPr>
              <a:t>Identify training needs: TNA</a:t>
            </a:r>
          </a:p>
        </p:txBody>
      </p:sp>
      <p:sp>
        <p:nvSpPr>
          <p:cNvPr id="37891" name="Rectangle 3"/>
          <p:cNvSpPr>
            <a:spLocks noGrp="1" noChangeArrowheads="1"/>
          </p:cNvSpPr>
          <p:nvPr>
            <p:ph type="body" sz="half" idx="1"/>
          </p:nvPr>
        </p:nvSpPr>
        <p:spPr>
          <a:xfrm>
            <a:off x="107504" y="1310879"/>
            <a:ext cx="3711575" cy="4611687"/>
          </a:xfrm>
        </p:spPr>
        <p:txBody>
          <a:bodyPr/>
          <a:lstStyle/>
          <a:p>
            <a:pPr>
              <a:lnSpc>
                <a:spcPct val="90000"/>
              </a:lnSpc>
              <a:buFont typeface="Wingdings" panose="05000000000000000000" pitchFamily="2" charset="2"/>
              <a:buChar char="§"/>
            </a:pPr>
            <a:r>
              <a:rPr lang="en-GB" altLang="en-US" sz="2800" dirty="0">
                <a:latin typeface="Calibri" panose="020F0502020204030204" pitchFamily="34" charset="0"/>
              </a:rPr>
              <a:t>Establish the problem</a:t>
            </a:r>
          </a:p>
          <a:p>
            <a:pPr>
              <a:lnSpc>
                <a:spcPct val="90000"/>
              </a:lnSpc>
              <a:buFont typeface="Wingdings" panose="05000000000000000000" pitchFamily="2" charset="2"/>
              <a:buChar char="§"/>
            </a:pPr>
            <a:r>
              <a:rPr lang="en-GB" altLang="en-US" sz="2800" dirty="0">
                <a:latin typeface="Calibri" panose="020F0502020204030204" pitchFamily="34" charset="0"/>
              </a:rPr>
              <a:t>Identify training ‘gap’</a:t>
            </a:r>
          </a:p>
          <a:p>
            <a:pPr>
              <a:lnSpc>
                <a:spcPct val="90000"/>
              </a:lnSpc>
              <a:buFont typeface="Wingdings" panose="05000000000000000000" pitchFamily="2" charset="2"/>
              <a:buChar char="§"/>
            </a:pPr>
            <a:r>
              <a:rPr lang="en-GB" altLang="en-US" sz="2800" dirty="0">
                <a:latin typeface="Calibri" panose="020F0502020204030204" pitchFamily="34" charset="0"/>
              </a:rPr>
              <a:t>Job analysis</a:t>
            </a:r>
          </a:p>
          <a:p>
            <a:pPr>
              <a:lnSpc>
                <a:spcPct val="90000"/>
              </a:lnSpc>
              <a:buFont typeface="Wingdings" panose="05000000000000000000" pitchFamily="2" charset="2"/>
              <a:buChar char="§"/>
            </a:pPr>
            <a:r>
              <a:rPr lang="en-GB" altLang="en-US" sz="2800" dirty="0">
                <a:latin typeface="Calibri" panose="020F0502020204030204" pitchFamily="34" charset="0"/>
              </a:rPr>
              <a:t>Is the best solution a training and development one?</a:t>
            </a:r>
          </a:p>
        </p:txBody>
      </p:sp>
      <p:sp>
        <p:nvSpPr>
          <p:cNvPr id="37892" name="AutoShape 4"/>
          <p:cNvSpPr>
            <a:spLocks noChangeArrowheads="1"/>
          </p:cNvSpPr>
          <p:nvPr/>
        </p:nvSpPr>
        <p:spPr bwMode="auto">
          <a:xfrm>
            <a:off x="6444804" y="2853929"/>
            <a:ext cx="498475" cy="457200"/>
          </a:xfrm>
          <a:prstGeom prst="rightArrow">
            <a:avLst>
              <a:gd name="adj1" fmla="val 50000"/>
              <a:gd name="adj2" fmla="val 2725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893" name="AutoShape 5"/>
          <p:cNvSpPr>
            <a:spLocks noChangeArrowheads="1"/>
          </p:cNvSpPr>
          <p:nvPr/>
        </p:nvSpPr>
        <p:spPr bwMode="auto">
          <a:xfrm rot="-10800000">
            <a:off x="6028879" y="2853929"/>
            <a:ext cx="466725" cy="457200"/>
          </a:xfrm>
          <a:prstGeom prst="rightArrow">
            <a:avLst>
              <a:gd name="adj1" fmla="val 50000"/>
              <a:gd name="adj2" fmla="val 25521"/>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894" name="Text Box 6"/>
          <p:cNvSpPr txBox="1">
            <a:spLocks noChangeArrowheads="1"/>
          </p:cNvSpPr>
          <p:nvPr/>
        </p:nvSpPr>
        <p:spPr bwMode="auto">
          <a:xfrm>
            <a:off x="4007992" y="1626791"/>
            <a:ext cx="2016125" cy="3529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800" b="1" i="1"/>
              <a:t>What is</a:t>
            </a:r>
            <a:endParaRPr lang="en-GB" altLang="en-US" sz="1800"/>
          </a:p>
          <a:p>
            <a:pPr>
              <a:spcBef>
                <a:spcPct val="50000"/>
              </a:spcBef>
            </a:pPr>
            <a:r>
              <a:rPr lang="en-GB" altLang="en-US" sz="1800"/>
              <a:t>Corporate or functional results</a:t>
            </a:r>
          </a:p>
          <a:p>
            <a:pPr>
              <a:spcBef>
                <a:spcPct val="50000"/>
              </a:spcBef>
            </a:pPr>
            <a:endParaRPr lang="en-GB" altLang="en-US" sz="1800"/>
          </a:p>
          <a:p>
            <a:pPr>
              <a:spcBef>
                <a:spcPct val="50000"/>
              </a:spcBef>
            </a:pPr>
            <a:r>
              <a:rPr lang="en-GB" altLang="en-US" sz="1800"/>
              <a:t>Knowledge and skills possessed</a:t>
            </a:r>
          </a:p>
          <a:p>
            <a:pPr>
              <a:spcBef>
                <a:spcPct val="50000"/>
              </a:spcBef>
            </a:pPr>
            <a:endParaRPr lang="en-GB" altLang="en-US" sz="1800"/>
          </a:p>
          <a:p>
            <a:pPr>
              <a:spcBef>
                <a:spcPct val="50000"/>
              </a:spcBef>
            </a:pPr>
            <a:r>
              <a:rPr lang="en-GB" altLang="en-US" sz="1800"/>
              <a:t>Actual performance</a:t>
            </a:r>
          </a:p>
        </p:txBody>
      </p:sp>
      <p:sp>
        <p:nvSpPr>
          <p:cNvPr id="37895" name="Text Box 7"/>
          <p:cNvSpPr txBox="1">
            <a:spLocks noChangeArrowheads="1"/>
          </p:cNvSpPr>
          <p:nvPr/>
        </p:nvSpPr>
        <p:spPr bwMode="auto">
          <a:xfrm>
            <a:off x="5865367" y="1845866"/>
            <a:ext cx="1230312"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50000"/>
              </a:lnSpc>
              <a:spcBef>
                <a:spcPct val="50000"/>
              </a:spcBef>
            </a:pPr>
            <a:r>
              <a:rPr lang="en-GB" altLang="en-US" sz="1800"/>
              <a:t>Training</a:t>
            </a:r>
          </a:p>
          <a:p>
            <a:pPr>
              <a:lnSpc>
                <a:spcPct val="50000"/>
              </a:lnSpc>
              <a:spcBef>
                <a:spcPct val="50000"/>
              </a:spcBef>
            </a:pPr>
            <a:r>
              <a:rPr lang="en-GB" altLang="en-US" sz="1800"/>
              <a:t>    gap</a:t>
            </a:r>
          </a:p>
        </p:txBody>
      </p:sp>
      <p:sp>
        <p:nvSpPr>
          <p:cNvPr id="37896" name="Text Box 8"/>
          <p:cNvSpPr txBox="1">
            <a:spLocks noChangeArrowheads="1"/>
          </p:cNvSpPr>
          <p:nvPr/>
        </p:nvSpPr>
        <p:spPr bwMode="auto">
          <a:xfrm>
            <a:off x="7114729" y="1341041"/>
            <a:ext cx="1752600" cy="4078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800" b="1" i="1"/>
              <a:t>   What should be</a:t>
            </a:r>
            <a:endParaRPr lang="en-GB" altLang="en-US" sz="1800"/>
          </a:p>
          <a:p>
            <a:pPr>
              <a:spcBef>
                <a:spcPct val="50000"/>
              </a:spcBef>
            </a:pPr>
            <a:r>
              <a:rPr lang="en-GB" altLang="en-US" sz="1800"/>
              <a:t>Corporate or functional standards</a:t>
            </a:r>
          </a:p>
          <a:p>
            <a:pPr>
              <a:spcBef>
                <a:spcPct val="50000"/>
              </a:spcBef>
            </a:pPr>
            <a:endParaRPr lang="en-GB" altLang="en-US" sz="1800"/>
          </a:p>
          <a:p>
            <a:pPr>
              <a:spcBef>
                <a:spcPct val="50000"/>
              </a:spcBef>
            </a:pPr>
            <a:r>
              <a:rPr lang="en-GB" altLang="en-US" sz="1800"/>
              <a:t>Knowledge or skill required</a:t>
            </a:r>
          </a:p>
          <a:p>
            <a:pPr>
              <a:spcBef>
                <a:spcPct val="50000"/>
              </a:spcBef>
            </a:pPr>
            <a:endParaRPr lang="en-GB" altLang="en-US" sz="1800"/>
          </a:p>
          <a:p>
            <a:pPr>
              <a:spcBef>
                <a:spcPct val="50000"/>
              </a:spcBef>
            </a:pPr>
            <a:r>
              <a:rPr lang="en-GB" altLang="en-US" sz="1800"/>
              <a:t>Targets or standards of performance</a:t>
            </a:r>
          </a:p>
        </p:txBody>
      </p:sp>
      <p:sp>
        <p:nvSpPr>
          <p:cNvPr id="37897" name="Line 9"/>
          <p:cNvSpPr>
            <a:spLocks noChangeShapeType="1"/>
          </p:cNvSpPr>
          <p:nvPr/>
        </p:nvSpPr>
        <p:spPr bwMode="auto">
          <a:xfrm>
            <a:off x="6444804" y="2565004"/>
            <a:ext cx="0" cy="2889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22951604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algn="l"/>
            <a:r>
              <a:rPr lang="en-GB" altLang="en-US" dirty="0">
                <a:latin typeface="Verdana" pitchFamily="34" charset="0"/>
              </a:rPr>
              <a:t> </a:t>
            </a:r>
            <a:r>
              <a:rPr lang="en-GB" altLang="en-US" sz="3600" dirty="0">
                <a:latin typeface="Verdana" pitchFamily="34" charset="0"/>
              </a:rPr>
              <a:t>Planning training</a:t>
            </a:r>
          </a:p>
        </p:txBody>
      </p:sp>
      <p:sp>
        <p:nvSpPr>
          <p:cNvPr id="54275" name="Rectangle 3"/>
          <p:cNvSpPr>
            <a:spLocks noGrp="1" noChangeArrowheads="1"/>
          </p:cNvSpPr>
          <p:nvPr>
            <p:ph type="body" sz="half" idx="1"/>
          </p:nvPr>
        </p:nvSpPr>
        <p:spPr/>
        <p:txBody>
          <a:bodyPr/>
          <a:lstStyle/>
          <a:p>
            <a:r>
              <a:rPr lang="en-GB" altLang="en-US">
                <a:latin typeface="Verdana" pitchFamily="34" charset="0"/>
              </a:rPr>
              <a:t>Summarise needs</a:t>
            </a:r>
          </a:p>
          <a:p>
            <a:r>
              <a:rPr lang="en-GB" altLang="en-US">
                <a:latin typeface="Verdana" pitchFamily="34" charset="0"/>
              </a:rPr>
              <a:t>Set objectives</a:t>
            </a:r>
          </a:p>
          <a:p>
            <a:r>
              <a:rPr lang="en-GB" altLang="en-US">
                <a:latin typeface="Verdana" pitchFamily="34" charset="0"/>
              </a:rPr>
              <a:t>Select methods</a:t>
            </a:r>
          </a:p>
          <a:p>
            <a:r>
              <a:rPr lang="en-GB" altLang="en-US">
                <a:latin typeface="Verdana" pitchFamily="34" charset="0"/>
              </a:rPr>
              <a:t>Formulate training and development plan</a:t>
            </a:r>
          </a:p>
        </p:txBody>
      </p:sp>
      <p:sp>
        <p:nvSpPr>
          <p:cNvPr id="54276" name="Rectangle 4"/>
          <p:cNvSpPr>
            <a:spLocks noGrp="1" noChangeArrowheads="1"/>
          </p:cNvSpPr>
          <p:nvPr>
            <p:ph type="body" sz="half" idx="2"/>
          </p:nvPr>
        </p:nvSpPr>
        <p:spPr>
          <a:xfrm>
            <a:off x="4499992" y="1412776"/>
            <a:ext cx="4495800" cy="4114800"/>
          </a:xfrm>
        </p:spPr>
        <p:txBody>
          <a:bodyPr/>
          <a:lstStyle/>
          <a:p>
            <a:r>
              <a:rPr lang="en-GB" altLang="en-US" dirty="0">
                <a:latin typeface="Verdana" pitchFamily="34" charset="0"/>
              </a:rPr>
              <a:t>Objective-setting</a:t>
            </a:r>
          </a:p>
          <a:p>
            <a:pPr lvl="1"/>
            <a:r>
              <a:rPr lang="en-GB" altLang="en-US" dirty="0">
                <a:latin typeface="Verdana" pitchFamily="34" charset="0"/>
              </a:rPr>
              <a:t>define terminal behaviour</a:t>
            </a:r>
          </a:p>
          <a:p>
            <a:pPr lvl="2">
              <a:buFont typeface="Wingdings" pitchFamily="2" charset="2"/>
              <a:buChar char="ü"/>
            </a:pPr>
            <a:r>
              <a:rPr lang="en-GB" altLang="en-US" dirty="0">
                <a:latin typeface="Verdana" pitchFamily="34" charset="0"/>
              </a:rPr>
              <a:t>to structure activities</a:t>
            </a:r>
          </a:p>
          <a:p>
            <a:pPr lvl="2">
              <a:buFont typeface="Wingdings" pitchFamily="2" charset="2"/>
              <a:buChar char="ü"/>
            </a:pPr>
            <a:r>
              <a:rPr lang="en-GB" altLang="en-US" dirty="0">
                <a:latin typeface="Verdana" pitchFamily="34" charset="0"/>
              </a:rPr>
              <a:t>to give learners a clear learning plan</a:t>
            </a:r>
          </a:p>
          <a:p>
            <a:pPr lvl="2">
              <a:buFont typeface="Wingdings" pitchFamily="2" charset="2"/>
              <a:buChar char="ü"/>
            </a:pPr>
            <a:r>
              <a:rPr lang="en-GB" altLang="en-US" dirty="0">
                <a:latin typeface="Verdana" pitchFamily="34" charset="0"/>
              </a:rPr>
              <a:t>as basis for judgement about future suitability of programme</a:t>
            </a:r>
          </a:p>
          <a:p>
            <a:pPr lvl="2">
              <a:buFont typeface="Wingdings" pitchFamily="2" charset="2"/>
              <a:buChar char="ü"/>
            </a:pPr>
            <a:r>
              <a:rPr lang="en-GB" altLang="en-US" dirty="0">
                <a:latin typeface="Verdana" pitchFamily="34" charset="0"/>
              </a:rPr>
              <a:t>as basis for evaluating effectiveness</a:t>
            </a:r>
          </a:p>
        </p:txBody>
      </p:sp>
    </p:spTree>
    <p:extLst>
      <p:ext uri="{BB962C8B-B14F-4D97-AF65-F5344CB8AC3E}">
        <p14:creationId xmlns:p14="http://schemas.microsoft.com/office/powerpoint/2010/main" val="3964628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Types of learning intervention</a:t>
            </a:r>
          </a:p>
        </p:txBody>
      </p:sp>
      <p:sp>
        <p:nvSpPr>
          <p:cNvPr id="3" name="Content Placeholder 2"/>
          <p:cNvSpPr>
            <a:spLocks noGrp="1"/>
          </p:cNvSpPr>
          <p:nvPr>
            <p:ph sz="half" idx="1"/>
          </p:nvPr>
        </p:nvSpPr>
        <p:spPr>
          <a:xfrm>
            <a:off x="457200" y="1600201"/>
            <a:ext cx="8363272" cy="3989040"/>
          </a:xfrm>
        </p:spPr>
        <p:txBody>
          <a:bodyPr>
            <a:normAutofit/>
          </a:bodyPr>
          <a:lstStyle/>
          <a:p>
            <a:pPr>
              <a:buFont typeface="Wingdings" panose="05000000000000000000" pitchFamily="2" charset="2"/>
              <a:buChar char="§"/>
            </a:pPr>
            <a:r>
              <a:rPr lang="en-GB" dirty="0">
                <a:latin typeface="Calibri" panose="020F0502020204030204" pitchFamily="34" charset="0"/>
                <a:cs typeface="Calibri" panose="020F0502020204030204" pitchFamily="34" charset="0"/>
              </a:rPr>
              <a:t>internal provision or external supply of learning and training (for example in-house learning functions or external consultants)</a:t>
            </a:r>
          </a:p>
          <a:p>
            <a:pPr>
              <a:buFont typeface="Wingdings" panose="05000000000000000000" pitchFamily="2" charset="2"/>
              <a:buChar char="§"/>
            </a:pPr>
            <a:r>
              <a:rPr lang="en-GB" dirty="0">
                <a:latin typeface="Calibri" panose="020F0502020204030204" pitchFamily="34" charset="0"/>
                <a:cs typeface="Calibri" panose="020F0502020204030204" pitchFamily="34" charset="0"/>
              </a:rPr>
              <a:t>team or individual arrangements</a:t>
            </a:r>
          </a:p>
          <a:p>
            <a:pPr>
              <a:buFont typeface="Wingdings" panose="05000000000000000000" pitchFamily="2" charset="2"/>
              <a:buChar char="§"/>
            </a:pPr>
            <a:r>
              <a:rPr lang="en-GB" dirty="0">
                <a:latin typeface="Calibri" panose="020F0502020204030204" pitchFamily="34" charset="0"/>
                <a:cs typeface="Calibri" panose="020F0502020204030204" pitchFamily="34" charset="0"/>
              </a:rPr>
              <a:t>formal or informal techniques</a:t>
            </a:r>
          </a:p>
          <a:p>
            <a:pPr>
              <a:buFont typeface="Wingdings" panose="05000000000000000000" pitchFamily="2" charset="2"/>
              <a:buChar char="§"/>
            </a:pPr>
            <a:r>
              <a:rPr lang="en-GB" dirty="0">
                <a:latin typeface="Calibri" panose="020F0502020204030204" pitchFamily="34" charset="0"/>
                <a:cs typeface="Calibri" panose="020F0502020204030204" pitchFamily="34" charset="0"/>
              </a:rPr>
              <a:t>learning and training directly at the place of work, or interventions that occur away from the workplace</a:t>
            </a:r>
            <a:endParaRPr lang="en-GB" b="1"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28187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51520" y="980728"/>
            <a:ext cx="4038600" cy="3989040"/>
          </a:xfrm>
          <a:solidFill>
            <a:schemeClr val="accent1"/>
          </a:solidFill>
        </p:spPr>
        <p:txBody>
          <a:bodyPr>
            <a:normAutofit fontScale="25000" lnSpcReduction="20000"/>
          </a:bodyPr>
          <a:lstStyle/>
          <a:p>
            <a:pPr marL="0" indent="0">
              <a:buNone/>
            </a:pPr>
            <a:r>
              <a:rPr lang="en-GB" sz="8600" b="1" dirty="0">
                <a:latin typeface="Calibri" panose="020F0502020204030204" pitchFamily="34" charset="0"/>
              </a:rPr>
              <a:t>Workplace-based learning techniques</a:t>
            </a:r>
          </a:p>
          <a:p>
            <a:pPr marL="0" indent="0">
              <a:buNone/>
            </a:pPr>
            <a:endParaRPr lang="en-GB" sz="8600" b="1" dirty="0">
              <a:latin typeface="Calibri" panose="020F0502020204030204" pitchFamily="34" charset="0"/>
            </a:endParaRPr>
          </a:p>
          <a:p>
            <a:pPr>
              <a:buFont typeface="Wingdings" panose="05000000000000000000" pitchFamily="2" charset="2"/>
              <a:buChar char="§"/>
            </a:pPr>
            <a:r>
              <a:rPr lang="en-GB" sz="8600" dirty="0">
                <a:latin typeface="Calibri" panose="020F0502020204030204" pitchFamily="34" charset="0"/>
              </a:rPr>
              <a:t>On-the-job training</a:t>
            </a:r>
          </a:p>
          <a:p>
            <a:pPr>
              <a:buFont typeface="Wingdings" panose="05000000000000000000" pitchFamily="2" charset="2"/>
              <a:buChar char="§"/>
            </a:pPr>
            <a:r>
              <a:rPr lang="en-GB" sz="8600" dirty="0">
                <a:latin typeface="Calibri" panose="020F0502020204030204" pitchFamily="34" charset="0"/>
              </a:rPr>
              <a:t>In-house development programmes</a:t>
            </a:r>
          </a:p>
          <a:p>
            <a:pPr>
              <a:buFont typeface="Wingdings" panose="05000000000000000000" pitchFamily="2" charset="2"/>
              <a:buChar char="§"/>
            </a:pPr>
            <a:r>
              <a:rPr lang="en-GB" sz="8600" dirty="0">
                <a:latin typeface="Calibri" panose="020F0502020204030204" pitchFamily="34" charset="0"/>
              </a:rPr>
              <a:t>Coaching and mentoring</a:t>
            </a:r>
          </a:p>
          <a:p>
            <a:pPr>
              <a:buFont typeface="Wingdings" panose="05000000000000000000" pitchFamily="2" charset="2"/>
              <a:buChar char="§"/>
            </a:pPr>
            <a:r>
              <a:rPr lang="en-GB" sz="8600" dirty="0">
                <a:latin typeface="Calibri" panose="020F0502020204030204" pitchFamily="34" charset="0"/>
              </a:rPr>
              <a:t>Job rotation, secondment and shadowing</a:t>
            </a:r>
          </a:p>
          <a:p>
            <a:pPr marL="0" indent="0">
              <a:buNone/>
            </a:pPr>
            <a:r>
              <a:rPr lang="en-GB" sz="8600" dirty="0">
                <a:latin typeface="Calibri" panose="020F0502020204030204" pitchFamily="34" charset="0"/>
              </a:rPr>
              <a:t/>
            </a:r>
            <a:br>
              <a:rPr lang="en-GB" sz="8600" dirty="0">
                <a:latin typeface="Calibri" panose="020F0502020204030204" pitchFamily="34" charset="0"/>
              </a:rPr>
            </a:br>
            <a:endParaRPr lang="en-GB" sz="8600" b="1" dirty="0">
              <a:latin typeface="Calibri" panose="020F0502020204030204" pitchFamily="34" charset="0"/>
            </a:endParaRPr>
          </a:p>
          <a:p>
            <a:endParaRPr lang="en-GB" dirty="0"/>
          </a:p>
        </p:txBody>
      </p:sp>
      <p:sp>
        <p:nvSpPr>
          <p:cNvPr id="4" name="Content Placeholder 3"/>
          <p:cNvSpPr>
            <a:spLocks noGrp="1"/>
          </p:cNvSpPr>
          <p:nvPr>
            <p:ph sz="half" idx="2"/>
          </p:nvPr>
        </p:nvSpPr>
        <p:spPr>
          <a:xfrm>
            <a:off x="4427984" y="980728"/>
            <a:ext cx="4038600" cy="3989040"/>
          </a:xfrm>
          <a:solidFill>
            <a:schemeClr val="accent2">
              <a:lumMod val="60000"/>
              <a:lumOff val="40000"/>
            </a:schemeClr>
          </a:solidFill>
        </p:spPr>
        <p:txBody>
          <a:bodyPr>
            <a:normAutofit fontScale="25000" lnSpcReduction="20000"/>
          </a:bodyPr>
          <a:lstStyle/>
          <a:p>
            <a:pPr marL="0" indent="0">
              <a:buNone/>
            </a:pPr>
            <a:r>
              <a:rPr lang="en-GB" sz="8000" b="1" dirty="0">
                <a:latin typeface="Calibri" panose="020F0502020204030204" pitchFamily="34" charset="0"/>
              </a:rPr>
              <a:t>Learning methods away from the workplace</a:t>
            </a:r>
          </a:p>
          <a:p>
            <a:pPr marL="0" indent="0">
              <a:buNone/>
            </a:pPr>
            <a:endParaRPr lang="en-GB" sz="8000" b="1" dirty="0">
              <a:latin typeface="Calibri" panose="020F0502020204030204" pitchFamily="34" charset="0"/>
            </a:endParaRPr>
          </a:p>
          <a:p>
            <a:pPr>
              <a:buFont typeface="Wingdings" panose="05000000000000000000" pitchFamily="2" charset="2"/>
              <a:buChar char="§"/>
            </a:pPr>
            <a:r>
              <a:rPr lang="en-GB" sz="8000" dirty="0">
                <a:latin typeface="Calibri" panose="020F0502020204030204" pitchFamily="34" charset="0"/>
              </a:rPr>
              <a:t>Courses and classroom training</a:t>
            </a:r>
          </a:p>
          <a:p>
            <a:pPr>
              <a:buFont typeface="Wingdings" panose="05000000000000000000" pitchFamily="2" charset="2"/>
              <a:buChar char="§"/>
            </a:pPr>
            <a:r>
              <a:rPr lang="en-GB" sz="8000" dirty="0">
                <a:latin typeface="Calibri" panose="020F0502020204030204" pitchFamily="34" charset="0"/>
              </a:rPr>
              <a:t>Formal education and qualifications</a:t>
            </a:r>
          </a:p>
          <a:p>
            <a:pPr>
              <a:buFont typeface="Wingdings" panose="05000000000000000000" pitchFamily="2" charset="2"/>
              <a:buChar char="§"/>
            </a:pPr>
            <a:r>
              <a:rPr lang="en-GB" sz="8000" dirty="0">
                <a:latin typeface="Calibri" panose="020F0502020204030204" pitchFamily="34" charset="0"/>
              </a:rPr>
              <a:t>Action learning and learning projects</a:t>
            </a:r>
          </a:p>
          <a:p>
            <a:pPr>
              <a:buFont typeface="Wingdings" panose="05000000000000000000" pitchFamily="2" charset="2"/>
              <a:buChar char="§"/>
            </a:pPr>
            <a:r>
              <a:rPr lang="en-GB" sz="8000" dirty="0">
                <a:latin typeface="Calibri" panose="020F0502020204030204" pitchFamily="34" charset="0"/>
              </a:rPr>
              <a:t>Outdoor learning</a:t>
            </a:r>
          </a:p>
          <a:p>
            <a:pPr>
              <a:buFont typeface="Wingdings" panose="05000000000000000000" pitchFamily="2" charset="2"/>
              <a:buChar char="§"/>
            </a:pPr>
            <a:r>
              <a:rPr lang="en-GB" sz="8000" dirty="0">
                <a:latin typeface="Calibri" panose="020F0502020204030204" pitchFamily="34" charset="0"/>
              </a:rPr>
              <a:t>Distance learning and e-learning</a:t>
            </a:r>
          </a:p>
          <a:p>
            <a:pPr>
              <a:buFont typeface="Wingdings" panose="05000000000000000000" pitchFamily="2" charset="2"/>
              <a:buChar char="§"/>
            </a:pPr>
            <a:r>
              <a:rPr lang="en-GB" sz="8000" dirty="0">
                <a:latin typeface="Calibri" panose="020F0502020204030204" pitchFamily="34" charset="0"/>
              </a:rPr>
              <a:t>Blended and ‘bite-size’ learning</a:t>
            </a:r>
          </a:p>
          <a:p>
            <a:pPr>
              <a:buFont typeface="Wingdings" panose="05000000000000000000" pitchFamily="2" charset="2"/>
              <a:buChar char="§"/>
            </a:pPr>
            <a:r>
              <a:rPr lang="en-GB" sz="8000" dirty="0">
                <a:latin typeface="Calibri" panose="020F0502020204030204" pitchFamily="34" charset="0"/>
              </a:rPr>
              <a:t>Knowledge management</a:t>
            </a:r>
          </a:p>
          <a:p>
            <a:r>
              <a:rPr lang="en-GB" dirty="0"/>
              <a:t/>
            </a:r>
            <a:br>
              <a:rPr lang="en-GB" dirty="0"/>
            </a:br>
            <a:endParaRPr lang="en-GB" dirty="0"/>
          </a:p>
        </p:txBody>
      </p:sp>
    </p:spTree>
    <p:extLst>
      <p:ext uri="{BB962C8B-B14F-4D97-AF65-F5344CB8AC3E}">
        <p14:creationId xmlns:p14="http://schemas.microsoft.com/office/powerpoint/2010/main" val="2089373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Emerging learning methods</a:t>
            </a:r>
            <a:br>
              <a:rPr lang="en-GB" b="1" dirty="0"/>
            </a:br>
            <a:endParaRPr lang="en-GB" dirty="0"/>
          </a:p>
        </p:txBody>
      </p:sp>
      <p:sp>
        <p:nvSpPr>
          <p:cNvPr id="3" name="Content Placeholder 2"/>
          <p:cNvSpPr>
            <a:spLocks noGrp="1"/>
          </p:cNvSpPr>
          <p:nvPr>
            <p:ph sz="half" idx="1"/>
          </p:nvPr>
        </p:nvSpPr>
        <p:spPr>
          <a:xfrm>
            <a:off x="251520" y="980728"/>
            <a:ext cx="8712968" cy="5760640"/>
          </a:xfrm>
          <a:solidFill>
            <a:schemeClr val="accent2">
              <a:lumMod val="60000"/>
              <a:lumOff val="40000"/>
            </a:schemeClr>
          </a:solidFill>
        </p:spPr>
        <p:txBody>
          <a:bodyPr>
            <a:noAutofit/>
          </a:bodyPr>
          <a:lstStyle/>
          <a:p>
            <a:pPr marL="0" indent="0">
              <a:buNone/>
            </a:pPr>
            <a:r>
              <a:rPr lang="en-GB" sz="1600" dirty="0">
                <a:latin typeface="Calibri" panose="020F0502020204030204" pitchFamily="34" charset="0"/>
              </a:rPr>
              <a:t>Due to advances in science and technology.</a:t>
            </a:r>
          </a:p>
          <a:p>
            <a:pPr marL="0" indent="0">
              <a:buNone/>
            </a:pPr>
            <a:endParaRPr lang="en-GB" sz="1600" b="1" dirty="0">
              <a:latin typeface="Calibri" panose="020F0502020204030204" pitchFamily="34" charset="0"/>
            </a:endParaRPr>
          </a:p>
          <a:p>
            <a:pPr marL="0" indent="0">
              <a:buNone/>
            </a:pPr>
            <a:r>
              <a:rPr lang="en-GB" sz="1600" b="1" dirty="0">
                <a:latin typeface="Calibri" panose="020F0502020204030204" pitchFamily="34" charset="0"/>
              </a:rPr>
              <a:t>Neuroscience</a:t>
            </a:r>
          </a:p>
          <a:p>
            <a:pPr marL="0" indent="0">
              <a:buNone/>
            </a:pPr>
            <a:r>
              <a:rPr lang="en-GB" sz="1600" dirty="0">
                <a:latin typeface="Calibri" panose="020F0502020204030204" pitchFamily="34" charset="0"/>
              </a:rPr>
              <a:t>learning initiatives are developed so they are best optimised for learning retention. Insights from neuroscience can be applied to both which learning method is selected, and how the learning is designed.</a:t>
            </a:r>
          </a:p>
          <a:p>
            <a:endParaRPr lang="en-GB" sz="1600" b="1" dirty="0">
              <a:latin typeface="Calibri" panose="020F0502020204030204" pitchFamily="34" charset="0"/>
            </a:endParaRPr>
          </a:p>
          <a:p>
            <a:pPr marL="0" indent="0">
              <a:buNone/>
            </a:pPr>
            <a:r>
              <a:rPr lang="en-GB" sz="1600" b="1" dirty="0">
                <a:latin typeface="Calibri" panose="020F0502020204030204" pitchFamily="34" charset="0"/>
              </a:rPr>
              <a:t>Gamification</a:t>
            </a:r>
          </a:p>
          <a:p>
            <a:pPr marL="0" indent="0">
              <a:buNone/>
            </a:pPr>
            <a:r>
              <a:rPr lang="en-GB" sz="1600" dirty="0">
                <a:latin typeface="Calibri" panose="020F0502020204030204" pitchFamily="34" charset="0"/>
              </a:rPr>
              <a:t>Applying game design principles can support learning and development, by enabling employees to build competence in a safe environment. Gamification is starting to be introduced to both physical and online learning, to encourage greater learner engagement and retention.</a:t>
            </a:r>
          </a:p>
          <a:p>
            <a:endParaRPr lang="en-GB" sz="1600" b="1" dirty="0">
              <a:latin typeface="Calibri" panose="020F0502020204030204" pitchFamily="34" charset="0"/>
            </a:endParaRPr>
          </a:p>
          <a:p>
            <a:pPr marL="0" indent="0">
              <a:buNone/>
            </a:pPr>
            <a:r>
              <a:rPr lang="en-GB" sz="1600" b="1" dirty="0">
                <a:latin typeface="Calibri" panose="020F0502020204030204" pitchFamily="34" charset="0"/>
              </a:rPr>
              <a:t>MOOCs</a:t>
            </a:r>
          </a:p>
          <a:p>
            <a:pPr marL="0" indent="0">
              <a:buNone/>
            </a:pPr>
            <a:r>
              <a:rPr lang="en-GB" sz="1600" dirty="0">
                <a:latin typeface="Calibri" panose="020F0502020204030204" pitchFamily="34" charset="0"/>
              </a:rPr>
              <a:t>Massive open online courses, or MOOCs for short, are free-open access courses available to anyone. They are available in a vast range of topics, from business skills or learning a new language. </a:t>
            </a:r>
          </a:p>
          <a:p>
            <a:pPr marL="0" indent="0">
              <a:buNone/>
            </a:pPr>
            <a:endParaRPr lang="en-GB" sz="1600" b="1" dirty="0">
              <a:latin typeface="Calibri" panose="020F0502020204030204" pitchFamily="34" charset="0"/>
            </a:endParaRPr>
          </a:p>
          <a:p>
            <a:pPr marL="0" indent="0">
              <a:buNone/>
            </a:pPr>
            <a:r>
              <a:rPr lang="en-GB" sz="1600" b="1" dirty="0">
                <a:latin typeface="Calibri" panose="020F0502020204030204" pitchFamily="34" charset="0"/>
              </a:rPr>
              <a:t>Social learning and content curation</a:t>
            </a:r>
          </a:p>
          <a:p>
            <a:pPr marL="0" indent="0">
              <a:buNone/>
            </a:pPr>
            <a:r>
              <a:rPr lang="en-GB" sz="1600" dirty="0">
                <a:latin typeface="Calibri" panose="020F0502020204030204" pitchFamily="34" charset="0"/>
              </a:rPr>
              <a:t>Many organisations are now introducing online collaboration tools which enable employees to learn from each other through sharing material. In some cases this means that the learning and development function have moved into the role of 'content curator'. Rather than selecting and designing learning methods, they are providing the tools for employees to direct their own learning.</a:t>
            </a:r>
          </a:p>
          <a:p>
            <a:endParaRPr lang="en-GB" sz="1600" dirty="0"/>
          </a:p>
        </p:txBody>
      </p:sp>
    </p:spTree>
    <p:extLst>
      <p:ext uri="{BB962C8B-B14F-4D97-AF65-F5344CB8AC3E}">
        <p14:creationId xmlns:p14="http://schemas.microsoft.com/office/powerpoint/2010/main" val="2613155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4213" y="549275"/>
            <a:ext cx="7772400" cy="1143000"/>
          </a:xfrm>
        </p:spPr>
        <p:txBody>
          <a:bodyPr>
            <a:normAutofit/>
          </a:bodyPr>
          <a:lstStyle/>
          <a:p>
            <a:pPr algn="l"/>
            <a:r>
              <a:rPr lang="en-US" altLang="en-US" sz="3600" dirty="0">
                <a:latin typeface="Lucida Sans" pitchFamily="34" charset="0"/>
                <a:cs typeface="Arial" pitchFamily="34" charset="0"/>
              </a:rPr>
              <a:t>E-learning</a:t>
            </a:r>
          </a:p>
        </p:txBody>
      </p:sp>
      <p:sp>
        <p:nvSpPr>
          <p:cNvPr id="11267" name="Rectangle 3"/>
          <p:cNvSpPr>
            <a:spLocks noGrp="1" noChangeArrowheads="1"/>
          </p:cNvSpPr>
          <p:nvPr>
            <p:ph type="body" idx="1"/>
          </p:nvPr>
        </p:nvSpPr>
        <p:spPr>
          <a:xfrm>
            <a:off x="611560" y="1556792"/>
            <a:ext cx="7772400" cy="4114800"/>
          </a:xfrm>
        </p:spPr>
        <p:txBody>
          <a:bodyPr/>
          <a:lstStyle/>
          <a:p>
            <a:pPr>
              <a:buFont typeface="Wingdings" panose="05000000000000000000" pitchFamily="2" charset="2"/>
              <a:buChar char="§"/>
            </a:pPr>
            <a:r>
              <a:rPr lang="en-GB" altLang="en-US" sz="2800" dirty="0">
                <a:latin typeface="Calibri" panose="020F0502020204030204" pitchFamily="34" charset="0"/>
                <a:cs typeface="Arial" pitchFamily="34" charset="0"/>
              </a:rPr>
              <a:t>Times and locations to suit learners</a:t>
            </a:r>
          </a:p>
          <a:p>
            <a:pPr>
              <a:buFont typeface="Wingdings" panose="05000000000000000000" pitchFamily="2" charset="2"/>
              <a:buChar char="§"/>
            </a:pPr>
            <a:r>
              <a:rPr lang="en-GB" altLang="en-US" sz="2800" dirty="0">
                <a:latin typeface="Calibri" panose="020F0502020204030204" pitchFamily="34" charset="0"/>
                <a:cs typeface="Arial" pitchFamily="34" charset="0"/>
              </a:rPr>
              <a:t>Learners work at their own pace</a:t>
            </a:r>
          </a:p>
          <a:p>
            <a:pPr>
              <a:buFont typeface="Wingdings" panose="05000000000000000000" pitchFamily="2" charset="2"/>
              <a:buChar char="§"/>
            </a:pPr>
            <a:r>
              <a:rPr lang="en-GB" altLang="en-US" sz="2800" dirty="0">
                <a:latin typeface="Calibri" panose="020F0502020204030204" pitchFamily="34" charset="0"/>
                <a:cs typeface="Arial" pitchFamily="34" charset="0"/>
              </a:rPr>
              <a:t>Training is consistent and methodical</a:t>
            </a:r>
          </a:p>
          <a:p>
            <a:pPr>
              <a:buFont typeface="Wingdings" panose="05000000000000000000" pitchFamily="2" charset="2"/>
              <a:buChar char="§"/>
            </a:pPr>
            <a:r>
              <a:rPr lang="en-GB" altLang="en-US" sz="2800" dirty="0">
                <a:latin typeface="Calibri" panose="020F0502020204030204" pitchFamily="34" charset="0"/>
                <a:cs typeface="Arial" pitchFamily="34" charset="0"/>
              </a:rPr>
              <a:t>Tests incorporated to check understanding</a:t>
            </a:r>
          </a:p>
          <a:p>
            <a:pPr>
              <a:buFont typeface="Wingdings" panose="05000000000000000000" pitchFamily="2" charset="2"/>
              <a:buChar char="§"/>
            </a:pPr>
            <a:r>
              <a:rPr lang="en-GB" altLang="en-US" sz="2800" dirty="0">
                <a:latin typeface="Calibri" panose="020F0502020204030204" pitchFamily="34" charset="0"/>
                <a:cs typeface="Arial" pitchFamily="34" charset="0"/>
              </a:rPr>
              <a:t>Suitable for training large numbers at dispersed locations</a:t>
            </a:r>
          </a:p>
          <a:p>
            <a:pPr>
              <a:buFont typeface="Wingdings" panose="05000000000000000000" pitchFamily="2" charset="2"/>
              <a:buChar char="§"/>
            </a:pPr>
            <a:r>
              <a:rPr lang="en-GB" altLang="en-US" sz="2800" dirty="0">
                <a:latin typeface="Calibri" panose="020F0502020204030204" pitchFamily="34" charset="0"/>
                <a:cs typeface="Arial" pitchFamily="34" charset="0"/>
              </a:rPr>
              <a:t>Suits learner-centred development</a:t>
            </a:r>
          </a:p>
        </p:txBody>
      </p:sp>
      <p:sp>
        <p:nvSpPr>
          <p:cNvPr id="4" name="Rectangle 3"/>
          <p:cNvSpPr/>
          <p:nvPr/>
        </p:nvSpPr>
        <p:spPr>
          <a:xfrm>
            <a:off x="6444208" y="5013176"/>
            <a:ext cx="2299027" cy="276999"/>
          </a:xfrm>
          <a:prstGeom prst="rect">
            <a:avLst/>
          </a:prstGeom>
        </p:spPr>
        <p:txBody>
          <a:bodyPr wrap="none">
            <a:spAutoFit/>
          </a:bodyPr>
          <a:lstStyle/>
          <a:p>
            <a:r>
              <a:rPr lang="en-GB" sz="1200" dirty="0" err="1"/>
              <a:t>Marchington</a:t>
            </a:r>
            <a:r>
              <a:rPr lang="en-GB" sz="1200" dirty="0"/>
              <a:t> &amp; Wilkinson, 2012</a:t>
            </a:r>
          </a:p>
        </p:txBody>
      </p:sp>
    </p:spTree>
    <p:extLst>
      <p:ext uri="{BB962C8B-B14F-4D97-AF65-F5344CB8AC3E}">
        <p14:creationId xmlns:p14="http://schemas.microsoft.com/office/powerpoint/2010/main" val="3822264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xmlns="" id="{6878EA4F-42AD-48C7-8E7C-F4CE3014115F}"/>
              </a:ext>
            </a:extLst>
          </p:cNvPr>
          <p:cNvPicPr>
            <a:picLocks noGrp="1" noChangeAspect="1"/>
          </p:cNvPicPr>
          <p:nvPr>
            <p:ph idx="1"/>
          </p:nvPr>
        </p:nvPicPr>
        <p:blipFill>
          <a:blip r:embed="rId2"/>
          <a:stretch>
            <a:fillRect/>
          </a:stretch>
        </p:blipFill>
        <p:spPr>
          <a:xfrm>
            <a:off x="3635896" y="3351751"/>
            <a:ext cx="5050904" cy="1925099"/>
          </a:xfrm>
          <a:prstGeom prst="rect">
            <a:avLst/>
          </a:prstGeom>
        </p:spPr>
      </p:pic>
      <p:pic>
        <p:nvPicPr>
          <p:cNvPr id="4" name="Picture 3">
            <a:extLst>
              <a:ext uri="{FF2B5EF4-FFF2-40B4-BE49-F238E27FC236}">
                <a16:creationId xmlns:a16="http://schemas.microsoft.com/office/drawing/2014/main" xmlns="" id="{1C2FC4F7-0128-4184-ABF9-E0F2661D7668}"/>
              </a:ext>
            </a:extLst>
          </p:cNvPr>
          <p:cNvPicPr>
            <a:picLocks noChangeAspect="1"/>
          </p:cNvPicPr>
          <p:nvPr/>
        </p:nvPicPr>
        <p:blipFill>
          <a:blip r:embed="rId3"/>
          <a:stretch>
            <a:fillRect/>
          </a:stretch>
        </p:blipFill>
        <p:spPr>
          <a:xfrm>
            <a:off x="439792" y="1417639"/>
            <a:ext cx="5387893" cy="1700884"/>
          </a:xfrm>
          <a:prstGeom prst="rect">
            <a:avLst/>
          </a:prstGeom>
        </p:spPr>
      </p:pic>
      <p:pic>
        <p:nvPicPr>
          <p:cNvPr id="6" name="Picture 5">
            <a:extLst>
              <a:ext uri="{FF2B5EF4-FFF2-40B4-BE49-F238E27FC236}">
                <a16:creationId xmlns:a16="http://schemas.microsoft.com/office/drawing/2014/main" xmlns="" id="{7B004072-67CB-4556-866E-21AC0CCBB040}"/>
              </a:ext>
            </a:extLst>
          </p:cNvPr>
          <p:cNvPicPr>
            <a:picLocks noChangeAspect="1"/>
          </p:cNvPicPr>
          <p:nvPr/>
        </p:nvPicPr>
        <p:blipFill>
          <a:blip r:embed="rId4"/>
          <a:stretch>
            <a:fillRect/>
          </a:stretch>
        </p:blipFill>
        <p:spPr>
          <a:xfrm>
            <a:off x="439792" y="4925833"/>
            <a:ext cx="1514475" cy="514350"/>
          </a:xfrm>
          <a:prstGeom prst="rect">
            <a:avLst/>
          </a:prstGeom>
        </p:spPr>
      </p:pic>
      <p:sp>
        <p:nvSpPr>
          <p:cNvPr id="7" name="Title 1">
            <a:extLst>
              <a:ext uri="{FF2B5EF4-FFF2-40B4-BE49-F238E27FC236}">
                <a16:creationId xmlns:a16="http://schemas.microsoft.com/office/drawing/2014/main" xmlns="" id="{D7959878-71BC-4D3B-B43B-806400DE1C89}"/>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3600">
                <a:latin typeface="Calibri" panose="020F0502020204030204" pitchFamily="34" charset="0"/>
                <a:cs typeface="Calibri" panose="020F0502020204030204" pitchFamily="34" charset="0"/>
              </a:rPr>
              <a:t>5 e-learning trends of 2018</a:t>
            </a:r>
            <a:endParaRPr lang="en-GB"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09034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F0EF86-5505-4C0A-989F-6519F37FF6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1DA1E9DA-3C13-4388-ACCA-A500798C89BD}"/>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xmlns="" id="{B64A9E4C-899A-43EC-931E-D5929F3A0727}"/>
              </a:ext>
            </a:extLst>
          </p:cNvPr>
          <p:cNvPicPr>
            <a:picLocks noChangeAspect="1"/>
          </p:cNvPicPr>
          <p:nvPr/>
        </p:nvPicPr>
        <p:blipFill>
          <a:blip r:embed="rId2"/>
          <a:stretch>
            <a:fillRect/>
          </a:stretch>
        </p:blipFill>
        <p:spPr>
          <a:xfrm>
            <a:off x="323528" y="1497064"/>
            <a:ext cx="6006280" cy="2181969"/>
          </a:xfrm>
          <a:prstGeom prst="rect">
            <a:avLst/>
          </a:prstGeom>
        </p:spPr>
      </p:pic>
      <p:pic>
        <p:nvPicPr>
          <p:cNvPr id="5" name="Picture 4">
            <a:extLst>
              <a:ext uri="{FF2B5EF4-FFF2-40B4-BE49-F238E27FC236}">
                <a16:creationId xmlns:a16="http://schemas.microsoft.com/office/drawing/2014/main" xmlns="" id="{9A21217C-C254-4829-A71B-24ED32A50D60}"/>
              </a:ext>
            </a:extLst>
          </p:cNvPr>
          <p:cNvPicPr>
            <a:picLocks noChangeAspect="1"/>
          </p:cNvPicPr>
          <p:nvPr/>
        </p:nvPicPr>
        <p:blipFill>
          <a:blip r:embed="rId3"/>
          <a:stretch>
            <a:fillRect/>
          </a:stretch>
        </p:blipFill>
        <p:spPr>
          <a:xfrm>
            <a:off x="2915816" y="3716022"/>
            <a:ext cx="5520340" cy="1904347"/>
          </a:xfrm>
          <a:prstGeom prst="rect">
            <a:avLst/>
          </a:prstGeom>
        </p:spPr>
      </p:pic>
      <p:pic>
        <p:nvPicPr>
          <p:cNvPr id="6" name="Picture 5">
            <a:extLst>
              <a:ext uri="{FF2B5EF4-FFF2-40B4-BE49-F238E27FC236}">
                <a16:creationId xmlns:a16="http://schemas.microsoft.com/office/drawing/2014/main" xmlns="" id="{CE433D68-EFD7-4194-830B-824D71385CDB}"/>
              </a:ext>
            </a:extLst>
          </p:cNvPr>
          <p:cNvPicPr>
            <a:picLocks noChangeAspect="1"/>
          </p:cNvPicPr>
          <p:nvPr/>
        </p:nvPicPr>
        <p:blipFill>
          <a:blip r:embed="rId4"/>
          <a:stretch>
            <a:fillRect/>
          </a:stretch>
        </p:blipFill>
        <p:spPr>
          <a:xfrm>
            <a:off x="323528" y="4850030"/>
            <a:ext cx="1514475" cy="514350"/>
          </a:xfrm>
          <a:prstGeom prst="rect">
            <a:avLst/>
          </a:prstGeom>
        </p:spPr>
      </p:pic>
      <p:sp>
        <p:nvSpPr>
          <p:cNvPr id="7" name="Title 1">
            <a:extLst>
              <a:ext uri="{FF2B5EF4-FFF2-40B4-BE49-F238E27FC236}">
                <a16:creationId xmlns:a16="http://schemas.microsoft.com/office/drawing/2014/main" xmlns="" id="{50174412-2763-4C4B-9778-5506B7018000}"/>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3600">
                <a:latin typeface="Calibri" panose="020F0502020204030204" pitchFamily="34" charset="0"/>
                <a:cs typeface="Calibri" panose="020F0502020204030204" pitchFamily="34" charset="0"/>
              </a:rPr>
              <a:t>5 e-learning trends of 2018</a:t>
            </a:r>
            <a:endParaRPr lang="en-GB"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53637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A1892F-FBF8-45BE-94D3-6CA3D1042F56}"/>
              </a:ext>
            </a:extLst>
          </p:cNvPr>
          <p:cNvSpPr>
            <a:spLocks noGrp="1"/>
          </p:cNvSpPr>
          <p:nvPr>
            <p:ph type="title"/>
          </p:nvPr>
        </p:nvSpPr>
        <p:spPr/>
        <p:txBody>
          <a:bodyPr>
            <a:normAutofit/>
          </a:bodyPr>
          <a:lstStyle/>
          <a:p>
            <a:pPr algn="l"/>
            <a:r>
              <a:rPr lang="en-GB" sz="3600" dirty="0">
                <a:latin typeface="Calibri" panose="020F0502020204030204" pitchFamily="34" charset="0"/>
                <a:cs typeface="Calibri" panose="020F0502020204030204" pitchFamily="34" charset="0"/>
              </a:rPr>
              <a:t>5 e-learning trends of 2018</a:t>
            </a:r>
          </a:p>
        </p:txBody>
      </p:sp>
      <p:sp>
        <p:nvSpPr>
          <p:cNvPr id="3" name="Content Placeholder 2">
            <a:extLst>
              <a:ext uri="{FF2B5EF4-FFF2-40B4-BE49-F238E27FC236}">
                <a16:creationId xmlns:a16="http://schemas.microsoft.com/office/drawing/2014/main" xmlns="" id="{3B5F41BF-D45A-4CB4-9E11-486D4E677499}"/>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635C4021-2D22-4D67-854B-970907DEE437}"/>
              </a:ext>
            </a:extLst>
          </p:cNvPr>
          <p:cNvPicPr>
            <a:picLocks noChangeAspect="1"/>
          </p:cNvPicPr>
          <p:nvPr/>
        </p:nvPicPr>
        <p:blipFill>
          <a:blip r:embed="rId2"/>
          <a:stretch>
            <a:fillRect/>
          </a:stretch>
        </p:blipFill>
        <p:spPr>
          <a:xfrm>
            <a:off x="1043608" y="2515083"/>
            <a:ext cx="5762913" cy="1827833"/>
          </a:xfrm>
          <a:prstGeom prst="rect">
            <a:avLst/>
          </a:prstGeom>
        </p:spPr>
      </p:pic>
      <p:pic>
        <p:nvPicPr>
          <p:cNvPr id="5" name="Picture 4">
            <a:extLst>
              <a:ext uri="{FF2B5EF4-FFF2-40B4-BE49-F238E27FC236}">
                <a16:creationId xmlns:a16="http://schemas.microsoft.com/office/drawing/2014/main" xmlns="" id="{609FCE74-7066-4898-912E-73F92F51220B}"/>
              </a:ext>
            </a:extLst>
          </p:cNvPr>
          <p:cNvPicPr>
            <a:picLocks noChangeAspect="1"/>
          </p:cNvPicPr>
          <p:nvPr/>
        </p:nvPicPr>
        <p:blipFill>
          <a:blip r:embed="rId3"/>
          <a:stretch>
            <a:fillRect/>
          </a:stretch>
        </p:blipFill>
        <p:spPr>
          <a:xfrm>
            <a:off x="476276" y="4869160"/>
            <a:ext cx="1514475" cy="514350"/>
          </a:xfrm>
          <a:prstGeom prst="rect">
            <a:avLst/>
          </a:prstGeom>
        </p:spPr>
      </p:pic>
    </p:spTree>
    <p:extLst>
      <p:ext uri="{BB962C8B-B14F-4D97-AF65-F5344CB8AC3E}">
        <p14:creationId xmlns:p14="http://schemas.microsoft.com/office/powerpoint/2010/main" val="24092508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51520" y="260648"/>
            <a:ext cx="7772400" cy="1143000"/>
          </a:xfrm>
        </p:spPr>
        <p:txBody>
          <a:bodyPr>
            <a:normAutofit/>
          </a:bodyPr>
          <a:lstStyle/>
          <a:p>
            <a:pPr algn="l"/>
            <a:r>
              <a:rPr lang="en-US" altLang="en-US" sz="3600" dirty="0">
                <a:latin typeface="Calibri" panose="020F0502020204030204" pitchFamily="34" charset="0"/>
                <a:cs typeface="Arial" pitchFamily="34" charset="0"/>
              </a:rPr>
              <a:t>Coaching and mentoring</a:t>
            </a:r>
          </a:p>
        </p:txBody>
      </p:sp>
      <p:sp>
        <p:nvSpPr>
          <p:cNvPr id="10243" name="Rectangle 3"/>
          <p:cNvSpPr>
            <a:spLocks noGrp="1" noChangeArrowheads="1"/>
          </p:cNvSpPr>
          <p:nvPr>
            <p:ph type="body" idx="1"/>
          </p:nvPr>
        </p:nvSpPr>
        <p:spPr>
          <a:xfrm>
            <a:off x="179512" y="1412776"/>
            <a:ext cx="4679875" cy="4114800"/>
          </a:xfrm>
        </p:spPr>
        <p:txBody>
          <a:bodyPr>
            <a:normAutofit fontScale="85000" lnSpcReduction="10000"/>
          </a:bodyPr>
          <a:lstStyle/>
          <a:p>
            <a:pPr>
              <a:lnSpc>
                <a:spcPct val="150000"/>
              </a:lnSpc>
              <a:spcBef>
                <a:spcPct val="50000"/>
              </a:spcBef>
              <a:buFont typeface="Wingdings" panose="05000000000000000000" pitchFamily="2" charset="2"/>
              <a:buChar char="§"/>
            </a:pPr>
            <a:r>
              <a:rPr lang="en-US" altLang="en-US" sz="2800" dirty="0">
                <a:latin typeface="Calibri" panose="020F0502020204030204" pitchFamily="34" charset="0"/>
                <a:cs typeface="Arial" pitchFamily="34" charset="0"/>
              </a:rPr>
              <a:t>Improves individual performance</a:t>
            </a:r>
          </a:p>
          <a:p>
            <a:pPr>
              <a:lnSpc>
                <a:spcPct val="150000"/>
              </a:lnSpc>
              <a:spcBef>
                <a:spcPct val="50000"/>
              </a:spcBef>
              <a:buFont typeface="Wingdings" panose="05000000000000000000" pitchFamily="2" charset="2"/>
              <a:buChar char="§"/>
            </a:pPr>
            <a:r>
              <a:rPr lang="en-US" altLang="en-US" sz="2800" dirty="0">
                <a:latin typeface="Calibri" panose="020F0502020204030204" pitchFamily="34" charset="0"/>
                <a:cs typeface="Arial" pitchFamily="34" charset="0"/>
              </a:rPr>
              <a:t>Tackles underperformance</a:t>
            </a:r>
          </a:p>
          <a:p>
            <a:pPr>
              <a:lnSpc>
                <a:spcPct val="150000"/>
              </a:lnSpc>
              <a:spcBef>
                <a:spcPct val="50000"/>
              </a:spcBef>
              <a:buFont typeface="Wingdings" panose="05000000000000000000" pitchFamily="2" charset="2"/>
              <a:buChar char="§"/>
            </a:pPr>
            <a:r>
              <a:rPr lang="en-US" altLang="en-US" sz="2800" dirty="0">
                <a:latin typeface="Calibri" panose="020F0502020204030204" pitchFamily="34" charset="0"/>
                <a:cs typeface="Arial" pitchFamily="34" charset="0"/>
              </a:rPr>
              <a:t>Improves productivity</a:t>
            </a:r>
          </a:p>
          <a:p>
            <a:pPr>
              <a:lnSpc>
                <a:spcPct val="150000"/>
              </a:lnSpc>
              <a:spcBef>
                <a:spcPct val="50000"/>
              </a:spcBef>
              <a:buFont typeface="Wingdings" panose="05000000000000000000" pitchFamily="2" charset="2"/>
              <a:buChar char="§"/>
            </a:pPr>
            <a:r>
              <a:rPr lang="en-US" altLang="en-US" sz="2800" dirty="0">
                <a:latin typeface="Calibri" panose="020F0502020204030204" pitchFamily="34" charset="0"/>
                <a:cs typeface="Arial" pitchFamily="34" charset="0"/>
              </a:rPr>
              <a:t>Aids the identification of personal learning needs</a:t>
            </a:r>
          </a:p>
          <a:p>
            <a:pPr>
              <a:lnSpc>
                <a:spcPct val="150000"/>
              </a:lnSpc>
              <a:spcBef>
                <a:spcPct val="50000"/>
              </a:spcBef>
              <a:buFont typeface="Wingdings" panose="05000000000000000000" pitchFamily="2" charset="2"/>
              <a:buChar char="§"/>
            </a:pPr>
            <a:r>
              <a:rPr lang="en-US" altLang="en-US" sz="2800" dirty="0">
                <a:latin typeface="Calibri" panose="020F0502020204030204" pitchFamily="34" charset="0"/>
                <a:cs typeface="Arial" pitchFamily="34" charset="0"/>
              </a:rPr>
              <a:t>Is unregulated</a:t>
            </a:r>
          </a:p>
          <a:p>
            <a:endParaRPr lang="en-GB" altLang="en-US" sz="2800" dirty="0">
              <a:latin typeface="Calibri" panose="020F0502020204030204" pitchFamily="34" charset="0"/>
            </a:endParaRPr>
          </a:p>
        </p:txBody>
      </p:sp>
      <p:sp>
        <p:nvSpPr>
          <p:cNvPr id="4" name="Rectangle 3"/>
          <p:cNvSpPr/>
          <p:nvPr/>
        </p:nvSpPr>
        <p:spPr>
          <a:xfrm>
            <a:off x="323528" y="5337651"/>
            <a:ext cx="2299027" cy="276999"/>
          </a:xfrm>
          <a:prstGeom prst="rect">
            <a:avLst/>
          </a:prstGeom>
        </p:spPr>
        <p:txBody>
          <a:bodyPr wrap="none">
            <a:spAutoFit/>
          </a:bodyPr>
          <a:lstStyle/>
          <a:p>
            <a:r>
              <a:rPr lang="en-GB" sz="1200" dirty="0" err="1"/>
              <a:t>Marchington</a:t>
            </a:r>
            <a:r>
              <a:rPr lang="en-GB" sz="1200" dirty="0"/>
              <a:t> &amp; Wilkinson, 2012</a:t>
            </a:r>
          </a:p>
        </p:txBody>
      </p:sp>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1073"/>
          <a:stretch/>
        </p:blipFill>
        <p:spPr bwMode="auto">
          <a:xfrm>
            <a:off x="5332288" y="1143000"/>
            <a:ext cx="3643854" cy="4194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05247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352810" y="15490"/>
            <a:ext cx="7772400" cy="1052513"/>
          </a:xfrm>
        </p:spPr>
        <p:txBody>
          <a:bodyPr/>
          <a:lstStyle/>
          <a:p>
            <a:pPr algn="l"/>
            <a:r>
              <a:rPr lang="en-GB" altLang="en-US" sz="3600" dirty="0">
                <a:latin typeface="Calibri" panose="020F0502020204030204" pitchFamily="34" charset="0"/>
              </a:rPr>
              <a:t>Implementing training</a:t>
            </a:r>
          </a:p>
        </p:txBody>
      </p:sp>
      <p:sp>
        <p:nvSpPr>
          <p:cNvPr id="64515" name="Rectangle 3"/>
          <p:cNvSpPr>
            <a:spLocks noGrp="1" noChangeArrowheads="1"/>
          </p:cNvSpPr>
          <p:nvPr>
            <p:ph type="body" sz="half" idx="1"/>
          </p:nvPr>
        </p:nvSpPr>
        <p:spPr>
          <a:xfrm>
            <a:off x="363321" y="907256"/>
            <a:ext cx="4495800" cy="5043487"/>
          </a:xfrm>
        </p:spPr>
        <p:txBody>
          <a:bodyPr/>
          <a:lstStyle/>
          <a:p>
            <a:r>
              <a:rPr lang="en-GB" altLang="en-US" sz="2400" dirty="0">
                <a:latin typeface="Verdana" pitchFamily="34" charset="0"/>
              </a:rPr>
              <a:t>Profiling the learning population</a:t>
            </a:r>
          </a:p>
          <a:p>
            <a:pPr lvl="1"/>
            <a:r>
              <a:rPr lang="en-GB" altLang="en-US" sz="2000" dirty="0">
                <a:latin typeface="Verdana" pitchFamily="34" charset="0"/>
              </a:rPr>
              <a:t>numbers and location</a:t>
            </a:r>
          </a:p>
          <a:p>
            <a:pPr lvl="1"/>
            <a:r>
              <a:rPr lang="en-GB" altLang="en-US" sz="2000" dirty="0">
                <a:latin typeface="Verdana" pitchFamily="34" charset="0"/>
              </a:rPr>
              <a:t>jobs and competencies</a:t>
            </a:r>
          </a:p>
          <a:p>
            <a:pPr lvl="1"/>
            <a:r>
              <a:rPr lang="en-GB" altLang="en-US" sz="2000" dirty="0">
                <a:latin typeface="Verdana" pitchFamily="34" charset="0"/>
              </a:rPr>
              <a:t>learning styles and skills</a:t>
            </a:r>
          </a:p>
          <a:p>
            <a:pPr lvl="1"/>
            <a:r>
              <a:rPr lang="en-GB" altLang="en-US" sz="2000" dirty="0">
                <a:latin typeface="Verdana" pitchFamily="34" charset="0"/>
              </a:rPr>
              <a:t>attitudes and motivation</a:t>
            </a:r>
          </a:p>
          <a:p>
            <a:r>
              <a:rPr lang="en-GB" altLang="en-US" sz="2400" dirty="0">
                <a:latin typeface="Verdana" pitchFamily="34" charset="0"/>
              </a:rPr>
              <a:t>Resources</a:t>
            </a:r>
          </a:p>
          <a:p>
            <a:pPr lvl="1"/>
            <a:r>
              <a:rPr lang="en-GB" altLang="en-US" sz="2000" dirty="0">
                <a:latin typeface="Verdana" pitchFamily="34" charset="0"/>
              </a:rPr>
              <a:t>budget</a:t>
            </a:r>
          </a:p>
          <a:p>
            <a:pPr lvl="1"/>
            <a:r>
              <a:rPr lang="en-GB" altLang="en-US" sz="2000" dirty="0">
                <a:latin typeface="Verdana" pitchFamily="34" charset="0"/>
              </a:rPr>
              <a:t>costs must be identified and planned</a:t>
            </a:r>
          </a:p>
          <a:p>
            <a:pPr lvl="1"/>
            <a:r>
              <a:rPr lang="en-GB" altLang="en-US" sz="2000" dirty="0">
                <a:latin typeface="Verdana" pitchFamily="34" charset="0"/>
              </a:rPr>
              <a:t>organisation of the event</a:t>
            </a:r>
          </a:p>
          <a:p>
            <a:pPr lvl="1"/>
            <a:r>
              <a:rPr lang="en-GB" altLang="en-US" sz="2000" dirty="0">
                <a:latin typeface="Verdana" pitchFamily="34" charset="0"/>
              </a:rPr>
              <a:t>development staff availability</a:t>
            </a:r>
          </a:p>
          <a:p>
            <a:pPr lvl="1"/>
            <a:endParaRPr lang="en-GB" altLang="en-US" sz="2000" dirty="0">
              <a:latin typeface="Verdana" pitchFamily="34" charset="0"/>
            </a:endParaRPr>
          </a:p>
        </p:txBody>
      </p:sp>
      <p:sp>
        <p:nvSpPr>
          <p:cNvPr id="64516" name="Rectangle 4"/>
          <p:cNvSpPr>
            <a:spLocks noGrp="1" noChangeArrowheads="1"/>
          </p:cNvSpPr>
          <p:nvPr>
            <p:ph type="body" sz="half" idx="2"/>
          </p:nvPr>
        </p:nvSpPr>
        <p:spPr>
          <a:xfrm>
            <a:off x="4762178" y="1228750"/>
            <a:ext cx="3810000" cy="4970462"/>
          </a:xfrm>
        </p:spPr>
        <p:txBody>
          <a:bodyPr/>
          <a:lstStyle/>
          <a:p>
            <a:r>
              <a:rPr lang="en-GB" altLang="en-US" sz="2400">
                <a:latin typeface="Verdana" pitchFamily="34" charset="0"/>
              </a:rPr>
              <a:t>Preparation</a:t>
            </a:r>
          </a:p>
          <a:p>
            <a:pPr lvl="1"/>
            <a:r>
              <a:rPr lang="en-GB" altLang="en-US" sz="2000">
                <a:latin typeface="Verdana" pitchFamily="34" charset="0"/>
              </a:rPr>
              <a:t>of development staff</a:t>
            </a:r>
          </a:p>
          <a:p>
            <a:pPr lvl="1"/>
            <a:r>
              <a:rPr lang="en-GB" altLang="en-US" sz="2000">
                <a:latin typeface="Verdana" pitchFamily="34" charset="0"/>
              </a:rPr>
              <a:t>learners, their sponsors and managers</a:t>
            </a:r>
          </a:p>
          <a:p>
            <a:pPr lvl="1"/>
            <a:r>
              <a:rPr lang="en-GB" altLang="en-US" sz="2000">
                <a:latin typeface="Verdana" pitchFamily="34" charset="0"/>
              </a:rPr>
              <a:t>materials</a:t>
            </a:r>
          </a:p>
          <a:p>
            <a:r>
              <a:rPr lang="en-GB" altLang="en-US" sz="2400">
                <a:latin typeface="Verdana" pitchFamily="34" charset="0"/>
              </a:rPr>
              <a:t>Implementation plan</a:t>
            </a:r>
          </a:p>
          <a:p>
            <a:pPr lvl="1"/>
            <a:r>
              <a:rPr lang="en-GB" altLang="en-US" sz="2000">
                <a:latin typeface="Verdana" pitchFamily="34" charset="0"/>
              </a:rPr>
              <a:t>distributed: clear, who is doing what, when, how</a:t>
            </a:r>
          </a:p>
          <a:p>
            <a:pPr>
              <a:buFontTx/>
              <a:buNone/>
            </a:pPr>
            <a:endParaRPr lang="en-GB" altLang="en-US" sz="2400">
              <a:latin typeface="Verdana" pitchFamily="34" charset="0"/>
            </a:endParaRPr>
          </a:p>
        </p:txBody>
      </p:sp>
    </p:spTree>
    <p:extLst>
      <p:ext uri="{BB962C8B-B14F-4D97-AF65-F5344CB8AC3E}">
        <p14:creationId xmlns:p14="http://schemas.microsoft.com/office/powerpoint/2010/main" val="4091426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026"/>
          <p:cNvSpPr>
            <a:spLocks noGrp="1" noChangeArrowheads="1"/>
          </p:cNvSpPr>
          <p:nvPr>
            <p:ph type="title"/>
          </p:nvPr>
        </p:nvSpPr>
        <p:spPr>
          <a:xfrm>
            <a:off x="179512" y="0"/>
            <a:ext cx="8286750" cy="1263650"/>
          </a:xfrm>
        </p:spPr>
        <p:txBody>
          <a:bodyPr/>
          <a:lstStyle/>
          <a:p>
            <a:pPr algn="l"/>
            <a:r>
              <a:rPr lang="en-GB" altLang="en-US" dirty="0">
                <a:latin typeface="Calibri" panose="020F0502020204030204" pitchFamily="34" charset="0"/>
              </a:rPr>
              <a:t>Factors in learning design</a:t>
            </a:r>
          </a:p>
        </p:txBody>
      </p:sp>
      <p:sp>
        <p:nvSpPr>
          <p:cNvPr id="66563" name="Rectangle 1027"/>
          <p:cNvSpPr>
            <a:spLocks noGrp="1" noChangeArrowheads="1"/>
          </p:cNvSpPr>
          <p:nvPr>
            <p:ph type="body" idx="1"/>
          </p:nvPr>
        </p:nvSpPr>
        <p:spPr>
          <a:xfrm>
            <a:off x="323528" y="1124744"/>
            <a:ext cx="8286750" cy="5257800"/>
          </a:xfrm>
        </p:spPr>
        <p:txBody>
          <a:bodyPr>
            <a:normAutofit/>
          </a:bodyPr>
          <a:lstStyle/>
          <a:p>
            <a:pPr>
              <a:buFont typeface="Wingdings" panose="05000000000000000000" pitchFamily="2" charset="2"/>
              <a:buChar char="§"/>
            </a:pPr>
            <a:r>
              <a:rPr lang="en-GB" altLang="en-US" sz="2400" dirty="0">
                <a:latin typeface="Calibri" panose="020F0502020204030204" pitchFamily="34" charset="0"/>
              </a:rPr>
              <a:t>ordering material to be learned</a:t>
            </a:r>
          </a:p>
          <a:p>
            <a:pPr>
              <a:buFont typeface="Wingdings" panose="05000000000000000000" pitchFamily="2" charset="2"/>
              <a:buChar char="§"/>
            </a:pPr>
            <a:r>
              <a:rPr lang="en-GB" altLang="en-US" sz="2400" dirty="0">
                <a:latin typeface="Calibri" panose="020F0502020204030204" pitchFamily="34" charset="0"/>
              </a:rPr>
              <a:t>relating knowledge and skill</a:t>
            </a:r>
          </a:p>
          <a:p>
            <a:pPr>
              <a:buFont typeface="Wingdings" panose="05000000000000000000" pitchFamily="2" charset="2"/>
              <a:buChar char="§"/>
            </a:pPr>
            <a:r>
              <a:rPr lang="en-GB" altLang="en-US" sz="2400" dirty="0">
                <a:latin typeface="Calibri" panose="020F0502020204030204" pitchFamily="34" charset="0"/>
              </a:rPr>
              <a:t>structuring programme to assist learning</a:t>
            </a:r>
          </a:p>
          <a:p>
            <a:pPr>
              <a:buFont typeface="Wingdings" panose="05000000000000000000" pitchFamily="2" charset="2"/>
              <a:buChar char="§"/>
            </a:pPr>
            <a:r>
              <a:rPr lang="en-GB" altLang="en-US" sz="2400" dirty="0">
                <a:latin typeface="Calibri" panose="020F0502020204030204" pitchFamily="34" charset="0"/>
              </a:rPr>
              <a:t>motivating people to learn</a:t>
            </a:r>
          </a:p>
          <a:p>
            <a:pPr>
              <a:buFont typeface="Wingdings" panose="05000000000000000000" pitchFamily="2" charset="2"/>
              <a:buChar char="§"/>
            </a:pPr>
            <a:r>
              <a:rPr lang="en-GB" altLang="en-US" sz="2400" dirty="0">
                <a:latin typeface="Calibri" panose="020F0502020204030204" pitchFamily="34" charset="0"/>
              </a:rPr>
              <a:t>matching pace and level of learning</a:t>
            </a:r>
          </a:p>
          <a:p>
            <a:pPr>
              <a:buFont typeface="Wingdings" panose="05000000000000000000" pitchFamily="2" charset="2"/>
              <a:buChar char="§"/>
            </a:pPr>
            <a:r>
              <a:rPr lang="en-GB" altLang="en-US" sz="2400" dirty="0">
                <a:latin typeface="Calibri" panose="020F0502020204030204" pitchFamily="34" charset="0"/>
              </a:rPr>
              <a:t>providing feedback</a:t>
            </a:r>
          </a:p>
          <a:p>
            <a:pPr>
              <a:buFont typeface="Wingdings" panose="05000000000000000000" pitchFamily="2" charset="2"/>
              <a:buChar char="§"/>
            </a:pPr>
            <a:r>
              <a:rPr lang="en-GB" altLang="en-US" sz="2400" dirty="0">
                <a:latin typeface="Calibri" panose="020F0502020204030204" pitchFamily="34" charset="0"/>
              </a:rPr>
              <a:t>ensuring that what is learned is remembered</a:t>
            </a:r>
          </a:p>
          <a:p>
            <a:pPr>
              <a:buFont typeface="Wingdings" panose="05000000000000000000" pitchFamily="2" charset="2"/>
              <a:buChar char="§"/>
            </a:pPr>
            <a:r>
              <a:rPr lang="en-GB" altLang="en-US" sz="2400" dirty="0">
                <a:latin typeface="Calibri" panose="020F0502020204030204" pitchFamily="34" charset="0"/>
              </a:rPr>
              <a:t>selecting appropriate learning methods</a:t>
            </a:r>
          </a:p>
          <a:p>
            <a:pPr>
              <a:buFont typeface="Wingdings" panose="05000000000000000000" pitchFamily="2" charset="2"/>
              <a:buChar char="§"/>
            </a:pPr>
            <a:r>
              <a:rPr lang="en-GB" altLang="en-US" sz="2400" dirty="0">
                <a:latin typeface="Calibri" panose="020F0502020204030204" pitchFamily="34" charset="0"/>
              </a:rPr>
              <a:t>allowing for differences in age and ability</a:t>
            </a:r>
          </a:p>
        </p:txBody>
      </p:sp>
    </p:spTree>
    <p:extLst>
      <p:ext uri="{BB962C8B-B14F-4D97-AF65-F5344CB8AC3E}">
        <p14:creationId xmlns:p14="http://schemas.microsoft.com/office/powerpoint/2010/main" val="36249052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4213" y="404813"/>
            <a:ext cx="7772400" cy="1143000"/>
          </a:xfrm>
        </p:spPr>
        <p:txBody>
          <a:bodyPr/>
          <a:lstStyle/>
          <a:p>
            <a:pPr algn="l"/>
            <a:r>
              <a:rPr lang="en-GB" altLang="en-US" sz="4000" b="1" dirty="0">
                <a:latin typeface="Calibri" panose="020F0502020204030204" pitchFamily="34" charset="0"/>
                <a:cs typeface="Arial" pitchFamily="34" charset="0"/>
              </a:rPr>
              <a:t>Evaluation methods</a:t>
            </a:r>
          </a:p>
        </p:txBody>
      </p:sp>
      <p:sp>
        <p:nvSpPr>
          <p:cNvPr id="9219" name="Rectangle 3"/>
          <p:cNvSpPr>
            <a:spLocks noGrp="1" noChangeArrowheads="1"/>
          </p:cNvSpPr>
          <p:nvPr>
            <p:ph type="body" idx="1"/>
          </p:nvPr>
        </p:nvSpPr>
        <p:spPr>
          <a:xfrm>
            <a:off x="684213" y="1557338"/>
            <a:ext cx="7772400" cy="4495800"/>
          </a:xfrm>
        </p:spPr>
        <p:txBody>
          <a:bodyPr>
            <a:normAutofit/>
          </a:bodyPr>
          <a:lstStyle/>
          <a:p>
            <a:pPr>
              <a:lnSpc>
                <a:spcPct val="150000"/>
              </a:lnSpc>
              <a:spcBef>
                <a:spcPts val="0"/>
              </a:spcBef>
              <a:buFont typeface="Wingdings" panose="05000000000000000000" pitchFamily="2" charset="2"/>
              <a:buChar char="§"/>
            </a:pPr>
            <a:r>
              <a:rPr lang="en-GB" altLang="en-US" sz="2800" dirty="0">
                <a:latin typeface="Lucida Sans" pitchFamily="34" charset="0"/>
                <a:cs typeface="Arial" pitchFamily="34" charset="0"/>
              </a:rPr>
              <a:t>Reaction</a:t>
            </a:r>
          </a:p>
          <a:p>
            <a:pPr>
              <a:lnSpc>
                <a:spcPct val="150000"/>
              </a:lnSpc>
              <a:spcBef>
                <a:spcPts val="0"/>
              </a:spcBef>
              <a:buFont typeface="Wingdings" panose="05000000000000000000" pitchFamily="2" charset="2"/>
              <a:buChar char="§"/>
            </a:pPr>
            <a:r>
              <a:rPr lang="en-GB" altLang="en-US" sz="2800" dirty="0">
                <a:latin typeface="Lucida Sans" pitchFamily="34" charset="0"/>
                <a:cs typeface="Arial" pitchFamily="34" charset="0"/>
              </a:rPr>
              <a:t>Immediate</a:t>
            </a:r>
          </a:p>
          <a:p>
            <a:pPr>
              <a:lnSpc>
                <a:spcPct val="150000"/>
              </a:lnSpc>
              <a:spcBef>
                <a:spcPts val="0"/>
              </a:spcBef>
              <a:buFont typeface="Wingdings" panose="05000000000000000000" pitchFamily="2" charset="2"/>
              <a:buChar char="§"/>
            </a:pPr>
            <a:r>
              <a:rPr lang="en-GB" altLang="en-US" sz="2800" dirty="0">
                <a:latin typeface="Lucida Sans" pitchFamily="34" charset="0"/>
                <a:cs typeface="Arial" pitchFamily="34" charset="0"/>
              </a:rPr>
              <a:t>Intermediate</a:t>
            </a:r>
          </a:p>
          <a:p>
            <a:pPr>
              <a:lnSpc>
                <a:spcPct val="150000"/>
              </a:lnSpc>
              <a:spcBef>
                <a:spcPts val="0"/>
              </a:spcBef>
              <a:buFont typeface="Wingdings" panose="05000000000000000000" pitchFamily="2" charset="2"/>
              <a:buChar char="§"/>
            </a:pPr>
            <a:r>
              <a:rPr lang="en-GB" altLang="en-US" sz="2800" dirty="0">
                <a:latin typeface="Lucida Sans" pitchFamily="34" charset="0"/>
                <a:cs typeface="Arial" pitchFamily="34" charset="0"/>
              </a:rPr>
              <a:t>Ultimate</a:t>
            </a:r>
          </a:p>
          <a:p>
            <a:pPr>
              <a:lnSpc>
                <a:spcPct val="150000"/>
              </a:lnSpc>
              <a:spcBef>
                <a:spcPts val="0"/>
              </a:spcBef>
              <a:buFont typeface="Wingdings" panose="05000000000000000000" pitchFamily="2" charset="2"/>
              <a:buChar char="§"/>
            </a:pPr>
            <a:r>
              <a:rPr lang="en-GB" altLang="en-US" sz="2800" dirty="0">
                <a:latin typeface="Lucida Sans" pitchFamily="34" charset="0"/>
                <a:cs typeface="Arial" pitchFamily="34" charset="0"/>
              </a:rPr>
              <a:t>Return on investment</a:t>
            </a:r>
          </a:p>
        </p:txBody>
      </p:sp>
      <p:sp>
        <p:nvSpPr>
          <p:cNvPr id="4" name="Rectangle 3"/>
          <p:cNvSpPr/>
          <p:nvPr/>
        </p:nvSpPr>
        <p:spPr>
          <a:xfrm>
            <a:off x="6444208" y="5013176"/>
            <a:ext cx="2299027" cy="276999"/>
          </a:xfrm>
          <a:prstGeom prst="rect">
            <a:avLst/>
          </a:prstGeom>
        </p:spPr>
        <p:txBody>
          <a:bodyPr wrap="none">
            <a:spAutoFit/>
          </a:bodyPr>
          <a:lstStyle/>
          <a:p>
            <a:r>
              <a:rPr lang="en-GB" sz="1200" dirty="0" err="1"/>
              <a:t>Marchington</a:t>
            </a:r>
            <a:r>
              <a:rPr lang="en-GB" sz="1200" dirty="0"/>
              <a:t> &amp; Wilkinson, 2012</a:t>
            </a:r>
          </a:p>
        </p:txBody>
      </p:sp>
    </p:spTree>
    <p:extLst>
      <p:ext uri="{BB962C8B-B14F-4D97-AF65-F5344CB8AC3E}">
        <p14:creationId xmlns:p14="http://schemas.microsoft.com/office/powerpoint/2010/main" val="3053883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CF8F1B-DA5E-4F21-BE88-F8EBBF8BBC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607B8ABF-CEC6-4C42-BBCA-458FD04A735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A686AA3A-8070-43BB-9E44-FB63DDF92F7C}"/>
              </a:ext>
            </a:extLst>
          </p:cNvPr>
          <p:cNvPicPr>
            <a:picLocks noChangeAspect="1"/>
          </p:cNvPicPr>
          <p:nvPr/>
        </p:nvPicPr>
        <p:blipFill>
          <a:blip r:embed="rId2"/>
          <a:stretch>
            <a:fillRect/>
          </a:stretch>
        </p:blipFill>
        <p:spPr>
          <a:xfrm>
            <a:off x="667386" y="561251"/>
            <a:ext cx="7809228" cy="4650829"/>
          </a:xfrm>
          <a:prstGeom prst="rect">
            <a:avLst/>
          </a:prstGeom>
        </p:spPr>
      </p:pic>
      <p:pic>
        <p:nvPicPr>
          <p:cNvPr id="5" name="Picture 4">
            <a:extLst>
              <a:ext uri="{FF2B5EF4-FFF2-40B4-BE49-F238E27FC236}">
                <a16:creationId xmlns:a16="http://schemas.microsoft.com/office/drawing/2014/main" xmlns="" id="{68E87146-779C-4E99-821C-614E060575CA}"/>
              </a:ext>
            </a:extLst>
          </p:cNvPr>
          <p:cNvPicPr>
            <a:picLocks noChangeAspect="1"/>
          </p:cNvPicPr>
          <p:nvPr/>
        </p:nvPicPr>
        <p:blipFill>
          <a:blip r:embed="rId3"/>
          <a:stretch>
            <a:fillRect/>
          </a:stretch>
        </p:blipFill>
        <p:spPr>
          <a:xfrm>
            <a:off x="1547664" y="5261293"/>
            <a:ext cx="6534150" cy="266700"/>
          </a:xfrm>
          <a:prstGeom prst="rect">
            <a:avLst/>
          </a:prstGeom>
        </p:spPr>
      </p:pic>
    </p:spTree>
    <p:extLst>
      <p:ext uri="{BB962C8B-B14F-4D97-AF65-F5344CB8AC3E}">
        <p14:creationId xmlns:p14="http://schemas.microsoft.com/office/powerpoint/2010/main" val="20240734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1026"/>
          <p:cNvSpPr>
            <a:spLocks noGrp="1" noChangeArrowheads="1"/>
          </p:cNvSpPr>
          <p:nvPr>
            <p:ph type="title"/>
          </p:nvPr>
        </p:nvSpPr>
        <p:spPr>
          <a:xfrm>
            <a:off x="-396552" y="-76200"/>
            <a:ext cx="9144000" cy="1052513"/>
          </a:xfrm>
        </p:spPr>
        <p:txBody>
          <a:bodyPr>
            <a:normAutofit/>
          </a:bodyPr>
          <a:lstStyle/>
          <a:p>
            <a:r>
              <a:rPr lang="en-GB" altLang="en-US" sz="4000" dirty="0">
                <a:latin typeface="Calibri" panose="020F0502020204030204" pitchFamily="34" charset="0"/>
              </a:rPr>
              <a:t>Trends in learning and development</a:t>
            </a:r>
          </a:p>
        </p:txBody>
      </p:sp>
      <p:sp>
        <p:nvSpPr>
          <p:cNvPr id="50179" name="Rectangle 1027"/>
          <p:cNvSpPr>
            <a:spLocks noGrp="1" noChangeArrowheads="1"/>
          </p:cNvSpPr>
          <p:nvPr>
            <p:ph type="body" idx="1"/>
          </p:nvPr>
        </p:nvSpPr>
        <p:spPr>
          <a:xfrm>
            <a:off x="395536" y="938436"/>
            <a:ext cx="8280400" cy="4967287"/>
          </a:xfrm>
        </p:spPr>
        <p:txBody>
          <a:bodyPr/>
          <a:lstStyle/>
          <a:p>
            <a:pPr>
              <a:buFontTx/>
              <a:buNone/>
            </a:pPr>
            <a:r>
              <a:rPr lang="en-GB" altLang="en-US" sz="2000" dirty="0">
                <a:latin typeface="Calibri" panose="020F0502020204030204" pitchFamily="34" charset="0"/>
              </a:rPr>
              <a:t>Nature and scope of training and development shows considerable variation</a:t>
            </a:r>
          </a:p>
          <a:p>
            <a:pPr lvl="1"/>
            <a:r>
              <a:rPr lang="en-GB" altLang="en-US" sz="2400" dirty="0">
                <a:latin typeface="Verdana" pitchFamily="34" charset="0"/>
              </a:rPr>
              <a:t>Laissez-faire</a:t>
            </a:r>
          </a:p>
          <a:p>
            <a:pPr lvl="2"/>
            <a:r>
              <a:rPr lang="en-GB" altLang="en-US" sz="2000" dirty="0">
                <a:latin typeface="Verdana" pitchFamily="34" charset="0"/>
              </a:rPr>
              <a:t>Ad hoc and unplanned</a:t>
            </a:r>
          </a:p>
          <a:p>
            <a:pPr lvl="1"/>
            <a:r>
              <a:rPr lang="en-GB" altLang="en-US" sz="2400" dirty="0">
                <a:latin typeface="Verdana" pitchFamily="34" charset="0"/>
              </a:rPr>
              <a:t>Systematic</a:t>
            </a:r>
          </a:p>
          <a:p>
            <a:pPr lvl="2"/>
            <a:r>
              <a:rPr lang="en-GB" altLang="en-US" sz="2000" dirty="0">
                <a:latin typeface="Verdana" pitchFamily="34" charset="0"/>
              </a:rPr>
              <a:t>Mechanistic, focused on problem-solving</a:t>
            </a:r>
          </a:p>
          <a:p>
            <a:pPr lvl="1"/>
            <a:r>
              <a:rPr lang="en-GB" altLang="en-US" sz="2400" dirty="0">
                <a:latin typeface="Verdana" pitchFamily="34" charset="0"/>
              </a:rPr>
              <a:t>Positive approach to learning and development</a:t>
            </a:r>
          </a:p>
          <a:p>
            <a:pPr lvl="2"/>
            <a:r>
              <a:rPr lang="en-GB" altLang="en-US" sz="2000" dirty="0">
                <a:latin typeface="Verdana" pitchFamily="34" charset="0"/>
              </a:rPr>
              <a:t>Employees seen as assets to be invested in, self-development</a:t>
            </a:r>
          </a:p>
          <a:p>
            <a:pPr lvl="1"/>
            <a:r>
              <a:rPr lang="en-GB" altLang="en-US" sz="2400" dirty="0">
                <a:latin typeface="Verdana" pitchFamily="34" charset="0"/>
              </a:rPr>
              <a:t>The learning organisation</a:t>
            </a:r>
          </a:p>
          <a:p>
            <a:pPr lvl="2"/>
            <a:r>
              <a:rPr lang="en-GB" altLang="en-US" sz="2000" dirty="0">
                <a:latin typeface="Verdana" pitchFamily="34" charset="0"/>
              </a:rPr>
              <a:t>Learning contributes to competitive advantage, helps the organisation adapt</a:t>
            </a:r>
          </a:p>
        </p:txBody>
      </p:sp>
    </p:spTree>
    <p:extLst>
      <p:ext uri="{BB962C8B-B14F-4D97-AF65-F5344CB8AC3E}">
        <p14:creationId xmlns:p14="http://schemas.microsoft.com/office/powerpoint/2010/main" val="10915940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42900" y="-95250"/>
            <a:ext cx="8402638" cy="1557338"/>
          </a:xfrm>
        </p:spPr>
        <p:txBody>
          <a:bodyPr/>
          <a:lstStyle/>
          <a:p>
            <a:r>
              <a:rPr lang="en-GB" altLang="en-US" sz="3200" dirty="0">
                <a:latin typeface="Verdana" pitchFamily="34" charset="0"/>
              </a:rPr>
              <a:t>Organisational attitudes to training and development are influenced by:</a:t>
            </a:r>
          </a:p>
        </p:txBody>
      </p:sp>
      <p:sp>
        <p:nvSpPr>
          <p:cNvPr id="28675" name="Rectangle 3"/>
          <p:cNvSpPr>
            <a:spLocks noGrp="1" noChangeArrowheads="1"/>
          </p:cNvSpPr>
          <p:nvPr>
            <p:ph type="body" idx="1"/>
          </p:nvPr>
        </p:nvSpPr>
        <p:spPr>
          <a:xfrm>
            <a:off x="0" y="1484313"/>
            <a:ext cx="9144000" cy="5373687"/>
          </a:xfrm>
        </p:spPr>
        <p:txBody>
          <a:bodyPr/>
          <a:lstStyle/>
          <a:p>
            <a:pPr>
              <a:lnSpc>
                <a:spcPct val="90000"/>
              </a:lnSpc>
            </a:pPr>
            <a:r>
              <a:rPr lang="en-GB" altLang="en-US" sz="2000" dirty="0">
                <a:latin typeface="Calibri" panose="020F0502020204030204" pitchFamily="34" charset="0"/>
              </a:rPr>
              <a:t>internal triggers</a:t>
            </a:r>
          </a:p>
          <a:p>
            <a:pPr lvl="1">
              <a:lnSpc>
                <a:spcPct val="90000"/>
              </a:lnSpc>
            </a:pPr>
            <a:r>
              <a:rPr lang="en-GB" altLang="en-US" sz="2000" dirty="0">
                <a:latin typeface="Calibri" panose="020F0502020204030204" pitchFamily="34" charset="0"/>
              </a:rPr>
              <a:t>costly capability gaps - reaction to crises</a:t>
            </a:r>
          </a:p>
          <a:p>
            <a:pPr lvl="1">
              <a:lnSpc>
                <a:spcPct val="90000"/>
              </a:lnSpc>
            </a:pPr>
            <a:r>
              <a:rPr lang="en-GB" altLang="en-US" sz="2000" dirty="0">
                <a:latin typeface="Calibri" panose="020F0502020204030204" pitchFamily="34" charset="0"/>
              </a:rPr>
              <a:t>changes in workplace skills base - technology </a:t>
            </a:r>
          </a:p>
          <a:p>
            <a:pPr lvl="1">
              <a:lnSpc>
                <a:spcPct val="90000"/>
              </a:lnSpc>
            </a:pPr>
            <a:r>
              <a:rPr lang="en-GB" altLang="en-US" sz="2000" dirty="0">
                <a:latin typeface="Calibri" panose="020F0502020204030204" pitchFamily="34" charset="0"/>
              </a:rPr>
              <a:t>changes in external labour market</a:t>
            </a:r>
          </a:p>
          <a:p>
            <a:pPr marL="457200" lvl="1" indent="0">
              <a:lnSpc>
                <a:spcPct val="90000"/>
              </a:lnSpc>
              <a:buNone/>
            </a:pPr>
            <a:endParaRPr lang="en-GB" altLang="en-US" sz="2000" dirty="0">
              <a:latin typeface="Calibri" panose="020F0502020204030204" pitchFamily="34" charset="0"/>
            </a:endParaRPr>
          </a:p>
          <a:p>
            <a:pPr>
              <a:lnSpc>
                <a:spcPct val="90000"/>
              </a:lnSpc>
            </a:pPr>
            <a:r>
              <a:rPr lang="en-GB" altLang="en-US" sz="2000" dirty="0">
                <a:latin typeface="Calibri" panose="020F0502020204030204" pitchFamily="34" charset="0"/>
              </a:rPr>
              <a:t>external triggers</a:t>
            </a:r>
          </a:p>
          <a:p>
            <a:pPr lvl="1">
              <a:lnSpc>
                <a:spcPct val="90000"/>
              </a:lnSpc>
            </a:pPr>
            <a:r>
              <a:rPr lang="en-GB" altLang="en-US" sz="2000" dirty="0">
                <a:latin typeface="Calibri" panose="020F0502020204030204" pitchFamily="34" charset="0"/>
              </a:rPr>
              <a:t>internationalisation</a:t>
            </a:r>
          </a:p>
          <a:p>
            <a:pPr lvl="1">
              <a:lnSpc>
                <a:spcPct val="90000"/>
              </a:lnSpc>
            </a:pPr>
            <a:r>
              <a:rPr lang="en-GB" altLang="en-US" sz="2000" dirty="0">
                <a:latin typeface="Calibri" panose="020F0502020204030204" pitchFamily="34" charset="0"/>
              </a:rPr>
              <a:t>technological change</a:t>
            </a:r>
          </a:p>
          <a:p>
            <a:pPr lvl="1">
              <a:lnSpc>
                <a:spcPct val="90000"/>
              </a:lnSpc>
            </a:pPr>
            <a:r>
              <a:rPr lang="en-GB" altLang="en-US" sz="2000" dirty="0">
                <a:latin typeface="Calibri" panose="020F0502020204030204" pitchFamily="34" charset="0"/>
              </a:rPr>
              <a:t>government and legislative change</a:t>
            </a:r>
          </a:p>
          <a:p>
            <a:pPr lvl="1">
              <a:lnSpc>
                <a:spcPct val="90000"/>
              </a:lnSpc>
            </a:pPr>
            <a:r>
              <a:rPr lang="en-GB" altLang="en-US" sz="2000" dirty="0">
                <a:latin typeface="Calibri" panose="020F0502020204030204" pitchFamily="34" charset="0"/>
              </a:rPr>
              <a:t>intensification of competition</a:t>
            </a:r>
          </a:p>
          <a:p>
            <a:pPr lvl="1">
              <a:lnSpc>
                <a:spcPct val="90000"/>
              </a:lnSpc>
            </a:pPr>
            <a:r>
              <a:rPr lang="en-GB" altLang="en-US" sz="2000" dirty="0">
                <a:latin typeface="Calibri" panose="020F0502020204030204" pitchFamily="34" charset="0"/>
              </a:rPr>
              <a:t>education</a:t>
            </a:r>
          </a:p>
          <a:p>
            <a:pPr lvl="1">
              <a:lnSpc>
                <a:spcPct val="90000"/>
              </a:lnSpc>
            </a:pPr>
            <a:r>
              <a:rPr lang="en-GB" altLang="en-US" sz="2000" dirty="0">
                <a:latin typeface="Calibri" panose="020F0502020204030204" pitchFamily="34" charset="0"/>
              </a:rPr>
              <a:t>demographic change</a:t>
            </a:r>
          </a:p>
        </p:txBody>
      </p:sp>
      <p:sp>
        <p:nvSpPr>
          <p:cNvPr id="2" name="Rectangle 1"/>
          <p:cNvSpPr/>
          <p:nvPr/>
        </p:nvSpPr>
        <p:spPr>
          <a:xfrm>
            <a:off x="5580112" y="1844824"/>
            <a:ext cx="3563888" cy="3619452"/>
          </a:xfrm>
          <a:prstGeom prst="rect">
            <a:avLst/>
          </a:prstGeom>
        </p:spPr>
        <p:txBody>
          <a:bodyPr wrap="square">
            <a:spAutoFit/>
          </a:bodyPr>
          <a:lstStyle/>
          <a:p>
            <a:pPr marL="285750" indent="-285750">
              <a:lnSpc>
                <a:spcPct val="90000"/>
              </a:lnSpc>
              <a:spcBef>
                <a:spcPts val="600"/>
              </a:spcBef>
              <a:buFont typeface="Wingdings" panose="05000000000000000000" pitchFamily="2" charset="2"/>
              <a:buChar char="§"/>
            </a:pPr>
            <a:r>
              <a:rPr lang="en-GB" altLang="en-US" sz="2000" dirty="0">
                <a:latin typeface="Calibri" panose="020F0502020204030204" pitchFamily="34" charset="0"/>
              </a:rPr>
              <a:t>situational factors - </a:t>
            </a:r>
            <a:r>
              <a:rPr lang="en-GB" altLang="en-US" sz="2000" dirty="0" err="1">
                <a:latin typeface="Calibri" panose="020F0502020204030204" pitchFamily="34" charset="0"/>
              </a:rPr>
              <a:t>eg</a:t>
            </a:r>
            <a:r>
              <a:rPr lang="en-GB" altLang="en-US" sz="2000" dirty="0">
                <a:latin typeface="Calibri" panose="020F0502020204030204" pitchFamily="34" charset="0"/>
              </a:rPr>
              <a:t> size, type, staff profile, nature of industry</a:t>
            </a:r>
          </a:p>
          <a:p>
            <a:pPr marL="285750" indent="-285750">
              <a:lnSpc>
                <a:spcPct val="90000"/>
              </a:lnSpc>
              <a:spcBef>
                <a:spcPts val="600"/>
              </a:spcBef>
              <a:buFont typeface="Wingdings" panose="05000000000000000000" pitchFamily="2" charset="2"/>
              <a:buChar char="§"/>
            </a:pPr>
            <a:r>
              <a:rPr lang="en-GB" altLang="en-US" sz="2000" dirty="0">
                <a:latin typeface="Calibri" panose="020F0502020204030204" pitchFamily="34" charset="0"/>
              </a:rPr>
              <a:t>needs - are there requirements that training can address?</a:t>
            </a:r>
          </a:p>
          <a:p>
            <a:pPr marL="285750" indent="-285750">
              <a:lnSpc>
                <a:spcPct val="90000"/>
              </a:lnSpc>
              <a:spcBef>
                <a:spcPts val="600"/>
              </a:spcBef>
              <a:buFont typeface="Wingdings" panose="05000000000000000000" pitchFamily="2" charset="2"/>
              <a:buChar char="§"/>
            </a:pPr>
            <a:r>
              <a:rPr lang="en-GB" altLang="en-US" sz="2000" dirty="0">
                <a:latin typeface="Calibri" panose="020F0502020204030204" pitchFamily="34" charset="0"/>
              </a:rPr>
              <a:t>benefits - what will be the benefits of training and development?</a:t>
            </a:r>
          </a:p>
          <a:p>
            <a:pPr marL="285750" indent="-285750">
              <a:lnSpc>
                <a:spcPct val="90000"/>
              </a:lnSpc>
              <a:spcBef>
                <a:spcPts val="600"/>
              </a:spcBef>
              <a:buFont typeface="Wingdings" panose="05000000000000000000" pitchFamily="2" charset="2"/>
              <a:buChar char="§"/>
            </a:pPr>
            <a:r>
              <a:rPr lang="en-GB" altLang="en-US" sz="2000" dirty="0">
                <a:latin typeface="Calibri" panose="020F0502020204030204" pitchFamily="34" charset="0"/>
              </a:rPr>
              <a:t>costs - will the benefits outweigh the costs?</a:t>
            </a:r>
          </a:p>
          <a:p>
            <a:pPr>
              <a:lnSpc>
                <a:spcPct val="90000"/>
              </a:lnSpc>
            </a:pPr>
            <a:endParaRPr lang="en-GB" altLang="en-US" dirty="0">
              <a:latin typeface="Verdana" pitchFamily="34" charset="0"/>
            </a:endParaRPr>
          </a:p>
        </p:txBody>
      </p:sp>
    </p:spTree>
    <p:extLst>
      <p:ext uri="{BB962C8B-B14F-4D97-AF65-F5344CB8AC3E}">
        <p14:creationId xmlns:p14="http://schemas.microsoft.com/office/powerpoint/2010/main" val="25867921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1028"/>
          <p:cNvSpPr>
            <a:spLocks noGrp="1" noChangeArrowheads="1"/>
          </p:cNvSpPr>
          <p:nvPr>
            <p:ph type="title"/>
          </p:nvPr>
        </p:nvSpPr>
        <p:spPr>
          <a:xfrm>
            <a:off x="381000" y="304800"/>
            <a:ext cx="8458200" cy="1143000"/>
          </a:xfrm>
        </p:spPr>
        <p:txBody>
          <a:bodyPr/>
          <a:lstStyle/>
          <a:p>
            <a:r>
              <a:rPr lang="en-GB" altLang="en-US" sz="4000" dirty="0">
                <a:latin typeface="Verdana" pitchFamily="34" charset="0"/>
              </a:rPr>
              <a:t>S</a:t>
            </a:r>
            <a:r>
              <a:rPr lang="en-GB" altLang="en-US" sz="3600" dirty="0">
                <a:latin typeface="Verdana" pitchFamily="34" charset="0"/>
              </a:rPr>
              <a:t>hift from training to learning</a:t>
            </a:r>
          </a:p>
        </p:txBody>
      </p:sp>
      <p:sp>
        <p:nvSpPr>
          <p:cNvPr id="21516" name="Rectangle 1036"/>
          <p:cNvSpPr>
            <a:spLocks noChangeArrowheads="1"/>
          </p:cNvSpPr>
          <p:nvPr/>
        </p:nvSpPr>
        <p:spPr bwMode="auto">
          <a:xfrm>
            <a:off x="0" y="1124744"/>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pSp>
        <p:nvGrpSpPr>
          <p:cNvPr id="21509" name="Group 1029"/>
          <p:cNvGrpSpPr>
            <a:grpSpLocks noChangeAspect="1"/>
          </p:cNvGrpSpPr>
          <p:nvPr/>
        </p:nvGrpSpPr>
        <p:grpSpPr bwMode="auto">
          <a:xfrm>
            <a:off x="395288" y="1515269"/>
            <a:ext cx="8424862" cy="3960813"/>
            <a:chOff x="2355" y="8490"/>
            <a:chExt cx="7862" cy="4320"/>
          </a:xfrm>
        </p:grpSpPr>
        <p:sp>
          <p:nvSpPr>
            <p:cNvPr id="21515" name="AutoShape 1035"/>
            <p:cNvSpPr>
              <a:spLocks noChangeAspect="1" noChangeArrowheads="1" noTextEdit="1"/>
            </p:cNvSpPr>
            <p:nvPr/>
          </p:nvSpPr>
          <p:spPr bwMode="auto">
            <a:xfrm>
              <a:off x="2355" y="8490"/>
              <a:ext cx="7862" cy="432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21514" name="Text Box 1034"/>
            <p:cNvSpPr txBox="1">
              <a:spLocks noChangeArrowheads="1"/>
            </p:cNvSpPr>
            <p:nvPr/>
          </p:nvSpPr>
          <p:spPr bwMode="auto">
            <a:xfrm>
              <a:off x="2512" y="8810"/>
              <a:ext cx="2817" cy="1760"/>
            </a:xfrm>
            <a:prstGeom prst="rect">
              <a:avLst/>
            </a:prstGeom>
            <a:solidFill>
              <a:srgbClr val="FFFFFF"/>
            </a:solidFill>
            <a:ln w="9525">
              <a:solidFill>
                <a:srgbClr val="000000"/>
              </a:solidFill>
              <a:miter lim="800000"/>
              <a:headEnd/>
              <a:tailEnd/>
            </a:ln>
          </p:spPr>
          <p:txBody>
            <a:bodyPr/>
            <a:lstStyle/>
            <a:p>
              <a:r>
                <a:rPr lang="en-GB" altLang="en-US" sz="1200" b="1">
                  <a:cs typeface="Times New Roman" pitchFamily="18" charset="0"/>
                </a:rPr>
                <a:t>Training</a:t>
              </a:r>
              <a:endParaRPr lang="en-GB" altLang="en-US" sz="1400">
                <a:latin typeface="Times New Roman" pitchFamily="18" charset="0"/>
              </a:endParaRPr>
            </a:p>
            <a:p>
              <a:r>
                <a:rPr lang="en-GB" altLang="en-US" sz="1200">
                  <a:cs typeface="Times New Roman" pitchFamily="18" charset="0"/>
                </a:rPr>
                <a:t>an </a:t>
              </a:r>
              <a:r>
                <a:rPr lang="en-GB" altLang="en-US" sz="1200" i="1">
                  <a:cs typeface="Times New Roman" pitchFamily="18" charset="0"/>
                </a:rPr>
                <a:t>instructor-led, content-based</a:t>
              </a:r>
              <a:r>
                <a:rPr lang="en-GB" altLang="en-US" sz="1200">
                  <a:cs typeface="Times New Roman" pitchFamily="18" charset="0"/>
                </a:rPr>
                <a:t> intervention, leading to desired changes in behaviour</a:t>
              </a:r>
              <a:endParaRPr lang="en-GB" altLang="en-US">
                <a:latin typeface="Times New Roman" pitchFamily="18" charset="0"/>
              </a:endParaRPr>
            </a:p>
          </p:txBody>
        </p:sp>
        <p:sp>
          <p:nvSpPr>
            <p:cNvPr id="21513" name="Text Box 1033"/>
            <p:cNvSpPr txBox="1">
              <a:spLocks noChangeArrowheads="1"/>
            </p:cNvSpPr>
            <p:nvPr/>
          </p:nvSpPr>
          <p:spPr bwMode="auto">
            <a:xfrm>
              <a:off x="7051" y="10890"/>
              <a:ext cx="2504" cy="1600"/>
            </a:xfrm>
            <a:prstGeom prst="rect">
              <a:avLst/>
            </a:prstGeom>
            <a:solidFill>
              <a:srgbClr val="FFFFFF"/>
            </a:solidFill>
            <a:ln w="9525">
              <a:solidFill>
                <a:srgbClr val="000000"/>
              </a:solidFill>
              <a:miter lim="800000"/>
              <a:headEnd/>
              <a:tailEnd/>
            </a:ln>
          </p:spPr>
          <p:txBody>
            <a:bodyPr/>
            <a:lstStyle/>
            <a:p>
              <a:r>
                <a:rPr lang="en-GB" altLang="en-US" sz="1200" b="1">
                  <a:cs typeface="Times New Roman" pitchFamily="18" charset="0"/>
                </a:rPr>
                <a:t>Learning</a:t>
              </a:r>
              <a:endParaRPr lang="en-GB" altLang="en-US" sz="1400">
                <a:latin typeface="Times New Roman" pitchFamily="18" charset="0"/>
              </a:endParaRPr>
            </a:p>
            <a:p>
              <a:r>
                <a:rPr lang="en-GB" altLang="en-US" sz="1200">
                  <a:cs typeface="Times New Roman" pitchFamily="18" charset="0"/>
                </a:rPr>
                <a:t>a </a:t>
              </a:r>
              <a:r>
                <a:rPr lang="en-GB" altLang="en-US" sz="1200" i="1">
                  <a:cs typeface="Times New Roman" pitchFamily="18" charset="0"/>
                </a:rPr>
                <a:t>self-directed, work-based</a:t>
              </a:r>
              <a:r>
                <a:rPr lang="en-GB" altLang="en-US" sz="1200">
                  <a:cs typeface="Times New Roman" pitchFamily="18" charset="0"/>
                </a:rPr>
                <a:t> process, leading to increased adaptive potential </a:t>
              </a:r>
              <a:endParaRPr lang="en-GB" altLang="en-US">
                <a:latin typeface="Times New Roman" pitchFamily="18" charset="0"/>
              </a:endParaRPr>
            </a:p>
          </p:txBody>
        </p:sp>
        <p:sp>
          <p:nvSpPr>
            <p:cNvPr id="21512" name="AutoShape 1032"/>
            <p:cNvSpPr>
              <a:spLocks noChangeArrowheads="1"/>
            </p:cNvSpPr>
            <p:nvPr/>
          </p:nvSpPr>
          <p:spPr bwMode="auto">
            <a:xfrm rot="1911752">
              <a:off x="4703" y="11050"/>
              <a:ext cx="1714" cy="494"/>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FF"/>
            </a:solidFill>
            <a:ln w="9525">
              <a:solidFill>
                <a:srgbClr val="000000"/>
              </a:solidFill>
              <a:miter lim="800000"/>
              <a:headEnd/>
              <a:tailEnd/>
            </a:ln>
          </p:spPr>
          <p:txBody>
            <a:bodyPr/>
            <a:lstStyle/>
            <a:p>
              <a:endParaRPr lang="en-GB"/>
            </a:p>
          </p:txBody>
        </p:sp>
        <p:sp>
          <p:nvSpPr>
            <p:cNvPr id="21511" name="AutoShape 1031"/>
            <p:cNvSpPr>
              <a:spLocks noChangeArrowheads="1"/>
            </p:cNvSpPr>
            <p:nvPr/>
          </p:nvSpPr>
          <p:spPr bwMode="auto">
            <a:xfrm rot="1911752">
              <a:off x="5016" y="10570"/>
              <a:ext cx="1714" cy="494"/>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FF"/>
            </a:solidFill>
            <a:ln w="9525">
              <a:solidFill>
                <a:srgbClr val="000000"/>
              </a:solidFill>
              <a:miter lim="800000"/>
              <a:headEnd/>
              <a:tailEnd/>
            </a:ln>
          </p:spPr>
          <p:txBody>
            <a:bodyPr/>
            <a:lstStyle/>
            <a:p>
              <a:endParaRPr lang="en-GB"/>
            </a:p>
          </p:txBody>
        </p:sp>
        <p:sp>
          <p:nvSpPr>
            <p:cNvPr id="21510" name="AutoShape 1030"/>
            <p:cNvSpPr>
              <a:spLocks noChangeArrowheads="1"/>
            </p:cNvSpPr>
            <p:nvPr/>
          </p:nvSpPr>
          <p:spPr bwMode="auto">
            <a:xfrm rot="1911752">
              <a:off x="5329" y="10090"/>
              <a:ext cx="1714" cy="495"/>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FF"/>
            </a:solidFill>
            <a:ln w="9525">
              <a:solidFill>
                <a:srgbClr val="000000"/>
              </a:solidFill>
              <a:miter lim="800000"/>
              <a:headEnd/>
              <a:tailEnd/>
            </a:ln>
          </p:spPr>
          <p:txBody>
            <a:bodyPr/>
            <a:lstStyle/>
            <a:p>
              <a:endParaRPr lang="en-GB"/>
            </a:p>
          </p:txBody>
        </p:sp>
      </p:grpSp>
    </p:spTree>
    <p:extLst>
      <p:ext uri="{BB962C8B-B14F-4D97-AF65-F5344CB8AC3E}">
        <p14:creationId xmlns:p14="http://schemas.microsoft.com/office/powerpoint/2010/main" val="7443529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79512" y="188640"/>
            <a:ext cx="9170988" cy="685800"/>
          </a:xfrm>
        </p:spPr>
        <p:txBody>
          <a:bodyPr>
            <a:normAutofit/>
          </a:bodyPr>
          <a:lstStyle/>
          <a:p>
            <a:pPr algn="l"/>
            <a:r>
              <a:rPr lang="en-GB" altLang="en-US" sz="3600" dirty="0">
                <a:latin typeface="Verdana" pitchFamily="34" charset="0"/>
              </a:rPr>
              <a:t>The learning organisation</a:t>
            </a:r>
          </a:p>
        </p:txBody>
      </p:sp>
      <p:sp>
        <p:nvSpPr>
          <p:cNvPr id="70659" name="Rectangle 3"/>
          <p:cNvSpPr>
            <a:spLocks noGrp="1" noChangeArrowheads="1"/>
          </p:cNvSpPr>
          <p:nvPr>
            <p:ph type="body" sz="half" idx="1"/>
          </p:nvPr>
        </p:nvSpPr>
        <p:spPr>
          <a:xfrm>
            <a:off x="422275" y="1196975"/>
            <a:ext cx="4033838" cy="5280025"/>
          </a:xfrm>
        </p:spPr>
        <p:txBody>
          <a:bodyPr/>
          <a:lstStyle/>
          <a:p>
            <a:pPr>
              <a:lnSpc>
                <a:spcPct val="80000"/>
              </a:lnSpc>
              <a:buFontTx/>
              <a:buNone/>
            </a:pPr>
            <a:r>
              <a:rPr lang="en-GB" altLang="en-US" sz="2400">
                <a:latin typeface="Calibri" panose="020F0502020204030204" pitchFamily="34" charset="0"/>
              </a:rPr>
              <a:t>‘Where people continually expand their capacity to create the results they truly desire, where new and expansive patterns of thinking are nurtured, where collective aspiration is set free, and where people are continually learning how to learn together’</a:t>
            </a:r>
          </a:p>
          <a:p>
            <a:pPr>
              <a:lnSpc>
                <a:spcPct val="80000"/>
              </a:lnSpc>
              <a:buFontTx/>
              <a:buNone/>
            </a:pPr>
            <a:r>
              <a:rPr lang="en-GB" altLang="en-US" sz="2400">
                <a:latin typeface="Calibri" panose="020F0502020204030204" pitchFamily="34" charset="0"/>
              </a:rPr>
              <a:t>(Senge 1990)</a:t>
            </a:r>
          </a:p>
          <a:p>
            <a:pPr>
              <a:lnSpc>
                <a:spcPct val="80000"/>
              </a:lnSpc>
              <a:buFontTx/>
              <a:buNone/>
            </a:pPr>
            <a:endParaRPr lang="en-GB" altLang="en-US" sz="2400">
              <a:latin typeface="Calibri" panose="020F0502020204030204" pitchFamily="34" charset="0"/>
            </a:endParaRPr>
          </a:p>
        </p:txBody>
      </p:sp>
      <p:sp>
        <p:nvSpPr>
          <p:cNvPr id="70660" name="Rectangle 4"/>
          <p:cNvSpPr>
            <a:spLocks noGrp="1" noChangeArrowheads="1"/>
          </p:cNvSpPr>
          <p:nvPr>
            <p:ph type="body" sz="half" idx="2"/>
          </p:nvPr>
        </p:nvSpPr>
        <p:spPr>
          <a:xfrm>
            <a:off x="4578350" y="990600"/>
            <a:ext cx="4356100" cy="5562600"/>
          </a:xfrm>
        </p:spPr>
        <p:txBody>
          <a:bodyPr/>
          <a:lstStyle/>
          <a:p>
            <a:pPr>
              <a:lnSpc>
                <a:spcPct val="80000"/>
              </a:lnSpc>
              <a:buFontTx/>
              <a:buNone/>
            </a:pPr>
            <a:endParaRPr lang="en-GB" altLang="en-US" sz="2000" dirty="0">
              <a:latin typeface="Calibri" panose="020F0502020204030204" pitchFamily="34" charset="0"/>
            </a:endParaRPr>
          </a:p>
          <a:p>
            <a:pPr>
              <a:lnSpc>
                <a:spcPct val="80000"/>
              </a:lnSpc>
              <a:buFontTx/>
              <a:buNone/>
            </a:pPr>
            <a:r>
              <a:rPr lang="en-GB" altLang="en-US" sz="2400" dirty="0">
                <a:latin typeface="Calibri" panose="020F0502020204030204" pitchFamily="34" charset="0"/>
              </a:rPr>
              <a:t>‘A learning organisation harnesses the full brainpower, knowledge and experience available to it, in order to evolve continually for the benefit of all its stakeholders’</a:t>
            </a:r>
          </a:p>
          <a:p>
            <a:pPr>
              <a:lnSpc>
                <a:spcPct val="80000"/>
              </a:lnSpc>
              <a:buFontTx/>
              <a:buNone/>
            </a:pPr>
            <a:r>
              <a:rPr lang="en-GB" altLang="en-US" sz="2400" dirty="0">
                <a:latin typeface="Calibri" panose="020F0502020204030204" pitchFamily="34" charset="0"/>
              </a:rPr>
              <a:t>(</a:t>
            </a:r>
            <a:r>
              <a:rPr lang="en-GB" altLang="en-US" sz="2400" dirty="0" err="1">
                <a:latin typeface="Calibri" panose="020F0502020204030204" pitchFamily="34" charset="0"/>
              </a:rPr>
              <a:t>Pedler</a:t>
            </a:r>
            <a:r>
              <a:rPr lang="en-GB" altLang="en-US" sz="2400" dirty="0">
                <a:latin typeface="Calibri" panose="020F0502020204030204" pitchFamily="34" charset="0"/>
              </a:rPr>
              <a:t> </a:t>
            </a:r>
            <a:r>
              <a:rPr lang="en-GB" altLang="en-US" sz="2400" i="1" dirty="0">
                <a:latin typeface="Calibri" panose="020F0502020204030204" pitchFamily="34" charset="0"/>
              </a:rPr>
              <a:t>et al</a:t>
            </a:r>
            <a:r>
              <a:rPr lang="en-GB" altLang="en-US" sz="2400" dirty="0">
                <a:latin typeface="Calibri" panose="020F0502020204030204" pitchFamily="34" charset="0"/>
              </a:rPr>
              <a:t> 1991)</a:t>
            </a:r>
          </a:p>
          <a:p>
            <a:pPr>
              <a:lnSpc>
                <a:spcPct val="80000"/>
              </a:lnSpc>
              <a:buFontTx/>
              <a:buNone/>
            </a:pPr>
            <a:endParaRPr lang="en-GB" altLang="en-US" dirty="0">
              <a:latin typeface="Calibri" panose="020F0502020204030204" pitchFamily="34" charset="0"/>
            </a:endParaRPr>
          </a:p>
          <a:p>
            <a:pPr>
              <a:lnSpc>
                <a:spcPct val="80000"/>
              </a:lnSpc>
              <a:buFontTx/>
              <a:buNone/>
            </a:pPr>
            <a:r>
              <a:rPr lang="en-GB" altLang="en-US" sz="2400" dirty="0">
                <a:latin typeface="Calibri" panose="020F0502020204030204" pitchFamily="34" charset="0"/>
              </a:rPr>
              <a:t>‘Continually improves by rapidly creating and refining the capabilities required for future success’</a:t>
            </a:r>
          </a:p>
          <a:p>
            <a:pPr>
              <a:lnSpc>
                <a:spcPct val="80000"/>
              </a:lnSpc>
              <a:buFontTx/>
              <a:buNone/>
            </a:pPr>
            <a:r>
              <a:rPr lang="en-GB" altLang="en-US" sz="2400" dirty="0">
                <a:latin typeface="Calibri" panose="020F0502020204030204" pitchFamily="34" charset="0"/>
              </a:rPr>
              <a:t>(Wick and Lean, 1995)</a:t>
            </a:r>
          </a:p>
          <a:p>
            <a:pPr>
              <a:lnSpc>
                <a:spcPct val="80000"/>
              </a:lnSpc>
              <a:buFontTx/>
              <a:buNone/>
            </a:pPr>
            <a:endParaRPr lang="en-GB" altLang="en-US" sz="2400" dirty="0">
              <a:latin typeface="Calibri" panose="020F0502020204030204" pitchFamily="34" charset="0"/>
            </a:endParaRPr>
          </a:p>
          <a:p>
            <a:pPr>
              <a:lnSpc>
                <a:spcPct val="80000"/>
              </a:lnSpc>
              <a:buFontTx/>
              <a:buNone/>
            </a:pPr>
            <a:endParaRPr lang="en-GB" altLang="en-US" sz="2400" dirty="0">
              <a:latin typeface="Calibri" panose="020F0502020204030204" pitchFamily="34" charset="0"/>
            </a:endParaRPr>
          </a:p>
        </p:txBody>
      </p:sp>
    </p:spTree>
    <p:extLst>
      <p:ext uri="{BB962C8B-B14F-4D97-AF65-F5344CB8AC3E}">
        <p14:creationId xmlns:p14="http://schemas.microsoft.com/office/powerpoint/2010/main" val="9932369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07504" y="0"/>
            <a:ext cx="9361040" cy="792163"/>
          </a:xfrm>
        </p:spPr>
        <p:txBody>
          <a:bodyPr>
            <a:normAutofit/>
          </a:bodyPr>
          <a:lstStyle/>
          <a:p>
            <a:pPr algn="l"/>
            <a:r>
              <a:rPr lang="en-GB" altLang="en-US" sz="3200" dirty="0">
                <a:latin typeface="Verdana" pitchFamily="34" charset="0"/>
              </a:rPr>
              <a:t>Measuring the strategic value of L&amp;D</a:t>
            </a:r>
            <a:endParaRPr lang="en-GB" altLang="en-US" sz="3600" dirty="0">
              <a:latin typeface="Verdana" pitchFamily="34" charset="0"/>
            </a:endParaRPr>
          </a:p>
        </p:txBody>
      </p:sp>
      <p:sp>
        <p:nvSpPr>
          <p:cNvPr id="14339" name="Rectangle 3"/>
          <p:cNvSpPr>
            <a:spLocks noGrp="1" noChangeArrowheads="1"/>
          </p:cNvSpPr>
          <p:nvPr>
            <p:ph type="body" sz="half" idx="1"/>
          </p:nvPr>
        </p:nvSpPr>
        <p:spPr>
          <a:xfrm>
            <a:off x="-36512" y="692696"/>
            <a:ext cx="4968552" cy="5203825"/>
          </a:xfrm>
        </p:spPr>
        <p:txBody>
          <a:bodyPr/>
          <a:lstStyle/>
          <a:p>
            <a:r>
              <a:rPr lang="en-GB" altLang="en-US" sz="1800" b="1" dirty="0">
                <a:latin typeface="Verdana" pitchFamily="34" charset="0"/>
              </a:rPr>
              <a:t>Measures of performance</a:t>
            </a:r>
          </a:p>
          <a:p>
            <a:pPr lvl="1"/>
            <a:r>
              <a:rPr lang="en-GB" altLang="en-US" sz="1800" dirty="0">
                <a:latin typeface="Verdana" pitchFamily="34" charset="0"/>
              </a:rPr>
              <a:t>financial performance</a:t>
            </a:r>
          </a:p>
          <a:p>
            <a:pPr lvl="2">
              <a:buFont typeface="Wingdings" pitchFamily="2" charset="2"/>
              <a:buChar char="ü"/>
            </a:pPr>
            <a:r>
              <a:rPr lang="en-GB" altLang="en-US" sz="1800" dirty="0">
                <a:latin typeface="Verdana" pitchFamily="34" charset="0"/>
              </a:rPr>
              <a:t>return on assets, sales equity, labour productivity</a:t>
            </a:r>
          </a:p>
          <a:p>
            <a:pPr lvl="1"/>
            <a:r>
              <a:rPr lang="en-GB" altLang="en-US" sz="1800" dirty="0">
                <a:latin typeface="Verdana" pitchFamily="34" charset="0"/>
              </a:rPr>
              <a:t>strategic performance</a:t>
            </a:r>
          </a:p>
          <a:p>
            <a:pPr lvl="2">
              <a:buFont typeface="Wingdings" pitchFamily="2" charset="2"/>
              <a:buChar char="ü"/>
            </a:pPr>
            <a:r>
              <a:rPr lang="en-GB" altLang="en-US" sz="1800" dirty="0">
                <a:latin typeface="Verdana" pitchFamily="34" charset="0"/>
              </a:rPr>
              <a:t>market-based measures, </a:t>
            </a:r>
            <a:r>
              <a:rPr lang="en-GB" altLang="en-US" sz="1800" dirty="0" err="1">
                <a:latin typeface="Verdana" pitchFamily="34" charset="0"/>
              </a:rPr>
              <a:t>eg</a:t>
            </a:r>
            <a:r>
              <a:rPr lang="en-GB" altLang="en-US" sz="1800" dirty="0">
                <a:latin typeface="Verdana" pitchFamily="34" charset="0"/>
              </a:rPr>
              <a:t> market share, growth, diversification, product development</a:t>
            </a:r>
          </a:p>
          <a:p>
            <a:pPr lvl="1"/>
            <a:r>
              <a:rPr lang="en-GB" altLang="en-US" sz="1800" dirty="0">
                <a:latin typeface="Verdana" pitchFamily="34" charset="0"/>
              </a:rPr>
              <a:t>organisational effectiveness</a:t>
            </a:r>
          </a:p>
          <a:p>
            <a:pPr lvl="2">
              <a:buFont typeface="Wingdings" pitchFamily="2" charset="2"/>
              <a:buChar char="ü"/>
            </a:pPr>
            <a:r>
              <a:rPr lang="en-GB" altLang="en-US" sz="1800" dirty="0">
                <a:latin typeface="Verdana" pitchFamily="34" charset="0"/>
              </a:rPr>
              <a:t>quality of products/service, employee morale, quality of working life</a:t>
            </a:r>
          </a:p>
          <a:p>
            <a:r>
              <a:rPr lang="en-GB" altLang="en-US" sz="1800" b="1" dirty="0">
                <a:latin typeface="Verdana" pitchFamily="34" charset="0"/>
              </a:rPr>
              <a:t>Values of main stakeholders</a:t>
            </a:r>
          </a:p>
          <a:p>
            <a:r>
              <a:rPr lang="en-GB" altLang="en-US" sz="1800" b="1" dirty="0">
                <a:latin typeface="Verdana" pitchFamily="34" charset="0"/>
              </a:rPr>
              <a:t>Roles and impact of L&amp;D professionals</a:t>
            </a:r>
          </a:p>
        </p:txBody>
      </p:sp>
      <p:sp>
        <p:nvSpPr>
          <p:cNvPr id="14340" name="Rectangle 4"/>
          <p:cNvSpPr>
            <a:spLocks noGrp="1" noChangeArrowheads="1"/>
          </p:cNvSpPr>
          <p:nvPr>
            <p:ph type="body" sz="half" idx="2"/>
          </p:nvPr>
        </p:nvSpPr>
        <p:spPr>
          <a:xfrm>
            <a:off x="5117976" y="908720"/>
            <a:ext cx="3810000" cy="4419600"/>
          </a:xfrm>
        </p:spPr>
        <p:txBody>
          <a:bodyPr/>
          <a:lstStyle/>
          <a:p>
            <a:pPr>
              <a:buFontTx/>
              <a:buNone/>
            </a:pPr>
            <a:r>
              <a:rPr lang="en-GB" altLang="en-US" sz="2400" b="1" dirty="0">
                <a:latin typeface="Verdana" pitchFamily="34" charset="0"/>
              </a:rPr>
              <a:t>How?</a:t>
            </a:r>
          </a:p>
          <a:p>
            <a:r>
              <a:rPr lang="en-GB" altLang="en-US" sz="2000" dirty="0">
                <a:latin typeface="Verdana" pitchFamily="34" charset="0"/>
              </a:rPr>
              <a:t>Relate development of people to vision of organisation</a:t>
            </a:r>
          </a:p>
          <a:p>
            <a:r>
              <a:rPr lang="en-GB" altLang="en-US" sz="2000" dirty="0">
                <a:latin typeface="Verdana" pitchFamily="34" charset="0"/>
              </a:rPr>
              <a:t>Horizontal integration</a:t>
            </a:r>
          </a:p>
          <a:p>
            <a:r>
              <a:rPr lang="en-GB" altLang="en-US" sz="2000" dirty="0">
                <a:latin typeface="Verdana" pitchFamily="34" charset="0"/>
              </a:rPr>
              <a:t>Formulate L&amp;D strategy to meet L&amp;D goals</a:t>
            </a:r>
          </a:p>
          <a:p>
            <a:r>
              <a:rPr lang="en-GB" altLang="en-US" sz="2000" dirty="0">
                <a:latin typeface="Verdana" pitchFamily="34" charset="0"/>
              </a:rPr>
              <a:t>Agree realistic, specific, measurable and well-costed L&amp;D plans</a:t>
            </a:r>
          </a:p>
          <a:p>
            <a:r>
              <a:rPr lang="en-GB" altLang="en-US" sz="2000" dirty="0">
                <a:latin typeface="Verdana" pitchFamily="34" charset="0"/>
              </a:rPr>
              <a:t>Establish monitoring and feedback mechanisms</a:t>
            </a:r>
          </a:p>
        </p:txBody>
      </p:sp>
    </p:spTree>
    <p:extLst>
      <p:ext uri="{BB962C8B-B14F-4D97-AF65-F5344CB8AC3E}">
        <p14:creationId xmlns:p14="http://schemas.microsoft.com/office/powerpoint/2010/main" val="8282038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extBox 1"/>
          <p:cNvSpPr txBox="1">
            <a:spLocks noChangeArrowheads="1"/>
          </p:cNvSpPr>
          <p:nvPr/>
        </p:nvSpPr>
        <p:spPr bwMode="auto">
          <a:xfrm>
            <a:off x="611188" y="620713"/>
            <a:ext cx="7993062" cy="409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spcBef>
                <a:spcPct val="50000"/>
              </a:spcBef>
            </a:pPr>
            <a:r>
              <a:rPr lang="en-GB" altLang="en-US" sz="3600" dirty="0">
                <a:latin typeface="Calibri" panose="020F0502020204030204" pitchFamily="34" charset="0"/>
                <a:cs typeface="Arial" pitchFamily="34" charset="0"/>
              </a:rPr>
              <a:t>Employee retention and development opportunities</a:t>
            </a:r>
            <a:endParaRPr lang="en-GB" altLang="en-US" sz="3600" b="1" dirty="0">
              <a:latin typeface="Calibri" panose="020F0502020204030204" pitchFamily="34" charset="0"/>
              <a:cs typeface="Arial" pitchFamily="34" charset="0"/>
            </a:endParaRPr>
          </a:p>
          <a:p>
            <a:pPr eaLnBrk="1" hangingPunct="1">
              <a:spcBef>
                <a:spcPct val="50000"/>
              </a:spcBef>
            </a:pPr>
            <a:r>
              <a:rPr lang="en-GB" altLang="en-US" dirty="0">
                <a:latin typeface="Arial" pitchFamily="34" charset="0"/>
                <a:cs typeface="Arial" pitchFamily="34" charset="0"/>
              </a:rPr>
              <a:t>Contrasting viewpoints:</a:t>
            </a:r>
          </a:p>
          <a:p>
            <a:pPr marL="342900" indent="-342900" eaLnBrk="1" hangingPunct="1">
              <a:spcBef>
                <a:spcPct val="50000"/>
              </a:spcBef>
              <a:buFont typeface="Wingdings" panose="05000000000000000000" pitchFamily="2" charset="2"/>
              <a:buChar char="§"/>
            </a:pPr>
            <a:r>
              <a:rPr lang="en-GB" altLang="en-US" dirty="0">
                <a:latin typeface="Calibri" panose="020F0502020204030204" pitchFamily="34" charset="0"/>
                <a:cs typeface="Arial" pitchFamily="34" charset="0"/>
              </a:rPr>
              <a:t> Providing training encourages people to stay (they feel as if they are developing and are valued).</a:t>
            </a:r>
          </a:p>
          <a:p>
            <a:pPr marL="342900" indent="-342900" eaLnBrk="1" hangingPunct="1">
              <a:spcBef>
                <a:spcPct val="50000"/>
              </a:spcBef>
              <a:buFont typeface="Wingdings" panose="05000000000000000000" pitchFamily="2" charset="2"/>
              <a:buChar char="§"/>
            </a:pPr>
            <a:r>
              <a:rPr lang="en-GB" altLang="en-US" dirty="0">
                <a:latin typeface="Calibri" panose="020F0502020204030204" pitchFamily="34" charset="0"/>
                <a:cs typeface="Arial" pitchFamily="34" charset="0"/>
              </a:rPr>
              <a:t> Providing training gives people the skills needed to get another job.</a:t>
            </a:r>
          </a:p>
          <a:p>
            <a:pPr eaLnBrk="1" hangingPunct="1"/>
            <a:endParaRPr lang="en-US" altLang="en-US" dirty="0"/>
          </a:p>
        </p:txBody>
      </p:sp>
      <p:sp>
        <p:nvSpPr>
          <p:cNvPr id="2" name="TextBox 1"/>
          <p:cNvSpPr txBox="1"/>
          <p:nvPr/>
        </p:nvSpPr>
        <p:spPr>
          <a:xfrm>
            <a:off x="6156176" y="4941168"/>
            <a:ext cx="1428724" cy="369332"/>
          </a:xfrm>
          <a:prstGeom prst="rect">
            <a:avLst/>
          </a:prstGeom>
          <a:noFill/>
        </p:spPr>
        <p:txBody>
          <a:bodyPr wrap="none" rtlCol="0">
            <a:spAutoFit/>
          </a:bodyPr>
          <a:lstStyle/>
          <a:p>
            <a:r>
              <a:rPr lang="en-GB" dirty="0"/>
              <a:t>Taylor, 2014</a:t>
            </a:r>
          </a:p>
        </p:txBody>
      </p:sp>
    </p:spTree>
    <p:extLst>
      <p:ext uri="{BB962C8B-B14F-4D97-AF65-F5344CB8AC3E}">
        <p14:creationId xmlns:p14="http://schemas.microsoft.com/office/powerpoint/2010/main" val="24525765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60648"/>
            <a:ext cx="8064896" cy="5632311"/>
          </a:xfrm>
          <a:prstGeom prst="rect">
            <a:avLst/>
          </a:prstGeom>
        </p:spPr>
        <p:txBody>
          <a:bodyPr wrap="square">
            <a:spAutoFit/>
          </a:bodyPr>
          <a:lstStyle/>
          <a:p>
            <a:r>
              <a:rPr lang="en-GB" dirty="0"/>
              <a:t>What people in the top 10% companies are doing:  they’re improving the application of learning in the workplace, responding faster to changing business conditions, and increasing productivity. </a:t>
            </a:r>
          </a:p>
          <a:p>
            <a:endParaRPr lang="en-GB" dirty="0"/>
          </a:p>
          <a:p>
            <a:r>
              <a:rPr lang="en-GB" dirty="0"/>
              <a:t>How are the top 10% doing this?</a:t>
            </a:r>
          </a:p>
          <a:p>
            <a:pPr marL="285750" indent="-285750">
              <a:buFont typeface="Wingdings" panose="05000000000000000000" pitchFamily="2" charset="2"/>
              <a:buChar char="§"/>
            </a:pPr>
            <a:r>
              <a:rPr lang="en-GB" dirty="0"/>
              <a:t>By making alignment to business need a priority</a:t>
            </a:r>
          </a:p>
          <a:p>
            <a:pPr marL="285750" indent="-285750">
              <a:buFont typeface="Wingdings" panose="05000000000000000000" pitchFamily="2" charset="2"/>
              <a:buChar char="§"/>
            </a:pPr>
            <a:r>
              <a:rPr lang="en-GB" dirty="0"/>
              <a:t>By supporting the full learning continuum (supporting learning beyond the course)</a:t>
            </a:r>
          </a:p>
          <a:p>
            <a:pPr marL="285750" indent="-285750">
              <a:buFont typeface="Wingdings" panose="05000000000000000000" pitchFamily="2" charset="2"/>
              <a:buChar char="§"/>
            </a:pPr>
            <a:r>
              <a:rPr lang="en-GB" dirty="0"/>
              <a:t>By allocating double the budget to technology (not just LMS &amp; e-learning, but double user-generated content, external video, blogs, curation, content in the cloud, and badges)</a:t>
            </a:r>
          </a:p>
          <a:p>
            <a:pPr marL="285750" indent="-285750">
              <a:buFont typeface="Wingdings" panose="05000000000000000000" pitchFamily="2" charset="2"/>
              <a:buChar char="§"/>
            </a:pPr>
            <a:r>
              <a:rPr lang="en-GB" dirty="0"/>
              <a:t>By engaging with data-driven decision making (auditing the skills of L&amp;D teams, using learning analytics to improve service, and using benchmarking as a performance improvement tool).</a:t>
            </a:r>
          </a:p>
          <a:p>
            <a:pPr marL="285750" indent="-285750">
              <a:buFont typeface="Wingdings" panose="05000000000000000000" pitchFamily="2" charset="2"/>
              <a:buChar char="§"/>
            </a:pPr>
            <a:r>
              <a:rPr lang="en-GB" dirty="0"/>
              <a:t>By investing in L&amp;D capabilities (programme evaluation, supporting learners online, online or blended learning delivery, using social media effectively, digital content development, marketing and stakeholder engagement, instructional design, delivery vs. virtual classroom, business planning).</a:t>
            </a:r>
          </a:p>
          <a:p>
            <a:r>
              <a:rPr lang="en-GB" dirty="0"/>
              <a:t> </a:t>
            </a:r>
          </a:p>
        </p:txBody>
      </p:sp>
    </p:spTree>
    <p:extLst>
      <p:ext uri="{BB962C8B-B14F-4D97-AF65-F5344CB8AC3E}">
        <p14:creationId xmlns:p14="http://schemas.microsoft.com/office/powerpoint/2010/main" val="34749391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hart Placeholder 2"/>
          <p:cNvSpPr>
            <a:spLocks noGrp="1"/>
          </p:cNvSpPr>
          <p:nvPr>
            <p:ph type="chart" idx="1"/>
          </p:nvPr>
        </p:nvSpPr>
        <p:spPr/>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720" y="264220"/>
            <a:ext cx="8581220" cy="52055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507086" y="3861048"/>
            <a:ext cx="1377300" cy="369332"/>
          </a:xfrm>
          <a:prstGeom prst="rect">
            <a:avLst/>
          </a:prstGeom>
          <a:noFill/>
        </p:spPr>
        <p:txBody>
          <a:bodyPr wrap="none" rtlCol="0">
            <a:spAutoFit/>
          </a:bodyPr>
          <a:lstStyle/>
          <a:p>
            <a:r>
              <a:rPr lang="en-GB" dirty="0"/>
              <a:t>CIPD, 2015</a:t>
            </a:r>
          </a:p>
        </p:txBody>
      </p:sp>
    </p:spTree>
    <p:extLst>
      <p:ext uri="{BB962C8B-B14F-4D97-AF65-F5344CB8AC3E}">
        <p14:creationId xmlns:p14="http://schemas.microsoft.com/office/powerpoint/2010/main" val="19554910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hart Placeholder 2"/>
          <p:cNvSpPr>
            <a:spLocks noGrp="1"/>
          </p:cNvSpPr>
          <p:nvPr>
            <p:ph type="chart" idx="1"/>
          </p:nvPr>
        </p:nvSpPr>
        <p:spPr/>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591" y="362496"/>
            <a:ext cx="8953485" cy="374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507086" y="3861048"/>
            <a:ext cx="1377300" cy="369332"/>
          </a:xfrm>
          <a:prstGeom prst="rect">
            <a:avLst/>
          </a:prstGeom>
          <a:noFill/>
        </p:spPr>
        <p:txBody>
          <a:bodyPr wrap="none" rtlCol="0">
            <a:spAutoFit/>
          </a:bodyPr>
          <a:lstStyle/>
          <a:p>
            <a:r>
              <a:rPr lang="en-GB" dirty="0"/>
              <a:t>CIPD, 2015</a:t>
            </a:r>
          </a:p>
        </p:txBody>
      </p:sp>
    </p:spTree>
    <p:extLst>
      <p:ext uri="{BB962C8B-B14F-4D97-AF65-F5344CB8AC3E}">
        <p14:creationId xmlns:p14="http://schemas.microsoft.com/office/powerpoint/2010/main" val="19161300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DF2973-0180-4DFB-A8D5-E36B51F5D7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6BB397DF-01B6-4436-ABE8-5710E12C76D3}"/>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DA47B861-DEEB-46B1-930B-852B77C3D539}"/>
              </a:ext>
            </a:extLst>
          </p:cNvPr>
          <p:cNvPicPr>
            <a:picLocks noChangeAspect="1"/>
          </p:cNvPicPr>
          <p:nvPr/>
        </p:nvPicPr>
        <p:blipFill>
          <a:blip r:embed="rId2"/>
          <a:stretch>
            <a:fillRect/>
          </a:stretch>
        </p:blipFill>
        <p:spPr>
          <a:xfrm>
            <a:off x="23345" y="303060"/>
            <a:ext cx="9144000" cy="5088759"/>
          </a:xfrm>
          <a:prstGeom prst="rect">
            <a:avLst/>
          </a:prstGeom>
        </p:spPr>
      </p:pic>
    </p:spTree>
    <p:extLst>
      <p:ext uri="{BB962C8B-B14F-4D97-AF65-F5344CB8AC3E}">
        <p14:creationId xmlns:p14="http://schemas.microsoft.com/office/powerpoint/2010/main" val="27368872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97EF70-F1B1-401E-9A69-984B735E39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FEDAE226-2C79-459A-8AEE-0D4DEED59057}"/>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5E5EA240-B32E-42C4-BD16-A810A0446885}"/>
              </a:ext>
            </a:extLst>
          </p:cNvPr>
          <p:cNvPicPr>
            <a:picLocks noChangeAspect="1"/>
          </p:cNvPicPr>
          <p:nvPr/>
        </p:nvPicPr>
        <p:blipFill>
          <a:blip r:embed="rId2"/>
          <a:stretch>
            <a:fillRect/>
          </a:stretch>
        </p:blipFill>
        <p:spPr>
          <a:xfrm>
            <a:off x="6431" y="342586"/>
            <a:ext cx="9144000" cy="5194010"/>
          </a:xfrm>
          <a:prstGeom prst="rect">
            <a:avLst/>
          </a:prstGeom>
        </p:spPr>
      </p:pic>
    </p:spTree>
    <p:extLst>
      <p:ext uri="{BB962C8B-B14F-4D97-AF65-F5344CB8AC3E}">
        <p14:creationId xmlns:p14="http://schemas.microsoft.com/office/powerpoint/2010/main" val="27494593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FB2056-9992-4870-BE8F-F575CD5C7B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338B062C-B383-43BD-946C-69A633BE2949}"/>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9B7A284C-50A7-4082-804D-472EA306F766}"/>
              </a:ext>
            </a:extLst>
          </p:cNvPr>
          <p:cNvPicPr>
            <a:picLocks noChangeAspect="1"/>
          </p:cNvPicPr>
          <p:nvPr/>
        </p:nvPicPr>
        <p:blipFill>
          <a:blip r:embed="rId2"/>
          <a:stretch>
            <a:fillRect/>
          </a:stretch>
        </p:blipFill>
        <p:spPr>
          <a:xfrm>
            <a:off x="0" y="548680"/>
            <a:ext cx="9144000" cy="5118890"/>
          </a:xfrm>
          <a:prstGeom prst="rect">
            <a:avLst/>
          </a:prstGeom>
        </p:spPr>
      </p:pic>
    </p:spTree>
    <p:extLst>
      <p:ext uri="{BB962C8B-B14F-4D97-AF65-F5344CB8AC3E}">
        <p14:creationId xmlns:p14="http://schemas.microsoft.com/office/powerpoint/2010/main" val="37299903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7E1B44-5223-49DF-95F2-2A31A91676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405765FB-A268-4405-BD89-9D3972CBF99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3B55FE68-08FB-427D-8158-FFEEB66D2E59}"/>
              </a:ext>
            </a:extLst>
          </p:cNvPr>
          <p:cNvPicPr>
            <a:picLocks noChangeAspect="1"/>
          </p:cNvPicPr>
          <p:nvPr/>
        </p:nvPicPr>
        <p:blipFill>
          <a:blip r:embed="rId2"/>
          <a:stretch>
            <a:fillRect/>
          </a:stretch>
        </p:blipFill>
        <p:spPr>
          <a:xfrm>
            <a:off x="0" y="996233"/>
            <a:ext cx="9144000" cy="4865533"/>
          </a:xfrm>
          <a:prstGeom prst="rect">
            <a:avLst/>
          </a:prstGeom>
        </p:spPr>
      </p:pic>
    </p:spTree>
    <p:extLst>
      <p:ext uri="{BB962C8B-B14F-4D97-AF65-F5344CB8AC3E}">
        <p14:creationId xmlns:p14="http://schemas.microsoft.com/office/powerpoint/2010/main" val="33168184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5C0C8B-99D0-4029-9D2F-CC78332877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8984CFF9-5D82-402F-B590-C82F9CA10159}"/>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E9B091B9-3780-42F7-AE74-CFFD922B2CE6}"/>
              </a:ext>
            </a:extLst>
          </p:cNvPr>
          <p:cNvPicPr>
            <a:picLocks noChangeAspect="1"/>
          </p:cNvPicPr>
          <p:nvPr/>
        </p:nvPicPr>
        <p:blipFill>
          <a:blip r:embed="rId2"/>
          <a:stretch>
            <a:fillRect/>
          </a:stretch>
        </p:blipFill>
        <p:spPr>
          <a:xfrm>
            <a:off x="0" y="1106054"/>
            <a:ext cx="9144000" cy="4645891"/>
          </a:xfrm>
          <a:prstGeom prst="rect">
            <a:avLst/>
          </a:prstGeom>
        </p:spPr>
      </p:pic>
    </p:spTree>
    <p:extLst>
      <p:ext uri="{BB962C8B-B14F-4D97-AF65-F5344CB8AC3E}">
        <p14:creationId xmlns:p14="http://schemas.microsoft.com/office/powerpoint/2010/main" val="28604938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F7F8F4-0AF9-4FC8-9BF9-3B69C4FCCC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6239E3EA-EC9E-4ED7-8CB1-142462738AF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D639E3E8-7CFD-4FAC-9FCE-4A205B759FAF}"/>
              </a:ext>
            </a:extLst>
          </p:cNvPr>
          <p:cNvPicPr>
            <a:picLocks noChangeAspect="1"/>
          </p:cNvPicPr>
          <p:nvPr/>
        </p:nvPicPr>
        <p:blipFill>
          <a:blip r:embed="rId2"/>
          <a:stretch>
            <a:fillRect/>
          </a:stretch>
        </p:blipFill>
        <p:spPr>
          <a:xfrm>
            <a:off x="0" y="950098"/>
            <a:ext cx="9144000" cy="4957804"/>
          </a:xfrm>
          <a:prstGeom prst="rect">
            <a:avLst/>
          </a:prstGeom>
        </p:spPr>
      </p:pic>
    </p:spTree>
    <p:extLst>
      <p:ext uri="{BB962C8B-B14F-4D97-AF65-F5344CB8AC3E}">
        <p14:creationId xmlns:p14="http://schemas.microsoft.com/office/powerpoint/2010/main" val="27224291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0CEB89-7235-4165-BB3F-E2FE597D57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F39FCE32-8904-4D3E-B290-324E7EB7018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BFFA0D9D-21F5-48A1-8D4B-9F89AEECE278}"/>
              </a:ext>
            </a:extLst>
          </p:cNvPr>
          <p:cNvPicPr>
            <a:picLocks noChangeAspect="1"/>
          </p:cNvPicPr>
          <p:nvPr/>
        </p:nvPicPr>
        <p:blipFill>
          <a:blip r:embed="rId2"/>
          <a:stretch>
            <a:fillRect/>
          </a:stretch>
        </p:blipFill>
        <p:spPr>
          <a:xfrm>
            <a:off x="0" y="1019907"/>
            <a:ext cx="9144000" cy="4818185"/>
          </a:xfrm>
          <a:prstGeom prst="rect">
            <a:avLst/>
          </a:prstGeom>
        </p:spPr>
      </p:pic>
    </p:spTree>
    <p:extLst>
      <p:ext uri="{BB962C8B-B14F-4D97-AF65-F5344CB8AC3E}">
        <p14:creationId xmlns:p14="http://schemas.microsoft.com/office/powerpoint/2010/main" val="3943770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E80070-FB7E-4A33-A96A-36546B3ACA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C26CB788-8160-4306-BB78-96D4380059D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98E61546-24A2-4506-B0C7-A3AE54451143}"/>
              </a:ext>
            </a:extLst>
          </p:cNvPr>
          <p:cNvPicPr>
            <a:picLocks noChangeAspect="1"/>
          </p:cNvPicPr>
          <p:nvPr/>
        </p:nvPicPr>
        <p:blipFill>
          <a:blip r:embed="rId2"/>
          <a:stretch>
            <a:fillRect/>
          </a:stretch>
        </p:blipFill>
        <p:spPr>
          <a:xfrm>
            <a:off x="0" y="539719"/>
            <a:ext cx="9144000" cy="4984479"/>
          </a:xfrm>
          <a:prstGeom prst="rect">
            <a:avLst/>
          </a:prstGeom>
        </p:spPr>
      </p:pic>
    </p:spTree>
    <p:extLst>
      <p:ext uri="{BB962C8B-B14F-4D97-AF65-F5344CB8AC3E}">
        <p14:creationId xmlns:p14="http://schemas.microsoft.com/office/powerpoint/2010/main" val="10359631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83B824-31F0-47FD-825F-727E49D47938}"/>
              </a:ext>
            </a:extLst>
          </p:cNvPr>
          <p:cNvSpPr>
            <a:spLocks noGrp="1"/>
          </p:cNvSpPr>
          <p:nvPr>
            <p:ph type="title"/>
          </p:nvPr>
        </p:nvSpPr>
        <p:spPr/>
        <p:txBody>
          <a:bodyPr/>
          <a:lstStyle/>
          <a:p>
            <a:r>
              <a:rPr lang="en-GB" dirty="0"/>
              <a:t>Your LQ</a:t>
            </a:r>
          </a:p>
        </p:txBody>
      </p:sp>
      <p:sp>
        <p:nvSpPr>
          <p:cNvPr id="3" name="Content Placeholder 2">
            <a:extLst>
              <a:ext uri="{FF2B5EF4-FFF2-40B4-BE49-F238E27FC236}">
                <a16:creationId xmlns:a16="http://schemas.microsoft.com/office/drawing/2014/main" xmlns="" id="{090B5D7F-6EEE-4A7F-AD37-439A4DAA2E28}"/>
              </a:ext>
            </a:extLst>
          </p:cNvPr>
          <p:cNvSpPr>
            <a:spLocks noGrp="1"/>
          </p:cNvSpPr>
          <p:nvPr>
            <p:ph idx="1"/>
          </p:nvPr>
        </p:nvSpPr>
        <p:spPr/>
        <p:txBody>
          <a:bodyPr/>
          <a:lstStyle/>
          <a:p>
            <a:r>
              <a:rPr lang="en-GB" sz="2000" dirty="0">
                <a:latin typeface="Calibri" panose="020F0502020204030204" pitchFamily="34" charset="0"/>
                <a:cs typeface="Calibri" panose="020F0502020204030204" pitchFamily="34" charset="0"/>
                <a:hlinkClick r:id="rId2"/>
              </a:rPr>
              <a:t>https://www.learnabilityquotient.com/en/about</a:t>
            </a:r>
            <a:endParaRPr lang="en-GB" sz="2000" dirty="0">
              <a:latin typeface="Calibri" panose="020F0502020204030204" pitchFamily="34" charset="0"/>
              <a:cs typeface="Calibri" panose="020F0502020204030204" pitchFamily="34" charset="0"/>
            </a:endParaRPr>
          </a:p>
          <a:p>
            <a:endParaRPr lang="en-GB" dirty="0"/>
          </a:p>
          <a:p>
            <a:endParaRPr lang="en-GB" dirty="0"/>
          </a:p>
        </p:txBody>
      </p:sp>
      <p:pic>
        <p:nvPicPr>
          <p:cNvPr id="4" name="Picture 3">
            <a:extLst>
              <a:ext uri="{FF2B5EF4-FFF2-40B4-BE49-F238E27FC236}">
                <a16:creationId xmlns:a16="http://schemas.microsoft.com/office/drawing/2014/main" xmlns="" id="{09B1B311-F02B-45F2-A222-D23C785F392B}"/>
              </a:ext>
            </a:extLst>
          </p:cNvPr>
          <p:cNvPicPr>
            <a:picLocks noChangeAspect="1"/>
          </p:cNvPicPr>
          <p:nvPr/>
        </p:nvPicPr>
        <p:blipFill>
          <a:blip r:embed="rId3"/>
          <a:stretch>
            <a:fillRect/>
          </a:stretch>
        </p:blipFill>
        <p:spPr>
          <a:xfrm>
            <a:off x="1187624" y="2060848"/>
            <a:ext cx="6300192" cy="3367456"/>
          </a:xfrm>
          <a:prstGeom prst="rect">
            <a:avLst/>
          </a:prstGeom>
        </p:spPr>
      </p:pic>
    </p:spTree>
    <p:extLst>
      <p:ext uri="{BB962C8B-B14F-4D97-AF65-F5344CB8AC3E}">
        <p14:creationId xmlns:p14="http://schemas.microsoft.com/office/powerpoint/2010/main" val="18336772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7B6B2C-0036-4B40-82EF-FA46AC2F6F1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xmlns="" id="{F4BD4405-9094-48E2-A5BB-299711574BF1}"/>
              </a:ext>
            </a:extLst>
          </p:cNvPr>
          <p:cNvSpPr>
            <a:spLocks noGrp="1"/>
          </p:cNvSpPr>
          <p:nvPr>
            <p:ph idx="1"/>
          </p:nvPr>
        </p:nvSpPr>
        <p:spPr/>
        <p:txBody>
          <a:bodyPr/>
          <a:lstStyle/>
          <a:p>
            <a:r>
              <a:rPr lang="en-GB" dirty="0">
                <a:hlinkClick r:id="rId2"/>
              </a:rPr>
              <a:t>https://www.learnabilityquotient.com/en/assessment</a:t>
            </a:r>
            <a:endParaRPr lang="en-GB" dirty="0"/>
          </a:p>
          <a:p>
            <a:endParaRPr lang="en-GB" dirty="0"/>
          </a:p>
          <a:p>
            <a:r>
              <a:rPr lang="en-GB" dirty="0"/>
              <a:t>Students take the test</a:t>
            </a:r>
          </a:p>
        </p:txBody>
      </p:sp>
    </p:spTree>
    <p:extLst>
      <p:ext uri="{BB962C8B-B14F-4D97-AF65-F5344CB8AC3E}">
        <p14:creationId xmlns:p14="http://schemas.microsoft.com/office/powerpoint/2010/main" val="30838265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7583</TotalTime>
  <Words>1852</Words>
  <Application>Microsoft Office PowerPoint</Application>
  <PresentationFormat>On-screen Show (4:3)</PresentationFormat>
  <Paragraphs>247</Paragraphs>
  <Slides>45</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MS PGothic</vt:lpstr>
      <vt:lpstr>Arial</vt:lpstr>
      <vt:lpstr>Calibri</vt:lpstr>
      <vt:lpstr>Lucida Sans</vt:lpstr>
      <vt:lpstr>Myriad Pro</vt:lpstr>
      <vt:lpstr>Times New Roman</vt:lpstr>
      <vt:lpstr>Verdana</vt:lpstr>
      <vt:lpstr>Wingdings</vt:lpstr>
      <vt:lpstr>20140311PresentationUWTSDTemplate</vt:lpstr>
      <vt:lpstr>Managing People   Lecture 4: 24th October 2018</vt:lpstr>
      <vt:lpstr>Common terms </vt:lpstr>
      <vt:lpstr>What is L&amp;D?</vt:lpstr>
      <vt:lpstr>What do L&amp;D professionals do?</vt:lpstr>
      <vt:lpstr>Learning linked to productivity</vt:lpstr>
      <vt:lpstr>Individual Needs</vt:lpstr>
      <vt:lpstr>Organisational Needs</vt:lpstr>
      <vt:lpstr>PowerPoint Presentation</vt:lpstr>
      <vt:lpstr>Issues for L&amp;D teams</vt:lpstr>
      <vt:lpstr>PowerPoint Presentation</vt:lpstr>
      <vt:lpstr>PowerPoint Presentation</vt:lpstr>
      <vt:lpstr>The L&amp;D/ (formally known as the training) process </vt:lpstr>
      <vt:lpstr>Identify training needs: TNA</vt:lpstr>
      <vt:lpstr> Planning training</vt:lpstr>
      <vt:lpstr>Types of learning intervention</vt:lpstr>
      <vt:lpstr>PowerPoint Presentation</vt:lpstr>
      <vt:lpstr>Emerging learning methods </vt:lpstr>
      <vt:lpstr>E-learning</vt:lpstr>
      <vt:lpstr>PowerPoint Presentation</vt:lpstr>
      <vt:lpstr>PowerPoint Presentation</vt:lpstr>
      <vt:lpstr>5 e-learning trends of 2018</vt:lpstr>
      <vt:lpstr>Coaching and mentoring</vt:lpstr>
      <vt:lpstr>Implementing training</vt:lpstr>
      <vt:lpstr>Factors in learning design</vt:lpstr>
      <vt:lpstr>Evaluation methods</vt:lpstr>
      <vt:lpstr>PowerPoint Presentation</vt:lpstr>
      <vt:lpstr>Trends in learning and development</vt:lpstr>
      <vt:lpstr>Organisational attitudes to training and development are influenced by:</vt:lpstr>
      <vt:lpstr>Shift from training to learning</vt:lpstr>
      <vt:lpstr>The learning organisation</vt:lpstr>
      <vt:lpstr>Measuring the strategic value of L&amp;D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Your LQ</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Felicity Healey-Benson</cp:lastModifiedBy>
  <cp:revision>55</cp:revision>
  <dcterms:created xsi:type="dcterms:W3CDTF">2015-04-14T15:21:28Z</dcterms:created>
  <dcterms:modified xsi:type="dcterms:W3CDTF">2018-10-12T11:11:59Z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