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2"/>
  </p:notesMasterIdLst>
  <p:handoutMasterIdLst>
    <p:handoutMasterId r:id="rId23"/>
  </p:handoutMasterIdLst>
  <p:sldIdLst>
    <p:sldId id="257" r:id="rId2"/>
    <p:sldId id="263" r:id="rId3"/>
    <p:sldId id="261" r:id="rId4"/>
    <p:sldId id="262" r:id="rId5"/>
    <p:sldId id="278" r:id="rId6"/>
    <p:sldId id="259" r:id="rId7"/>
    <p:sldId id="264" r:id="rId8"/>
    <p:sldId id="260" r:id="rId9"/>
    <p:sldId id="270" r:id="rId10"/>
    <p:sldId id="266" r:id="rId11"/>
    <p:sldId id="265" r:id="rId12"/>
    <p:sldId id="267" r:id="rId13"/>
    <p:sldId id="277" r:id="rId14"/>
    <p:sldId id="268" r:id="rId15"/>
    <p:sldId id="271" r:id="rId16"/>
    <p:sldId id="272" r:id="rId17"/>
    <p:sldId id="273" r:id="rId18"/>
    <p:sldId id="274" r:id="rId19"/>
    <p:sldId id="275" r:id="rId20"/>
    <p:sldId id="276" r:id="rId21"/>
  </p:sldIdLst>
  <p:sldSz cx="12192000" cy="6858000"/>
  <p:notesSz cx="7023100" cy="93091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4" autoAdjust="0"/>
    <p:restoredTop sz="82424" autoAdjust="0"/>
  </p:normalViewPr>
  <p:slideViewPr>
    <p:cSldViewPr snapToGrid="0">
      <p:cViewPr varScale="1">
        <p:scale>
          <a:sx n="79" d="100"/>
          <a:sy n="79" d="100"/>
        </p:scale>
        <p:origin x="773" y="72"/>
      </p:cViewPr>
      <p:guideLst/>
    </p:cSldViewPr>
  </p:slideViewPr>
  <p:notesTextViewPr>
    <p:cViewPr>
      <p:scale>
        <a:sx n="1" d="1"/>
        <a:sy n="1" d="1"/>
      </p:scale>
      <p:origin x="0" y="0"/>
    </p:cViewPr>
  </p:notesTextViewPr>
  <p:sorterViewPr>
    <p:cViewPr>
      <p:scale>
        <a:sx n="100" d="100"/>
        <a:sy n="100" d="100"/>
      </p:scale>
      <p:origin x="0" y="-1548"/>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43343" cy="467072"/>
          </a:xfrm>
          <a:prstGeom prst="rect">
            <a:avLst/>
          </a:prstGeom>
        </p:spPr>
        <p:txBody>
          <a:bodyPr vert="horz" lIns="93324" tIns="46662" rIns="93324" bIns="46662" rtlCol="0"/>
          <a:lstStyle>
            <a:lvl1pPr algn="l">
              <a:defRPr sz="1200"/>
            </a:lvl1pPr>
          </a:lstStyle>
          <a:p>
            <a:endParaRPr lang="en-US"/>
          </a:p>
        </p:txBody>
      </p:sp>
      <p:sp>
        <p:nvSpPr>
          <p:cNvPr id="3" name="Date Placeholder 2"/>
          <p:cNvSpPr>
            <a:spLocks noGrp="1"/>
          </p:cNvSpPr>
          <p:nvPr>
            <p:ph type="dt" sz="quarter" idx="1"/>
          </p:nvPr>
        </p:nvSpPr>
        <p:spPr>
          <a:xfrm>
            <a:off x="3978132" y="0"/>
            <a:ext cx="3043343" cy="467072"/>
          </a:xfrm>
          <a:prstGeom prst="rect">
            <a:avLst/>
          </a:prstGeom>
        </p:spPr>
        <p:txBody>
          <a:bodyPr vert="horz" lIns="93324" tIns="46662" rIns="93324" bIns="46662" rtlCol="0"/>
          <a:lstStyle>
            <a:lvl1pPr algn="r">
              <a:defRPr sz="1200"/>
            </a:lvl1pPr>
          </a:lstStyle>
          <a:p>
            <a:fld id="{2BCAFC7A-71DD-4C2C-B63D-60FDC7DD5449}" type="datetimeFigureOut">
              <a:rPr lang="en-US" smtClean="0"/>
              <a:t>3/24/2024</a:t>
            </a:fld>
            <a:endParaRPr lang="en-US"/>
          </a:p>
        </p:txBody>
      </p:sp>
      <p:sp>
        <p:nvSpPr>
          <p:cNvPr id="4" name="Footer Placeholder 3"/>
          <p:cNvSpPr>
            <a:spLocks noGrp="1"/>
          </p:cNvSpPr>
          <p:nvPr>
            <p:ph type="ftr" sz="quarter" idx="2"/>
          </p:nvPr>
        </p:nvSpPr>
        <p:spPr>
          <a:xfrm>
            <a:off x="0" y="8842030"/>
            <a:ext cx="3043343" cy="467071"/>
          </a:xfrm>
          <a:prstGeom prst="rect">
            <a:avLst/>
          </a:prstGeom>
        </p:spPr>
        <p:txBody>
          <a:bodyPr vert="horz" lIns="93324" tIns="46662" rIns="93324" bIns="46662" rtlCol="0" anchor="b"/>
          <a:lstStyle>
            <a:lvl1pPr algn="l">
              <a:defRPr sz="1200"/>
            </a:lvl1pPr>
          </a:lstStyle>
          <a:p>
            <a:endParaRPr lang="en-US"/>
          </a:p>
        </p:txBody>
      </p:sp>
      <p:sp>
        <p:nvSpPr>
          <p:cNvPr id="5" name="Slide Number Placeholder 4"/>
          <p:cNvSpPr>
            <a:spLocks noGrp="1"/>
          </p:cNvSpPr>
          <p:nvPr>
            <p:ph type="sldNum" sz="quarter" idx="3"/>
          </p:nvPr>
        </p:nvSpPr>
        <p:spPr>
          <a:xfrm>
            <a:off x="3978132" y="8842030"/>
            <a:ext cx="3043343" cy="467071"/>
          </a:xfrm>
          <a:prstGeom prst="rect">
            <a:avLst/>
          </a:prstGeom>
        </p:spPr>
        <p:txBody>
          <a:bodyPr vert="horz" lIns="93324" tIns="46662" rIns="93324" bIns="46662" rtlCol="0" anchor="b"/>
          <a:lstStyle>
            <a:lvl1pPr algn="r">
              <a:defRPr sz="1200"/>
            </a:lvl1pPr>
          </a:lstStyle>
          <a:p>
            <a:fld id="{DA6FC261-E491-4C42-A663-B95247CC46D9}" type="slidenum">
              <a:rPr lang="en-US" smtClean="0"/>
              <a:t>‹#›</a:t>
            </a:fld>
            <a:endParaRPr lang="en-US"/>
          </a:p>
        </p:txBody>
      </p:sp>
    </p:spTree>
    <p:extLst>
      <p:ext uri="{BB962C8B-B14F-4D97-AF65-F5344CB8AC3E}">
        <p14:creationId xmlns:p14="http://schemas.microsoft.com/office/powerpoint/2010/main" val="162203162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43343" cy="467072"/>
          </a:xfrm>
          <a:prstGeom prst="rect">
            <a:avLst/>
          </a:prstGeom>
        </p:spPr>
        <p:txBody>
          <a:bodyPr vert="horz" lIns="93324" tIns="46662" rIns="93324" bIns="46662" rtlCol="0"/>
          <a:lstStyle>
            <a:lvl1pPr algn="l">
              <a:defRPr sz="1200"/>
            </a:lvl1pPr>
          </a:lstStyle>
          <a:p>
            <a:endParaRPr lang="en-US"/>
          </a:p>
        </p:txBody>
      </p:sp>
      <p:sp>
        <p:nvSpPr>
          <p:cNvPr id="3" name="Date Placeholder 2"/>
          <p:cNvSpPr>
            <a:spLocks noGrp="1"/>
          </p:cNvSpPr>
          <p:nvPr>
            <p:ph type="dt" idx="1"/>
          </p:nvPr>
        </p:nvSpPr>
        <p:spPr>
          <a:xfrm>
            <a:off x="3978132" y="0"/>
            <a:ext cx="3043343" cy="467072"/>
          </a:xfrm>
          <a:prstGeom prst="rect">
            <a:avLst/>
          </a:prstGeom>
        </p:spPr>
        <p:txBody>
          <a:bodyPr vert="horz" lIns="93324" tIns="46662" rIns="93324" bIns="46662" rtlCol="0"/>
          <a:lstStyle>
            <a:lvl1pPr algn="r">
              <a:defRPr sz="1200"/>
            </a:lvl1pPr>
          </a:lstStyle>
          <a:p>
            <a:fld id="{D85ECAFD-F005-4163-B10D-85806DC43F93}" type="datetimeFigureOut">
              <a:rPr lang="en-US" smtClean="0"/>
              <a:t>3/24/2024</a:t>
            </a:fld>
            <a:endParaRPr lang="en-US"/>
          </a:p>
        </p:txBody>
      </p:sp>
      <p:sp>
        <p:nvSpPr>
          <p:cNvPr id="4" name="Slide Image Placeholder 3"/>
          <p:cNvSpPr>
            <a:spLocks noGrp="1" noRot="1" noChangeAspect="1"/>
          </p:cNvSpPr>
          <p:nvPr>
            <p:ph type="sldImg" idx="2"/>
          </p:nvPr>
        </p:nvSpPr>
        <p:spPr>
          <a:xfrm>
            <a:off x="719138" y="1163638"/>
            <a:ext cx="5584825" cy="3141662"/>
          </a:xfrm>
          <a:prstGeom prst="rect">
            <a:avLst/>
          </a:prstGeom>
          <a:noFill/>
          <a:ln w="12700">
            <a:solidFill>
              <a:prstClr val="black"/>
            </a:solidFill>
          </a:ln>
        </p:spPr>
        <p:txBody>
          <a:bodyPr vert="horz" lIns="93324" tIns="46662" rIns="93324" bIns="46662" rtlCol="0" anchor="ctr"/>
          <a:lstStyle/>
          <a:p>
            <a:endParaRPr lang="en-US"/>
          </a:p>
        </p:txBody>
      </p:sp>
      <p:sp>
        <p:nvSpPr>
          <p:cNvPr id="5" name="Notes Placeholder 4"/>
          <p:cNvSpPr>
            <a:spLocks noGrp="1"/>
          </p:cNvSpPr>
          <p:nvPr>
            <p:ph type="body" sz="quarter" idx="3"/>
          </p:nvPr>
        </p:nvSpPr>
        <p:spPr>
          <a:xfrm>
            <a:off x="702310" y="4480004"/>
            <a:ext cx="5618480" cy="3665458"/>
          </a:xfrm>
          <a:prstGeom prst="rect">
            <a:avLst/>
          </a:prstGeom>
        </p:spPr>
        <p:txBody>
          <a:bodyPr vert="horz" lIns="93324" tIns="46662" rIns="93324" bIns="46662"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842030"/>
            <a:ext cx="3043343" cy="467071"/>
          </a:xfrm>
          <a:prstGeom prst="rect">
            <a:avLst/>
          </a:prstGeom>
        </p:spPr>
        <p:txBody>
          <a:bodyPr vert="horz" lIns="93324" tIns="46662" rIns="93324" bIns="46662" rtlCol="0" anchor="b"/>
          <a:lstStyle>
            <a:lvl1pPr algn="l">
              <a:defRPr sz="1200"/>
            </a:lvl1pPr>
          </a:lstStyle>
          <a:p>
            <a:endParaRPr lang="en-US"/>
          </a:p>
        </p:txBody>
      </p:sp>
      <p:sp>
        <p:nvSpPr>
          <p:cNvPr id="7" name="Slide Number Placeholder 6"/>
          <p:cNvSpPr>
            <a:spLocks noGrp="1"/>
          </p:cNvSpPr>
          <p:nvPr>
            <p:ph type="sldNum" sz="quarter" idx="5"/>
          </p:nvPr>
        </p:nvSpPr>
        <p:spPr>
          <a:xfrm>
            <a:off x="3978132" y="8842030"/>
            <a:ext cx="3043343" cy="467071"/>
          </a:xfrm>
          <a:prstGeom prst="rect">
            <a:avLst/>
          </a:prstGeom>
        </p:spPr>
        <p:txBody>
          <a:bodyPr vert="horz" lIns="93324" tIns="46662" rIns="93324" bIns="46662" rtlCol="0" anchor="b"/>
          <a:lstStyle>
            <a:lvl1pPr algn="r">
              <a:defRPr sz="1200"/>
            </a:lvl1pPr>
          </a:lstStyle>
          <a:p>
            <a:fld id="{333E963C-1534-4F8D-B2A7-66D81AA25953}" type="slidenum">
              <a:rPr lang="en-US" smtClean="0"/>
              <a:t>‹#›</a:t>
            </a:fld>
            <a:endParaRPr lang="en-US"/>
          </a:p>
        </p:txBody>
      </p:sp>
    </p:spTree>
    <p:extLst>
      <p:ext uri="{BB962C8B-B14F-4D97-AF65-F5344CB8AC3E}">
        <p14:creationId xmlns:p14="http://schemas.microsoft.com/office/powerpoint/2010/main" val="28118505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5257B995-136A-4A15-87A5-26420C3C1021}" type="slidenum">
              <a:rPr lang="en-US" smtClean="0"/>
              <a:pPr/>
              <a:t>1</a:t>
            </a:fld>
            <a:endParaRPr lang="en-US"/>
          </a:p>
        </p:txBody>
      </p:sp>
    </p:spTree>
    <p:extLst>
      <p:ext uri="{BB962C8B-B14F-4D97-AF65-F5344CB8AC3E}">
        <p14:creationId xmlns:p14="http://schemas.microsoft.com/office/powerpoint/2010/main" val="9879261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5257B995-136A-4A15-87A5-26420C3C1021}" type="slidenum">
              <a:rPr lang="en-US" smtClean="0"/>
              <a:pPr/>
              <a:t>2</a:t>
            </a:fld>
            <a:endParaRPr lang="en-US"/>
          </a:p>
        </p:txBody>
      </p:sp>
    </p:spTree>
    <p:extLst>
      <p:ext uri="{BB962C8B-B14F-4D97-AF65-F5344CB8AC3E}">
        <p14:creationId xmlns:p14="http://schemas.microsoft.com/office/powerpoint/2010/main" val="73205796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5257B995-136A-4A15-87A5-26420C3C1021}" type="slidenum">
              <a:rPr lang="en-US" smtClean="0"/>
              <a:pPr/>
              <a:t>3</a:t>
            </a:fld>
            <a:endParaRPr lang="en-US"/>
          </a:p>
        </p:txBody>
      </p:sp>
    </p:spTree>
    <p:extLst>
      <p:ext uri="{BB962C8B-B14F-4D97-AF65-F5344CB8AC3E}">
        <p14:creationId xmlns:p14="http://schemas.microsoft.com/office/powerpoint/2010/main" val="393728432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5257B995-136A-4A15-87A5-26420C3C1021}" type="slidenum">
              <a:rPr lang="en-US" smtClean="0"/>
              <a:pPr/>
              <a:t>4</a:t>
            </a:fld>
            <a:endParaRPr lang="en-US"/>
          </a:p>
        </p:txBody>
      </p:sp>
    </p:spTree>
    <p:extLst>
      <p:ext uri="{BB962C8B-B14F-4D97-AF65-F5344CB8AC3E}">
        <p14:creationId xmlns:p14="http://schemas.microsoft.com/office/powerpoint/2010/main" val="382289413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5257B995-136A-4A15-87A5-26420C3C1021}" type="slidenum">
              <a:rPr lang="en-US" smtClean="0"/>
              <a:pPr/>
              <a:t>6</a:t>
            </a:fld>
            <a:endParaRPr lang="en-US"/>
          </a:p>
        </p:txBody>
      </p:sp>
    </p:spTree>
    <p:extLst>
      <p:ext uri="{BB962C8B-B14F-4D97-AF65-F5344CB8AC3E}">
        <p14:creationId xmlns:p14="http://schemas.microsoft.com/office/powerpoint/2010/main" val="152445070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5257B995-136A-4A15-87A5-26420C3C1021}" type="slidenum">
              <a:rPr lang="en-US" smtClean="0"/>
              <a:pPr/>
              <a:t>7</a:t>
            </a:fld>
            <a:endParaRPr lang="en-US"/>
          </a:p>
        </p:txBody>
      </p:sp>
    </p:spTree>
    <p:extLst>
      <p:ext uri="{BB962C8B-B14F-4D97-AF65-F5344CB8AC3E}">
        <p14:creationId xmlns:p14="http://schemas.microsoft.com/office/powerpoint/2010/main" val="212442725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5257B995-136A-4A15-87A5-26420C3C1021}" type="slidenum">
              <a:rPr lang="en-US" smtClean="0"/>
              <a:pPr/>
              <a:t>8</a:t>
            </a:fld>
            <a:endParaRPr lang="en-US"/>
          </a:p>
        </p:txBody>
      </p:sp>
    </p:spTree>
    <p:extLst>
      <p:ext uri="{BB962C8B-B14F-4D97-AF65-F5344CB8AC3E}">
        <p14:creationId xmlns:p14="http://schemas.microsoft.com/office/powerpoint/2010/main" val="198306323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333E963C-1534-4F8D-B2A7-66D81AA25953}" type="slidenum">
              <a:rPr lang="en-US" smtClean="0"/>
              <a:t>9</a:t>
            </a:fld>
            <a:endParaRPr lang="en-US"/>
          </a:p>
        </p:txBody>
      </p:sp>
    </p:spTree>
    <p:extLst>
      <p:ext uri="{BB962C8B-B14F-4D97-AF65-F5344CB8AC3E}">
        <p14:creationId xmlns:p14="http://schemas.microsoft.com/office/powerpoint/2010/main" val="131450745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5257B995-136A-4A15-87A5-26420C3C1021}" type="slidenum">
              <a:rPr lang="en-US" smtClean="0"/>
              <a:pPr/>
              <a:t>10</a:t>
            </a:fld>
            <a:endParaRPr lang="en-US"/>
          </a:p>
        </p:txBody>
      </p:sp>
    </p:spTree>
    <p:extLst>
      <p:ext uri="{BB962C8B-B14F-4D97-AF65-F5344CB8AC3E}">
        <p14:creationId xmlns:p14="http://schemas.microsoft.com/office/powerpoint/2010/main" val="96418109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5257B995-136A-4A15-87A5-26420C3C1021}" type="slidenum">
              <a:rPr lang="en-US" smtClean="0"/>
              <a:pPr/>
              <a:t>11</a:t>
            </a:fld>
            <a:endParaRPr lang="en-US"/>
          </a:p>
        </p:txBody>
      </p:sp>
    </p:spTree>
    <p:extLst>
      <p:ext uri="{BB962C8B-B14F-4D97-AF65-F5344CB8AC3E}">
        <p14:creationId xmlns:p14="http://schemas.microsoft.com/office/powerpoint/2010/main" val="144388665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5257B995-136A-4A15-87A5-26420C3C1021}" type="slidenum">
              <a:rPr lang="en-US" smtClean="0"/>
              <a:pPr/>
              <a:t>12</a:t>
            </a:fld>
            <a:endParaRPr lang="en-US"/>
          </a:p>
        </p:txBody>
      </p:sp>
    </p:spTree>
    <p:extLst>
      <p:ext uri="{BB962C8B-B14F-4D97-AF65-F5344CB8AC3E}">
        <p14:creationId xmlns:p14="http://schemas.microsoft.com/office/powerpoint/2010/main" val="320491960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5257B995-136A-4A15-87A5-26420C3C1021}" type="slidenum">
              <a:rPr lang="en-US" smtClean="0"/>
              <a:pPr/>
              <a:t>14</a:t>
            </a:fld>
            <a:endParaRPr lang="en-US"/>
          </a:p>
        </p:txBody>
      </p:sp>
    </p:spTree>
    <p:extLst>
      <p:ext uri="{BB962C8B-B14F-4D97-AF65-F5344CB8AC3E}">
        <p14:creationId xmlns:p14="http://schemas.microsoft.com/office/powerpoint/2010/main" val="38487225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4AAD347D-5ACD-4C99-B74B-A9C85AD731AF}" type="datetimeFigureOut">
              <a:rPr lang="en-US" smtClean="0"/>
              <a:t>3/24/2024</a:t>
            </a:fld>
            <a:endParaRPr lang="en-US"/>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4509A250-FF31-4206-8172-F9D3106AACB1}" type="datetimeFigureOut">
              <a:rPr lang="en-US" smtClean="0"/>
              <a:t>3/24/2024</a:t>
            </a:fld>
            <a:endParaRPr lang="en-US" dirty="0"/>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smtClean="0"/>
              <a:t>3/24/2024</a:t>
            </a:fld>
            <a:endParaRPr lang="en-US"/>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9796027F-7875-4030-9381-8BD8C4F21935}" type="datetimeFigureOut">
              <a:rPr lang="en-US" smtClean="0"/>
              <a:t>3/24/2024</a:t>
            </a:fld>
            <a:endParaRPr lang="en-US"/>
          </a:p>
        </p:txBody>
      </p:sp>
      <p:sp>
        <p:nvSpPr>
          <p:cNvPr id="6" name="Footer Placeholder 5"/>
          <p:cNvSpPr>
            <a:spLocks noGrp="1"/>
          </p:cNvSpPr>
          <p:nvPr>
            <p:ph type="ftr" sz="quarter" idx="11"/>
          </p:nvPr>
        </p:nvSpPr>
        <p:spPr/>
        <p:txBody>
          <a:bodyPr/>
          <a:lstStyle/>
          <a:p>
            <a:r>
              <a:rPr lang="en-US" dirty="0"/>
              <a:t>Add a footer</a:t>
            </a:r>
          </a:p>
        </p:txBody>
      </p:sp>
      <p:sp>
        <p:nvSpPr>
          <p:cNvPr id="7" name="Slide Number Placeholder 6"/>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9796027F-7875-4030-9381-8BD8C4F21935}" type="datetimeFigureOut">
              <a:rPr lang="en-US" smtClean="0"/>
              <a:t>3/24/2024</a:t>
            </a:fld>
            <a:endParaRPr lang="en-US"/>
          </a:p>
        </p:txBody>
      </p:sp>
      <p:sp>
        <p:nvSpPr>
          <p:cNvPr id="8" name="Footer Placeholder 7"/>
          <p:cNvSpPr>
            <a:spLocks noGrp="1"/>
          </p:cNvSpPr>
          <p:nvPr>
            <p:ph type="ftr" sz="quarter" idx="11"/>
          </p:nvPr>
        </p:nvSpPr>
        <p:spPr/>
        <p:txBody>
          <a:bodyPr/>
          <a:lstStyle/>
          <a:p>
            <a:r>
              <a:rPr lang="en-US" dirty="0"/>
              <a:t>Add a footer</a:t>
            </a:r>
          </a:p>
        </p:txBody>
      </p:sp>
      <p:sp>
        <p:nvSpPr>
          <p:cNvPr id="9" name="Slide Number Placeholder 8"/>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7" name="Date Placeholder 2"/>
          <p:cNvSpPr>
            <a:spLocks noGrp="1"/>
          </p:cNvSpPr>
          <p:nvPr>
            <p:ph type="dt" sz="half" idx="10"/>
          </p:nvPr>
        </p:nvSpPr>
        <p:spPr/>
        <p:txBody>
          <a:bodyPr/>
          <a:lstStyle/>
          <a:p>
            <a:fld id="{4509A250-FF31-4206-8172-F9D3106AACB1}" type="datetimeFigureOut">
              <a:rPr lang="en-US" smtClean="0"/>
              <a:t>3/24/2024</a:t>
            </a:fld>
            <a:endParaRPr lang="en-US" dirty="0"/>
          </a:p>
        </p:txBody>
      </p:sp>
      <p:sp>
        <p:nvSpPr>
          <p:cNvPr id="5" name="Footer Placeholder 3"/>
          <p:cNvSpPr>
            <a:spLocks noGrp="1"/>
          </p:cNvSpPr>
          <p:nvPr>
            <p:ph type="ftr" sz="quarter" idx="11"/>
          </p:nvPr>
        </p:nvSpPr>
        <p:spPr/>
        <p:txBody>
          <a:bodyPr/>
          <a:lstStyle/>
          <a:p>
            <a:r>
              <a:rPr lang="en-US" dirty="0"/>
              <a:t>Add a footer</a:t>
            </a:r>
          </a:p>
        </p:txBody>
      </p:sp>
      <p:sp>
        <p:nvSpPr>
          <p:cNvPr id="6" name="Slide Number Placeholder 4"/>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smtClean="0"/>
              <a:t>3/24/2024</a:t>
            </a:fld>
            <a:endParaRPr lang="en-US" dirty="0"/>
          </a:p>
        </p:txBody>
      </p:sp>
      <p:sp>
        <p:nvSpPr>
          <p:cNvPr id="5" name="Footer Placeholder 2"/>
          <p:cNvSpPr>
            <a:spLocks noGrp="1"/>
          </p:cNvSpPr>
          <p:nvPr>
            <p:ph type="ftr" sz="quarter" idx="11"/>
          </p:nvPr>
        </p:nvSpPr>
        <p:spPr/>
        <p:txBody>
          <a:bodyPr/>
          <a:lstStyle/>
          <a:p>
            <a:r>
              <a:rPr lang="en-US" dirty="0"/>
              <a:t>Add a footer</a:t>
            </a:r>
          </a:p>
        </p:txBody>
      </p:sp>
      <p:sp>
        <p:nvSpPr>
          <p:cNvPr id="6" name="Slide Number Placeholder 3"/>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smtClean="0"/>
              <a:t>3/24/2024</a:t>
            </a:fld>
            <a:endParaRPr lang="en-US" dirty="0"/>
          </a:p>
        </p:txBody>
      </p:sp>
      <p:sp>
        <p:nvSpPr>
          <p:cNvPr id="5" name="Footer Placeholder 5"/>
          <p:cNvSpPr>
            <a:spLocks noGrp="1"/>
          </p:cNvSpPr>
          <p:nvPr>
            <p:ph type="ftr" sz="quarter" idx="11"/>
          </p:nvPr>
        </p:nvSpPr>
        <p:spPr/>
        <p:txBody>
          <a:bodyPr/>
          <a:lstStyle/>
          <a:p>
            <a:r>
              <a:rPr lang="en-US" dirty="0"/>
              <a:t>Add a footer</a:t>
            </a:r>
          </a:p>
        </p:txBody>
      </p:sp>
      <p:sp>
        <p:nvSpPr>
          <p:cNvPr id="6" name="Slide Number Placeholder 6"/>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descr="An empty placeholder to add an image. Click on the placeholder and select the image that you wish to add"/>
          <p:cNvSpPr>
            <a:spLocks noGrp="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ctr">
            <a:normAutofit/>
          </a:bodyPr>
          <a:lstStyle>
            <a:lvl1pPr marL="0" indent="0" algn="ctr">
              <a:buNone/>
              <a:defRPr sz="16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smtClean="0"/>
              <a:t>3/24/2024</a:t>
            </a:fld>
            <a:endParaRPr lang="en-US" dirty="0"/>
          </a:p>
        </p:txBody>
      </p:sp>
      <p:sp>
        <p:nvSpPr>
          <p:cNvPr id="6" name="Footer Placeholder 5"/>
          <p:cNvSpPr>
            <a:spLocks noGrp="1"/>
          </p:cNvSpPr>
          <p:nvPr>
            <p:ph type="ftr" sz="quarter" idx="11"/>
          </p:nvPr>
        </p:nvSpPr>
        <p:spPr/>
        <p:txBody>
          <a:bodyPr/>
          <a:lstStyle/>
          <a:p>
            <a:r>
              <a:rPr lang="en-US" dirty="0"/>
              <a:t>Add a footer</a:t>
            </a:r>
          </a:p>
        </p:txBody>
      </p:sp>
      <p:sp>
        <p:nvSpPr>
          <p:cNvPr id="7" name="Slide Number Placeholder 6"/>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p>
        </p:txBody>
      </p:sp>
      <p:sp>
        <p:nvSpPr>
          <p:cNvPr id="3" name="Picture Placeholder 2" descr="An empty placeholder to add an image. Click on the placeholder and select the image that you wish to add"/>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ctr">
            <a:normAutofit/>
          </a:bodyPr>
          <a:lstStyle>
            <a:lvl1pPr marL="0" indent="0" algn="ctr">
              <a:buNone/>
              <a:defRPr sz="16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smtClean="0"/>
              <a:t>3/24/2024</a:t>
            </a:fld>
            <a:endParaRPr lang="en-US" dirty="0"/>
          </a:p>
        </p:txBody>
      </p:sp>
      <p:sp>
        <p:nvSpPr>
          <p:cNvPr id="6" name="Footer Placeholder 5"/>
          <p:cNvSpPr>
            <a:spLocks noGrp="1"/>
          </p:cNvSpPr>
          <p:nvPr>
            <p:ph type="ftr" sz="quarter" idx="11"/>
          </p:nvPr>
        </p:nvSpPr>
        <p:spPr/>
        <p:txBody>
          <a:bodyPr/>
          <a:lstStyle/>
          <a:p>
            <a:r>
              <a:rPr lang="en-US" dirty="0"/>
              <a:t>Add a footer</a:t>
            </a:r>
          </a:p>
        </p:txBody>
      </p:sp>
      <p:sp>
        <p:nvSpPr>
          <p:cNvPr id="7" name="Slide Number Placeholder 6"/>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smtClean="0"/>
              <a:t>3/24/2024</a:t>
            </a:fld>
            <a:endParaRPr lang="en-US" dirty="0"/>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a:defRPr lang="en-US" sz="1400" cap="small" dirty="0" smtClean="0">
                <a:solidFill>
                  <a:schemeClr val="bg2">
                    <a:lumMod val="40000"/>
                    <a:lumOff val="60000"/>
                  </a:schemeClr>
                </a:solidFill>
                <a:latin typeface="+mj-lt"/>
                <a:ea typeface="+mj-ea"/>
                <a:cs typeface="+mj-cs"/>
              </a:defRPr>
            </a:lvl1pPr>
          </a:lstStyle>
          <a:p>
            <a:pPr marL="0" lvl="0" indent="0">
              <a:buNone/>
            </a:pPr>
            <a:r>
              <a:rPr lang="en-US"/>
              <a:t>Click to edit Master text styles</a:t>
            </a:r>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4" name="Date Placeholder 3"/>
          <p:cNvSpPr>
            <a:spLocks noGrp="1"/>
          </p:cNvSpPr>
          <p:nvPr>
            <p:ph type="dt" sz="half" idx="10"/>
          </p:nvPr>
        </p:nvSpPr>
        <p:spPr/>
        <p:txBody>
          <a:bodyPr/>
          <a:lstStyle/>
          <a:p>
            <a:fld id="{4509A250-FF31-4206-8172-F9D3106AACB1}" type="datetimeFigureOut">
              <a:rPr lang="en-US" smtClean="0"/>
              <a:t>3/24/2024</a:t>
            </a:fld>
            <a:endParaRPr lang="en-US" dirty="0"/>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secHead"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smtClean="0"/>
              <a:t>3/24/2024</a:t>
            </a:fld>
            <a:endParaRPr lang="en-US" dirty="0"/>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3276600"/>
          </a:xfrm>
        </p:spPr>
        <p:txBody>
          <a:bodyPr/>
          <a:lstStyle>
            <a:lvl1pPr>
              <a:defRPr sz="4800"/>
            </a:lvl1pPr>
          </a:lstStyle>
          <a:p>
            <a:r>
              <a:rPr lang="en-US"/>
              <a:t>Click to edit Master title style</a:t>
            </a:r>
          </a:p>
        </p:txBody>
      </p:sp>
      <p:sp>
        <p:nvSpPr>
          <p:cNvPr id="8" name="Text Placeholder 3"/>
          <p:cNvSpPr>
            <a:spLocks noGrp="1"/>
          </p:cNvSpPr>
          <p:nvPr>
            <p:ph type="body" sz="half" idx="2"/>
          </p:nvPr>
        </p:nvSpPr>
        <p:spPr>
          <a:xfrm>
            <a:off x="1574801" y="4953000"/>
            <a:ext cx="7999315" cy="1074057"/>
          </a:xfrm>
        </p:spPr>
        <p:txBody>
          <a:bodyPr anchor="t">
            <a:normAutofit/>
          </a:bodyPr>
          <a:lstStyle>
            <a:lvl1pPr marL="0" indent="0">
              <a:buNone/>
              <a:defRPr lang="en-US" sz="1800" b="0" i="0" kern="1200" dirty="0" smtClean="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Box 8"/>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4033" y="3316513"/>
            <a:ext cx="801912" cy="1969770"/>
          </a:xfrm>
          <a:prstGeom prst="rect">
            <a:avLst/>
          </a:prstGeom>
          <a:noFill/>
        </p:spPr>
        <p:txBody>
          <a:bodyPr wrap="square" rtlCol="0">
            <a:spAutoFit/>
          </a:bodyPr>
          <a:lstStyle>
            <a:defPPr>
              <a:defRPr lang="en-US"/>
            </a:defPPr>
            <a:lvl1pPr lvl="0" algn="r">
              <a:defRPr sz="12200" b="0" i="0">
                <a:solidFill>
                  <a:schemeClr val="bg2">
                    <a:lumMod val="40000"/>
                    <a:lumOff val="60000"/>
                  </a:schemeClr>
                </a:solidFill>
                <a:latin typeface="Arial"/>
                <a:ea typeface="+mj-ea"/>
                <a:cs typeface="+mj-cs"/>
              </a:defRPr>
            </a:lvl1pPr>
          </a:lstStyle>
          <a:p>
            <a:pPr lvl="0"/>
            <a:r>
              <a:rPr lang="en-US" dirty="0"/>
              <a:t>”</a:t>
            </a:r>
          </a:p>
        </p:txBody>
      </p:sp>
      <p:sp>
        <p:nvSpPr>
          <p:cNvPr id="4" name="Date Placeholder 3"/>
          <p:cNvSpPr>
            <a:spLocks noGrp="1"/>
          </p:cNvSpPr>
          <p:nvPr>
            <p:ph type="dt" sz="half" idx="10"/>
          </p:nvPr>
        </p:nvSpPr>
        <p:spPr/>
        <p:txBody>
          <a:bodyPr/>
          <a:lstStyle/>
          <a:p>
            <a:fld id="{4509A250-FF31-4206-8172-F9D3106AACB1}" type="datetimeFigureOut">
              <a:rPr lang="en-US" smtClean="0"/>
              <a:t>3/24/2024</a:t>
            </a:fld>
            <a:endParaRPr lang="en-US" dirty="0"/>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p>
        </p:txBody>
      </p:sp>
      <p:sp>
        <p:nvSpPr>
          <p:cNvPr id="10" name="Text Placeholder 3"/>
          <p:cNvSpPr>
            <a:spLocks noGrp="1"/>
          </p:cNvSpPr>
          <p:nvPr>
            <p:ph type="body" sz="half" idx="2"/>
          </p:nvPr>
        </p:nvSpPr>
        <p:spPr>
          <a:xfrm>
            <a:off x="1154954" y="4350657"/>
            <a:ext cx="8825659" cy="16764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3" name="Text Placeholder 3"/>
          <p:cNvSpPr>
            <a:spLocks noGrp="1"/>
          </p:cNvSpPr>
          <p:nvPr>
            <p:ph type="body" sz="half" idx="13"/>
          </p:nvPr>
        </p:nvSpPr>
        <p:spPr>
          <a:xfrm>
            <a:off x="1154953" y="3848610"/>
            <a:ext cx="8825659" cy="588517"/>
          </a:xfrm>
        </p:spPr>
        <p:txBody>
          <a:bodyPr anchor="b">
            <a:normAutofit/>
          </a:bodyPr>
          <a:lstStyle>
            <a:lvl1pPr marL="0" indent="0" algn="l" defTabSz="457200" rtl="0" eaLnBrk="1" latinLnBrk="0" hangingPunct="1">
              <a:buNone/>
              <a:defRPr lang="en-US" sz="3600" b="0" i="0" kern="1200" cap="none" dirty="0" smtClean="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smtClean="0"/>
              <a:t>3/24/2024</a:t>
            </a:fld>
            <a:endParaRPr lang="en-US" dirty="0"/>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3"/>
          <p:cNvSpPr>
            <a:spLocks noGrp="1"/>
          </p:cNvSpPr>
          <p:nvPr>
            <p:ph type="dt" sz="half" idx="10"/>
          </p:nvPr>
        </p:nvSpPr>
        <p:spPr/>
        <p:txBody>
          <a:bodyPr/>
          <a:lstStyle/>
          <a:p>
            <a:fld id="{4509A250-FF31-4206-8172-F9D3106AACB1}" type="datetimeFigureOut">
              <a:rPr lang="en-US" smtClean="0"/>
              <a:t>3/24/2024</a:t>
            </a:fld>
            <a:endParaRPr lang="en-US" dirty="0"/>
          </a:p>
        </p:txBody>
      </p:sp>
      <p:sp>
        <p:nvSpPr>
          <p:cNvPr id="4"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descr="An empty placeholder to add an image. Click on the placeholder and select the image that you wish to add"/>
          <p:cNvSpPr>
            <a:spLocks noGrp="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ctr">
            <a:normAutofit/>
          </a:bodyPr>
          <a:lstStyle>
            <a:lvl1pPr marL="0" indent="0" algn="ctr">
              <a:buNone/>
              <a:defRPr sz="16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descr="An empty placeholder to add an image. Click on the placeholder and select the image that you wish to add"/>
          <p:cNvSpPr>
            <a:spLocks noGrp="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ctr">
            <a:normAutofit/>
          </a:bodyPr>
          <a:lstStyle>
            <a:lvl1pPr marL="0" indent="0" algn="ctr">
              <a:buNone/>
              <a:defRPr sz="16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descr="An empty placeholder to add an image. Click on the placeholder and select the image that you wish to add"/>
          <p:cNvSpPr>
            <a:spLocks noGrp="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ctr">
            <a:normAutofit/>
          </a:bodyPr>
          <a:lstStyle>
            <a:lvl1pPr marL="0" indent="0" algn="ctr">
              <a:buNone/>
              <a:defRPr sz="16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3"/>
          <p:cNvSpPr>
            <a:spLocks noGrp="1"/>
          </p:cNvSpPr>
          <p:nvPr>
            <p:ph type="dt" sz="half" idx="10"/>
          </p:nvPr>
        </p:nvSpPr>
        <p:spPr/>
        <p:txBody>
          <a:bodyPr/>
          <a:lstStyle/>
          <a:p>
            <a:fld id="{4509A250-FF31-4206-8172-F9D3106AACB1}" type="datetimeFigureOut">
              <a:rPr lang="en-US" smtClean="0"/>
              <a:t>3/24/2024</a:t>
            </a:fld>
            <a:endParaRPr lang="en-US" dirty="0"/>
          </a:p>
        </p:txBody>
      </p:sp>
      <p:sp>
        <p:nvSpPr>
          <p:cNvPr id="4"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smtClean="0"/>
              <a:t>3/24/2024</a:t>
            </a:fld>
            <a:endParaRPr lang="en-US" dirty="0"/>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p>
        </p:txBody>
      </p:sp>
      <p:sp>
        <p:nvSpPr>
          <p:cNvPr id="3" name="Vertical Text Placeholder 2"/>
          <p:cNvSpPr>
            <a:spLocks noGrp="1"/>
          </p:cNvSpPr>
          <p:nvPr>
            <p:ph type="body" orient="vert" idx="1"/>
          </p:nvPr>
        </p:nvSpPr>
        <p:spPr>
          <a:xfrm>
            <a:off x="652463" y="430213"/>
            <a:ext cx="7423149" cy="58261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smtClean="0"/>
              <a:t>3/24/2024</a:t>
            </a:fld>
            <a:endParaRPr lang="en-US" dirty="0"/>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image" Target="../media/image2.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image" Target="../media/image5.png"/><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image" Target="../media/image4.png"/><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3.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13" name="Picture 12"/>
          <p:cNvPicPr>
            <a:picLocks noChangeAspect="1"/>
          </p:cNvPicPr>
          <p:nvPr userDrawn="1"/>
        </p:nvPicPr>
        <p:blipFill rotWithShape="1">
          <a:blip r:embed="rId21">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5" name="Picture 14"/>
          <p:cNvPicPr>
            <a:picLocks noChangeAspect="1"/>
          </p:cNvPicPr>
          <p:nvPr userDrawn="1"/>
        </p:nvPicPr>
        <p:blipFill rotWithShape="1">
          <a:blip r:embed="rId22">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7" name="Oval 16"/>
          <p:cNvSpPr/>
          <p:nvPr userDrawn="1"/>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pic>
        <p:nvPicPr>
          <p:cNvPr id="18" name="Picture 17"/>
          <p:cNvPicPr>
            <a:picLocks noChangeAspect="1"/>
          </p:cNvPicPr>
          <p:nvPr userDrawn="1"/>
        </p:nvPicPr>
        <p:blipFill rotWithShape="1">
          <a:blip r:embed="rId23">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9" name="Picture 18"/>
          <p:cNvPicPr>
            <a:picLocks noChangeAspect="1"/>
          </p:cNvPicPr>
          <p:nvPr userDrawn="1"/>
        </p:nvPicPr>
        <p:blipFill rotWithShape="1">
          <a:blip r:embed="rId24">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alpha val="60000"/>
                  </a:schemeClr>
                </a:solidFill>
              </a:defRPr>
            </a:lvl1pPr>
          </a:lstStyle>
          <a:p>
            <a:fld id="{4AAD347D-5ACD-4C99-B74B-A9C85AD731AF}" type="datetimeFigureOut">
              <a:rPr lang="en-US" smtClean="0"/>
              <a:pPr/>
              <a:t>3/24/2024</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r>
              <a:rPr lang="en-US" dirty="0"/>
              <a:t>Add a footer</a:t>
            </a:r>
          </a:p>
        </p:txBody>
      </p:sp>
      <p:sp>
        <p:nvSpPr>
          <p:cNvPr id="14" name="Rectangle 13"/>
          <p:cNvSpPr/>
          <p:nvPr userDrawn="1"/>
        </p:nvSpPr>
        <p:spPr bwMode="blackWhite">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smtClean="0"/>
              <a:t>‹#›</a:t>
            </a:fld>
            <a:endParaRPr lang="en-US"/>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64" r:id="rId12"/>
    <p:sldLayoutId id="2147483662" r:id="rId13"/>
    <p:sldLayoutId id="2147483663" r:id="rId14"/>
    <p:sldLayoutId id="2147483665" r:id="rId15"/>
    <p:sldLayoutId id="2147483669" r:id="rId16"/>
    <p:sldLayoutId id="2147483670" r:id="rId17"/>
    <p:sldLayoutId id="2147483658" r:id="rId18"/>
    <p:sldLayoutId id="2147483659" r:id="rId19"/>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ct val="20000"/>
        </a:spcBef>
        <a:spcAft>
          <a:spcPts val="600"/>
        </a:spcAft>
        <a:buClr>
          <a:schemeClr val="bg2">
            <a:lumMod val="40000"/>
            <a:lumOff val="60000"/>
          </a:schemeClr>
        </a:buClr>
        <a:buSzPct val="80000"/>
        <a:buFont typeface="Wingdings 3" charset="2"/>
        <a:buChar char=""/>
        <a:defRPr sz="1200" b="0" i="0" kern="1200">
          <a:solidFill>
            <a:schemeClr val="tx1"/>
          </a:solidFill>
          <a:latin typeface="+mj-lt"/>
          <a:ea typeface="+mj-ea"/>
          <a:cs typeface="+mj-cs"/>
        </a:defRPr>
      </a:lvl6pPr>
      <a:lvl7pPr marL="2971800" indent="-228600" algn="l" defTabSz="457200" rtl="0" eaLnBrk="1" latinLnBrk="0" hangingPunct="1">
        <a:spcBef>
          <a:spcPct val="20000"/>
        </a:spcBef>
        <a:spcAft>
          <a:spcPts val="600"/>
        </a:spcAft>
        <a:buClr>
          <a:schemeClr val="bg2">
            <a:lumMod val="40000"/>
            <a:lumOff val="60000"/>
          </a:schemeClr>
        </a:buClr>
        <a:buSzPct val="80000"/>
        <a:buFont typeface="Wingdings 3" charset="2"/>
        <a:buChar char=""/>
        <a:defRPr sz="1200" b="0" i="0" kern="1200">
          <a:solidFill>
            <a:schemeClr val="tx1"/>
          </a:solidFill>
          <a:latin typeface="+mj-lt"/>
          <a:ea typeface="+mj-ea"/>
          <a:cs typeface="+mj-cs"/>
        </a:defRPr>
      </a:lvl7pPr>
      <a:lvl8pPr marL="3429000" indent="-228600" algn="l" defTabSz="457200" rtl="0" eaLnBrk="1" latinLnBrk="0" hangingPunct="1">
        <a:spcBef>
          <a:spcPct val="20000"/>
        </a:spcBef>
        <a:spcAft>
          <a:spcPts val="600"/>
        </a:spcAft>
        <a:buClr>
          <a:schemeClr val="bg2">
            <a:lumMod val="40000"/>
            <a:lumOff val="60000"/>
          </a:schemeClr>
        </a:buClr>
        <a:buSzPct val="80000"/>
        <a:buFont typeface="Wingdings 3" charset="2"/>
        <a:buChar char=""/>
        <a:defRPr sz="1200" b="0" i="0" kern="1200">
          <a:solidFill>
            <a:schemeClr val="tx1"/>
          </a:solidFill>
          <a:latin typeface="+mj-lt"/>
          <a:ea typeface="+mj-ea"/>
          <a:cs typeface="+mj-cs"/>
        </a:defRPr>
      </a:lvl8pPr>
      <a:lvl9pPr marL="3886200" indent="-228600" algn="l" defTabSz="457200" rtl="0" eaLnBrk="1" latinLnBrk="0" hangingPunct="1">
        <a:spcBef>
          <a:spcPct val="20000"/>
        </a:spcBef>
        <a:spcAft>
          <a:spcPts val="600"/>
        </a:spcAft>
        <a:buClr>
          <a:schemeClr val="bg2">
            <a:lumMod val="40000"/>
            <a:lumOff val="60000"/>
          </a:schemeClr>
        </a:buClr>
        <a:buSzPct val="80000"/>
        <a:buFont typeface="Wingdings 3" charset="2"/>
        <a:buChar char=""/>
        <a:defRPr sz="12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hyperlink" Target="#_Toc162108609"/><Relationship Id="rId13" Type="http://schemas.openxmlformats.org/officeDocument/2006/relationships/hyperlink" Target="#_Toc162108614"/><Relationship Id="rId3" Type="http://schemas.openxmlformats.org/officeDocument/2006/relationships/hyperlink" Target="#_Toc162108604"/><Relationship Id="rId7" Type="http://schemas.openxmlformats.org/officeDocument/2006/relationships/hyperlink" Target="#_Toc162108608"/><Relationship Id="rId12" Type="http://schemas.openxmlformats.org/officeDocument/2006/relationships/hyperlink" Target="#_Toc162108613"/><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hyperlink" Target="#_Toc162108607"/><Relationship Id="rId11" Type="http://schemas.openxmlformats.org/officeDocument/2006/relationships/hyperlink" Target="#_Toc162108612"/><Relationship Id="rId5" Type="http://schemas.openxmlformats.org/officeDocument/2006/relationships/hyperlink" Target="#_Toc162108606"/><Relationship Id="rId10" Type="http://schemas.openxmlformats.org/officeDocument/2006/relationships/hyperlink" Target="#_Toc162108611"/><Relationship Id="rId4" Type="http://schemas.openxmlformats.org/officeDocument/2006/relationships/hyperlink" Target="#_Toc162108605"/><Relationship Id="rId9" Type="http://schemas.openxmlformats.org/officeDocument/2006/relationships/hyperlink" Target="#_Toc162108610"/><Relationship Id="rId14" Type="http://schemas.openxmlformats.org/officeDocument/2006/relationships/hyperlink" Target="#_Toc162108615"/></Relationships>
</file>

<file path=ppt/slides/_rels/slide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ctrTitle"/>
          </p:nvPr>
        </p:nvSpPr>
        <p:spPr>
          <a:xfrm>
            <a:off x="355451" y="739302"/>
            <a:ext cx="11247634" cy="2826327"/>
          </a:xfrm>
        </p:spPr>
        <p:txBody>
          <a:bodyPr/>
          <a:lstStyle/>
          <a:p>
            <a:r>
              <a:rPr lang="en-US" dirty="0">
                <a:solidFill>
                  <a:schemeClr val="tx1"/>
                </a:solidFill>
                <a:effectLst/>
                <a:latin typeface="Times New Roman" panose="02020603050405020304" pitchFamily="18" charset="0"/>
                <a:ea typeface="Times New Roman" panose="02020603050405020304" pitchFamily="18" charset="0"/>
              </a:rPr>
              <a:t>LCBB4008 Introduction to Leadership and Management</a:t>
            </a:r>
            <a:endParaRPr lang="en-US" dirty="0">
              <a:solidFill>
                <a:schemeClr val="tx1"/>
              </a:solidFill>
            </a:endParaRPr>
          </a:p>
        </p:txBody>
      </p:sp>
      <p:pic>
        <p:nvPicPr>
          <p:cNvPr id="2050" name="Picture 2" descr="The Evolution Of Leadership And Management">
            <a:extLst>
              <a:ext uri="{FF2B5EF4-FFF2-40B4-BE49-F238E27FC236}">
                <a16:creationId xmlns:a16="http://schemas.microsoft.com/office/drawing/2014/main" id="{19527E5C-E08D-2D21-1FA8-D9184C35EDD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94579" y="3857017"/>
            <a:ext cx="3528069" cy="2524328"/>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1">
            <a:extLst>
              <a:ext uri="{FF2B5EF4-FFF2-40B4-BE49-F238E27FC236}">
                <a16:creationId xmlns:a16="http://schemas.microsoft.com/office/drawing/2014/main" id="{7460B280-0163-CB8B-D1CE-E11E5AD2C0FD}"/>
              </a:ext>
            </a:extLst>
          </p:cNvPr>
          <p:cNvSpPr>
            <a:spLocks noGrp="1" noChangeArrowheads="1"/>
          </p:cNvSpPr>
          <p:nvPr>
            <p:ph type="title"/>
          </p:nvPr>
        </p:nvSpPr>
        <p:spPr bwMode="auto">
          <a:xfrm>
            <a:off x="344555" y="298726"/>
            <a:ext cx="9006825" cy="517064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lvl1pPr eaLnBrk="0" fontAlgn="base" hangingPunct="0">
              <a:spcBef>
                <a:spcPct val="0"/>
              </a:spcBef>
              <a:spcAft>
                <a:spcPct val="0"/>
              </a:spcAft>
              <a:tabLst>
                <a:tab pos="5937250" algn="r"/>
              </a:tabLst>
              <a:defRPr>
                <a:solidFill>
                  <a:schemeClr val="tx1"/>
                </a:solidFill>
                <a:latin typeface="Arial" panose="020B0604020202020204" pitchFamily="34" charset="0"/>
              </a:defRPr>
            </a:lvl1pPr>
            <a:lvl2pPr eaLnBrk="0" fontAlgn="base" hangingPunct="0">
              <a:spcBef>
                <a:spcPct val="0"/>
              </a:spcBef>
              <a:spcAft>
                <a:spcPct val="0"/>
              </a:spcAft>
              <a:tabLst>
                <a:tab pos="5937250" algn="r"/>
              </a:tabLst>
              <a:defRPr>
                <a:solidFill>
                  <a:schemeClr val="tx1"/>
                </a:solidFill>
                <a:latin typeface="Arial" panose="020B0604020202020204" pitchFamily="34" charset="0"/>
              </a:defRPr>
            </a:lvl2pPr>
            <a:lvl3pPr eaLnBrk="0" fontAlgn="base" hangingPunct="0">
              <a:spcBef>
                <a:spcPct val="0"/>
              </a:spcBef>
              <a:spcAft>
                <a:spcPct val="0"/>
              </a:spcAft>
              <a:tabLst>
                <a:tab pos="5937250" algn="r"/>
              </a:tabLst>
              <a:defRPr>
                <a:solidFill>
                  <a:schemeClr val="tx1"/>
                </a:solidFill>
                <a:latin typeface="Arial" panose="020B0604020202020204" pitchFamily="34" charset="0"/>
              </a:defRPr>
            </a:lvl3pPr>
            <a:lvl4pPr eaLnBrk="0" fontAlgn="base" hangingPunct="0">
              <a:spcBef>
                <a:spcPct val="0"/>
              </a:spcBef>
              <a:spcAft>
                <a:spcPct val="0"/>
              </a:spcAft>
              <a:tabLst>
                <a:tab pos="5937250" algn="r"/>
              </a:tabLst>
              <a:defRPr>
                <a:solidFill>
                  <a:schemeClr val="tx1"/>
                </a:solidFill>
                <a:latin typeface="Arial" panose="020B0604020202020204" pitchFamily="34" charset="0"/>
              </a:defRPr>
            </a:lvl4pPr>
            <a:lvl5pPr eaLnBrk="0" fontAlgn="base" hangingPunct="0">
              <a:spcBef>
                <a:spcPct val="0"/>
              </a:spcBef>
              <a:spcAft>
                <a:spcPct val="0"/>
              </a:spcAft>
              <a:tabLst>
                <a:tab pos="5937250" algn="r"/>
              </a:tabLst>
              <a:defRPr>
                <a:solidFill>
                  <a:schemeClr val="tx1"/>
                </a:solidFill>
                <a:latin typeface="Arial" panose="020B0604020202020204" pitchFamily="34" charset="0"/>
              </a:defRPr>
            </a:lvl5pPr>
            <a:lvl6pPr eaLnBrk="0" fontAlgn="base" hangingPunct="0">
              <a:spcBef>
                <a:spcPct val="0"/>
              </a:spcBef>
              <a:spcAft>
                <a:spcPct val="0"/>
              </a:spcAft>
              <a:tabLst>
                <a:tab pos="5937250" algn="r"/>
              </a:tabLst>
              <a:defRPr>
                <a:solidFill>
                  <a:schemeClr val="tx1"/>
                </a:solidFill>
                <a:latin typeface="Arial" panose="020B0604020202020204" pitchFamily="34" charset="0"/>
              </a:defRPr>
            </a:lvl6pPr>
            <a:lvl7pPr eaLnBrk="0" fontAlgn="base" hangingPunct="0">
              <a:spcBef>
                <a:spcPct val="0"/>
              </a:spcBef>
              <a:spcAft>
                <a:spcPct val="0"/>
              </a:spcAft>
              <a:tabLst>
                <a:tab pos="5937250" algn="r"/>
              </a:tabLst>
              <a:defRPr>
                <a:solidFill>
                  <a:schemeClr val="tx1"/>
                </a:solidFill>
                <a:latin typeface="Arial" panose="020B0604020202020204" pitchFamily="34" charset="0"/>
              </a:defRPr>
            </a:lvl7pPr>
            <a:lvl8pPr eaLnBrk="0" fontAlgn="base" hangingPunct="0">
              <a:spcBef>
                <a:spcPct val="0"/>
              </a:spcBef>
              <a:spcAft>
                <a:spcPct val="0"/>
              </a:spcAft>
              <a:tabLst>
                <a:tab pos="5937250" algn="r"/>
              </a:tabLst>
              <a:defRPr>
                <a:solidFill>
                  <a:schemeClr val="tx1"/>
                </a:solidFill>
                <a:latin typeface="Arial" panose="020B0604020202020204" pitchFamily="34" charset="0"/>
              </a:defRPr>
            </a:lvl8pPr>
            <a:lvl9pPr eaLnBrk="0" fontAlgn="base" hangingPunct="0">
              <a:spcBef>
                <a:spcPct val="0"/>
              </a:spcBef>
              <a:spcAft>
                <a:spcPct val="0"/>
              </a:spcAft>
              <a:tabLst>
                <a:tab pos="5937250" algn="r"/>
              </a:tabLs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tab pos="5937250" algn="r"/>
              </a:tabLst>
            </a:pPr>
            <a:r>
              <a:rPr lang="en-US" altLang="en-US" sz="2400" b="1" dirty="0">
                <a:latin typeface="Times New Roman" panose="02020603050405020304" pitchFamily="18" charset="0"/>
                <a:cs typeface="Times New Roman" panose="02020603050405020304" pitchFamily="18" charset="0"/>
              </a:rPr>
              <a:t>TABLE OF CONTENT</a:t>
            </a:r>
            <a:endParaRPr kumimoji="0" lang="en-US" altLang="en-US" sz="2400" b="0" i="0" u="none" strike="noStrike" cap="none" normalizeH="0" baseline="0" dirty="0">
              <a:ln>
                <a:noFill/>
              </a:ln>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tab pos="5937250" algn="r"/>
              </a:tabLst>
            </a:pPr>
            <a:r>
              <a:rPr kumimoji="0" lang="en-US" altLang="en-US" sz="2400" b="0" i="0" strike="noStrike" cap="none" normalizeH="0" baseline="0" dirty="0">
                <a:ln>
                  <a:noFill/>
                </a:ln>
                <a:effectLst/>
                <a:latin typeface="Times New Roman" panose="02020603050405020304" pitchFamily="18" charset="0"/>
                <a:ea typeface="Times New Roman" panose="02020603050405020304" pitchFamily="18" charset="0"/>
                <a:cs typeface="Times New Roman" panose="02020603050405020304" pitchFamily="18" charset="0"/>
                <a:hlinkClick r:id="rId3">
                  <a:extLst>
                    <a:ext uri="{A12FA001-AC4F-418D-AE19-62706E023703}">
                      <ahyp:hlinkClr xmlns:ahyp="http://schemas.microsoft.com/office/drawing/2018/hyperlinkcolor" val="tx"/>
                    </a:ext>
                  </a:extLst>
                </a:hlinkClick>
              </a:rPr>
              <a:t>INTRODUCTION</a:t>
            </a:r>
            <a:endParaRPr kumimoji="0" lang="en-US" altLang="en-US" sz="2400" b="0" i="0" strike="noStrike" cap="none" normalizeH="0" baseline="0" dirty="0">
              <a:ln>
                <a:noFill/>
              </a:ln>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tab pos="5937250" algn="r"/>
              </a:tabLst>
            </a:pPr>
            <a:r>
              <a:rPr kumimoji="0" lang="en-US" altLang="en-US" sz="2400" b="0" i="0" strike="noStrike" cap="none" normalizeH="0" baseline="0" dirty="0">
                <a:ln>
                  <a:noFill/>
                </a:ln>
                <a:effectLst/>
                <a:latin typeface="Times New Roman" panose="02020603050405020304" pitchFamily="18" charset="0"/>
                <a:ea typeface="Times New Roman" panose="02020603050405020304" pitchFamily="18" charset="0"/>
                <a:cs typeface="Times New Roman" panose="02020603050405020304" pitchFamily="18" charset="0"/>
                <a:hlinkClick r:id="rId4">
                  <a:extLst>
                    <a:ext uri="{A12FA001-AC4F-418D-AE19-62706E023703}">
                      <ahyp:hlinkClr xmlns:ahyp="http://schemas.microsoft.com/office/drawing/2018/hyperlinkcolor" val="tx"/>
                    </a:ext>
                  </a:extLst>
                </a:hlinkClick>
              </a:rPr>
              <a:t>MAIN TASK</a:t>
            </a:r>
            <a:endParaRPr kumimoji="0" lang="en-US" altLang="en-US" sz="2400" b="0" i="0" strike="noStrike" cap="none" normalizeH="0" baseline="0" dirty="0">
              <a:ln>
                <a:noFill/>
              </a:ln>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tab pos="5937250" algn="r"/>
              </a:tabLst>
            </a:pPr>
            <a:r>
              <a:rPr kumimoji="0" lang="en-US" altLang="en-US" sz="2400" b="0" i="0" strike="noStrike" cap="none" normalizeH="0" baseline="0" dirty="0">
                <a:ln>
                  <a:noFill/>
                </a:ln>
                <a:effectLst/>
                <a:latin typeface="Times New Roman" panose="02020603050405020304" pitchFamily="18" charset="0"/>
                <a:ea typeface="Times New Roman" panose="02020603050405020304" pitchFamily="18" charset="0"/>
                <a:cs typeface="Times New Roman" panose="02020603050405020304" pitchFamily="18" charset="0"/>
                <a:hlinkClick r:id="rId5">
                  <a:extLst>
                    <a:ext uri="{A12FA001-AC4F-418D-AE19-62706E023703}">
                      <ahyp:hlinkClr xmlns:ahyp="http://schemas.microsoft.com/office/drawing/2018/hyperlinkcolor" val="tx"/>
                    </a:ext>
                  </a:extLst>
                </a:hlinkClick>
              </a:rPr>
              <a:t>Importance of the management</a:t>
            </a:r>
            <a:endParaRPr kumimoji="0" lang="en-US" altLang="en-US" sz="2400" b="0" i="0" strike="noStrike" cap="none" normalizeH="0" baseline="0" dirty="0">
              <a:ln>
                <a:noFill/>
              </a:ln>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tab pos="5937250" algn="r"/>
              </a:tabLst>
            </a:pPr>
            <a:r>
              <a:rPr kumimoji="0" lang="en-US" altLang="en-US" sz="2400" b="0" i="0" strike="noStrike" cap="none" normalizeH="0" baseline="0" dirty="0">
                <a:ln>
                  <a:noFill/>
                </a:ln>
                <a:effectLst/>
                <a:latin typeface="Times New Roman" panose="02020603050405020304" pitchFamily="18" charset="0"/>
                <a:ea typeface="Times New Roman" panose="02020603050405020304" pitchFamily="18" charset="0"/>
                <a:cs typeface="Times New Roman" panose="02020603050405020304" pitchFamily="18" charset="0"/>
                <a:hlinkClick r:id="rId6">
                  <a:extLst>
                    <a:ext uri="{A12FA001-AC4F-418D-AE19-62706E023703}">
                      <ahyp:hlinkClr xmlns:ahyp="http://schemas.microsoft.com/office/drawing/2018/hyperlinkcolor" val="tx"/>
                    </a:ext>
                  </a:extLst>
                </a:hlinkClick>
              </a:rPr>
              <a:t>Management principles</a:t>
            </a:r>
            <a:endParaRPr kumimoji="0" lang="en-US" altLang="en-US" sz="2400" b="0" i="0" strike="noStrike" cap="none" normalizeH="0" baseline="0" dirty="0">
              <a:ln>
                <a:noFill/>
              </a:ln>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tab pos="5937250" algn="r"/>
              </a:tabLst>
            </a:pPr>
            <a:r>
              <a:rPr kumimoji="0" lang="en-US" altLang="en-US" sz="2400" b="0" i="0" strike="noStrike" cap="none" normalizeH="0" baseline="0" dirty="0">
                <a:ln>
                  <a:noFill/>
                </a:ln>
                <a:effectLst/>
                <a:latin typeface="Times New Roman" panose="02020603050405020304" pitchFamily="18" charset="0"/>
                <a:ea typeface="Times New Roman" panose="02020603050405020304" pitchFamily="18" charset="0"/>
                <a:cs typeface="Times New Roman" panose="02020603050405020304" pitchFamily="18" charset="0"/>
                <a:hlinkClick r:id="rId7">
                  <a:extLst>
                    <a:ext uri="{A12FA001-AC4F-418D-AE19-62706E023703}">
                      <ahyp:hlinkClr xmlns:ahyp="http://schemas.microsoft.com/office/drawing/2018/hyperlinkcolor" val="tx"/>
                    </a:ext>
                  </a:extLst>
                </a:hlinkClick>
              </a:rPr>
              <a:t>Management functions</a:t>
            </a:r>
            <a:endParaRPr kumimoji="0" lang="en-US" altLang="en-US" sz="2400" b="0" i="0" strike="noStrike" cap="none" normalizeH="0" baseline="0" dirty="0">
              <a:ln>
                <a:noFill/>
              </a:ln>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tab pos="5937250" algn="r"/>
              </a:tabLst>
            </a:pPr>
            <a:r>
              <a:rPr kumimoji="0" lang="en-US" altLang="en-US" sz="2400" b="0" i="0" strike="noStrike" cap="none" normalizeH="0" baseline="0" dirty="0">
                <a:ln>
                  <a:noFill/>
                </a:ln>
                <a:effectLst/>
                <a:latin typeface="Times New Roman" panose="02020603050405020304" pitchFamily="18" charset="0"/>
                <a:ea typeface="Times New Roman" panose="02020603050405020304" pitchFamily="18" charset="0"/>
                <a:cs typeface="Times New Roman" panose="02020603050405020304" pitchFamily="18" charset="0"/>
                <a:hlinkClick r:id="rId8">
                  <a:extLst>
                    <a:ext uri="{A12FA001-AC4F-418D-AE19-62706E023703}">
                      <ahyp:hlinkClr xmlns:ahyp="http://schemas.microsoft.com/office/drawing/2018/hyperlinkcolor" val="tx"/>
                    </a:ext>
                  </a:extLst>
                </a:hlinkClick>
              </a:rPr>
              <a:t>Managerial roles</a:t>
            </a:r>
            <a:endParaRPr kumimoji="0" lang="en-US" altLang="en-US" sz="2400" b="0" i="0" strike="noStrike" cap="none" normalizeH="0" baseline="0" dirty="0">
              <a:ln>
                <a:noFill/>
              </a:ln>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tab pos="5937250" algn="r"/>
              </a:tabLst>
            </a:pPr>
            <a:r>
              <a:rPr kumimoji="0" lang="en-US" altLang="en-US" sz="2400" b="0" i="0" strike="noStrike" cap="none" normalizeH="0" baseline="0" dirty="0">
                <a:ln>
                  <a:noFill/>
                </a:ln>
                <a:effectLst/>
                <a:latin typeface="Times New Roman" panose="02020603050405020304" pitchFamily="18" charset="0"/>
                <a:ea typeface="Times New Roman" panose="02020603050405020304" pitchFamily="18" charset="0"/>
                <a:cs typeface="Times New Roman" panose="02020603050405020304" pitchFamily="18" charset="0"/>
                <a:hlinkClick r:id="rId9">
                  <a:extLst>
                    <a:ext uri="{A12FA001-AC4F-418D-AE19-62706E023703}">
                      <ahyp:hlinkClr xmlns:ahyp="http://schemas.microsoft.com/office/drawing/2018/hyperlinkcolor" val="tx"/>
                    </a:ext>
                  </a:extLst>
                </a:hlinkClick>
              </a:rPr>
              <a:t>Managers behaviors toward the employees</a:t>
            </a:r>
            <a:endParaRPr kumimoji="0" lang="en-US" altLang="en-US" sz="2400" b="0" i="0" strike="noStrike" cap="none" normalizeH="0" baseline="0" dirty="0">
              <a:ln>
                <a:noFill/>
              </a:ln>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tab pos="5937250" algn="r"/>
              </a:tabLst>
            </a:pPr>
            <a:r>
              <a:rPr kumimoji="0" lang="en-US" altLang="en-US" sz="2400" b="0" i="0" strike="noStrike" cap="none" normalizeH="0" baseline="0" dirty="0">
                <a:ln>
                  <a:noFill/>
                </a:ln>
                <a:effectLst/>
                <a:latin typeface="Times New Roman" panose="02020603050405020304" pitchFamily="18" charset="0"/>
                <a:ea typeface="Times New Roman" panose="02020603050405020304" pitchFamily="18" charset="0"/>
                <a:cs typeface="Times New Roman" panose="02020603050405020304" pitchFamily="18" charset="0"/>
                <a:hlinkClick r:id="rId10">
                  <a:extLst>
                    <a:ext uri="{A12FA001-AC4F-418D-AE19-62706E023703}">
                      <ahyp:hlinkClr xmlns:ahyp="http://schemas.microsoft.com/office/drawing/2018/hyperlinkcolor" val="tx"/>
                    </a:ext>
                  </a:extLst>
                </a:hlinkClick>
              </a:rPr>
              <a:t>1.	Skill the manager should possess to efficiently manage the employees</a:t>
            </a:r>
            <a:endParaRPr kumimoji="0" lang="en-US" altLang="en-US" sz="2400" b="0" i="0" strike="noStrike" cap="none" normalizeH="0" baseline="0" dirty="0">
              <a:ln>
                <a:noFill/>
              </a:ln>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tab pos="5937250" algn="r"/>
              </a:tabLst>
            </a:pPr>
            <a:r>
              <a:rPr kumimoji="0" lang="en-US" altLang="en-US" sz="2400" b="0" i="0" strike="noStrike" cap="none" normalizeH="0" baseline="0" dirty="0">
                <a:ln>
                  <a:noFill/>
                </a:ln>
                <a:effectLst/>
                <a:latin typeface="Times New Roman" panose="02020603050405020304" pitchFamily="18" charset="0"/>
                <a:ea typeface="Times New Roman" panose="02020603050405020304" pitchFamily="18" charset="0"/>
                <a:cs typeface="Times New Roman" panose="02020603050405020304" pitchFamily="18" charset="0"/>
                <a:hlinkClick r:id="rId11">
                  <a:extLst>
                    <a:ext uri="{A12FA001-AC4F-418D-AE19-62706E023703}">
                      <ahyp:hlinkClr xmlns:ahyp="http://schemas.microsoft.com/office/drawing/2018/hyperlinkcolor" val="tx"/>
                    </a:ext>
                  </a:extLst>
                </a:hlinkClick>
              </a:rPr>
              <a:t>2.	Importance of treating the employees decently at the workplace</a:t>
            </a:r>
            <a:endParaRPr kumimoji="0" lang="en-US" altLang="en-US" sz="2400" b="0" i="0" strike="noStrike" cap="none" normalizeH="0" baseline="0" dirty="0">
              <a:ln>
                <a:noFill/>
              </a:ln>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tab pos="5937250" algn="r"/>
              </a:tabLst>
            </a:pPr>
            <a:r>
              <a:rPr kumimoji="0" lang="en-US" altLang="en-US" sz="2400" b="0" i="0" strike="noStrike" cap="none" normalizeH="0" baseline="0" dirty="0">
                <a:ln>
                  <a:noFill/>
                </a:ln>
                <a:effectLst/>
                <a:latin typeface="Times New Roman" panose="02020603050405020304" pitchFamily="18" charset="0"/>
                <a:ea typeface="Times New Roman" panose="02020603050405020304" pitchFamily="18" charset="0"/>
                <a:cs typeface="Times New Roman" panose="02020603050405020304" pitchFamily="18" charset="0"/>
                <a:hlinkClick r:id="rId12">
                  <a:extLst>
                    <a:ext uri="{A12FA001-AC4F-418D-AE19-62706E023703}">
                      <ahyp:hlinkClr xmlns:ahyp="http://schemas.microsoft.com/office/drawing/2018/hyperlinkcolor" val="tx"/>
                    </a:ext>
                  </a:extLst>
                </a:hlinkClick>
              </a:rPr>
              <a:t>CONCLUSION</a:t>
            </a:r>
            <a:endParaRPr kumimoji="0" lang="en-US" altLang="en-US" sz="2400" b="0" i="0" strike="noStrike" cap="none" normalizeH="0" baseline="0" dirty="0">
              <a:ln>
                <a:noFill/>
              </a:ln>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tab pos="5937250" algn="r"/>
              </a:tabLst>
            </a:pPr>
            <a:r>
              <a:rPr kumimoji="0" lang="en-US" altLang="en-US" sz="2400" b="0" i="0" strike="noStrike" cap="none" normalizeH="0" baseline="0" dirty="0">
                <a:ln>
                  <a:noFill/>
                </a:ln>
                <a:effectLst/>
                <a:latin typeface="Times New Roman" panose="02020603050405020304" pitchFamily="18" charset="0"/>
                <a:ea typeface="Times New Roman" panose="02020603050405020304" pitchFamily="18" charset="0"/>
                <a:cs typeface="Times New Roman" panose="02020603050405020304" pitchFamily="18" charset="0"/>
                <a:hlinkClick r:id="rId13">
                  <a:extLst>
                    <a:ext uri="{A12FA001-AC4F-418D-AE19-62706E023703}">
                      <ahyp:hlinkClr xmlns:ahyp="http://schemas.microsoft.com/office/drawing/2018/hyperlinkcolor" val="tx"/>
                    </a:ext>
                  </a:extLst>
                </a:hlinkClick>
              </a:rPr>
              <a:t>REFERENCES</a:t>
            </a:r>
            <a:endParaRPr kumimoji="0" lang="en-US" altLang="en-US" sz="2400" b="0" i="0" strike="noStrike" cap="none" normalizeH="0" baseline="0" dirty="0">
              <a:ln>
                <a:noFill/>
              </a:ln>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tab pos="5937250" algn="r"/>
              </a:tabLst>
            </a:pPr>
            <a:r>
              <a:rPr kumimoji="0" lang="en-US" altLang="en-US" sz="2400" b="0" i="0" strike="noStrike" cap="none" normalizeH="0" baseline="0" dirty="0">
                <a:ln>
                  <a:noFill/>
                </a:ln>
                <a:effectLst/>
                <a:latin typeface="Times New Roman" panose="02020603050405020304" pitchFamily="18" charset="0"/>
                <a:ea typeface="Times New Roman" panose="02020603050405020304" pitchFamily="18" charset="0"/>
                <a:cs typeface="Times New Roman" panose="02020603050405020304" pitchFamily="18" charset="0"/>
                <a:hlinkClick r:id="rId14">
                  <a:extLst>
                    <a:ext uri="{A12FA001-AC4F-418D-AE19-62706E023703}">
                      <ahyp:hlinkClr xmlns:ahyp="http://schemas.microsoft.com/office/drawing/2018/hyperlinkcolor" val="tx"/>
                    </a:ext>
                  </a:extLst>
                </a:hlinkClick>
              </a:rPr>
              <a:t>THANK YOU</a:t>
            </a:r>
            <a:endParaRPr kumimoji="0" lang="en-US" altLang="en-US" sz="2400" b="0" i="0" strike="noStrike" cap="none" normalizeH="0" baseline="0" dirty="0">
              <a:ln>
                <a:noFill/>
              </a:ln>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tab pos="5937250" algn="r"/>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0739" y="525294"/>
            <a:ext cx="7424075" cy="6008510"/>
          </a:xfrm>
        </p:spPr>
        <p:txBody>
          <a:bodyPr/>
          <a:lstStyle/>
          <a:p>
            <a:pPr>
              <a:lnSpc>
                <a:spcPct val="150000"/>
              </a:lnSpc>
              <a:spcBef>
                <a:spcPts val="2000"/>
              </a:spcBef>
              <a:spcAft>
                <a:spcPts val="200"/>
              </a:spcAft>
            </a:pPr>
            <a:r>
              <a:rPr lang="en-US" sz="1800" b="1" kern="0" dirty="0">
                <a:effectLst/>
                <a:latin typeface="Times New Roman" panose="02020603050405020304" pitchFamily="18" charset="0"/>
                <a:ea typeface="SimSun" panose="02010600030101010101" pitchFamily="2" charset="-122"/>
              </a:rPr>
              <a:t>INTRODUCTION</a:t>
            </a:r>
            <a:br>
              <a:rPr lang="en-IN" sz="1800" b="1" kern="0" dirty="0">
                <a:effectLst/>
                <a:latin typeface="Times New Roman" panose="02020603050405020304" pitchFamily="18" charset="0"/>
                <a:ea typeface="SimSun" panose="02010600030101010101" pitchFamily="2" charset="-122"/>
              </a:rPr>
            </a:br>
            <a:r>
              <a:rPr lang="en-IN" sz="1800" b="1" kern="0" dirty="0">
                <a:effectLst/>
                <a:latin typeface="Times New Roman" panose="02020603050405020304" pitchFamily="18" charset="0"/>
                <a:ea typeface="SimSun" panose="02010600030101010101" pitchFamily="2" charset="-122"/>
              </a:rPr>
              <a:t>	</a:t>
            </a:r>
            <a:r>
              <a:rPr lang="en-US" sz="20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Introduction to leadership and management is important in order to understand the working of the people of the company. It is defined as the one’s influence and motivate others to bring the best outcomes from them particularly the team. A person who can influences the other in bringing the best out of them is a true leader in itself. It becomes helpful in achieving the objectives of the organizations in completing the task in the efficient manner. It is all about developing the people and helping them in reaching their maximum potential and complete the work in the efficient manner. </a:t>
            </a:r>
            <a:br>
              <a:rPr lang="en-IN" sz="1800" dirty="0">
                <a:effectLst/>
                <a:latin typeface="Times New Roman" panose="02020603050405020304" pitchFamily="18" charset="0"/>
                <a:ea typeface="Times New Roman" panose="02020603050405020304" pitchFamily="18" charset="0"/>
                <a:cs typeface="Times New Roman" panose="02020603050405020304" pitchFamily="18" charset="0"/>
              </a:rPr>
            </a:br>
            <a:endParaRPr lang="en-US" dirty="0"/>
          </a:p>
        </p:txBody>
      </p:sp>
      <p:pic>
        <p:nvPicPr>
          <p:cNvPr id="3074" name="Picture 2" descr="HOW IS MANAGEMENT DIFFERENT FROM LEADERSHIP">
            <a:extLst>
              <a:ext uri="{FF2B5EF4-FFF2-40B4-BE49-F238E27FC236}">
                <a16:creationId xmlns:a16="http://schemas.microsoft.com/office/drawing/2014/main" id="{D8312BD2-820F-CFF3-6F03-1277EF89BB8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54815" y="1604962"/>
            <a:ext cx="3957638" cy="3648075"/>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96235" y="272079"/>
            <a:ext cx="6787060" cy="6313842"/>
          </a:xfrm>
        </p:spPr>
        <p:txBody>
          <a:bodyPr/>
          <a:lstStyle/>
          <a:p>
            <a:pPr>
              <a:lnSpc>
                <a:spcPct val="150000"/>
              </a:lnSpc>
              <a:spcBef>
                <a:spcPts val="2000"/>
              </a:spcBef>
              <a:spcAft>
                <a:spcPts val="200"/>
              </a:spcAft>
            </a:pPr>
            <a:r>
              <a:rPr lang="en-US" sz="2400" dirty="0">
                <a:solidFill>
                  <a:schemeClr val="tx1"/>
                </a:solidFill>
                <a:latin typeface="Times New Roman" panose="02020603050405020304" pitchFamily="18" charset="0"/>
                <a:ea typeface="Times New Roman" panose="02020603050405020304" pitchFamily="18" charset="0"/>
                <a:cs typeface="Times New Roman" panose="02020603050405020304" pitchFamily="18" charset="0"/>
              </a:rPr>
              <a:t>Continue…</a:t>
            </a:r>
            <a:br>
              <a:rPr lang="en-US" sz="18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br>
            <a:r>
              <a:rPr lang="en-US" sz="24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Sometime it is also defined as an art to achieve the common goal by motivating other. The person with the leadership shows the commitment toward the tasks and the duties allocated in the work, communicate well, take the ownership of the task, shows the complete honesty and the integrity, and become able to make the right decisions at the right time by presenting the creativity and the innovation at the workplace (Bush, 2020).</a:t>
            </a:r>
            <a:br>
              <a:rPr lang="en-US" sz="1800" b="1" kern="0" dirty="0">
                <a:effectLst/>
                <a:latin typeface="Times New Roman" panose="02020603050405020304" pitchFamily="18" charset="0"/>
                <a:ea typeface="SimSun" panose="02010600030101010101" pitchFamily="2" charset="-122"/>
              </a:rPr>
            </a:br>
            <a:endParaRPr lang="en-IN" sz="18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p:txBody>
      </p:sp>
      <p:pic>
        <p:nvPicPr>
          <p:cNvPr id="4098" name="Picture 2" descr="The Difference Between Leaders &amp; Managers- Lolly Daskal">
            <a:extLst>
              <a:ext uri="{FF2B5EF4-FFF2-40B4-BE49-F238E27FC236}">
                <a16:creationId xmlns:a16="http://schemas.microsoft.com/office/drawing/2014/main" id="{80BF811D-9A8F-5922-11FA-2ECE1D6AF2E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65395" y="1439694"/>
            <a:ext cx="4157327" cy="3769383"/>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723D9203-016B-01E9-7F64-B31F4213BBCD}"/>
              </a:ext>
            </a:extLst>
          </p:cNvPr>
          <p:cNvSpPr>
            <a:spLocks noGrp="1"/>
          </p:cNvSpPr>
          <p:nvPr>
            <p:ph idx="1"/>
          </p:nvPr>
        </p:nvSpPr>
        <p:spPr>
          <a:xfrm>
            <a:off x="360363" y="505231"/>
            <a:ext cx="6458726" cy="5762625"/>
          </a:xfrm>
        </p:spPr>
        <p:txBody>
          <a:bodyPr/>
          <a:lstStyle/>
          <a:p>
            <a:pPr marL="0" indent="0">
              <a:lnSpc>
                <a:spcPct val="150000"/>
              </a:lnSpc>
              <a:buNone/>
            </a:pPr>
            <a:r>
              <a:rPr lang="en-US" sz="2000" b="1" kern="0" dirty="0">
                <a:effectLst/>
                <a:latin typeface="Times New Roman" panose="02020603050405020304" pitchFamily="18" charset="0"/>
                <a:ea typeface="SimSun" panose="02010600030101010101" pitchFamily="2" charset="-122"/>
              </a:rPr>
              <a:t>MAIN TASK</a:t>
            </a:r>
            <a:br>
              <a:rPr lang="en-IN" sz="2000" b="1" kern="0" dirty="0">
                <a:effectLst/>
                <a:latin typeface="Times New Roman" panose="02020603050405020304" pitchFamily="18" charset="0"/>
                <a:ea typeface="SimSun" panose="02010600030101010101" pitchFamily="2" charset="-122"/>
              </a:rPr>
            </a:br>
            <a:r>
              <a:rPr lang="en-US" sz="2000" b="1" u="sng" dirty="0">
                <a:effectLst/>
                <a:latin typeface="Times New Roman" panose="02020603050405020304" pitchFamily="18" charset="0"/>
                <a:ea typeface="SimSun" panose="02010600030101010101" pitchFamily="2" charset="-122"/>
              </a:rPr>
              <a:t>Importance of the management</a:t>
            </a:r>
            <a:br>
              <a:rPr lang="en-IN" sz="2000" b="1" u="sng" dirty="0">
                <a:effectLst/>
                <a:latin typeface="Times New Roman" panose="02020603050405020304" pitchFamily="18" charset="0"/>
                <a:ea typeface="SimSun" panose="02010600030101010101" pitchFamily="2" charset="-122"/>
              </a:rPr>
            </a:br>
            <a:r>
              <a:rPr lang="en-IN" sz="2000" b="1" dirty="0">
                <a:effectLst/>
                <a:latin typeface="Times New Roman" panose="02020603050405020304" pitchFamily="18" charset="0"/>
                <a:ea typeface="SimSun" panose="02010600030101010101" pitchFamily="2" charset="-122"/>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Management is the process of appropriate planning for the different operations in the company for the fulfillment of the </a:t>
            </a:r>
            <a:r>
              <a:rPr lang="en-US" sz="2000" dirty="0" err="1">
                <a:effectLst/>
                <a:latin typeface="Times New Roman" panose="02020603050405020304" pitchFamily="18" charset="0"/>
                <a:ea typeface="Times New Roman" panose="02020603050405020304" pitchFamily="18" charset="0"/>
                <a:cs typeface="Times New Roman" panose="02020603050405020304" pitchFamily="18" charset="0"/>
              </a:rPr>
              <a:t>organisational</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 objectives. The person is charged of the certain group of tasks and a particular subset with in organization, where the targets is yet to be achieved in the given time frame. Management is crucial in rapidly changing and complex business environment nowadays. These are the important scope of management in the organization’s:</a:t>
            </a:r>
            <a:br>
              <a:rPr lang="en-IN" sz="2000" dirty="0">
                <a:effectLst/>
                <a:latin typeface="Times New Roman" panose="02020603050405020304" pitchFamily="18" charset="0"/>
                <a:ea typeface="Times New Roman" panose="02020603050405020304" pitchFamily="18" charset="0"/>
                <a:cs typeface="Times New Roman" panose="02020603050405020304" pitchFamily="18" charset="0"/>
              </a:rPr>
            </a:br>
            <a:endParaRPr lang="en-IN" dirty="0"/>
          </a:p>
        </p:txBody>
      </p:sp>
      <p:pic>
        <p:nvPicPr>
          <p:cNvPr id="5122" name="Picture 2" descr="3 Ways Leadership and Management Are Totally Different">
            <a:extLst>
              <a:ext uri="{FF2B5EF4-FFF2-40B4-BE49-F238E27FC236}">
                <a16:creationId xmlns:a16="http://schemas.microsoft.com/office/drawing/2014/main" id="{BC2BD997-4659-2995-A558-3284AD8A575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77847" y="1457879"/>
            <a:ext cx="4253790" cy="34740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45547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B58D67BA-E535-910C-61C8-B28992D1E778}"/>
              </a:ext>
            </a:extLst>
          </p:cNvPr>
          <p:cNvSpPr>
            <a:spLocks noGrp="1"/>
          </p:cNvSpPr>
          <p:nvPr>
            <p:ph idx="1"/>
          </p:nvPr>
        </p:nvSpPr>
        <p:spPr>
          <a:xfrm>
            <a:off x="350196" y="554477"/>
            <a:ext cx="6741268" cy="5700408"/>
          </a:xfrm>
        </p:spPr>
        <p:txBody>
          <a:bodyPr>
            <a:normAutofit fontScale="85000" lnSpcReduction="10000"/>
          </a:bodyPr>
          <a:lstStyle/>
          <a:p>
            <a:pPr marL="0" indent="0" algn="just">
              <a:lnSpc>
                <a:spcPct val="150000"/>
              </a:lnSpc>
              <a:spcAft>
                <a:spcPts val="800"/>
              </a:spcAft>
              <a:buNone/>
            </a:pPr>
            <a:r>
              <a:rPr lang="en-US" sz="1800" b="1"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Handling the uncertainty</a:t>
            </a:r>
            <a:r>
              <a:rPr lang="en-US" sz="18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 Nowadays the market is in volatile condition thus the effective management is needed in the organizations to deal with such uncertainty. As example during the Covid 19 pandemic, the unprecedented challenge companies have to face the supply chain disruptions, shifting of customer behavior and downturns of economic in which needed the strong management team to quickly adapt the situation and implement the several strategies like remote work, diversifying supply chain and launching the new products to meet the changing demand of the customers. In this situation, companies like Amazon and Walmart shifted their operations and logistics to ensure the uninterrupted supply of goods to the customers (Dong, and et al., 2020).</a:t>
            </a:r>
            <a:endParaRPr lang="en-US" sz="1800" b="1"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indent="0" algn="just">
              <a:lnSpc>
                <a:spcPct val="150000"/>
              </a:lnSpc>
              <a:spcAft>
                <a:spcPts val="800"/>
              </a:spcAft>
              <a:buNone/>
            </a:pPr>
            <a:r>
              <a:rPr lang="en-US" sz="1800" b="1" dirty="0">
                <a:effectLst/>
                <a:latin typeface="Times New Roman" panose="02020603050405020304" pitchFamily="18" charset="0"/>
                <a:ea typeface="Times New Roman" panose="02020603050405020304" pitchFamily="18" charset="0"/>
                <a:cs typeface="Times New Roman" panose="02020603050405020304" pitchFamily="18" charset="0"/>
              </a:rPr>
              <a:t>Use of the technology</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 In the modern era, the usage of technology is the most crucial role in innovation and productivity in the organization. The companies like Tesla and other automobile companies uses the automation technologies in assembling of their cars which provide better efficiency and reduce the portable errors. </a:t>
            </a:r>
            <a:endParaRPr lang="en-IN"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endParaRPr lang="en-IN" dirty="0"/>
          </a:p>
        </p:txBody>
      </p:sp>
      <p:pic>
        <p:nvPicPr>
          <p:cNvPr id="6146" name="Picture 2" descr="Leadership &amp; Management Gap analysis">
            <a:extLst>
              <a:ext uri="{FF2B5EF4-FFF2-40B4-BE49-F238E27FC236}">
                <a16:creationId xmlns:a16="http://schemas.microsoft.com/office/drawing/2014/main" id="{068CC0F0-E020-26CA-0D94-D0A12708996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21039" y="1414831"/>
            <a:ext cx="3418968" cy="3828378"/>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a:xfrm>
            <a:off x="482138" y="415636"/>
            <a:ext cx="8224117" cy="5832763"/>
          </a:xfrm>
        </p:spPr>
        <p:txBody>
          <a:bodyPr>
            <a:normAutofit/>
          </a:bodyPr>
          <a:lstStyle/>
          <a:p>
            <a:pPr marL="0" indent="0" algn="just">
              <a:lnSpc>
                <a:spcPct val="150000"/>
              </a:lnSpc>
              <a:spcBef>
                <a:spcPts val="200"/>
              </a:spcBef>
              <a:buNone/>
            </a:pPr>
            <a:r>
              <a:rPr lang="en-US" sz="1800" b="1" dirty="0">
                <a:effectLst/>
                <a:latin typeface="Times New Roman" panose="02020603050405020304" pitchFamily="18" charset="0"/>
                <a:ea typeface="Times New Roman" panose="02020603050405020304" pitchFamily="18" charset="0"/>
                <a:cs typeface="Times New Roman" panose="02020603050405020304" pitchFamily="18" charset="0"/>
              </a:rPr>
              <a:t>Sustainable practices</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 In the modern world, the concern towards the environment is growing and the expectations of the stakeholder and customers are sustainability initiatives in the company. Thus, the effective management integrate the sustainability practices into the business strategies, operations and decision-making process. Companies like Unilever adopted the sustainable practices into their value chain Sing the raw materials to manufacturing and distribution (Al and </a:t>
            </a:r>
            <a:r>
              <a:rPr lang="en-US" sz="1800" dirty="0" err="1">
                <a:effectLst/>
                <a:latin typeface="Times New Roman" panose="02020603050405020304" pitchFamily="18" charset="0"/>
                <a:ea typeface="Times New Roman" panose="02020603050405020304" pitchFamily="18" charset="0"/>
                <a:cs typeface="Times New Roman" panose="02020603050405020304" pitchFamily="18" charset="0"/>
              </a:rPr>
              <a:t>Atan</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2020).</a:t>
            </a:r>
          </a:p>
          <a:p>
            <a:pPr marL="0" indent="0" algn="just">
              <a:lnSpc>
                <a:spcPct val="150000"/>
              </a:lnSpc>
              <a:spcBef>
                <a:spcPts val="200"/>
              </a:spcBef>
              <a:buNone/>
            </a:pPr>
            <a:endParaRPr lang="en-US" sz="1800" b="1" u="sng" dirty="0">
              <a:effectLst/>
              <a:latin typeface="Times New Roman" panose="02020603050405020304" pitchFamily="18" charset="0"/>
              <a:ea typeface="SimSun" panose="02010600030101010101" pitchFamily="2" charset="-122"/>
            </a:endParaRPr>
          </a:p>
          <a:p>
            <a:pPr marL="0" indent="0" algn="just">
              <a:lnSpc>
                <a:spcPct val="150000"/>
              </a:lnSpc>
              <a:spcBef>
                <a:spcPts val="200"/>
              </a:spcBef>
              <a:buNone/>
            </a:pPr>
            <a:r>
              <a:rPr lang="en-US" sz="1800" b="1" u="sng" dirty="0">
                <a:effectLst/>
                <a:latin typeface="Times New Roman" panose="02020603050405020304" pitchFamily="18" charset="0"/>
                <a:ea typeface="SimSun" panose="02010600030101010101" pitchFamily="2" charset="-122"/>
              </a:rPr>
              <a:t>Management principles</a:t>
            </a:r>
            <a:endParaRPr lang="en-IN" sz="1800" b="1" u="sng" dirty="0">
              <a:effectLst/>
              <a:latin typeface="Times New Roman" panose="02020603050405020304" pitchFamily="18" charset="0"/>
              <a:ea typeface="SimSun" panose="02010600030101010101" pitchFamily="2" charset="-122"/>
            </a:endParaRPr>
          </a:p>
          <a:p>
            <a:pPr marL="0" indent="0" algn="just">
              <a:lnSpc>
                <a:spcPct val="150000"/>
              </a:lnSpc>
              <a:spcAft>
                <a:spcPts val="800"/>
              </a:spcAft>
              <a:buNone/>
            </a:pP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Management principal is comprised of the fundamental guidelines and rules that suggest the possible action and decision-making process of managers in the organization. These principles help the management effectively implement their decisions and achieve the organizational goal.</a:t>
            </a:r>
            <a:endParaRPr lang="en-IN"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endParaRPr lang="en-US" dirty="0"/>
          </a:p>
        </p:txBody>
      </p:sp>
      <p:pic>
        <p:nvPicPr>
          <p:cNvPr id="7170" name="Picture 2" descr="Core Principles of Effective Leadership in Management | CMOE">
            <a:extLst>
              <a:ext uri="{FF2B5EF4-FFF2-40B4-BE49-F238E27FC236}">
                <a16:creationId xmlns:a16="http://schemas.microsoft.com/office/drawing/2014/main" id="{4117EA2F-A0AD-FF4A-DE74-FDE632EF2EC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706255" y="1942001"/>
            <a:ext cx="3093395" cy="3408212"/>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48640" y="548640"/>
            <a:ext cx="7856057" cy="5699759"/>
          </a:xfrm>
        </p:spPr>
        <p:txBody>
          <a:bodyPr>
            <a:normAutofit fontScale="77500" lnSpcReduction="20000"/>
          </a:bodyPr>
          <a:lstStyle/>
          <a:p>
            <a:pPr marL="0" indent="0" algn="just">
              <a:lnSpc>
                <a:spcPct val="150000"/>
              </a:lnSpc>
              <a:spcAft>
                <a:spcPts val="800"/>
              </a:spcAft>
              <a:buNone/>
            </a:pPr>
            <a:r>
              <a:rPr lang="en-US" sz="2300" b="1" dirty="0">
                <a:effectLst/>
                <a:latin typeface="Times New Roman" panose="02020603050405020304" pitchFamily="18" charset="0"/>
                <a:ea typeface="Times New Roman" panose="02020603050405020304" pitchFamily="18" charset="0"/>
                <a:cs typeface="Times New Roman" panose="02020603050405020304" pitchFamily="18" charset="0"/>
              </a:rPr>
              <a:t>Unity of orders</a:t>
            </a:r>
            <a:r>
              <a:rPr lang="en-US" sz="2300" dirty="0">
                <a:effectLst/>
                <a:latin typeface="Times New Roman" panose="02020603050405020304" pitchFamily="18" charset="0"/>
                <a:ea typeface="Times New Roman" panose="02020603050405020304" pitchFamily="18" charset="0"/>
                <a:cs typeface="Times New Roman" panose="02020603050405020304" pitchFamily="18" charset="0"/>
              </a:rPr>
              <a:t> – This principle states that each employ should receive the order and introduction instruction from only one superior. It makes the employees to follow the clear guidelines and avoid the confusion and conflict. As example Walmart uses this principle in its retail business in which the store manager oversees all the operations and entire store (</a:t>
            </a:r>
            <a:r>
              <a:rPr lang="en-US" sz="2300" dirty="0" err="1">
                <a:effectLst/>
                <a:latin typeface="Times New Roman" panose="02020603050405020304" pitchFamily="18" charset="0"/>
                <a:ea typeface="Times New Roman" panose="02020603050405020304" pitchFamily="18" charset="0"/>
                <a:cs typeface="Times New Roman" panose="02020603050405020304" pitchFamily="18" charset="0"/>
              </a:rPr>
              <a:t>Omonov</a:t>
            </a:r>
            <a:r>
              <a:rPr lang="en-US" sz="2300" dirty="0">
                <a:effectLst/>
                <a:latin typeface="Times New Roman" panose="02020603050405020304" pitchFamily="18" charset="0"/>
                <a:ea typeface="Times New Roman" panose="02020603050405020304" pitchFamily="18" charset="0"/>
                <a:cs typeface="Times New Roman" panose="02020603050405020304" pitchFamily="18" charset="0"/>
              </a:rPr>
              <a:t>, and </a:t>
            </a:r>
            <a:r>
              <a:rPr lang="en-US" sz="2300" dirty="0" err="1">
                <a:effectLst/>
                <a:latin typeface="Times New Roman" panose="02020603050405020304" pitchFamily="18" charset="0"/>
                <a:ea typeface="Times New Roman" panose="02020603050405020304" pitchFamily="18" charset="0"/>
                <a:cs typeface="Times New Roman" panose="02020603050405020304" pitchFamily="18" charset="0"/>
              </a:rPr>
              <a:t>Sotvoldiyev</a:t>
            </a:r>
            <a:r>
              <a:rPr lang="en-US" sz="2300" dirty="0">
                <a:effectLst/>
                <a:latin typeface="Times New Roman" panose="02020603050405020304" pitchFamily="18" charset="0"/>
                <a:ea typeface="Times New Roman" panose="02020603050405020304" pitchFamily="18" charset="0"/>
                <a:cs typeface="Times New Roman" panose="02020603050405020304" pitchFamily="18" charset="0"/>
              </a:rPr>
              <a:t>, 2022).</a:t>
            </a:r>
            <a:endParaRPr lang="en-IN" sz="23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indent="0" algn="just">
              <a:lnSpc>
                <a:spcPct val="150000"/>
              </a:lnSpc>
              <a:spcAft>
                <a:spcPts val="800"/>
              </a:spcAft>
              <a:buNone/>
            </a:pPr>
            <a:r>
              <a:rPr lang="en-US" sz="2300" b="1" dirty="0">
                <a:effectLst/>
                <a:latin typeface="Times New Roman" panose="02020603050405020304" pitchFamily="18" charset="0"/>
                <a:ea typeface="Times New Roman" panose="02020603050405020304" pitchFamily="18" charset="0"/>
                <a:cs typeface="Times New Roman" panose="02020603050405020304" pitchFamily="18" charset="0"/>
              </a:rPr>
              <a:t>Work division</a:t>
            </a:r>
            <a:r>
              <a:rPr lang="en-US" sz="2300" dirty="0">
                <a:effectLst/>
                <a:latin typeface="Times New Roman" panose="02020603050405020304" pitchFamily="18" charset="0"/>
                <a:ea typeface="Times New Roman" panose="02020603050405020304" pitchFamily="18" charset="0"/>
                <a:cs typeface="Times New Roman" panose="02020603050405020304" pitchFamily="18" charset="0"/>
              </a:rPr>
              <a:t> – This principle shows that employ should be handled over such work in which they are specialized in or possess the skills. Ford Motor use this principle in their assembly line which enable them to improve their production rate, reduce the cost of production and making the vehicles which are more affordable.</a:t>
            </a:r>
            <a:endParaRPr lang="en-US" sz="2300" b="1"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indent="0" algn="just">
              <a:lnSpc>
                <a:spcPct val="150000"/>
              </a:lnSpc>
              <a:spcAft>
                <a:spcPts val="800"/>
              </a:spcAft>
              <a:buNone/>
            </a:pPr>
            <a:r>
              <a:rPr lang="en-US" sz="2300" b="1" dirty="0">
                <a:effectLst/>
                <a:latin typeface="Times New Roman" panose="02020603050405020304" pitchFamily="18" charset="0"/>
                <a:ea typeface="Times New Roman" panose="02020603050405020304" pitchFamily="18" charset="0"/>
                <a:cs typeface="Times New Roman" panose="02020603050405020304" pitchFamily="18" charset="0"/>
              </a:rPr>
              <a:t>Scalar chain</a:t>
            </a:r>
            <a:r>
              <a:rPr lang="en-US" sz="2300" dirty="0">
                <a:effectLst/>
                <a:latin typeface="Times New Roman" panose="02020603050405020304" pitchFamily="18" charset="0"/>
                <a:ea typeface="Times New Roman" panose="02020603050405020304" pitchFamily="18" charset="0"/>
                <a:cs typeface="Times New Roman" panose="02020603050405020304" pitchFamily="18" charset="0"/>
              </a:rPr>
              <a:t> – According to this principle the organization must follow the clear guidelines of the highest command. This principle is used in the military which enable the military to keep their soldiers in discipline and ensure the effective communication between them.</a:t>
            </a:r>
            <a:endParaRPr lang="en-IN" sz="23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indent="0">
              <a:buNone/>
            </a:pPr>
            <a:endParaRPr lang="en-US" dirty="0"/>
          </a:p>
        </p:txBody>
      </p:sp>
      <p:pic>
        <p:nvPicPr>
          <p:cNvPr id="8194" name="Picture 2" descr="The key difference between management and leadership">
            <a:extLst>
              <a:ext uri="{FF2B5EF4-FFF2-40B4-BE49-F238E27FC236}">
                <a16:creationId xmlns:a16="http://schemas.microsoft.com/office/drawing/2014/main" id="{C34AE8CF-A694-41F6-A662-DE02C91EF61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89207" y="1813421"/>
            <a:ext cx="3362325" cy="3170196"/>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B6F74B41-BE6F-2761-6CB2-C4B5B83869E2}"/>
              </a:ext>
            </a:extLst>
          </p:cNvPr>
          <p:cNvSpPr>
            <a:spLocks noGrp="1"/>
          </p:cNvSpPr>
          <p:nvPr>
            <p:ph idx="1"/>
          </p:nvPr>
        </p:nvSpPr>
        <p:spPr>
          <a:xfrm>
            <a:off x="399012" y="432262"/>
            <a:ext cx="7256656" cy="5816137"/>
          </a:xfrm>
        </p:spPr>
        <p:txBody>
          <a:bodyPr>
            <a:normAutofit/>
          </a:bodyPr>
          <a:lstStyle/>
          <a:p>
            <a:pPr marL="0" indent="0" algn="just">
              <a:lnSpc>
                <a:spcPct val="150000"/>
              </a:lnSpc>
              <a:spcAft>
                <a:spcPts val="800"/>
              </a:spcAft>
              <a:buNone/>
            </a:pPr>
            <a:r>
              <a:rPr lang="en-US" sz="1800" b="1" dirty="0">
                <a:effectLst/>
                <a:latin typeface="Times New Roman" panose="02020603050405020304" pitchFamily="18" charset="0"/>
                <a:ea typeface="Times New Roman" panose="02020603050405020304" pitchFamily="18" charset="0"/>
                <a:cs typeface="Times New Roman" panose="02020603050405020304" pitchFamily="18" charset="0"/>
              </a:rPr>
              <a:t>Principle of equity</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 This principle emphasizes that there should be the fairness and Justice in dealing with the employs. It suggests that the manager should treat the employees with kindness empathy and respect form the positive work environment in the organization. For example, in Google Company the managers are advised to treat the employ in a good manner and there are several benefits which are provided to the employees, like free meals, wellness program, opportunities for personal and professional development </a:t>
            </a:r>
            <a:r>
              <a:rPr lang="en-US" sz="1800" dirty="0" err="1">
                <a:effectLst/>
                <a:latin typeface="Times New Roman" panose="02020603050405020304" pitchFamily="18" charset="0"/>
                <a:ea typeface="Times New Roman" panose="02020603050405020304" pitchFamily="18" charset="0"/>
                <a:cs typeface="Times New Roman" panose="02020603050405020304" pitchFamily="18" charset="0"/>
              </a:rPr>
              <a:t>Etc</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1800" dirty="0" err="1">
                <a:effectLst/>
                <a:latin typeface="Times New Roman" panose="02020603050405020304" pitchFamily="18" charset="0"/>
                <a:ea typeface="Times New Roman" panose="02020603050405020304" pitchFamily="18" charset="0"/>
                <a:cs typeface="Times New Roman" panose="02020603050405020304" pitchFamily="18" charset="0"/>
              </a:rPr>
              <a:t>Cachat</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-Rosset, and </a:t>
            </a:r>
            <a:r>
              <a:rPr lang="en-US" sz="1800" dirty="0" err="1">
                <a:effectLst/>
                <a:latin typeface="Times New Roman" panose="02020603050405020304" pitchFamily="18" charset="0"/>
                <a:ea typeface="Times New Roman" panose="02020603050405020304" pitchFamily="18" charset="0"/>
                <a:cs typeface="Times New Roman" panose="02020603050405020304" pitchFamily="18" charset="0"/>
              </a:rPr>
              <a:t>Klarsfeld</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2023).</a:t>
            </a:r>
            <a:endParaRPr lang="en-US" sz="1800" b="1"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indent="0" algn="just">
              <a:lnSpc>
                <a:spcPct val="150000"/>
              </a:lnSpc>
              <a:spcAft>
                <a:spcPts val="800"/>
              </a:spcAft>
              <a:buNone/>
            </a:pPr>
            <a:r>
              <a:rPr lang="en-US" sz="1800" b="1" dirty="0">
                <a:effectLst/>
                <a:latin typeface="Times New Roman" panose="02020603050405020304" pitchFamily="18" charset="0"/>
                <a:ea typeface="Times New Roman" panose="02020603050405020304" pitchFamily="18" charset="0"/>
                <a:cs typeface="Times New Roman" panose="02020603050405020304" pitchFamily="18" charset="0"/>
              </a:rPr>
              <a:t>Planning </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This function of the management required setting of the realistic goals, formation of the strategies and develop the action plan to achieve these goals. It provides a road map for the future action of the organization. As example several companies including Apple use this function in the product development and launching of the new product.</a:t>
            </a:r>
            <a:endParaRPr lang="en-IN"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endParaRPr lang="en-IN" dirty="0"/>
          </a:p>
        </p:txBody>
      </p:sp>
      <p:pic>
        <p:nvPicPr>
          <p:cNvPr id="9218" name="Picture 2" descr="Leadership Principles PowerPoint Template and Google Slides Theme">
            <a:extLst>
              <a:ext uri="{FF2B5EF4-FFF2-40B4-BE49-F238E27FC236}">
                <a16:creationId xmlns:a16="http://schemas.microsoft.com/office/drawing/2014/main" id="{85E17561-E4E7-C856-388C-DADA939CEFB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30766" y="2035419"/>
            <a:ext cx="4095345" cy="33147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1484284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15637" y="448887"/>
            <a:ext cx="7979333" cy="6088099"/>
          </a:xfrm>
        </p:spPr>
        <p:txBody>
          <a:bodyPr>
            <a:normAutofit/>
          </a:bodyPr>
          <a:lstStyle/>
          <a:p>
            <a:pPr marL="0" indent="0" algn="just">
              <a:lnSpc>
                <a:spcPct val="160000"/>
              </a:lnSpc>
              <a:spcBef>
                <a:spcPts val="200"/>
              </a:spcBef>
              <a:buNone/>
            </a:pPr>
            <a:r>
              <a:rPr lang="en-US" sz="1800" b="1" dirty="0">
                <a:effectLst/>
                <a:latin typeface="Times New Roman" panose="02020603050405020304" pitchFamily="18" charset="0"/>
                <a:ea typeface="Times New Roman" panose="02020603050405020304" pitchFamily="18" charset="0"/>
                <a:cs typeface="Times New Roman" panose="02020603050405020304" pitchFamily="18" charset="0"/>
              </a:rPr>
              <a:t>Organizing</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 In this stage the management structure the resources like people, processes and technologies to achieve the goals of the organization. It includes the clear and defined roles and responsibilities of the employ and keep up the good relationship of managers with organization. As example Amazon organizational structure is designed in such a way which supports the diverse range of business activities like E commerce, cloud computing and digital streaming.</a:t>
            </a:r>
            <a:endParaRPr lang="en-US" sz="1800" b="1" u="sng" dirty="0">
              <a:effectLst/>
              <a:latin typeface="Times New Roman" panose="02020603050405020304" pitchFamily="18" charset="0"/>
              <a:ea typeface="SimSun" panose="02010600030101010101" pitchFamily="2" charset="-122"/>
            </a:endParaRPr>
          </a:p>
          <a:p>
            <a:pPr marL="0" indent="0" algn="just">
              <a:lnSpc>
                <a:spcPct val="160000"/>
              </a:lnSpc>
              <a:spcBef>
                <a:spcPts val="200"/>
              </a:spcBef>
              <a:buNone/>
            </a:pPr>
            <a:r>
              <a:rPr lang="en-US" sz="1800" b="1" u="sng" dirty="0">
                <a:effectLst/>
                <a:latin typeface="Times New Roman" panose="02020603050405020304" pitchFamily="18" charset="0"/>
                <a:ea typeface="SimSun" panose="02010600030101010101" pitchFamily="2" charset="-122"/>
              </a:rPr>
              <a:t>Management functions</a:t>
            </a:r>
            <a:endParaRPr lang="en-IN" sz="1800" b="1" u="sng" dirty="0">
              <a:effectLst/>
              <a:latin typeface="Times New Roman" panose="02020603050405020304" pitchFamily="18" charset="0"/>
              <a:ea typeface="SimSun" panose="02010600030101010101" pitchFamily="2" charset="-122"/>
            </a:endParaRPr>
          </a:p>
          <a:p>
            <a:pPr marL="0" indent="0" algn="just">
              <a:lnSpc>
                <a:spcPct val="160000"/>
              </a:lnSpc>
              <a:spcAft>
                <a:spcPts val="800"/>
              </a:spcAft>
              <a:buNone/>
            </a:pP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Function of the management include the tasks and the responsibilities that a manager has to perform in order to achieve the goals of the organization in the effective manner. These functions are basically categorized into five parts:</a:t>
            </a:r>
            <a:endParaRPr lang="en-IN"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indent="0" algn="just">
              <a:lnSpc>
                <a:spcPct val="160000"/>
              </a:lnSpc>
              <a:buNone/>
            </a:pPr>
            <a:endParaRPr lang="en-US" sz="1800" b="1" dirty="0">
              <a:effectLst/>
              <a:latin typeface="Times New Roman" panose="02020603050405020304" pitchFamily="18" charset="0"/>
              <a:ea typeface="Times New Roman" panose="02020603050405020304" pitchFamily="18" charset="0"/>
              <a:cs typeface="Times New Roman" panose="02020603050405020304" pitchFamily="18" charset="0"/>
            </a:endParaRPr>
          </a:p>
          <a:p>
            <a:endParaRPr lang="en-US" dirty="0"/>
          </a:p>
        </p:txBody>
      </p:sp>
      <p:pic>
        <p:nvPicPr>
          <p:cNvPr id="10242" name="Picture 2" descr="Business 101: The 4 Management Functions | TimeWellScheduled">
            <a:extLst>
              <a:ext uri="{FF2B5EF4-FFF2-40B4-BE49-F238E27FC236}">
                <a16:creationId xmlns:a16="http://schemas.microsoft.com/office/drawing/2014/main" id="{7308B046-516F-7EE0-EB93-7619A164D96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609228" y="1945532"/>
            <a:ext cx="3167135" cy="3229583"/>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a:xfrm>
            <a:off x="532016" y="665018"/>
            <a:ext cx="6627541" cy="5583381"/>
          </a:xfrm>
        </p:spPr>
        <p:txBody>
          <a:bodyPr>
            <a:normAutofit fontScale="92500" lnSpcReduction="20000"/>
          </a:bodyPr>
          <a:lstStyle/>
          <a:p>
            <a:pPr marL="0" indent="0" algn="just">
              <a:lnSpc>
                <a:spcPct val="150000"/>
              </a:lnSpc>
              <a:spcAft>
                <a:spcPts val="800"/>
              </a:spcAft>
              <a:buNone/>
            </a:pPr>
            <a:r>
              <a:rPr lang="en-US" sz="1800" b="1" dirty="0">
                <a:effectLst/>
                <a:latin typeface="Times New Roman" panose="02020603050405020304" pitchFamily="18" charset="0"/>
                <a:ea typeface="Times New Roman" panose="02020603050405020304" pitchFamily="18" charset="0"/>
                <a:cs typeface="Times New Roman" panose="02020603050405020304" pitchFamily="18" charset="0"/>
              </a:rPr>
              <a:t>Staffing</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 The process of staffing involves the recruitment selection training and developing the employee to fill the organization role in the effective manner. It ensures that the person who is recruited is having the right skill for that role. As example the Google company is using the rigorous process in the recruitment, selection, training and the development of the employees for the role in the organization. The company also invest heavily in the development of the employee skills and provide the opportunities for the personal and the professional growth of the individuals (Hu, and et al., 2020).</a:t>
            </a:r>
            <a:endParaRPr lang="en-US" sz="1800" b="1"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indent="0" algn="just">
              <a:lnSpc>
                <a:spcPct val="150000"/>
              </a:lnSpc>
              <a:spcAft>
                <a:spcPts val="800"/>
              </a:spcAft>
              <a:buNone/>
            </a:pPr>
            <a:r>
              <a:rPr lang="en-US" sz="1800" b="1" dirty="0">
                <a:effectLst/>
                <a:latin typeface="Times New Roman" panose="02020603050405020304" pitchFamily="18" charset="0"/>
                <a:ea typeface="Times New Roman" panose="02020603050405020304" pitchFamily="18" charset="0"/>
                <a:cs typeface="Times New Roman" panose="02020603050405020304" pitchFamily="18" charset="0"/>
              </a:rPr>
              <a:t>Leading</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 The function of the leader is to motivating, guiding, and inspiring employees to achieve the organization goals. It enables the clear communication in the firms, decision making, and solve the conflict of the organization. Companies like the Microsoft is known for its transformative leadership style, which foster the empathy, collaboration, and the innovation in the organization. </a:t>
            </a:r>
            <a:endParaRPr lang="en-IN" sz="1800" dirty="0">
              <a:effectLst/>
              <a:latin typeface="Times New Roman" panose="02020603050405020304" pitchFamily="18" charset="0"/>
              <a:ea typeface="Times New Roman" panose="02020603050405020304" pitchFamily="18" charset="0"/>
              <a:cs typeface="Times New Roman" panose="02020603050405020304" pitchFamily="18" charset="0"/>
            </a:endParaRPr>
          </a:p>
        </p:txBody>
      </p:sp>
      <p:pic>
        <p:nvPicPr>
          <p:cNvPr id="11266" name="Picture 2" descr="Top 7 Reasons To Try Staffing For Business Growth - Pacific">
            <a:extLst>
              <a:ext uri="{FF2B5EF4-FFF2-40B4-BE49-F238E27FC236}">
                <a16:creationId xmlns:a16="http://schemas.microsoft.com/office/drawing/2014/main" id="{0E12C5AB-7BBF-FEE5-CEE7-2EE2DA23C90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14035" y="1439693"/>
            <a:ext cx="4212075" cy="4390416"/>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a:xfrm>
            <a:off x="368786" y="536171"/>
            <a:ext cx="6547580" cy="5785658"/>
          </a:xfrm>
        </p:spPr>
        <p:txBody>
          <a:bodyPr>
            <a:normAutofit/>
          </a:bodyPr>
          <a:lstStyle/>
          <a:p>
            <a:pPr marL="0" indent="0" algn="just">
              <a:lnSpc>
                <a:spcPct val="150000"/>
              </a:lnSpc>
              <a:spcBef>
                <a:spcPts val="200"/>
              </a:spcBef>
              <a:buNone/>
            </a:pPr>
            <a:r>
              <a:rPr lang="en-US" b="1" dirty="0">
                <a:effectLst/>
                <a:latin typeface="Times New Roman" panose="02020603050405020304" pitchFamily="18" charset="0"/>
                <a:ea typeface="Times New Roman" panose="02020603050405020304" pitchFamily="18" charset="0"/>
              </a:rPr>
              <a:t>Controlling</a:t>
            </a:r>
            <a:r>
              <a:rPr lang="en-US" dirty="0">
                <a:effectLst/>
                <a:latin typeface="Times New Roman" panose="02020603050405020304" pitchFamily="18" charset="0"/>
                <a:ea typeface="Times New Roman" panose="02020603050405020304" pitchFamily="18" charset="0"/>
              </a:rPr>
              <a:t> – The function of the management is used in the process of controlling, monitor the performance of the organization, compare it with the predetermined goals, and take the correct action at the time of the need. As example the Toyota company uses the rigorous system of the quality which is known as the Toyota system of quality (TPS). This function uses the intime production and the continuous improvement technique (KAIZEN). It helps the company in formation of the controlled system and improve the quality of the product in the efficient manner. </a:t>
            </a:r>
            <a:endParaRPr lang="en-US" b="1" u="sng" dirty="0">
              <a:effectLst/>
              <a:latin typeface="Times New Roman" panose="02020603050405020304" pitchFamily="18" charset="0"/>
              <a:ea typeface="SimSun" panose="02010600030101010101" pitchFamily="2" charset="-122"/>
            </a:endParaRPr>
          </a:p>
          <a:p>
            <a:endParaRPr lang="en-US" dirty="0"/>
          </a:p>
        </p:txBody>
      </p:sp>
      <p:pic>
        <p:nvPicPr>
          <p:cNvPr id="12290" name="Picture 2" descr="The Five Functions of Management - HubPages">
            <a:extLst>
              <a:ext uri="{FF2B5EF4-FFF2-40B4-BE49-F238E27FC236}">
                <a16:creationId xmlns:a16="http://schemas.microsoft.com/office/drawing/2014/main" id="{8ED43381-6504-DDD8-3AA3-9B7AC789FFF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54111" y="2675106"/>
            <a:ext cx="4193120" cy="3532262"/>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B081900-569C-1373-9FD6-BD78BA37D9A2}"/>
              </a:ext>
            </a:extLst>
          </p:cNvPr>
          <p:cNvSpPr>
            <a:spLocks noGrp="1"/>
          </p:cNvSpPr>
          <p:nvPr>
            <p:ph idx="1"/>
          </p:nvPr>
        </p:nvSpPr>
        <p:spPr>
          <a:xfrm>
            <a:off x="311286" y="564204"/>
            <a:ext cx="7548663" cy="5684195"/>
          </a:xfrm>
        </p:spPr>
        <p:txBody>
          <a:bodyPr>
            <a:normAutofit lnSpcReduction="10000"/>
          </a:bodyPr>
          <a:lstStyle/>
          <a:p>
            <a:pPr marL="0" indent="0" algn="just">
              <a:lnSpc>
                <a:spcPct val="150000"/>
              </a:lnSpc>
              <a:spcBef>
                <a:spcPts val="200"/>
              </a:spcBef>
              <a:buNone/>
            </a:pPr>
            <a:r>
              <a:rPr lang="en-US" sz="2000" b="1" u="sng" dirty="0">
                <a:effectLst/>
                <a:latin typeface="Times New Roman" panose="02020603050405020304" pitchFamily="18" charset="0"/>
                <a:ea typeface="SimSun" panose="02010600030101010101" pitchFamily="2" charset="-122"/>
              </a:rPr>
              <a:t>Managerial roles</a:t>
            </a:r>
            <a:endParaRPr lang="en-IN" sz="2000" b="1" u="sng" dirty="0">
              <a:effectLst/>
              <a:latin typeface="Times New Roman" panose="02020603050405020304" pitchFamily="18" charset="0"/>
              <a:ea typeface="SimSun" panose="02010600030101010101" pitchFamily="2" charset="-122"/>
            </a:endParaRPr>
          </a:p>
          <a:p>
            <a:pPr marL="0" indent="0" algn="just">
              <a:lnSpc>
                <a:spcPct val="150000"/>
              </a:lnSpc>
              <a:spcAft>
                <a:spcPts val="800"/>
              </a:spcAft>
              <a:buNone/>
            </a:pP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	The role of the manager includes the various tasks and the responsibilities to be performed in day-to-day manner to fulfil the duties in the organization. The role of the managers can be categorized into three aspects:</a:t>
            </a:r>
            <a:endParaRPr lang="en-US" sz="2000" b="1"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indent="0">
              <a:lnSpc>
                <a:spcPct val="150000"/>
              </a:lnSpc>
              <a:buNone/>
            </a:pPr>
            <a:r>
              <a:rPr lang="en-US" sz="2000" b="1" dirty="0">
                <a:effectLst/>
                <a:latin typeface="Times New Roman" panose="02020603050405020304" pitchFamily="18" charset="0"/>
                <a:ea typeface="Times New Roman" panose="02020603050405020304" pitchFamily="18" charset="0"/>
                <a:cs typeface="Times New Roman" panose="02020603050405020304" pitchFamily="18" charset="0"/>
              </a:rPr>
              <a:t>Interpersonal role</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 – In this role the managers make the interaction with the people of both inside and outside the organization. As example Elon Musk at Tesla works as a figurehead and represent tesla in the public, appear Investor meetings and product launches, Additionally, Elon Musk serves as a leader by providing guidance to the implies of the organization and helps them achieve the goal of the organization in the innovative manner. </a:t>
            </a:r>
          </a:p>
          <a:p>
            <a:pPr>
              <a:lnSpc>
                <a:spcPct val="150000"/>
              </a:lnSpc>
            </a:pPr>
            <a:endParaRPr lang="en-IN" sz="2000" dirty="0">
              <a:effectLst/>
              <a:latin typeface="Times New Roman" panose="02020603050405020304" pitchFamily="18" charset="0"/>
              <a:ea typeface="Times New Roman" panose="02020603050405020304" pitchFamily="18" charset="0"/>
              <a:cs typeface="Times New Roman" panose="02020603050405020304" pitchFamily="18" charset="0"/>
            </a:endParaRPr>
          </a:p>
          <a:p>
            <a:endParaRPr lang="en-IN" dirty="0"/>
          </a:p>
        </p:txBody>
      </p:sp>
      <p:pic>
        <p:nvPicPr>
          <p:cNvPr id="13314" name="Picture 2" descr="Henry mintzberg's managerial roles.... | by Shivani Srivastava | Medium">
            <a:extLst>
              <a:ext uri="{FF2B5EF4-FFF2-40B4-BE49-F238E27FC236}">
                <a16:creationId xmlns:a16="http://schemas.microsoft.com/office/drawing/2014/main" id="{0CE1048E-62D5-4C20-81F5-F4DC769A37D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122596" y="2747314"/>
            <a:ext cx="3389090" cy="295128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0833777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a:xfrm>
            <a:off x="598517" y="548640"/>
            <a:ext cx="7173883" cy="5699759"/>
          </a:xfrm>
        </p:spPr>
        <p:txBody>
          <a:bodyPr>
            <a:normAutofit/>
          </a:bodyPr>
          <a:lstStyle/>
          <a:p>
            <a:pPr marL="0" indent="0" algn="just">
              <a:lnSpc>
                <a:spcPct val="150000"/>
              </a:lnSpc>
              <a:spcAft>
                <a:spcPts val="800"/>
              </a:spcAft>
              <a:buNone/>
            </a:pPr>
            <a:r>
              <a:rPr lang="en-US" sz="1900" b="1" dirty="0">
                <a:effectLst/>
                <a:latin typeface="Times New Roman" panose="02020603050405020304" pitchFamily="18" charset="0"/>
                <a:ea typeface="Times New Roman" panose="02020603050405020304" pitchFamily="18" charset="0"/>
                <a:cs typeface="Times New Roman" panose="02020603050405020304" pitchFamily="18" charset="0"/>
              </a:rPr>
              <a:t>Informational role</a:t>
            </a:r>
            <a:r>
              <a:rPr lang="en-US" sz="1900" dirty="0">
                <a:effectLst/>
                <a:latin typeface="Times New Roman" panose="02020603050405020304" pitchFamily="18" charset="0"/>
                <a:ea typeface="Times New Roman" panose="02020603050405020304" pitchFamily="18" charset="0"/>
                <a:cs typeface="Times New Roman" panose="02020603050405020304" pitchFamily="18" charset="0"/>
              </a:rPr>
              <a:t> – In this role the process like gathering of the information processing it and disseminate the Information within the organization or outside it. It requires the manager to play role of the monitor of information, disseminate and the role of a spokesperson in the organization. As example Indra Nooyi at PepsiCo company plays these roles and keeps eye on market trends, strategies of the competitors and the preference of the consumers which provide the company to take the several innovative decisions in the efficient manner. Nooyi also communicate companies vision goals and performance matrix to the implies across the organization and outside it (</a:t>
            </a:r>
            <a:r>
              <a:rPr lang="en-US" sz="1900" dirty="0" err="1">
                <a:effectLst/>
                <a:latin typeface="Times New Roman" panose="02020603050405020304" pitchFamily="18" charset="0"/>
                <a:ea typeface="Times New Roman" panose="02020603050405020304" pitchFamily="18" charset="0"/>
                <a:cs typeface="Times New Roman" panose="02020603050405020304" pitchFamily="18" charset="0"/>
              </a:rPr>
              <a:t>Gjerde</a:t>
            </a:r>
            <a:r>
              <a:rPr lang="en-US" sz="1900" dirty="0">
                <a:effectLst/>
                <a:latin typeface="Times New Roman" panose="02020603050405020304" pitchFamily="18" charset="0"/>
                <a:ea typeface="Times New Roman" panose="02020603050405020304" pitchFamily="18" charset="0"/>
                <a:cs typeface="Times New Roman" panose="02020603050405020304" pitchFamily="18" charset="0"/>
              </a:rPr>
              <a:t>, and Alvesson, 2020).</a:t>
            </a:r>
            <a:endParaRPr lang="en-IN" sz="1900" dirty="0">
              <a:effectLst/>
              <a:latin typeface="Times New Roman" panose="02020603050405020304" pitchFamily="18" charset="0"/>
              <a:ea typeface="Times New Roman" panose="02020603050405020304" pitchFamily="18" charset="0"/>
              <a:cs typeface="Times New Roman" panose="02020603050405020304" pitchFamily="18" charset="0"/>
            </a:endParaRPr>
          </a:p>
          <a:p>
            <a:endParaRPr lang="en-US" dirty="0"/>
          </a:p>
        </p:txBody>
      </p:sp>
      <p:pic>
        <p:nvPicPr>
          <p:cNvPr id="14338" name="Picture 2" descr="Mintzberg's Management Roles">
            <a:extLst>
              <a:ext uri="{FF2B5EF4-FFF2-40B4-BE49-F238E27FC236}">
                <a16:creationId xmlns:a16="http://schemas.microsoft.com/office/drawing/2014/main" id="{1E71DF09-2546-D923-B10C-25E793505FC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66953" y="2295729"/>
            <a:ext cx="4085617" cy="345416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idx="1"/>
          </p:nvPr>
        </p:nvSpPr>
        <p:spPr>
          <a:xfrm>
            <a:off x="399011" y="415636"/>
            <a:ext cx="7101013" cy="5832763"/>
          </a:xfrm>
        </p:spPr>
        <p:txBody>
          <a:bodyPr>
            <a:normAutofit fontScale="92500" lnSpcReduction="20000"/>
          </a:bodyPr>
          <a:lstStyle/>
          <a:p>
            <a:pPr marL="0" indent="0" algn="just">
              <a:lnSpc>
                <a:spcPct val="150000"/>
              </a:lnSpc>
              <a:spcBef>
                <a:spcPts val="200"/>
              </a:spcBef>
              <a:buNone/>
            </a:pPr>
            <a:r>
              <a:rPr lang="en-US" sz="1800" b="1" dirty="0">
                <a:effectLst/>
                <a:latin typeface="Times New Roman" panose="02020603050405020304" pitchFamily="18" charset="0"/>
                <a:ea typeface="Times New Roman" panose="02020603050405020304" pitchFamily="18" charset="0"/>
                <a:cs typeface="Times New Roman" panose="02020603050405020304" pitchFamily="18" charset="0"/>
              </a:rPr>
              <a:t>Decisional role</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 In this role the manager makes the several choices and take the actions to deal with challenges and opportunities lies for the organization. It includes to play the role of entrepreneur, disturbance handler, resource allocator and negotiator role at the same time for a manager. As example the CEO of Amazon place the several action as a decisional role of the company. He handled over the responsibilities to deal with several challenges and crisis including regulatory scrutiny disputes of the labors and technological disruptions. It enabled the company toward continuous growth and success in the further times. </a:t>
            </a:r>
            <a:endParaRPr lang="en-IN"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indent="0" algn="just">
              <a:lnSpc>
                <a:spcPct val="150000"/>
              </a:lnSpc>
              <a:spcBef>
                <a:spcPts val="200"/>
              </a:spcBef>
              <a:buNone/>
            </a:pPr>
            <a:endParaRPr lang="en-US" sz="1800" b="1" u="sng" dirty="0">
              <a:effectLst/>
              <a:latin typeface="Times New Roman" panose="02020603050405020304" pitchFamily="18" charset="0"/>
              <a:ea typeface="SimSun" panose="02010600030101010101" pitchFamily="2" charset="-122"/>
            </a:endParaRPr>
          </a:p>
          <a:p>
            <a:pPr marL="0" indent="0" algn="just">
              <a:lnSpc>
                <a:spcPct val="150000"/>
              </a:lnSpc>
              <a:spcBef>
                <a:spcPts val="200"/>
              </a:spcBef>
              <a:buNone/>
            </a:pPr>
            <a:r>
              <a:rPr lang="en-US" sz="1800" b="1" u="sng" dirty="0">
                <a:effectLst/>
                <a:latin typeface="Times New Roman" panose="02020603050405020304" pitchFamily="18" charset="0"/>
                <a:ea typeface="SimSun" panose="02010600030101010101" pitchFamily="2" charset="-122"/>
              </a:rPr>
              <a:t>Managers behaviors toward the employees</a:t>
            </a:r>
            <a:endParaRPr lang="en-IN" sz="1800" b="1" u="sng" dirty="0">
              <a:effectLst/>
              <a:latin typeface="Times New Roman" panose="02020603050405020304" pitchFamily="18" charset="0"/>
              <a:ea typeface="SimSun" panose="02010600030101010101" pitchFamily="2" charset="-122"/>
            </a:endParaRPr>
          </a:p>
          <a:p>
            <a:pPr marL="0" indent="0" algn="just">
              <a:lnSpc>
                <a:spcPct val="150000"/>
              </a:lnSpc>
              <a:spcBef>
                <a:spcPts val="200"/>
              </a:spcBef>
              <a:buNone/>
            </a:pPr>
            <a:r>
              <a:rPr lang="en-US" sz="1800" b="1" dirty="0">
                <a:effectLst/>
                <a:latin typeface="Times New Roman" panose="02020603050405020304" pitchFamily="18" charset="0"/>
                <a:ea typeface="Times New Roman" panose="02020603050405020304" pitchFamily="18" charset="0"/>
                <a:cs typeface="Times New Roman" panose="02020603050405020304" pitchFamily="18" charset="0"/>
              </a:rPr>
              <a:t>Skill the manager should possess to efficiently manage the employees</a:t>
            </a:r>
            <a:endParaRPr lang="en-IN" sz="1800" b="1" dirty="0">
              <a:effectLst/>
              <a:latin typeface="Calibri Light" panose="020F0302020204030204" pitchFamily="34" charset="0"/>
              <a:ea typeface="Times New Roman" panose="02020603050405020304" pitchFamily="18" charset="0"/>
              <a:cs typeface="Times New Roman" panose="02020603050405020304" pitchFamily="18" charset="0"/>
            </a:endParaRPr>
          </a:p>
          <a:p>
            <a:pPr marL="0" indent="0" algn="just">
              <a:lnSpc>
                <a:spcPct val="150000"/>
              </a:lnSpc>
              <a:spcAft>
                <a:spcPts val="800"/>
              </a:spcAft>
              <a:buNone/>
            </a:pP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Managers are required to have the diverse set of skills in order to effectively manage their works and ensure the success of the organization. These skills can be categorized into three main parts:</a:t>
            </a:r>
            <a:endParaRPr lang="en-IN"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endParaRPr lang="en-US" dirty="0"/>
          </a:p>
        </p:txBody>
      </p:sp>
      <p:pic>
        <p:nvPicPr>
          <p:cNvPr id="15362" name="Picture 2" descr="Mintzberg's Management Roles">
            <a:extLst>
              <a:ext uri="{FF2B5EF4-FFF2-40B4-BE49-F238E27FC236}">
                <a16:creationId xmlns:a16="http://schemas.microsoft.com/office/drawing/2014/main" id="{F66332C6-61C6-5531-2E65-E7C5795333C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00025" y="2801565"/>
            <a:ext cx="4497243" cy="31585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347037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29449FA-9FC4-9693-42A0-C5F6AF1C12AA}"/>
              </a:ext>
            </a:extLst>
          </p:cNvPr>
          <p:cNvSpPr>
            <a:spLocks noGrp="1"/>
          </p:cNvSpPr>
          <p:nvPr>
            <p:ph idx="1"/>
          </p:nvPr>
        </p:nvSpPr>
        <p:spPr>
          <a:xfrm>
            <a:off x="665019" y="515390"/>
            <a:ext cx="7253296" cy="5733010"/>
          </a:xfrm>
        </p:spPr>
        <p:txBody>
          <a:bodyPr>
            <a:normAutofit fontScale="85000" lnSpcReduction="10000"/>
          </a:bodyPr>
          <a:lstStyle/>
          <a:p>
            <a:pPr marL="0" indent="0" algn="just">
              <a:lnSpc>
                <a:spcPct val="150000"/>
              </a:lnSpc>
              <a:spcAft>
                <a:spcPts val="800"/>
              </a:spcAft>
              <a:buNone/>
            </a:pPr>
            <a:r>
              <a:rPr lang="en-US" sz="1800" b="1" dirty="0">
                <a:effectLst/>
                <a:latin typeface="Times New Roman" panose="02020603050405020304" pitchFamily="18" charset="0"/>
                <a:ea typeface="Times New Roman" panose="02020603050405020304" pitchFamily="18" charset="0"/>
                <a:cs typeface="Times New Roman" panose="02020603050405020304" pitchFamily="18" charset="0"/>
              </a:rPr>
              <a:t>Technical skills</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 In this skill, the manager have to possess the specific knowledge and expertise of the task in order to perform the task with efficiency and error free. The skill is necessary for understanding the operation of the organization and execute the specialized functions in the company. In this skill, the manager has to showcase the financial management, project management, data analysis, information management and uses of the technology in the efficient manner. Using all the skills enable the manager to function the task in the efficient manner and achieve the organizational goals.</a:t>
            </a:r>
            <a:endParaRPr lang="en-US" sz="1800" b="1"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indent="0" algn="just">
              <a:lnSpc>
                <a:spcPct val="150000"/>
              </a:lnSpc>
              <a:spcAft>
                <a:spcPts val="800"/>
              </a:spcAft>
              <a:buNone/>
            </a:pPr>
            <a:r>
              <a:rPr lang="en-US" sz="1800" b="1" dirty="0">
                <a:effectLst/>
                <a:latin typeface="Times New Roman" panose="02020603050405020304" pitchFamily="18" charset="0"/>
                <a:ea typeface="Times New Roman" panose="02020603050405020304" pitchFamily="18" charset="0"/>
                <a:cs typeface="Times New Roman" panose="02020603050405020304" pitchFamily="18" charset="0"/>
              </a:rPr>
              <a:t>Human skills</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 This skill is also known as interpersonal or soft skill which refer to the ability to interact with the people and convey the masses which are beneficial for the company. These skills are essential for building relationship, lead the teams and foster a positive work environment in the organization. It requires the manager to showcase the skill of leadership communication, emotional intelligence and team building at workplace. Managers with a strong communication skill can effectively lead the team and foster the work culture with trust and respect.</a:t>
            </a:r>
            <a:endParaRPr lang="en-IN"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endParaRPr lang="en-IN" dirty="0"/>
          </a:p>
        </p:txBody>
      </p:sp>
      <p:pic>
        <p:nvPicPr>
          <p:cNvPr id="16386" name="Picture 2" descr="The Necessary Skills for Success in Tomorrow's Workplace | PLNU">
            <a:extLst>
              <a:ext uri="{FF2B5EF4-FFF2-40B4-BE49-F238E27FC236}">
                <a16:creationId xmlns:a16="http://schemas.microsoft.com/office/drawing/2014/main" id="{7C9F4AC8-A2DB-3C43-3E8C-907558EDF27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986410" y="2315183"/>
            <a:ext cx="3699362" cy="32783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3208201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BE37366-B1F6-B2DE-99E6-998ABC1E0C77}"/>
              </a:ext>
            </a:extLst>
          </p:cNvPr>
          <p:cNvSpPr>
            <a:spLocks noGrp="1"/>
          </p:cNvSpPr>
          <p:nvPr>
            <p:ph idx="1"/>
          </p:nvPr>
        </p:nvSpPr>
        <p:spPr>
          <a:xfrm>
            <a:off x="448888" y="365760"/>
            <a:ext cx="7294329" cy="5882639"/>
          </a:xfrm>
        </p:spPr>
        <p:txBody>
          <a:bodyPr>
            <a:normAutofit fontScale="85000" lnSpcReduction="10000"/>
          </a:bodyPr>
          <a:lstStyle/>
          <a:p>
            <a:pPr marL="0" indent="0" algn="just">
              <a:lnSpc>
                <a:spcPct val="150000"/>
              </a:lnSpc>
              <a:spcBef>
                <a:spcPts val="200"/>
              </a:spcBef>
              <a:buNone/>
            </a:pPr>
            <a:r>
              <a:rPr lang="en-US" sz="1900" b="1" dirty="0">
                <a:effectLst/>
                <a:latin typeface="Times New Roman" panose="02020603050405020304" pitchFamily="18" charset="0"/>
                <a:ea typeface="Times New Roman" panose="02020603050405020304" pitchFamily="18" charset="0"/>
                <a:cs typeface="Times New Roman" panose="02020603050405020304" pitchFamily="18" charset="0"/>
              </a:rPr>
              <a:t>Conceptual skills</a:t>
            </a:r>
            <a:r>
              <a:rPr lang="en-US" sz="1900" dirty="0">
                <a:effectLst/>
                <a:latin typeface="Times New Roman" panose="02020603050405020304" pitchFamily="18" charset="0"/>
                <a:ea typeface="Times New Roman" panose="02020603050405020304" pitchFamily="18" charset="0"/>
                <a:cs typeface="Times New Roman" panose="02020603050405020304" pitchFamily="18" charset="0"/>
              </a:rPr>
              <a:t> – In this skill the manager should have the ability of a strategic thinking, adaptability and flexibility. Performance management facilitation of learning opportunities to make progress in the work and achieve the success of the organization. This escalates crucial for the manager to support the employee and complete the task at given time (Farrukh, and et al., 2022).</a:t>
            </a:r>
            <a:endParaRPr lang="en-US" sz="1900" b="1"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50000"/>
              </a:lnSpc>
              <a:spcBef>
                <a:spcPts val="200"/>
              </a:spcBef>
              <a:buNone/>
            </a:pPr>
            <a:r>
              <a:rPr lang="en-US" sz="1900" b="1" dirty="0">
                <a:effectLst/>
                <a:latin typeface="Times New Roman" panose="02020603050405020304" pitchFamily="18" charset="0"/>
                <a:ea typeface="Times New Roman" panose="02020603050405020304" pitchFamily="18" charset="0"/>
                <a:cs typeface="Times New Roman" panose="02020603050405020304" pitchFamily="18" charset="0"/>
              </a:rPr>
              <a:t>Importance of treating the employees decently at the workplace</a:t>
            </a:r>
            <a:endParaRPr lang="en-IN" sz="1900" b="1" dirty="0">
              <a:effectLst/>
              <a:latin typeface="Calibri Light" panose="020F0302020204030204" pitchFamily="34" charset="0"/>
              <a:ea typeface="Times New Roman" panose="02020603050405020304" pitchFamily="18" charset="0"/>
              <a:cs typeface="Times New Roman" panose="02020603050405020304" pitchFamily="18" charset="0"/>
            </a:endParaRPr>
          </a:p>
          <a:p>
            <a:pPr marL="0" indent="0" algn="just">
              <a:lnSpc>
                <a:spcPct val="150000"/>
              </a:lnSpc>
              <a:spcAft>
                <a:spcPts val="800"/>
              </a:spcAft>
              <a:buNone/>
            </a:pPr>
            <a:r>
              <a:rPr lang="en-US" sz="1900" dirty="0">
                <a:effectLst/>
                <a:latin typeface="Times New Roman" panose="02020603050405020304" pitchFamily="18" charset="0"/>
                <a:ea typeface="Times New Roman" panose="02020603050405020304" pitchFamily="18" charset="0"/>
                <a:cs typeface="Times New Roman" panose="02020603050405020304" pitchFamily="18" charset="0"/>
              </a:rPr>
              <a:t>	Treating the employees respectfully at the workplace is beneficial for the management for the several reason like it improve the morale and motivation of the employees. The employ become more loyal to the organization and retention rate also gets higher in this condition. The productivity of the employ can be seen increasing in the significant manner and the employ collaborative nature at the workplace. The culture of the organization is also important in fostering the positive work environment and imbibe the culture of Corporation. Treating the employees respectfully can be strategically beneficial for the organization in achieving the positive work environment and achieve the organizational goal easily.</a:t>
            </a:r>
            <a:endParaRPr lang="en-IN" sz="19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indent="0">
              <a:buNone/>
            </a:pPr>
            <a:endParaRPr lang="en-IN" dirty="0"/>
          </a:p>
        </p:txBody>
      </p:sp>
      <p:pic>
        <p:nvPicPr>
          <p:cNvPr id="17410" name="Picture 2" descr="Conceptual Skills: Definition &amp; Examples">
            <a:extLst>
              <a:ext uri="{FF2B5EF4-FFF2-40B4-BE49-F238E27FC236}">
                <a16:creationId xmlns:a16="http://schemas.microsoft.com/office/drawing/2014/main" id="{760CDEB8-DC07-CD66-BAB8-CB93ACA57C6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044774" y="1429966"/>
            <a:ext cx="3968886" cy="360875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2577018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E63798E-0183-3377-C72A-3C260EF108AA}"/>
              </a:ext>
            </a:extLst>
          </p:cNvPr>
          <p:cNvSpPr>
            <a:spLocks noGrp="1"/>
          </p:cNvSpPr>
          <p:nvPr>
            <p:ph idx="1"/>
          </p:nvPr>
        </p:nvSpPr>
        <p:spPr>
          <a:xfrm>
            <a:off x="399012" y="532016"/>
            <a:ext cx="7752767" cy="5716384"/>
          </a:xfrm>
        </p:spPr>
        <p:txBody>
          <a:bodyPr/>
          <a:lstStyle/>
          <a:p>
            <a:pPr marL="0" indent="0" algn="just">
              <a:lnSpc>
                <a:spcPct val="150000"/>
              </a:lnSpc>
              <a:spcBef>
                <a:spcPts val="2000"/>
              </a:spcBef>
              <a:spcAft>
                <a:spcPts val="200"/>
              </a:spcAft>
              <a:buNone/>
            </a:pPr>
            <a:r>
              <a:rPr lang="en-US" sz="1800" b="1" kern="0" dirty="0">
                <a:effectLst/>
                <a:latin typeface="Times New Roman" panose="02020603050405020304" pitchFamily="18" charset="0"/>
                <a:ea typeface="SimSun" panose="02010600030101010101" pitchFamily="2" charset="-122"/>
              </a:rPr>
              <a:t>CONCLUSION</a:t>
            </a:r>
            <a:endParaRPr lang="en-IN" sz="1800" b="1" kern="0" dirty="0">
              <a:effectLst/>
              <a:latin typeface="Times New Roman" panose="02020603050405020304" pitchFamily="18" charset="0"/>
              <a:ea typeface="SimSun" panose="02010600030101010101" pitchFamily="2" charset="-122"/>
            </a:endParaRPr>
          </a:p>
          <a:p>
            <a:pPr marL="0" indent="0" algn="just">
              <a:lnSpc>
                <a:spcPct val="150000"/>
              </a:lnSpc>
              <a:spcAft>
                <a:spcPts val="800"/>
              </a:spcAft>
              <a:buNone/>
            </a:pP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It is concluded that role of the manager is significant at the workplace and it includes the variety of task to be performed on the daily basis. Supporting the employ at the workplace helps in building the positive work environment and achieve the organizational goal in the competitive manner. The manager should be possessing a skills like clear communication, empathy and recognition to gain the trust of the employees. Manager should not only focus on get the things done but also to develop their skills and nurture their potential for long term success of the organization. Further, the manager plays a significant role in getting the employee at the workplace, develop efforts with strategic organizational goals through a strategic thinking, delegation and performance management. The manager also ensures that the growth of individual is also possible at the workplace and contribute to the overall success and sustainability of the business.</a:t>
            </a:r>
            <a:endParaRPr lang="en-IN" sz="1800" dirty="0">
              <a:effectLst/>
              <a:latin typeface="Times New Roman" panose="02020603050405020304" pitchFamily="18" charset="0"/>
              <a:ea typeface="Times New Roman" panose="02020603050405020304" pitchFamily="18" charset="0"/>
              <a:cs typeface="Times New Roman" panose="02020603050405020304" pitchFamily="18" charset="0"/>
            </a:endParaRPr>
          </a:p>
        </p:txBody>
      </p:sp>
      <p:pic>
        <p:nvPicPr>
          <p:cNvPr id="18434" name="Picture 2" descr="NEW: What is Management Really?">
            <a:extLst>
              <a:ext uri="{FF2B5EF4-FFF2-40B4-BE49-F238E27FC236}">
                <a16:creationId xmlns:a16="http://schemas.microsoft.com/office/drawing/2014/main" id="{8804C0D3-3D07-A1DE-46AB-C71323AB94E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01340" y="2441643"/>
            <a:ext cx="3595587" cy="31924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2590916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69596F95-CF0A-B2B1-C30A-3C6DF610B301}"/>
              </a:ext>
            </a:extLst>
          </p:cNvPr>
          <p:cNvSpPr>
            <a:spLocks noGrp="1"/>
          </p:cNvSpPr>
          <p:nvPr>
            <p:ph idx="1"/>
          </p:nvPr>
        </p:nvSpPr>
        <p:spPr>
          <a:xfrm>
            <a:off x="465138" y="349250"/>
            <a:ext cx="9585325" cy="5899150"/>
          </a:xfrm>
        </p:spPr>
        <p:txBody>
          <a:bodyPr>
            <a:normAutofit fontScale="62500" lnSpcReduction="20000"/>
          </a:bodyPr>
          <a:lstStyle/>
          <a:p>
            <a:pPr marL="0" indent="0" algn="just">
              <a:lnSpc>
                <a:spcPct val="150000"/>
              </a:lnSpc>
              <a:spcBef>
                <a:spcPts val="2000"/>
              </a:spcBef>
              <a:spcAft>
                <a:spcPts val="200"/>
              </a:spcAft>
              <a:buNone/>
            </a:pPr>
            <a:r>
              <a:rPr lang="en-US" sz="1900" b="1" kern="0" dirty="0">
                <a:effectLst/>
                <a:latin typeface="Times New Roman" panose="02020603050405020304" pitchFamily="18" charset="0"/>
                <a:ea typeface="SimSun" panose="02010600030101010101" pitchFamily="2" charset="-122"/>
              </a:rPr>
              <a:t>REFERENCES</a:t>
            </a:r>
            <a:endParaRPr lang="en-IN" sz="1900" b="1" kern="0" dirty="0">
              <a:effectLst/>
              <a:latin typeface="Times New Roman" panose="02020603050405020304" pitchFamily="18" charset="0"/>
              <a:ea typeface="SimSun" panose="02010600030101010101" pitchFamily="2" charset="-122"/>
            </a:endParaRPr>
          </a:p>
          <a:p>
            <a:pPr marL="174625" indent="-174625" algn="just">
              <a:lnSpc>
                <a:spcPct val="150000"/>
              </a:lnSpc>
              <a:spcAft>
                <a:spcPts val="800"/>
              </a:spcAft>
              <a:buNone/>
            </a:pPr>
            <a:r>
              <a:rPr lang="en-US" sz="1900" dirty="0">
                <a:effectLst/>
                <a:latin typeface="Times New Roman" panose="02020603050405020304" pitchFamily="18" charset="0"/>
                <a:ea typeface="Times New Roman" panose="02020603050405020304" pitchFamily="18" charset="0"/>
                <a:cs typeface="Times New Roman" panose="02020603050405020304" pitchFamily="18" charset="0"/>
              </a:rPr>
              <a:t>Bush, T., 2020. Theories of educational leadership and management.</a:t>
            </a:r>
            <a:endParaRPr lang="en-IN" sz="19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174625" indent="-174625" algn="just">
              <a:lnSpc>
                <a:spcPct val="150000"/>
              </a:lnSpc>
              <a:spcAft>
                <a:spcPts val="800"/>
              </a:spcAft>
              <a:buNone/>
            </a:pPr>
            <a:r>
              <a:rPr lang="en-US" sz="1900" dirty="0">
                <a:effectLst/>
                <a:latin typeface="Times New Roman" panose="02020603050405020304" pitchFamily="18" charset="0"/>
                <a:ea typeface="Times New Roman" panose="02020603050405020304" pitchFamily="18" charset="0"/>
                <a:cs typeface="Times New Roman" panose="02020603050405020304" pitchFamily="18" charset="0"/>
              </a:rPr>
              <a:t>Dong, D., Tang, Z., Wang, S., Hui, H., Gong, L., Lu, Y., Xue, Z., Liao, H., Chen, F., Yang, F. and Jin, R., 2020. The role of imaging in the detection and management of COVID-19: a review. </a:t>
            </a:r>
            <a:r>
              <a:rPr lang="en-IN" sz="1900" i="1" dirty="0">
                <a:effectLst/>
                <a:latin typeface="Times New Roman" panose="02020603050405020304" pitchFamily="18" charset="0"/>
                <a:ea typeface="Times New Roman" panose="02020603050405020304" pitchFamily="18" charset="0"/>
                <a:cs typeface="Times New Roman" panose="02020603050405020304" pitchFamily="18" charset="0"/>
              </a:rPr>
              <a:t>IEEE reviews in biomedical engineering</a:t>
            </a:r>
            <a:r>
              <a:rPr lang="en-IN" sz="19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IN" sz="1900" i="1" dirty="0">
                <a:effectLst/>
                <a:latin typeface="Times New Roman" panose="02020603050405020304" pitchFamily="18" charset="0"/>
                <a:ea typeface="Times New Roman" panose="02020603050405020304" pitchFamily="18" charset="0"/>
                <a:cs typeface="Times New Roman" panose="02020603050405020304" pitchFamily="18" charset="0"/>
              </a:rPr>
              <a:t>14</a:t>
            </a:r>
            <a:r>
              <a:rPr lang="en-IN" sz="1900" dirty="0">
                <a:effectLst/>
                <a:latin typeface="Times New Roman" panose="02020603050405020304" pitchFamily="18" charset="0"/>
                <a:ea typeface="Times New Roman" panose="02020603050405020304" pitchFamily="18" charset="0"/>
                <a:cs typeface="Times New Roman" panose="02020603050405020304" pitchFamily="18" charset="0"/>
              </a:rPr>
              <a:t>, pp.16-29.</a:t>
            </a:r>
          </a:p>
          <a:p>
            <a:pPr marL="174625" indent="-174625" algn="just">
              <a:lnSpc>
                <a:spcPct val="150000"/>
              </a:lnSpc>
              <a:spcAft>
                <a:spcPts val="800"/>
              </a:spcAft>
              <a:buNone/>
            </a:pPr>
            <a:r>
              <a:rPr lang="en-US" sz="1900" dirty="0">
                <a:effectLst/>
                <a:latin typeface="Times New Roman" panose="02020603050405020304" pitchFamily="18" charset="0"/>
                <a:ea typeface="Times New Roman" panose="02020603050405020304" pitchFamily="18" charset="0"/>
                <a:cs typeface="Times New Roman" panose="02020603050405020304" pitchFamily="18" charset="0"/>
              </a:rPr>
              <a:t>Al Aina, R. and </a:t>
            </a:r>
            <a:r>
              <a:rPr lang="en-US" sz="1900" dirty="0" err="1">
                <a:effectLst/>
                <a:latin typeface="Times New Roman" panose="02020603050405020304" pitchFamily="18" charset="0"/>
                <a:ea typeface="Times New Roman" panose="02020603050405020304" pitchFamily="18" charset="0"/>
                <a:cs typeface="Times New Roman" panose="02020603050405020304" pitchFamily="18" charset="0"/>
              </a:rPr>
              <a:t>Atan</a:t>
            </a:r>
            <a:r>
              <a:rPr lang="en-US" sz="1900" dirty="0">
                <a:effectLst/>
                <a:latin typeface="Times New Roman" panose="02020603050405020304" pitchFamily="18" charset="0"/>
                <a:ea typeface="Times New Roman" panose="02020603050405020304" pitchFamily="18" charset="0"/>
                <a:cs typeface="Times New Roman" panose="02020603050405020304" pitchFamily="18" charset="0"/>
              </a:rPr>
              <a:t>, T., 2020. The impact of implementing talent management practices on sustainable organizational performance. </a:t>
            </a:r>
            <a:r>
              <a:rPr lang="en-IN" sz="1900" i="1" dirty="0">
                <a:effectLst/>
                <a:latin typeface="Times New Roman" panose="02020603050405020304" pitchFamily="18" charset="0"/>
                <a:ea typeface="Times New Roman" panose="02020603050405020304" pitchFamily="18" charset="0"/>
                <a:cs typeface="Times New Roman" panose="02020603050405020304" pitchFamily="18" charset="0"/>
              </a:rPr>
              <a:t>Sustainability</a:t>
            </a:r>
            <a:r>
              <a:rPr lang="en-IN" sz="19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IN" sz="1900" i="1" dirty="0">
                <a:effectLst/>
                <a:latin typeface="Times New Roman" panose="02020603050405020304" pitchFamily="18" charset="0"/>
                <a:ea typeface="Times New Roman" panose="02020603050405020304" pitchFamily="18" charset="0"/>
                <a:cs typeface="Times New Roman" panose="02020603050405020304" pitchFamily="18" charset="0"/>
              </a:rPr>
              <a:t>12</a:t>
            </a:r>
            <a:r>
              <a:rPr lang="en-IN" sz="1900" dirty="0">
                <a:effectLst/>
                <a:latin typeface="Times New Roman" panose="02020603050405020304" pitchFamily="18" charset="0"/>
                <a:ea typeface="Times New Roman" panose="02020603050405020304" pitchFamily="18" charset="0"/>
                <a:cs typeface="Times New Roman" panose="02020603050405020304" pitchFamily="18" charset="0"/>
              </a:rPr>
              <a:t>(20), p.8372.</a:t>
            </a:r>
          </a:p>
          <a:p>
            <a:pPr marL="174625" indent="-174625" algn="just">
              <a:lnSpc>
                <a:spcPct val="150000"/>
              </a:lnSpc>
              <a:spcAft>
                <a:spcPts val="800"/>
              </a:spcAft>
              <a:buNone/>
            </a:pPr>
            <a:r>
              <a:rPr lang="en-US" sz="1900" dirty="0" err="1">
                <a:effectLst/>
                <a:latin typeface="Times New Roman" panose="02020603050405020304" pitchFamily="18" charset="0"/>
                <a:ea typeface="Times New Roman" panose="02020603050405020304" pitchFamily="18" charset="0"/>
                <a:cs typeface="Times New Roman" panose="02020603050405020304" pitchFamily="18" charset="0"/>
              </a:rPr>
              <a:t>Omonov</a:t>
            </a:r>
            <a:r>
              <a:rPr lang="en-US" sz="1900" dirty="0">
                <a:effectLst/>
                <a:latin typeface="Times New Roman" panose="02020603050405020304" pitchFamily="18" charset="0"/>
                <a:ea typeface="Times New Roman" panose="02020603050405020304" pitchFamily="18" charset="0"/>
                <a:cs typeface="Times New Roman" panose="02020603050405020304" pitchFamily="18" charset="0"/>
              </a:rPr>
              <a:t>, F.A. and </a:t>
            </a:r>
            <a:r>
              <a:rPr lang="en-US" sz="1900" dirty="0" err="1">
                <a:effectLst/>
                <a:latin typeface="Times New Roman" panose="02020603050405020304" pitchFamily="18" charset="0"/>
                <a:ea typeface="Times New Roman" panose="02020603050405020304" pitchFamily="18" charset="0"/>
                <a:cs typeface="Times New Roman" panose="02020603050405020304" pitchFamily="18" charset="0"/>
              </a:rPr>
              <a:t>Sotvoldiyev</a:t>
            </a:r>
            <a:r>
              <a:rPr lang="en-US" sz="1900" dirty="0">
                <a:effectLst/>
                <a:latin typeface="Times New Roman" panose="02020603050405020304" pitchFamily="18" charset="0"/>
                <a:ea typeface="Times New Roman" panose="02020603050405020304" pitchFamily="18" charset="0"/>
                <a:cs typeface="Times New Roman" panose="02020603050405020304" pitchFamily="18" charset="0"/>
              </a:rPr>
              <a:t>, O.U., 2022. Adaptation of situational management principles for use in automated dispatching processes in public transport. </a:t>
            </a:r>
            <a:r>
              <a:rPr lang="en-IN" sz="1900" i="1" dirty="0">
                <a:effectLst/>
                <a:latin typeface="Times New Roman" panose="02020603050405020304" pitchFamily="18" charset="0"/>
                <a:ea typeface="Times New Roman" panose="02020603050405020304" pitchFamily="18" charset="0"/>
                <a:cs typeface="Times New Roman" panose="02020603050405020304" pitchFamily="18" charset="0"/>
              </a:rPr>
              <a:t>International Journal of Advance Scientific Research</a:t>
            </a:r>
            <a:r>
              <a:rPr lang="en-IN" sz="19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IN" sz="1900" i="1" dirty="0">
                <a:effectLst/>
                <a:latin typeface="Times New Roman" panose="02020603050405020304" pitchFamily="18" charset="0"/>
                <a:ea typeface="Times New Roman" panose="02020603050405020304" pitchFamily="18" charset="0"/>
                <a:cs typeface="Times New Roman" panose="02020603050405020304" pitchFamily="18" charset="0"/>
              </a:rPr>
              <a:t>2</a:t>
            </a:r>
            <a:r>
              <a:rPr lang="en-IN" sz="1900" dirty="0">
                <a:effectLst/>
                <a:latin typeface="Times New Roman" panose="02020603050405020304" pitchFamily="18" charset="0"/>
                <a:ea typeface="Times New Roman" panose="02020603050405020304" pitchFamily="18" charset="0"/>
                <a:cs typeface="Times New Roman" panose="02020603050405020304" pitchFamily="18" charset="0"/>
              </a:rPr>
              <a:t>(03), pp.59-66.</a:t>
            </a:r>
          </a:p>
          <a:p>
            <a:pPr marL="174625" indent="-174625" algn="just">
              <a:lnSpc>
                <a:spcPct val="150000"/>
              </a:lnSpc>
              <a:spcAft>
                <a:spcPts val="800"/>
              </a:spcAft>
              <a:buNone/>
            </a:pPr>
            <a:r>
              <a:rPr lang="en-US" sz="1900" dirty="0" err="1">
                <a:effectLst/>
                <a:latin typeface="Times New Roman" panose="02020603050405020304" pitchFamily="18" charset="0"/>
                <a:ea typeface="Times New Roman" panose="02020603050405020304" pitchFamily="18" charset="0"/>
                <a:cs typeface="Times New Roman" panose="02020603050405020304" pitchFamily="18" charset="0"/>
              </a:rPr>
              <a:t>Cachat</a:t>
            </a:r>
            <a:r>
              <a:rPr lang="en-US" sz="1900" dirty="0">
                <a:effectLst/>
                <a:latin typeface="Times New Roman" panose="02020603050405020304" pitchFamily="18" charset="0"/>
                <a:ea typeface="Times New Roman" panose="02020603050405020304" pitchFamily="18" charset="0"/>
                <a:cs typeface="Times New Roman" panose="02020603050405020304" pitchFamily="18" charset="0"/>
              </a:rPr>
              <a:t>-Rosset, G. and </a:t>
            </a:r>
            <a:r>
              <a:rPr lang="en-US" sz="1900" dirty="0" err="1">
                <a:effectLst/>
                <a:latin typeface="Times New Roman" panose="02020603050405020304" pitchFamily="18" charset="0"/>
                <a:ea typeface="Times New Roman" panose="02020603050405020304" pitchFamily="18" charset="0"/>
                <a:cs typeface="Times New Roman" panose="02020603050405020304" pitchFamily="18" charset="0"/>
              </a:rPr>
              <a:t>Klarsfeld</a:t>
            </a:r>
            <a:r>
              <a:rPr lang="en-US" sz="1900" dirty="0">
                <a:effectLst/>
                <a:latin typeface="Times New Roman" panose="02020603050405020304" pitchFamily="18" charset="0"/>
                <a:ea typeface="Times New Roman" panose="02020603050405020304" pitchFamily="18" charset="0"/>
                <a:cs typeface="Times New Roman" panose="02020603050405020304" pitchFamily="18" charset="0"/>
              </a:rPr>
              <a:t>, A., 2023. Diversity, equity, and inclusion in artificial intelligence: An evaluation of guidelines. </a:t>
            </a:r>
            <a:r>
              <a:rPr lang="en-IN" sz="1900" i="1" dirty="0">
                <a:effectLst/>
                <a:latin typeface="Times New Roman" panose="02020603050405020304" pitchFamily="18" charset="0"/>
                <a:ea typeface="Times New Roman" panose="02020603050405020304" pitchFamily="18" charset="0"/>
                <a:cs typeface="Times New Roman" panose="02020603050405020304" pitchFamily="18" charset="0"/>
              </a:rPr>
              <a:t>Applied Artificial Intelligence</a:t>
            </a:r>
            <a:r>
              <a:rPr lang="en-IN" sz="19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IN" sz="1900" i="1" dirty="0">
                <a:effectLst/>
                <a:latin typeface="Times New Roman" panose="02020603050405020304" pitchFamily="18" charset="0"/>
                <a:ea typeface="Times New Roman" panose="02020603050405020304" pitchFamily="18" charset="0"/>
                <a:cs typeface="Times New Roman" panose="02020603050405020304" pitchFamily="18" charset="0"/>
              </a:rPr>
              <a:t>37</a:t>
            </a:r>
            <a:r>
              <a:rPr lang="en-IN" sz="1900" dirty="0">
                <a:effectLst/>
                <a:latin typeface="Times New Roman" panose="02020603050405020304" pitchFamily="18" charset="0"/>
                <a:ea typeface="Times New Roman" panose="02020603050405020304" pitchFamily="18" charset="0"/>
                <a:cs typeface="Times New Roman" panose="02020603050405020304" pitchFamily="18" charset="0"/>
              </a:rPr>
              <a:t>(1), p.2176618.</a:t>
            </a:r>
          </a:p>
          <a:p>
            <a:pPr marL="174625" indent="-174625" algn="just">
              <a:lnSpc>
                <a:spcPct val="150000"/>
              </a:lnSpc>
              <a:spcAft>
                <a:spcPts val="800"/>
              </a:spcAft>
              <a:buNone/>
            </a:pPr>
            <a:r>
              <a:rPr lang="en-US" sz="1900" dirty="0">
                <a:effectLst/>
                <a:latin typeface="Times New Roman" panose="02020603050405020304" pitchFamily="18" charset="0"/>
                <a:ea typeface="Times New Roman" panose="02020603050405020304" pitchFamily="18" charset="0"/>
                <a:cs typeface="Times New Roman" panose="02020603050405020304" pitchFamily="18" charset="0"/>
              </a:rPr>
              <a:t>Hu, R., Liu, Y., Shin, S., Huang, S., Ren, X., Shu, W., Cheng, J., Tao, G., Xu, W., Chen, R. and Luo, X., 2020. Emerging materials and strategies for personal thermal management. </a:t>
            </a:r>
            <a:r>
              <a:rPr lang="en-IN" sz="1900" i="1" dirty="0">
                <a:effectLst/>
                <a:latin typeface="Times New Roman" panose="02020603050405020304" pitchFamily="18" charset="0"/>
                <a:ea typeface="Times New Roman" panose="02020603050405020304" pitchFamily="18" charset="0"/>
                <a:cs typeface="Times New Roman" panose="02020603050405020304" pitchFamily="18" charset="0"/>
              </a:rPr>
              <a:t>Advanced Energy Materials</a:t>
            </a:r>
            <a:r>
              <a:rPr lang="en-IN" sz="19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IN" sz="1900" i="1" dirty="0">
                <a:effectLst/>
                <a:latin typeface="Times New Roman" panose="02020603050405020304" pitchFamily="18" charset="0"/>
                <a:ea typeface="Times New Roman" panose="02020603050405020304" pitchFamily="18" charset="0"/>
                <a:cs typeface="Times New Roman" panose="02020603050405020304" pitchFamily="18" charset="0"/>
              </a:rPr>
              <a:t>10</a:t>
            </a:r>
            <a:r>
              <a:rPr lang="en-IN" sz="1900" dirty="0">
                <a:effectLst/>
                <a:latin typeface="Times New Roman" panose="02020603050405020304" pitchFamily="18" charset="0"/>
                <a:ea typeface="Times New Roman" panose="02020603050405020304" pitchFamily="18" charset="0"/>
                <a:cs typeface="Times New Roman" panose="02020603050405020304" pitchFamily="18" charset="0"/>
              </a:rPr>
              <a:t>(17), p.1903921.</a:t>
            </a:r>
          </a:p>
          <a:p>
            <a:pPr marL="174625" indent="-174625" algn="just">
              <a:lnSpc>
                <a:spcPct val="150000"/>
              </a:lnSpc>
              <a:spcAft>
                <a:spcPts val="800"/>
              </a:spcAft>
              <a:buNone/>
            </a:pPr>
            <a:r>
              <a:rPr lang="en-US" sz="1900" dirty="0" err="1">
                <a:effectLst/>
                <a:latin typeface="Times New Roman" panose="02020603050405020304" pitchFamily="18" charset="0"/>
                <a:ea typeface="Times New Roman" panose="02020603050405020304" pitchFamily="18" charset="0"/>
                <a:cs typeface="Times New Roman" panose="02020603050405020304" pitchFamily="18" charset="0"/>
              </a:rPr>
              <a:t>Gjerde</a:t>
            </a:r>
            <a:r>
              <a:rPr lang="en-US" sz="1900" dirty="0">
                <a:effectLst/>
                <a:latin typeface="Times New Roman" panose="02020603050405020304" pitchFamily="18" charset="0"/>
                <a:ea typeface="Times New Roman" panose="02020603050405020304" pitchFamily="18" charset="0"/>
                <a:cs typeface="Times New Roman" panose="02020603050405020304" pitchFamily="18" charset="0"/>
              </a:rPr>
              <a:t>, S. and Alvesson, M., 2020. Sandwiched: Exploring role and identity of middle managers in the genuine middle. </a:t>
            </a:r>
            <a:r>
              <a:rPr lang="en-IN" sz="1900" i="1" dirty="0">
                <a:effectLst/>
                <a:latin typeface="Times New Roman" panose="02020603050405020304" pitchFamily="18" charset="0"/>
                <a:ea typeface="Times New Roman" panose="02020603050405020304" pitchFamily="18" charset="0"/>
                <a:cs typeface="Times New Roman" panose="02020603050405020304" pitchFamily="18" charset="0"/>
              </a:rPr>
              <a:t>Human relations</a:t>
            </a:r>
            <a:r>
              <a:rPr lang="en-IN" sz="19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IN" sz="1900" i="1" dirty="0">
                <a:effectLst/>
                <a:latin typeface="Times New Roman" panose="02020603050405020304" pitchFamily="18" charset="0"/>
                <a:ea typeface="Times New Roman" panose="02020603050405020304" pitchFamily="18" charset="0"/>
                <a:cs typeface="Times New Roman" panose="02020603050405020304" pitchFamily="18" charset="0"/>
              </a:rPr>
              <a:t>73</a:t>
            </a:r>
            <a:r>
              <a:rPr lang="en-IN" sz="1900" dirty="0">
                <a:effectLst/>
                <a:latin typeface="Times New Roman" panose="02020603050405020304" pitchFamily="18" charset="0"/>
                <a:ea typeface="Times New Roman" panose="02020603050405020304" pitchFamily="18" charset="0"/>
                <a:cs typeface="Times New Roman" panose="02020603050405020304" pitchFamily="18" charset="0"/>
              </a:rPr>
              <a:t>(1), pp.124-151.</a:t>
            </a:r>
          </a:p>
          <a:p>
            <a:pPr marL="174625" indent="-174625" algn="just">
              <a:lnSpc>
                <a:spcPct val="150000"/>
              </a:lnSpc>
              <a:spcAft>
                <a:spcPts val="800"/>
              </a:spcAft>
              <a:buNone/>
            </a:pPr>
            <a:r>
              <a:rPr lang="en-US" sz="1900" dirty="0">
                <a:effectLst/>
                <a:latin typeface="Times New Roman" panose="02020603050405020304" pitchFamily="18" charset="0"/>
                <a:ea typeface="Times New Roman" panose="02020603050405020304" pitchFamily="18" charset="0"/>
                <a:cs typeface="Times New Roman" panose="02020603050405020304" pitchFamily="18" charset="0"/>
              </a:rPr>
              <a:t>Farrukh, M., Ansari, N., Raza, A., Wu, Y. and Wang, H., 2022. Fostering employee's pro-environmental behavior through green transformational leadership, green human resource management and environmental knowledge. </a:t>
            </a:r>
            <a:r>
              <a:rPr lang="en-IN" sz="1900" i="1" dirty="0">
                <a:effectLst/>
                <a:latin typeface="Times New Roman" panose="02020603050405020304" pitchFamily="18" charset="0"/>
                <a:ea typeface="Times New Roman" panose="02020603050405020304" pitchFamily="18" charset="0"/>
                <a:cs typeface="Times New Roman" panose="02020603050405020304" pitchFamily="18" charset="0"/>
              </a:rPr>
              <a:t>Technological Forecasting and Social Change</a:t>
            </a:r>
            <a:r>
              <a:rPr lang="en-IN" sz="19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IN" sz="1900" i="1" dirty="0">
                <a:effectLst/>
                <a:latin typeface="Times New Roman" panose="02020603050405020304" pitchFamily="18" charset="0"/>
                <a:ea typeface="Times New Roman" panose="02020603050405020304" pitchFamily="18" charset="0"/>
                <a:cs typeface="Times New Roman" panose="02020603050405020304" pitchFamily="18" charset="0"/>
              </a:rPr>
              <a:t>179</a:t>
            </a:r>
            <a:r>
              <a:rPr lang="en-IN" sz="1900" dirty="0">
                <a:effectLst/>
                <a:latin typeface="Times New Roman" panose="02020603050405020304" pitchFamily="18" charset="0"/>
                <a:ea typeface="Times New Roman" panose="02020603050405020304" pitchFamily="18" charset="0"/>
                <a:cs typeface="Times New Roman" panose="02020603050405020304" pitchFamily="18" charset="0"/>
              </a:rPr>
              <a:t>, p.121643.</a:t>
            </a:r>
          </a:p>
          <a:p>
            <a:endParaRPr lang="en-IN" dirty="0"/>
          </a:p>
        </p:txBody>
      </p:sp>
    </p:spTree>
    <p:extLst>
      <p:ext uri="{BB962C8B-B14F-4D97-AF65-F5344CB8AC3E}">
        <p14:creationId xmlns:p14="http://schemas.microsoft.com/office/powerpoint/2010/main" val="425629191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458" name="Picture 2">
            <a:extLst>
              <a:ext uri="{FF2B5EF4-FFF2-40B4-BE49-F238E27FC236}">
                <a16:creationId xmlns:a16="http://schemas.microsoft.com/office/drawing/2014/main" id="{EEB25ECA-0307-3485-58A7-2CEAF2D1148F}"/>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7244950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usiness Strategy">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Business plan presentation (Ion green design, widescreen).potx" id="{866C028E-10C7-4672-8238-17D4366C073A}" vid="{2A820B7E-5093-43C8-ABD0-FF5B957D5EE3}"/>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Business plan presentation (Ion green design, widescreen)</Template>
  <TotalTime>79</TotalTime>
  <Words>2661</Words>
  <Application>Microsoft Office PowerPoint</Application>
  <PresentationFormat>Widescreen</PresentationFormat>
  <Paragraphs>71</Paragraphs>
  <Slides>20</Slides>
  <Notes>12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20</vt:i4>
      </vt:variant>
    </vt:vector>
  </HeadingPairs>
  <TitlesOfParts>
    <vt:vector size="27" baseType="lpstr">
      <vt:lpstr>Arial</vt:lpstr>
      <vt:lpstr>Calibri</vt:lpstr>
      <vt:lpstr>Calibri Light</vt:lpstr>
      <vt:lpstr>Century Gothic</vt:lpstr>
      <vt:lpstr>Times New Roman</vt:lpstr>
      <vt:lpstr>Wingdings 3</vt:lpstr>
      <vt:lpstr>Business Strategy</vt:lpstr>
      <vt:lpstr>LCBB4008 Introduction to Leadership and Management</vt:lpstr>
      <vt:lpstr>TABLE OF CONTENT INTRODUCTION MAIN TASK Importance of the management Management principles Management functions Managerial roles Managers behaviors toward the employees 1. Skill the manager should possess to efficiently manage the employees 2. Importance of treating the employees decently at the workplace CONCLUSION REFERENCES THANK YOU </vt:lpstr>
      <vt:lpstr>INTRODUCTION  Introduction to leadership and management is important in order to understand the working of the people of the company. It is defined as the one’s influence and motivate others to bring the best outcomes from them particularly the team. A person who can influences the other in bringing the best out of them is a true leader in itself. It becomes helpful in achieving the objectives of the organizations in completing the task in the efficient manner. It is all about developing the people and helping them in reaching their maximum potential and complete the work in the efficient manner.  </vt:lpstr>
      <vt:lpstr>Continue… Sometime it is also defined as an art to achieve the common goal by motivating other. The person with the leadership shows the commitment toward the tasks and the duties allocated in the work, communicate well, take the ownership of the task, shows the complete honesty and the integrity, and become able to make the right decisions at the right time by presenting the creativity and the innovation at the workplace (Bush, 2020).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LCBB4008 Introduction to Leadership and Management</dc:title>
  <dc:creator>Gautam Singh</dc:creator>
  <cp:lastModifiedBy>Gautam Singh</cp:lastModifiedBy>
  <cp:revision>1</cp:revision>
  <cp:lastPrinted>2012-08-15T21:38:02Z</cp:lastPrinted>
  <dcterms:created xsi:type="dcterms:W3CDTF">2024-03-24T08:45:45Z</dcterms:created>
  <dcterms:modified xsi:type="dcterms:W3CDTF">2024-03-24T10:05:21Z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nternalTags">
    <vt:lpwstr/>
  </property>
  <property fmtid="{D5CDD505-2E9C-101B-9397-08002B2CF9AE}" pid="3" name="ContentTypeId">
    <vt:lpwstr>0x010100AA3F7D94069FF64A86F7DFF56D60E3BE</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