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8" r:id="rId5"/>
    <p:sldMasterId id="2147483666" r:id="rId6"/>
  </p:sldMasterIdLst>
  <p:notesMasterIdLst>
    <p:notesMasterId r:id="rId40"/>
  </p:notesMasterIdLst>
  <p:sldIdLst>
    <p:sldId id="256" r:id="rId7"/>
    <p:sldId id="257" r:id="rId8"/>
    <p:sldId id="262" r:id="rId9"/>
    <p:sldId id="263" r:id="rId10"/>
    <p:sldId id="264" r:id="rId11"/>
    <p:sldId id="265" r:id="rId12"/>
    <p:sldId id="266" r:id="rId13"/>
    <p:sldId id="267" r:id="rId14"/>
    <p:sldId id="269" r:id="rId15"/>
    <p:sldId id="268" r:id="rId16"/>
    <p:sldId id="270" r:id="rId17"/>
    <p:sldId id="271" r:id="rId18"/>
    <p:sldId id="272" r:id="rId19"/>
    <p:sldId id="273" r:id="rId20"/>
    <p:sldId id="274" r:id="rId21"/>
    <p:sldId id="275" r:id="rId22"/>
    <p:sldId id="277" r:id="rId23"/>
    <p:sldId id="278" r:id="rId24"/>
    <p:sldId id="279" r:id="rId25"/>
    <p:sldId id="280" r:id="rId26"/>
    <p:sldId id="281" r:id="rId27"/>
    <p:sldId id="282" r:id="rId28"/>
    <p:sldId id="283" r:id="rId29"/>
    <p:sldId id="284" r:id="rId30"/>
    <p:sldId id="285" r:id="rId31"/>
    <p:sldId id="286" r:id="rId32"/>
    <p:sldId id="296" r:id="rId33"/>
    <p:sldId id="297" r:id="rId34"/>
    <p:sldId id="298" r:id="rId35"/>
    <p:sldId id="299" r:id="rId36"/>
    <p:sldId id="300" r:id="rId37"/>
    <p:sldId id="301" r:id="rId38"/>
    <p:sldId id="302"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736"/>
    <p:restoredTop sz="82348" autoAdjust="0"/>
  </p:normalViewPr>
  <p:slideViewPr>
    <p:cSldViewPr snapToGrid="0" snapToObjects="1">
      <p:cViewPr varScale="1">
        <p:scale>
          <a:sx n="91" d="100"/>
          <a:sy n="91" d="100"/>
        </p:scale>
        <p:origin x="25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theme" Target="theme/theme1.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20" Type="http://schemas.openxmlformats.org/officeDocument/2006/relationships/slide" Target="slides/slide14.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k Huntly" userId="2f894ec6-1403-4f17-b28b-5f1f7519461e" providerId="ADAL" clId="{28B19D55-2B64-4018-8539-1453B0FDE5DC}"/>
    <pc:docChg chg="modSld">
      <pc:chgData name="Mark Huntly" userId="2f894ec6-1403-4f17-b28b-5f1f7519461e" providerId="ADAL" clId="{28B19D55-2B64-4018-8539-1453B0FDE5DC}" dt="2026-09-27T20:42:27.421" v="76" actId="20577"/>
      <pc:docMkLst>
        <pc:docMk/>
      </pc:docMkLst>
      <pc:sldChg chg="modSp mod">
        <pc:chgData name="Mark Huntly" userId="2f894ec6-1403-4f17-b28b-5f1f7519461e" providerId="ADAL" clId="{28B19D55-2B64-4018-8539-1453B0FDE5DC}" dt="2026-09-27T20:42:27.421" v="76" actId="20577"/>
        <pc:sldMkLst>
          <pc:docMk/>
          <pc:sldMk cId="3053837800" sldId="256"/>
        </pc:sldMkLst>
        <pc:spChg chg="mod">
          <ac:chgData name="Mark Huntly" userId="2f894ec6-1403-4f17-b28b-5f1f7519461e" providerId="ADAL" clId="{28B19D55-2B64-4018-8539-1453B0FDE5DC}" dt="2026-09-27T20:42:27.421" v="76" actId="20577"/>
          <ac:spMkLst>
            <pc:docMk/>
            <pc:sldMk cId="3053837800" sldId="256"/>
            <ac:spMk id="2" creationId="{C7CBEB2E-CF35-CB29-8965-AAEC31B8170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C3DBD6-D5D7-45D1-A82D-B30EB9481E52}" type="datetimeFigureOut">
              <a:rPr lang="en-GB" smtClean="0"/>
              <a:t>27/09/2026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DEBEB4-0A53-4D6B-A3A8-E3F9C5B05690}" type="slidenum">
              <a:rPr lang="en-GB" smtClean="0"/>
              <a:t>‹#›</a:t>
            </a:fld>
            <a:endParaRPr lang="en-GB"/>
          </a:p>
        </p:txBody>
      </p:sp>
    </p:spTree>
    <p:extLst>
      <p:ext uri="{BB962C8B-B14F-4D97-AF65-F5344CB8AC3E}">
        <p14:creationId xmlns:p14="http://schemas.microsoft.com/office/powerpoint/2010/main" val="22625519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7DEBEB4-0A53-4D6B-A3A8-E3F9C5B05690}" type="slidenum">
              <a:rPr lang="en-GB" smtClean="0"/>
              <a:t>3</a:t>
            </a:fld>
            <a:endParaRPr lang="en-GB"/>
          </a:p>
        </p:txBody>
      </p:sp>
    </p:spTree>
    <p:extLst>
      <p:ext uri="{BB962C8B-B14F-4D97-AF65-F5344CB8AC3E}">
        <p14:creationId xmlns:p14="http://schemas.microsoft.com/office/powerpoint/2010/main" val="1935561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F428EF-84E1-FA7A-26C1-9663CE5317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F5B0CB-3428-4750-119F-5CD6CF70FF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A3D0FD-2B49-D6A9-71A9-6C4FD1979E7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5D90EE1-9999-1771-7416-FA159A47EF1D}"/>
              </a:ext>
            </a:extLst>
          </p:cNvPr>
          <p:cNvSpPr>
            <a:spLocks noGrp="1"/>
          </p:cNvSpPr>
          <p:nvPr>
            <p:ph type="sldNum" sz="quarter" idx="5"/>
          </p:nvPr>
        </p:nvSpPr>
        <p:spPr/>
        <p:txBody>
          <a:bodyPr/>
          <a:lstStyle/>
          <a:p>
            <a:fld id="{57DEBEB4-0A53-4D6B-A3A8-E3F9C5B05690}" type="slidenum">
              <a:rPr lang="en-GB" smtClean="0"/>
              <a:t>4</a:t>
            </a:fld>
            <a:endParaRPr lang="en-GB"/>
          </a:p>
        </p:txBody>
      </p:sp>
    </p:spTree>
    <p:extLst>
      <p:ext uri="{BB962C8B-B14F-4D97-AF65-F5344CB8AC3E}">
        <p14:creationId xmlns:p14="http://schemas.microsoft.com/office/powerpoint/2010/main" val="499507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A8EC2E-4CF0-182D-3D9B-68468546C8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B0882B-F6CD-EE2D-622E-2A2864683F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0B8E45-B785-26A1-7251-286BD875DB7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1DA0CE9-417F-7A8A-CD69-1CEFEB88A7E4}"/>
              </a:ext>
            </a:extLst>
          </p:cNvPr>
          <p:cNvSpPr>
            <a:spLocks noGrp="1"/>
          </p:cNvSpPr>
          <p:nvPr>
            <p:ph type="sldNum" sz="quarter" idx="5"/>
          </p:nvPr>
        </p:nvSpPr>
        <p:spPr/>
        <p:txBody>
          <a:bodyPr/>
          <a:lstStyle/>
          <a:p>
            <a:fld id="{57DEBEB4-0A53-4D6B-A3A8-E3F9C5B05690}" type="slidenum">
              <a:rPr lang="en-GB" smtClean="0"/>
              <a:t>5</a:t>
            </a:fld>
            <a:endParaRPr lang="en-GB"/>
          </a:p>
        </p:txBody>
      </p:sp>
    </p:spTree>
    <p:extLst>
      <p:ext uri="{BB962C8B-B14F-4D97-AF65-F5344CB8AC3E}">
        <p14:creationId xmlns:p14="http://schemas.microsoft.com/office/powerpoint/2010/main" val="37849518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dirty="0"/>
              <a:t>Note: internally the traffic does not have to be web traffic. Obviously, a public load balancer is connected to a public IP address on the Internet and receives web traffic.</a:t>
            </a:r>
          </a:p>
          <a:p>
            <a:endParaRPr lang="en-GB" dirty="0"/>
          </a:p>
        </p:txBody>
      </p:sp>
      <p:sp>
        <p:nvSpPr>
          <p:cNvPr id="4" name="Slide Number Placeholder 3"/>
          <p:cNvSpPr>
            <a:spLocks noGrp="1"/>
          </p:cNvSpPr>
          <p:nvPr>
            <p:ph type="sldNum" sz="quarter" idx="5"/>
          </p:nvPr>
        </p:nvSpPr>
        <p:spPr/>
        <p:txBody>
          <a:bodyPr/>
          <a:lstStyle/>
          <a:p>
            <a:fld id="{57DEBEB4-0A53-4D6B-A3A8-E3F9C5B05690}" type="slidenum">
              <a:rPr lang="en-GB" smtClean="0"/>
              <a:t>6</a:t>
            </a:fld>
            <a:endParaRPr lang="en-GB"/>
          </a:p>
        </p:txBody>
      </p:sp>
    </p:spTree>
    <p:extLst>
      <p:ext uri="{BB962C8B-B14F-4D97-AF65-F5344CB8AC3E}">
        <p14:creationId xmlns:p14="http://schemas.microsoft.com/office/powerpoint/2010/main" val="42587356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dirty="0"/>
              <a:t>Note: internally the traffic does not have to be web traffic. Obviously, a public load balancer is connected to a public IP address on the Internet and receives web traffic.</a:t>
            </a:r>
          </a:p>
          <a:p>
            <a:endParaRPr lang="en-GB" dirty="0"/>
          </a:p>
        </p:txBody>
      </p:sp>
      <p:sp>
        <p:nvSpPr>
          <p:cNvPr id="4" name="Slide Number Placeholder 3"/>
          <p:cNvSpPr>
            <a:spLocks noGrp="1"/>
          </p:cNvSpPr>
          <p:nvPr>
            <p:ph type="sldNum" sz="quarter" idx="5"/>
          </p:nvPr>
        </p:nvSpPr>
        <p:spPr/>
        <p:txBody>
          <a:bodyPr/>
          <a:lstStyle/>
          <a:p>
            <a:fld id="{57DEBEB4-0A53-4D6B-A3A8-E3F9C5B05690}" type="slidenum">
              <a:rPr lang="en-GB" smtClean="0"/>
              <a:t>8</a:t>
            </a:fld>
            <a:endParaRPr lang="en-GB"/>
          </a:p>
        </p:txBody>
      </p:sp>
    </p:spTree>
    <p:extLst>
      <p:ext uri="{BB962C8B-B14F-4D97-AF65-F5344CB8AC3E}">
        <p14:creationId xmlns:p14="http://schemas.microsoft.com/office/powerpoint/2010/main" val="37694567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03CDA7-A48E-7796-DCE6-066D24B2E3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902564-08B6-4308-C2AE-D0DA4692F9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095C6F-1480-0E62-DD16-B4AFBC9A73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518D1A2-5070-9763-8360-F9E88D6E8EFE}"/>
              </a:ext>
            </a:extLst>
          </p:cNvPr>
          <p:cNvSpPr>
            <a:spLocks noGrp="1"/>
          </p:cNvSpPr>
          <p:nvPr>
            <p:ph type="sldNum" sz="quarter" idx="5"/>
          </p:nvPr>
        </p:nvSpPr>
        <p:spPr/>
        <p:txBody>
          <a:bodyPr/>
          <a:lstStyle/>
          <a:p>
            <a:fld id="{50554485-19FD-416A-B051-20FE4EFF0134}" type="slidenum">
              <a:rPr lang="en-GB" smtClean="0"/>
              <a:t>27</a:t>
            </a:fld>
            <a:endParaRPr lang="en-GB"/>
          </a:p>
        </p:txBody>
      </p:sp>
    </p:spTree>
    <p:extLst>
      <p:ext uri="{BB962C8B-B14F-4D97-AF65-F5344CB8AC3E}">
        <p14:creationId xmlns:p14="http://schemas.microsoft.com/office/powerpoint/2010/main" val="42715301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12575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51228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98408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97148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579743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theme" Target="../theme/theme2.xml"/><Relationship Id="rId4"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9.xml"/><Relationship Id="rId1"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9/27/2026</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70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5" r:id="rId2"/>
    <p:sldLayoutId id="2147483684" r:id="rId3"/>
    <p:sldLayoutId id="2147483686"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704" r:id="rId1"/>
    <p:sldLayoutId id="214748370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 Id="rId5" Type="http://schemas.openxmlformats.org/officeDocument/2006/relationships/image" Target="../media/image21.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7.sv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hyperlink" Target="https://adamtheautomator.com/azure-availability-sets/" TargetMode="External"/><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a:extLst>
              <a:ext uri="{FF2B5EF4-FFF2-40B4-BE49-F238E27FC236}">
                <a16:creationId xmlns:a16="http://schemas.microsoft.com/office/drawing/2014/main" id="{2DEF7983-6D99-D6AE-E909-F8EA31D3BDE8}"/>
              </a:ext>
            </a:extLst>
          </p:cNvPr>
          <p:cNvSpPr txBox="1">
            <a:spLocks/>
          </p:cNvSpPr>
          <p:nvPr/>
        </p:nvSpPr>
        <p:spPr>
          <a:xfrm>
            <a:off x="2979926" y="1942810"/>
            <a:ext cx="6232147" cy="2972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sz="5400" b="1" dirty="0">
              <a:solidFill>
                <a:schemeClr val="bg1"/>
              </a:solidFill>
            </a:endParaRPr>
          </a:p>
        </p:txBody>
      </p:sp>
      <p:sp>
        <p:nvSpPr>
          <p:cNvPr id="5" name="TextBox 4">
            <a:extLst>
              <a:ext uri="{FF2B5EF4-FFF2-40B4-BE49-F238E27FC236}">
                <a16:creationId xmlns:a16="http://schemas.microsoft.com/office/drawing/2014/main" id="{2F618180-6A26-03E4-BE95-342F3FF2C855}"/>
              </a:ext>
            </a:extLst>
          </p:cNvPr>
          <p:cNvSpPr txBox="1"/>
          <p:nvPr/>
        </p:nvSpPr>
        <p:spPr>
          <a:xfrm>
            <a:off x="9387488" y="69003"/>
            <a:ext cx="2937033" cy="774571"/>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Mark Huntly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m.huntly@uwtsd.ac.uk</a:t>
            </a:r>
          </a:p>
        </p:txBody>
      </p:sp>
      <p:sp>
        <p:nvSpPr>
          <p:cNvPr id="2" name="Content Placeholder 1">
            <a:extLst>
              <a:ext uri="{FF2B5EF4-FFF2-40B4-BE49-F238E27FC236}">
                <a16:creationId xmlns:a16="http://schemas.microsoft.com/office/drawing/2014/main" id="{C7CBEB2E-CF35-CB29-8965-AAEC31B8170C}"/>
              </a:ext>
            </a:extLst>
          </p:cNvPr>
          <p:cNvSpPr txBox="1">
            <a:spLocks/>
          </p:cNvSpPr>
          <p:nvPr/>
        </p:nvSpPr>
        <p:spPr>
          <a:xfrm>
            <a:off x="1581630" y="1544986"/>
            <a:ext cx="8640543" cy="3768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7200" b="1" dirty="0">
                <a:solidFill>
                  <a:schemeClr val="bg1"/>
                </a:solidFill>
              </a:rPr>
              <a:t>Cloud Principles</a:t>
            </a:r>
          </a:p>
          <a:p>
            <a:pPr marL="0" indent="0">
              <a:buNone/>
            </a:pPr>
            <a:r>
              <a:rPr lang="en-US" sz="6000" b="1" dirty="0">
                <a:solidFill>
                  <a:schemeClr val="bg1"/>
                </a:solidFill>
              </a:rPr>
              <a:t>Three Main Concepts</a:t>
            </a:r>
            <a:endParaRPr lang="en-US" sz="5400" b="1" dirty="0">
              <a:solidFill>
                <a:schemeClr val="bg1"/>
              </a:solidFill>
            </a:endParaRPr>
          </a:p>
        </p:txBody>
      </p:sp>
    </p:spTree>
    <p:extLst>
      <p:ext uri="{BB962C8B-B14F-4D97-AF65-F5344CB8AC3E}">
        <p14:creationId xmlns:p14="http://schemas.microsoft.com/office/powerpoint/2010/main" val="3053837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677AE4-B718-57E5-3625-17FF999743D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57B1BF40-F79D-1995-0298-B7F086E4EA97}"/>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Principles and Concepts</a:t>
            </a:r>
            <a:endParaRPr lang="en-GB" b="1" dirty="0"/>
          </a:p>
        </p:txBody>
      </p:sp>
      <p:sp>
        <p:nvSpPr>
          <p:cNvPr id="3" name="Content Placeholder 2">
            <a:extLst>
              <a:ext uri="{FF2B5EF4-FFF2-40B4-BE49-F238E27FC236}">
                <a16:creationId xmlns:a16="http://schemas.microsoft.com/office/drawing/2014/main" id="{E65CB276-E634-F3FA-56B6-00C61FECF431}"/>
              </a:ext>
            </a:extLst>
          </p:cNvPr>
          <p:cNvSpPr>
            <a:spLocks noGrp="1"/>
          </p:cNvSpPr>
          <p:nvPr>
            <p:ph idx="1"/>
          </p:nvPr>
        </p:nvSpPr>
        <p:spPr/>
        <p:txBody>
          <a:bodyPr/>
          <a:lstStyle/>
          <a:p>
            <a:pPr>
              <a:spcBef>
                <a:spcPct val="0"/>
              </a:spcBef>
              <a:buClrTx/>
              <a:buSzTx/>
            </a:pPr>
            <a:r>
              <a:rPr lang="en-GB" altLang="en-US" sz="3200" dirty="0"/>
              <a:t>Load Balancing</a:t>
            </a:r>
          </a:p>
          <a:p>
            <a:pPr>
              <a:spcBef>
                <a:spcPct val="0"/>
              </a:spcBef>
              <a:buClrTx/>
              <a:buSzTx/>
            </a:pPr>
            <a:endParaRPr lang="en-GB" altLang="en-US" sz="3200" dirty="0"/>
          </a:p>
          <a:p>
            <a:pPr>
              <a:spcBef>
                <a:spcPct val="0"/>
              </a:spcBef>
              <a:buClrTx/>
              <a:buSzTx/>
            </a:pPr>
            <a:r>
              <a:rPr lang="en-GB" altLang="en-US" sz="3200" dirty="0"/>
              <a:t>Application Gateway</a:t>
            </a:r>
          </a:p>
          <a:p>
            <a:pPr>
              <a:spcBef>
                <a:spcPct val="0"/>
              </a:spcBef>
              <a:buClrTx/>
              <a:buSzTx/>
            </a:pPr>
            <a:endParaRPr lang="en-GB" altLang="en-US" sz="3200" dirty="0"/>
          </a:p>
          <a:p>
            <a:pPr>
              <a:spcBef>
                <a:spcPct val="0"/>
              </a:spcBef>
              <a:buClrTx/>
              <a:buSzTx/>
            </a:pPr>
            <a:r>
              <a:rPr lang="en-GB" altLang="en-US" sz="3200" dirty="0"/>
              <a:t>Scaling</a:t>
            </a:r>
          </a:p>
          <a:p>
            <a:endParaRPr lang="en-GB" dirty="0"/>
          </a:p>
        </p:txBody>
      </p:sp>
    </p:spTree>
    <p:extLst>
      <p:ext uri="{BB962C8B-B14F-4D97-AF65-F5344CB8AC3E}">
        <p14:creationId xmlns:p14="http://schemas.microsoft.com/office/powerpoint/2010/main" val="30938159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BC6A2-2E20-3B06-6FF4-028838C6FCB4}"/>
            </a:ext>
          </a:extLst>
        </p:cNvPr>
        <p:cNvGrpSpPr/>
        <p:nvPr/>
      </p:nvGrpSpPr>
      <p:grpSpPr>
        <a:xfrm>
          <a:off x="0" y="0"/>
          <a:ext cx="0" cy="0"/>
          <a:chOff x="0" y="0"/>
          <a:chExt cx="0" cy="0"/>
        </a:xfrm>
      </p:grpSpPr>
      <p:pic>
        <p:nvPicPr>
          <p:cNvPr id="2" name="Content Placeholder 2">
            <a:extLst>
              <a:ext uri="{FF2B5EF4-FFF2-40B4-BE49-F238E27FC236}">
                <a16:creationId xmlns:a16="http://schemas.microsoft.com/office/drawing/2014/main" id="{BC330383-8414-C935-8771-D019245719F5}"/>
              </a:ext>
            </a:extLst>
          </p:cNvPr>
          <p:cNvPicPr>
            <a:picLocks noChangeAspect="1"/>
          </p:cNvPicPr>
          <p:nvPr/>
        </p:nvPicPr>
        <p:blipFill>
          <a:blip r:embed="rId3"/>
          <a:stretch>
            <a:fillRect/>
          </a:stretch>
        </p:blipFill>
        <p:spPr>
          <a:xfrm>
            <a:off x="2825207" y="19455"/>
            <a:ext cx="9135627" cy="5906239"/>
          </a:xfrm>
          <a:prstGeom prst="rect">
            <a:avLst/>
          </a:prstGeom>
        </p:spPr>
      </p:pic>
      <p:sp>
        <p:nvSpPr>
          <p:cNvPr id="3" name="TextBox 2">
            <a:extLst>
              <a:ext uri="{FF2B5EF4-FFF2-40B4-BE49-F238E27FC236}">
                <a16:creationId xmlns:a16="http://schemas.microsoft.com/office/drawing/2014/main" id="{84717AE0-4730-2C6B-A5C9-88814779E3BD}"/>
              </a:ext>
            </a:extLst>
          </p:cNvPr>
          <p:cNvSpPr txBox="1"/>
          <p:nvPr/>
        </p:nvSpPr>
        <p:spPr>
          <a:xfrm>
            <a:off x="1495758" y="862520"/>
            <a:ext cx="1329447" cy="4585871"/>
          </a:xfrm>
          <a:prstGeom prst="rect">
            <a:avLst/>
          </a:prstGeom>
          <a:noFill/>
        </p:spPr>
        <p:txBody>
          <a:bodyPr wrap="square" rtlCol="0">
            <a:spAutoFit/>
          </a:bodyPr>
          <a:lstStyle/>
          <a:p>
            <a:r>
              <a:rPr lang="en-GB" sz="2400" b="1" dirty="0"/>
              <a:t>Layer 7</a:t>
            </a:r>
          </a:p>
          <a:p>
            <a:endParaRPr lang="en-GB" sz="1200" b="1" dirty="0"/>
          </a:p>
          <a:p>
            <a:r>
              <a:rPr lang="en-GB" sz="2400" b="1" dirty="0"/>
              <a:t>Layer 6</a:t>
            </a:r>
          </a:p>
          <a:p>
            <a:endParaRPr lang="en-GB" sz="1200" b="1" dirty="0"/>
          </a:p>
          <a:p>
            <a:r>
              <a:rPr lang="en-GB" sz="2400" b="1" dirty="0"/>
              <a:t>Layer 5</a:t>
            </a:r>
          </a:p>
          <a:p>
            <a:endParaRPr lang="en-GB" sz="2800" b="1" dirty="0"/>
          </a:p>
          <a:p>
            <a:r>
              <a:rPr lang="en-GB" sz="2400" b="1" dirty="0"/>
              <a:t>Layer 4</a:t>
            </a:r>
          </a:p>
          <a:p>
            <a:endParaRPr lang="en-GB" sz="2800" b="1" dirty="0"/>
          </a:p>
          <a:p>
            <a:r>
              <a:rPr lang="en-GB" sz="2400" b="1" dirty="0"/>
              <a:t>Layer 3</a:t>
            </a:r>
          </a:p>
          <a:p>
            <a:endParaRPr lang="en-GB" sz="3200" b="1" dirty="0"/>
          </a:p>
          <a:p>
            <a:r>
              <a:rPr lang="en-GB" sz="2400" b="1" dirty="0"/>
              <a:t>Layer 2</a:t>
            </a:r>
          </a:p>
          <a:p>
            <a:endParaRPr lang="en-GB" sz="1000" b="1" dirty="0"/>
          </a:p>
          <a:p>
            <a:r>
              <a:rPr lang="en-GB" sz="2400" b="1" dirty="0"/>
              <a:t>Layer 1</a:t>
            </a:r>
          </a:p>
        </p:txBody>
      </p:sp>
      <p:sp>
        <p:nvSpPr>
          <p:cNvPr id="5" name="Arrow: Right 4">
            <a:extLst>
              <a:ext uri="{FF2B5EF4-FFF2-40B4-BE49-F238E27FC236}">
                <a16:creationId xmlns:a16="http://schemas.microsoft.com/office/drawing/2014/main" id="{2D877C0E-D188-DE53-FB69-B20FC491F29C}"/>
              </a:ext>
            </a:extLst>
          </p:cNvPr>
          <p:cNvSpPr/>
          <p:nvPr/>
        </p:nvSpPr>
        <p:spPr>
          <a:xfrm>
            <a:off x="2577828" y="4948136"/>
            <a:ext cx="599874" cy="338127"/>
          </a:xfrm>
          <a:prstGeom prst="rightArrow">
            <a:avLst>
              <a:gd name="adj1" fmla="val 50000"/>
              <a:gd name="adj2" fmla="val 90277"/>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Right 5">
            <a:extLst>
              <a:ext uri="{FF2B5EF4-FFF2-40B4-BE49-F238E27FC236}">
                <a16:creationId xmlns:a16="http://schemas.microsoft.com/office/drawing/2014/main" id="{57E2F69E-5BAB-172B-9D91-B0AFC778AF2A}"/>
              </a:ext>
            </a:extLst>
          </p:cNvPr>
          <p:cNvSpPr/>
          <p:nvPr/>
        </p:nvSpPr>
        <p:spPr>
          <a:xfrm>
            <a:off x="2585931" y="968424"/>
            <a:ext cx="599874" cy="338127"/>
          </a:xfrm>
          <a:prstGeom prst="rightArrow">
            <a:avLst>
              <a:gd name="adj1" fmla="val 50000"/>
              <a:gd name="adj2" fmla="val 90277"/>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Arrow: Right 6">
            <a:extLst>
              <a:ext uri="{FF2B5EF4-FFF2-40B4-BE49-F238E27FC236}">
                <a16:creationId xmlns:a16="http://schemas.microsoft.com/office/drawing/2014/main" id="{EB1C212C-A949-E8B0-098D-B4FE8E3DEEF5}"/>
              </a:ext>
            </a:extLst>
          </p:cNvPr>
          <p:cNvSpPr/>
          <p:nvPr/>
        </p:nvSpPr>
        <p:spPr>
          <a:xfrm>
            <a:off x="2584311" y="1516417"/>
            <a:ext cx="599874" cy="338127"/>
          </a:xfrm>
          <a:prstGeom prst="rightArrow">
            <a:avLst>
              <a:gd name="adj1" fmla="val 50000"/>
              <a:gd name="adj2" fmla="val 90277"/>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Arrow: Right 7">
            <a:extLst>
              <a:ext uri="{FF2B5EF4-FFF2-40B4-BE49-F238E27FC236}">
                <a16:creationId xmlns:a16="http://schemas.microsoft.com/office/drawing/2014/main" id="{2110F889-49B4-44FA-5448-23DD6AE5DCD0}"/>
              </a:ext>
            </a:extLst>
          </p:cNvPr>
          <p:cNvSpPr/>
          <p:nvPr/>
        </p:nvSpPr>
        <p:spPr>
          <a:xfrm>
            <a:off x="2584311" y="2012274"/>
            <a:ext cx="599874" cy="338127"/>
          </a:xfrm>
          <a:prstGeom prst="rightArrow">
            <a:avLst>
              <a:gd name="adj1" fmla="val 50000"/>
              <a:gd name="adj2" fmla="val 90277"/>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Right 9">
            <a:extLst>
              <a:ext uri="{FF2B5EF4-FFF2-40B4-BE49-F238E27FC236}">
                <a16:creationId xmlns:a16="http://schemas.microsoft.com/office/drawing/2014/main" id="{0EB048B8-AC84-19DE-C0B0-E96ED37A5270}"/>
              </a:ext>
            </a:extLst>
          </p:cNvPr>
          <p:cNvSpPr/>
          <p:nvPr/>
        </p:nvSpPr>
        <p:spPr>
          <a:xfrm>
            <a:off x="2577828" y="2818767"/>
            <a:ext cx="599874" cy="338127"/>
          </a:xfrm>
          <a:prstGeom prst="rightArrow">
            <a:avLst>
              <a:gd name="adj1" fmla="val 50000"/>
              <a:gd name="adj2" fmla="val 90277"/>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Right 10">
            <a:extLst>
              <a:ext uri="{FF2B5EF4-FFF2-40B4-BE49-F238E27FC236}">
                <a16:creationId xmlns:a16="http://schemas.microsoft.com/office/drawing/2014/main" id="{259C4148-FEA3-72DD-C699-F0C1DFE8B21B}"/>
              </a:ext>
            </a:extLst>
          </p:cNvPr>
          <p:cNvSpPr/>
          <p:nvPr/>
        </p:nvSpPr>
        <p:spPr>
          <a:xfrm>
            <a:off x="2587554" y="3616434"/>
            <a:ext cx="599874" cy="338127"/>
          </a:xfrm>
          <a:prstGeom prst="rightArrow">
            <a:avLst>
              <a:gd name="adj1" fmla="val 50000"/>
              <a:gd name="adj2" fmla="val 90277"/>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Right 11">
            <a:extLst>
              <a:ext uri="{FF2B5EF4-FFF2-40B4-BE49-F238E27FC236}">
                <a16:creationId xmlns:a16="http://schemas.microsoft.com/office/drawing/2014/main" id="{33705499-AC8E-8530-A5E8-2F9DA317ECEE}"/>
              </a:ext>
            </a:extLst>
          </p:cNvPr>
          <p:cNvSpPr/>
          <p:nvPr/>
        </p:nvSpPr>
        <p:spPr>
          <a:xfrm>
            <a:off x="2548643" y="4447881"/>
            <a:ext cx="599874" cy="338127"/>
          </a:xfrm>
          <a:prstGeom prst="rightArrow">
            <a:avLst>
              <a:gd name="adj1" fmla="val 50000"/>
              <a:gd name="adj2" fmla="val 90277"/>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894286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C6A2B5-15CB-F139-A0C3-53B2A2776875}"/>
            </a:ext>
          </a:extLst>
        </p:cNvPr>
        <p:cNvGrpSpPr/>
        <p:nvPr/>
      </p:nvGrpSpPr>
      <p:grpSpPr>
        <a:xfrm>
          <a:off x="0" y="0"/>
          <a:ext cx="0" cy="0"/>
          <a:chOff x="0" y="0"/>
          <a:chExt cx="0" cy="0"/>
        </a:xfrm>
      </p:grpSpPr>
      <p:pic>
        <p:nvPicPr>
          <p:cNvPr id="4" name="Content Placeholder 2">
            <a:extLst>
              <a:ext uri="{FF2B5EF4-FFF2-40B4-BE49-F238E27FC236}">
                <a16:creationId xmlns:a16="http://schemas.microsoft.com/office/drawing/2014/main" id="{F5FEC88C-8718-1E4D-3906-0C5FEB5DCA19}"/>
              </a:ext>
            </a:extLst>
          </p:cNvPr>
          <p:cNvPicPr>
            <a:picLocks noGrp="1" noChangeAspect="1"/>
          </p:cNvPicPr>
          <p:nvPr>
            <p:ph idx="1"/>
          </p:nvPr>
        </p:nvPicPr>
        <p:blipFill>
          <a:blip r:embed="rId3"/>
          <a:srcRect/>
          <a:stretch/>
        </p:blipFill>
        <p:spPr>
          <a:xfrm>
            <a:off x="1528186" y="0"/>
            <a:ext cx="9135627" cy="5906239"/>
          </a:xfrm>
          <a:prstGeom prst="rect">
            <a:avLst/>
          </a:prstGeom>
        </p:spPr>
      </p:pic>
    </p:spTree>
    <p:extLst>
      <p:ext uri="{BB962C8B-B14F-4D97-AF65-F5344CB8AC3E}">
        <p14:creationId xmlns:p14="http://schemas.microsoft.com/office/powerpoint/2010/main" val="41163912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0A30A1-1E1B-E91B-012E-691B76FCDF3B}"/>
            </a:ext>
          </a:extLst>
        </p:cNvPr>
        <p:cNvGrpSpPr/>
        <p:nvPr/>
      </p:nvGrpSpPr>
      <p:grpSpPr>
        <a:xfrm>
          <a:off x="0" y="0"/>
          <a:ext cx="0" cy="0"/>
          <a:chOff x="0" y="0"/>
          <a:chExt cx="0" cy="0"/>
        </a:xfrm>
      </p:grpSpPr>
      <p:pic>
        <p:nvPicPr>
          <p:cNvPr id="2" name="Content Placeholder 2">
            <a:extLst>
              <a:ext uri="{FF2B5EF4-FFF2-40B4-BE49-F238E27FC236}">
                <a16:creationId xmlns:a16="http://schemas.microsoft.com/office/drawing/2014/main" id="{724459AE-D9E6-9120-97D1-BDF7556756FD}"/>
              </a:ext>
            </a:extLst>
          </p:cNvPr>
          <p:cNvPicPr>
            <a:picLocks noChangeAspect="1"/>
          </p:cNvPicPr>
          <p:nvPr/>
        </p:nvPicPr>
        <p:blipFill>
          <a:blip r:embed="rId3"/>
          <a:stretch>
            <a:fillRect/>
          </a:stretch>
        </p:blipFill>
        <p:spPr>
          <a:xfrm>
            <a:off x="2825207" y="19455"/>
            <a:ext cx="9135627" cy="5906239"/>
          </a:xfrm>
          <a:prstGeom prst="rect">
            <a:avLst/>
          </a:prstGeom>
        </p:spPr>
      </p:pic>
      <p:sp>
        <p:nvSpPr>
          <p:cNvPr id="3" name="TextBox 2">
            <a:extLst>
              <a:ext uri="{FF2B5EF4-FFF2-40B4-BE49-F238E27FC236}">
                <a16:creationId xmlns:a16="http://schemas.microsoft.com/office/drawing/2014/main" id="{9A72E182-5B09-A4E2-57B7-D98B1B2177F3}"/>
              </a:ext>
            </a:extLst>
          </p:cNvPr>
          <p:cNvSpPr txBox="1"/>
          <p:nvPr/>
        </p:nvSpPr>
        <p:spPr>
          <a:xfrm>
            <a:off x="1495758" y="862520"/>
            <a:ext cx="1329447" cy="4585871"/>
          </a:xfrm>
          <a:prstGeom prst="rect">
            <a:avLst/>
          </a:prstGeom>
          <a:noFill/>
        </p:spPr>
        <p:txBody>
          <a:bodyPr wrap="square" rtlCol="0">
            <a:spAutoFit/>
          </a:bodyPr>
          <a:lstStyle/>
          <a:p>
            <a:r>
              <a:rPr lang="en-GB" sz="2400" b="1" dirty="0"/>
              <a:t>Layer 7</a:t>
            </a:r>
          </a:p>
          <a:p>
            <a:endParaRPr lang="en-GB" sz="1200" b="1" dirty="0"/>
          </a:p>
          <a:p>
            <a:r>
              <a:rPr lang="en-GB" sz="2400" b="1" dirty="0"/>
              <a:t>Layer 6</a:t>
            </a:r>
          </a:p>
          <a:p>
            <a:endParaRPr lang="en-GB" sz="1200" b="1" dirty="0"/>
          </a:p>
          <a:p>
            <a:r>
              <a:rPr lang="en-GB" sz="2400" b="1" dirty="0"/>
              <a:t>Layer 5</a:t>
            </a:r>
          </a:p>
          <a:p>
            <a:endParaRPr lang="en-GB" sz="2800" b="1" dirty="0"/>
          </a:p>
          <a:p>
            <a:r>
              <a:rPr lang="en-GB" sz="2400" b="1" dirty="0"/>
              <a:t>Layer 4</a:t>
            </a:r>
          </a:p>
          <a:p>
            <a:endParaRPr lang="en-GB" sz="2800" b="1" dirty="0"/>
          </a:p>
          <a:p>
            <a:r>
              <a:rPr lang="en-GB" sz="2400" b="1" dirty="0"/>
              <a:t>Layer 3</a:t>
            </a:r>
          </a:p>
          <a:p>
            <a:endParaRPr lang="en-GB" sz="3200" b="1" dirty="0"/>
          </a:p>
          <a:p>
            <a:r>
              <a:rPr lang="en-GB" sz="2400" b="1" dirty="0"/>
              <a:t>Layer 2</a:t>
            </a:r>
          </a:p>
          <a:p>
            <a:endParaRPr lang="en-GB" sz="1000" b="1" dirty="0"/>
          </a:p>
          <a:p>
            <a:r>
              <a:rPr lang="en-GB" sz="2400" b="1" dirty="0"/>
              <a:t>Layer 1</a:t>
            </a:r>
          </a:p>
        </p:txBody>
      </p:sp>
      <p:sp>
        <p:nvSpPr>
          <p:cNvPr id="5" name="Arrow: Right 4">
            <a:extLst>
              <a:ext uri="{FF2B5EF4-FFF2-40B4-BE49-F238E27FC236}">
                <a16:creationId xmlns:a16="http://schemas.microsoft.com/office/drawing/2014/main" id="{4AA85559-0C95-0454-632C-27AEDA4F4BDC}"/>
              </a:ext>
            </a:extLst>
          </p:cNvPr>
          <p:cNvSpPr/>
          <p:nvPr/>
        </p:nvSpPr>
        <p:spPr>
          <a:xfrm>
            <a:off x="2577828" y="4948136"/>
            <a:ext cx="599874" cy="338127"/>
          </a:xfrm>
          <a:prstGeom prst="rightArrow">
            <a:avLst>
              <a:gd name="adj1" fmla="val 50000"/>
              <a:gd name="adj2" fmla="val 90277"/>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Right 5">
            <a:extLst>
              <a:ext uri="{FF2B5EF4-FFF2-40B4-BE49-F238E27FC236}">
                <a16:creationId xmlns:a16="http://schemas.microsoft.com/office/drawing/2014/main" id="{24DE77F4-A770-8243-A780-F472CA93A415}"/>
              </a:ext>
            </a:extLst>
          </p:cNvPr>
          <p:cNvSpPr/>
          <p:nvPr/>
        </p:nvSpPr>
        <p:spPr>
          <a:xfrm>
            <a:off x="2585931" y="968424"/>
            <a:ext cx="599874" cy="338127"/>
          </a:xfrm>
          <a:prstGeom prst="rightArrow">
            <a:avLst>
              <a:gd name="adj1" fmla="val 50000"/>
              <a:gd name="adj2" fmla="val 90277"/>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Arrow: Right 6">
            <a:extLst>
              <a:ext uri="{FF2B5EF4-FFF2-40B4-BE49-F238E27FC236}">
                <a16:creationId xmlns:a16="http://schemas.microsoft.com/office/drawing/2014/main" id="{F8A8986E-F8CC-E70C-5CB6-C3D44633D5B2}"/>
              </a:ext>
            </a:extLst>
          </p:cNvPr>
          <p:cNvSpPr/>
          <p:nvPr/>
        </p:nvSpPr>
        <p:spPr>
          <a:xfrm>
            <a:off x="2584311" y="1516417"/>
            <a:ext cx="599874" cy="338127"/>
          </a:xfrm>
          <a:prstGeom prst="rightArrow">
            <a:avLst>
              <a:gd name="adj1" fmla="val 50000"/>
              <a:gd name="adj2" fmla="val 90277"/>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Arrow: Right 7">
            <a:extLst>
              <a:ext uri="{FF2B5EF4-FFF2-40B4-BE49-F238E27FC236}">
                <a16:creationId xmlns:a16="http://schemas.microsoft.com/office/drawing/2014/main" id="{4DA26A9B-AC40-7695-189F-AFAC09B314BB}"/>
              </a:ext>
            </a:extLst>
          </p:cNvPr>
          <p:cNvSpPr/>
          <p:nvPr/>
        </p:nvSpPr>
        <p:spPr>
          <a:xfrm>
            <a:off x="2584311" y="2012274"/>
            <a:ext cx="599874" cy="338127"/>
          </a:xfrm>
          <a:prstGeom prst="rightArrow">
            <a:avLst>
              <a:gd name="adj1" fmla="val 50000"/>
              <a:gd name="adj2" fmla="val 90277"/>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Right 9">
            <a:extLst>
              <a:ext uri="{FF2B5EF4-FFF2-40B4-BE49-F238E27FC236}">
                <a16:creationId xmlns:a16="http://schemas.microsoft.com/office/drawing/2014/main" id="{2F52A932-2E3C-E5FB-EB4E-5846EA62AD80}"/>
              </a:ext>
            </a:extLst>
          </p:cNvPr>
          <p:cNvSpPr/>
          <p:nvPr/>
        </p:nvSpPr>
        <p:spPr>
          <a:xfrm>
            <a:off x="2577828" y="2818767"/>
            <a:ext cx="599874" cy="338127"/>
          </a:xfrm>
          <a:prstGeom prst="rightArrow">
            <a:avLst>
              <a:gd name="adj1" fmla="val 50000"/>
              <a:gd name="adj2" fmla="val 90277"/>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Right 10">
            <a:extLst>
              <a:ext uri="{FF2B5EF4-FFF2-40B4-BE49-F238E27FC236}">
                <a16:creationId xmlns:a16="http://schemas.microsoft.com/office/drawing/2014/main" id="{E03704BB-BC35-3FD4-64EF-3949F11B141D}"/>
              </a:ext>
            </a:extLst>
          </p:cNvPr>
          <p:cNvSpPr/>
          <p:nvPr/>
        </p:nvSpPr>
        <p:spPr>
          <a:xfrm>
            <a:off x="2587554" y="3616434"/>
            <a:ext cx="599874" cy="338127"/>
          </a:xfrm>
          <a:prstGeom prst="rightArrow">
            <a:avLst>
              <a:gd name="adj1" fmla="val 50000"/>
              <a:gd name="adj2" fmla="val 90277"/>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Right 11">
            <a:extLst>
              <a:ext uri="{FF2B5EF4-FFF2-40B4-BE49-F238E27FC236}">
                <a16:creationId xmlns:a16="http://schemas.microsoft.com/office/drawing/2014/main" id="{BDCC0D20-6601-B233-1308-FD28A9DED910}"/>
              </a:ext>
            </a:extLst>
          </p:cNvPr>
          <p:cNvSpPr/>
          <p:nvPr/>
        </p:nvSpPr>
        <p:spPr>
          <a:xfrm>
            <a:off x="2548643" y="4447881"/>
            <a:ext cx="599874" cy="338127"/>
          </a:xfrm>
          <a:prstGeom prst="rightArrow">
            <a:avLst>
              <a:gd name="adj1" fmla="val 50000"/>
              <a:gd name="adj2" fmla="val 90277"/>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Rounded Corners 3">
            <a:extLst>
              <a:ext uri="{FF2B5EF4-FFF2-40B4-BE49-F238E27FC236}">
                <a16:creationId xmlns:a16="http://schemas.microsoft.com/office/drawing/2014/main" id="{07619EF4-CF5A-DCD3-074C-802474803A8F}"/>
              </a:ext>
            </a:extLst>
          </p:cNvPr>
          <p:cNvSpPr/>
          <p:nvPr/>
        </p:nvSpPr>
        <p:spPr>
          <a:xfrm>
            <a:off x="2947479" y="2600528"/>
            <a:ext cx="8891081" cy="1549941"/>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555600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B2379D-438E-1DE2-1890-A472F43A305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AC411C08-1BB2-ECB2-BEB0-CDD205059AAA}"/>
              </a:ext>
            </a:extLst>
          </p:cNvPr>
          <p:cNvSpPr>
            <a:spLocks noGrp="1"/>
          </p:cNvSpPr>
          <p:nvPr>
            <p:ph type="title"/>
          </p:nvPr>
        </p:nvSpPr>
        <p:spPr/>
        <p:txBody>
          <a:bodyPr/>
          <a:lstStyle/>
          <a:p>
            <a:r>
              <a:rPr kumimoji="0" lang="en-US" sz="6000" b="1" i="0" u="none" strike="noStrike" kern="1200" cap="none" spc="0" normalizeH="0" baseline="0" noProof="0">
                <a:ln>
                  <a:noFill/>
                </a:ln>
                <a:solidFill>
                  <a:prstClr val="black"/>
                </a:solidFill>
                <a:effectLst/>
                <a:uLnTx/>
                <a:uFillTx/>
                <a:latin typeface="Calibri Light" panose="020F0302020204030204"/>
                <a:ea typeface="+mj-ea"/>
                <a:cs typeface="+mj-cs"/>
              </a:rPr>
              <a:t>Load Balancer</a:t>
            </a:r>
            <a:endParaRPr lang="en-GB" b="1" dirty="0"/>
          </a:p>
        </p:txBody>
      </p:sp>
      <p:sp>
        <p:nvSpPr>
          <p:cNvPr id="3" name="Content Placeholder 2">
            <a:extLst>
              <a:ext uri="{FF2B5EF4-FFF2-40B4-BE49-F238E27FC236}">
                <a16:creationId xmlns:a16="http://schemas.microsoft.com/office/drawing/2014/main" id="{E35A5900-3F1E-4476-2846-F1B93417ED68}"/>
              </a:ext>
            </a:extLst>
          </p:cNvPr>
          <p:cNvSpPr>
            <a:spLocks noGrp="1"/>
          </p:cNvSpPr>
          <p:nvPr>
            <p:ph idx="1"/>
          </p:nvPr>
        </p:nvSpPr>
        <p:spPr>
          <a:xfrm>
            <a:off x="358219" y="1542197"/>
            <a:ext cx="7653017" cy="4367284"/>
          </a:xfrm>
        </p:spPr>
        <p:txBody>
          <a:bodyPr>
            <a:normAutofit fontScale="62500" lnSpcReduction="20000"/>
          </a:bodyPr>
          <a:lstStyle/>
          <a:p>
            <a:r>
              <a:rPr lang="en-GB" altLang="en-US" sz="3800"/>
              <a:t>Routes incoming client traffic.</a:t>
            </a:r>
          </a:p>
          <a:p>
            <a:pPr lvl="1"/>
            <a:r>
              <a:rPr lang="en-GB" altLang="en-US" sz="3500"/>
              <a:t>to a target (e.g. a VM)</a:t>
            </a:r>
          </a:p>
          <a:p>
            <a:r>
              <a:rPr lang="en-GB" altLang="en-US" sz="3800"/>
              <a:t>Monitors the health of the targets so that it only routes to healthy targets</a:t>
            </a:r>
          </a:p>
          <a:p>
            <a:pPr lvl="1"/>
            <a:r>
              <a:rPr lang="en-GB" altLang="en-US" sz="3500"/>
              <a:t>High availability</a:t>
            </a:r>
          </a:p>
          <a:p>
            <a:r>
              <a:rPr lang="en-GB" altLang="en-US" sz="3800"/>
              <a:t>Distributes traffic evenly across targets to give better performance by preventing one target becoming overloaded</a:t>
            </a:r>
          </a:p>
          <a:p>
            <a:r>
              <a:rPr lang="en-GB" altLang="en-US" sz="3800"/>
              <a:t>A load balancer is a reverse proxy</a:t>
            </a:r>
          </a:p>
          <a:p>
            <a:pPr lvl="1"/>
            <a:r>
              <a:rPr lang="en-GB" altLang="en-US" sz="3500"/>
              <a:t>A type of proxy server that retrieves resources on behalf of a client from one or more servers. </a:t>
            </a:r>
          </a:p>
          <a:p>
            <a:pPr lvl="1"/>
            <a:r>
              <a:rPr lang="en-GB" altLang="en-US" sz="3500"/>
              <a:t>These resources are then returned to the client, appearing as if they originated from the proxy server itself.</a:t>
            </a:r>
          </a:p>
          <a:p>
            <a:endParaRPr lang="en-GB" dirty="0"/>
          </a:p>
        </p:txBody>
      </p:sp>
      <p:pic>
        <p:nvPicPr>
          <p:cNvPr id="2" name="Content Placeholder 5">
            <a:extLst>
              <a:ext uri="{FF2B5EF4-FFF2-40B4-BE49-F238E27FC236}">
                <a16:creationId xmlns:a16="http://schemas.microsoft.com/office/drawing/2014/main" id="{EA05E797-21EC-B285-C120-327F744C0B12}"/>
              </a:ext>
            </a:extLst>
          </p:cNvPr>
          <p:cNvPicPr>
            <a:picLocks noChangeAspect="1"/>
          </p:cNvPicPr>
          <p:nvPr/>
        </p:nvPicPr>
        <p:blipFill>
          <a:blip r:embed="rId3"/>
          <a:stretch>
            <a:fillRect/>
          </a:stretch>
        </p:blipFill>
        <p:spPr>
          <a:xfrm>
            <a:off x="6455391" y="365125"/>
            <a:ext cx="5378390" cy="4559551"/>
          </a:xfrm>
          <a:prstGeom prst="rect">
            <a:avLst/>
          </a:prstGeom>
        </p:spPr>
      </p:pic>
    </p:spTree>
    <p:extLst>
      <p:ext uri="{BB962C8B-B14F-4D97-AF65-F5344CB8AC3E}">
        <p14:creationId xmlns:p14="http://schemas.microsoft.com/office/powerpoint/2010/main" val="40484783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39928-CCCA-7DE8-918E-A5D0EA46CD7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56E567B-124E-45F8-CAE0-77691159EE69}"/>
              </a:ext>
            </a:extLst>
          </p:cNvPr>
          <p:cNvSpPr>
            <a:spLocks noGrp="1"/>
          </p:cNvSpPr>
          <p:nvPr>
            <p:ph type="title"/>
          </p:nvPr>
        </p:nvSpPr>
        <p:spPr/>
        <p:txBody>
          <a:bodyPr/>
          <a:lstStyle/>
          <a:p>
            <a:r>
              <a:rPr kumimoji="0" lang="en-US" sz="6000" b="1" i="0" u="none" strike="noStrike" kern="1200" cap="none" spc="0" normalizeH="0" baseline="0" noProof="0">
                <a:ln>
                  <a:noFill/>
                </a:ln>
                <a:solidFill>
                  <a:prstClr val="black"/>
                </a:solidFill>
                <a:effectLst/>
                <a:uLnTx/>
                <a:uFillTx/>
                <a:latin typeface="Calibri Light" panose="020F0302020204030204"/>
                <a:ea typeface="+mj-ea"/>
                <a:cs typeface="+mj-cs"/>
              </a:rPr>
              <a:t>Load Balancer</a:t>
            </a:r>
            <a:endParaRPr lang="en-GB" b="1" dirty="0"/>
          </a:p>
        </p:txBody>
      </p:sp>
      <p:sp>
        <p:nvSpPr>
          <p:cNvPr id="3" name="Content Placeholder 2">
            <a:extLst>
              <a:ext uri="{FF2B5EF4-FFF2-40B4-BE49-F238E27FC236}">
                <a16:creationId xmlns:a16="http://schemas.microsoft.com/office/drawing/2014/main" id="{0F34375F-7E58-C106-4372-C26C8B15025A}"/>
              </a:ext>
            </a:extLst>
          </p:cNvPr>
          <p:cNvSpPr>
            <a:spLocks noGrp="1"/>
          </p:cNvSpPr>
          <p:nvPr>
            <p:ph idx="1"/>
          </p:nvPr>
        </p:nvSpPr>
        <p:spPr>
          <a:xfrm>
            <a:off x="358220" y="1542197"/>
            <a:ext cx="2647489" cy="4367284"/>
          </a:xfrm>
        </p:spPr>
        <p:txBody>
          <a:bodyPr>
            <a:normAutofit/>
          </a:bodyPr>
          <a:lstStyle/>
          <a:p>
            <a:r>
              <a:rPr lang="en-GB" sz="3000" dirty="0"/>
              <a:t>A load balancer is a Layer 4 switch.</a:t>
            </a:r>
          </a:p>
          <a:p>
            <a:r>
              <a:rPr lang="en-GB" sz="3000" dirty="0"/>
              <a:t>It works at the TCP/UDP packet level.</a:t>
            </a:r>
          </a:p>
          <a:p>
            <a:endParaRPr lang="en-GB" dirty="0"/>
          </a:p>
        </p:txBody>
      </p:sp>
      <p:pic>
        <p:nvPicPr>
          <p:cNvPr id="5" name="Picture 4">
            <a:extLst>
              <a:ext uri="{FF2B5EF4-FFF2-40B4-BE49-F238E27FC236}">
                <a16:creationId xmlns:a16="http://schemas.microsoft.com/office/drawing/2014/main" id="{E2EE1ED8-67E0-A8F3-45F2-339AC8930E4F}"/>
              </a:ext>
            </a:extLst>
          </p:cNvPr>
          <p:cNvPicPr>
            <a:picLocks noChangeAspect="1"/>
          </p:cNvPicPr>
          <p:nvPr/>
        </p:nvPicPr>
        <p:blipFill>
          <a:blip r:embed="rId2"/>
          <a:stretch>
            <a:fillRect/>
          </a:stretch>
        </p:blipFill>
        <p:spPr>
          <a:xfrm>
            <a:off x="3005709" y="1286189"/>
            <a:ext cx="9186291" cy="4686883"/>
          </a:xfrm>
          <a:prstGeom prst="rect">
            <a:avLst/>
          </a:prstGeom>
        </p:spPr>
      </p:pic>
    </p:spTree>
    <p:extLst>
      <p:ext uri="{BB962C8B-B14F-4D97-AF65-F5344CB8AC3E}">
        <p14:creationId xmlns:p14="http://schemas.microsoft.com/office/powerpoint/2010/main" val="22463193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BFBFA2-B4A4-25A5-AC2E-A3CDE2F885F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42E0F73E-0924-C75B-B53A-DA215066AE7F}"/>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Load Balancing Techniques</a:t>
            </a:r>
            <a:endParaRPr lang="en-GB" b="1" dirty="0"/>
          </a:p>
        </p:txBody>
      </p:sp>
      <p:sp>
        <p:nvSpPr>
          <p:cNvPr id="3" name="Content Placeholder 2">
            <a:extLst>
              <a:ext uri="{FF2B5EF4-FFF2-40B4-BE49-F238E27FC236}">
                <a16:creationId xmlns:a16="http://schemas.microsoft.com/office/drawing/2014/main" id="{A723FE06-EFED-676C-BCF7-76ABB55BF953}"/>
              </a:ext>
            </a:extLst>
          </p:cNvPr>
          <p:cNvSpPr>
            <a:spLocks noGrp="1"/>
          </p:cNvSpPr>
          <p:nvPr>
            <p:ph idx="1"/>
          </p:nvPr>
        </p:nvSpPr>
        <p:spPr>
          <a:xfrm>
            <a:off x="358219" y="1542197"/>
            <a:ext cx="8137942" cy="4367284"/>
          </a:xfrm>
        </p:spPr>
        <p:txBody>
          <a:bodyPr>
            <a:normAutofit/>
          </a:bodyPr>
          <a:lstStyle/>
          <a:p>
            <a:r>
              <a:rPr lang="en-GB" sz="2400" b="1" dirty="0"/>
              <a:t>Load balancing </a:t>
            </a:r>
            <a:r>
              <a:rPr lang="en-GB" sz="2400" dirty="0"/>
              <a:t>refers to evenly distributing load (incoming network traffic) across a group of backend resources or servers.</a:t>
            </a:r>
          </a:p>
          <a:p>
            <a:pPr lvl="1"/>
            <a:r>
              <a:rPr lang="en-GB" dirty="0"/>
              <a:t>Layer-4: uses &lt;</a:t>
            </a:r>
            <a:r>
              <a:rPr lang="en-GB" dirty="0" err="1"/>
              <a:t>ip</a:t>
            </a:r>
            <a:r>
              <a:rPr lang="en-GB" dirty="0"/>
              <a:t>-address&gt;:&lt;port&gt; combination for load balancing rules</a:t>
            </a:r>
          </a:p>
          <a:p>
            <a:r>
              <a:rPr lang="en-GB" sz="2400" dirty="0"/>
              <a:t>A </a:t>
            </a:r>
            <a:r>
              <a:rPr lang="en-GB" sz="2400" b="1" dirty="0"/>
              <a:t>public load balancer</a:t>
            </a:r>
            <a:r>
              <a:rPr lang="en-GB" sz="2400" dirty="0"/>
              <a:t> is used to load balance inbound internet traffic to your VMs</a:t>
            </a:r>
          </a:p>
          <a:p>
            <a:r>
              <a:rPr lang="en-GB" sz="2400" dirty="0"/>
              <a:t>An </a:t>
            </a:r>
            <a:r>
              <a:rPr lang="en-GB" sz="2400" b="1" dirty="0"/>
              <a:t>internal (or private) load balancer </a:t>
            </a:r>
            <a:r>
              <a:rPr lang="en-GB" sz="2400" dirty="0"/>
              <a:t>is used where private IPs are needed at the frontend only. </a:t>
            </a:r>
          </a:p>
          <a:p>
            <a:pPr lvl="1"/>
            <a:r>
              <a:rPr lang="en-GB" dirty="0"/>
              <a:t>Internal load balancers are used to load balance traffic inside a virtual network.</a:t>
            </a:r>
          </a:p>
          <a:p>
            <a:endParaRPr lang="en-GB" dirty="0"/>
          </a:p>
        </p:txBody>
      </p:sp>
      <p:pic>
        <p:nvPicPr>
          <p:cNvPr id="5" name="Picture 4">
            <a:extLst>
              <a:ext uri="{FF2B5EF4-FFF2-40B4-BE49-F238E27FC236}">
                <a16:creationId xmlns:a16="http://schemas.microsoft.com/office/drawing/2014/main" id="{E29D1338-FBF6-EC5E-77FB-686926FD2CED}"/>
              </a:ext>
            </a:extLst>
          </p:cNvPr>
          <p:cNvPicPr>
            <a:picLocks noChangeAspect="1"/>
          </p:cNvPicPr>
          <p:nvPr/>
        </p:nvPicPr>
        <p:blipFill>
          <a:blip r:embed="rId3"/>
          <a:stretch>
            <a:fillRect/>
          </a:stretch>
        </p:blipFill>
        <p:spPr>
          <a:xfrm>
            <a:off x="8496161" y="101517"/>
            <a:ext cx="3476729" cy="5641133"/>
          </a:xfrm>
          <a:prstGeom prst="rect">
            <a:avLst/>
          </a:prstGeom>
        </p:spPr>
      </p:pic>
    </p:spTree>
    <p:extLst>
      <p:ext uri="{BB962C8B-B14F-4D97-AF65-F5344CB8AC3E}">
        <p14:creationId xmlns:p14="http://schemas.microsoft.com/office/powerpoint/2010/main" val="880474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D8750F-4D65-DF69-0A1D-250851C913B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0102778-66CE-EB0F-723B-D3E7369BF580}"/>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Load Balancing Techniques</a:t>
            </a:r>
            <a:endParaRPr lang="en-GB" b="1" dirty="0"/>
          </a:p>
        </p:txBody>
      </p:sp>
      <p:sp>
        <p:nvSpPr>
          <p:cNvPr id="3" name="Content Placeholder 2">
            <a:extLst>
              <a:ext uri="{FF2B5EF4-FFF2-40B4-BE49-F238E27FC236}">
                <a16:creationId xmlns:a16="http://schemas.microsoft.com/office/drawing/2014/main" id="{7C2B344E-7E79-39BA-DC91-AA891D92A1CE}"/>
              </a:ext>
            </a:extLst>
          </p:cNvPr>
          <p:cNvSpPr>
            <a:spLocks noGrp="1"/>
          </p:cNvSpPr>
          <p:nvPr>
            <p:ph idx="1"/>
          </p:nvPr>
        </p:nvSpPr>
        <p:spPr/>
        <p:txBody>
          <a:bodyPr>
            <a:normAutofit fontScale="25000" lnSpcReduction="20000"/>
          </a:bodyPr>
          <a:lstStyle/>
          <a:p>
            <a:r>
              <a:rPr lang="en-GB" sz="11200" b="1" dirty="0"/>
              <a:t>Static vs Dynamic</a:t>
            </a:r>
            <a:r>
              <a:rPr lang="en-GB" sz="11200" dirty="0"/>
              <a:t>: fixed rules vs server selection based on current traffic &amp; loading.</a:t>
            </a:r>
            <a:endParaRPr lang="en-GB" sz="11200" b="1" dirty="0"/>
          </a:p>
          <a:p>
            <a:r>
              <a:rPr lang="en-GB" sz="11200" b="1" dirty="0"/>
              <a:t>Round robin</a:t>
            </a:r>
            <a:r>
              <a:rPr lang="en-GB" sz="11200" dirty="0"/>
              <a:t>: a “taking it turns” approach, choosing each server in the pool in some sequence that distributes the load equally between them in rotation e.g. a circular list</a:t>
            </a:r>
          </a:p>
          <a:p>
            <a:r>
              <a:rPr lang="en-GB" sz="11200" b="1" dirty="0"/>
              <a:t>IP hash</a:t>
            </a:r>
            <a:r>
              <a:rPr lang="en-GB" sz="11200" dirty="0"/>
              <a:t>: select servers based on a has on the incoming traffics source and destination IP addresses</a:t>
            </a:r>
          </a:p>
          <a:p>
            <a:r>
              <a:rPr lang="en-GB" sz="11200" b="1" dirty="0"/>
              <a:t>Cooperative</a:t>
            </a:r>
            <a:r>
              <a:rPr lang="en-GB" sz="11200" dirty="0"/>
              <a:t>: distributed nodes work together to achieve a common LB decision. Provides a Pareto-optimal response time and also guarantee the fairness of the resource allocation to all the jobs, such that the jobs obtain the same response time independent of the allocated computer.</a:t>
            </a:r>
          </a:p>
          <a:p>
            <a:endParaRPr lang="en-GB" dirty="0"/>
          </a:p>
        </p:txBody>
      </p:sp>
      <p:sp>
        <p:nvSpPr>
          <p:cNvPr id="2" name="TextBox 1">
            <a:extLst>
              <a:ext uri="{FF2B5EF4-FFF2-40B4-BE49-F238E27FC236}">
                <a16:creationId xmlns:a16="http://schemas.microsoft.com/office/drawing/2014/main" id="{FB1AD36F-59B1-BEED-778E-A05B9C4FE68E}"/>
              </a:ext>
            </a:extLst>
          </p:cNvPr>
          <p:cNvSpPr txBox="1"/>
          <p:nvPr/>
        </p:nvSpPr>
        <p:spPr>
          <a:xfrm>
            <a:off x="3265714" y="5685962"/>
            <a:ext cx="6300317" cy="577081"/>
          </a:xfrm>
          <a:prstGeom prst="rect">
            <a:avLst/>
          </a:prstGeom>
          <a:noFill/>
        </p:spPr>
        <p:txBody>
          <a:bodyPr wrap="square" rtlCol="0">
            <a:spAutoFit/>
          </a:bodyPr>
          <a:lstStyle/>
          <a:p>
            <a:r>
              <a:rPr lang="en-GB" sz="1050" i="1" dirty="0">
                <a:solidFill>
                  <a:srgbClr val="FFC000"/>
                </a:solidFill>
              </a:rPr>
              <a:t>https://kemptechnologies.com/load-balancer/load-balancing-algorithms-techniques</a:t>
            </a:r>
            <a:br>
              <a:rPr lang="en-GB" sz="1050" i="1" dirty="0">
                <a:solidFill>
                  <a:srgbClr val="FFC000"/>
                </a:solidFill>
              </a:rPr>
            </a:br>
            <a:r>
              <a:rPr lang="en-GB" sz="1050" i="1" dirty="0">
                <a:solidFill>
                  <a:srgbClr val="FFC000"/>
                </a:solidFill>
              </a:rPr>
              <a:t>https://www.researchgate.net/publication/229455409_Cooperative_load_balancing_in_distributed_systems</a:t>
            </a:r>
          </a:p>
          <a:p>
            <a:r>
              <a:rPr lang="en-GB" sz="1050" i="1" dirty="0">
                <a:solidFill>
                  <a:srgbClr val="FFC000"/>
                </a:solidFill>
              </a:rPr>
              <a:t>https://www.cloudflare.com/en-gb/learning/performance/types-of-load-balancing-algorithms/</a:t>
            </a:r>
          </a:p>
        </p:txBody>
      </p:sp>
    </p:spTree>
    <p:extLst>
      <p:ext uri="{BB962C8B-B14F-4D97-AF65-F5344CB8AC3E}">
        <p14:creationId xmlns:p14="http://schemas.microsoft.com/office/powerpoint/2010/main" val="35558633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8B9CAD-1FCA-6EB4-709A-8C2F5AD6201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2F88C70B-DE96-2A3B-D8F9-59D8FF17AE43}"/>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Load Balancing Techniques</a:t>
            </a:r>
            <a:endParaRPr lang="en-GB" b="1" dirty="0"/>
          </a:p>
        </p:txBody>
      </p:sp>
      <p:sp>
        <p:nvSpPr>
          <p:cNvPr id="3" name="Content Placeholder 2">
            <a:extLst>
              <a:ext uri="{FF2B5EF4-FFF2-40B4-BE49-F238E27FC236}">
                <a16:creationId xmlns:a16="http://schemas.microsoft.com/office/drawing/2014/main" id="{1F9636D8-3F60-F9C6-88B8-5BA5C1A9C09F}"/>
              </a:ext>
            </a:extLst>
          </p:cNvPr>
          <p:cNvSpPr>
            <a:spLocks noGrp="1"/>
          </p:cNvSpPr>
          <p:nvPr>
            <p:ph idx="1"/>
          </p:nvPr>
        </p:nvSpPr>
        <p:spPr>
          <a:xfrm>
            <a:off x="358219" y="1825625"/>
            <a:ext cx="11481847" cy="3961026"/>
          </a:xfrm>
        </p:spPr>
        <p:txBody>
          <a:bodyPr>
            <a:normAutofit fontScale="25000" lnSpcReduction="20000"/>
          </a:bodyPr>
          <a:lstStyle/>
          <a:p>
            <a:r>
              <a:rPr lang="en-GB" sz="11200" b="1" dirty="0"/>
              <a:t>Least connections</a:t>
            </a:r>
            <a:r>
              <a:rPr lang="en-GB" sz="11200" dirty="0"/>
              <a:t>: pass load to servers with the least number of current (aka active or outstanding) connections.</a:t>
            </a:r>
          </a:p>
          <a:p>
            <a:r>
              <a:rPr lang="en-GB" sz="11200" b="1" dirty="0"/>
              <a:t>Least connections + response time</a:t>
            </a:r>
            <a:r>
              <a:rPr lang="en-GB" sz="11200" dirty="0"/>
              <a:t>: as least connections but also use the average response time of each server. By sending traffic to the servers with the quickest response time, the algorithm ensures the fastest service for user.</a:t>
            </a:r>
          </a:p>
          <a:p>
            <a:r>
              <a:rPr lang="en-GB" sz="11200" b="1" dirty="0"/>
              <a:t>Response-based</a:t>
            </a:r>
            <a:r>
              <a:rPr lang="en-GB" sz="11200" dirty="0"/>
              <a:t>: requires “agent” software running on each VM to measure servers resource usage such as CPU and memory.</a:t>
            </a:r>
            <a:endParaRPr lang="en-GB" sz="11200" b="1" dirty="0"/>
          </a:p>
          <a:p>
            <a:r>
              <a:rPr lang="en-GB" sz="11200" b="1" dirty="0"/>
              <a:t>Weighted</a:t>
            </a:r>
            <a:r>
              <a:rPr lang="en-GB" sz="11200" dirty="0"/>
              <a:t>: LB algorithms can be combined with weighting, so that more powerful servers are given a higher weighting and process more of the load.</a:t>
            </a:r>
          </a:p>
          <a:p>
            <a:endParaRPr lang="en-GB" dirty="0"/>
          </a:p>
        </p:txBody>
      </p:sp>
      <p:pic>
        <p:nvPicPr>
          <p:cNvPr id="2" name="Picture 1">
            <a:extLst>
              <a:ext uri="{FF2B5EF4-FFF2-40B4-BE49-F238E27FC236}">
                <a16:creationId xmlns:a16="http://schemas.microsoft.com/office/drawing/2014/main" id="{CEE650D5-C40D-0DFA-E0DD-82BAC6DF3410}"/>
              </a:ext>
            </a:extLst>
          </p:cNvPr>
          <p:cNvPicPr>
            <a:picLocks noChangeAspect="1"/>
          </p:cNvPicPr>
          <p:nvPr/>
        </p:nvPicPr>
        <p:blipFill>
          <a:blip r:embed="rId2"/>
          <a:stretch>
            <a:fillRect/>
          </a:stretch>
        </p:blipFill>
        <p:spPr>
          <a:xfrm>
            <a:off x="3078348" y="5221230"/>
            <a:ext cx="9025056" cy="1636770"/>
          </a:xfrm>
          <a:prstGeom prst="rect">
            <a:avLst/>
          </a:prstGeom>
        </p:spPr>
      </p:pic>
    </p:spTree>
    <p:extLst>
      <p:ext uri="{BB962C8B-B14F-4D97-AF65-F5344CB8AC3E}">
        <p14:creationId xmlns:p14="http://schemas.microsoft.com/office/powerpoint/2010/main" val="7175579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072490-D5E2-9F22-BC3E-1A360CD15B0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EF84886-46FE-0CE9-231E-C0204343B7F0}"/>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Load Balancing Components</a:t>
            </a:r>
            <a:endParaRPr lang="en-GB" b="1" dirty="0"/>
          </a:p>
        </p:txBody>
      </p:sp>
      <p:sp>
        <p:nvSpPr>
          <p:cNvPr id="3" name="Content Placeholder 2">
            <a:extLst>
              <a:ext uri="{FF2B5EF4-FFF2-40B4-BE49-F238E27FC236}">
                <a16:creationId xmlns:a16="http://schemas.microsoft.com/office/drawing/2014/main" id="{2748614C-F46B-BB4A-2E7C-1867EAE210F4}"/>
              </a:ext>
            </a:extLst>
          </p:cNvPr>
          <p:cNvSpPr>
            <a:spLocks noGrp="1"/>
          </p:cNvSpPr>
          <p:nvPr>
            <p:ph idx="1"/>
          </p:nvPr>
        </p:nvSpPr>
        <p:spPr>
          <a:xfrm>
            <a:off x="358219" y="1825625"/>
            <a:ext cx="11481847" cy="3961026"/>
          </a:xfrm>
        </p:spPr>
        <p:txBody>
          <a:bodyPr>
            <a:normAutofit/>
          </a:bodyPr>
          <a:lstStyle/>
          <a:p>
            <a:r>
              <a:rPr lang="en-GB" b="1" dirty="0"/>
              <a:t>Frontend IP Address Pool</a:t>
            </a:r>
            <a:r>
              <a:rPr lang="en-GB" dirty="0"/>
              <a:t>: you can specify a number of frontend IP addresses, either public or private.</a:t>
            </a:r>
            <a:endParaRPr lang="en-GB" b="1" dirty="0"/>
          </a:p>
          <a:p>
            <a:r>
              <a:rPr lang="en-GB" b="1" dirty="0"/>
              <a:t>Load Balancing Rule</a:t>
            </a:r>
            <a:r>
              <a:rPr lang="en-GB" dirty="0"/>
              <a:t>: a rule connecting a &lt;frontend IP + frontend port&gt; to a &lt;backend pool + backend port&gt;.</a:t>
            </a:r>
          </a:p>
          <a:p>
            <a:r>
              <a:rPr lang="en-GB" b="1" dirty="0"/>
              <a:t>Backend Address Pool</a:t>
            </a:r>
            <a:r>
              <a:rPr lang="en-GB" dirty="0"/>
              <a:t>: a list of NICs for VMs which form a group able to handle traffic for the same service (backend port).</a:t>
            </a:r>
          </a:p>
          <a:p>
            <a:endParaRPr lang="en-GB" dirty="0"/>
          </a:p>
        </p:txBody>
      </p:sp>
      <p:pic>
        <p:nvPicPr>
          <p:cNvPr id="5" name="Picture 4">
            <a:extLst>
              <a:ext uri="{FF2B5EF4-FFF2-40B4-BE49-F238E27FC236}">
                <a16:creationId xmlns:a16="http://schemas.microsoft.com/office/drawing/2014/main" id="{9743305C-5052-3107-1775-828EEBE5F8CC}"/>
              </a:ext>
            </a:extLst>
          </p:cNvPr>
          <p:cNvPicPr>
            <a:picLocks noChangeAspect="1"/>
          </p:cNvPicPr>
          <p:nvPr/>
        </p:nvPicPr>
        <p:blipFill>
          <a:blip r:embed="rId2"/>
          <a:stretch>
            <a:fillRect/>
          </a:stretch>
        </p:blipFill>
        <p:spPr>
          <a:xfrm>
            <a:off x="5404513" y="4450191"/>
            <a:ext cx="6694799" cy="2332445"/>
          </a:xfrm>
          <a:prstGeom prst="rect">
            <a:avLst/>
          </a:prstGeom>
        </p:spPr>
      </p:pic>
    </p:spTree>
    <p:extLst>
      <p:ext uri="{BB962C8B-B14F-4D97-AF65-F5344CB8AC3E}">
        <p14:creationId xmlns:p14="http://schemas.microsoft.com/office/powerpoint/2010/main" val="29307498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9C569-CC45-AA7A-5391-E9267F2F1D5A}"/>
            </a:ext>
          </a:extLst>
        </p:cNvPr>
        <p:cNvGrpSpPr/>
        <p:nvPr/>
      </p:nvGrpSpPr>
      <p:grpSpPr>
        <a:xfrm>
          <a:off x="0" y="0"/>
          <a:ext cx="0" cy="0"/>
          <a:chOff x="0" y="0"/>
          <a:chExt cx="0" cy="0"/>
        </a:xfrm>
      </p:grpSpPr>
      <p:pic>
        <p:nvPicPr>
          <p:cNvPr id="2" name="Content Placeholder 1">
            <a:extLst>
              <a:ext uri="{FF2B5EF4-FFF2-40B4-BE49-F238E27FC236}">
                <a16:creationId xmlns:a16="http://schemas.microsoft.com/office/drawing/2014/main" id="{47510DCD-CB01-B5E8-1F46-6F072ABB356F}"/>
              </a:ext>
            </a:extLst>
          </p:cNvPr>
          <p:cNvPicPr>
            <a:picLocks noGrp="1" noChangeAspect="1"/>
          </p:cNvPicPr>
          <p:nvPr>
            <p:ph idx="1"/>
          </p:nvPr>
        </p:nvPicPr>
        <p:blipFill>
          <a:blip r:embed="rId2"/>
          <a:stretch>
            <a:fillRect/>
          </a:stretch>
        </p:blipFill>
        <p:spPr>
          <a:xfrm>
            <a:off x="3517449" y="365126"/>
            <a:ext cx="8533526" cy="6357076"/>
          </a:xfrm>
          <a:prstGeom prst="rect">
            <a:avLst/>
          </a:prstGeom>
          <a:solidFill>
            <a:schemeClr val="bg1"/>
          </a:solidFill>
        </p:spPr>
      </p:pic>
      <p:sp>
        <p:nvSpPr>
          <p:cNvPr id="4" name="Title 3">
            <a:extLst>
              <a:ext uri="{FF2B5EF4-FFF2-40B4-BE49-F238E27FC236}">
                <a16:creationId xmlns:a16="http://schemas.microsoft.com/office/drawing/2014/main" id="{E3AC605B-F9E8-5E03-A3CB-E413C2EEBDE9}"/>
              </a:ext>
            </a:extLst>
          </p:cNvPr>
          <p:cNvSpPr>
            <a:spLocks noGrp="1"/>
          </p:cNvSpPr>
          <p:nvPr>
            <p:ph type="title"/>
          </p:nvPr>
        </p:nvSpPr>
        <p:spPr>
          <a:xfrm>
            <a:off x="358220" y="159729"/>
            <a:ext cx="7216288" cy="2296188"/>
          </a:xfrm>
        </p:spPr>
        <p:txBody>
          <a:bodyPr>
            <a:normAutofit/>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Load Balancing </a:t>
            </a:r>
            <a:r>
              <a:rPr lang="en-US" sz="6000" b="1" dirty="0">
                <a:solidFill>
                  <a:prstClr val="black"/>
                </a:solidFill>
                <a:latin typeface="Calibri Light" panose="020F0302020204030204"/>
              </a:rPr>
              <a:t>Components</a:t>
            </a:r>
            <a:endParaRPr lang="en-GB" b="1" dirty="0"/>
          </a:p>
        </p:txBody>
      </p:sp>
    </p:spTree>
    <p:extLst>
      <p:ext uri="{BB962C8B-B14F-4D97-AF65-F5344CB8AC3E}">
        <p14:creationId xmlns:p14="http://schemas.microsoft.com/office/powerpoint/2010/main" val="673505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4DE42-543E-4A97-A1B3-AEBA7315837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80B3633-180C-21BC-060A-943011A32D60}"/>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Application Gateway</a:t>
            </a:r>
            <a:endParaRPr lang="en-GB" b="1" dirty="0"/>
          </a:p>
        </p:txBody>
      </p:sp>
      <p:sp>
        <p:nvSpPr>
          <p:cNvPr id="3" name="Content Placeholder 2">
            <a:extLst>
              <a:ext uri="{FF2B5EF4-FFF2-40B4-BE49-F238E27FC236}">
                <a16:creationId xmlns:a16="http://schemas.microsoft.com/office/drawing/2014/main" id="{BF89DEEE-F338-639D-A1F1-814D1D622E44}"/>
              </a:ext>
            </a:extLst>
          </p:cNvPr>
          <p:cNvSpPr>
            <a:spLocks noGrp="1"/>
          </p:cNvSpPr>
          <p:nvPr>
            <p:ph idx="1"/>
          </p:nvPr>
        </p:nvSpPr>
        <p:spPr>
          <a:xfrm>
            <a:off x="358219" y="1825625"/>
            <a:ext cx="11481847" cy="3961026"/>
          </a:xfrm>
        </p:spPr>
        <p:txBody>
          <a:bodyPr>
            <a:normAutofit/>
          </a:bodyPr>
          <a:lstStyle/>
          <a:p>
            <a:pPr>
              <a:spcBef>
                <a:spcPct val="0"/>
              </a:spcBef>
              <a:buClrTx/>
              <a:buSzTx/>
            </a:pPr>
            <a:r>
              <a:rPr lang="en-US" altLang="en-US" dirty="0"/>
              <a:t>An Application Gateway works at the Application OSI Layer 7. Essentially it’s a Layer 7 switch for a web application.</a:t>
            </a:r>
          </a:p>
          <a:p>
            <a:pPr>
              <a:spcBef>
                <a:spcPct val="0"/>
              </a:spcBef>
              <a:buClrTx/>
              <a:buSzTx/>
            </a:pPr>
            <a:r>
              <a:rPr lang="en-US" altLang="en-US" dirty="0"/>
              <a:t>Specifically, the “application” uses HTTP/HTTPS/</a:t>
            </a:r>
            <a:r>
              <a:rPr lang="en-US" altLang="en-US" dirty="0" err="1"/>
              <a:t>WebSockets</a:t>
            </a:r>
            <a:r>
              <a:rPr lang="en-US" altLang="en-US" dirty="0"/>
              <a:t> so it can inspect HTTP Request packets and route them based on HTML headers or URLs</a:t>
            </a:r>
          </a:p>
          <a:p>
            <a:pPr>
              <a:spcBef>
                <a:spcPct val="0"/>
              </a:spcBef>
              <a:buClrTx/>
              <a:buSzTx/>
            </a:pPr>
            <a:r>
              <a:rPr lang="en-US" altLang="en-US" dirty="0"/>
              <a:t>For example, if /images is in the incoming URL, you can route traffic to a specific set of servers (known as a pool) configured for images. If /video is in the URL, that traffic is routed to another pool that's optimized for videos.</a:t>
            </a:r>
          </a:p>
          <a:p>
            <a:endParaRPr lang="en-GB" dirty="0"/>
          </a:p>
        </p:txBody>
      </p:sp>
    </p:spTree>
    <p:extLst>
      <p:ext uri="{BB962C8B-B14F-4D97-AF65-F5344CB8AC3E}">
        <p14:creationId xmlns:p14="http://schemas.microsoft.com/office/powerpoint/2010/main" val="16359004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8AAD43-7044-73BD-D666-D266FA87D6C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B583B41-7937-B9FF-64B6-F36B5DC2A1BA}"/>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Application Gateway</a:t>
            </a:r>
            <a:endParaRPr lang="en-GB" b="1" dirty="0"/>
          </a:p>
        </p:txBody>
      </p:sp>
      <p:sp>
        <p:nvSpPr>
          <p:cNvPr id="3" name="Content Placeholder 2">
            <a:extLst>
              <a:ext uri="{FF2B5EF4-FFF2-40B4-BE49-F238E27FC236}">
                <a16:creationId xmlns:a16="http://schemas.microsoft.com/office/drawing/2014/main" id="{3824423D-88F3-2F90-48E5-B9838532A100}"/>
              </a:ext>
            </a:extLst>
          </p:cNvPr>
          <p:cNvSpPr>
            <a:spLocks noGrp="1"/>
          </p:cNvSpPr>
          <p:nvPr>
            <p:ph idx="1"/>
          </p:nvPr>
        </p:nvSpPr>
        <p:spPr>
          <a:xfrm>
            <a:off x="358219" y="1825625"/>
            <a:ext cx="11481847" cy="3961026"/>
          </a:xfrm>
        </p:spPr>
        <p:txBody>
          <a:bodyPr>
            <a:normAutofit/>
          </a:bodyPr>
          <a:lstStyle/>
          <a:p>
            <a:pPr>
              <a:spcBef>
                <a:spcPct val="0"/>
              </a:spcBef>
              <a:buClrTx/>
              <a:buSzTx/>
            </a:pPr>
            <a:r>
              <a:rPr lang="en-US" altLang="en-US" dirty="0"/>
              <a:t>For example, if /images is in the incoming URL, you can route traffic to a specific set of servers (known as a pool) configured for images. If /video is in the URL, that traffic is routed to another pool that's optimized for videos.</a:t>
            </a:r>
          </a:p>
          <a:p>
            <a:endParaRPr lang="en-GB" dirty="0"/>
          </a:p>
        </p:txBody>
      </p:sp>
      <p:pic>
        <p:nvPicPr>
          <p:cNvPr id="2" name="Picture 1">
            <a:extLst>
              <a:ext uri="{FF2B5EF4-FFF2-40B4-BE49-F238E27FC236}">
                <a16:creationId xmlns:a16="http://schemas.microsoft.com/office/drawing/2014/main" id="{9F354669-D66E-0B24-FB7E-5764B188F3FC}"/>
              </a:ext>
            </a:extLst>
          </p:cNvPr>
          <p:cNvPicPr>
            <a:picLocks noChangeAspect="1"/>
          </p:cNvPicPr>
          <p:nvPr/>
        </p:nvPicPr>
        <p:blipFill>
          <a:blip r:embed="rId2"/>
          <a:stretch>
            <a:fillRect/>
          </a:stretch>
        </p:blipFill>
        <p:spPr>
          <a:xfrm>
            <a:off x="6109755" y="3029803"/>
            <a:ext cx="5989310" cy="3679465"/>
          </a:xfrm>
          <a:prstGeom prst="rect">
            <a:avLst/>
          </a:prstGeom>
        </p:spPr>
      </p:pic>
      <p:pic>
        <p:nvPicPr>
          <p:cNvPr id="5" name="Picture 4">
            <a:extLst>
              <a:ext uri="{FF2B5EF4-FFF2-40B4-BE49-F238E27FC236}">
                <a16:creationId xmlns:a16="http://schemas.microsoft.com/office/drawing/2014/main" id="{A15ADE10-2A01-518D-9DAF-028299FE2850}"/>
              </a:ext>
            </a:extLst>
          </p:cNvPr>
          <p:cNvPicPr>
            <a:picLocks noChangeAspect="1"/>
          </p:cNvPicPr>
          <p:nvPr/>
        </p:nvPicPr>
        <p:blipFill>
          <a:blip r:embed="rId3"/>
          <a:stretch>
            <a:fillRect/>
          </a:stretch>
        </p:blipFill>
        <p:spPr>
          <a:xfrm>
            <a:off x="5048256" y="6299984"/>
            <a:ext cx="6963937" cy="454170"/>
          </a:xfrm>
          <a:prstGeom prst="rect">
            <a:avLst/>
          </a:prstGeom>
        </p:spPr>
      </p:pic>
      <p:pic>
        <p:nvPicPr>
          <p:cNvPr id="6" name="Picture 5">
            <a:extLst>
              <a:ext uri="{FF2B5EF4-FFF2-40B4-BE49-F238E27FC236}">
                <a16:creationId xmlns:a16="http://schemas.microsoft.com/office/drawing/2014/main" id="{8DA7DEA5-444A-C05D-5D5B-666380C241BE}"/>
              </a:ext>
            </a:extLst>
          </p:cNvPr>
          <p:cNvPicPr>
            <a:picLocks noChangeAspect="1"/>
          </p:cNvPicPr>
          <p:nvPr/>
        </p:nvPicPr>
        <p:blipFill>
          <a:blip r:embed="rId4"/>
          <a:stretch>
            <a:fillRect/>
          </a:stretch>
        </p:blipFill>
        <p:spPr>
          <a:xfrm>
            <a:off x="5927174" y="5492080"/>
            <a:ext cx="1771822" cy="633595"/>
          </a:xfrm>
          <a:prstGeom prst="rect">
            <a:avLst/>
          </a:prstGeom>
        </p:spPr>
      </p:pic>
      <p:pic>
        <p:nvPicPr>
          <p:cNvPr id="7" name="Picture 6">
            <a:extLst>
              <a:ext uri="{FF2B5EF4-FFF2-40B4-BE49-F238E27FC236}">
                <a16:creationId xmlns:a16="http://schemas.microsoft.com/office/drawing/2014/main" id="{68FA4A8B-AC7C-909F-024E-3C97447D1486}"/>
              </a:ext>
            </a:extLst>
          </p:cNvPr>
          <p:cNvPicPr>
            <a:picLocks noChangeAspect="1"/>
          </p:cNvPicPr>
          <p:nvPr/>
        </p:nvPicPr>
        <p:blipFill>
          <a:blip r:embed="rId5"/>
          <a:stretch>
            <a:fillRect/>
          </a:stretch>
        </p:blipFill>
        <p:spPr>
          <a:xfrm>
            <a:off x="6259108" y="3539853"/>
            <a:ext cx="4317647" cy="2090574"/>
          </a:xfrm>
          <a:prstGeom prst="rect">
            <a:avLst/>
          </a:prstGeom>
        </p:spPr>
      </p:pic>
      <p:sp>
        <p:nvSpPr>
          <p:cNvPr id="8" name="TextBox 7">
            <a:extLst>
              <a:ext uri="{FF2B5EF4-FFF2-40B4-BE49-F238E27FC236}">
                <a16:creationId xmlns:a16="http://schemas.microsoft.com/office/drawing/2014/main" id="{8F7A75D7-D9BC-1456-BA32-5C6B76639B78}"/>
              </a:ext>
            </a:extLst>
          </p:cNvPr>
          <p:cNvSpPr txBox="1"/>
          <p:nvPr/>
        </p:nvSpPr>
        <p:spPr>
          <a:xfrm>
            <a:off x="383913" y="3165754"/>
            <a:ext cx="5696165" cy="2616101"/>
          </a:xfrm>
          <a:prstGeom prst="rect">
            <a:avLst/>
          </a:prstGeom>
          <a:noFill/>
        </p:spPr>
        <p:txBody>
          <a:bodyPr wrap="square">
            <a:spAutoFit/>
          </a:bodyPr>
          <a:lstStyle/>
          <a:p>
            <a:pPr marL="285750" indent="-285750">
              <a:buFont typeface="Wingdings" panose="05000000000000000000" pitchFamily="2" charset="2"/>
              <a:buChar char="v"/>
            </a:pPr>
            <a:r>
              <a:rPr lang="en-GB" sz="2000" dirty="0"/>
              <a:t>You can combine application gateways with load balancers</a:t>
            </a:r>
            <a:r>
              <a:rPr lang="en-GB" sz="2000" baseline="30000" dirty="0"/>
              <a:t>#</a:t>
            </a:r>
            <a:r>
              <a:rPr lang="en-GB" sz="2000" dirty="0"/>
              <a:t> (aka </a:t>
            </a:r>
            <a:r>
              <a:rPr lang="en-GB" sz="2000" i="1" dirty="0"/>
              <a:t>network load balancers</a:t>
            </a:r>
            <a:r>
              <a:rPr lang="en-GB" sz="2000" dirty="0"/>
              <a:t> because they operate at the Network OSI Layer 4).</a:t>
            </a:r>
          </a:p>
          <a:p>
            <a:pPr marL="285750" indent="-285750">
              <a:buFont typeface="Wingdings" panose="05000000000000000000" pitchFamily="2" charset="2"/>
              <a:buChar char="v"/>
            </a:pPr>
            <a:endParaRPr lang="en-GB" sz="1200" dirty="0"/>
          </a:p>
          <a:p>
            <a:pPr marL="285750" indent="-285750">
              <a:buFont typeface="Wingdings" panose="05000000000000000000" pitchFamily="2" charset="2"/>
              <a:buChar char="v"/>
            </a:pPr>
            <a:r>
              <a:rPr lang="en-GB" sz="2000" i="1" dirty="0"/>
              <a:t>An AG automatically performs load balancing, so a separate load balancer is not required.</a:t>
            </a:r>
          </a:p>
          <a:p>
            <a:pPr marL="285750" indent="-285750">
              <a:buFont typeface="Wingdings" panose="05000000000000000000" pitchFamily="2" charset="2"/>
              <a:buChar char="v"/>
            </a:pPr>
            <a:endParaRPr lang="en-GB" sz="1200" i="1" dirty="0"/>
          </a:p>
          <a:p>
            <a:pPr marL="285750" indent="-285750">
              <a:buFont typeface="Wingdings" panose="05000000000000000000" pitchFamily="2" charset="2"/>
              <a:buChar char="v"/>
            </a:pPr>
            <a:r>
              <a:rPr lang="en-GB" sz="2000" i="1" dirty="0"/>
              <a:t>it also provides a firewall so we should pretty much always use an application gateway.</a:t>
            </a:r>
            <a:endParaRPr lang="en-GB" sz="2000" dirty="0"/>
          </a:p>
        </p:txBody>
      </p:sp>
    </p:spTree>
    <p:extLst>
      <p:ext uri="{BB962C8B-B14F-4D97-AF65-F5344CB8AC3E}">
        <p14:creationId xmlns:p14="http://schemas.microsoft.com/office/powerpoint/2010/main" val="2067173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F76C0-863A-9AEC-0C02-D05EE9C010E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615E0C0-1A43-9D04-1EA9-57FD6CF9D2F4}"/>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Application Gateway</a:t>
            </a:r>
            <a:endParaRPr lang="en-GB" b="1" dirty="0"/>
          </a:p>
        </p:txBody>
      </p:sp>
      <p:sp>
        <p:nvSpPr>
          <p:cNvPr id="3" name="Content Placeholder 2">
            <a:extLst>
              <a:ext uri="{FF2B5EF4-FFF2-40B4-BE49-F238E27FC236}">
                <a16:creationId xmlns:a16="http://schemas.microsoft.com/office/drawing/2014/main" id="{8463F640-841F-002D-BF62-336BD98A6147}"/>
              </a:ext>
            </a:extLst>
          </p:cNvPr>
          <p:cNvSpPr>
            <a:spLocks noGrp="1"/>
          </p:cNvSpPr>
          <p:nvPr>
            <p:ph idx="1"/>
          </p:nvPr>
        </p:nvSpPr>
        <p:spPr>
          <a:xfrm>
            <a:off x="358219" y="1825625"/>
            <a:ext cx="11481847" cy="3961026"/>
          </a:xfrm>
        </p:spPr>
        <p:txBody>
          <a:bodyPr>
            <a:normAutofit/>
          </a:bodyPr>
          <a:lstStyle/>
          <a:p>
            <a:r>
              <a:rPr lang="en-GB" dirty="0"/>
              <a:t>Application Gateway operates as an application delivery controller (ADC). </a:t>
            </a:r>
          </a:p>
          <a:p>
            <a:r>
              <a:rPr lang="en-GB" dirty="0"/>
              <a:t>It</a:t>
            </a:r>
            <a:r>
              <a:rPr lang="en-GB" b="1" dirty="0"/>
              <a:t> offers Transport Layer Security (TLS), previously known as Secure Sockets Layer (SSL), </a:t>
            </a:r>
            <a:r>
              <a:rPr lang="en-GB" dirty="0"/>
              <a:t>termination, cookie-based session affinity, round-robin load distribution, content-based routing, ability to host multiple websites, and security enhancements.</a:t>
            </a:r>
          </a:p>
          <a:p>
            <a:endParaRPr lang="en-GB" dirty="0"/>
          </a:p>
          <a:p>
            <a:r>
              <a:rPr lang="en-GB" dirty="0"/>
              <a:t>Application Gateway security enhancements include TLS policy management and end-to-end TLS support.</a:t>
            </a:r>
          </a:p>
        </p:txBody>
      </p:sp>
      <p:sp>
        <p:nvSpPr>
          <p:cNvPr id="2" name="TextBox 1">
            <a:extLst>
              <a:ext uri="{FF2B5EF4-FFF2-40B4-BE49-F238E27FC236}">
                <a16:creationId xmlns:a16="http://schemas.microsoft.com/office/drawing/2014/main" id="{4C146CD6-956B-86AF-8DD6-CD0781D8DBC3}"/>
              </a:ext>
            </a:extLst>
          </p:cNvPr>
          <p:cNvSpPr txBox="1"/>
          <p:nvPr/>
        </p:nvSpPr>
        <p:spPr>
          <a:xfrm>
            <a:off x="4878474" y="5980046"/>
            <a:ext cx="7209692" cy="523220"/>
          </a:xfrm>
          <a:prstGeom prst="rect">
            <a:avLst/>
          </a:prstGeom>
          <a:solidFill>
            <a:schemeClr val="accent1">
              <a:lumMod val="50000"/>
            </a:schemeClr>
          </a:solidFill>
        </p:spPr>
        <p:txBody>
          <a:bodyPr wrap="square">
            <a:spAutoFit/>
          </a:bodyPr>
          <a:lstStyle/>
          <a:p>
            <a:r>
              <a:rPr lang="en-GB" sz="1400" dirty="0">
                <a:solidFill>
                  <a:srgbClr val="FFC000"/>
                </a:solidFill>
              </a:rPr>
              <a:t>https://docs.microsoft.com/en-us/azure/application-gateway/overview</a:t>
            </a:r>
          </a:p>
          <a:p>
            <a:r>
              <a:rPr lang="en-GB" sz="1400" dirty="0">
                <a:solidFill>
                  <a:srgbClr val="FFC000"/>
                </a:solidFill>
              </a:rPr>
              <a:t>https://docs.microsoft.com/en-us/azure/application-gateway/application-gateway-components</a:t>
            </a:r>
          </a:p>
        </p:txBody>
      </p:sp>
    </p:spTree>
    <p:extLst>
      <p:ext uri="{BB962C8B-B14F-4D97-AF65-F5344CB8AC3E}">
        <p14:creationId xmlns:p14="http://schemas.microsoft.com/office/powerpoint/2010/main" val="4083653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267F25-7790-B6D4-B479-40DA5BE3F75D}"/>
            </a:ext>
          </a:extLst>
        </p:cNvPr>
        <p:cNvGrpSpPr/>
        <p:nvPr/>
      </p:nvGrpSpPr>
      <p:grpSpPr>
        <a:xfrm>
          <a:off x="0" y="0"/>
          <a:ext cx="0" cy="0"/>
          <a:chOff x="0" y="0"/>
          <a:chExt cx="0" cy="0"/>
        </a:xfrm>
      </p:grpSpPr>
      <p:pic>
        <p:nvPicPr>
          <p:cNvPr id="7" name="Picture 6" descr="Diagram&#10;&#10;Description automatically generated">
            <a:extLst>
              <a:ext uri="{FF2B5EF4-FFF2-40B4-BE49-F238E27FC236}">
                <a16:creationId xmlns:a16="http://schemas.microsoft.com/office/drawing/2014/main" id="{3E580441-0CB4-9510-E1FE-90794CB17F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96554" y="1603478"/>
            <a:ext cx="4462825" cy="4082388"/>
          </a:xfrm>
          <a:prstGeom prst="rect">
            <a:avLst/>
          </a:prstGeom>
        </p:spPr>
      </p:pic>
      <p:sp>
        <p:nvSpPr>
          <p:cNvPr id="4" name="Title 3">
            <a:extLst>
              <a:ext uri="{FF2B5EF4-FFF2-40B4-BE49-F238E27FC236}">
                <a16:creationId xmlns:a16="http://schemas.microsoft.com/office/drawing/2014/main" id="{BFFB768B-0E78-9AB7-8F92-6DE5145BFBF3}"/>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Application Gateway Components</a:t>
            </a:r>
            <a:endParaRPr lang="en-GB" b="1" dirty="0"/>
          </a:p>
        </p:txBody>
      </p:sp>
      <p:sp>
        <p:nvSpPr>
          <p:cNvPr id="3" name="Content Placeholder 2">
            <a:extLst>
              <a:ext uri="{FF2B5EF4-FFF2-40B4-BE49-F238E27FC236}">
                <a16:creationId xmlns:a16="http://schemas.microsoft.com/office/drawing/2014/main" id="{77D34D94-1F39-5675-490A-0E7DD1721ECF}"/>
              </a:ext>
            </a:extLst>
          </p:cNvPr>
          <p:cNvSpPr>
            <a:spLocks noGrp="1"/>
          </p:cNvSpPr>
          <p:nvPr>
            <p:ph idx="1"/>
          </p:nvPr>
        </p:nvSpPr>
        <p:spPr>
          <a:xfrm>
            <a:off x="358220" y="1825625"/>
            <a:ext cx="7557481" cy="3961026"/>
          </a:xfrm>
        </p:spPr>
        <p:txBody>
          <a:bodyPr>
            <a:normAutofit fontScale="92500"/>
          </a:bodyPr>
          <a:lstStyle/>
          <a:p>
            <a:r>
              <a:rPr lang="en-GB" b="1" dirty="0"/>
              <a:t>Frontend IP</a:t>
            </a:r>
            <a:r>
              <a:rPr lang="en-GB" dirty="0"/>
              <a:t>: a list of one or more public and private IP addresses.</a:t>
            </a:r>
            <a:br>
              <a:rPr lang="en-GB" dirty="0"/>
            </a:br>
            <a:r>
              <a:rPr lang="en-GB" dirty="0"/>
              <a:t>Your virtual network and public IP address must be in the same location as your application gateway.</a:t>
            </a:r>
          </a:p>
          <a:p>
            <a:r>
              <a:rPr lang="en-GB" b="1" dirty="0"/>
              <a:t>Listener</a:t>
            </a:r>
            <a:r>
              <a:rPr lang="en-GB" dirty="0"/>
              <a:t>: A listener is a logical entity that checks for incoming connection requests. A listener accepts a request if the protocol, port, hostname, and IP address associated with the request match the same elements associated with the listener configuration. An application Gateway requires at least one listener.</a:t>
            </a:r>
          </a:p>
          <a:p>
            <a:endParaRPr lang="en-GB" dirty="0"/>
          </a:p>
        </p:txBody>
      </p:sp>
    </p:spTree>
    <p:extLst>
      <p:ext uri="{BB962C8B-B14F-4D97-AF65-F5344CB8AC3E}">
        <p14:creationId xmlns:p14="http://schemas.microsoft.com/office/powerpoint/2010/main" val="2524644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A4227A-F706-8F38-45A5-D2C6E0641D4C}"/>
            </a:ext>
          </a:extLst>
        </p:cNvPr>
        <p:cNvGrpSpPr/>
        <p:nvPr/>
      </p:nvGrpSpPr>
      <p:grpSpPr>
        <a:xfrm>
          <a:off x="0" y="0"/>
          <a:ext cx="0" cy="0"/>
          <a:chOff x="0" y="0"/>
          <a:chExt cx="0" cy="0"/>
        </a:xfrm>
      </p:grpSpPr>
      <p:pic>
        <p:nvPicPr>
          <p:cNvPr id="7" name="Picture 6" descr="Diagram&#10;&#10;Description automatically generated">
            <a:extLst>
              <a:ext uri="{FF2B5EF4-FFF2-40B4-BE49-F238E27FC236}">
                <a16:creationId xmlns:a16="http://schemas.microsoft.com/office/drawing/2014/main" id="{0585ABE1-F97F-D3F2-8097-8BB7AEA4F3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96554" y="1603478"/>
            <a:ext cx="4462825" cy="4082388"/>
          </a:xfrm>
          <a:prstGeom prst="rect">
            <a:avLst/>
          </a:prstGeom>
        </p:spPr>
      </p:pic>
      <p:sp>
        <p:nvSpPr>
          <p:cNvPr id="4" name="Title 3">
            <a:extLst>
              <a:ext uri="{FF2B5EF4-FFF2-40B4-BE49-F238E27FC236}">
                <a16:creationId xmlns:a16="http://schemas.microsoft.com/office/drawing/2014/main" id="{991E34C1-1A9E-2166-B039-E50529A7733F}"/>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Application Gateway Components</a:t>
            </a:r>
            <a:endParaRPr lang="en-GB" b="1" dirty="0"/>
          </a:p>
        </p:txBody>
      </p:sp>
      <p:sp>
        <p:nvSpPr>
          <p:cNvPr id="3" name="Content Placeholder 2">
            <a:extLst>
              <a:ext uri="{FF2B5EF4-FFF2-40B4-BE49-F238E27FC236}">
                <a16:creationId xmlns:a16="http://schemas.microsoft.com/office/drawing/2014/main" id="{52C1C945-BBDF-8BC5-897E-31C6C9DBDDA1}"/>
              </a:ext>
            </a:extLst>
          </p:cNvPr>
          <p:cNvSpPr>
            <a:spLocks noGrp="1"/>
          </p:cNvSpPr>
          <p:nvPr>
            <p:ph idx="1"/>
          </p:nvPr>
        </p:nvSpPr>
        <p:spPr>
          <a:xfrm>
            <a:off x="358220" y="1825625"/>
            <a:ext cx="7366413" cy="3961026"/>
          </a:xfrm>
        </p:spPr>
        <p:txBody>
          <a:bodyPr>
            <a:normAutofit/>
          </a:bodyPr>
          <a:lstStyle/>
          <a:p>
            <a:r>
              <a:rPr lang="en-GB" sz="2400" b="1" dirty="0"/>
              <a:t>Request Routing Rule</a:t>
            </a:r>
            <a:r>
              <a:rPr lang="en-GB" sz="2400" dirty="0"/>
              <a:t>: determines how to route traffic on the listener. The rule binds the listener, the back-end server pool, and the backend HTTP settings. Forwards the request to the backend or redirects it elsewhere. </a:t>
            </a:r>
          </a:p>
          <a:p>
            <a:pPr lvl="1"/>
            <a:r>
              <a:rPr lang="en-GB" sz="2000" dirty="0"/>
              <a:t>Defines which backend server pool to forward it to.</a:t>
            </a:r>
          </a:p>
          <a:p>
            <a:pPr lvl="1"/>
            <a:r>
              <a:rPr lang="en-GB" sz="2000" dirty="0"/>
              <a:t>One listener can be attached to one rule</a:t>
            </a:r>
          </a:p>
          <a:p>
            <a:r>
              <a:rPr lang="en-GB" sz="2400" b="1" dirty="0"/>
              <a:t>HTTP Settings</a:t>
            </a:r>
            <a:r>
              <a:rPr lang="en-GB" sz="2400" dirty="0"/>
              <a:t>: The port and protocol used in the HTTP settings determine whether the traffic between the application gateway and backend servers is encrypted (providing end-to-end TLS) or unencrypted. Also provides cookie-based session affinity.</a:t>
            </a:r>
          </a:p>
          <a:p>
            <a:endParaRPr lang="en-GB" dirty="0"/>
          </a:p>
        </p:txBody>
      </p:sp>
    </p:spTree>
    <p:extLst>
      <p:ext uri="{BB962C8B-B14F-4D97-AF65-F5344CB8AC3E}">
        <p14:creationId xmlns:p14="http://schemas.microsoft.com/office/powerpoint/2010/main" val="11640510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C85533-4CB5-043D-4415-64C4D97BA3F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6D46308-3F70-300F-2F2E-04AB584885F0}"/>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Application Gateway Features</a:t>
            </a:r>
            <a:endParaRPr lang="en-GB" b="1" dirty="0"/>
          </a:p>
        </p:txBody>
      </p:sp>
      <p:sp>
        <p:nvSpPr>
          <p:cNvPr id="5" name="Content Placeholder 4">
            <a:extLst>
              <a:ext uri="{FF2B5EF4-FFF2-40B4-BE49-F238E27FC236}">
                <a16:creationId xmlns:a16="http://schemas.microsoft.com/office/drawing/2014/main" id="{B37DA8E5-9E3C-9F82-A487-578E6B778F2D}"/>
              </a:ext>
            </a:extLst>
          </p:cNvPr>
          <p:cNvSpPr>
            <a:spLocks noGrp="1"/>
          </p:cNvSpPr>
          <p:nvPr>
            <p:ph idx="1"/>
          </p:nvPr>
        </p:nvSpPr>
        <p:spPr>
          <a:xfrm>
            <a:off x="253387" y="1540563"/>
            <a:ext cx="7011572" cy="4261276"/>
          </a:xfrm>
        </p:spPr>
        <p:txBody>
          <a:bodyPr>
            <a:normAutofit fontScale="92500" lnSpcReduction="20000"/>
          </a:bodyPr>
          <a:lstStyle/>
          <a:p>
            <a:pPr marL="457200" indent="-457200">
              <a:buFont typeface="+mj-lt"/>
              <a:buAutoNum type="arabicPeriod"/>
            </a:pPr>
            <a:r>
              <a:rPr lang="en-GB" sz="2600" dirty="0"/>
              <a:t>AG terminates encrypted traffic and passes unencrypted traffic to the backend pool OR end-to-end encryption</a:t>
            </a:r>
          </a:p>
          <a:p>
            <a:pPr marL="457200" indent="-457200">
              <a:buFont typeface="+mj-lt"/>
              <a:buAutoNum type="arabicPeriod"/>
            </a:pPr>
            <a:r>
              <a:rPr lang="en-GB" sz="2600" dirty="0"/>
              <a:t>Redirection: A common scenario for many web applications is to support automatic HTTP to HTTPS redirection to ensure all communication between an application and its users occurs over an encrypted path.</a:t>
            </a:r>
          </a:p>
          <a:p>
            <a:pPr marL="457200" indent="-457200">
              <a:buFont typeface="+mj-lt"/>
              <a:buAutoNum type="arabicPeriod"/>
            </a:pPr>
            <a:r>
              <a:rPr lang="en-GB" sz="2600" dirty="0"/>
              <a:t>AG v2 supports:</a:t>
            </a:r>
          </a:p>
          <a:p>
            <a:pPr marL="857250" lvl="1" indent="-457200"/>
            <a:r>
              <a:rPr lang="en-GB" sz="2200" dirty="0"/>
              <a:t>Autoscaling</a:t>
            </a:r>
          </a:p>
          <a:p>
            <a:pPr marL="857250" lvl="1" indent="-457200"/>
            <a:r>
              <a:rPr lang="en-GB" sz="2200" dirty="0"/>
              <a:t>Zone redundancy</a:t>
            </a:r>
          </a:p>
          <a:p>
            <a:pPr marL="857250" lvl="1" indent="-457200"/>
            <a:r>
              <a:rPr lang="en-GB" sz="2200" dirty="0"/>
              <a:t>Static virtual IP address (does not change over lifetime of AG)</a:t>
            </a:r>
          </a:p>
          <a:p>
            <a:pPr marL="857250" lvl="1" indent="-457200"/>
            <a:r>
              <a:rPr lang="en-GB" sz="2200" dirty="0"/>
              <a:t>Use Application Gateway as the ingress for an Azure Kubernetes Service (AKS) cluster.</a:t>
            </a:r>
          </a:p>
          <a:p>
            <a:endParaRPr lang="en-GB" dirty="0"/>
          </a:p>
        </p:txBody>
      </p:sp>
      <p:pic>
        <p:nvPicPr>
          <p:cNvPr id="6" name="Picture 5">
            <a:extLst>
              <a:ext uri="{FF2B5EF4-FFF2-40B4-BE49-F238E27FC236}">
                <a16:creationId xmlns:a16="http://schemas.microsoft.com/office/drawing/2014/main" id="{03778E9E-AEA1-3B65-58E5-EDEFF8C14A9D}"/>
              </a:ext>
            </a:extLst>
          </p:cNvPr>
          <p:cNvPicPr>
            <a:picLocks noChangeAspect="1"/>
          </p:cNvPicPr>
          <p:nvPr/>
        </p:nvPicPr>
        <p:blipFill>
          <a:blip r:embed="rId2"/>
          <a:stretch>
            <a:fillRect/>
          </a:stretch>
        </p:blipFill>
        <p:spPr>
          <a:xfrm>
            <a:off x="7264959" y="1374082"/>
            <a:ext cx="4849010" cy="5315760"/>
          </a:xfrm>
          <a:prstGeom prst="rect">
            <a:avLst/>
          </a:prstGeom>
          <a:solidFill>
            <a:schemeClr val="bg1"/>
          </a:solidFill>
        </p:spPr>
      </p:pic>
    </p:spTree>
    <p:extLst>
      <p:ext uri="{BB962C8B-B14F-4D97-AF65-F5344CB8AC3E}">
        <p14:creationId xmlns:p14="http://schemas.microsoft.com/office/powerpoint/2010/main" val="19365462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B68CD3-03C8-7CFD-313A-EC619BB7501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F147DC6-8167-027B-2CBC-7B27B519AA1F}"/>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Application Gateway Features</a:t>
            </a:r>
            <a:endParaRPr lang="en-GB" b="1" dirty="0"/>
          </a:p>
        </p:txBody>
      </p:sp>
      <p:sp>
        <p:nvSpPr>
          <p:cNvPr id="5" name="Content Placeholder 4">
            <a:extLst>
              <a:ext uri="{FF2B5EF4-FFF2-40B4-BE49-F238E27FC236}">
                <a16:creationId xmlns:a16="http://schemas.microsoft.com/office/drawing/2014/main" id="{9CA0D63C-E209-AC95-9E99-14F65277394F}"/>
              </a:ext>
            </a:extLst>
          </p:cNvPr>
          <p:cNvSpPr>
            <a:spLocks noGrp="1"/>
          </p:cNvSpPr>
          <p:nvPr>
            <p:ph idx="1"/>
          </p:nvPr>
        </p:nvSpPr>
        <p:spPr>
          <a:xfrm>
            <a:off x="253387" y="1540563"/>
            <a:ext cx="7011572" cy="4261276"/>
          </a:xfrm>
        </p:spPr>
        <p:txBody>
          <a:bodyPr>
            <a:normAutofit lnSpcReduction="10000"/>
          </a:bodyPr>
          <a:lstStyle/>
          <a:p>
            <a:pPr marL="457200" indent="-457200">
              <a:buFont typeface="+mj-lt"/>
              <a:buAutoNum type="arabicPeriod" startAt="4"/>
            </a:pPr>
            <a:r>
              <a:rPr lang="en-GB" dirty="0"/>
              <a:t>Web Application Firewall (WAF) is a service that provides centralized protection of your web applications from common exploits and vulnerabilities</a:t>
            </a:r>
          </a:p>
          <a:p>
            <a:pPr marL="457200" indent="-457200">
              <a:buFont typeface="+mj-lt"/>
              <a:buAutoNum type="arabicPeriod" startAt="5"/>
            </a:pPr>
            <a:r>
              <a:rPr lang="en-GB" dirty="0"/>
              <a:t>URL Path Based Routing allows you to route traffic to back-end server pools based on URL Paths of the request. </a:t>
            </a:r>
          </a:p>
          <a:p>
            <a:pPr marL="457200" indent="-457200">
              <a:buFont typeface="+mj-lt"/>
              <a:buAutoNum type="arabicPeriod" startAt="5"/>
            </a:pPr>
            <a:r>
              <a:rPr lang="en-GB" dirty="0"/>
              <a:t>Multiple-site hosting for routing based on host name or domain name for more than one web application on the same application gateway</a:t>
            </a:r>
          </a:p>
          <a:p>
            <a:endParaRPr lang="en-GB" dirty="0"/>
          </a:p>
        </p:txBody>
      </p:sp>
      <p:pic>
        <p:nvPicPr>
          <p:cNvPr id="6" name="Picture 5">
            <a:extLst>
              <a:ext uri="{FF2B5EF4-FFF2-40B4-BE49-F238E27FC236}">
                <a16:creationId xmlns:a16="http://schemas.microsoft.com/office/drawing/2014/main" id="{D4B06813-99B2-E259-C949-9AB3354028BA}"/>
              </a:ext>
            </a:extLst>
          </p:cNvPr>
          <p:cNvPicPr>
            <a:picLocks noChangeAspect="1"/>
          </p:cNvPicPr>
          <p:nvPr/>
        </p:nvPicPr>
        <p:blipFill>
          <a:blip r:embed="rId2"/>
          <a:stretch>
            <a:fillRect/>
          </a:stretch>
        </p:blipFill>
        <p:spPr>
          <a:xfrm>
            <a:off x="7264959" y="1374082"/>
            <a:ext cx="4849010" cy="5315760"/>
          </a:xfrm>
          <a:prstGeom prst="rect">
            <a:avLst/>
          </a:prstGeom>
          <a:solidFill>
            <a:schemeClr val="bg1"/>
          </a:solidFill>
        </p:spPr>
      </p:pic>
    </p:spTree>
    <p:extLst>
      <p:ext uri="{BB962C8B-B14F-4D97-AF65-F5344CB8AC3E}">
        <p14:creationId xmlns:p14="http://schemas.microsoft.com/office/powerpoint/2010/main" val="16592483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797D98-723C-D66C-6DED-FED43FA6EE2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45E1427-FDD7-6FDB-E899-8743AB48F132}"/>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Application Gateway Features</a:t>
            </a:r>
            <a:endParaRPr lang="en-GB" b="1" dirty="0"/>
          </a:p>
        </p:txBody>
      </p:sp>
      <p:sp>
        <p:nvSpPr>
          <p:cNvPr id="5" name="Content Placeholder 4">
            <a:extLst>
              <a:ext uri="{FF2B5EF4-FFF2-40B4-BE49-F238E27FC236}">
                <a16:creationId xmlns:a16="http://schemas.microsoft.com/office/drawing/2014/main" id="{1A490B4F-7D35-AAE4-E1A4-EF5812153BE6}"/>
              </a:ext>
            </a:extLst>
          </p:cNvPr>
          <p:cNvSpPr>
            <a:spLocks noGrp="1"/>
          </p:cNvSpPr>
          <p:nvPr>
            <p:ph idx="1"/>
          </p:nvPr>
        </p:nvSpPr>
        <p:spPr>
          <a:xfrm>
            <a:off x="253387" y="1540563"/>
            <a:ext cx="7011572" cy="4261276"/>
          </a:xfrm>
        </p:spPr>
        <p:txBody>
          <a:bodyPr>
            <a:normAutofit fontScale="92500" lnSpcReduction="10000"/>
          </a:bodyPr>
          <a:lstStyle/>
          <a:p>
            <a:pPr marL="457200" indent="-457200">
              <a:buFont typeface="+mj-lt"/>
              <a:buAutoNum type="arabicPeriod" startAt="7"/>
            </a:pPr>
            <a:r>
              <a:rPr lang="en-GB" dirty="0"/>
              <a:t>Session affinity</a:t>
            </a:r>
            <a:r>
              <a:rPr lang="en-GB" baseline="30000" dirty="0"/>
              <a:t>#</a:t>
            </a:r>
            <a:r>
              <a:rPr lang="en-GB" dirty="0"/>
              <a:t>: keep a user session on the same server. By using gateway-managed cookies, the Application Gateway can direct subsequent traffic from a user session to the same server for processing</a:t>
            </a:r>
          </a:p>
          <a:p>
            <a:pPr marL="457200" indent="-457200">
              <a:buFont typeface="+mj-lt"/>
              <a:buAutoNum type="arabicPeriod" startAt="7"/>
            </a:pPr>
            <a:r>
              <a:rPr lang="en-GB" dirty="0"/>
              <a:t>Connection draining helps you achieve graceful removal of backend pool members during planned service updates. Ensures all deregistering instances of a backend pool don't receive any new request while allowing existing requests to complete within a configured time limit</a:t>
            </a:r>
          </a:p>
          <a:p>
            <a:endParaRPr lang="en-GB" dirty="0"/>
          </a:p>
        </p:txBody>
      </p:sp>
      <p:pic>
        <p:nvPicPr>
          <p:cNvPr id="6" name="Picture 5">
            <a:extLst>
              <a:ext uri="{FF2B5EF4-FFF2-40B4-BE49-F238E27FC236}">
                <a16:creationId xmlns:a16="http://schemas.microsoft.com/office/drawing/2014/main" id="{07246FB4-5850-DB25-F708-E1E48B5BF74B}"/>
              </a:ext>
            </a:extLst>
          </p:cNvPr>
          <p:cNvPicPr>
            <a:picLocks noChangeAspect="1"/>
          </p:cNvPicPr>
          <p:nvPr/>
        </p:nvPicPr>
        <p:blipFill>
          <a:blip r:embed="rId2"/>
          <a:stretch>
            <a:fillRect/>
          </a:stretch>
        </p:blipFill>
        <p:spPr>
          <a:xfrm>
            <a:off x="7264959" y="1374082"/>
            <a:ext cx="4849010" cy="5315760"/>
          </a:xfrm>
          <a:prstGeom prst="rect">
            <a:avLst/>
          </a:prstGeom>
          <a:solidFill>
            <a:schemeClr val="bg1"/>
          </a:solidFill>
        </p:spPr>
      </p:pic>
    </p:spTree>
    <p:extLst>
      <p:ext uri="{BB962C8B-B14F-4D97-AF65-F5344CB8AC3E}">
        <p14:creationId xmlns:p14="http://schemas.microsoft.com/office/powerpoint/2010/main" val="17999470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BF50AE-C563-3863-2BEA-081EE9DBFB6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E80D45E-62A2-4F6A-BC62-488FF8C20971}"/>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Application Gateway Features</a:t>
            </a:r>
            <a:endParaRPr lang="en-GB" b="1" dirty="0"/>
          </a:p>
        </p:txBody>
      </p:sp>
      <p:sp>
        <p:nvSpPr>
          <p:cNvPr id="5" name="Content Placeholder 4">
            <a:extLst>
              <a:ext uri="{FF2B5EF4-FFF2-40B4-BE49-F238E27FC236}">
                <a16:creationId xmlns:a16="http://schemas.microsoft.com/office/drawing/2014/main" id="{8B581052-F869-FF9B-A834-80ABB33A543D}"/>
              </a:ext>
            </a:extLst>
          </p:cNvPr>
          <p:cNvSpPr>
            <a:spLocks noGrp="1"/>
          </p:cNvSpPr>
          <p:nvPr>
            <p:ph idx="1"/>
          </p:nvPr>
        </p:nvSpPr>
        <p:spPr>
          <a:xfrm>
            <a:off x="253387" y="1540563"/>
            <a:ext cx="4951659" cy="4261276"/>
          </a:xfrm>
        </p:spPr>
        <p:txBody>
          <a:bodyPr>
            <a:normAutofit/>
          </a:bodyPr>
          <a:lstStyle/>
          <a:p>
            <a:pPr marL="457200" indent="-457200">
              <a:buFont typeface="+mj-lt"/>
              <a:buAutoNum type="arabicPeriod" startAt="9"/>
            </a:pPr>
            <a:r>
              <a:rPr lang="en-GB" dirty="0"/>
              <a:t>Custom error pages.</a:t>
            </a:r>
          </a:p>
          <a:p>
            <a:pPr marL="457200" indent="-457200">
              <a:buFont typeface="+mj-lt"/>
              <a:buAutoNum type="arabicPeriod" startAt="9"/>
            </a:pPr>
            <a:endParaRPr lang="en-GB" dirty="0"/>
          </a:p>
          <a:p>
            <a:pPr marL="457200" indent="-457200">
              <a:buFont typeface="+mj-lt"/>
              <a:buAutoNum type="arabicPeriod" startAt="9"/>
            </a:pPr>
            <a:r>
              <a:rPr lang="en-GB" dirty="0"/>
              <a:t>HTTP header rewriting. HTTP headers allow the client and server to pass additional information with the request or the response.</a:t>
            </a:r>
          </a:p>
          <a:p>
            <a:endParaRPr lang="en-GB" dirty="0"/>
          </a:p>
        </p:txBody>
      </p:sp>
      <p:pic>
        <p:nvPicPr>
          <p:cNvPr id="7" name="Picture 6">
            <a:extLst>
              <a:ext uri="{FF2B5EF4-FFF2-40B4-BE49-F238E27FC236}">
                <a16:creationId xmlns:a16="http://schemas.microsoft.com/office/drawing/2014/main" id="{72053085-F35C-E372-0600-1E20737D2775}"/>
              </a:ext>
            </a:extLst>
          </p:cNvPr>
          <p:cNvPicPr>
            <a:picLocks noChangeAspect="1"/>
          </p:cNvPicPr>
          <p:nvPr/>
        </p:nvPicPr>
        <p:blipFill>
          <a:blip r:embed="rId2"/>
          <a:stretch>
            <a:fillRect/>
          </a:stretch>
        </p:blipFill>
        <p:spPr>
          <a:xfrm>
            <a:off x="5205046" y="1491953"/>
            <a:ext cx="6878321" cy="5251801"/>
          </a:xfrm>
          <a:prstGeom prst="rect">
            <a:avLst/>
          </a:prstGeom>
        </p:spPr>
      </p:pic>
    </p:spTree>
    <p:extLst>
      <p:ext uri="{BB962C8B-B14F-4D97-AF65-F5344CB8AC3E}">
        <p14:creationId xmlns:p14="http://schemas.microsoft.com/office/powerpoint/2010/main" val="1025259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F51AF0-357B-1470-86CE-33C4A28C23C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844517A-ED87-24B4-6EA7-A69108484B0B}"/>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How AG Works</a:t>
            </a:r>
            <a:endParaRPr lang="en-GB" b="1" dirty="0"/>
          </a:p>
        </p:txBody>
      </p:sp>
      <p:pic>
        <p:nvPicPr>
          <p:cNvPr id="2" name="Content Placeholder 15">
            <a:extLst>
              <a:ext uri="{FF2B5EF4-FFF2-40B4-BE49-F238E27FC236}">
                <a16:creationId xmlns:a16="http://schemas.microsoft.com/office/drawing/2014/main" id="{5B3F1372-D952-5307-0712-FF1C3F02E5D1}"/>
              </a:ext>
            </a:extLst>
          </p:cNvPr>
          <p:cNvPicPr>
            <a:picLocks noGrp="1" noChangeAspect="1"/>
          </p:cNvPicPr>
          <p:nvPr>
            <p:ph idx="1"/>
          </p:nvPr>
        </p:nvPicPr>
        <p:blipFill>
          <a:blip r:embed="rId2"/>
          <a:stretch>
            <a:fillRect/>
          </a:stretch>
        </p:blipFill>
        <p:spPr>
          <a:xfrm>
            <a:off x="3318460" y="1364776"/>
            <a:ext cx="8709766" cy="5493224"/>
          </a:xfrm>
          <a:prstGeom prst="rect">
            <a:avLst/>
          </a:prstGeom>
        </p:spPr>
      </p:pic>
    </p:spTree>
    <p:extLst>
      <p:ext uri="{BB962C8B-B14F-4D97-AF65-F5344CB8AC3E}">
        <p14:creationId xmlns:p14="http://schemas.microsoft.com/office/powerpoint/2010/main" val="8427171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66B055-7805-C680-EEF9-E71A7070F78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E218A06-0B68-4742-641F-F672C4C23DD7}"/>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How AG Works</a:t>
            </a:r>
            <a:endParaRPr lang="en-GB" b="1" dirty="0"/>
          </a:p>
        </p:txBody>
      </p:sp>
      <p:pic>
        <p:nvPicPr>
          <p:cNvPr id="6" name="Content Placeholder 3">
            <a:extLst>
              <a:ext uri="{FF2B5EF4-FFF2-40B4-BE49-F238E27FC236}">
                <a16:creationId xmlns:a16="http://schemas.microsoft.com/office/drawing/2014/main" id="{8FADE861-D29E-C834-2F30-E84491E5CB98}"/>
              </a:ext>
            </a:extLst>
          </p:cNvPr>
          <p:cNvPicPr>
            <a:picLocks noChangeAspect="1"/>
          </p:cNvPicPr>
          <p:nvPr/>
        </p:nvPicPr>
        <p:blipFill>
          <a:blip r:embed="rId2"/>
          <a:stretch>
            <a:fillRect/>
          </a:stretch>
        </p:blipFill>
        <p:spPr>
          <a:xfrm>
            <a:off x="2762393" y="1315610"/>
            <a:ext cx="9197591" cy="4702577"/>
          </a:xfrm>
          <a:prstGeom prst="rect">
            <a:avLst/>
          </a:prstGeom>
        </p:spPr>
      </p:pic>
    </p:spTree>
    <p:extLst>
      <p:ext uri="{BB962C8B-B14F-4D97-AF65-F5344CB8AC3E}">
        <p14:creationId xmlns:p14="http://schemas.microsoft.com/office/powerpoint/2010/main" val="10405171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54872-98FD-6C47-6936-84FBF831574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5E43B846-B8AF-9593-46AA-9A2610C6AE9A}"/>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How AG Works</a:t>
            </a:r>
            <a:endParaRPr lang="en-GB" b="1" dirty="0"/>
          </a:p>
        </p:txBody>
      </p:sp>
      <p:pic>
        <p:nvPicPr>
          <p:cNvPr id="6" name="Content Placeholder 3">
            <a:extLst>
              <a:ext uri="{FF2B5EF4-FFF2-40B4-BE49-F238E27FC236}">
                <a16:creationId xmlns:a16="http://schemas.microsoft.com/office/drawing/2014/main" id="{0B509FE0-2060-ABA4-D403-F3D15EB43859}"/>
              </a:ext>
            </a:extLst>
          </p:cNvPr>
          <p:cNvPicPr>
            <a:picLocks noChangeAspect="1"/>
          </p:cNvPicPr>
          <p:nvPr/>
        </p:nvPicPr>
        <p:blipFill>
          <a:blip r:embed="rId2"/>
          <a:stretch>
            <a:fillRect/>
          </a:stretch>
        </p:blipFill>
        <p:spPr>
          <a:xfrm>
            <a:off x="2762393" y="1315610"/>
            <a:ext cx="9197591" cy="4702577"/>
          </a:xfrm>
          <a:prstGeom prst="rect">
            <a:avLst/>
          </a:prstGeom>
        </p:spPr>
      </p:pic>
    </p:spTree>
    <p:extLst>
      <p:ext uri="{BB962C8B-B14F-4D97-AF65-F5344CB8AC3E}">
        <p14:creationId xmlns:p14="http://schemas.microsoft.com/office/powerpoint/2010/main" val="37682368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96E113-AA07-642F-52FA-E619D737DBB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6A77C5F-E07E-6AE9-E664-130DF001ED6F}"/>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How AG Works</a:t>
            </a:r>
            <a:endParaRPr lang="en-GB" b="1" dirty="0"/>
          </a:p>
        </p:txBody>
      </p:sp>
      <p:pic>
        <p:nvPicPr>
          <p:cNvPr id="6" name="Content Placeholder 3">
            <a:extLst>
              <a:ext uri="{FF2B5EF4-FFF2-40B4-BE49-F238E27FC236}">
                <a16:creationId xmlns:a16="http://schemas.microsoft.com/office/drawing/2014/main" id="{76B5A2CA-86EF-8900-0ECF-07BD6D6B93AE}"/>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2779708" y="1315610"/>
            <a:ext cx="9162961" cy="4702577"/>
          </a:xfrm>
          <a:prstGeom prst="rect">
            <a:avLst/>
          </a:prstGeom>
        </p:spPr>
      </p:pic>
    </p:spTree>
    <p:extLst>
      <p:ext uri="{BB962C8B-B14F-4D97-AF65-F5344CB8AC3E}">
        <p14:creationId xmlns:p14="http://schemas.microsoft.com/office/powerpoint/2010/main" val="28954295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D599FE-E746-2E2C-F7DA-D95D4E36A74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1968564-E8D9-EF2A-D46E-4E3A63EC3917}"/>
              </a:ext>
            </a:extLst>
          </p:cNvPr>
          <p:cNvSpPr>
            <a:spLocks noGrp="1"/>
          </p:cNvSpPr>
          <p:nvPr>
            <p:ph type="title"/>
          </p:nvPr>
        </p:nvSpPr>
        <p:spPr>
          <a:xfrm>
            <a:off x="358220" y="242295"/>
            <a:ext cx="4022712" cy="2678326"/>
          </a:xfrm>
        </p:spPr>
        <p:txBody>
          <a:bodyPr>
            <a:normAutofit/>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How AG Works</a:t>
            </a:r>
            <a:endParaRPr lang="en-GB" b="1" dirty="0"/>
          </a:p>
        </p:txBody>
      </p:sp>
      <p:pic>
        <p:nvPicPr>
          <p:cNvPr id="2" name="Picture 1">
            <a:extLst>
              <a:ext uri="{FF2B5EF4-FFF2-40B4-BE49-F238E27FC236}">
                <a16:creationId xmlns:a16="http://schemas.microsoft.com/office/drawing/2014/main" id="{A9FA7532-1540-18D3-8011-8E5F8F8AECD7}"/>
              </a:ext>
            </a:extLst>
          </p:cNvPr>
          <p:cNvPicPr>
            <a:picLocks noChangeAspect="1"/>
          </p:cNvPicPr>
          <p:nvPr/>
        </p:nvPicPr>
        <p:blipFill>
          <a:blip r:embed="rId2"/>
          <a:stretch>
            <a:fillRect/>
          </a:stretch>
        </p:blipFill>
        <p:spPr>
          <a:xfrm>
            <a:off x="3292084" y="0"/>
            <a:ext cx="8809484" cy="6809822"/>
          </a:xfrm>
          <a:prstGeom prst="rect">
            <a:avLst/>
          </a:prstGeom>
        </p:spPr>
      </p:pic>
    </p:spTree>
    <p:extLst>
      <p:ext uri="{BB962C8B-B14F-4D97-AF65-F5344CB8AC3E}">
        <p14:creationId xmlns:p14="http://schemas.microsoft.com/office/powerpoint/2010/main" val="33280922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2F469-E3D7-EBB3-BE3C-B05E5EEC4757}"/>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0EF17D6-E01D-D794-CD5E-CBDA56EC35F5}"/>
              </a:ext>
            </a:extLst>
          </p:cNvPr>
          <p:cNvSpPr>
            <a:spLocks noGrp="1"/>
          </p:cNvSpPr>
          <p:nvPr>
            <p:ph type="title"/>
          </p:nvPr>
        </p:nvSpPr>
        <p:spPr>
          <a:xfrm>
            <a:off x="358219" y="365125"/>
            <a:ext cx="3550589" cy="2458462"/>
          </a:xfrm>
        </p:spPr>
        <p:txBody>
          <a:bodyPr>
            <a:normAutofit/>
          </a:bodyPr>
          <a:lstStyle/>
          <a:p>
            <a:r>
              <a:rPr lang="en-US" sz="6000" b="1" dirty="0"/>
              <a:t>How AG Works</a:t>
            </a:r>
            <a:endParaRPr lang="en-GB" sz="6000" b="1" dirty="0"/>
          </a:p>
        </p:txBody>
      </p:sp>
      <p:pic>
        <p:nvPicPr>
          <p:cNvPr id="7" name="Picture 6">
            <a:extLst>
              <a:ext uri="{FF2B5EF4-FFF2-40B4-BE49-F238E27FC236}">
                <a16:creationId xmlns:a16="http://schemas.microsoft.com/office/drawing/2014/main" id="{B06BF29F-2C12-2CCC-22E3-F54BA0411B62}"/>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3302133" y="730943"/>
            <a:ext cx="8809484" cy="5850351"/>
          </a:xfrm>
          <a:prstGeom prst="rect">
            <a:avLst/>
          </a:prstGeom>
        </p:spPr>
      </p:pic>
    </p:spTree>
    <p:extLst>
      <p:ext uri="{BB962C8B-B14F-4D97-AF65-F5344CB8AC3E}">
        <p14:creationId xmlns:p14="http://schemas.microsoft.com/office/powerpoint/2010/main" val="33160322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848449-B8C1-B8B3-7F25-F491112F775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2CD6683-72B1-95A1-59F0-28CE751B2A84}"/>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Default Load Balancer</a:t>
            </a:r>
            <a:endParaRPr lang="en-GB" b="1" dirty="0"/>
          </a:p>
        </p:txBody>
      </p:sp>
      <p:sp>
        <p:nvSpPr>
          <p:cNvPr id="3" name="Content Placeholder 2">
            <a:extLst>
              <a:ext uri="{FF2B5EF4-FFF2-40B4-BE49-F238E27FC236}">
                <a16:creationId xmlns:a16="http://schemas.microsoft.com/office/drawing/2014/main" id="{A826060A-B6CE-D85A-DC2B-61252812266F}"/>
              </a:ext>
            </a:extLst>
          </p:cNvPr>
          <p:cNvSpPr>
            <a:spLocks noGrp="1"/>
          </p:cNvSpPr>
          <p:nvPr>
            <p:ph idx="1"/>
          </p:nvPr>
        </p:nvSpPr>
        <p:spPr>
          <a:xfrm>
            <a:off x="358219" y="1825625"/>
            <a:ext cx="11481847" cy="3961026"/>
          </a:xfrm>
        </p:spPr>
        <p:txBody>
          <a:bodyPr>
            <a:normAutofit/>
          </a:bodyPr>
          <a:lstStyle/>
          <a:p>
            <a:r>
              <a:rPr lang="en-GB" sz="3200" dirty="0"/>
              <a:t>When the application gateway selects the backend pool, it sends the request to one of the healthy backend servers in the pool. </a:t>
            </a:r>
          </a:p>
          <a:p>
            <a:r>
              <a:rPr lang="en-GB" sz="3200" dirty="0"/>
              <a:t>The health of the server is determined by a health probe. </a:t>
            </a:r>
          </a:p>
          <a:p>
            <a:r>
              <a:rPr lang="en-GB" sz="3200" dirty="0"/>
              <a:t>If the backend pool contains multiple servers, the application gateway uses a </a:t>
            </a:r>
            <a:r>
              <a:rPr lang="en-GB" sz="3200" b="1" dirty="0"/>
              <a:t>round-robin algorithm to route the requests</a:t>
            </a:r>
            <a:r>
              <a:rPr lang="en-GB" sz="3200" dirty="0"/>
              <a:t> between healthy servers. </a:t>
            </a:r>
          </a:p>
          <a:p>
            <a:r>
              <a:rPr lang="en-GB" sz="3200" b="1" dirty="0"/>
              <a:t>This load balances the requests on the servers.</a:t>
            </a:r>
          </a:p>
        </p:txBody>
      </p:sp>
    </p:spTree>
    <p:extLst>
      <p:ext uri="{BB962C8B-B14F-4D97-AF65-F5344CB8AC3E}">
        <p14:creationId xmlns:p14="http://schemas.microsoft.com/office/powerpoint/2010/main" val="13067215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298AE6-E591-CF22-ADB1-C3AA4E9B036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8A5B0C8-BD63-5ECA-C0D9-606A17506776}"/>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Scaling</a:t>
            </a:r>
            <a:endParaRPr lang="en-GB" b="1" dirty="0"/>
          </a:p>
        </p:txBody>
      </p:sp>
      <p:sp>
        <p:nvSpPr>
          <p:cNvPr id="3" name="Content Placeholder 2">
            <a:extLst>
              <a:ext uri="{FF2B5EF4-FFF2-40B4-BE49-F238E27FC236}">
                <a16:creationId xmlns:a16="http://schemas.microsoft.com/office/drawing/2014/main" id="{16F3BB85-1754-46F7-C4E9-FE417367CB96}"/>
              </a:ext>
            </a:extLst>
          </p:cNvPr>
          <p:cNvSpPr>
            <a:spLocks noGrp="1"/>
          </p:cNvSpPr>
          <p:nvPr>
            <p:ph idx="1"/>
          </p:nvPr>
        </p:nvSpPr>
        <p:spPr>
          <a:xfrm>
            <a:off x="358220" y="1825625"/>
            <a:ext cx="8854020" cy="3961026"/>
          </a:xfrm>
        </p:spPr>
        <p:txBody>
          <a:bodyPr>
            <a:normAutofit/>
          </a:bodyPr>
          <a:lstStyle/>
          <a:p>
            <a:pPr marL="342900" indent="-342900"/>
            <a:r>
              <a:rPr lang="en-US" sz="3200" dirty="0">
                <a:latin typeface="Google Sans"/>
              </a:rPr>
              <a:t>Scalability in cloud computing refers to the ability to increase or decrease IT resources as needed to meet changing demand.</a:t>
            </a:r>
          </a:p>
          <a:p>
            <a:pPr marL="342900" indent="-342900"/>
            <a:r>
              <a:rPr lang="en-US" sz="3200" dirty="0">
                <a:latin typeface="Google Sans"/>
              </a:rPr>
              <a:t>Scalability is one of the hallmarks of the cloud.</a:t>
            </a:r>
            <a:endParaRPr lang="en-GB" sz="3200" dirty="0"/>
          </a:p>
        </p:txBody>
      </p:sp>
      <p:pic>
        <p:nvPicPr>
          <p:cNvPr id="2" name="Content Placeholder 2">
            <a:extLst>
              <a:ext uri="{FF2B5EF4-FFF2-40B4-BE49-F238E27FC236}">
                <a16:creationId xmlns:a16="http://schemas.microsoft.com/office/drawing/2014/main" id="{D0B1C278-8917-F334-91FB-4ADFE5122A37}"/>
              </a:ext>
            </a:extLst>
          </p:cNvPr>
          <p:cNvPicPr>
            <a:picLocks noChangeAspect="1"/>
          </p:cNvPicPr>
          <p:nvPr/>
        </p:nvPicPr>
        <p:blipFill>
          <a:blip r:embed="rId2"/>
          <a:stretch>
            <a:fillRect/>
          </a:stretch>
        </p:blipFill>
        <p:spPr>
          <a:xfrm>
            <a:off x="3179928" y="2137675"/>
            <a:ext cx="8508830" cy="3783913"/>
          </a:xfrm>
          <a:prstGeom prst="rect">
            <a:avLst/>
          </a:prstGeom>
        </p:spPr>
      </p:pic>
    </p:spTree>
    <p:extLst>
      <p:ext uri="{BB962C8B-B14F-4D97-AF65-F5344CB8AC3E}">
        <p14:creationId xmlns:p14="http://schemas.microsoft.com/office/powerpoint/2010/main" val="1996930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0A07B0-CDA3-B168-6A67-893ED1B6663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69526E6-61B6-70C6-F59D-C9F5D9299831}"/>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Virtual Machine Scale Set (VMSS)</a:t>
            </a:r>
            <a:endParaRPr lang="en-GB" b="1" dirty="0"/>
          </a:p>
        </p:txBody>
      </p:sp>
      <p:sp>
        <p:nvSpPr>
          <p:cNvPr id="3" name="Content Placeholder 2">
            <a:extLst>
              <a:ext uri="{FF2B5EF4-FFF2-40B4-BE49-F238E27FC236}">
                <a16:creationId xmlns:a16="http://schemas.microsoft.com/office/drawing/2014/main" id="{3B3ADE03-33F2-4898-8759-C476BC660541}"/>
              </a:ext>
            </a:extLst>
          </p:cNvPr>
          <p:cNvSpPr>
            <a:spLocks noGrp="1"/>
          </p:cNvSpPr>
          <p:nvPr>
            <p:ph idx="1"/>
          </p:nvPr>
        </p:nvSpPr>
        <p:spPr>
          <a:xfrm>
            <a:off x="358219" y="1690688"/>
            <a:ext cx="11481847" cy="4095963"/>
          </a:xfrm>
        </p:spPr>
        <p:txBody>
          <a:bodyPr>
            <a:normAutofit fontScale="92500" lnSpcReduction="10000"/>
          </a:bodyPr>
          <a:lstStyle/>
          <a:p>
            <a:r>
              <a:rPr lang="en-GB" dirty="0"/>
              <a:t>Azure virtual machine scale sets let you create and manage a group of </a:t>
            </a:r>
            <a:r>
              <a:rPr lang="en-GB" u="sng" dirty="0"/>
              <a:t>load balanced VMs</a:t>
            </a:r>
            <a:r>
              <a:rPr lang="en-GB" dirty="0"/>
              <a:t>. </a:t>
            </a:r>
          </a:p>
          <a:p>
            <a:pPr lvl="1"/>
            <a:r>
              <a:rPr lang="en-GB" sz="2800" dirty="0"/>
              <a:t>The number of VM instances can automatically increase or decrease in response to demand or a defined schedule.</a:t>
            </a:r>
          </a:p>
          <a:p>
            <a:r>
              <a:rPr lang="en-GB" dirty="0"/>
              <a:t>The image is identical for each VM since the VMSS creates the VMs for us. The VMSS is used to spin up more VMs to handle the increase in traffic for the service we are providing.</a:t>
            </a:r>
          </a:p>
          <a:p>
            <a:r>
              <a:rPr lang="en-GB" dirty="0"/>
              <a:t>Scale sets provide high availability to your applications, and allow you to centrally manage, configure, and update a large number of VMs. </a:t>
            </a:r>
          </a:p>
          <a:p>
            <a:r>
              <a:rPr lang="en-GB" dirty="0"/>
              <a:t>You can build large-scale services for areas such as compute, big data, and container workloads.</a:t>
            </a:r>
          </a:p>
        </p:txBody>
      </p:sp>
    </p:spTree>
    <p:extLst>
      <p:ext uri="{BB962C8B-B14F-4D97-AF65-F5344CB8AC3E}">
        <p14:creationId xmlns:p14="http://schemas.microsoft.com/office/powerpoint/2010/main" val="6012493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886816-CE4C-5055-FFAB-7054982F257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9BE26ED-D5CC-94F3-DD72-DCAABCF2284F}"/>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Virtual Machine Scale Set (VMSS)</a:t>
            </a:r>
            <a:endParaRPr lang="en-GB" b="1" dirty="0"/>
          </a:p>
        </p:txBody>
      </p:sp>
      <p:sp>
        <p:nvSpPr>
          <p:cNvPr id="3" name="Content Placeholder 2">
            <a:extLst>
              <a:ext uri="{FF2B5EF4-FFF2-40B4-BE49-F238E27FC236}">
                <a16:creationId xmlns:a16="http://schemas.microsoft.com/office/drawing/2014/main" id="{85B39CB4-579D-BAF2-F87F-2D4A7B101B92}"/>
              </a:ext>
            </a:extLst>
          </p:cNvPr>
          <p:cNvSpPr>
            <a:spLocks noGrp="1"/>
          </p:cNvSpPr>
          <p:nvPr>
            <p:ph idx="1"/>
          </p:nvPr>
        </p:nvSpPr>
        <p:spPr>
          <a:xfrm>
            <a:off x="358219" y="1690688"/>
            <a:ext cx="11481847" cy="4095963"/>
          </a:xfrm>
        </p:spPr>
        <p:txBody>
          <a:bodyPr>
            <a:normAutofit/>
          </a:bodyPr>
          <a:lstStyle/>
          <a:p>
            <a:r>
              <a:rPr lang="en-GB" b="1" dirty="0"/>
              <a:t>Availability Sets </a:t>
            </a:r>
            <a:r>
              <a:rPr lang="en-GB" dirty="0"/>
              <a:t>allow us to group VMs so that Azure recognises they are offering redundancy, and to keep </a:t>
            </a:r>
            <a:r>
              <a:rPr lang="en-GB" b="1" dirty="0"/>
              <a:t>each VM copy </a:t>
            </a:r>
            <a:r>
              <a:rPr lang="en-GB" dirty="0"/>
              <a:t>isolated with </a:t>
            </a:r>
            <a:r>
              <a:rPr lang="en-GB" u="sng" dirty="0"/>
              <a:t>separate</a:t>
            </a:r>
            <a:r>
              <a:rPr lang="en-GB" dirty="0"/>
              <a:t> physical servers, compute racks, storage units and network switches. </a:t>
            </a:r>
            <a:br>
              <a:rPr lang="en-GB" dirty="0"/>
            </a:br>
            <a:r>
              <a:rPr lang="en-GB" b="1" dirty="0"/>
              <a:t>BUT within a single datacentre within an Azure Region</a:t>
            </a:r>
            <a:r>
              <a:rPr lang="en-GB" dirty="0"/>
              <a:t>.</a:t>
            </a:r>
          </a:p>
        </p:txBody>
      </p:sp>
      <p:pic>
        <p:nvPicPr>
          <p:cNvPr id="2" name="Picture 1">
            <a:extLst>
              <a:ext uri="{FF2B5EF4-FFF2-40B4-BE49-F238E27FC236}">
                <a16:creationId xmlns:a16="http://schemas.microsoft.com/office/drawing/2014/main" id="{47100EC8-A7A7-7B11-BED1-2424A96EFDD9}"/>
              </a:ext>
            </a:extLst>
          </p:cNvPr>
          <p:cNvPicPr>
            <a:picLocks noChangeAspect="1"/>
          </p:cNvPicPr>
          <p:nvPr/>
        </p:nvPicPr>
        <p:blipFill>
          <a:blip r:embed="rId2"/>
          <a:stretch>
            <a:fillRect/>
          </a:stretch>
        </p:blipFill>
        <p:spPr>
          <a:xfrm>
            <a:off x="5131558" y="3226042"/>
            <a:ext cx="6942129" cy="3524741"/>
          </a:xfrm>
          <a:prstGeom prst="rect">
            <a:avLst/>
          </a:prstGeom>
        </p:spPr>
      </p:pic>
      <p:sp>
        <p:nvSpPr>
          <p:cNvPr id="5" name="TextBox 4">
            <a:extLst>
              <a:ext uri="{FF2B5EF4-FFF2-40B4-BE49-F238E27FC236}">
                <a16:creationId xmlns:a16="http://schemas.microsoft.com/office/drawing/2014/main" id="{73DFE83E-A7E4-F897-3F03-A3627314C5B1}"/>
              </a:ext>
            </a:extLst>
          </p:cNvPr>
          <p:cNvSpPr txBox="1"/>
          <p:nvPr/>
        </p:nvSpPr>
        <p:spPr>
          <a:xfrm>
            <a:off x="1022018" y="4033316"/>
            <a:ext cx="3875919" cy="1200329"/>
          </a:xfrm>
          <a:prstGeom prst="rect">
            <a:avLst/>
          </a:prstGeom>
          <a:solidFill>
            <a:srgbClr val="FF0000"/>
          </a:solidFill>
          <a:ln w="28575">
            <a:solidFill>
              <a:srgbClr val="FF0000"/>
            </a:solidFill>
          </a:ln>
        </p:spPr>
        <p:txBody>
          <a:bodyPr wrap="square" rtlCol="0">
            <a:spAutoFit/>
          </a:bodyPr>
          <a:lstStyle/>
          <a:p>
            <a:r>
              <a:rPr lang="en-GB" b="1" dirty="0" err="1">
                <a:solidFill>
                  <a:schemeClr val="bg1"/>
                </a:solidFill>
              </a:rPr>
              <a:t>AvailabilitySets</a:t>
            </a:r>
            <a:r>
              <a:rPr lang="en-GB" b="1" dirty="0">
                <a:solidFill>
                  <a:schemeClr val="bg1"/>
                </a:solidFill>
              </a:rPr>
              <a:t> are no longer recommended but they introduce some useful concepts we should know!!</a:t>
            </a:r>
          </a:p>
        </p:txBody>
      </p:sp>
      <p:sp>
        <p:nvSpPr>
          <p:cNvPr id="6" name="TextBox 5">
            <a:extLst>
              <a:ext uri="{FF2B5EF4-FFF2-40B4-BE49-F238E27FC236}">
                <a16:creationId xmlns:a16="http://schemas.microsoft.com/office/drawing/2014/main" id="{D70520F2-D52D-7B46-522B-2950D0E4D5B1}"/>
              </a:ext>
            </a:extLst>
          </p:cNvPr>
          <p:cNvSpPr txBox="1"/>
          <p:nvPr/>
        </p:nvSpPr>
        <p:spPr>
          <a:xfrm>
            <a:off x="894477" y="5307127"/>
            <a:ext cx="4003460" cy="523220"/>
          </a:xfrm>
          <a:prstGeom prst="rect">
            <a:avLst/>
          </a:prstGeom>
          <a:noFill/>
        </p:spPr>
        <p:txBody>
          <a:bodyPr wrap="square" rtlCol="0">
            <a:spAutoFit/>
          </a:bodyPr>
          <a:lstStyle/>
          <a:p>
            <a:r>
              <a:rPr lang="en-GB" sz="1400" b="1" i="1" dirty="0">
                <a:hlinkClick r:id="rId3"/>
              </a:rPr>
              <a:t>https://adamtheautomator.com/azure-availability-sets</a:t>
            </a:r>
            <a:r>
              <a:rPr lang="en-GB" sz="1400" i="1" dirty="0">
                <a:hlinkClick r:id="rId3"/>
              </a:rPr>
              <a:t>/</a:t>
            </a:r>
            <a:r>
              <a:rPr lang="en-GB" sz="1400" i="1" dirty="0"/>
              <a:t> </a:t>
            </a:r>
          </a:p>
        </p:txBody>
      </p:sp>
    </p:spTree>
    <p:extLst>
      <p:ext uri="{BB962C8B-B14F-4D97-AF65-F5344CB8AC3E}">
        <p14:creationId xmlns:p14="http://schemas.microsoft.com/office/powerpoint/2010/main" val="36009772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F7B02-6766-C5C3-7220-FCC3CB7EF54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96CF2DE-38C6-E7E4-58FA-4FB53A3C525D}"/>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Virtual Machine Scale Set (VMSS)</a:t>
            </a:r>
            <a:endParaRPr lang="en-GB" b="1" dirty="0"/>
          </a:p>
        </p:txBody>
      </p:sp>
      <p:sp>
        <p:nvSpPr>
          <p:cNvPr id="3" name="Content Placeholder 2">
            <a:extLst>
              <a:ext uri="{FF2B5EF4-FFF2-40B4-BE49-F238E27FC236}">
                <a16:creationId xmlns:a16="http://schemas.microsoft.com/office/drawing/2014/main" id="{FD42BD02-9674-3073-2537-EF091B0B542A}"/>
              </a:ext>
            </a:extLst>
          </p:cNvPr>
          <p:cNvSpPr>
            <a:spLocks noGrp="1"/>
          </p:cNvSpPr>
          <p:nvPr>
            <p:ph idx="1"/>
          </p:nvPr>
        </p:nvSpPr>
        <p:spPr>
          <a:xfrm>
            <a:off x="358219" y="1690688"/>
            <a:ext cx="11481847" cy="4095963"/>
          </a:xfrm>
        </p:spPr>
        <p:txBody>
          <a:bodyPr>
            <a:normAutofit/>
          </a:bodyPr>
          <a:lstStyle/>
          <a:p>
            <a:r>
              <a:rPr lang="en-GB" dirty="0"/>
              <a:t>A load balancer and scale set work hand-in-hand.</a:t>
            </a:r>
          </a:p>
          <a:p>
            <a:r>
              <a:rPr lang="en-GB" dirty="0"/>
              <a:t>Traffic at the public IP is balanced over the VMs in the Scale Set by the Load Balancer.</a:t>
            </a:r>
          </a:p>
          <a:p>
            <a:endParaRPr lang="en-GB" dirty="0"/>
          </a:p>
          <a:p>
            <a:r>
              <a:rPr lang="en-GB" dirty="0"/>
              <a:t>Manually Scale</a:t>
            </a:r>
          </a:p>
          <a:p>
            <a:r>
              <a:rPr lang="en-GB" dirty="0"/>
              <a:t>Automatically Scale</a:t>
            </a:r>
          </a:p>
        </p:txBody>
      </p:sp>
      <p:pic>
        <p:nvPicPr>
          <p:cNvPr id="7" name="Picture 6">
            <a:extLst>
              <a:ext uri="{FF2B5EF4-FFF2-40B4-BE49-F238E27FC236}">
                <a16:creationId xmlns:a16="http://schemas.microsoft.com/office/drawing/2014/main" id="{00B6F41C-3442-767A-5CF4-087FA3738818}"/>
              </a:ext>
            </a:extLst>
          </p:cNvPr>
          <p:cNvPicPr>
            <a:picLocks noChangeAspect="1"/>
          </p:cNvPicPr>
          <p:nvPr/>
        </p:nvPicPr>
        <p:blipFill>
          <a:blip r:embed="rId2"/>
          <a:srcRect/>
          <a:stretch/>
        </p:blipFill>
        <p:spPr>
          <a:xfrm>
            <a:off x="5345811" y="2654820"/>
            <a:ext cx="6681540" cy="4095964"/>
          </a:xfrm>
          <a:prstGeom prst="rect">
            <a:avLst/>
          </a:prstGeom>
        </p:spPr>
      </p:pic>
    </p:spTree>
    <p:extLst>
      <p:ext uri="{BB962C8B-B14F-4D97-AF65-F5344CB8AC3E}">
        <p14:creationId xmlns:p14="http://schemas.microsoft.com/office/powerpoint/2010/main" val="42763642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6C4F3B-1D17-13EE-4E51-90DEE0B17DF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C52F2E8-E5DB-22D7-0893-331AEC262454}"/>
              </a:ext>
            </a:extLst>
          </p:cNvPr>
          <p:cNvSpPr>
            <a:spLocks noGrp="1"/>
          </p:cNvSpPr>
          <p:nvPr>
            <p:ph type="title"/>
          </p:nvPr>
        </p:nvSpPr>
        <p:spPr/>
        <p:txBody>
          <a:bodyPr/>
          <a:lstStyle/>
          <a:p>
            <a:r>
              <a:rPr kumimoji="0" lang="en-US" sz="6000" b="1" i="0" u="none" strike="noStrike" kern="1200" cap="none" spc="0" normalizeH="0" baseline="0" noProof="0" dirty="0">
                <a:ln>
                  <a:noFill/>
                </a:ln>
                <a:solidFill>
                  <a:prstClr val="black"/>
                </a:solidFill>
                <a:effectLst/>
                <a:uLnTx/>
                <a:uFillTx/>
                <a:latin typeface="Calibri Light" panose="020F0302020204030204"/>
                <a:ea typeface="+mj-ea"/>
                <a:cs typeface="+mj-cs"/>
              </a:rPr>
              <a:t>Virtual Machine Scale Set (VMSS)</a:t>
            </a:r>
            <a:endParaRPr lang="en-GB" b="1" dirty="0"/>
          </a:p>
        </p:txBody>
      </p:sp>
      <p:sp>
        <p:nvSpPr>
          <p:cNvPr id="3" name="Content Placeholder 2">
            <a:extLst>
              <a:ext uri="{FF2B5EF4-FFF2-40B4-BE49-F238E27FC236}">
                <a16:creationId xmlns:a16="http://schemas.microsoft.com/office/drawing/2014/main" id="{6E0214DD-02E3-6A80-9D91-83D7660F0927}"/>
              </a:ext>
            </a:extLst>
          </p:cNvPr>
          <p:cNvSpPr>
            <a:spLocks noGrp="1"/>
          </p:cNvSpPr>
          <p:nvPr>
            <p:ph idx="1"/>
          </p:nvPr>
        </p:nvSpPr>
        <p:spPr>
          <a:xfrm>
            <a:off x="358219" y="1690688"/>
            <a:ext cx="11481847" cy="4095963"/>
          </a:xfrm>
        </p:spPr>
        <p:txBody>
          <a:bodyPr>
            <a:normAutofit/>
          </a:bodyPr>
          <a:lstStyle/>
          <a:p>
            <a:r>
              <a:rPr lang="en-GB" dirty="0"/>
              <a:t>Monitor VMs performance such as the average CPU load</a:t>
            </a:r>
          </a:p>
          <a:p>
            <a:r>
              <a:rPr lang="en-GB" dirty="0"/>
              <a:t>Create and deallocate VMs as the load increases and decreases</a:t>
            </a:r>
          </a:p>
          <a:p>
            <a:r>
              <a:rPr lang="en-GB" dirty="0"/>
              <a:t>Specify auto scaling rules to determine when to scale out and when to scale in</a:t>
            </a:r>
          </a:p>
        </p:txBody>
      </p:sp>
      <p:pic>
        <p:nvPicPr>
          <p:cNvPr id="2" name="Picture 1">
            <a:extLst>
              <a:ext uri="{FF2B5EF4-FFF2-40B4-BE49-F238E27FC236}">
                <a16:creationId xmlns:a16="http://schemas.microsoft.com/office/drawing/2014/main" id="{5EAC8333-FA42-A3AB-6C24-C7566FBEB79D}"/>
              </a:ext>
            </a:extLst>
          </p:cNvPr>
          <p:cNvPicPr>
            <a:picLocks noChangeAspect="1"/>
          </p:cNvPicPr>
          <p:nvPr/>
        </p:nvPicPr>
        <p:blipFill>
          <a:blip r:embed="rId2"/>
          <a:stretch>
            <a:fillRect/>
          </a:stretch>
        </p:blipFill>
        <p:spPr>
          <a:xfrm>
            <a:off x="3948094" y="3849829"/>
            <a:ext cx="8107767" cy="2363352"/>
          </a:xfrm>
          <a:prstGeom prst="rect">
            <a:avLst/>
          </a:prstGeom>
        </p:spPr>
      </p:pic>
      <p:sp>
        <p:nvSpPr>
          <p:cNvPr id="5" name="TextBox 4">
            <a:extLst>
              <a:ext uri="{FF2B5EF4-FFF2-40B4-BE49-F238E27FC236}">
                <a16:creationId xmlns:a16="http://schemas.microsoft.com/office/drawing/2014/main" id="{209BD05B-2D0E-7EB8-48E2-59F21957BA15}"/>
              </a:ext>
            </a:extLst>
          </p:cNvPr>
          <p:cNvSpPr txBox="1"/>
          <p:nvPr/>
        </p:nvSpPr>
        <p:spPr>
          <a:xfrm>
            <a:off x="440819" y="4321822"/>
            <a:ext cx="3424675" cy="1200329"/>
          </a:xfrm>
          <a:prstGeom prst="rect">
            <a:avLst/>
          </a:prstGeom>
          <a:noFill/>
        </p:spPr>
        <p:txBody>
          <a:bodyPr wrap="square" rtlCol="0">
            <a:spAutoFit/>
          </a:bodyPr>
          <a:lstStyle/>
          <a:p>
            <a:r>
              <a:rPr lang="en-GB" dirty="0"/>
              <a:t>Example: </a:t>
            </a:r>
            <a:r>
              <a:rPr lang="en-GB" dirty="0" err="1"/>
              <a:t>Autoscale</a:t>
            </a:r>
            <a:r>
              <a:rPr lang="en-GB" dirty="0"/>
              <a:t> out by 3 instances if the average CPU load is greater than 70% over a 5-minute period</a:t>
            </a:r>
          </a:p>
        </p:txBody>
      </p:sp>
      <p:pic>
        <p:nvPicPr>
          <p:cNvPr id="6" name="Picture 5">
            <a:extLst>
              <a:ext uri="{FF2B5EF4-FFF2-40B4-BE49-F238E27FC236}">
                <a16:creationId xmlns:a16="http://schemas.microsoft.com/office/drawing/2014/main" id="{B62D4694-E180-F033-7D3D-90355E83FD4D}"/>
              </a:ext>
            </a:extLst>
          </p:cNvPr>
          <p:cNvPicPr>
            <a:picLocks noChangeAspect="1"/>
          </p:cNvPicPr>
          <p:nvPr/>
        </p:nvPicPr>
        <p:blipFill>
          <a:blip r:embed="rId3"/>
          <a:stretch>
            <a:fillRect/>
          </a:stretch>
        </p:blipFill>
        <p:spPr>
          <a:xfrm>
            <a:off x="3948095" y="3190315"/>
            <a:ext cx="7840389" cy="669756"/>
          </a:xfrm>
          <a:prstGeom prst="rect">
            <a:avLst/>
          </a:prstGeom>
        </p:spPr>
      </p:pic>
    </p:spTree>
    <p:extLst>
      <p:ext uri="{BB962C8B-B14F-4D97-AF65-F5344CB8AC3E}">
        <p14:creationId xmlns:p14="http://schemas.microsoft.com/office/powerpoint/2010/main" val="1362095943"/>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03dbf9b-b85b-46a0-94f1-894078c07ecd" xsi:nil="true"/>
    <lcf76f155ced4ddcb4097134ff3c332f xmlns="211f9404-bca0-4bcf-9c1d-965ccb6f8d2d">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6" ma:contentTypeDescription="Create a new document." ma:contentTypeScope="" ma:versionID="3e9a1b2e959880e4a76c3977d9ce4bf7">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fcf97f2708594b994a194b3975e3d81f"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D040630-A62C-4063-B6E2-E8C2D35B5414}">
  <ds:schemaRefs>
    <ds:schemaRef ds:uri="http://purl.org/dc/terms/"/>
    <ds:schemaRef ds:uri="http://purl.org/dc/dcmitype/"/>
    <ds:schemaRef ds:uri="http://purl.org/dc/elements/1.1/"/>
    <ds:schemaRef ds:uri="http://schemas.microsoft.com/office/infopath/2007/PartnerControls"/>
    <ds:schemaRef ds:uri="http://www.w3.org/XML/1998/namespace"/>
    <ds:schemaRef ds:uri="http://schemas.microsoft.com/office/2006/documentManagement/types"/>
    <ds:schemaRef ds:uri="303dbf9b-b85b-46a0-94f1-894078c07ecd"/>
    <ds:schemaRef ds:uri="http://schemas.openxmlformats.org/package/2006/metadata/core-properties"/>
    <ds:schemaRef ds:uri="211f9404-bca0-4bcf-9c1d-965ccb6f8d2d"/>
    <ds:schemaRef ds:uri="http://schemas.microsoft.com/office/2006/metadata/properties"/>
  </ds:schemaRefs>
</ds:datastoreItem>
</file>

<file path=customXml/itemProps2.xml><?xml version="1.0" encoding="utf-8"?>
<ds:datastoreItem xmlns:ds="http://schemas.openxmlformats.org/officeDocument/2006/customXml" ds:itemID="{A2BE3E23-B854-4D4E-9314-54BECDE7CC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005B358-F4C1-4779-9208-30E86E3F7A2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1875</Words>
  <Application>Microsoft Office PowerPoint</Application>
  <PresentationFormat>Widescreen</PresentationFormat>
  <Paragraphs>159</Paragraphs>
  <Slides>33</Slides>
  <Notes>6</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33</vt:i4>
      </vt:variant>
    </vt:vector>
  </HeadingPairs>
  <TitlesOfParts>
    <vt:vector size="42" baseType="lpstr">
      <vt:lpstr>Google Sans</vt:lpstr>
      <vt:lpstr>Aptos</vt:lpstr>
      <vt:lpstr>Arial</vt:lpstr>
      <vt:lpstr>Calibri</vt:lpstr>
      <vt:lpstr>Calibri Light</vt:lpstr>
      <vt:lpstr>Wingdings</vt:lpstr>
      <vt:lpstr>UWTSD Holding Page</vt:lpstr>
      <vt:lpstr>UWTSD Text 2</vt:lpstr>
      <vt:lpstr>UWTSD Logo Variations place image in Background</vt:lpstr>
      <vt:lpstr>PowerPoint Presentation</vt:lpstr>
      <vt:lpstr>Principles and Concepts</vt:lpstr>
      <vt:lpstr>PowerPoint Presentation</vt:lpstr>
      <vt:lpstr>PowerPoint Presentation</vt:lpstr>
      <vt:lpstr>PowerPoint Presentation</vt:lpstr>
      <vt:lpstr>Load Balancer</vt:lpstr>
      <vt:lpstr>Load Balancer</vt:lpstr>
      <vt:lpstr>Load Balancing Techniques</vt:lpstr>
      <vt:lpstr>Load Balancing Techniques</vt:lpstr>
      <vt:lpstr>Load Balancing Techniques</vt:lpstr>
      <vt:lpstr>Load Balancing Components</vt:lpstr>
      <vt:lpstr>Load Balancing Components</vt:lpstr>
      <vt:lpstr>Application Gateway</vt:lpstr>
      <vt:lpstr>Application Gateway</vt:lpstr>
      <vt:lpstr>Application Gateway</vt:lpstr>
      <vt:lpstr>Application Gateway Components</vt:lpstr>
      <vt:lpstr>Application Gateway Components</vt:lpstr>
      <vt:lpstr>Application Gateway Features</vt:lpstr>
      <vt:lpstr>Application Gateway Features</vt:lpstr>
      <vt:lpstr>Application Gateway Features</vt:lpstr>
      <vt:lpstr>Application Gateway Features</vt:lpstr>
      <vt:lpstr>How AG Works</vt:lpstr>
      <vt:lpstr>How AG Works</vt:lpstr>
      <vt:lpstr>How AG Works</vt:lpstr>
      <vt:lpstr>How AG Works</vt:lpstr>
      <vt:lpstr>How AG Works</vt:lpstr>
      <vt:lpstr>How AG Works</vt:lpstr>
      <vt:lpstr>Default Load Balancer</vt:lpstr>
      <vt:lpstr>Scaling</vt:lpstr>
      <vt:lpstr>Virtual Machine Scale Set (VMSS)</vt:lpstr>
      <vt:lpstr>Virtual Machine Scale Set (VMSS)</vt:lpstr>
      <vt:lpstr>Virtual Machine Scale Set (VMSS)</vt:lpstr>
      <vt:lpstr>Virtual Machine Scale Set (VMSS)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Mark Huntly</cp:lastModifiedBy>
  <cp:revision>17</cp:revision>
  <dcterms:created xsi:type="dcterms:W3CDTF">2021-03-09T15:35:42Z</dcterms:created>
  <dcterms:modified xsi:type="dcterms:W3CDTF">2026-09-27T20:42:34Z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