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337" r:id="rId3"/>
    <p:sldId id="423" r:id="rId4"/>
    <p:sldId id="429" r:id="rId5"/>
    <p:sldId id="433" r:id="rId6"/>
    <p:sldId id="434" r:id="rId7"/>
    <p:sldId id="435" r:id="rId8"/>
    <p:sldId id="436" r:id="rId9"/>
    <p:sldId id="437" r:id="rId10"/>
    <p:sldId id="438" r:id="rId11"/>
    <p:sldId id="439" r:id="rId12"/>
    <p:sldId id="440" r:id="rId13"/>
    <p:sldId id="441" r:id="rId14"/>
    <p:sldId id="442" r:id="rId15"/>
    <p:sldId id="443" r:id="rId16"/>
    <p:sldId id="444" r:id="rId17"/>
    <p:sldId id="445" r:id="rId18"/>
    <p:sldId id="446" r:id="rId19"/>
    <p:sldId id="447" r:id="rId20"/>
    <p:sldId id="41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9195DB1-D31C-4A14-9B53-374DC9786DA9}">
          <p14:sldIdLst>
            <p14:sldId id="256"/>
            <p14:sldId id="337"/>
            <p14:sldId id="423"/>
            <p14:sldId id="429"/>
            <p14:sldId id="433"/>
            <p14:sldId id="434"/>
            <p14:sldId id="435"/>
            <p14:sldId id="436"/>
            <p14:sldId id="437"/>
            <p14:sldId id="438"/>
            <p14:sldId id="439"/>
            <p14:sldId id="440"/>
            <p14:sldId id="441"/>
            <p14:sldId id="442"/>
            <p14:sldId id="443"/>
            <p14:sldId id="444"/>
            <p14:sldId id="445"/>
            <p14:sldId id="446"/>
            <p14:sldId id="447"/>
          </p14:sldIdLst>
        </p14:section>
        <p14:section name="Untitled Section" id="{6CF1B950-7040-4F2A-A546-5D66A6A85952}">
          <p14:sldIdLst>
            <p14:sldId id="418"/>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1" d="100"/>
          <a:sy n="111" d="100"/>
        </p:scale>
        <p:origin x="5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11/03/2022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2666529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a:t>
            </a:fld>
            <a:endParaRPr lang="en-GB"/>
          </a:p>
        </p:txBody>
      </p:sp>
    </p:spTree>
    <p:extLst>
      <p:ext uri="{BB962C8B-B14F-4D97-AF65-F5344CB8AC3E}">
        <p14:creationId xmlns:p14="http://schemas.microsoft.com/office/powerpoint/2010/main" val="3580399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3</a:t>
            </a:fld>
            <a:endParaRPr lang="en-GB"/>
          </a:p>
        </p:txBody>
      </p:sp>
    </p:spTree>
    <p:extLst>
      <p:ext uri="{BB962C8B-B14F-4D97-AF65-F5344CB8AC3E}">
        <p14:creationId xmlns:p14="http://schemas.microsoft.com/office/powerpoint/2010/main" val="91872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20</a:t>
            </a:fld>
            <a:endParaRPr lang="en-GB"/>
          </a:p>
        </p:txBody>
      </p:sp>
    </p:spTree>
    <p:extLst>
      <p:ext uri="{BB962C8B-B14F-4D97-AF65-F5344CB8AC3E}">
        <p14:creationId xmlns:p14="http://schemas.microsoft.com/office/powerpoint/2010/main" val="2949984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3/11/2022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3/11/2022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3/11/2022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3/11/2022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fi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p:txBody>
          <a:bodyPr/>
          <a:lstStyle/>
          <a:p>
            <a:pPr algn="l"/>
            <a:r>
              <a:rPr lang="en-GB" dirty="0"/>
              <a:t>Complex Bodies: Questioning Gender, Religion, and Sexuality</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p:txBody>
          <a:bodyPr/>
          <a:lstStyle/>
          <a:p>
            <a:r>
              <a:rPr lang="en-GB" dirty="0"/>
              <a:t>Dr Angus M Slater</a:t>
            </a:r>
          </a:p>
        </p:txBody>
      </p:sp>
    </p:spTree>
    <p:extLst>
      <p:ext uri="{BB962C8B-B14F-4D97-AF65-F5344CB8AC3E}">
        <p14:creationId xmlns:p14="http://schemas.microsoft.com/office/powerpoint/2010/main" val="2014304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78CB8-1F61-4439-82E9-4800D764F44B}"/>
              </a:ext>
            </a:extLst>
          </p:cNvPr>
          <p:cNvSpPr>
            <a:spLocks noGrp="1"/>
          </p:cNvSpPr>
          <p:nvPr>
            <p:ph type="title"/>
          </p:nvPr>
        </p:nvSpPr>
        <p:spPr>
          <a:xfrm>
            <a:off x="4713224" y="1105351"/>
            <a:ext cx="6353967" cy="3023981"/>
          </a:xfrm>
        </p:spPr>
        <p:txBody>
          <a:bodyPr vert="horz" lIns="91440" tIns="45720" rIns="91440" bIns="45720" rtlCol="0" anchor="b">
            <a:normAutofit/>
          </a:bodyPr>
          <a:lstStyle/>
          <a:p>
            <a:pPr algn="l"/>
            <a:r>
              <a:rPr lang="en-US" sz="4800">
                <a:solidFill>
                  <a:srgbClr val="FFFFFF"/>
                </a:solidFill>
              </a:rPr>
              <a:t>Revision</a:t>
            </a:r>
          </a:p>
        </p:txBody>
      </p:sp>
      <p:sp>
        <p:nvSpPr>
          <p:cNvPr id="3" name="Text Placeholder 2">
            <a:extLst>
              <a:ext uri="{FF2B5EF4-FFF2-40B4-BE49-F238E27FC236}">
                <a16:creationId xmlns:a16="http://schemas.microsoft.com/office/drawing/2014/main" id="{DA32CE64-6F8E-4C4C-BADD-50EA0DB605C4}"/>
              </a:ext>
            </a:extLst>
          </p:cNvPr>
          <p:cNvSpPr>
            <a:spLocks noGrp="1"/>
          </p:cNvSpPr>
          <p:nvPr>
            <p:ph type="body" idx="1"/>
          </p:nvPr>
        </p:nvSpPr>
        <p:spPr>
          <a:xfrm>
            <a:off x="4713224" y="4297556"/>
            <a:ext cx="6353968" cy="1433391"/>
          </a:xfrm>
        </p:spPr>
        <p:txBody>
          <a:bodyPr vert="horz" lIns="91440" tIns="45720" rIns="91440" bIns="45720" rtlCol="0" anchor="t">
            <a:normAutofit/>
          </a:bodyPr>
          <a:lstStyle/>
          <a:p>
            <a:endParaRPr lang="en-US">
              <a:solidFill>
                <a:srgbClr val="FFFFFF"/>
              </a:solidFill>
            </a:endParaRPr>
          </a:p>
        </p:txBody>
      </p:sp>
      <p:cxnSp>
        <p:nvCxnSpPr>
          <p:cNvPr id="20" name="Straight Connector 19">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9558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985EF-A3CA-466C-9335-C84DDA3C10E0}"/>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Round Up</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510D29-955E-4539-AB28-C37B57F95A23}"/>
              </a:ext>
            </a:extLst>
          </p:cNvPr>
          <p:cNvSpPr>
            <a:spLocks noGrp="1"/>
          </p:cNvSpPr>
          <p:nvPr>
            <p:ph sz="half" idx="1"/>
          </p:nvPr>
        </p:nvSpPr>
        <p:spPr>
          <a:xfrm>
            <a:off x="640079" y="1929777"/>
            <a:ext cx="4549702" cy="4293586"/>
          </a:xfrm>
        </p:spPr>
        <p:txBody>
          <a:bodyPr vert="horz" lIns="45720" tIns="45720" rIns="45720" bIns="45720" rtlCol="0">
            <a:noAutofit/>
          </a:bodyPr>
          <a:lstStyle/>
          <a:p>
            <a:r>
              <a:rPr lang="en-US" sz="2000" dirty="0">
                <a:solidFill>
                  <a:srgbClr val="FFFFFF"/>
                </a:solidFill>
              </a:rPr>
              <a:t>We have looked at two ways in which hyper-masculinity, the adoption and accentuation of masculine traits, has been deployed in the gay male community.</a:t>
            </a:r>
          </a:p>
          <a:p>
            <a:endParaRPr lang="en-US" sz="2000" dirty="0">
              <a:solidFill>
                <a:srgbClr val="FFFFFF"/>
              </a:solidFill>
            </a:endParaRPr>
          </a:p>
          <a:p>
            <a:r>
              <a:rPr lang="en-US" sz="2000" dirty="0">
                <a:solidFill>
                  <a:srgbClr val="FFFFFF"/>
                </a:solidFill>
              </a:rPr>
              <a:t>Both ways take on heightened masculinity as a process of reclamation, but also as a process of subversion. </a:t>
            </a:r>
          </a:p>
          <a:p>
            <a:endParaRPr lang="en-US" sz="2000" dirty="0">
              <a:solidFill>
                <a:srgbClr val="FFFFFF"/>
              </a:solidFill>
            </a:endParaRPr>
          </a:p>
          <a:p>
            <a:r>
              <a:rPr lang="en-US" sz="2000" dirty="0">
                <a:solidFill>
                  <a:srgbClr val="FFFFFF"/>
                </a:solidFill>
              </a:rPr>
              <a:t>Our bodily performances, while largely structured by the society around us, have the potential to undercut social assumptions about our gender, sex, and sexuality. </a:t>
            </a:r>
          </a:p>
        </p:txBody>
      </p:sp>
      <p:pic>
        <p:nvPicPr>
          <p:cNvPr id="6" name="Content Placeholder 5">
            <a:extLst>
              <a:ext uri="{FF2B5EF4-FFF2-40B4-BE49-F238E27FC236}">
                <a16:creationId xmlns:a16="http://schemas.microsoft.com/office/drawing/2014/main" id="{A47F4811-2740-4639-9F56-312C5755B367}"/>
              </a:ext>
            </a:extLst>
          </p:cNvPr>
          <p:cNvPicPr>
            <a:picLocks noGrp="1" noChangeAspect="1"/>
          </p:cNvPicPr>
          <p:nvPr>
            <p:ph sz="half" idx="2"/>
          </p:nvPr>
        </p:nvPicPr>
        <p:blipFill>
          <a:blip r:embed="rId3"/>
          <a:stretch>
            <a:fillRect/>
          </a:stretch>
        </p:blipFill>
        <p:spPr>
          <a:xfrm>
            <a:off x="6096000" y="980656"/>
            <a:ext cx="5455921" cy="4896688"/>
          </a:xfrm>
          <a:prstGeom prst="rect">
            <a:avLst/>
          </a:prstGeom>
        </p:spPr>
      </p:pic>
    </p:spTree>
    <p:extLst>
      <p:ext uri="{BB962C8B-B14F-4D97-AF65-F5344CB8AC3E}">
        <p14:creationId xmlns:p14="http://schemas.microsoft.com/office/powerpoint/2010/main" val="10376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6229F-D61A-4972-95B3-F4375D9922ED}"/>
              </a:ext>
            </a:extLst>
          </p:cNvPr>
          <p:cNvSpPr>
            <a:spLocks noGrp="1"/>
          </p:cNvSpPr>
          <p:nvPr>
            <p:ph type="title"/>
          </p:nvPr>
        </p:nvSpPr>
        <p:spPr>
          <a:xfrm>
            <a:off x="4713224" y="1105351"/>
            <a:ext cx="6353967" cy="3023981"/>
          </a:xfrm>
        </p:spPr>
        <p:txBody>
          <a:bodyPr vert="horz" lIns="91440" tIns="45720" rIns="91440" bIns="45720" rtlCol="0" anchor="b">
            <a:normAutofit/>
          </a:bodyPr>
          <a:lstStyle/>
          <a:p>
            <a:pPr algn="l"/>
            <a:r>
              <a:rPr lang="en-US" sz="4800">
                <a:solidFill>
                  <a:srgbClr val="FFFFFF"/>
                </a:solidFill>
              </a:rPr>
              <a:t>Queer Futures</a:t>
            </a:r>
          </a:p>
        </p:txBody>
      </p:sp>
      <p:sp>
        <p:nvSpPr>
          <p:cNvPr id="3" name="Text Placeholder 2">
            <a:extLst>
              <a:ext uri="{FF2B5EF4-FFF2-40B4-BE49-F238E27FC236}">
                <a16:creationId xmlns:a16="http://schemas.microsoft.com/office/drawing/2014/main" id="{2A30350E-04F0-4B57-8360-F9091F43DF81}"/>
              </a:ext>
            </a:extLst>
          </p:cNvPr>
          <p:cNvSpPr>
            <a:spLocks noGrp="1"/>
          </p:cNvSpPr>
          <p:nvPr>
            <p:ph type="body" idx="1"/>
          </p:nvPr>
        </p:nvSpPr>
        <p:spPr>
          <a:xfrm>
            <a:off x="4713224" y="4297556"/>
            <a:ext cx="6353968" cy="1433391"/>
          </a:xfrm>
        </p:spPr>
        <p:txBody>
          <a:bodyPr vert="horz" lIns="91440" tIns="45720" rIns="91440" bIns="45720" rtlCol="0" anchor="t">
            <a:normAutofit/>
          </a:bodyPr>
          <a:lstStyle/>
          <a:p>
            <a:endParaRPr lang="en-US">
              <a:solidFill>
                <a:srgbClr val="FFFFFF"/>
              </a:solidFill>
            </a:endParaRPr>
          </a:p>
        </p:txBody>
      </p:sp>
      <p:cxnSp>
        <p:nvCxnSpPr>
          <p:cNvPr id="20" name="Straight Connector 19">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7385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29BEC9-C242-4DBD-99E2-AF63B77757F5}"/>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Queer Futures</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95E437-97CA-4CCC-8408-6434F774138F}"/>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dirty="0">
                <a:solidFill>
                  <a:srgbClr val="FFFFFF"/>
                </a:solidFill>
              </a:rPr>
              <a:t>In this module so far, we have largely been concerned with aspects of the past or of current society.</a:t>
            </a:r>
            <a:br>
              <a:rPr lang="en-US" sz="1700" dirty="0">
                <a:solidFill>
                  <a:srgbClr val="FFFFFF"/>
                </a:solidFill>
              </a:rPr>
            </a:br>
            <a:br>
              <a:rPr lang="en-US" sz="1700" dirty="0">
                <a:solidFill>
                  <a:srgbClr val="FFFFFF"/>
                </a:solidFill>
              </a:rPr>
            </a:br>
            <a:r>
              <a:rPr lang="en-US" sz="1700" dirty="0">
                <a:solidFill>
                  <a:srgbClr val="FFFFFF"/>
                </a:solidFill>
              </a:rPr>
              <a:t>In this lecture, I want to move us towards the future, applying some of the same critical and theoretical tools you have picked up to concepts connected with the future </a:t>
            </a:r>
            <a:br>
              <a:rPr lang="en-US" sz="1700" dirty="0">
                <a:solidFill>
                  <a:srgbClr val="FFFFFF"/>
                </a:solidFill>
              </a:rPr>
            </a:br>
            <a:br>
              <a:rPr lang="en-US" sz="1700" dirty="0">
                <a:solidFill>
                  <a:srgbClr val="FFFFFF"/>
                </a:solidFill>
              </a:rPr>
            </a:br>
            <a:r>
              <a:rPr lang="en-US" sz="1700" dirty="0">
                <a:solidFill>
                  <a:srgbClr val="FFFFFF"/>
                </a:solidFill>
              </a:rPr>
              <a:t>Things like:</a:t>
            </a:r>
            <a:br>
              <a:rPr lang="en-US" sz="1700" dirty="0">
                <a:solidFill>
                  <a:srgbClr val="FFFFFF"/>
                </a:solidFill>
              </a:rPr>
            </a:br>
            <a:r>
              <a:rPr lang="en-US" sz="1700" b="1" dirty="0">
                <a:solidFill>
                  <a:srgbClr val="FFFFFF"/>
                </a:solidFill>
              </a:rPr>
              <a:t>politics</a:t>
            </a:r>
            <a:br>
              <a:rPr lang="en-US" sz="1700" b="1" dirty="0">
                <a:solidFill>
                  <a:srgbClr val="FFFFFF"/>
                </a:solidFill>
              </a:rPr>
            </a:br>
            <a:r>
              <a:rPr lang="en-US" sz="1700" b="1" dirty="0">
                <a:solidFill>
                  <a:srgbClr val="FFFFFF"/>
                </a:solidFill>
              </a:rPr>
              <a:t>economy</a:t>
            </a:r>
            <a:br>
              <a:rPr lang="en-US" sz="1700" b="1" dirty="0">
                <a:solidFill>
                  <a:srgbClr val="FFFFFF"/>
                </a:solidFill>
              </a:rPr>
            </a:br>
            <a:r>
              <a:rPr lang="en-US" sz="1700" b="1" dirty="0">
                <a:solidFill>
                  <a:srgbClr val="FFFFFF"/>
                </a:solidFill>
              </a:rPr>
              <a:t>children</a:t>
            </a:r>
            <a:br>
              <a:rPr lang="en-US" sz="1700" b="1" dirty="0">
                <a:solidFill>
                  <a:srgbClr val="FFFFFF"/>
                </a:solidFill>
              </a:rPr>
            </a:br>
            <a:r>
              <a:rPr lang="en-US" sz="1700" b="1" dirty="0">
                <a:solidFill>
                  <a:srgbClr val="FFFFFF"/>
                </a:solidFill>
              </a:rPr>
              <a:t>race</a:t>
            </a:r>
          </a:p>
        </p:txBody>
      </p:sp>
      <p:pic>
        <p:nvPicPr>
          <p:cNvPr id="6" name="Content Placeholder 5" descr="A person holding a dog&#10;&#10;Description automatically generated">
            <a:extLst>
              <a:ext uri="{FF2B5EF4-FFF2-40B4-BE49-F238E27FC236}">
                <a16:creationId xmlns:a16="http://schemas.microsoft.com/office/drawing/2014/main" id="{BBE24511-5A00-4F49-804F-85619E6EC3E9}"/>
              </a:ext>
            </a:extLst>
          </p:cNvPr>
          <p:cNvPicPr>
            <a:picLocks noGrp="1" noChangeAspect="1"/>
          </p:cNvPicPr>
          <p:nvPr>
            <p:ph sz="half" idx="2"/>
          </p:nvPr>
        </p:nvPicPr>
        <p:blipFill>
          <a:blip r:embed="rId2"/>
          <a:stretch>
            <a:fillRect/>
          </a:stretch>
        </p:blipFill>
        <p:spPr>
          <a:xfrm>
            <a:off x="7087858" y="640080"/>
            <a:ext cx="3472205" cy="5577840"/>
          </a:xfrm>
          <a:prstGeom prst="rect">
            <a:avLst/>
          </a:prstGeom>
        </p:spPr>
      </p:pic>
    </p:spTree>
    <p:extLst>
      <p:ext uri="{BB962C8B-B14F-4D97-AF65-F5344CB8AC3E}">
        <p14:creationId xmlns:p14="http://schemas.microsoft.com/office/powerpoint/2010/main" val="1614856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D34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20848-3DF6-46C0-ADE3-7B8872E8F67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Queer(</a:t>
            </a:r>
            <a:r>
              <a:rPr lang="en-US" dirty="0" err="1">
                <a:solidFill>
                  <a:srgbClr val="FFFFFF"/>
                </a:solidFill>
              </a:rPr>
              <a:t>ing</a:t>
            </a:r>
            <a:r>
              <a:rPr lang="en-US" dirty="0">
                <a:solidFill>
                  <a:srgbClr val="FFFFFF"/>
                </a:solidFill>
              </a:rPr>
              <a:t>) Politics</a:t>
            </a:r>
          </a:p>
        </p:txBody>
      </p:sp>
      <p:pic>
        <p:nvPicPr>
          <p:cNvPr id="6" name="Content Placeholder 5" descr="A group of people holding a sign&#10;&#10;Description automatically generated">
            <a:extLst>
              <a:ext uri="{FF2B5EF4-FFF2-40B4-BE49-F238E27FC236}">
                <a16:creationId xmlns:a16="http://schemas.microsoft.com/office/drawing/2014/main" id="{41A43C7C-B6DD-4AB8-A3E2-BA4AFDD981D9}"/>
              </a:ext>
            </a:extLst>
          </p:cNvPr>
          <p:cNvPicPr>
            <a:picLocks noGrp="1" noChangeAspect="1"/>
          </p:cNvPicPr>
          <p:nvPr>
            <p:ph sz="half" idx="2"/>
          </p:nvPr>
        </p:nvPicPr>
        <p:blipFill rotWithShape="1">
          <a:blip r:embed="rId2"/>
          <a:srcRect t="12820" r="1" b="1"/>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AE9599-AB02-463F-A788-E76166515F6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dirty="0">
                <a:solidFill>
                  <a:srgbClr val="FFFFFF"/>
                </a:solidFill>
              </a:rPr>
              <a:t>The key thing that drives this assessment of our society is Queer Theory’s understanding of the </a:t>
            </a:r>
            <a:r>
              <a:rPr lang="en-US" sz="1900" b="1" dirty="0">
                <a:solidFill>
                  <a:srgbClr val="FFFFFF"/>
                </a:solidFill>
              </a:rPr>
              <a:t>personal as political</a:t>
            </a:r>
            <a:r>
              <a:rPr lang="en-US" sz="1900" dirty="0">
                <a:solidFill>
                  <a:srgbClr val="FFFFFF"/>
                </a:solidFill>
              </a:rPr>
              <a:t>. </a:t>
            </a:r>
            <a:br>
              <a:rPr lang="en-US" sz="1900" dirty="0">
                <a:solidFill>
                  <a:srgbClr val="FFFFFF"/>
                </a:solidFill>
              </a:rPr>
            </a:br>
            <a:br>
              <a:rPr lang="en-US" sz="1900" dirty="0">
                <a:solidFill>
                  <a:srgbClr val="FFFFFF"/>
                </a:solidFill>
              </a:rPr>
            </a:br>
            <a:r>
              <a:rPr lang="en-US" sz="1900" dirty="0">
                <a:solidFill>
                  <a:srgbClr val="FFFFFF"/>
                </a:solidFill>
              </a:rPr>
              <a:t>Every time we choose to act in a certain way, whether it is in conformance with gender norms or against them, </a:t>
            </a:r>
            <a:r>
              <a:rPr lang="en-US" sz="1900" b="1" dirty="0">
                <a:solidFill>
                  <a:srgbClr val="FFFFFF"/>
                </a:solidFill>
              </a:rPr>
              <a:t>we are choosing</a:t>
            </a:r>
            <a:r>
              <a:rPr lang="en-US" sz="1900" dirty="0">
                <a:solidFill>
                  <a:srgbClr val="FFFFFF"/>
                </a:solidFill>
              </a:rPr>
              <a:t>.</a:t>
            </a:r>
            <a:br>
              <a:rPr lang="en-US" sz="1900" dirty="0">
                <a:solidFill>
                  <a:srgbClr val="FFFFFF"/>
                </a:solidFill>
              </a:rPr>
            </a:br>
            <a:br>
              <a:rPr lang="en-US" sz="1900" dirty="0">
                <a:solidFill>
                  <a:srgbClr val="FFFFFF"/>
                </a:solidFill>
              </a:rPr>
            </a:br>
            <a:r>
              <a:rPr lang="en-US" sz="1900" dirty="0">
                <a:solidFill>
                  <a:srgbClr val="FFFFFF"/>
                </a:solidFill>
              </a:rPr>
              <a:t>In choosing, we are developing an idea of the way the world should be, and working towards it. </a:t>
            </a:r>
            <a:br>
              <a:rPr lang="en-US" sz="1900" dirty="0">
                <a:solidFill>
                  <a:srgbClr val="FFFFFF"/>
                </a:solidFill>
              </a:rPr>
            </a:br>
            <a:br>
              <a:rPr lang="en-US" sz="1900" dirty="0">
                <a:solidFill>
                  <a:srgbClr val="FFFFFF"/>
                </a:solidFill>
              </a:rPr>
            </a:br>
            <a:r>
              <a:rPr lang="en-US" sz="1900" dirty="0">
                <a:solidFill>
                  <a:srgbClr val="FFFFFF"/>
                </a:solidFill>
              </a:rPr>
              <a:t>We are always being political in our everyday personal choices. </a:t>
            </a:r>
          </a:p>
        </p:txBody>
      </p:sp>
    </p:spTree>
    <p:extLst>
      <p:ext uri="{BB962C8B-B14F-4D97-AF65-F5344CB8AC3E}">
        <p14:creationId xmlns:p14="http://schemas.microsoft.com/office/powerpoint/2010/main" val="3043155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E5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98FD17-58EF-4028-8427-78098A629349}"/>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Politics</a:t>
            </a:r>
          </a:p>
        </p:txBody>
      </p:sp>
      <p:pic>
        <p:nvPicPr>
          <p:cNvPr id="6" name="Content Placeholder 5" descr="A close up of a logo&#10;&#10;Description automatically generated">
            <a:extLst>
              <a:ext uri="{FF2B5EF4-FFF2-40B4-BE49-F238E27FC236}">
                <a16:creationId xmlns:a16="http://schemas.microsoft.com/office/drawing/2014/main" id="{7F130D7D-7DF3-4854-AC6D-AB74736842DE}"/>
              </a:ext>
            </a:extLst>
          </p:cNvPr>
          <p:cNvPicPr>
            <a:picLocks noGrp="1" noChangeAspect="1"/>
          </p:cNvPicPr>
          <p:nvPr>
            <p:ph sz="half" idx="2"/>
          </p:nvPr>
        </p:nvPicPr>
        <p:blipFill rotWithShape="1">
          <a:blip r:embed="rId2"/>
          <a:srcRect t="17213" b="23284"/>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D72C29-928B-4084-A7C8-D16E536B3D17}"/>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a:solidFill>
                  <a:srgbClr val="FFFFFF"/>
                </a:solidFill>
              </a:rPr>
              <a:t>If everything we do is innately political, because it is a choice to either conform or resist our construction by society, then our actions have the power to change the meaning of things around us and to change society.</a:t>
            </a:r>
          </a:p>
          <a:p>
            <a:r>
              <a:rPr lang="en-US" sz="1900">
                <a:solidFill>
                  <a:srgbClr val="FFFFFF"/>
                </a:solidFill>
              </a:rPr>
              <a:t>By choosing to conform or not, we disrupt and de-naturalise the assumptions that underpin our current society. </a:t>
            </a:r>
          </a:p>
          <a:p>
            <a:r>
              <a:rPr lang="en-US" sz="1900">
                <a:solidFill>
                  <a:srgbClr val="FFFFFF"/>
                </a:solidFill>
              </a:rPr>
              <a:t>Much queer theory sees these assumptions as marginalising / oppressive / discriminatory and therefore aims for their constant disruption</a:t>
            </a:r>
          </a:p>
        </p:txBody>
      </p:sp>
    </p:spTree>
    <p:extLst>
      <p:ext uri="{BB962C8B-B14F-4D97-AF65-F5344CB8AC3E}">
        <p14:creationId xmlns:p14="http://schemas.microsoft.com/office/powerpoint/2010/main" val="2241522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28BAF6-970F-4B56-9665-C8BC26650FE0}"/>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Queer(Ing) Politics	</a:t>
            </a:r>
          </a:p>
        </p:txBody>
      </p:sp>
      <p:pic>
        <p:nvPicPr>
          <p:cNvPr id="6" name="Content Placeholder 5" descr="A group of people standing in front of a crowd&#10;&#10;Description automatically generated">
            <a:extLst>
              <a:ext uri="{FF2B5EF4-FFF2-40B4-BE49-F238E27FC236}">
                <a16:creationId xmlns:a16="http://schemas.microsoft.com/office/drawing/2014/main" id="{4AE87F90-3A84-432C-8C33-C93C5062D781}"/>
              </a:ext>
            </a:extLst>
          </p:cNvPr>
          <p:cNvPicPr>
            <a:picLocks noGrp="1" noChangeAspect="1"/>
          </p:cNvPicPr>
          <p:nvPr>
            <p:ph sz="half" idx="2"/>
          </p:nvPr>
        </p:nvPicPr>
        <p:blipFill rotWithShape="1">
          <a:blip r:embed="rId2"/>
          <a:srcRect r="7140" b="2"/>
          <a:stretch/>
        </p:blipFill>
        <p:spPr>
          <a:xfrm>
            <a:off x="327547" y="321733"/>
            <a:ext cx="5688020" cy="3899748"/>
          </a:xfrm>
          <a:prstGeom prst="rect">
            <a:avLst/>
          </a:prstGeom>
        </p:spPr>
      </p:pic>
      <p:sp>
        <p:nvSpPr>
          <p:cNvPr id="15"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D0FA3F-C4C2-4C2A-9441-3C61DDB5DA85}"/>
              </a:ext>
            </a:extLst>
          </p:cNvPr>
          <p:cNvSpPr>
            <a:spLocks noGrp="1"/>
          </p:cNvSpPr>
          <p:nvPr>
            <p:ph sz="half" idx="1"/>
          </p:nvPr>
        </p:nvSpPr>
        <p:spPr>
          <a:xfrm>
            <a:off x="6661065" y="974875"/>
            <a:ext cx="4724573" cy="4852362"/>
          </a:xfrm>
        </p:spPr>
        <p:txBody>
          <a:bodyPr vert="horz" lIns="45720" tIns="45720" rIns="45720" bIns="45720" rtlCol="0" anchor="ctr">
            <a:normAutofit lnSpcReduction="10000"/>
          </a:bodyPr>
          <a:lstStyle/>
          <a:p>
            <a:r>
              <a:rPr lang="en-US" dirty="0">
                <a:solidFill>
                  <a:srgbClr val="FFFFFF"/>
                </a:solidFill>
              </a:rPr>
              <a:t>While this political goal can be most clearly seen in issues surrounding discriminatory assumptions regarding sex, sexuality, and gender (the classic campaigns against Section 28 for example, or for the </a:t>
            </a:r>
            <a:r>
              <a:rPr lang="en-US" dirty="0" err="1">
                <a:solidFill>
                  <a:srgbClr val="FFFFFF"/>
                </a:solidFill>
              </a:rPr>
              <a:t>equalisation</a:t>
            </a:r>
            <a:r>
              <a:rPr lang="en-US" dirty="0">
                <a:solidFill>
                  <a:srgbClr val="FFFFFF"/>
                </a:solidFill>
              </a:rPr>
              <a:t> of the age of consent), Queer Theory moves beyond this in attempting to critique other assumptions operative in society, such as assumptions about our economic system, our immigrations policies, or our environmental policies etc.  </a:t>
            </a:r>
            <a:br>
              <a:rPr lang="en-US" dirty="0">
                <a:solidFill>
                  <a:srgbClr val="FFFFFF"/>
                </a:solidFill>
              </a:rPr>
            </a:br>
            <a:br>
              <a:rPr lang="en-US" dirty="0">
                <a:solidFill>
                  <a:srgbClr val="FFFFFF"/>
                </a:solidFill>
              </a:rPr>
            </a:br>
            <a:r>
              <a:rPr lang="en-US" dirty="0">
                <a:solidFill>
                  <a:srgbClr val="FFFFFF"/>
                </a:solidFill>
              </a:rPr>
              <a:t>These critiques take aim not only at established conservative social norms, but also those new norms often argued for by liberal or left-wing politics.</a:t>
            </a:r>
          </a:p>
        </p:txBody>
      </p:sp>
    </p:spTree>
    <p:extLst>
      <p:ext uri="{BB962C8B-B14F-4D97-AF65-F5344CB8AC3E}">
        <p14:creationId xmlns:p14="http://schemas.microsoft.com/office/powerpoint/2010/main" val="631911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EACD0-D0C1-438E-98ED-64D91ACB7F31}"/>
              </a:ext>
            </a:extLst>
          </p:cNvPr>
          <p:cNvSpPr>
            <a:spLocks noGrp="1"/>
          </p:cNvSpPr>
          <p:nvPr>
            <p:ph type="title"/>
          </p:nvPr>
        </p:nvSpPr>
        <p:spPr/>
        <p:txBody>
          <a:bodyPr/>
          <a:lstStyle/>
          <a:p>
            <a:r>
              <a:rPr lang="en-GB" dirty="0"/>
              <a:t>Queer(</a:t>
            </a:r>
            <a:r>
              <a:rPr lang="en-GB" dirty="0" err="1"/>
              <a:t>ing</a:t>
            </a:r>
            <a:r>
              <a:rPr lang="en-GB" dirty="0"/>
              <a:t>) Economics</a:t>
            </a:r>
          </a:p>
        </p:txBody>
      </p:sp>
      <p:sp>
        <p:nvSpPr>
          <p:cNvPr id="3" name="Content Placeholder 2">
            <a:extLst>
              <a:ext uri="{FF2B5EF4-FFF2-40B4-BE49-F238E27FC236}">
                <a16:creationId xmlns:a16="http://schemas.microsoft.com/office/drawing/2014/main" id="{58DA334C-2D51-43D5-82BC-0F0022A8EA08}"/>
              </a:ext>
            </a:extLst>
          </p:cNvPr>
          <p:cNvSpPr>
            <a:spLocks noGrp="1"/>
          </p:cNvSpPr>
          <p:nvPr>
            <p:ph sz="half" idx="1"/>
          </p:nvPr>
        </p:nvSpPr>
        <p:spPr/>
        <p:txBody>
          <a:bodyPr>
            <a:normAutofit fontScale="92500" lnSpcReduction="20000"/>
          </a:bodyPr>
          <a:lstStyle/>
          <a:p>
            <a:r>
              <a:rPr lang="en-GB" dirty="0"/>
              <a:t>An example of this is in the field of economics, where queer theorists such as JK Gibson-Graham critique the underlying assumptions of our current capitalist hegemony in order to de-emphasise the ‘naturalness’ of our current system.</a:t>
            </a:r>
            <a:br>
              <a:rPr lang="en-GB" dirty="0"/>
            </a:br>
            <a:br>
              <a:rPr lang="en-GB" dirty="0"/>
            </a:br>
            <a:r>
              <a:rPr lang="en-GB" dirty="0"/>
              <a:t>In the opposite quote, we can see the process by which this question of assumptions operates – Gibson-Graham utilises the tools of queer theory to ask difficult questions about why we assume the way things currently are is the best or only way for them to be.</a:t>
            </a:r>
            <a:br>
              <a:rPr lang="en-GB" dirty="0"/>
            </a:br>
            <a:br>
              <a:rPr lang="en-GB" dirty="0"/>
            </a:br>
            <a:br>
              <a:rPr lang="en-GB" dirty="0"/>
            </a:br>
            <a:r>
              <a:rPr lang="en-GB" dirty="0"/>
              <a:t>How might we re-imagine capitalism?</a:t>
            </a:r>
          </a:p>
          <a:p>
            <a:endParaRPr lang="en-GB" dirty="0"/>
          </a:p>
          <a:p>
            <a:endParaRPr lang="en-GB" dirty="0"/>
          </a:p>
        </p:txBody>
      </p:sp>
      <p:sp>
        <p:nvSpPr>
          <p:cNvPr id="4" name="Content Placeholder 3">
            <a:extLst>
              <a:ext uri="{FF2B5EF4-FFF2-40B4-BE49-F238E27FC236}">
                <a16:creationId xmlns:a16="http://schemas.microsoft.com/office/drawing/2014/main" id="{2832BEF1-E410-4BCB-B458-BAF14221DE6E}"/>
              </a:ext>
            </a:extLst>
          </p:cNvPr>
          <p:cNvSpPr>
            <a:spLocks noGrp="1"/>
          </p:cNvSpPr>
          <p:nvPr>
            <p:ph sz="half" idx="2"/>
          </p:nvPr>
        </p:nvSpPr>
        <p:spPr>
          <a:xfrm>
            <a:off x="5989320" y="745671"/>
            <a:ext cx="4754880" cy="5563689"/>
          </a:xfrm>
        </p:spPr>
        <p:txBody>
          <a:bodyPr>
            <a:normAutofit fontScale="92500" lnSpcReduction="20000"/>
          </a:bodyPr>
          <a:lstStyle/>
          <a:p>
            <a:pPr>
              <a:lnSpc>
                <a:spcPct val="120000"/>
              </a:lnSpc>
            </a:pPr>
            <a:r>
              <a:rPr lang="en-GB" i="1" dirty="0"/>
              <a:t>‘What if we were to ‘queer’ capitalist hegemony and break apart some of its consolidating associations? </a:t>
            </a:r>
          </a:p>
          <a:p>
            <a:pPr>
              <a:lnSpc>
                <a:spcPct val="120000"/>
              </a:lnSpc>
            </a:pPr>
            <a:r>
              <a:rPr lang="en-GB" i="1" dirty="0"/>
              <a:t>How might we re-envision that body as more open and permeable, as having orifices through which non-capitalism might enter?</a:t>
            </a:r>
            <a:br>
              <a:rPr lang="en-GB" i="1" dirty="0"/>
            </a:br>
            <a:br>
              <a:rPr lang="en-GB" i="1" dirty="0"/>
            </a:br>
            <a:r>
              <a:rPr lang="en-GB" i="1" dirty="0"/>
              <a:t>What violence do we do to these when we normalise all commodity production as capitalist commodity production? </a:t>
            </a:r>
            <a:br>
              <a:rPr lang="en-GB" i="1" dirty="0"/>
            </a:br>
            <a:br>
              <a:rPr lang="en-GB" i="1" dirty="0"/>
            </a:br>
            <a:r>
              <a:rPr lang="en-GB" i="1" dirty="0"/>
              <a:t>Surely the market is a mobile and membranous orifice into which can be inserted all kinds of non-capitalist commodities, whose queer presences challenge the pre-eminence of capitalism and the discourses of its hegemony.’</a:t>
            </a:r>
          </a:p>
        </p:txBody>
      </p:sp>
    </p:spTree>
    <p:extLst>
      <p:ext uri="{BB962C8B-B14F-4D97-AF65-F5344CB8AC3E}">
        <p14:creationId xmlns:p14="http://schemas.microsoft.com/office/powerpoint/2010/main" val="1612059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3658C-61A9-496B-B3D0-D9121C94D55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economics	</a:t>
            </a:r>
          </a:p>
        </p:txBody>
      </p:sp>
      <p:pic>
        <p:nvPicPr>
          <p:cNvPr id="6" name="Content Placeholder 5" descr="A person cutting a cake&#10;&#10;Description automatically generated">
            <a:extLst>
              <a:ext uri="{FF2B5EF4-FFF2-40B4-BE49-F238E27FC236}">
                <a16:creationId xmlns:a16="http://schemas.microsoft.com/office/drawing/2014/main" id="{55852713-84C7-41E5-BBBB-E07494188A33}"/>
              </a:ext>
            </a:extLst>
          </p:cNvPr>
          <p:cNvPicPr>
            <a:picLocks noGrp="1" noChangeAspect="1"/>
          </p:cNvPicPr>
          <p:nvPr>
            <p:ph sz="half" idx="2"/>
          </p:nvPr>
        </p:nvPicPr>
        <p:blipFill rotWithShape="1">
          <a:blip r:embed="rId2"/>
          <a:srcRect t="1919" r="1" b="19972"/>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55AE45-6E05-4DA4-B784-535C38F6A066}"/>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a:solidFill>
                  <a:srgbClr val="FFFFFF"/>
                </a:solidFill>
              </a:rPr>
              <a:t>Most, but not all, Queer Theory operates as an anti-capitalist critique of our current economic system – but why is this?</a:t>
            </a:r>
            <a:br>
              <a:rPr lang="en-US" sz="1900">
                <a:solidFill>
                  <a:srgbClr val="FFFFFF"/>
                </a:solidFill>
              </a:rPr>
            </a:br>
            <a:br>
              <a:rPr lang="en-US" sz="1900">
                <a:solidFill>
                  <a:srgbClr val="FFFFFF"/>
                </a:solidFill>
              </a:rPr>
            </a:br>
            <a:r>
              <a:rPr lang="en-US" sz="1900">
                <a:solidFill>
                  <a:srgbClr val="FFFFFF"/>
                </a:solidFill>
              </a:rPr>
              <a:t>1 – our current economic system is seen to be unjust on the basis of gender – the 2</a:t>
            </a:r>
            <a:r>
              <a:rPr lang="en-US" sz="1900" baseline="30000">
                <a:solidFill>
                  <a:srgbClr val="FFFFFF"/>
                </a:solidFill>
              </a:rPr>
              <a:t>nd</a:t>
            </a:r>
            <a:r>
              <a:rPr lang="en-US" sz="1900">
                <a:solidFill>
                  <a:srgbClr val="FFFFFF"/>
                </a:solidFill>
              </a:rPr>
              <a:t> shift (Hochschild), childcare expectations, etc</a:t>
            </a:r>
          </a:p>
          <a:p>
            <a:r>
              <a:rPr lang="en-US" sz="1900">
                <a:solidFill>
                  <a:srgbClr val="FFFFFF"/>
                </a:solidFill>
              </a:rPr>
              <a:t>2 – our current economic system is seen to be doing the same thing as heterosexuality – presenting a subjective and particular system of oppression as the only possible and ‘natural’ form</a:t>
            </a:r>
          </a:p>
        </p:txBody>
      </p:sp>
    </p:spTree>
    <p:extLst>
      <p:ext uri="{BB962C8B-B14F-4D97-AF65-F5344CB8AC3E}">
        <p14:creationId xmlns:p14="http://schemas.microsoft.com/office/powerpoint/2010/main" val="1783725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060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DD427-95DB-4AD2-ABD6-E5DE38E6449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the Future</a:t>
            </a:r>
          </a:p>
        </p:txBody>
      </p:sp>
      <p:pic>
        <p:nvPicPr>
          <p:cNvPr id="10" name="Content Placeholder 9" descr="A person with graffiti on the side of a building&#10;&#10;Description automatically generated">
            <a:extLst>
              <a:ext uri="{FF2B5EF4-FFF2-40B4-BE49-F238E27FC236}">
                <a16:creationId xmlns:a16="http://schemas.microsoft.com/office/drawing/2014/main" id="{D3EA6FC0-DBB1-4D69-91EC-842E74017275}"/>
              </a:ext>
            </a:extLst>
          </p:cNvPr>
          <p:cNvPicPr>
            <a:picLocks noGrp="1" noChangeAspect="1"/>
          </p:cNvPicPr>
          <p:nvPr>
            <p:ph sz="half" idx="2"/>
          </p:nvPr>
        </p:nvPicPr>
        <p:blipFill rotWithShape="1">
          <a:blip r:embed="rId2"/>
          <a:srcRect t="18468" r="1" b="2895"/>
          <a:stretch/>
        </p:blipFill>
        <p:spPr>
          <a:xfrm>
            <a:off x="327547" y="321733"/>
            <a:ext cx="7058306" cy="4107392"/>
          </a:xfrm>
          <a:prstGeom prst="rect">
            <a:avLst/>
          </a:prstGeom>
        </p:spPr>
      </p:pic>
      <p:sp>
        <p:nvSpPr>
          <p:cNvPr id="28" name="Rectangle 2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FA6E36-9A8A-4650-A453-49C1A09BE46B}"/>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a:solidFill>
                  <a:srgbClr val="FFFFFF"/>
                </a:solidFill>
              </a:rPr>
              <a:t>So where else does our current society assume a lot of things?</a:t>
            </a:r>
            <a:br>
              <a:rPr lang="en-US" sz="2000">
                <a:solidFill>
                  <a:srgbClr val="FFFFFF"/>
                </a:solidFill>
              </a:rPr>
            </a:br>
            <a:br>
              <a:rPr lang="en-US" sz="2000">
                <a:solidFill>
                  <a:srgbClr val="FFFFFF"/>
                </a:solidFill>
              </a:rPr>
            </a:br>
            <a:r>
              <a:rPr lang="en-US" sz="2000">
                <a:solidFill>
                  <a:srgbClr val="FFFFFF"/>
                </a:solidFill>
              </a:rPr>
              <a:t>For Lee Edelman, the location of many of the norms and assumptions that underpin our current society lie in the way our society imagines the future.</a:t>
            </a:r>
          </a:p>
          <a:p>
            <a:r>
              <a:rPr lang="en-US" sz="2000">
                <a:solidFill>
                  <a:srgbClr val="FFFFFF"/>
                </a:solidFill>
              </a:rPr>
              <a:t>What the future is for?</a:t>
            </a:r>
          </a:p>
          <a:p>
            <a:r>
              <a:rPr lang="en-US" sz="2000">
                <a:solidFill>
                  <a:srgbClr val="FFFFFF"/>
                </a:solidFill>
              </a:rPr>
              <a:t>Who the future is for?</a:t>
            </a:r>
          </a:p>
          <a:p>
            <a:r>
              <a:rPr lang="en-US" sz="2000">
                <a:solidFill>
                  <a:srgbClr val="FFFFFF"/>
                </a:solidFill>
              </a:rPr>
              <a:t>Why the future is valuable?</a:t>
            </a:r>
          </a:p>
          <a:p>
            <a:r>
              <a:rPr lang="en-US" sz="2000">
                <a:solidFill>
                  <a:srgbClr val="FFFFFF"/>
                </a:solidFill>
              </a:rPr>
              <a:t>How our current actions are governed by our vision of what the future could be like?</a:t>
            </a:r>
          </a:p>
        </p:txBody>
      </p:sp>
    </p:spTree>
    <p:extLst>
      <p:ext uri="{BB962C8B-B14F-4D97-AF65-F5344CB8AC3E}">
        <p14:creationId xmlns:p14="http://schemas.microsoft.com/office/powerpoint/2010/main" val="1987905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D74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B0F507-9E4A-4F49-800F-FCEFD2B7444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Queer(ing) the Future</a:t>
            </a:r>
          </a:p>
        </p:txBody>
      </p:sp>
      <p:cxnSp>
        <p:nvCxnSpPr>
          <p:cNvPr id="19"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6E65CA-EAF7-4D2E-9B96-F74840724BCC}"/>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In his famous book, ‘No Future: Queer Theory and the Death Drive’, Edelman attempts to interrogate our vision of the future by putting forward a very simple argument:</a:t>
            </a:r>
            <a:br>
              <a:rPr lang="en-US" dirty="0">
                <a:solidFill>
                  <a:srgbClr val="FFFFFF"/>
                </a:solidFill>
              </a:rPr>
            </a:br>
            <a:br>
              <a:rPr lang="en-US" dirty="0">
                <a:solidFill>
                  <a:srgbClr val="FFFFFF"/>
                </a:solidFill>
              </a:rPr>
            </a:br>
            <a:r>
              <a:rPr lang="en-US" dirty="0">
                <a:solidFill>
                  <a:srgbClr val="FFFFFF"/>
                </a:solidFill>
              </a:rPr>
              <a:t>“Children are awful. </a:t>
            </a:r>
            <a:br>
              <a:rPr lang="en-US" dirty="0">
                <a:solidFill>
                  <a:srgbClr val="FFFFFF"/>
                </a:solidFill>
              </a:rPr>
            </a:br>
            <a:br>
              <a:rPr lang="en-US" dirty="0">
                <a:solidFill>
                  <a:srgbClr val="FFFFFF"/>
                </a:solidFill>
              </a:rPr>
            </a:br>
            <a:r>
              <a:rPr lang="en-US" dirty="0">
                <a:solidFill>
                  <a:srgbClr val="FFFFFF"/>
                </a:solidFill>
              </a:rPr>
              <a:t>Well, the figure of the child. You know, the blond-haired, blue-eyed Aryan on the Huggies commercial? Politics is mostly about that little asshole.”</a:t>
            </a:r>
          </a:p>
        </p:txBody>
      </p:sp>
      <p:pic>
        <p:nvPicPr>
          <p:cNvPr id="6" name="Content Placeholder 5" descr="A picture containing person, baby, indoor, child&#10;&#10;Description automatically generated">
            <a:extLst>
              <a:ext uri="{FF2B5EF4-FFF2-40B4-BE49-F238E27FC236}">
                <a16:creationId xmlns:a16="http://schemas.microsoft.com/office/drawing/2014/main" id="{1022DAAC-787A-4C47-B933-FE31E68827BA}"/>
              </a:ext>
            </a:extLst>
          </p:cNvPr>
          <p:cNvPicPr>
            <a:picLocks noGrp="1" noChangeAspect="1"/>
          </p:cNvPicPr>
          <p:nvPr>
            <p:ph sz="half" idx="2"/>
          </p:nvPr>
        </p:nvPicPr>
        <p:blipFill rotWithShape="1">
          <a:blip r:embed="rId2"/>
          <a:srcRect l="1234"/>
          <a:stretch/>
        </p:blipFill>
        <p:spPr>
          <a:xfrm>
            <a:off x="7552266" y="10"/>
            <a:ext cx="4639734" cy="6857990"/>
          </a:xfrm>
          <a:prstGeom prst="rect">
            <a:avLst/>
          </a:prstGeom>
        </p:spPr>
      </p:pic>
    </p:spTree>
    <p:extLst>
      <p:ext uri="{BB962C8B-B14F-4D97-AF65-F5344CB8AC3E}">
        <p14:creationId xmlns:p14="http://schemas.microsoft.com/office/powerpoint/2010/main" val="1933503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537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32EDE-424B-45C4-9863-1E8C27D7637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the Future</a:t>
            </a:r>
          </a:p>
        </p:txBody>
      </p:sp>
      <p:pic>
        <p:nvPicPr>
          <p:cNvPr id="6" name="Content Placeholder 5" descr="A person wearing a suit and tie&#10;&#10;Description automatically generated">
            <a:extLst>
              <a:ext uri="{FF2B5EF4-FFF2-40B4-BE49-F238E27FC236}">
                <a16:creationId xmlns:a16="http://schemas.microsoft.com/office/drawing/2014/main" id="{1112FC92-FCE5-4A60-850D-59C6B730CEE9}"/>
              </a:ext>
            </a:extLst>
          </p:cNvPr>
          <p:cNvPicPr>
            <a:picLocks noGrp="1" noChangeAspect="1"/>
          </p:cNvPicPr>
          <p:nvPr>
            <p:ph sz="half" idx="2"/>
          </p:nvPr>
        </p:nvPicPr>
        <p:blipFill rotWithShape="1">
          <a:blip r:embed="rId2"/>
          <a:srcRect l="2019" r="1319"/>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515D28-FCE0-4183-887E-25BCB658971E}"/>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a:solidFill>
                  <a:srgbClr val="FFFFFF"/>
                </a:solidFill>
              </a:rPr>
              <a:t>This obviously isn’t a critique of actual children, or any child in particular!</a:t>
            </a:r>
            <a:br>
              <a:rPr lang="en-US" sz="2000">
                <a:solidFill>
                  <a:srgbClr val="FFFFFF"/>
                </a:solidFill>
              </a:rPr>
            </a:br>
            <a:br>
              <a:rPr lang="en-US" sz="2000">
                <a:solidFill>
                  <a:srgbClr val="FFFFFF"/>
                </a:solidFill>
              </a:rPr>
            </a:br>
            <a:r>
              <a:rPr lang="en-US" sz="2000">
                <a:solidFill>
                  <a:srgbClr val="FFFFFF"/>
                </a:solidFill>
              </a:rPr>
              <a:t>Edelman is critiquing the way in which future conceptual “children” are used to enclose our politics and our current society within certain assumed boundaries – we assume that children are the end-goal of society, and that furthering this goal is a good thing.</a:t>
            </a:r>
            <a:br>
              <a:rPr lang="en-US" sz="2000">
                <a:solidFill>
                  <a:srgbClr val="FFFFFF"/>
                </a:solidFill>
              </a:rPr>
            </a:br>
            <a:br>
              <a:rPr lang="en-US" sz="2000">
                <a:solidFill>
                  <a:srgbClr val="FFFFFF"/>
                </a:solidFill>
              </a:rPr>
            </a:br>
            <a:r>
              <a:rPr lang="en-US" sz="2000">
                <a:solidFill>
                  <a:srgbClr val="FFFFFF"/>
                </a:solidFill>
              </a:rPr>
              <a:t>We rarely take the time to question why, or what aspect of power this assumption serves…</a:t>
            </a:r>
          </a:p>
        </p:txBody>
      </p:sp>
    </p:spTree>
    <p:extLst>
      <p:ext uri="{BB962C8B-B14F-4D97-AF65-F5344CB8AC3E}">
        <p14:creationId xmlns:p14="http://schemas.microsoft.com/office/powerpoint/2010/main" val="1326304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252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4AFD1-2D2E-4244-8C80-3B21AA206536}"/>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the Future</a:t>
            </a:r>
          </a:p>
        </p:txBody>
      </p:sp>
      <p:pic>
        <p:nvPicPr>
          <p:cNvPr id="6" name="Content Placeholder 5" descr="A group of people around each other&#10;&#10;Description automatically generated">
            <a:extLst>
              <a:ext uri="{FF2B5EF4-FFF2-40B4-BE49-F238E27FC236}">
                <a16:creationId xmlns:a16="http://schemas.microsoft.com/office/drawing/2014/main" id="{97C7AF98-509D-4AF7-B088-709F48997DC9}"/>
              </a:ext>
            </a:extLst>
          </p:cNvPr>
          <p:cNvPicPr>
            <a:picLocks noGrp="1" noChangeAspect="1"/>
          </p:cNvPicPr>
          <p:nvPr>
            <p:ph sz="half" idx="1"/>
          </p:nvPr>
        </p:nvPicPr>
        <p:blipFill rotWithShape="1">
          <a:blip r:embed="rId2"/>
          <a:srcRect r="1" b="18040"/>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367559C-B285-4969-A354-A069AEC259FB}"/>
              </a:ext>
            </a:extLst>
          </p:cNvPr>
          <p:cNvSpPr>
            <a:spLocks noGrp="1"/>
          </p:cNvSpPr>
          <p:nvPr>
            <p:ph sz="half" idx="2"/>
          </p:nvPr>
        </p:nvSpPr>
        <p:spPr>
          <a:xfrm>
            <a:off x="8029319" y="504968"/>
            <a:ext cx="3424739" cy="5807122"/>
          </a:xfrm>
        </p:spPr>
        <p:txBody>
          <a:bodyPr vert="horz" lIns="45720" tIns="45720" rIns="45720" bIns="45720" rtlCol="0" anchor="ctr">
            <a:normAutofit/>
          </a:bodyPr>
          <a:lstStyle/>
          <a:p>
            <a:r>
              <a:rPr lang="en-US" sz="1800" dirty="0">
                <a:solidFill>
                  <a:srgbClr val="FFFFFF"/>
                </a:solidFill>
              </a:rPr>
              <a:t>In one of the readings for this class, you will have the chance to read this chapter by Edelman and assess for yourself how convincing his argument is:</a:t>
            </a:r>
            <a:br>
              <a:rPr lang="en-US" sz="1800" dirty="0">
                <a:solidFill>
                  <a:srgbClr val="FFFFFF"/>
                </a:solidFill>
              </a:rPr>
            </a:br>
            <a:br>
              <a:rPr lang="en-US" sz="1800" dirty="0">
                <a:solidFill>
                  <a:srgbClr val="FFFFFF"/>
                </a:solidFill>
              </a:rPr>
            </a:br>
            <a:r>
              <a:rPr lang="en-US" sz="1800" i="1" dirty="0">
                <a:solidFill>
                  <a:srgbClr val="FFFFFF"/>
                </a:solidFill>
              </a:rPr>
              <a:t>‘Edelman opens “The Future is Kids Stuff” (a prelude to No Future) with President Clinton’s appeal to save the children. </a:t>
            </a:r>
            <a:br>
              <a:rPr lang="en-US" sz="1800" i="1" dirty="0">
                <a:solidFill>
                  <a:srgbClr val="FFFFFF"/>
                </a:solidFill>
              </a:rPr>
            </a:br>
            <a:br>
              <a:rPr lang="en-US" sz="1800" i="1" dirty="0">
                <a:solidFill>
                  <a:srgbClr val="FFFFFF"/>
                </a:solidFill>
              </a:rPr>
            </a:br>
            <a:r>
              <a:rPr lang="en-US" sz="1800" i="1" dirty="0">
                <a:solidFill>
                  <a:srgbClr val="FFFFFF"/>
                </a:solidFill>
              </a:rPr>
              <a:t>After all, if you’re not for the children then you’re clearly a rampaging monster intent on destroying the magic of Disney Land. And you hate America. </a:t>
            </a:r>
            <a:br>
              <a:rPr lang="en-US" sz="1800" i="1" dirty="0">
                <a:solidFill>
                  <a:srgbClr val="FFFFFF"/>
                </a:solidFill>
              </a:rPr>
            </a:br>
            <a:br>
              <a:rPr lang="en-US" sz="1800" i="1" dirty="0">
                <a:solidFill>
                  <a:srgbClr val="FFFFFF"/>
                </a:solidFill>
              </a:rPr>
            </a:br>
            <a:r>
              <a:rPr lang="en-US" sz="1800" i="1" dirty="0">
                <a:solidFill>
                  <a:srgbClr val="FFFFFF"/>
                </a:solidFill>
              </a:rPr>
              <a:t>To which Edelman replies, “yes, fuck those kids, and fuck their Disney Land.”’</a:t>
            </a:r>
          </a:p>
          <a:p>
            <a:endParaRPr lang="en-US" sz="1700" dirty="0">
              <a:solidFill>
                <a:srgbClr val="FFFFFF"/>
              </a:solidFill>
            </a:endParaRPr>
          </a:p>
        </p:txBody>
      </p:sp>
    </p:spTree>
    <p:extLst>
      <p:ext uri="{BB962C8B-B14F-4D97-AF65-F5344CB8AC3E}">
        <p14:creationId xmlns:p14="http://schemas.microsoft.com/office/powerpoint/2010/main" val="2360440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7DD035E9-9492-4A96-8BC3-7FB24D7F9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06486-8F6A-4D27-A8AF-C0F9718C3801}"/>
              </a:ext>
            </a:extLst>
          </p:cNvPr>
          <p:cNvSpPr>
            <a:spLocks noGrp="1"/>
          </p:cNvSpPr>
          <p:nvPr>
            <p:ph type="title"/>
          </p:nvPr>
        </p:nvSpPr>
        <p:spPr>
          <a:xfrm>
            <a:off x="1024128" y="459317"/>
            <a:ext cx="4389120" cy="1749552"/>
          </a:xfrm>
        </p:spPr>
        <p:txBody>
          <a:bodyPr vert="horz" lIns="91440" tIns="45720" rIns="91440" bIns="45720" rtlCol="0" anchor="ctr">
            <a:normAutofit/>
          </a:bodyPr>
          <a:lstStyle/>
          <a:p>
            <a:r>
              <a:rPr lang="en-US" sz="4400"/>
              <a:t>Queer(Ing) the Future</a:t>
            </a:r>
          </a:p>
        </p:txBody>
      </p:sp>
      <p:cxnSp>
        <p:nvCxnSpPr>
          <p:cNvPr id="19" name="Straight Connector 14">
            <a:extLst>
              <a:ext uri="{FF2B5EF4-FFF2-40B4-BE49-F238E27FC236}">
                <a16:creationId xmlns:a16="http://schemas.microsoft.com/office/drawing/2014/main" id="{EEFBDC43-ADB2-4EDE-8696-528BCABD17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415689-7E65-4FC6-A713-4B619FBB0050}"/>
              </a:ext>
            </a:extLst>
          </p:cNvPr>
          <p:cNvSpPr>
            <a:spLocks noGrp="1"/>
          </p:cNvSpPr>
          <p:nvPr>
            <p:ph sz="half" idx="1"/>
          </p:nvPr>
        </p:nvSpPr>
        <p:spPr>
          <a:xfrm>
            <a:off x="1024129" y="2286000"/>
            <a:ext cx="4389120" cy="3931920"/>
          </a:xfrm>
        </p:spPr>
        <p:txBody>
          <a:bodyPr vert="horz" lIns="45720" tIns="45720" rIns="45720" bIns="45720" rtlCol="0">
            <a:normAutofit/>
          </a:bodyPr>
          <a:lstStyle/>
          <a:p>
            <a:r>
              <a:rPr lang="en-US" sz="1800" dirty="0"/>
              <a:t>For Edelman, it is the concept of the child that rests at the heart of our contemporary society and politics – it is what binds together the present, the future, and the past. </a:t>
            </a:r>
          </a:p>
          <a:p>
            <a:endParaRPr lang="en-US" sz="1800" dirty="0"/>
          </a:p>
          <a:p>
            <a:r>
              <a:rPr lang="en-US" sz="1800" dirty="0"/>
              <a:t>Most politics revolves around appealing either to save the planet for future generations in some way, or for exploiting the access to resources we do have in order to provide for our children now – whether that is day-to-day food, or another plastic barbie playhouse… </a:t>
            </a:r>
          </a:p>
          <a:p>
            <a:endParaRPr lang="en-US" sz="1800" dirty="0"/>
          </a:p>
          <a:p>
            <a:endParaRPr lang="en-US" sz="1800" dirty="0"/>
          </a:p>
          <a:p>
            <a:pPr marL="0" indent="0">
              <a:buNone/>
            </a:pPr>
            <a:endParaRPr lang="en-US" sz="1800" dirty="0"/>
          </a:p>
        </p:txBody>
      </p:sp>
      <p:pic>
        <p:nvPicPr>
          <p:cNvPr id="6" name="Content Placeholder 5" descr="A picture containing indoor, pink, red, small&#10;&#10;Description automatically generated">
            <a:extLst>
              <a:ext uri="{FF2B5EF4-FFF2-40B4-BE49-F238E27FC236}">
                <a16:creationId xmlns:a16="http://schemas.microsoft.com/office/drawing/2014/main" id="{2FF9BD2B-470D-49DB-8E9A-993568235B50}"/>
              </a:ext>
            </a:extLst>
          </p:cNvPr>
          <p:cNvPicPr>
            <a:picLocks noGrp="1" noChangeAspect="1"/>
          </p:cNvPicPr>
          <p:nvPr>
            <p:ph sz="half" idx="2"/>
          </p:nvPr>
        </p:nvPicPr>
        <p:blipFill rotWithShape="1">
          <a:blip r:embed="rId2"/>
          <a:srcRect t="7193" r="1" b="8504"/>
          <a:stretch/>
        </p:blipFill>
        <p:spPr>
          <a:xfrm>
            <a:off x="7056116" y="960120"/>
            <a:ext cx="4175762" cy="4940852"/>
          </a:xfrm>
          <a:prstGeom prst="rect">
            <a:avLst/>
          </a:prstGeom>
        </p:spPr>
      </p:pic>
    </p:spTree>
    <p:extLst>
      <p:ext uri="{BB962C8B-B14F-4D97-AF65-F5344CB8AC3E}">
        <p14:creationId xmlns:p14="http://schemas.microsoft.com/office/powerpoint/2010/main" val="3438163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8A720-38FD-489A-ADCD-3D289D43447C}"/>
              </a:ext>
            </a:extLst>
          </p:cNvPr>
          <p:cNvSpPr>
            <a:spLocks noGrp="1"/>
          </p:cNvSpPr>
          <p:nvPr>
            <p:ph type="title"/>
          </p:nvPr>
        </p:nvSpPr>
        <p:spPr/>
        <p:txBody>
          <a:bodyPr/>
          <a:lstStyle/>
          <a:p>
            <a:r>
              <a:rPr lang="en-GB" dirty="0"/>
              <a:t>Queer(Ing) the Future</a:t>
            </a:r>
          </a:p>
        </p:txBody>
      </p:sp>
      <p:sp>
        <p:nvSpPr>
          <p:cNvPr id="3" name="Content Placeholder 2">
            <a:extLst>
              <a:ext uri="{FF2B5EF4-FFF2-40B4-BE49-F238E27FC236}">
                <a16:creationId xmlns:a16="http://schemas.microsoft.com/office/drawing/2014/main" id="{73BC5590-42D5-43E4-B986-8A273FFD8E1E}"/>
              </a:ext>
            </a:extLst>
          </p:cNvPr>
          <p:cNvSpPr>
            <a:spLocks noGrp="1"/>
          </p:cNvSpPr>
          <p:nvPr>
            <p:ph sz="half" idx="1"/>
          </p:nvPr>
        </p:nvSpPr>
        <p:spPr/>
        <p:txBody>
          <a:bodyPr>
            <a:normAutofit/>
          </a:bodyPr>
          <a:lstStyle/>
          <a:p>
            <a:r>
              <a:rPr lang="en-GB" dirty="0"/>
              <a:t>But what does any of this have to do with sex, sexuality, and gender?</a:t>
            </a:r>
          </a:p>
          <a:p>
            <a:r>
              <a:rPr lang="en-GB" dirty="0"/>
              <a:t>For Edelman, it is precisely in the non-reproductive nature of most queer relationships that this privileging of the future can be most effectively challenged from. </a:t>
            </a:r>
            <a:br>
              <a:rPr lang="en-GB" dirty="0"/>
            </a:br>
            <a:br>
              <a:rPr lang="en-GB" dirty="0"/>
            </a:br>
            <a:r>
              <a:rPr lang="en-GB" dirty="0"/>
              <a:t>Edelman goes as far as responding to conservative assaults on homosexuality as “degrading to our moral fabric” by completing agreeing with them. </a:t>
            </a:r>
          </a:p>
          <a:p>
            <a:endParaRPr lang="en-GB" dirty="0"/>
          </a:p>
        </p:txBody>
      </p:sp>
      <p:sp>
        <p:nvSpPr>
          <p:cNvPr id="6" name="Rectangle 2">
            <a:extLst>
              <a:ext uri="{FF2B5EF4-FFF2-40B4-BE49-F238E27FC236}">
                <a16:creationId xmlns:a16="http://schemas.microsoft.com/office/drawing/2014/main" id="{DF962509-1DAE-4B71-8143-92C585AD59EE}"/>
              </a:ext>
            </a:extLst>
          </p:cNvPr>
          <p:cNvSpPr>
            <a:spLocks noGrp="1" noChangeArrowheads="1"/>
          </p:cNvSpPr>
          <p:nvPr>
            <p:ph sz="half" idx="2"/>
          </p:nvPr>
        </p:nvSpPr>
        <p:spPr bwMode="auto">
          <a:xfrm>
            <a:off x="6630709" y="573938"/>
            <a:ext cx="5240162" cy="594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rPr>
              <a:t>Responding to conservative claims that:</a:t>
            </a:r>
            <a:br>
              <a:rPr kumimoji="0" lang="en-US" altLang="en-US" sz="2000" b="0" i="0" u="none" strike="noStrike" cap="none" normalizeH="0" baseline="0" dirty="0">
                <a:ln>
                  <a:noFill/>
                </a:ln>
                <a:solidFill>
                  <a:schemeClr val="tx1"/>
                </a:solidFill>
                <a:effectLst/>
              </a:rPr>
            </a:br>
            <a:endParaRPr kumimoji="0" lang="en-US" altLang="en-US" sz="20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ClrTx/>
              <a:buSzTx/>
              <a:buNone/>
            </a:pPr>
            <a:r>
              <a:rPr kumimoji="0" lang="en-US" altLang="en-US" sz="2000" b="0" i="1" u="none" strike="noStrike" cap="none" normalizeH="0" baseline="0" dirty="0">
                <a:ln>
                  <a:noFill/>
                </a:ln>
                <a:solidFill>
                  <a:schemeClr val="tx1"/>
                </a:solidFill>
                <a:effectLst/>
              </a:rPr>
              <a:t>“Acceptance or indifference to the homosexual movement will result in society’s destruction by allowing civil order to be redefined and by plummeting ourselves, our children and grandchildren into an age of godlessness. Indeed, the very foundation of Western Civilization is at stake”</a:t>
            </a:r>
            <a:br>
              <a:rPr kumimoji="0" lang="en-US" altLang="en-US" sz="2000" b="0" i="0" u="none" strike="noStrike" cap="none" normalizeH="0" baseline="0" dirty="0">
                <a:ln>
                  <a:noFill/>
                </a:ln>
                <a:solidFill>
                  <a:schemeClr val="tx1"/>
                </a:solidFill>
                <a:effectLst/>
              </a:rPr>
            </a:br>
            <a:br>
              <a:rPr kumimoji="0" lang="en-US" altLang="en-US" sz="2000" b="0" i="0" u="none" strike="noStrike" cap="none" normalizeH="0" baseline="0" dirty="0">
                <a:ln>
                  <a:noFill/>
                </a:ln>
                <a:solidFill>
                  <a:schemeClr val="tx1"/>
                </a:solidFill>
                <a:effectLst/>
              </a:rPr>
            </a:br>
            <a:br>
              <a:rPr kumimoji="0" lang="en-US" altLang="en-US" sz="2000" b="0" i="0" u="none" strike="noStrike" cap="none" normalizeH="0" baseline="0" dirty="0">
                <a:ln>
                  <a:noFill/>
                </a:ln>
                <a:solidFill>
                  <a:schemeClr val="tx1"/>
                </a:solidFill>
                <a:effectLst/>
              </a:rPr>
            </a:br>
            <a:r>
              <a:rPr lang="en-US" altLang="en-US" sz="2000" dirty="0"/>
              <a:t>Edelman says “Yes, you’re absolutely right”:</a:t>
            </a:r>
            <a:br>
              <a:rPr lang="en-US" altLang="en-US" sz="2000" dirty="0"/>
            </a:br>
            <a:endParaRPr lang="en-US" altLang="en-US" sz="2000" dirty="0"/>
          </a:p>
          <a:p>
            <a:pPr marL="0" lvl="0" indent="0" eaLnBrk="0" fontAlgn="base" hangingPunct="0">
              <a:lnSpc>
                <a:spcPct val="100000"/>
              </a:lnSpc>
              <a:spcBef>
                <a:spcPct val="0"/>
              </a:spcBef>
              <a:spcAft>
                <a:spcPct val="0"/>
              </a:spcAft>
              <a:buClrTx/>
              <a:buSzTx/>
              <a:buNone/>
            </a:pPr>
            <a:r>
              <a:rPr lang="en-US" altLang="en-US" sz="2000" i="1" dirty="0"/>
              <a:t>“Dare we take a moment and concede that </a:t>
            </a:r>
            <a:r>
              <a:rPr lang="en-US" altLang="en-US" sz="2000" i="1" dirty="0" err="1"/>
              <a:t>Mr</a:t>
            </a:r>
            <a:r>
              <a:rPr lang="en-US" altLang="en-US" sz="2000" i="1" dirty="0"/>
              <a:t> Edelman might be right, that the queerness of queer theory should tend precisely toward such a redefinition of civil order itself through a rupturing of our foundational faith in the reproduction of futurity?”</a:t>
            </a:r>
          </a:p>
        </p:txBody>
      </p:sp>
    </p:spTree>
    <p:extLst>
      <p:ext uri="{BB962C8B-B14F-4D97-AF65-F5344CB8AC3E}">
        <p14:creationId xmlns:p14="http://schemas.microsoft.com/office/powerpoint/2010/main" val="31180763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178F3-6715-4060-A5FF-4423E904711D}"/>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Queer(ing) the Future	</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09FC3D-5E52-44A1-9465-61E8C8E71073}"/>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a:solidFill>
                  <a:srgbClr val="FFFFFF"/>
                </a:solidFill>
              </a:rPr>
              <a:t>Edelman is a really interesting example of the application of Queer Theory beyond the concerns of sex, sexuality, and gender because his work forces us to rethink an area of our contemporary society that is rife with assumptions and naturalised norms.</a:t>
            </a:r>
            <a:br>
              <a:rPr lang="en-US" sz="1700">
                <a:solidFill>
                  <a:srgbClr val="FFFFFF"/>
                </a:solidFill>
              </a:rPr>
            </a:br>
            <a:br>
              <a:rPr lang="en-US" sz="1700">
                <a:solidFill>
                  <a:srgbClr val="FFFFFF"/>
                </a:solidFill>
              </a:rPr>
            </a:br>
            <a:r>
              <a:rPr lang="en-US" sz="1700">
                <a:solidFill>
                  <a:srgbClr val="FFFFFF"/>
                </a:solidFill>
              </a:rPr>
              <a:t>Edelman also highlights the way in which these assumptions interconnect and support each other – concepts of the future, the economy, gender roles, the child, the political, “appropriateness” – in a way that critiques their deployment across the political spectrum. </a:t>
            </a:r>
          </a:p>
          <a:p>
            <a:endParaRPr lang="en-US" sz="1700">
              <a:solidFill>
                <a:srgbClr val="FFFFFF"/>
              </a:solidFill>
            </a:endParaRPr>
          </a:p>
        </p:txBody>
      </p:sp>
      <p:pic>
        <p:nvPicPr>
          <p:cNvPr id="6" name="Content Placeholder 5" descr="A person in a suit and tie&#10;&#10;Description automatically generated">
            <a:extLst>
              <a:ext uri="{FF2B5EF4-FFF2-40B4-BE49-F238E27FC236}">
                <a16:creationId xmlns:a16="http://schemas.microsoft.com/office/drawing/2014/main" id="{72C35F6D-9805-4065-825B-E599A9F8F3FF}"/>
              </a:ext>
            </a:extLst>
          </p:cNvPr>
          <p:cNvPicPr>
            <a:picLocks noGrp="1" noChangeAspect="1"/>
          </p:cNvPicPr>
          <p:nvPr>
            <p:ph sz="half" idx="2"/>
          </p:nvPr>
        </p:nvPicPr>
        <p:blipFill>
          <a:blip r:embed="rId2"/>
          <a:stretch>
            <a:fillRect/>
          </a:stretch>
        </p:blipFill>
        <p:spPr>
          <a:xfrm>
            <a:off x="5827343" y="1188431"/>
            <a:ext cx="6190643" cy="3322154"/>
          </a:xfrm>
          <a:prstGeom prst="rect">
            <a:avLst/>
          </a:prstGeom>
        </p:spPr>
      </p:pic>
      <p:sp>
        <p:nvSpPr>
          <p:cNvPr id="7" name="TextBox 6">
            <a:extLst>
              <a:ext uri="{FF2B5EF4-FFF2-40B4-BE49-F238E27FC236}">
                <a16:creationId xmlns:a16="http://schemas.microsoft.com/office/drawing/2014/main" id="{506DA79A-FABF-4ECB-95E4-05424BEB1BE3}"/>
              </a:ext>
            </a:extLst>
          </p:cNvPr>
          <p:cNvSpPr txBox="1"/>
          <p:nvPr/>
        </p:nvSpPr>
        <p:spPr>
          <a:xfrm>
            <a:off x="6820121" y="4763070"/>
            <a:ext cx="4483290" cy="461665"/>
          </a:xfrm>
          <a:prstGeom prst="rect">
            <a:avLst/>
          </a:prstGeom>
          <a:noFill/>
        </p:spPr>
        <p:txBody>
          <a:bodyPr wrap="square" rtlCol="0">
            <a:spAutoFit/>
          </a:bodyPr>
          <a:lstStyle/>
          <a:p>
            <a:r>
              <a:rPr lang="en-GB" sz="2400" dirty="0"/>
              <a:t>Thanks, Pierce…</a:t>
            </a:r>
          </a:p>
        </p:txBody>
      </p:sp>
    </p:spTree>
    <p:extLst>
      <p:ext uri="{BB962C8B-B14F-4D97-AF65-F5344CB8AC3E}">
        <p14:creationId xmlns:p14="http://schemas.microsoft.com/office/powerpoint/2010/main" val="1113656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A67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84E6C8-6B71-4E63-994F-F8E8A27202F7}"/>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the Future	</a:t>
            </a:r>
          </a:p>
        </p:txBody>
      </p:sp>
      <p:pic>
        <p:nvPicPr>
          <p:cNvPr id="6" name="Content Placeholder 5" descr="A close up of a rock&#10;&#10;Description automatically generated">
            <a:extLst>
              <a:ext uri="{FF2B5EF4-FFF2-40B4-BE49-F238E27FC236}">
                <a16:creationId xmlns:a16="http://schemas.microsoft.com/office/drawing/2014/main" id="{ED96E17F-64E4-4666-8585-EB3A3162D7DC}"/>
              </a:ext>
            </a:extLst>
          </p:cNvPr>
          <p:cNvPicPr>
            <a:picLocks noGrp="1" noChangeAspect="1"/>
          </p:cNvPicPr>
          <p:nvPr>
            <p:ph sz="half" idx="2"/>
          </p:nvPr>
        </p:nvPicPr>
        <p:blipFill rotWithShape="1">
          <a:blip r:embed="rId2"/>
          <a:srcRect l="14079"/>
          <a:stretch/>
        </p:blipFill>
        <p:spPr>
          <a:xfrm>
            <a:off x="327547" y="321733"/>
            <a:ext cx="7058306" cy="4107392"/>
          </a:xfrm>
          <a:prstGeom prst="rect">
            <a:avLst/>
          </a:prstGeom>
        </p:spPr>
      </p:pic>
      <p:sp>
        <p:nvSpPr>
          <p:cNvPr id="20"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5BF472-C339-43B3-90BA-CB612CE2A0E6}"/>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700" dirty="0">
                <a:solidFill>
                  <a:srgbClr val="FFFFFF"/>
                </a:solidFill>
              </a:rPr>
              <a:t>This rather neatly leads us back to the beginning of this half of the module, where you read “Resisting Normativity” which sought to re-imagine aspects of our current society beyond norms of sex, sexuality, and gender. </a:t>
            </a:r>
          </a:p>
          <a:p>
            <a:endParaRPr lang="en-US" sz="1700" dirty="0">
              <a:solidFill>
                <a:srgbClr val="FFFFFF"/>
              </a:solidFill>
            </a:endParaRPr>
          </a:p>
          <a:p>
            <a:r>
              <a:rPr lang="en-US" sz="1700" dirty="0">
                <a:solidFill>
                  <a:srgbClr val="FFFFFF"/>
                </a:solidFill>
              </a:rPr>
              <a:t>What this lecture has hopefully done is showcase the way in which queer theory is a constant two step process of:</a:t>
            </a:r>
            <a:br>
              <a:rPr lang="en-US" sz="1700" dirty="0">
                <a:solidFill>
                  <a:srgbClr val="FFFFFF"/>
                </a:solidFill>
              </a:rPr>
            </a:br>
            <a:br>
              <a:rPr lang="en-US" sz="1700" dirty="0">
                <a:solidFill>
                  <a:srgbClr val="FFFFFF"/>
                </a:solidFill>
              </a:rPr>
            </a:br>
            <a:r>
              <a:rPr lang="en-US" sz="1700" dirty="0">
                <a:solidFill>
                  <a:srgbClr val="FFFFFF"/>
                </a:solidFill>
              </a:rPr>
              <a:t>1) Asking why we assume the things we do</a:t>
            </a:r>
            <a:br>
              <a:rPr lang="en-US" sz="1700" dirty="0">
                <a:solidFill>
                  <a:srgbClr val="FFFFFF"/>
                </a:solidFill>
              </a:rPr>
            </a:br>
            <a:br>
              <a:rPr lang="en-US" sz="1700" dirty="0">
                <a:solidFill>
                  <a:srgbClr val="FFFFFF"/>
                </a:solidFill>
              </a:rPr>
            </a:br>
            <a:r>
              <a:rPr lang="en-US" sz="1700" dirty="0">
                <a:solidFill>
                  <a:srgbClr val="FFFFFF"/>
                </a:solidFill>
              </a:rPr>
              <a:t>2) Imagining alternative ways in which we can construct our society</a:t>
            </a:r>
          </a:p>
        </p:txBody>
      </p:sp>
    </p:spTree>
    <p:extLst>
      <p:ext uri="{BB962C8B-B14F-4D97-AF65-F5344CB8AC3E}">
        <p14:creationId xmlns:p14="http://schemas.microsoft.com/office/powerpoint/2010/main" val="7003465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B8930-3B83-4997-9C50-9088274A0AC5}"/>
              </a:ext>
            </a:extLst>
          </p:cNvPr>
          <p:cNvSpPr>
            <a:spLocks noGrp="1"/>
          </p:cNvSpPr>
          <p:nvPr>
            <p:ph type="title"/>
          </p:nvPr>
        </p:nvSpPr>
        <p:spPr/>
        <p:txBody>
          <a:bodyPr/>
          <a:lstStyle/>
          <a:p>
            <a:pPr algn="l"/>
            <a:r>
              <a:rPr lang="en-GB" dirty="0"/>
              <a:t>What would you queer about our society?</a:t>
            </a:r>
          </a:p>
        </p:txBody>
      </p:sp>
      <p:pic>
        <p:nvPicPr>
          <p:cNvPr id="6" name="Picture Placeholder 5" descr="A picture containing table, food, sitting, eaten&#10;&#10;Description automatically generated">
            <a:extLst>
              <a:ext uri="{FF2B5EF4-FFF2-40B4-BE49-F238E27FC236}">
                <a16:creationId xmlns:a16="http://schemas.microsoft.com/office/drawing/2014/main" id="{9C362515-1FD5-4271-B634-02C93CAC0C85}"/>
              </a:ext>
            </a:extLst>
          </p:cNvPr>
          <p:cNvPicPr>
            <a:picLocks noGrp="1" noChangeAspect="1"/>
          </p:cNvPicPr>
          <p:nvPr>
            <p:ph type="pic" idx="1"/>
          </p:nvPr>
        </p:nvPicPr>
        <p:blipFill>
          <a:blip r:embed="rId2"/>
          <a:srcRect t="16623" b="16623"/>
          <a:stretch>
            <a:fillRect/>
          </a:stretch>
        </p:blipFill>
        <p:spPr/>
      </p:pic>
      <p:sp>
        <p:nvSpPr>
          <p:cNvPr id="4" name="Text Placeholder 3">
            <a:extLst>
              <a:ext uri="{FF2B5EF4-FFF2-40B4-BE49-F238E27FC236}">
                <a16:creationId xmlns:a16="http://schemas.microsoft.com/office/drawing/2014/main" id="{0EB7793B-B176-4AE4-ADDA-3B09DC4E4529}"/>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227007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CE455-F756-4265-B6DC-F5C89120111A}"/>
              </a:ext>
            </a:extLst>
          </p:cNvPr>
          <p:cNvSpPr>
            <a:spLocks noGrp="1"/>
          </p:cNvSpPr>
          <p:nvPr>
            <p:ph type="title"/>
          </p:nvPr>
        </p:nvSpPr>
        <p:spPr/>
        <p:txBody>
          <a:bodyPr/>
          <a:lstStyle/>
          <a:p>
            <a:r>
              <a:rPr lang="en-GB" dirty="0"/>
              <a:t>reading</a:t>
            </a:r>
          </a:p>
        </p:txBody>
      </p:sp>
      <p:sp>
        <p:nvSpPr>
          <p:cNvPr id="6" name="Content Placeholder 5">
            <a:extLst>
              <a:ext uri="{FF2B5EF4-FFF2-40B4-BE49-F238E27FC236}">
                <a16:creationId xmlns:a16="http://schemas.microsoft.com/office/drawing/2014/main" id="{C687D5B9-EE89-4514-902F-61B213D66BB7}"/>
              </a:ext>
            </a:extLst>
          </p:cNvPr>
          <p:cNvSpPr>
            <a:spLocks noGrp="1"/>
          </p:cNvSpPr>
          <p:nvPr>
            <p:ph idx="1"/>
          </p:nvPr>
        </p:nvSpPr>
        <p:spPr/>
        <p:txBody>
          <a:bodyPr/>
          <a:lstStyle/>
          <a:p>
            <a:r>
              <a:rPr lang="en-GB" dirty="0"/>
              <a:t>Edelman, L – ‘The Future is Kid Stuff’, </a:t>
            </a:r>
            <a:r>
              <a:rPr lang="en-GB" i="1" dirty="0"/>
              <a:t>Narrative, </a:t>
            </a:r>
            <a:r>
              <a:rPr lang="en-GB" dirty="0"/>
              <a:t>Vol 6 No 1, (January 1998)</a:t>
            </a:r>
          </a:p>
          <a:p>
            <a:endParaRPr lang="en-GB" dirty="0"/>
          </a:p>
          <a:p>
            <a:r>
              <a:rPr lang="en-GB" dirty="0"/>
              <a:t>Stewart, C – ‘The Future is Queer Kids’, </a:t>
            </a:r>
            <a:r>
              <a:rPr lang="en-GB" i="1" dirty="0"/>
              <a:t>Politics</a:t>
            </a:r>
            <a:r>
              <a:rPr lang="en-GB" dirty="0"/>
              <a:t>, Vol 1 No 16, (July 2018)</a:t>
            </a:r>
          </a:p>
          <a:p>
            <a:endParaRPr lang="en-GB" dirty="0"/>
          </a:p>
          <a:p>
            <a:r>
              <a:rPr lang="en-GB" dirty="0"/>
              <a:t>Have a read of both pieces – they are doing different things, particularly the second one, and they inter-connect. </a:t>
            </a:r>
            <a:br>
              <a:rPr lang="en-GB" dirty="0"/>
            </a:br>
            <a:br>
              <a:rPr lang="en-GB" dirty="0"/>
            </a:br>
            <a:r>
              <a:rPr lang="en-GB" dirty="0"/>
              <a:t>Have a think about what the pieces are doing and why…</a:t>
            </a:r>
          </a:p>
        </p:txBody>
      </p:sp>
    </p:spTree>
    <p:extLst>
      <p:ext uri="{BB962C8B-B14F-4D97-AF65-F5344CB8AC3E}">
        <p14:creationId xmlns:p14="http://schemas.microsoft.com/office/powerpoint/2010/main" val="42241976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TotalTime>
  <Words>1685</Words>
  <Application>Microsoft Office PowerPoint</Application>
  <PresentationFormat>Widescreen</PresentationFormat>
  <Paragraphs>68</Paragraphs>
  <Slides>20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Calibri</vt:lpstr>
      <vt:lpstr>Tw Cen MT</vt:lpstr>
      <vt:lpstr>Tw Cen MT Condensed</vt:lpstr>
      <vt:lpstr>Wingdings 3</vt:lpstr>
      <vt:lpstr>Integral</vt:lpstr>
      <vt:lpstr>Complex Bodies: Questioning Gender, Religion, and Sexuality</vt:lpstr>
      <vt:lpstr>Revision</vt:lpstr>
      <vt:lpstr>Round Up</vt:lpstr>
      <vt:lpstr>Queer Futures</vt:lpstr>
      <vt:lpstr>Queer Futures</vt:lpstr>
      <vt:lpstr>Queer(ing) Politics</vt:lpstr>
      <vt:lpstr>Queer(ing) Politics</vt:lpstr>
      <vt:lpstr>Queer(Ing) Politics </vt:lpstr>
      <vt:lpstr>Queer(ing) Economics</vt:lpstr>
      <vt:lpstr>Queer(ing) economics </vt:lpstr>
      <vt:lpstr>Queer(ing) the Future</vt:lpstr>
      <vt:lpstr>Queer(ing) the Future</vt:lpstr>
      <vt:lpstr>Queer(ing) the Future</vt:lpstr>
      <vt:lpstr>Queer(ing) the Future</vt:lpstr>
      <vt:lpstr>Queer(Ing) the Future</vt:lpstr>
      <vt:lpstr>Queer(Ing) the Future</vt:lpstr>
      <vt:lpstr>Queer(ing) the Future </vt:lpstr>
      <vt:lpstr>Queer(Ing) the Future </vt:lpstr>
      <vt:lpstr>What would you queer about our society?</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John Smith</dc:creator>
  <cp:lastModifiedBy>John Smith</cp:lastModifiedBy>
  <cp:revision>17</cp:revision>
  <dcterms:created xsi:type="dcterms:W3CDTF">2020-04-03T09:02:24Z</dcterms:created>
  <dcterms:modified xsi:type="dcterms:W3CDTF">2022-03-11T11:09:16Z</dcterms:modified>
</cp:coreProperties>
</file>