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7" r:id="rId2"/>
    <p:sldId id="278" r:id="rId3"/>
    <p:sldId id="265" r:id="rId4"/>
    <p:sldId id="258" r:id="rId5"/>
    <p:sldId id="275" r:id="rId6"/>
    <p:sldId id="259" r:id="rId7"/>
    <p:sldId id="260" r:id="rId8"/>
    <p:sldId id="262" r:id="rId9"/>
    <p:sldId id="263" r:id="rId10"/>
    <p:sldId id="274" r:id="rId11"/>
    <p:sldId id="261" r:id="rId12"/>
    <p:sldId id="264" r:id="rId13"/>
    <p:sldId id="270" r:id="rId14"/>
    <p:sldId id="271" r:id="rId15"/>
    <p:sldId id="272" r:id="rId16"/>
    <p:sldId id="273" r:id="rId17"/>
    <p:sldId id="276"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FE0187-EB8D-DAFC-E60B-7516A07E4A0B}" v="2643" dt="2022-02-26T20:38:22.271"/>
    <p1510:client id="{168D5285-2794-B442-E6F4-4545825254C0}" v="140" dt="2022-02-28T11:48:46.936"/>
    <p1510:client id="{4FD6B6D3-1524-D66C-3621-E863EF7F74AF}" v="2470" dt="2022-03-13T00:50:37.890"/>
    <p1510:client id="{5BBE3A86-4A0B-11F5-48C0-A4B63E5719DA}" v="15" dt="2022-03-01T15:30:58.713"/>
    <p1510:client id="{74249A2A-50D1-90D5-7BB6-1A3BBCC88341}" v="2354" dt="2022-02-27T23:47:12.272"/>
    <p1510:client id="{8A3BDDB1-152E-4D1B-EBDB-6DB0A1A60351}" v="29" dt="2022-03-01T15:27:20.128"/>
    <p1510:client id="{972D83B6-263E-2DF3-3403-DD4B14A6DAE8}" v="2134" dt="2022-03-12T01:18:30.273"/>
    <p1510:client id="{D4FDDD97-1E15-A78E-7832-440A60AA8444}" v="1608" dt="2022-03-05T21:59:29.002"/>
    <p1510:client id="{DA4840FC-0BD2-9692-E084-1334A1834649}" v="566" dt="2022-03-02T14:03:28.4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CA95CA-27E5-461D-B784-8D0B8A51B5FB}" type="datetimeFigureOut">
              <a:t>4/5/2022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DBFF12-A9FD-4C8D-A9E8-CFBE335B346E}" type="slidenum">
              <a:t>‹#›</a:t>
            </a:fld>
            <a:endParaRPr lang="en-GB"/>
          </a:p>
        </p:txBody>
      </p:sp>
    </p:spTree>
    <p:extLst>
      <p:ext uri="{BB962C8B-B14F-4D97-AF65-F5344CB8AC3E}">
        <p14:creationId xmlns:p14="http://schemas.microsoft.com/office/powerpoint/2010/main" val="2924289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a:t>
            </a:fld>
            <a:endParaRPr lang="en-GB"/>
          </a:p>
        </p:txBody>
      </p:sp>
    </p:spTree>
    <p:extLst>
      <p:ext uri="{BB962C8B-B14F-4D97-AF65-F5344CB8AC3E}">
        <p14:creationId xmlns:p14="http://schemas.microsoft.com/office/powerpoint/2010/main" val="2737224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3</a:t>
            </a:fld>
            <a:endParaRPr lang="en-GB"/>
          </a:p>
        </p:txBody>
      </p:sp>
    </p:spTree>
    <p:extLst>
      <p:ext uri="{BB962C8B-B14F-4D97-AF65-F5344CB8AC3E}">
        <p14:creationId xmlns:p14="http://schemas.microsoft.com/office/powerpoint/2010/main" val="1461964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4</a:t>
            </a:fld>
            <a:endParaRPr lang="en-GB"/>
          </a:p>
        </p:txBody>
      </p:sp>
    </p:spTree>
    <p:extLst>
      <p:ext uri="{BB962C8B-B14F-4D97-AF65-F5344CB8AC3E}">
        <p14:creationId xmlns:p14="http://schemas.microsoft.com/office/powerpoint/2010/main" val="1515621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5</a:t>
            </a:fld>
            <a:endParaRPr lang="en-GB"/>
          </a:p>
        </p:txBody>
      </p:sp>
    </p:spTree>
    <p:extLst>
      <p:ext uri="{BB962C8B-B14F-4D97-AF65-F5344CB8AC3E}">
        <p14:creationId xmlns:p14="http://schemas.microsoft.com/office/powerpoint/2010/main" val="1118416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6</a:t>
            </a:fld>
            <a:endParaRPr lang="en-GB"/>
          </a:p>
        </p:txBody>
      </p:sp>
    </p:spTree>
    <p:extLst>
      <p:ext uri="{BB962C8B-B14F-4D97-AF65-F5344CB8AC3E}">
        <p14:creationId xmlns:p14="http://schemas.microsoft.com/office/powerpoint/2010/main" val="2903473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7</a:t>
            </a:fld>
            <a:endParaRPr lang="en-GB"/>
          </a:p>
        </p:txBody>
      </p:sp>
    </p:spTree>
    <p:extLst>
      <p:ext uri="{BB962C8B-B14F-4D97-AF65-F5344CB8AC3E}">
        <p14:creationId xmlns:p14="http://schemas.microsoft.com/office/powerpoint/2010/main" val="1930261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8</a:t>
            </a:fld>
            <a:endParaRPr lang="en-GB"/>
          </a:p>
        </p:txBody>
      </p:sp>
    </p:spTree>
    <p:extLst>
      <p:ext uri="{BB962C8B-B14F-4D97-AF65-F5344CB8AC3E}">
        <p14:creationId xmlns:p14="http://schemas.microsoft.com/office/powerpoint/2010/main" val="3614506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D9DBFF12-A9FD-4C8D-A9E8-CFBE335B346E}" type="slidenum">
              <a:t>9</a:t>
            </a:fld>
            <a:endParaRPr lang="en-GB"/>
          </a:p>
        </p:txBody>
      </p:sp>
    </p:spTree>
    <p:extLst>
      <p:ext uri="{BB962C8B-B14F-4D97-AF65-F5344CB8AC3E}">
        <p14:creationId xmlns:p14="http://schemas.microsoft.com/office/powerpoint/2010/main" val="33389514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10</a:t>
            </a:fld>
            <a:endParaRPr lang="en-GB"/>
          </a:p>
        </p:txBody>
      </p:sp>
    </p:spTree>
    <p:extLst>
      <p:ext uri="{BB962C8B-B14F-4D97-AF65-F5344CB8AC3E}">
        <p14:creationId xmlns:p14="http://schemas.microsoft.com/office/powerpoint/2010/main" val="1789425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11</a:t>
            </a:fld>
            <a:endParaRPr lang="en-GB"/>
          </a:p>
        </p:txBody>
      </p:sp>
    </p:spTree>
    <p:extLst>
      <p:ext uri="{BB962C8B-B14F-4D97-AF65-F5344CB8AC3E}">
        <p14:creationId xmlns:p14="http://schemas.microsoft.com/office/powerpoint/2010/main" val="1884435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12</a:t>
            </a:fld>
            <a:endParaRPr lang="en-GB"/>
          </a:p>
        </p:txBody>
      </p:sp>
    </p:spTree>
    <p:extLst>
      <p:ext uri="{BB962C8B-B14F-4D97-AF65-F5344CB8AC3E}">
        <p14:creationId xmlns:p14="http://schemas.microsoft.com/office/powerpoint/2010/main" val="1664543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13</a:t>
            </a:fld>
            <a:endParaRPr lang="en-GB"/>
          </a:p>
        </p:txBody>
      </p:sp>
    </p:spTree>
    <p:extLst>
      <p:ext uri="{BB962C8B-B14F-4D97-AF65-F5344CB8AC3E}">
        <p14:creationId xmlns:p14="http://schemas.microsoft.com/office/powerpoint/2010/main" val="20752843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14</a:t>
            </a:fld>
            <a:endParaRPr lang="en-GB"/>
          </a:p>
        </p:txBody>
      </p:sp>
    </p:spTree>
    <p:extLst>
      <p:ext uri="{BB962C8B-B14F-4D97-AF65-F5344CB8AC3E}">
        <p14:creationId xmlns:p14="http://schemas.microsoft.com/office/powerpoint/2010/main" val="1196839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15</a:t>
            </a:fld>
            <a:endParaRPr lang="en-GB"/>
          </a:p>
        </p:txBody>
      </p:sp>
    </p:spTree>
    <p:extLst>
      <p:ext uri="{BB962C8B-B14F-4D97-AF65-F5344CB8AC3E}">
        <p14:creationId xmlns:p14="http://schemas.microsoft.com/office/powerpoint/2010/main" val="25008782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16</a:t>
            </a:fld>
            <a:endParaRPr lang="en-GB"/>
          </a:p>
        </p:txBody>
      </p:sp>
    </p:spTree>
    <p:extLst>
      <p:ext uri="{BB962C8B-B14F-4D97-AF65-F5344CB8AC3E}">
        <p14:creationId xmlns:p14="http://schemas.microsoft.com/office/powerpoint/2010/main" val="148550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9DBFF12-A9FD-4C8D-A9E8-CFBE335B346E}" type="slidenum">
              <a:rPr lang="en-GB"/>
              <a:t>17</a:t>
            </a:fld>
            <a:endParaRPr lang="en-GB"/>
          </a:p>
        </p:txBody>
      </p:sp>
    </p:spTree>
    <p:extLst>
      <p:ext uri="{BB962C8B-B14F-4D97-AF65-F5344CB8AC3E}">
        <p14:creationId xmlns:p14="http://schemas.microsoft.com/office/powerpoint/2010/main" val="9744016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05/04/2022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4496" y="2761000"/>
            <a:ext cx="9144000" cy="1133335"/>
          </a:xfrm>
        </p:spPr>
        <p:txBody>
          <a:bodyPr/>
          <a:lstStyle/>
          <a:p>
            <a:r>
              <a:rPr lang="en-GB" dirty="0">
                <a:cs typeface="Calibri Light"/>
              </a:rPr>
              <a:t>Behaviourist approach</a:t>
            </a:r>
            <a:endParaRPr lang="en-GB" dirty="0"/>
          </a:p>
        </p:txBody>
      </p:sp>
      <p:sp>
        <p:nvSpPr>
          <p:cNvPr id="4" name="TextBox 3">
            <a:extLst>
              <a:ext uri="{FF2B5EF4-FFF2-40B4-BE49-F238E27FC236}">
                <a16:creationId xmlns:a16="http://schemas.microsoft.com/office/drawing/2014/main" id="{F4460523-A8FD-4BD5-92BA-B1054B5D745D}"/>
              </a:ext>
            </a:extLst>
          </p:cNvPr>
          <p:cNvSpPr txBox="1"/>
          <p:nvPr/>
        </p:nvSpPr>
        <p:spPr>
          <a:xfrm>
            <a:off x="2687904" y="921143"/>
            <a:ext cx="297921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Roseline  O  </a:t>
            </a:r>
            <a:r>
              <a:rPr lang="en-GB" dirty="0" err="1">
                <a:cs typeface="Calibri"/>
              </a:rPr>
              <a:t>Awolumate</a:t>
            </a:r>
            <a:endParaRPr lang="en-GB">
              <a:cs typeface="Calibri"/>
            </a:endParaRPr>
          </a:p>
          <a:p>
            <a:r>
              <a:rPr lang="en-GB" dirty="0">
                <a:cs typeface="Calibri"/>
              </a:rPr>
              <a:t>ID Number- 2005237</a:t>
            </a:r>
          </a:p>
          <a:p>
            <a:r>
              <a:rPr lang="en-GB" dirty="0">
                <a:cs typeface="Calibri"/>
              </a:rPr>
              <a:t>Lecturer Number- BMHP 4019</a:t>
            </a:r>
          </a:p>
          <a:p>
            <a:r>
              <a:rPr lang="en-GB" dirty="0">
                <a:cs typeface="Calibri"/>
              </a:rPr>
              <a:t>Lecturer Name- Donna Morgan.</a:t>
            </a:r>
          </a:p>
        </p:txBody>
      </p:sp>
    </p:spTree>
    <p:extLst>
      <p:ext uri="{BB962C8B-B14F-4D97-AF65-F5344CB8AC3E}">
        <p14:creationId xmlns:p14="http://schemas.microsoft.com/office/powerpoint/2010/main" val="2443471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D20ED-A893-4077-AA99-E07FC6712C27}"/>
              </a:ext>
            </a:extLst>
          </p:cNvPr>
          <p:cNvSpPr>
            <a:spLocks noGrp="1"/>
          </p:cNvSpPr>
          <p:nvPr>
            <p:ph type="title"/>
          </p:nvPr>
        </p:nvSpPr>
        <p:spPr/>
        <p:txBody>
          <a:bodyPr/>
          <a:lstStyle/>
          <a:p>
            <a:r>
              <a:rPr lang="en-GB">
                <a:cs typeface="Calibri Light"/>
              </a:rPr>
              <a:t>                    Introduction</a:t>
            </a:r>
          </a:p>
        </p:txBody>
      </p:sp>
      <p:sp>
        <p:nvSpPr>
          <p:cNvPr id="3" name="Content Placeholder 2">
            <a:extLst>
              <a:ext uri="{FF2B5EF4-FFF2-40B4-BE49-F238E27FC236}">
                <a16:creationId xmlns:a16="http://schemas.microsoft.com/office/drawing/2014/main" id="{6253C6F9-9889-4285-AF88-A558E572A691}"/>
              </a:ext>
            </a:extLst>
          </p:cNvPr>
          <p:cNvSpPr>
            <a:spLocks noGrp="1"/>
          </p:cNvSpPr>
          <p:nvPr>
            <p:ph idx="1"/>
          </p:nvPr>
        </p:nvSpPr>
        <p:spPr/>
        <p:txBody>
          <a:bodyPr vert="horz" lIns="91440" tIns="45720" rIns="91440" bIns="45720" rtlCol="0" anchor="t">
            <a:normAutofit/>
          </a:bodyPr>
          <a:lstStyle/>
          <a:p>
            <a:r>
              <a:rPr lang="en-GB">
                <a:cs typeface="Calibri"/>
              </a:rPr>
              <a:t>In this pressentation, I will be discusing the definition of Psychology,  a Behaviourist definition, History of Behaviour, how behaviourist</a:t>
            </a:r>
            <a:r>
              <a:rPr lang="en-GB" b="1" dirty="0">
                <a:cs typeface="Calibri"/>
              </a:rPr>
              <a:t> </a:t>
            </a:r>
            <a:r>
              <a:rPr lang="en-GB">
                <a:cs typeface="Calibri"/>
              </a:rPr>
              <a:t> approach is being used in</a:t>
            </a:r>
            <a:r>
              <a:rPr lang="en-GB" b="1" dirty="0">
                <a:cs typeface="Calibri"/>
              </a:rPr>
              <a:t> </a:t>
            </a:r>
            <a:r>
              <a:rPr lang="en-GB">
                <a:cs typeface="Calibri"/>
              </a:rPr>
              <a:t>Health care sector, also discuse some of the main assumptions and the maintheories. Furthermore, I will also discuss on the reinforcement, nature or nurture and extinction.</a:t>
            </a:r>
            <a:endParaRPr lang="en-GB" dirty="0">
              <a:cs typeface="Calibri"/>
            </a:endParaRPr>
          </a:p>
        </p:txBody>
      </p:sp>
    </p:spTree>
    <p:extLst>
      <p:ext uri="{BB962C8B-B14F-4D97-AF65-F5344CB8AC3E}">
        <p14:creationId xmlns:p14="http://schemas.microsoft.com/office/powerpoint/2010/main" val="444002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6372" y="97372"/>
            <a:ext cx="9144000" cy="1133335"/>
          </a:xfrm>
        </p:spPr>
        <p:txBody>
          <a:bodyPr/>
          <a:lstStyle/>
          <a:p>
            <a:r>
              <a:rPr lang="en-GB" dirty="0">
                <a:cs typeface="Calibri Light"/>
              </a:rPr>
              <a:t>Definition of psychology</a:t>
            </a:r>
            <a:endParaRPr lang="en-GB" dirty="0"/>
          </a:p>
        </p:txBody>
      </p:sp>
      <p:sp>
        <p:nvSpPr>
          <p:cNvPr id="3" name="Subtitle 2"/>
          <p:cNvSpPr>
            <a:spLocks noGrp="1"/>
          </p:cNvSpPr>
          <p:nvPr>
            <p:ph type="subTitle" idx="1"/>
          </p:nvPr>
        </p:nvSpPr>
        <p:spPr>
          <a:xfrm>
            <a:off x="1146372" y="1282321"/>
            <a:ext cx="9144000" cy="5562914"/>
          </a:xfrm>
        </p:spPr>
        <p:txBody>
          <a:bodyPr vert="horz" lIns="91440" tIns="45720" rIns="91440" bIns="45720" rtlCol="0" anchor="t">
            <a:normAutofit/>
          </a:bodyPr>
          <a:lstStyle/>
          <a:p>
            <a:pPr marL="342900" indent="-342900">
              <a:buChar char="•"/>
            </a:pPr>
            <a:r>
              <a:rPr lang="en-GB" dirty="0">
                <a:ea typeface="+mn-lt"/>
                <a:cs typeface="+mn-lt"/>
              </a:rPr>
              <a:t>Psychology is  the scientific study of human mind and how it dictates and impact our behaviour precept. </a:t>
            </a:r>
            <a:endParaRPr lang="en-US" dirty="0">
              <a:ea typeface="+mn-lt"/>
              <a:cs typeface="+mn-lt"/>
            </a:endParaRPr>
          </a:p>
          <a:p>
            <a:endParaRPr lang="en-GB" dirty="0">
              <a:ea typeface="+mn-lt"/>
              <a:cs typeface="+mn-lt"/>
            </a:endParaRPr>
          </a:p>
          <a:p>
            <a:r>
              <a:rPr lang="en-GB">
                <a:ea typeface="+mn-lt"/>
                <a:cs typeface="+mn-lt"/>
              </a:rPr>
              <a:t>Skinner,  B. F. (1974)</a:t>
            </a:r>
          </a:p>
          <a:p>
            <a:pPr marL="342900" indent="-342900">
              <a:buChar char="•"/>
            </a:pPr>
            <a:endParaRPr lang="en-GB" dirty="0">
              <a:ea typeface="+mn-lt"/>
              <a:cs typeface="+mn-lt"/>
            </a:endParaRPr>
          </a:p>
          <a:p>
            <a:endParaRPr lang="en-GB" dirty="0">
              <a:ea typeface="+mn-lt"/>
              <a:cs typeface="+mn-lt"/>
            </a:endParaRPr>
          </a:p>
        </p:txBody>
      </p:sp>
      <p:sp>
        <p:nvSpPr>
          <p:cNvPr id="4" name="TextBox 3">
            <a:extLst>
              <a:ext uri="{FF2B5EF4-FFF2-40B4-BE49-F238E27FC236}">
                <a16:creationId xmlns:a16="http://schemas.microsoft.com/office/drawing/2014/main" id="{66AA2BE1-0B4C-4E91-90EF-999CFBD9C84C}"/>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5" name="Picture 5" descr="A picture containing wooden, painted&#10;&#10;Description automatically generated">
            <a:extLst>
              <a:ext uri="{FF2B5EF4-FFF2-40B4-BE49-F238E27FC236}">
                <a16:creationId xmlns:a16="http://schemas.microsoft.com/office/drawing/2014/main" id="{09C013FD-1B6E-458A-8B46-5D04829FCBB8}"/>
              </a:ext>
            </a:extLst>
          </p:cNvPr>
          <p:cNvPicPr>
            <a:picLocks noChangeAspect="1"/>
          </p:cNvPicPr>
          <p:nvPr/>
        </p:nvPicPr>
        <p:blipFill>
          <a:blip r:embed="rId3"/>
          <a:stretch>
            <a:fillRect/>
          </a:stretch>
        </p:blipFill>
        <p:spPr>
          <a:xfrm>
            <a:off x="2146771" y="3124670"/>
            <a:ext cx="6807199" cy="3590807"/>
          </a:xfrm>
          <a:prstGeom prst="rect">
            <a:avLst/>
          </a:prstGeom>
        </p:spPr>
      </p:pic>
    </p:spTree>
    <p:extLst>
      <p:ext uri="{BB962C8B-B14F-4D97-AF65-F5344CB8AC3E}">
        <p14:creationId xmlns:p14="http://schemas.microsoft.com/office/powerpoint/2010/main" val="3882035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6372" y="97372"/>
            <a:ext cx="8965260" cy="757039"/>
          </a:xfrm>
        </p:spPr>
        <p:txBody>
          <a:bodyPr>
            <a:normAutofit fontScale="90000"/>
          </a:bodyPr>
          <a:lstStyle/>
          <a:p>
            <a:r>
              <a:rPr lang="en-GB" dirty="0">
                <a:cs typeface="Calibri Light"/>
              </a:rPr>
              <a:t>Behaviourist definition</a:t>
            </a:r>
            <a:endParaRPr lang="en-GB" dirty="0"/>
          </a:p>
        </p:txBody>
      </p:sp>
      <p:sp>
        <p:nvSpPr>
          <p:cNvPr id="3" name="Subtitle 2"/>
          <p:cNvSpPr>
            <a:spLocks noGrp="1"/>
          </p:cNvSpPr>
          <p:nvPr>
            <p:ph type="subTitle" idx="1"/>
          </p:nvPr>
        </p:nvSpPr>
        <p:spPr>
          <a:xfrm>
            <a:off x="1146372" y="1282321"/>
            <a:ext cx="9115778" cy="5581730"/>
          </a:xfrm>
        </p:spPr>
        <p:txBody>
          <a:bodyPr vert="horz" lIns="91440" tIns="45720" rIns="91440" bIns="45720" rtlCol="0" anchor="t">
            <a:normAutofit/>
          </a:bodyPr>
          <a:lstStyle/>
          <a:p>
            <a:r>
              <a:rPr lang="en-GB" dirty="0">
                <a:cs typeface="Calibri"/>
              </a:rPr>
              <a:t>Behaviourist Approach can be defined as a theory of learning which based on  the idea  that all behaviours are acquired through conditioning. And this conditioning occur through our interaction within our environment . Skinner, B. F. (1938)</a:t>
            </a:r>
          </a:p>
          <a:p>
            <a:endParaRPr lang="en-GB" dirty="0">
              <a:cs typeface="Calibri"/>
            </a:endParaRPr>
          </a:p>
        </p:txBody>
      </p:sp>
      <p:pic>
        <p:nvPicPr>
          <p:cNvPr id="4" name="Picture 4" descr="Timeline&#10;&#10;Description automatically generated">
            <a:extLst>
              <a:ext uri="{FF2B5EF4-FFF2-40B4-BE49-F238E27FC236}">
                <a16:creationId xmlns:a16="http://schemas.microsoft.com/office/drawing/2014/main" id="{FBAF2D86-499F-43DC-A808-5D1FDAE3C3BD}"/>
              </a:ext>
            </a:extLst>
          </p:cNvPr>
          <p:cNvPicPr>
            <a:picLocks noChangeAspect="1"/>
          </p:cNvPicPr>
          <p:nvPr/>
        </p:nvPicPr>
        <p:blipFill>
          <a:blip r:embed="rId3"/>
          <a:stretch>
            <a:fillRect/>
          </a:stretch>
        </p:blipFill>
        <p:spPr>
          <a:xfrm>
            <a:off x="2280063" y="3019717"/>
            <a:ext cx="7908964" cy="3836877"/>
          </a:xfrm>
          <a:prstGeom prst="rect">
            <a:avLst/>
          </a:prstGeom>
        </p:spPr>
      </p:pic>
    </p:spTree>
    <p:extLst>
      <p:ext uri="{BB962C8B-B14F-4D97-AF65-F5344CB8AC3E}">
        <p14:creationId xmlns:p14="http://schemas.microsoft.com/office/powerpoint/2010/main" val="1734745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6B7EA-33B3-4983-937B-6D71B1C61288}"/>
              </a:ext>
            </a:extLst>
          </p:cNvPr>
          <p:cNvSpPr>
            <a:spLocks noGrp="1"/>
          </p:cNvSpPr>
          <p:nvPr>
            <p:ph type="title"/>
          </p:nvPr>
        </p:nvSpPr>
        <p:spPr>
          <a:xfrm>
            <a:off x="5297762" y="329184"/>
            <a:ext cx="6251110" cy="1783080"/>
          </a:xfrm>
        </p:spPr>
        <p:txBody>
          <a:bodyPr anchor="b">
            <a:normAutofit/>
          </a:bodyPr>
          <a:lstStyle/>
          <a:p>
            <a:r>
              <a:rPr lang="en-GB" sz="5400">
                <a:cs typeface="Calibri Light"/>
              </a:rPr>
              <a:t>              History of behaviour</a:t>
            </a:r>
          </a:p>
        </p:txBody>
      </p:sp>
      <p:pic>
        <p:nvPicPr>
          <p:cNvPr id="4" name="Picture 4" descr="A picture containing diagram&#10;&#10;Description automatically generated">
            <a:extLst>
              <a:ext uri="{FF2B5EF4-FFF2-40B4-BE49-F238E27FC236}">
                <a16:creationId xmlns:a16="http://schemas.microsoft.com/office/drawing/2014/main" id="{4BBCA7F7-84B4-4DCF-8748-27C3C4D71D4F}"/>
              </a:ext>
            </a:extLst>
          </p:cNvPr>
          <p:cNvPicPr>
            <a:picLocks noChangeAspect="1"/>
          </p:cNvPicPr>
          <p:nvPr/>
        </p:nvPicPr>
        <p:blipFill rotWithShape="1">
          <a:blip r:embed="rId3"/>
          <a:srcRect l="1642" r="5493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59B56E-1C19-40B0-8B56-0C74EE491474}"/>
              </a:ext>
            </a:extLst>
          </p:cNvPr>
          <p:cNvSpPr>
            <a:spLocks noGrp="1"/>
          </p:cNvSpPr>
          <p:nvPr>
            <p:ph idx="1"/>
          </p:nvPr>
        </p:nvSpPr>
        <p:spPr>
          <a:xfrm>
            <a:off x="5297762" y="2706624"/>
            <a:ext cx="6175851" cy="2430235"/>
          </a:xfrm>
        </p:spPr>
        <p:txBody>
          <a:bodyPr vert="horz" lIns="91440" tIns="45720" rIns="91440" bIns="45720" rtlCol="0" anchor="t">
            <a:normAutofit/>
          </a:bodyPr>
          <a:lstStyle/>
          <a:p>
            <a:pPr marL="0" indent="0">
              <a:buNone/>
            </a:pPr>
            <a:r>
              <a:rPr lang="en-GB" sz="2200" dirty="0">
                <a:cs typeface="Calibri"/>
              </a:rPr>
              <a:t>Ivan Pavlov (1897) published the result of an experiment on conditioning after originally studying digestion in dogs. </a:t>
            </a:r>
          </a:p>
          <a:p>
            <a:pPr marL="0" indent="0">
              <a:buNone/>
            </a:pPr>
            <a:r>
              <a:rPr lang="en-GB" sz="2200" dirty="0">
                <a:cs typeface="Calibri"/>
              </a:rPr>
              <a:t>Later, Skinner, B. F. ( 1938) wrote The Behaviour of Organisms and introduced the concepts of operant conditioning and shaping. </a:t>
            </a:r>
          </a:p>
        </p:txBody>
      </p:sp>
      <p:sp>
        <p:nvSpPr>
          <p:cNvPr id="7" name="TextBox 6">
            <a:extLst>
              <a:ext uri="{FF2B5EF4-FFF2-40B4-BE49-F238E27FC236}">
                <a16:creationId xmlns:a16="http://schemas.microsoft.com/office/drawing/2014/main" id="{3278F033-21BF-4D42-B1C5-6FE089C668DB}"/>
              </a:ext>
            </a:extLst>
          </p:cNvPr>
          <p:cNvSpPr txBox="1"/>
          <p:nvPr/>
        </p:nvSpPr>
        <p:spPr>
          <a:xfrm>
            <a:off x="4464520" y="56216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Image from Prezi.com</a:t>
            </a:r>
          </a:p>
        </p:txBody>
      </p:sp>
    </p:spTree>
    <p:extLst>
      <p:ext uri="{BB962C8B-B14F-4D97-AF65-F5344CB8AC3E}">
        <p14:creationId xmlns:p14="http://schemas.microsoft.com/office/powerpoint/2010/main" val="3696803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6372" y="-347952"/>
            <a:ext cx="9144000" cy="1558867"/>
          </a:xfrm>
        </p:spPr>
        <p:txBody>
          <a:bodyPr>
            <a:normAutofit fontScale="90000"/>
          </a:bodyPr>
          <a:lstStyle/>
          <a:p>
            <a:r>
              <a:rPr lang="en-GB" dirty="0">
                <a:cs typeface="Calibri Light"/>
              </a:rPr>
              <a:t>How behaviourist approach is being used in Health care sector</a:t>
            </a:r>
            <a:endParaRPr lang="en-GB" dirty="0"/>
          </a:p>
        </p:txBody>
      </p:sp>
      <p:sp>
        <p:nvSpPr>
          <p:cNvPr id="3" name="Subtitle 2"/>
          <p:cNvSpPr>
            <a:spLocks noGrp="1"/>
          </p:cNvSpPr>
          <p:nvPr>
            <p:ph type="subTitle" idx="1"/>
          </p:nvPr>
        </p:nvSpPr>
        <p:spPr>
          <a:xfrm>
            <a:off x="526068" y="1215220"/>
            <a:ext cx="10507489" cy="5640756"/>
          </a:xfrm>
        </p:spPr>
        <p:txBody>
          <a:bodyPr vert="horz" lIns="91440" tIns="45720" rIns="91440" bIns="45720" rtlCol="0" anchor="t">
            <a:normAutofit/>
          </a:bodyPr>
          <a:lstStyle/>
          <a:p>
            <a:r>
              <a:rPr lang="en-GB" dirty="0">
                <a:cs typeface="Calibri"/>
              </a:rPr>
              <a:t>Behaviourist approach is used in health and social care  services most of  operant condition can be seen  in care or mental health.</a:t>
            </a:r>
          </a:p>
          <a:p>
            <a:r>
              <a:rPr lang="en-GB" dirty="0">
                <a:cs typeface="Calibri"/>
              </a:rPr>
              <a:t>Classical condition is used in rehabilitation to help people to walk again.</a:t>
            </a:r>
          </a:p>
          <a:p>
            <a:r>
              <a:rPr lang="en-GB" dirty="0">
                <a:cs typeface="Calibri"/>
              </a:rPr>
              <a:t>Waston, J. B. (1913)</a:t>
            </a:r>
          </a:p>
        </p:txBody>
      </p:sp>
      <p:sp>
        <p:nvSpPr>
          <p:cNvPr id="4" name="TextBox 3">
            <a:extLst>
              <a:ext uri="{FF2B5EF4-FFF2-40B4-BE49-F238E27FC236}">
                <a16:creationId xmlns:a16="http://schemas.microsoft.com/office/drawing/2014/main" id="{11BFCC57-F336-4341-B4E8-90012EE31D79}"/>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5" name="Picture 5">
            <a:extLst>
              <a:ext uri="{FF2B5EF4-FFF2-40B4-BE49-F238E27FC236}">
                <a16:creationId xmlns:a16="http://schemas.microsoft.com/office/drawing/2014/main" id="{6D4792E6-EE61-4D1F-8AF9-65C9BE6977B8}"/>
              </a:ext>
            </a:extLst>
          </p:cNvPr>
          <p:cNvPicPr>
            <a:picLocks noChangeAspect="1"/>
          </p:cNvPicPr>
          <p:nvPr/>
        </p:nvPicPr>
        <p:blipFill>
          <a:blip r:embed="rId3"/>
          <a:stretch>
            <a:fillRect/>
          </a:stretch>
        </p:blipFill>
        <p:spPr>
          <a:xfrm>
            <a:off x="2161310" y="3530287"/>
            <a:ext cx="7097485" cy="3330335"/>
          </a:xfrm>
          <a:prstGeom prst="rect">
            <a:avLst/>
          </a:prstGeom>
        </p:spPr>
      </p:pic>
    </p:spTree>
    <p:extLst>
      <p:ext uri="{BB962C8B-B14F-4D97-AF65-F5344CB8AC3E}">
        <p14:creationId xmlns:p14="http://schemas.microsoft.com/office/powerpoint/2010/main" val="829741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6372" y="97372"/>
            <a:ext cx="9144000" cy="1133335"/>
          </a:xfrm>
        </p:spPr>
        <p:txBody>
          <a:bodyPr/>
          <a:lstStyle/>
          <a:p>
            <a:r>
              <a:rPr lang="en-GB" dirty="0">
                <a:cs typeface="Calibri Light"/>
              </a:rPr>
              <a:t>The main assumptions</a:t>
            </a:r>
            <a:endParaRPr lang="en-GB" dirty="0" err="1"/>
          </a:p>
        </p:txBody>
      </p:sp>
      <p:sp>
        <p:nvSpPr>
          <p:cNvPr id="3" name="Subtitle 2"/>
          <p:cNvSpPr>
            <a:spLocks noGrp="1"/>
          </p:cNvSpPr>
          <p:nvPr>
            <p:ph type="subTitle" idx="1"/>
          </p:nvPr>
        </p:nvSpPr>
        <p:spPr>
          <a:xfrm>
            <a:off x="117178" y="1143776"/>
            <a:ext cx="11687296" cy="5611662"/>
          </a:xfrm>
        </p:spPr>
        <p:txBody>
          <a:bodyPr vert="horz" lIns="91440" tIns="45720" rIns="91440" bIns="45720" rtlCol="0" anchor="t">
            <a:normAutofit/>
          </a:bodyPr>
          <a:lstStyle/>
          <a:p>
            <a:r>
              <a:rPr lang="en-GB" dirty="0">
                <a:cs typeface="Calibri"/>
              </a:rPr>
              <a:t>Skinner indicate that we can  only study  behaviour through our environment. For example,  my daughter want to go to birthday party, on  </a:t>
            </a:r>
            <a:r>
              <a:rPr lang="en-GB">
                <a:cs typeface="Calibri"/>
              </a:rPr>
              <a:t>Saturday</a:t>
            </a:r>
            <a:r>
              <a:rPr lang="en-GB" dirty="0">
                <a:cs typeface="Calibri"/>
              </a:rPr>
              <a:t>  and I told her  she most do her assignment before she can go for the party, and she did it.</a:t>
            </a:r>
          </a:p>
          <a:p>
            <a:r>
              <a:rPr lang="en-GB" dirty="0">
                <a:cs typeface="Calibri"/>
              </a:rPr>
              <a:t>Skinner, B. F. (1979)</a:t>
            </a:r>
          </a:p>
          <a:p>
            <a:endParaRPr lang="en-GB" dirty="0">
              <a:cs typeface="Calibri"/>
            </a:endParaRPr>
          </a:p>
        </p:txBody>
      </p:sp>
      <p:pic>
        <p:nvPicPr>
          <p:cNvPr id="4" name="Picture 4" descr="A picture containing text, book&#10;&#10;Description automatically generated">
            <a:extLst>
              <a:ext uri="{FF2B5EF4-FFF2-40B4-BE49-F238E27FC236}">
                <a16:creationId xmlns:a16="http://schemas.microsoft.com/office/drawing/2014/main" id="{5AD62EDB-3961-4769-A4D4-A629F5B01E38}"/>
              </a:ext>
            </a:extLst>
          </p:cNvPr>
          <p:cNvPicPr>
            <a:picLocks noChangeAspect="1"/>
          </p:cNvPicPr>
          <p:nvPr/>
        </p:nvPicPr>
        <p:blipFill>
          <a:blip r:embed="rId3"/>
          <a:stretch>
            <a:fillRect/>
          </a:stretch>
        </p:blipFill>
        <p:spPr>
          <a:xfrm>
            <a:off x="1231075" y="3528332"/>
            <a:ext cx="6365174" cy="3245179"/>
          </a:xfrm>
          <a:prstGeom prst="rect">
            <a:avLst/>
          </a:prstGeom>
        </p:spPr>
      </p:pic>
      <p:sp>
        <p:nvSpPr>
          <p:cNvPr id="7" name="TextBox 6">
            <a:extLst>
              <a:ext uri="{FF2B5EF4-FFF2-40B4-BE49-F238E27FC236}">
                <a16:creationId xmlns:a16="http://schemas.microsoft.com/office/drawing/2014/main" id="{29865F7C-8E31-4176-80B0-8C5E8A2AAAFC}"/>
              </a:ext>
            </a:extLst>
          </p:cNvPr>
          <p:cNvSpPr txBox="1"/>
          <p:nvPr/>
        </p:nvSpPr>
        <p:spPr>
          <a:xfrm>
            <a:off x="7719717" y="3430937"/>
            <a:ext cx="2729713" cy="3356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36CD3702-A3B5-4708-B65B-EE99E7F1092D}"/>
              </a:ext>
            </a:extLst>
          </p:cNvPr>
          <p:cNvSpPr txBox="1"/>
          <p:nvPr/>
        </p:nvSpPr>
        <p:spPr>
          <a:xfrm>
            <a:off x="7954162" y="422805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Image from SimplyPsychology.org</a:t>
            </a:r>
            <a:endParaRPr lang="en-GB" dirty="0">
              <a:cs typeface="Calibri"/>
            </a:endParaRPr>
          </a:p>
        </p:txBody>
      </p:sp>
    </p:spTree>
    <p:extLst>
      <p:ext uri="{BB962C8B-B14F-4D97-AF65-F5344CB8AC3E}">
        <p14:creationId xmlns:p14="http://schemas.microsoft.com/office/powerpoint/2010/main" val="2114971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76" y="-1588"/>
            <a:ext cx="12102934" cy="6942347"/>
          </a:xfrm>
        </p:spPr>
        <p:txBody>
          <a:bodyPr/>
          <a:lstStyle/>
          <a:p>
            <a:endParaRPr lang="en-GB"/>
          </a:p>
        </p:txBody>
      </p:sp>
      <p:sp>
        <p:nvSpPr>
          <p:cNvPr id="3" name="Subtitle 2"/>
          <p:cNvSpPr>
            <a:spLocks noGrp="1"/>
          </p:cNvSpPr>
          <p:nvPr>
            <p:ph type="subTitle" idx="1"/>
          </p:nvPr>
        </p:nvSpPr>
        <p:spPr>
          <a:xfrm>
            <a:off x="47204" y="1988534"/>
            <a:ext cx="9116064" cy="4867442"/>
          </a:xfrm>
        </p:spPr>
        <p:txBody>
          <a:bodyPr vert="horz" lIns="91440" tIns="45720" rIns="91440" bIns="45720" rtlCol="0" anchor="t">
            <a:normAutofit/>
          </a:bodyPr>
          <a:lstStyle/>
          <a:p>
            <a:pPr marL="342900" indent="-342900">
              <a:buFont typeface="Wingdings" panose="020B0604020202020204" pitchFamily="34" charset="0"/>
              <a:buChar char="§"/>
            </a:pPr>
            <a:r>
              <a:rPr lang="en-GB" dirty="0">
                <a:cs typeface="Calibri" panose="020F0502020204030204"/>
              </a:rPr>
              <a:t>Operant conditioning – is a method of learning that occur through rewards and a consequence. (Skinner, 1953).</a:t>
            </a:r>
          </a:p>
          <a:p>
            <a:r>
              <a:rPr lang="en-GB" dirty="0">
                <a:cs typeface="Calibri" panose="020F0502020204030204"/>
              </a:rPr>
              <a:t>Positive and </a:t>
            </a:r>
          </a:p>
          <a:p>
            <a:r>
              <a:rPr lang="en-GB" dirty="0">
                <a:cs typeface="Calibri" panose="020F0502020204030204"/>
              </a:rPr>
              <a:t>Ivan Pavlov showed that classical conditioning leads to learning </a:t>
            </a:r>
          </a:p>
          <a:p>
            <a:r>
              <a:rPr lang="en-GB" dirty="0">
                <a:cs typeface="Calibri" panose="020F0502020204030204"/>
              </a:rPr>
              <a:t>Pavlov, I. P. (1897)</a:t>
            </a:r>
          </a:p>
        </p:txBody>
      </p:sp>
      <p:pic>
        <p:nvPicPr>
          <p:cNvPr id="4" name="Picture 4">
            <a:extLst>
              <a:ext uri="{FF2B5EF4-FFF2-40B4-BE49-F238E27FC236}">
                <a16:creationId xmlns:a16="http://schemas.microsoft.com/office/drawing/2014/main" id="{80393DA1-3C55-450B-92CB-D9C004264D07}"/>
              </a:ext>
            </a:extLst>
          </p:cNvPr>
          <p:cNvPicPr>
            <a:picLocks noChangeAspect="1"/>
          </p:cNvPicPr>
          <p:nvPr/>
        </p:nvPicPr>
        <p:blipFill>
          <a:blip r:embed="rId3"/>
          <a:stretch>
            <a:fillRect/>
          </a:stretch>
        </p:blipFill>
        <p:spPr>
          <a:xfrm>
            <a:off x="9237022" y="500124"/>
            <a:ext cx="2743200" cy="2977984"/>
          </a:xfrm>
          <a:prstGeom prst="rect">
            <a:avLst/>
          </a:prstGeom>
        </p:spPr>
      </p:pic>
      <p:sp>
        <p:nvSpPr>
          <p:cNvPr id="6" name="TextBox 5">
            <a:extLst>
              <a:ext uri="{FF2B5EF4-FFF2-40B4-BE49-F238E27FC236}">
                <a16:creationId xmlns:a16="http://schemas.microsoft.com/office/drawing/2014/main" id="{F0659209-472F-4EFE-916B-7AE26A9D0699}"/>
              </a:ext>
            </a:extLst>
          </p:cNvPr>
          <p:cNvSpPr txBox="1"/>
          <p:nvPr/>
        </p:nvSpPr>
        <p:spPr>
          <a:xfrm>
            <a:off x="2321486" y="558140"/>
            <a:ext cx="451889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latin typeface="Calibri Light"/>
              </a:rPr>
              <a:t>The main theories</a:t>
            </a:r>
            <a:endParaRPr lang="en-GB" sz="4000" dirty="0">
              <a:cs typeface="Calibri" panose="020F0502020204030204"/>
            </a:endParaRPr>
          </a:p>
        </p:txBody>
      </p:sp>
      <p:sp>
        <p:nvSpPr>
          <p:cNvPr id="5" name="TextBox 4">
            <a:extLst>
              <a:ext uri="{FF2B5EF4-FFF2-40B4-BE49-F238E27FC236}">
                <a16:creationId xmlns:a16="http://schemas.microsoft.com/office/drawing/2014/main" id="{1438342B-0B97-44D2-9F17-C9A37AB37E90}"/>
              </a:ext>
            </a:extLst>
          </p:cNvPr>
          <p:cNvSpPr txBox="1"/>
          <p:nvPr/>
        </p:nvSpPr>
        <p:spPr>
          <a:xfrm>
            <a:off x="9451497" y="361174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Image from youtube.com</a:t>
            </a:r>
          </a:p>
        </p:txBody>
      </p:sp>
    </p:spTree>
    <p:extLst>
      <p:ext uri="{BB962C8B-B14F-4D97-AF65-F5344CB8AC3E}">
        <p14:creationId xmlns:p14="http://schemas.microsoft.com/office/powerpoint/2010/main" val="3680579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B774AB2-B1F2-4C7F-9E13-FDC3E475BA5E}"/>
              </a:ext>
            </a:extLst>
          </p:cNvPr>
          <p:cNvSpPr txBox="1"/>
          <p:nvPr/>
        </p:nvSpPr>
        <p:spPr>
          <a:xfrm>
            <a:off x="873940" y="705356"/>
            <a:ext cx="587886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buChar char="•"/>
            </a:pPr>
            <a:r>
              <a:rPr lang="en-GB" dirty="0">
                <a:cs typeface="Arial"/>
              </a:rPr>
              <a:t>Classical conditioning -( the frame  work of psychologist Ivan Pavlov)</a:t>
            </a:r>
            <a:r>
              <a:rPr lang="en-US" dirty="0">
                <a:cs typeface="Arial"/>
              </a:rPr>
              <a:t>​</a:t>
            </a:r>
          </a:p>
          <a:p>
            <a:pPr algn="ctr">
              <a:buChar char="•"/>
            </a:pPr>
            <a:r>
              <a:rPr lang="en-GB" dirty="0">
                <a:cs typeface="Arial"/>
              </a:rPr>
              <a:t>Learning through association – we learn through things in our environment. For instance, a dog began to salivate in response to place her plate on the floor for food. Also, one can get phobia of something like animal, when they see it, they scream or react.</a:t>
            </a:r>
            <a:r>
              <a:rPr lang="en-US" dirty="0">
                <a:cs typeface="Arial"/>
              </a:rPr>
              <a:t>​ Waston, J. B. &amp; Rayner, R. (1920)</a:t>
            </a:r>
          </a:p>
          <a:p>
            <a:pPr algn="ctr">
              <a:buChar char="•"/>
            </a:pPr>
            <a:r>
              <a:rPr lang="en-US" dirty="0">
                <a:cs typeface="Arial"/>
              </a:rPr>
              <a:t>Social learning theory -  For instance, Facebook, and   YouTube are one of the best examples, if you like a particular influencer, you may want to model his/ </a:t>
            </a:r>
            <a:r>
              <a:rPr lang="en-US">
                <a:cs typeface="Arial"/>
              </a:rPr>
              <a:t>her behaviors after them. Bandura, A., &amp; Walters, R. H. (1963)</a:t>
            </a:r>
            <a:endParaRPr lang="en-US" dirty="0">
              <a:cs typeface="Arial"/>
            </a:endParaRPr>
          </a:p>
          <a:p>
            <a:pPr algn="ctr"/>
            <a:endParaRPr lang="en-US" dirty="0">
              <a:cs typeface="Arial"/>
            </a:endParaRPr>
          </a:p>
        </p:txBody>
      </p:sp>
      <p:pic>
        <p:nvPicPr>
          <p:cNvPr id="2" name="Picture 2" descr="Map&#10;&#10;Description automatically generated">
            <a:extLst>
              <a:ext uri="{FF2B5EF4-FFF2-40B4-BE49-F238E27FC236}">
                <a16:creationId xmlns:a16="http://schemas.microsoft.com/office/drawing/2014/main" id="{7D83372A-324E-403B-805B-CAAFF8D2F4E9}"/>
              </a:ext>
            </a:extLst>
          </p:cNvPr>
          <p:cNvPicPr>
            <a:picLocks noChangeAspect="1"/>
          </p:cNvPicPr>
          <p:nvPr/>
        </p:nvPicPr>
        <p:blipFill>
          <a:blip r:embed="rId3"/>
          <a:stretch>
            <a:fillRect/>
          </a:stretch>
        </p:blipFill>
        <p:spPr>
          <a:xfrm>
            <a:off x="331062" y="3781452"/>
            <a:ext cx="4814494" cy="3177606"/>
          </a:xfrm>
          <a:prstGeom prst="rect">
            <a:avLst/>
          </a:prstGeom>
        </p:spPr>
      </p:pic>
      <p:sp>
        <p:nvSpPr>
          <p:cNvPr id="4" name="TextBox 3">
            <a:extLst>
              <a:ext uri="{FF2B5EF4-FFF2-40B4-BE49-F238E27FC236}">
                <a16:creationId xmlns:a16="http://schemas.microsoft.com/office/drawing/2014/main" id="{5FFB4E5B-A2C3-4498-AE17-8E16E3BEC164}"/>
              </a:ext>
            </a:extLst>
          </p:cNvPr>
          <p:cNvSpPr txBox="1"/>
          <p:nvPr/>
        </p:nvSpPr>
        <p:spPr>
          <a:xfrm>
            <a:off x="5108772" y="462014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Image fromverywellmind.com</a:t>
            </a:r>
          </a:p>
        </p:txBody>
      </p:sp>
      <p:sp>
        <p:nvSpPr>
          <p:cNvPr id="6" name="TextBox 5">
            <a:extLst>
              <a:ext uri="{FF2B5EF4-FFF2-40B4-BE49-F238E27FC236}">
                <a16:creationId xmlns:a16="http://schemas.microsoft.com/office/drawing/2014/main" id="{8BBC20D1-0481-4B72-9F8C-2CCEF4C48360}"/>
              </a:ext>
            </a:extLst>
          </p:cNvPr>
          <p:cNvSpPr txBox="1"/>
          <p:nvPr/>
        </p:nvSpPr>
        <p:spPr>
          <a:xfrm>
            <a:off x="8144550" y="165069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7" name="Picture 7">
            <a:extLst>
              <a:ext uri="{FF2B5EF4-FFF2-40B4-BE49-F238E27FC236}">
                <a16:creationId xmlns:a16="http://schemas.microsoft.com/office/drawing/2014/main" id="{EC1CCF3F-DD4A-4B3C-88F3-D8CFF83612BF}"/>
              </a:ext>
            </a:extLst>
          </p:cNvPr>
          <p:cNvPicPr>
            <a:picLocks noChangeAspect="1"/>
          </p:cNvPicPr>
          <p:nvPr/>
        </p:nvPicPr>
        <p:blipFill>
          <a:blip r:embed="rId4"/>
          <a:stretch>
            <a:fillRect/>
          </a:stretch>
        </p:blipFill>
        <p:spPr>
          <a:xfrm>
            <a:off x="8305125" y="1956931"/>
            <a:ext cx="3842368" cy="4818794"/>
          </a:xfrm>
          <a:prstGeom prst="rect">
            <a:avLst/>
          </a:prstGeom>
        </p:spPr>
      </p:pic>
      <p:sp>
        <p:nvSpPr>
          <p:cNvPr id="8" name="TextBox 7">
            <a:extLst>
              <a:ext uri="{FF2B5EF4-FFF2-40B4-BE49-F238E27FC236}">
                <a16:creationId xmlns:a16="http://schemas.microsoft.com/office/drawing/2014/main" id="{D274CFD7-AEE3-4BB4-BAB8-07592EC3BA91}"/>
              </a:ext>
            </a:extLst>
          </p:cNvPr>
          <p:cNvSpPr txBox="1"/>
          <p:nvPr/>
        </p:nvSpPr>
        <p:spPr>
          <a:xfrm>
            <a:off x="8489725" y="795546"/>
            <a:ext cx="26150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Image from Educational technology .NET</a:t>
            </a:r>
          </a:p>
        </p:txBody>
      </p:sp>
    </p:spTree>
    <p:extLst>
      <p:ext uri="{BB962C8B-B14F-4D97-AF65-F5344CB8AC3E}">
        <p14:creationId xmlns:p14="http://schemas.microsoft.com/office/powerpoint/2010/main" val="385668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05962-9317-4575-BC5E-E49EA1095913}"/>
              </a:ext>
            </a:extLst>
          </p:cNvPr>
          <p:cNvSpPr>
            <a:spLocks noGrp="1"/>
          </p:cNvSpPr>
          <p:nvPr>
            <p:ph type="title"/>
          </p:nvPr>
        </p:nvSpPr>
        <p:spPr>
          <a:xfrm>
            <a:off x="3409253" y="70499"/>
            <a:ext cx="2416824" cy="1352370"/>
          </a:xfrm>
        </p:spPr>
        <p:txBody>
          <a:bodyPr>
            <a:normAutofit fontScale="90000"/>
          </a:bodyPr>
          <a:lstStyle/>
          <a:p>
            <a:r>
              <a:rPr lang="en-GB" dirty="0">
                <a:cs typeface="Calibri Light"/>
              </a:rPr>
              <a:t>                  Extinction </a:t>
            </a:r>
          </a:p>
        </p:txBody>
      </p:sp>
      <p:sp>
        <p:nvSpPr>
          <p:cNvPr id="3" name="Content Placeholder 2">
            <a:extLst>
              <a:ext uri="{FF2B5EF4-FFF2-40B4-BE49-F238E27FC236}">
                <a16:creationId xmlns:a16="http://schemas.microsoft.com/office/drawing/2014/main" id="{49745FF4-3654-4A08-86C2-05513F9ED8A5}"/>
              </a:ext>
            </a:extLst>
          </p:cNvPr>
          <p:cNvSpPr>
            <a:spLocks noGrp="1"/>
          </p:cNvSpPr>
          <p:nvPr>
            <p:ph idx="1"/>
          </p:nvPr>
        </p:nvSpPr>
        <p:spPr>
          <a:xfrm>
            <a:off x="590111" y="1381394"/>
            <a:ext cx="11606858" cy="5485472"/>
          </a:xfrm>
        </p:spPr>
        <p:txBody>
          <a:bodyPr vert="horz" lIns="91440" tIns="45720" rIns="91440" bIns="45720" rtlCol="0" anchor="t">
            <a:normAutofit fontScale="92500" lnSpcReduction="10000"/>
          </a:bodyPr>
          <a:lstStyle/>
          <a:p>
            <a:pPr marL="0" indent="0">
              <a:buNone/>
            </a:pPr>
            <a:endParaRPr lang="en-GB" dirty="0">
              <a:cs typeface="Calibri"/>
            </a:endParaRPr>
          </a:p>
          <a:p>
            <a:r>
              <a:rPr lang="en-GB" dirty="0">
                <a:ea typeface="Calibri" panose="020F0502020204030204"/>
                <a:cs typeface="Calibri"/>
              </a:rPr>
              <a:t>Extinction is referring  to  withdrawal of reinforcement  which is used to maintain or manage behaviour.</a:t>
            </a:r>
          </a:p>
          <a:p>
            <a:pPr marL="457200" indent="-457200"/>
            <a:r>
              <a:rPr lang="en-GB" dirty="0">
                <a:cs typeface="Calibri"/>
              </a:rPr>
              <a:t>After a period of sometime, the behaviour learnt can become extinct. For example, the dog  will stop salivating at the sound of the bell if there continues to be no food. </a:t>
            </a:r>
            <a:endParaRPr lang="en-US">
              <a:ea typeface="Calibri"/>
              <a:cs typeface="Calibri"/>
            </a:endParaRPr>
          </a:p>
          <a:p>
            <a:endParaRPr lang="en-GB" dirty="0">
              <a:cs typeface="Calibri"/>
            </a:endParaRPr>
          </a:p>
          <a:p>
            <a:pPr marL="0" indent="0">
              <a:buNone/>
            </a:pPr>
            <a:r>
              <a:rPr lang="en-GB" dirty="0">
                <a:ea typeface="Calibri"/>
                <a:cs typeface="Calibri"/>
              </a:rPr>
              <a:t>Skinner, B. F. (1948)</a:t>
            </a:r>
          </a:p>
          <a:p>
            <a:endParaRPr lang="en-GB" dirty="0">
              <a:cs typeface="Calibri"/>
            </a:endParaRPr>
          </a:p>
          <a:p>
            <a:endParaRPr lang="en-GB" dirty="0">
              <a:cs typeface="Calibri"/>
            </a:endParaRPr>
          </a:p>
          <a:p>
            <a:endParaRPr lang="en-GB" dirty="0">
              <a:cs typeface="Calibri"/>
            </a:endParaRPr>
          </a:p>
          <a:p>
            <a:pPr marL="0" indent="0">
              <a:buNone/>
            </a:pPr>
            <a:r>
              <a:rPr lang="en-GB" dirty="0">
                <a:cs typeface="Calibri"/>
              </a:rPr>
              <a:t>                                                                         </a:t>
            </a:r>
          </a:p>
          <a:p>
            <a:pPr marL="0" indent="0">
              <a:buNone/>
            </a:pPr>
            <a:r>
              <a:rPr lang="en-GB" dirty="0">
                <a:cs typeface="Calibri"/>
              </a:rPr>
              <a:t>                                                                Images from Chegg.com</a:t>
            </a:r>
          </a:p>
        </p:txBody>
      </p:sp>
      <p:pic>
        <p:nvPicPr>
          <p:cNvPr id="4" name="Picture 4" descr="Timeline&#10;&#10;Description automatically generated">
            <a:extLst>
              <a:ext uri="{FF2B5EF4-FFF2-40B4-BE49-F238E27FC236}">
                <a16:creationId xmlns:a16="http://schemas.microsoft.com/office/drawing/2014/main" id="{D4D40EE9-E9EF-44B8-B53A-DAE27C35A27D}"/>
              </a:ext>
            </a:extLst>
          </p:cNvPr>
          <p:cNvPicPr>
            <a:picLocks noChangeAspect="1"/>
          </p:cNvPicPr>
          <p:nvPr/>
        </p:nvPicPr>
        <p:blipFill>
          <a:blip r:embed="rId3"/>
          <a:stretch>
            <a:fillRect/>
          </a:stretch>
        </p:blipFill>
        <p:spPr>
          <a:xfrm>
            <a:off x="7529513" y="3551885"/>
            <a:ext cx="4235566" cy="2915120"/>
          </a:xfrm>
          <a:prstGeom prst="rect">
            <a:avLst/>
          </a:prstGeom>
        </p:spPr>
      </p:pic>
    </p:spTree>
    <p:extLst>
      <p:ext uri="{BB962C8B-B14F-4D97-AF65-F5344CB8AC3E}">
        <p14:creationId xmlns:p14="http://schemas.microsoft.com/office/powerpoint/2010/main" val="2526260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6372" y="97372"/>
            <a:ext cx="9144000" cy="1133335"/>
          </a:xfrm>
        </p:spPr>
        <p:txBody>
          <a:bodyPr/>
          <a:lstStyle/>
          <a:p>
            <a:r>
              <a:rPr lang="en-GB" dirty="0">
                <a:cs typeface="Calibri Light"/>
              </a:rPr>
              <a:t>Nature or Nurture</a:t>
            </a:r>
            <a:endParaRPr lang="en-GB" dirty="0"/>
          </a:p>
        </p:txBody>
      </p:sp>
      <p:sp>
        <p:nvSpPr>
          <p:cNvPr id="3" name="Subtitle 2"/>
          <p:cNvSpPr>
            <a:spLocks noGrp="1"/>
          </p:cNvSpPr>
          <p:nvPr>
            <p:ph type="subTitle" idx="1"/>
          </p:nvPr>
        </p:nvSpPr>
        <p:spPr>
          <a:xfrm>
            <a:off x="146866" y="1321906"/>
            <a:ext cx="12043557" cy="5542389"/>
          </a:xfrm>
        </p:spPr>
        <p:txBody>
          <a:bodyPr vert="horz" lIns="91440" tIns="45720" rIns="91440" bIns="45720" rtlCol="0" anchor="t">
            <a:normAutofit/>
          </a:bodyPr>
          <a:lstStyle/>
          <a:p>
            <a:r>
              <a:rPr lang="en-GB" dirty="0">
                <a:cs typeface="Calibri"/>
              </a:rPr>
              <a:t>I belief in nurture because we learn our behaviour from our role model in our environment. It can be traced back to John Locke-tabula Vasa. Human behaviour is acquired instead of inborn. Concentrate on learning. For example, </a:t>
            </a:r>
            <a:r>
              <a:rPr lang="en-GB" dirty="0" err="1">
                <a:cs typeface="Calibri"/>
              </a:rPr>
              <a:t>i</a:t>
            </a:r>
            <a:r>
              <a:rPr lang="en-GB" dirty="0">
                <a:cs typeface="Calibri"/>
              </a:rPr>
              <a:t> am studying Health and Social Care, I have  to focus on what am studying so that I can be one of the best student. Thorndike, E. L. (1905)</a:t>
            </a:r>
            <a:endParaRPr lang="en-GB" dirty="0"/>
          </a:p>
        </p:txBody>
      </p:sp>
      <p:pic>
        <p:nvPicPr>
          <p:cNvPr id="4" name="Picture 4" descr="Graphical user interface, application&#10;&#10;Description automatically generated">
            <a:extLst>
              <a:ext uri="{FF2B5EF4-FFF2-40B4-BE49-F238E27FC236}">
                <a16:creationId xmlns:a16="http://schemas.microsoft.com/office/drawing/2014/main" id="{838579F0-9331-449E-BCF6-65B4E566D681}"/>
              </a:ext>
            </a:extLst>
          </p:cNvPr>
          <p:cNvPicPr>
            <a:picLocks noChangeAspect="1"/>
          </p:cNvPicPr>
          <p:nvPr/>
        </p:nvPicPr>
        <p:blipFill>
          <a:blip r:embed="rId3"/>
          <a:stretch>
            <a:fillRect/>
          </a:stretch>
        </p:blipFill>
        <p:spPr>
          <a:xfrm>
            <a:off x="4694711" y="3296542"/>
            <a:ext cx="5088576" cy="3649385"/>
          </a:xfrm>
          <a:prstGeom prst="rect">
            <a:avLst/>
          </a:prstGeom>
        </p:spPr>
      </p:pic>
      <p:sp>
        <p:nvSpPr>
          <p:cNvPr id="5" name="TextBox 4">
            <a:extLst>
              <a:ext uri="{FF2B5EF4-FFF2-40B4-BE49-F238E27FC236}">
                <a16:creationId xmlns:a16="http://schemas.microsoft.com/office/drawing/2014/main" id="{CEDFCBD6-443D-4775-9678-A97CCD9389A1}"/>
              </a:ext>
            </a:extLst>
          </p:cNvPr>
          <p:cNvSpPr txBox="1"/>
          <p:nvPr/>
        </p:nvSpPr>
        <p:spPr>
          <a:xfrm>
            <a:off x="1878701" y="552011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from alxanderstreet.com</a:t>
            </a:r>
            <a:endParaRPr lang="en-GB" dirty="0" err="1">
              <a:cs typeface="Calibri"/>
            </a:endParaRPr>
          </a:p>
        </p:txBody>
      </p:sp>
    </p:spTree>
    <p:extLst>
      <p:ext uri="{BB962C8B-B14F-4D97-AF65-F5344CB8AC3E}">
        <p14:creationId xmlns:p14="http://schemas.microsoft.com/office/powerpoint/2010/main" val="4165802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6372" y="97372"/>
            <a:ext cx="9144000" cy="1133335"/>
          </a:xfrm>
        </p:spPr>
        <p:txBody>
          <a:bodyPr/>
          <a:lstStyle/>
          <a:p>
            <a:r>
              <a:rPr lang="en-GB" dirty="0">
                <a:cs typeface="Calibri Light"/>
              </a:rPr>
              <a:t>Reinforcement</a:t>
            </a:r>
            <a:endParaRPr lang="en-GB" dirty="0"/>
          </a:p>
        </p:txBody>
      </p:sp>
      <p:sp>
        <p:nvSpPr>
          <p:cNvPr id="3" name="Subtitle 2"/>
          <p:cNvSpPr>
            <a:spLocks noGrp="1"/>
          </p:cNvSpPr>
          <p:nvPr>
            <p:ph type="subTitle" idx="1"/>
          </p:nvPr>
        </p:nvSpPr>
        <p:spPr>
          <a:xfrm>
            <a:off x="1146372" y="1282321"/>
            <a:ext cx="10654513" cy="5539938"/>
          </a:xfrm>
        </p:spPr>
        <p:txBody>
          <a:bodyPr vert="horz" lIns="91440" tIns="45720" rIns="91440" bIns="45720" rtlCol="0" anchor="t">
            <a:normAutofit/>
          </a:bodyPr>
          <a:lstStyle/>
          <a:p>
            <a:endParaRPr lang="en-GB"/>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r>
              <a:rPr lang="en-GB" dirty="0">
                <a:cs typeface="Calibri"/>
              </a:rPr>
              <a:t>                                    Images from your dictionary.com</a:t>
            </a:r>
          </a:p>
          <a:p>
            <a:endParaRPr lang="en-GB" dirty="0">
              <a:cs typeface="Calibri"/>
            </a:endParaRPr>
          </a:p>
        </p:txBody>
      </p:sp>
      <p:sp>
        <p:nvSpPr>
          <p:cNvPr id="4" name="TextBox 3">
            <a:extLst>
              <a:ext uri="{FF2B5EF4-FFF2-40B4-BE49-F238E27FC236}">
                <a16:creationId xmlns:a16="http://schemas.microsoft.com/office/drawing/2014/main" id="{06B2608C-D88F-447C-AB44-ACCCBF68F542}"/>
              </a:ext>
            </a:extLst>
          </p:cNvPr>
          <p:cNvSpPr txBox="1"/>
          <p:nvPr/>
        </p:nvSpPr>
        <p:spPr>
          <a:xfrm>
            <a:off x="1285285" y="1602222"/>
            <a:ext cx="274319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Positive</a:t>
            </a:r>
          </a:p>
          <a:p>
            <a:pPr marL="285750" indent="-285750">
              <a:buFont typeface="Arial"/>
              <a:buChar char="•"/>
            </a:pPr>
            <a:r>
              <a:rPr lang="en-GB" dirty="0">
                <a:cs typeface="Calibri"/>
              </a:rPr>
              <a:t>For example, you take your son to play football</a:t>
            </a:r>
          </a:p>
          <a:p>
            <a:r>
              <a:rPr lang="en-GB" dirty="0">
                <a:cs typeface="Calibri"/>
              </a:rPr>
              <a:t>And he scored a goal on the on the pitched then I gave him toms up and bought gift for him</a:t>
            </a:r>
          </a:p>
          <a:p>
            <a:pPr marL="285750" indent="-285750">
              <a:buFont typeface="Arial"/>
              <a:buChar char="•"/>
            </a:pPr>
            <a:r>
              <a:rPr lang="en-GB" dirty="0">
                <a:cs typeface="Calibri"/>
              </a:rPr>
              <a:t>My daughter did well in her academic work, and I took her to Disney land in Paris</a:t>
            </a: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6498D367-2913-427F-95F4-FB710C25E0D2}"/>
              </a:ext>
            </a:extLst>
          </p:cNvPr>
          <p:cNvSpPr txBox="1"/>
          <p:nvPr/>
        </p:nvSpPr>
        <p:spPr>
          <a:xfrm>
            <a:off x="7173505" y="1468619"/>
            <a:ext cx="508988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Negative</a:t>
            </a:r>
            <a:endParaRPr lang="en-US">
              <a:cs typeface="Calibri"/>
            </a:endParaRPr>
          </a:p>
          <a:p>
            <a:pPr marL="285750" indent="-285750">
              <a:buFont typeface="Arial"/>
              <a:buChar char="•"/>
            </a:pPr>
            <a:endParaRPr lang="en-GB" dirty="0">
              <a:cs typeface="Calibri"/>
            </a:endParaRPr>
          </a:p>
          <a:p>
            <a:pPr marL="285750" indent="-285750">
              <a:buFont typeface="Arial"/>
              <a:buChar char="•"/>
            </a:pPr>
            <a:r>
              <a:rPr lang="en-GB" dirty="0">
                <a:cs typeface="Calibri"/>
              </a:rPr>
              <a:t>For example, if you do not complete your homework, you give your teacher £10. You will complete your homework to avoid paying £10,</a:t>
            </a:r>
            <a:endParaRPr lang="en-GB" dirty="0">
              <a:ea typeface="Calibri"/>
              <a:cs typeface="Calibri"/>
            </a:endParaRPr>
          </a:p>
          <a:p>
            <a:endParaRPr lang="en-GB" dirty="0">
              <a:ea typeface="Calibri"/>
              <a:cs typeface="Calibri"/>
            </a:endParaRPr>
          </a:p>
          <a:p>
            <a:pPr marL="285750" indent="-285750">
              <a:buFont typeface="Arial"/>
              <a:buChar char="•"/>
            </a:pPr>
            <a:endParaRPr lang="en-GB" dirty="0">
              <a:cs typeface="Calibri"/>
            </a:endParaRPr>
          </a:p>
          <a:p>
            <a:pPr marL="285750" indent="-285750">
              <a:buFont typeface="Arial"/>
              <a:buChar char="•"/>
            </a:pPr>
            <a:r>
              <a:rPr lang="en-GB" dirty="0">
                <a:ea typeface="Calibri"/>
                <a:cs typeface="Calibri"/>
              </a:rPr>
              <a:t>Fester, C. B., &amp; Skinner, B. F. (1957)</a:t>
            </a:r>
            <a:endParaRPr lang="en-GB" dirty="0">
              <a:cs typeface="Calibri"/>
            </a:endParaRPr>
          </a:p>
          <a:p>
            <a:pPr marL="285750" indent="-285750">
              <a:buFont typeface="Arial"/>
              <a:buChar char="•"/>
            </a:pPr>
            <a:endParaRPr lang="en-GB" dirty="0">
              <a:cs typeface="Calibri"/>
            </a:endParaRPr>
          </a:p>
          <a:p>
            <a:pPr marL="285750" indent="-285750">
              <a:buFont typeface="Arial"/>
              <a:buChar char="•"/>
            </a:pPr>
            <a:endParaRPr lang="en-GB" dirty="0">
              <a:cs typeface="Calibri"/>
            </a:endParaRPr>
          </a:p>
        </p:txBody>
      </p:sp>
      <p:sp>
        <p:nvSpPr>
          <p:cNvPr id="6" name="TextBox 5">
            <a:extLst>
              <a:ext uri="{FF2B5EF4-FFF2-40B4-BE49-F238E27FC236}">
                <a16:creationId xmlns:a16="http://schemas.microsoft.com/office/drawing/2014/main" id="{02722E42-AF34-4EC6-B789-22FA6C6C0511}"/>
              </a:ext>
            </a:extLst>
          </p:cNvPr>
          <p:cNvSpPr txBox="1"/>
          <p:nvPr/>
        </p:nvSpPr>
        <p:spPr>
          <a:xfrm rot="1020000" flipV="1">
            <a:off x="4400963" y="3521394"/>
            <a:ext cx="3053394" cy="42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7" name="Picture 7" descr="A picture containing person, indoor&#10;&#10;Description automatically generated">
            <a:extLst>
              <a:ext uri="{FF2B5EF4-FFF2-40B4-BE49-F238E27FC236}">
                <a16:creationId xmlns:a16="http://schemas.microsoft.com/office/drawing/2014/main" id="{D82F7EFF-1FE5-4CEE-A4C4-60A23D0C0F81}"/>
              </a:ext>
            </a:extLst>
          </p:cNvPr>
          <p:cNvPicPr>
            <a:picLocks noChangeAspect="1"/>
          </p:cNvPicPr>
          <p:nvPr/>
        </p:nvPicPr>
        <p:blipFill>
          <a:blip r:embed="rId3"/>
          <a:stretch>
            <a:fillRect/>
          </a:stretch>
        </p:blipFill>
        <p:spPr>
          <a:xfrm>
            <a:off x="1143674" y="4571325"/>
            <a:ext cx="4890003" cy="1990641"/>
          </a:xfrm>
          <a:prstGeom prst="rect">
            <a:avLst/>
          </a:prstGeom>
        </p:spPr>
      </p:pic>
    </p:spTree>
    <p:extLst>
      <p:ext uri="{BB962C8B-B14F-4D97-AF65-F5344CB8AC3E}">
        <p14:creationId xmlns:p14="http://schemas.microsoft.com/office/powerpoint/2010/main" val="668136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7E825-1C26-4155-9776-4E1082E5CA60}"/>
              </a:ext>
            </a:extLst>
          </p:cNvPr>
          <p:cNvSpPr>
            <a:spLocks noGrp="1"/>
          </p:cNvSpPr>
          <p:nvPr>
            <p:ph type="title"/>
          </p:nvPr>
        </p:nvSpPr>
        <p:spPr/>
        <p:txBody>
          <a:bodyPr/>
          <a:lstStyle/>
          <a:p>
            <a:r>
              <a:rPr lang="en-GB" dirty="0">
                <a:cs typeface="Calibri Light"/>
              </a:rPr>
              <a:t>              Evaluation</a:t>
            </a:r>
            <a:br>
              <a:rPr lang="en-GB" dirty="0">
                <a:cs typeface="Calibri Light"/>
              </a:rPr>
            </a:br>
            <a:endParaRPr lang="en-GB"/>
          </a:p>
        </p:txBody>
      </p:sp>
      <p:sp>
        <p:nvSpPr>
          <p:cNvPr id="3" name="Content Placeholder 2">
            <a:extLst>
              <a:ext uri="{FF2B5EF4-FFF2-40B4-BE49-F238E27FC236}">
                <a16:creationId xmlns:a16="http://schemas.microsoft.com/office/drawing/2014/main" id="{A921ADE2-5B0A-46E0-9E3C-A9AF61404D6C}"/>
              </a:ext>
            </a:extLst>
          </p:cNvPr>
          <p:cNvSpPr>
            <a:spLocks noGrp="1"/>
          </p:cNvSpPr>
          <p:nvPr>
            <p:ph idx="1"/>
          </p:nvPr>
        </p:nvSpPr>
        <p:spPr>
          <a:xfrm>
            <a:off x="838200" y="1825625"/>
            <a:ext cx="10515600" cy="5025674"/>
          </a:xfrm>
        </p:spPr>
        <p:txBody>
          <a:bodyPr vert="horz" lIns="91440" tIns="45720" rIns="91440" bIns="45720" rtlCol="0" anchor="t">
            <a:normAutofit/>
          </a:bodyPr>
          <a:lstStyle/>
          <a:p>
            <a:pPr marL="0" indent="0">
              <a:buNone/>
            </a:pPr>
            <a:r>
              <a:rPr lang="en-GB" dirty="0">
                <a:cs typeface="Calibri"/>
              </a:rPr>
              <a:t>   </a:t>
            </a:r>
          </a:p>
          <a:p>
            <a:pPr marL="0" indent="0">
              <a:buNone/>
            </a:pPr>
            <a:endParaRPr lang="en-GB" sz="1600" dirty="0">
              <a:cs typeface="Calibri"/>
            </a:endParaRPr>
          </a:p>
        </p:txBody>
      </p:sp>
      <p:sp>
        <p:nvSpPr>
          <p:cNvPr id="4" name="TextBox 3">
            <a:extLst>
              <a:ext uri="{FF2B5EF4-FFF2-40B4-BE49-F238E27FC236}">
                <a16:creationId xmlns:a16="http://schemas.microsoft.com/office/drawing/2014/main" id="{1AC7F23C-5E46-4F8B-A30E-A1A1CB656A87}"/>
              </a:ext>
            </a:extLst>
          </p:cNvPr>
          <p:cNvSpPr txBox="1"/>
          <p:nvPr/>
        </p:nvSpPr>
        <p:spPr>
          <a:xfrm>
            <a:off x="6172372" y="1027053"/>
            <a:ext cx="562684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Disadvantages</a:t>
            </a:r>
            <a:endParaRPr lang="en-US"/>
          </a:p>
          <a:p>
            <a:pPr marL="285750" indent="-285750">
              <a:buFont typeface="Arial"/>
              <a:buChar char="•"/>
            </a:pPr>
            <a:r>
              <a:rPr lang="en-GB" dirty="0">
                <a:cs typeface="Calibri"/>
              </a:rPr>
              <a:t>Some describe the approach as being very narrow and deterministic. For example, it is considered that all behaviours learn from people around us when some people actions are as a result of what they have experienced in the past.</a:t>
            </a:r>
            <a:endParaRPr lang="en-GB"/>
          </a:p>
          <a:p>
            <a:pPr marL="285750" indent="-285750">
              <a:buFont typeface="Arial"/>
              <a:buChar char="•"/>
            </a:pPr>
            <a:r>
              <a:rPr lang="en-GB" dirty="0">
                <a:cs typeface="Calibri"/>
              </a:rPr>
              <a:t>Ignores medical issues.</a:t>
            </a:r>
            <a:endParaRPr lang="en-GB"/>
          </a:p>
          <a:p>
            <a:pPr marL="285750" indent="-285750">
              <a:buFont typeface="Arial"/>
              <a:buChar char="•"/>
            </a:pPr>
            <a:r>
              <a:rPr lang="en-GB" dirty="0">
                <a:cs typeface="Calibri"/>
              </a:rPr>
              <a:t>Fail to explain why people are sometimes frightened of things they have no experience of.</a:t>
            </a:r>
            <a:endParaRPr lang="en-GB"/>
          </a:p>
          <a:p>
            <a:pPr marL="285750" indent="-285750">
              <a:buFont typeface="Arial"/>
              <a:buChar char="•"/>
            </a:pPr>
            <a:endParaRPr lang="en-GB" dirty="0">
              <a:cs typeface="Calibri"/>
            </a:endParaRPr>
          </a:p>
          <a:p>
            <a:endParaRPr lang="en-GB" dirty="0">
              <a:cs typeface="Calibri"/>
            </a:endParaRPr>
          </a:p>
          <a:p>
            <a:endParaRPr lang="en-GB" dirty="0">
              <a:cs typeface="Calibri"/>
            </a:endParaRPr>
          </a:p>
          <a:p>
            <a:endParaRPr lang="en-GB" dirty="0">
              <a:cs typeface="Calibri"/>
            </a:endParaRPr>
          </a:p>
          <a:p>
            <a:r>
              <a:rPr lang="en-GB" dirty="0">
                <a:cs typeface="Calibri"/>
              </a:rPr>
              <a:t>        </a:t>
            </a:r>
            <a:endParaRPr lang="en-US">
              <a:cs typeface="Calibri"/>
            </a:endParaRPr>
          </a:p>
          <a:p>
            <a:endParaRPr lang="en-GB" dirty="0">
              <a:cs typeface="Calibri"/>
            </a:endParaRPr>
          </a:p>
          <a:p>
            <a:endParaRPr lang="en-GB" dirty="0">
              <a:cs typeface="Calibri"/>
            </a:endParaRPr>
          </a:p>
          <a:p>
            <a:endParaRPr lang="en-GB" dirty="0">
              <a:cs typeface="Calibri"/>
            </a:endParaRPr>
          </a:p>
        </p:txBody>
      </p:sp>
      <p:sp>
        <p:nvSpPr>
          <p:cNvPr id="5" name="TextBox 4">
            <a:extLst>
              <a:ext uri="{FF2B5EF4-FFF2-40B4-BE49-F238E27FC236}">
                <a16:creationId xmlns:a16="http://schemas.microsoft.com/office/drawing/2014/main" id="{9886A8B7-E985-4DA7-A41B-1A39DDF4C8E9}"/>
              </a:ext>
            </a:extLst>
          </p:cNvPr>
          <p:cNvSpPr txBox="1"/>
          <p:nvPr/>
        </p:nvSpPr>
        <p:spPr>
          <a:xfrm>
            <a:off x="113536" y="931927"/>
            <a:ext cx="5666114" cy="108932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Advantages</a:t>
            </a:r>
          </a:p>
          <a:p>
            <a:endParaRPr lang="en-GB" dirty="0">
              <a:cs typeface="Calibri"/>
            </a:endParaRPr>
          </a:p>
          <a:p>
            <a:pPr>
              <a:lnSpc>
                <a:spcPct val="90000"/>
              </a:lnSpc>
              <a:spcBef>
                <a:spcPts val="1000"/>
              </a:spcBef>
            </a:pPr>
            <a:r>
              <a:rPr lang="en-GB" dirty="0">
                <a:ea typeface="+mn-lt"/>
                <a:cs typeface="+mn-lt"/>
              </a:rPr>
              <a:t>- Behaviourist believe that</a:t>
            </a:r>
            <a:endParaRPr lang="en-US" dirty="0">
              <a:ea typeface="+mn-lt"/>
              <a:cs typeface="+mn-lt"/>
            </a:endParaRPr>
          </a:p>
          <a:p>
            <a:pPr algn="just">
              <a:lnSpc>
                <a:spcPct val="90000"/>
              </a:lnSpc>
              <a:spcBef>
                <a:spcPts val="1000"/>
              </a:spcBef>
            </a:pPr>
            <a:r>
              <a:rPr lang="en-GB" dirty="0">
                <a:ea typeface="+mn-lt"/>
                <a:cs typeface="+mn-lt"/>
              </a:rPr>
              <a:t>   Changing the behaviour is </a:t>
            </a:r>
          </a:p>
          <a:p>
            <a:pPr>
              <a:lnSpc>
                <a:spcPct val="90000"/>
              </a:lnSpc>
              <a:spcBef>
                <a:spcPts val="1000"/>
              </a:spcBef>
            </a:pPr>
            <a:r>
              <a:rPr lang="en-GB" dirty="0">
                <a:ea typeface="+mn-lt"/>
                <a:cs typeface="+mn-lt"/>
              </a:rPr>
              <a:t>   Sufficient for a cure.</a:t>
            </a:r>
            <a:endParaRPr lang="en-US" dirty="0">
              <a:ea typeface="+mn-lt"/>
              <a:cs typeface="+mn-lt"/>
            </a:endParaRPr>
          </a:p>
          <a:p>
            <a:pPr>
              <a:lnSpc>
                <a:spcPct val="90000"/>
              </a:lnSpc>
              <a:spcBef>
                <a:spcPts val="1000"/>
              </a:spcBef>
            </a:pPr>
            <a:r>
              <a:rPr lang="en-GB" dirty="0">
                <a:ea typeface="+mn-lt"/>
                <a:cs typeface="+mn-lt"/>
              </a:rPr>
              <a:t>-  Focus directly on maladaptive </a:t>
            </a:r>
            <a:endParaRPr lang="en-US" dirty="0">
              <a:ea typeface="+mn-lt"/>
              <a:cs typeface="+mn-lt"/>
            </a:endParaRPr>
          </a:p>
          <a:p>
            <a:pPr>
              <a:lnSpc>
                <a:spcPct val="90000"/>
              </a:lnSpc>
              <a:spcBef>
                <a:spcPts val="1000"/>
              </a:spcBef>
            </a:pPr>
            <a:r>
              <a:rPr lang="en-GB" dirty="0">
                <a:ea typeface="+mn-lt"/>
                <a:cs typeface="+mn-lt"/>
              </a:rPr>
              <a:t>    Behaviour no need to refer to</a:t>
            </a:r>
            <a:endParaRPr lang="en-US" dirty="0">
              <a:ea typeface="+mn-lt"/>
              <a:cs typeface="+mn-lt"/>
            </a:endParaRPr>
          </a:p>
          <a:p>
            <a:pPr>
              <a:lnSpc>
                <a:spcPct val="90000"/>
              </a:lnSpc>
              <a:spcBef>
                <a:spcPts val="1000"/>
              </a:spcBef>
            </a:pPr>
            <a:r>
              <a:rPr lang="en-GB" dirty="0">
                <a:ea typeface="+mn-lt"/>
                <a:cs typeface="+mn-lt"/>
              </a:rPr>
              <a:t>     Previous medical history.</a:t>
            </a:r>
            <a:endParaRPr lang="en-US" dirty="0">
              <a:ea typeface="+mn-lt"/>
              <a:cs typeface="+mn-lt"/>
            </a:endParaRPr>
          </a:p>
          <a:p>
            <a:pPr>
              <a:lnSpc>
                <a:spcPct val="90000"/>
              </a:lnSpc>
              <a:spcBef>
                <a:spcPts val="1000"/>
              </a:spcBef>
            </a:pPr>
            <a:r>
              <a:rPr lang="en-GB" dirty="0">
                <a:ea typeface="+mn-lt"/>
                <a:cs typeface="+mn-lt"/>
              </a:rPr>
              <a:t>-    The approach has provided a </a:t>
            </a:r>
            <a:endParaRPr lang="en-US" dirty="0">
              <a:ea typeface="+mn-lt"/>
              <a:cs typeface="+mn-lt"/>
            </a:endParaRPr>
          </a:p>
          <a:p>
            <a:pPr>
              <a:lnSpc>
                <a:spcPct val="90000"/>
              </a:lnSpc>
              <a:spcBef>
                <a:spcPts val="1000"/>
              </a:spcBef>
            </a:pPr>
            <a:r>
              <a:rPr lang="en-GB" dirty="0">
                <a:ea typeface="+mn-lt"/>
                <a:cs typeface="+mn-lt"/>
              </a:rPr>
              <a:t>    Number of practical applications</a:t>
            </a:r>
            <a:endParaRPr lang="en-US" dirty="0">
              <a:ea typeface="+mn-lt"/>
              <a:cs typeface="+mn-lt"/>
            </a:endParaRPr>
          </a:p>
          <a:p>
            <a:pPr>
              <a:lnSpc>
                <a:spcPct val="90000"/>
              </a:lnSpc>
              <a:spcBef>
                <a:spcPts val="1000"/>
              </a:spcBef>
            </a:pPr>
            <a:r>
              <a:rPr lang="en-GB" dirty="0">
                <a:ea typeface="+mn-lt"/>
                <a:cs typeface="+mn-lt"/>
              </a:rPr>
              <a:t>    And techniques to shape behaviour</a:t>
            </a:r>
            <a:endParaRPr lang="en-US" dirty="0">
              <a:ea typeface="+mn-lt"/>
              <a:cs typeface="+mn-lt"/>
            </a:endParaRPr>
          </a:p>
          <a:p>
            <a:pPr>
              <a:lnSpc>
                <a:spcPct val="90000"/>
              </a:lnSpc>
              <a:spcBef>
                <a:spcPts val="1000"/>
              </a:spcBef>
            </a:pPr>
            <a:r>
              <a:rPr lang="en-GB" dirty="0">
                <a:ea typeface="+mn-lt"/>
                <a:cs typeface="+mn-lt"/>
              </a:rPr>
              <a:t>    For example, the use of reward in football </a:t>
            </a:r>
            <a:endParaRPr lang="en-US" dirty="0">
              <a:ea typeface="+mn-lt"/>
              <a:cs typeface="+mn-lt"/>
            </a:endParaRPr>
          </a:p>
          <a:p>
            <a:pPr>
              <a:lnSpc>
                <a:spcPct val="90000"/>
              </a:lnSpc>
              <a:spcBef>
                <a:spcPts val="1000"/>
              </a:spcBef>
            </a:pPr>
            <a:r>
              <a:rPr lang="en-GB" dirty="0">
                <a:ea typeface="+mn-lt"/>
                <a:cs typeface="+mn-lt"/>
              </a:rPr>
              <a:t>    Competition. Or the use of reward in office promotion.</a:t>
            </a:r>
            <a:endParaRPr lang="en-US" dirty="0">
              <a:ea typeface="+mn-lt"/>
              <a:cs typeface="+mn-lt"/>
            </a:endParaRPr>
          </a:p>
          <a:p>
            <a:endParaRPr lang="en-GB" dirty="0">
              <a:cs typeface="Calibri"/>
            </a:endParaRPr>
          </a:p>
          <a:p>
            <a:r>
              <a:rPr lang="en-GB" dirty="0">
                <a:ea typeface="Calibri"/>
                <a:cs typeface="Calibri"/>
              </a:rPr>
              <a:t>James, W. </a:t>
            </a:r>
            <a:r>
              <a:rPr lang="en-GB">
                <a:ea typeface="Calibri"/>
                <a:cs typeface="Calibri"/>
              </a:rPr>
              <a:t>( 1890/1983)</a:t>
            </a:r>
            <a:r>
              <a:rPr lang="en-GB" dirty="0">
                <a:ea typeface="Calibri"/>
                <a:cs typeface="Calibri"/>
              </a:rPr>
              <a:t>                                                                                          </a:t>
            </a:r>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pic>
        <p:nvPicPr>
          <p:cNvPr id="6" name="Picture 6" descr="Text&#10;&#10;Description automatically generated">
            <a:extLst>
              <a:ext uri="{FF2B5EF4-FFF2-40B4-BE49-F238E27FC236}">
                <a16:creationId xmlns:a16="http://schemas.microsoft.com/office/drawing/2014/main" id="{A4B829FC-7C2D-4F89-8AC0-A77A00E407CE}"/>
              </a:ext>
            </a:extLst>
          </p:cNvPr>
          <p:cNvPicPr>
            <a:picLocks noChangeAspect="1"/>
          </p:cNvPicPr>
          <p:nvPr/>
        </p:nvPicPr>
        <p:blipFill>
          <a:blip r:embed="rId3"/>
          <a:stretch>
            <a:fillRect/>
          </a:stretch>
        </p:blipFill>
        <p:spPr>
          <a:xfrm>
            <a:off x="12417828" y="6067586"/>
            <a:ext cx="2743200" cy="1844984"/>
          </a:xfrm>
          <a:prstGeom prst="rect">
            <a:avLst/>
          </a:prstGeom>
        </p:spPr>
      </p:pic>
      <p:pic>
        <p:nvPicPr>
          <p:cNvPr id="8" name="Picture 8" descr="A picture containing text&#10;&#10;Description automatically generated">
            <a:extLst>
              <a:ext uri="{FF2B5EF4-FFF2-40B4-BE49-F238E27FC236}">
                <a16:creationId xmlns:a16="http://schemas.microsoft.com/office/drawing/2014/main" id="{7E9B53A5-019B-42D4-AB32-B1884D14B0EB}"/>
              </a:ext>
            </a:extLst>
          </p:cNvPr>
          <p:cNvPicPr>
            <a:picLocks noChangeAspect="1"/>
          </p:cNvPicPr>
          <p:nvPr/>
        </p:nvPicPr>
        <p:blipFill>
          <a:blip r:embed="rId4"/>
          <a:stretch>
            <a:fillRect/>
          </a:stretch>
        </p:blipFill>
        <p:spPr>
          <a:xfrm>
            <a:off x="7617303" y="4160318"/>
            <a:ext cx="3734474" cy="2057400"/>
          </a:xfrm>
          <a:prstGeom prst="rect">
            <a:avLst/>
          </a:prstGeom>
        </p:spPr>
      </p:pic>
      <p:sp>
        <p:nvSpPr>
          <p:cNvPr id="9" name="TextBox 8">
            <a:extLst>
              <a:ext uri="{FF2B5EF4-FFF2-40B4-BE49-F238E27FC236}">
                <a16:creationId xmlns:a16="http://schemas.microsoft.com/office/drawing/2014/main" id="{3F515449-64B1-4967-8886-B31CBE948843}"/>
              </a:ext>
            </a:extLst>
          </p:cNvPr>
          <p:cNvSpPr txBox="1"/>
          <p:nvPr/>
        </p:nvSpPr>
        <p:spPr>
          <a:xfrm>
            <a:off x="8116312" y="6066328"/>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Image from thematic-education .com</a:t>
            </a:r>
          </a:p>
        </p:txBody>
      </p:sp>
    </p:spTree>
    <p:extLst>
      <p:ext uri="{BB962C8B-B14F-4D97-AF65-F5344CB8AC3E}">
        <p14:creationId xmlns:p14="http://schemas.microsoft.com/office/powerpoint/2010/main" val="18876585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1E1A7-B711-4F2A-818D-3632A529ED4E}"/>
              </a:ext>
            </a:extLst>
          </p:cNvPr>
          <p:cNvSpPr>
            <a:spLocks noGrp="1"/>
          </p:cNvSpPr>
          <p:nvPr>
            <p:ph type="title"/>
          </p:nvPr>
        </p:nvSpPr>
        <p:spPr/>
        <p:txBody>
          <a:bodyPr/>
          <a:lstStyle/>
          <a:p>
            <a:r>
              <a:rPr lang="en-GB" dirty="0">
                <a:cs typeface="Calibri Light"/>
              </a:rPr>
              <a:t>                Conclusion</a:t>
            </a:r>
          </a:p>
        </p:txBody>
      </p:sp>
      <p:sp>
        <p:nvSpPr>
          <p:cNvPr id="3" name="Content Placeholder 2">
            <a:extLst>
              <a:ext uri="{FF2B5EF4-FFF2-40B4-BE49-F238E27FC236}">
                <a16:creationId xmlns:a16="http://schemas.microsoft.com/office/drawing/2014/main" id="{2DACC971-D8AC-4B54-B8B6-E58668AE9DEC}"/>
              </a:ext>
            </a:extLst>
          </p:cNvPr>
          <p:cNvSpPr>
            <a:spLocks noGrp="1"/>
          </p:cNvSpPr>
          <p:nvPr>
            <p:ph idx="1"/>
          </p:nvPr>
        </p:nvSpPr>
        <p:spPr/>
        <p:txBody>
          <a:bodyPr vert="horz" lIns="91440" tIns="45720" rIns="91440" bIns="45720" rtlCol="0" anchor="t">
            <a:normAutofit/>
          </a:bodyPr>
          <a:lstStyle/>
          <a:p>
            <a:r>
              <a:rPr lang="en-GB">
                <a:cs typeface="Calibri"/>
              </a:rPr>
              <a:t>I think that Skinner's behaviourist approach does make sense, he explains a lot about an indiviual personality and  behaviours, he </a:t>
            </a:r>
            <a:r>
              <a:rPr lang="en-GB" dirty="0">
                <a:cs typeface="Calibri"/>
              </a:rPr>
              <a:t>conduct </a:t>
            </a:r>
            <a:r>
              <a:rPr lang="en-GB">
                <a:cs typeface="Calibri"/>
              </a:rPr>
              <a:t>experiments that can be seen in human behaviour. I totally disagree with John Watson; he did not consider people with disability; he should put them into consideration because we all differ in </a:t>
            </a:r>
            <a:r>
              <a:rPr lang="en-GB" dirty="0">
                <a:cs typeface="Calibri"/>
              </a:rPr>
              <a:t>nature from the point of view.</a:t>
            </a:r>
            <a:endParaRPr lang="en-US"/>
          </a:p>
        </p:txBody>
      </p:sp>
    </p:spTree>
    <p:extLst>
      <p:ext uri="{BB962C8B-B14F-4D97-AF65-F5344CB8AC3E}">
        <p14:creationId xmlns:p14="http://schemas.microsoft.com/office/powerpoint/2010/main" val="35723893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CD4FC-517A-4E31-AC43-C4F1FD21C41C}"/>
              </a:ext>
            </a:extLst>
          </p:cNvPr>
          <p:cNvSpPr>
            <a:spLocks noGrp="1"/>
          </p:cNvSpPr>
          <p:nvPr>
            <p:ph type="title"/>
          </p:nvPr>
        </p:nvSpPr>
        <p:spPr/>
        <p:txBody>
          <a:bodyPr/>
          <a:lstStyle/>
          <a:p>
            <a:r>
              <a:rPr lang="en-GB" dirty="0">
                <a:cs typeface="Calibri Light"/>
              </a:rPr>
              <a:t>                 References</a:t>
            </a:r>
          </a:p>
        </p:txBody>
      </p:sp>
      <p:sp>
        <p:nvSpPr>
          <p:cNvPr id="3" name="Content Placeholder 2">
            <a:extLst>
              <a:ext uri="{FF2B5EF4-FFF2-40B4-BE49-F238E27FC236}">
                <a16:creationId xmlns:a16="http://schemas.microsoft.com/office/drawing/2014/main" id="{FA3146E8-418F-4D32-A97A-569CEC68CB3F}"/>
              </a:ext>
            </a:extLst>
          </p:cNvPr>
          <p:cNvSpPr>
            <a:spLocks noGrp="1"/>
          </p:cNvSpPr>
          <p:nvPr>
            <p:ph idx="1"/>
          </p:nvPr>
        </p:nvSpPr>
        <p:spPr>
          <a:xfrm>
            <a:off x="838200" y="1292900"/>
            <a:ext cx="10515600" cy="5369585"/>
          </a:xfrm>
        </p:spPr>
        <p:txBody>
          <a:bodyPr vert="horz" lIns="91440" tIns="45720" rIns="91440" bIns="45720" rtlCol="0" anchor="t">
            <a:normAutofit/>
          </a:bodyPr>
          <a:lstStyle/>
          <a:p>
            <a:pPr marL="0" indent="0">
              <a:buNone/>
            </a:pPr>
            <a:r>
              <a:rPr lang="en-US" dirty="0">
                <a:cs typeface="Calibri"/>
              </a:rPr>
              <a:t>Bandura, A., &amp; Walter, R. H. (1963). Social learning and </a:t>
            </a:r>
            <a:r>
              <a:rPr lang="en-US">
                <a:cs typeface="Calibri"/>
              </a:rPr>
              <a:t>personalitydevelopment. New York: Holt, Rinehart, &amp;Winston.</a:t>
            </a:r>
            <a:endParaRPr lang="en-US"/>
          </a:p>
          <a:p>
            <a:pPr marL="0" indent="0">
              <a:buNone/>
            </a:pPr>
            <a:r>
              <a:rPr lang="en-GB" dirty="0">
                <a:cs typeface="Calibri" panose="020F0502020204030204"/>
              </a:rPr>
              <a:t>Edwin, Lynn. Thorndike. (1905). The Elements of  Psychology. New York: A. G. Seiler.</a:t>
            </a:r>
          </a:p>
          <a:p>
            <a:pPr marL="0" indent="0">
              <a:buNone/>
            </a:pPr>
            <a:r>
              <a:rPr lang="en-GB">
                <a:cs typeface="Calibri" panose="020F0502020204030204"/>
              </a:rPr>
              <a:t>Ferster, C.B.,&amp; Skinner, B. F. (1957). Shedules ofreinforcement.Newyork:Appleton-Century-Crofts.</a:t>
            </a:r>
            <a:endParaRPr lang="en-GB" dirty="0">
              <a:cs typeface="Calibri" panose="020F0502020204030204"/>
            </a:endParaRPr>
          </a:p>
          <a:p>
            <a:pPr marL="0" indent="0">
              <a:buNone/>
            </a:pPr>
            <a:r>
              <a:rPr lang="en-GB">
                <a:cs typeface="Calibri" panose="020F0502020204030204"/>
              </a:rPr>
              <a:t>James, W. (1890/1983), The Principles of Pshycology. Revised edition  (Cambridge, MA: Harvard UP).</a:t>
            </a:r>
            <a:endParaRPr lang="en-GB" dirty="0">
              <a:cs typeface="Calibri" panose="020F0502020204030204"/>
            </a:endParaRPr>
          </a:p>
          <a:p>
            <a:pPr marL="0" indent="0">
              <a:buNone/>
            </a:pPr>
            <a:r>
              <a:rPr lang="en-GB">
                <a:cs typeface="Calibri" panose="020F0502020204030204"/>
              </a:rPr>
              <a:t>Pavlov, I. P. (1897). The workof the digestive glands. London: Griffin.</a:t>
            </a:r>
            <a:endParaRPr lang="en-GB" dirty="0">
              <a:cs typeface="Calibri" panose="020F0502020204030204"/>
            </a:endParaRPr>
          </a:p>
          <a:p>
            <a:pPr marL="0" indent="0">
              <a:buNone/>
            </a:pPr>
            <a:r>
              <a:rPr lang="en-GB">
                <a:cs typeface="Calibri" panose="020F0502020204030204"/>
              </a:rPr>
              <a:t>Skinner, B. F. (1974). Aboutbhaviourism. New York , NY: Random House.</a:t>
            </a:r>
          </a:p>
          <a:p>
            <a:pPr marL="0" indent="0">
              <a:buNone/>
            </a:pPr>
            <a:r>
              <a:rPr lang="en-GB">
                <a:cs typeface="Calibri" panose="020F0502020204030204"/>
              </a:rPr>
              <a:t>Skinner, B. F. (1979). The Shaping of a Behaviourist(New York: Knopt)</a:t>
            </a: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a:p>
            <a:pPr marL="0" indent="0">
              <a:buNone/>
            </a:pPr>
            <a:endParaRPr lang="en-GB" dirty="0">
              <a:cs typeface="Calibri" panose="020F0502020204030204"/>
            </a:endParaRPr>
          </a:p>
        </p:txBody>
      </p:sp>
      <p:pic>
        <p:nvPicPr>
          <p:cNvPr id="4" name="Picture 4" descr="A picture containing diagram&#10;&#10;Description automatically generated">
            <a:extLst>
              <a:ext uri="{FF2B5EF4-FFF2-40B4-BE49-F238E27FC236}">
                <a16:creationId xmlns:a16="http://schemas.microsoft.com/office/drawing/2014/main" id="{9C734172-0837-4FE6-ABBE-1E831FEB2F7F}"/>
              </a:ext>
            </a:extLst>
          </p:cNvPr>
          <p:cNvPicPr>
            <a:picLocks noChangeAspect="1"/>
          </p:cNvPicPr>
          <p:nvPr/>
        </p:nvPicPr>
        <p:blipFill>
          <a:blip r:embed="rId3"/>
          <a:stretch>
            <a:fillRect/>
          </a:stretch>
        </p:blipFill>
        <p:spPr>
          <a:xfrm>
            <a:off x="13962474" y="3097527"/>
            <a:ext cx="231423" cy="1754204"/>
          </a:xfrm>
          <a:prstGeom prst="rect">
            <a:avLst/>
          </a:prstGeom>
        </p:spPr>
      </p:pic>
    </p:spTree>
    <p:extLst>
      <p:ext uri="{BB962C8B-B14F-4D97-AF65-F5344CB8AC3E}">
        <p14:creationId xmlns:p14="http://schemas.microsoft.com/office/powerpoint/2010/main" val="35574009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DAE26-5665-4284-BF98-A6BCC3C15A21}"/>
              </a:ext>
            </a:extLst>
          </p:cNvPr>
          <p:cNvSpPr>
            <a:spLocks noGrp="1"/>
          </p:cNvSpPr>
          <p:nvPr>
            <p:ph type="title"/>
          </p:nvPr>
        </p:nvSpPr>
        <p:spPr/>
        <p:txBody>
          <a:bodyPr/>
          <a:lstStyle/>
          <a:p>
            <a:r>
              <a:rPr lang="en-GB">
                <a:cs typeface="Calibri Light"/>
              </a:rPr>
              <a:t>                   References</a:t>
            </a:r>
          </a:p>
        </p:txBody>
      </p:sp>
      <p:sp>
        <p:nvSpPr>
          <p:cNvPr id="3" name="Content Placeholder 2">
            <a:extLst>
              <a:ext uri="{FF2B5EF4-FFF2-40B4-BE49-F238E27FC236}">
                <a16:creationId xmlns:a16="http://schemas.microsoft.com/office/drawing/2014/main" id="{78A853FE-88FD-4DF3-A417-225EF8A3D81D}"/>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Skinner, B. F. (1938). The Behaviour of Organisms: An experimental </a:t>
            </a:r>
            <a:r>
              <a:rPr lang="en-GB" dirty="0">
                <a:cs typeface="Calibri" panose="020F0502020204030204"/>
              </a:rPr>
              <a:t>analysis. New </a:t>
            </a:r>
            <a:r>
              <a:rPr lang="en-GB">
                <a:cs typeface="Calibri" panose="020F0502020204030204"/>
              </a:rPr>
              <a:t>York</a:t>
            </a:r>
            <a:r>
              <a:rPr lang="en-GB" dirty="0">
                <a:cs typeface="Calibri" panose="020F0502020204030204"/>
              </a:rPr>
              <a:t>: Appleton-Century.</a:t>
            </a:r>
          </a:p>
          <a:p>
            <a:pPr marL="0" indent="0">
              <a:buNone/>
            </a:pPr>
            <a:r>
              <a:rPr lang="en-GB" dirty="0">
                <a:cs typeface="Calibri" panose="020F0502020204030204"/>
              </a:rPr>
              <a:t>Skinner, B. F. (1948).Walden two. New York: Macmillan.</a:t>
            </a:r>
          </a:p>
          <a:p>
            <a:pPr marL="0" indent="0">
              <a:buNone/>
            </a:pPr>
            <a:r>
              <a:rPr lang="en-GB" dirty="0">
                <a:cs typeface="Calibri" panose="020F0502020204030204"/>
              </a:rPr>
              <a:t>Waston, J. B. (1913). Psychology as the behaviourist view </a:t>
            </a:r>
            <a:r>
              <a:rPr lang="en-GB">
                <a:cs typeface="Calibri" panose="020F0502020204030204"/>
              </a:rPr>
              <a:t>it.Psychological Review, 20, 158-177.</a:t>
            </a:r>
          </a:p>
          <a:p>
            <a:pPr marL="0" indent="0">
              <a:buNone/>
            </a:pPr>
            <a:r>
              <a:rPr lang="en-GB" dirty="0">
                <a:cs typeface="Calibri" panose="020F0502020204030204"/>
              </a:rPr>
              <a:t>Waston, J. B., &amp; Rayner, R. (1920). Condition emotional reactions. </a:t>
            </a:r>
            <a:r>
              <a:rPr lang="en-GB">
                <a:cs typeface="Calibri" panose="020F0502020204030204"/>
              </a:rPr>
              <a:t>Journal of Experimental Psychology, 3, 1, pp 1-14.</a:t>
            </a:r>
          </a:p>
          <a:p>
            <a:pPr marL="0" indent="0">
              <a:buNone/>
            </a:pPr>
            <a:endParaRPr lang="en-GB" dirty="0">
              <a:cs typeface="Calibri"/>
            </a:endParaRPr>
          </a:p>
        </p:txBody>
      </p:sp>
    </p:spTree>
    <p:extLst>
      <p:ext uri="{BB962C8B-B14F-4D97-AF65-F5344CB8AC3E}">
        <p14:creationId xmlns:p14="http://schemas.microsoft.com/office/powerpoint/2010/main" val="2183655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2E5AC-9028-4333-833D-BE9CA4DA894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8B0F89-E0AC-4A4F-8BF8-0D213465093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572210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1271</Words>
  <Application>Microsoft Office PowerPoint</Application>
  <PresentationFormat>Widescreen</PresentationFormat>
  <Paragraphs>153</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Behaviourist approach</vt:lpstr>
      <vt:lpstr>                    Introduction</vt:lpstr>
      <vt:lpstr>Definition of psychology</vt:lpstr>
      <vt:lpstr>Behaviourist definition</vt:lpstr>
      <vt:lpstr>              History of behaviour</vt:lpstr>
      <vt:lpstr>How behaviourist approach is being used in Health care sector</vt:lpstr>
      <vt:lpstr>The main assumptions</vt:lpstr>
      <vt:lpstr>PowerPoint Presentation</vt:lpstr>
      <vt:lpstr>PowerPoint Presentation</vt:lpstr>
      <vt:lpstr>                  Extinction </vt:lpstr>
      <vt:lpstr>Nature or Nurture</vt:lpstr>
      <vt:lpstr>Reinforcement</vt:lpstr>
      <vt:lpstr>              Evaluation </vt:lpstr>
      <vt:lpstr>                Conclusion</vt:lpstr>
      <vt:lpstr>                 References</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Donna Morgan</dc:creator>
  <cp:lastModifiedBy>Donna Morgan</cp:lastModifiedBy>
  <cp:revision>3660</cp:revision>
  <dcterms:created xsi:type="dcterms:W3CDTF">2022-02-25T21:29:24Z</dcterms:created>
  <dcterms:modified xsi:type="dcterms:W3CDTF">2022-04-05T20:11:17Z</dcterms:modified>
</cp:coreProperties>
</file>