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54"/>
  </p:notesMasterIdLst>
  <p:handoutMasterIdLst>
    <p:handoutMasterId r:id="rId55"/>
  </p:handoutMasterIdLst>
  <p:sldIdLst>
    <p:sldId id="303" r:id="rId5"/>
    <p:sldId id="256" r:id="rId6"/>
    <p:sldId id="363" r:id="rId7"/>
    <p:sldId id="364" r:id="rId8"/>
    <p:sldId id="365" r:id="rId9"/>
    <p:sldId id="366" r:id="rId10"/>
    <p:sldId id="374" r:id="rId11"/>
    <p:sldId id="370" r:id="rId12"/>
    <p:sldId id="341" r:id="rId13"/>
    <p:sldId id="340" r:id="rId14"/>
    <p:sldId id="357" r:id="rId15"/>
    <p:sldId id="337" r:id="rId16"/>
    <p:sldId id="362" r:id="rId17"/>
    <p:sldId id="342" r:id="rId18"/>
    <p:sldId id="345" r:id="rId19"/>
    <p:sldId id="355" r:id="rId20"/>
    <p:sldId id="344" r:id="rId21"/>
    <p:sldId id="347" r:id="rId22"/>
    <p:sldId id="367" r:id="rId23"/>
    <p:sldId id="484" r:id="rId24"/>
    <p:sldId id="377" r:id="rId25"/>
    <p:sldId id="491" r:id="rId26"/>
    <p:sldId id="492" r:id="rId27"/>
    <p:sldId id="493" r:id="rId28"/>
    <p:sldId id="467" r:id="rId29"/>
    <p:sldId id="468" r:id="rId30"/>
    <p:sldId id="339" r:id="rId31"/>
    <p:sldId id="349" r:id="rId32"/>
    <p:sldId id="469" r:id="rId33"/>
    <p:sldId id="351" r:id="rId34"/>
    <p:sldId id="471" r:id="rId35"/>
    <p:sldId id="472" r:id="rId36"/>
    <p:sldId id="495" r:id="rId37"/>
    <p:sldId id="298" r:id="rId38"/>
    <p:sldId id="293" r:id="rId39"/>
    <p:sldId id="294" r:id="rId40"/>
    <p:sldId id="499" r:id="rId41"/>
    <p:sldId id="286" r:id="rId42"/>
    <p:sldId id="300" r:id="rId43"/>
    <p:sldId id="476" r:id="rId44"/>
    <p:sldId id="478" r:id="rId45"/>
    <p:sldId id="480" r:id="rId46"/>
    <p:sldId id="380" r:id="rId47"/>
    <p:sldId id="483" r:id="rId48"/>
    <p:sldId id="497" r:id="rId49"/>
    <p:sldId id="500" r:id="rId50"/>
    <p:sldId id="498" r:id="rId51"/>
    <p:sldId id="361" r:id="rId52"/>
    <p:sldId id="502" r:id="rId53"/>
  </p:sldIdLst>
  <p:sldSz cx="9144000" cy="6858000" type="screen4x3"/>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846" autoAdjust="0"/>
    <p:restoredTop sz="45986" autoAdjust="0"/>
  </p:normalViewPr>
  <p:slideViewPr>
    <p:cSldViewPr>
      <p:cViewPr varScale="1">
        <p:scale>
          <a:sx n="55" d="100"/>
          <a:sy n="55" d="100"/>
        </p:scale>
        <p:origin x="4128" y="184"/>
      </p:cViewPr>
      <p:guideLst>
        <p:guide orient="horz" pos="2160"/>
        <p:guide pos="2880"/>
      </p:guideLst>
    </p:cSldViewPr>
  </p:slideViewPr>
  <p:outlineViewPr>
    <p:cViewPr>
      <p:scale>
        <a:sx n="33" d="100"/>
        <a:sy n="33" d="100"/>
      </p:scale>
      <p:origin x="0" y="-27296"/>
    </p:cViewPr>
  </p:outlineViewPr>
  <p:notesTextViewPr>
    <p:cViewPr>
      <p:scale>
        <a:sx n="3" d="2"/>
        <a:sy n="3" d="2"/>
      </p:scale>
      <p:origin x="0" y="0"/>
    </p:cViewPr>
  </p:notesTextViewPr>
  <p:sorterViewPr>
    <p:cViewPr>
      <p:scale>
        <a:sx n="80" d="100"/>
        <a:sy n="80" d="100"/>
      </p:scale>
      <p:origin x="0" y="0"/>
    </p:cViewPr>
  </p:sorterViewPr>
  <p:notesViewPr>
    <p:cSldViewPr>
      <p:cViewPr varScale="1">
        <p:scale>
          <a:sx n="81" d="100"/>
          <a:sy n="81" d="100"/>
        </p:scale>
        <p:origin x="3978" y="84"/>
      </p:cViewPr>
      <p:guideLst>
        <p:guide orient="horz" pos="3133"/>
        <p:guide pos="216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theme" Target="theme/theme1.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viewProps" Target="view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45852B-43FE-4C5D-A534-A0806C10E0F6}" type="doc">
      <dgm:prSet loTypeId="urn:microsoft.com/office/officeart/2005/8/layout/rings+Icon" loCatId="relationship" qsTypeId="urn:microsoft.com/office/officeart/2005/8/quickstyle/simple1#1" qsCatId="simple" csTypeId="urn:microsoft.com/office/officeart/2005/8/colors/colorful3" csCatId="colorful" phldr="1"/>
      <dgm:spPr/>
    </dgm:pt>
    <dgm:pt modelId="{5B30D933-3140-4DAD-8A51-E80885EE91EC}">
      <dgm:prSet phldrT="[Text]"/>
      <dgm:spPr/>
      <dgm:t>
        <a:bodyPr/>
        <a:lstStyle/>
        <a:p>
          <a:r>
            <a:rPr lang="en-GB" dirty="0"/>
            <a:t>Leadership</a:t>
          </a:r>
        </a:p>
      </dgm:t>
    </dgm:pt>
    <dgm:pt modelId="{8768D8AE-FFE7-4ED6-BEC1-66A5FF04D8F6}" type="parTrans" cxnId="{41BB7DC4-3E29-40C8-812E-AE9720980784}">
      <dgm:prSet/>
      <dgm:spPr/>
      <dgm:t>
        <a:bodyPr/>
        <a:lstStyle/>
        <a:p>
          <a:endParaRPr lang="en-GB"/>
        </a:p>
      </dgm:t>
    </dgm:pt>
    <dgm:pt modelId="{72E1A7AE-59C0-4CCB-8DA3-EA56671CC491}" type="sibTrans" cxnId="{41BB7DC4-3E29-40C8-812E-AE9720980784}">
      <dgm:prSet/>
      <dgm:spPr/>
      <dgm:t>
        <a:bodyPr/>
        <a:lstStyle/>
        <a:p>
          <a:endParaRPr lang="en-GB"/>
        </a:p>
      </dgm:t>
    </dgm:pt>
    <dgm:pt modelId="{2656CBC8-30C0-4FCA-8D3E-43051FC71C7A}">
      <dgm:prSet phldrT="[Text]"/>
      <dgm:spPr/>
      <dgm:t>
        <a:bodyPr/>
        <a:lstStyle/>
        <a:p>
          <a:r>
            <a:rPr lang="en-GB" dirty="0"/>
            <a:t>Coaching</a:t>
          </a:r>
        </a:p>
      </dgm:t>
    </dgm:pt>
    <dgm:pt modelId="{ACF26AB6-51D3-4641-89C1-F4801B1F5D41}" type="parTrans" cxnId="{27CC213C-02B3-4008-96E5-81385435C9F3}">
      <dgm:prSet/>
      <dgm:spPr/>
      <dgm:t>
        <a:bodyPr/>
        <a:lstStyle/>
        <a:p>
          <a:endParaRPr lang="en-GB"/>
        </a:p>
      </dgm:t>
    </dgm:pt>
    <dgm:pt modelId="{748712E9-8DE2-43F9-BDCF-F2B75F0974DA}" type="sibTrans" cxnId="{27CC213C-02B3-4008-96E5-81385435C9F3}">
      <dgm:prSet/>
      <dgm:spPr/>
      <dgm:t>
        <a:bodyPr/>
        <a:lstStyle/>
        <a:p>
          <a:endParaRPr lang="en-GB"/>
        </a:p>
      </dgm:t>
    </dgm:pt>
    <dgm:pt modelId="{D96018D7-3DBE-470E-B021-1585892F7AEB}">
      <dgm:prSet phldrT="[Text]"/>
      <dgm:spPr/>
      <dgm:t>
        <a:bodyPr/>
        <a:lstStyle/>
        <a:p>
          <a:r>
            <a:rPr lang="en-GB" dirty="0"/>
            <a:t>Management</a:t>
          </a:r>
        </a:p>
      </dgm:t>
    </dgm:pt>
    <dgm:pt modelId="{E26F500E-4095-4617-9529-D2FA165D62B6}" type="parTrans" cxnId="{564D0CE0-793E-4C42-A4DB-ED777F9EC1C4}">
      <dgm:prSet/>
      <dgm:spPr/>
      <dgm:t>
        <a:bodyPr/>
        <a:lstStyle/>
        <a:p>
          <a:endParaRPr lang="en-GB"/>
        </a:p>
      </dgm:t>
    </dgm:pt>
    <dgm:pt modelId="{F151D507-BF0C-4507-A3AF-C669C855C646}" type="sibTrans" cxnId="{564D0CE0-793E-4C42-A4DB-ED777F9EC1C4}">
      <dgm:prSet/>
      <dgm:spPr/>
      <dgm:t>
        <a:bodyPr/>
        <a:lstStyle/>
        <a:p>
          <a:endParaRPr lang="en-GB"/>
        </a:p>
      </dgm:t>
    </dgm:pt>
    <dgm:pt modelId="{9B1EE007-C400-46E6-A55E-02B8F9368959}" type="pres">
      <dgm:prSet presAssocID="{1F45852B-43FE-4C5D-A534-A0806C10E0F6}" presName="Name0" presStyleCnt="0">
        <dgm:presLayoutVars>
          <dgm:chMax val="7"/>
          <dgm:dir/>
          <dgm:resizeHandles val="exact"/>
        </dgm:presLayoutVars>
      </dgm:prSet>
      <dgm:spPr/>
    </dgm:pt>
    <dgm:pt modelId="{03C9F87C-34ED-4E08-9E7D-3C991921BD04}" type="pres">
      <dgm:prSet presAssocID="{1F45852B-43FE-4C5D-A534-A0806C10E0F6}" presName="ellipse1" presStyleLbl="vennNode1" presStyleIdx="0" presStyleCnt="3">
        <dgm:presLayoutVars>
          <dgm:bulletEnabled val="1"/>
        </dgm:presLayoutVars>
      </dgm:prSet>
      <dgm:spPr/>
    </dgm:pt>
    <dgm:pt modelId="{F1C26289-8E90-493B-87F7-A027BEAF8EBA}" type="pres">
      <dgm:prSet presAssocID="{1F45852B-43FE-4C5D-A534-A0806C10E0F6}" presName="ellipse2" presStyleLbl="vennNode1" presStyleIdx="1" presStyleCnt="3">
        <dgm:presLayoutVars>
          <dgm:bulletEnabled val="1"/>
        </dgm:presLayoutVars>
      </dgm:prSet>
      <dgm:spPr/>
    </dgm:pt>
    <dgm:pt modelId="{DD578669-44F2-4FA1-98A0-3DD2C1AEB485}" type="pres">
      <dgm:prSet presAssocID="{1F45852B-43FE-4C5D-A534-A0806C10E0F6}" presName="ellipse3" presStyleLbl="vennNode1" presStyleIdx="2" presStyleCnt="3">
        <dgm:presLayoutVars>
          <dgm:bulletEnabled val="1"/>
        </dgm:presLayoutVars>
      </dgm:prSet>
      <dgm:spPr/>
    </dgm:pt>
  </dgm:ptLst>
  <dgm:cxnLst>
    <dgm:cxn modelId="{27CC213C-02B3-4008-96E5-81385435C9F3}" srcId="{1F45852B-43FE-4C5D-A534-A0806C10E0F6}" destId="{2656CBC8-30C0-4FCA-8D3E-43051FC71C7A}" srcOrd="1" destOrd="0" parTransId="{ACF26AB6-51D3-4641-89C1-F4801B1F5D41}" sibTransId="{748712E9-8DE2-43F9-BDCF-F2B75F0974DA}"/>
    <dgm:cxn modelId="{45CF7670-8FF1-4DC2-81AA-6B8E9A3CD052}" type="presOf" srcId="{1F45852B-43FE-4C5D-A534-A0806C10E0F6}" destId="{9B1EE007-C400-46E6-A55E-02B8F9368959}" srcOrd="0" destOrd="0" presId="urn:microsoft.com/office/officeart/2005/8/layout/rings+Icon"/>
    <dgm:cxn modelId="{C2AA099F-AFB4-40FF-9834-76F63B2218C9}" type="presOf" srcId="{5B30D933-3140-4DAD-8A51-E80885EE91EC}" destId="{03C9F87C-34ED-4E08-9E7D-3C991921BD04}" srcOrd="0" destOrd="0" presId="urn:microsoft.com/office/officeart/2005/8/layout/rings+Icon"/>
    <dgm:cxn modelId="{41BB7DC4-3E29-40C8-812E-AE9720980784}" srcId="{1F45852B-43FE-4C5D-A534-A0806C10E0F6}" destId="{5B30D933-3140-4DAD-8A51-E80885EE91EC}" srcOrd="0" destOrd="0" parTransId="{8768D8AE-FFE7-4ED6-BEC1-66A5FF04D8F6}" sibTransId="{72E1A7AE-59C0-4CCB-8DA3-EA56671CC491}"/>
    <dgm:cxn modelId="{F4BEE1D6-6B18-4DAC-A6CE-B8791DD1A54F}" type="presOf" srcId="{2656CBC8-30C0-4FCA-8D3E-43051FC71C7A}" destId="{F1C26289-8E90-493B-87F7-A027BEAF8EBA}" srcOrd="0" destOrd="0" presId="urn:microsoft.com/office/officeart/2005/8/layout/rings+Icon"/>
    <dgm:cxn modelId="{564D0CE0-793E-4C42-A4DB-ED777F9EC1C4}" srcId="{1F45852B-43FE-4C5D-A534-A0806C10E0F6}" destId="{D96018D7-3DBE-470E-B021-1585892F7AEB}" srcOrd="2" destOrd="0" parTransId="{E26F500E-4095-4617-9529-D2FA165D62B6}" sibTransId="{F151D507-BF0C-4507-A3AF-C669C855C646}"/>
    <dgm:cxn modelId="{614F45FD-43B0-45D7-98FB-E1299530AE22}" type="presOf" srcId="{D96018D7-3DBE-470E-B021-1585892F7AEB}" destId="{DD578669-44F2-4FA1-98A0-3DD2C1AEB485}" srcOrd="0" destOrd="0" presId="urn:microsoft.com/office/officeart/2005/8/layout/rings+Icon"/>
    <dgm:cxn modelId="{420E1D69-8D28-4ADB-8F3C-5731EF49473F}" type="presParOf" srcId="{9B1EE007-C400-46E6-A55E-02B8F9368959}" destId="{03C9F87C-34ED-4E08-9E7D-3C991921BD04}" srcOrd="0" destOrd="0" presId="urn:microsoft.com/office/officeart/2005/8/layout/rings+Icon"/>
    <dgm:cxn modelId="{C37A0566-90E6-4AC8-8DD3-6293BBF0FEC1}" type="presParOf" srcId="{9B1EE007-C400-46E6-A55E-02B8F9368959}" destId="{F1C26289-8E90-493B-87F7-A027BEAF8EBA}" srcOrd="1" destOrd="0" presId="urn:microsoft.com/office/officeart/2005/8/layout/rings+Icon"/>
    <dgm:cxn modelId="{1DB64FEE-C58C-4B7C-B504-23C7CC585554}" type="presParOf" srcId="{9B1EE007-C400-46E6-A55E-02B8F9368959}" destId="{DD578669-44F2-4FA1-98A0-3DD2C1AEB485}"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C9F87C-34ED-4E08-9E7D-3C991921BD04}">
      <dsp:nvSpPr>
        <dsp:cNvPr id="0" name=""/>
        <dsp:cNvSpPr/>
      </dsp:nvSpPr>
      <dsp:spPr>
        <a:xfrm>
          <a:off x="574852" y="0"/>
          <a:ext cx="2438028" cy="2437993"/>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Leadership</a:t>
          </a:r>
        </a:p>
      </dsp:txBody>
      <dsp:txXfrm>
        <a:off x="931893" y="357036"/>
        <a:ext cx="1723946" cy="1723921"/>
      </dsp:txXfrm>
    </dsp:sp>
    <dsp:sp modelId="{F1C26289-8E90-493B-87F7-A027BEAF8EBA}">
      <dsp:nvSpPr>
        <dsp:cNvPr id="0" name=""/>
        <dsp:cNvSpPr/>
      </dsp:nvSpPr>
      <dsp:spPr>
        <a:xfrm>
          <a:off x="1829727" y="1626006"/>
          <a:ext cx="2438028" cy="2437993"/>
        </a:xfrm>
        <a:prstGeom prst="ellipse">
          <a:avLst/>
        </a:prstGeom>
        <a:solidFill>
          <a:schemeClr val="accent3">
            <a:alpha val="50000"/>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Coaching</a:t>
          </a:r>
        </a:p>
      </dsp:txBody>
      <dsp:txXfrm>
        <a:off x="2186768" y="1983042"/>
        <a:ext cx="1723946" cy="1723921"/>
      </dsp:txXfrm>
    </dsp:sp>
    <dsp:sp modelId="{DD578669-44F2-4FA1-98A0-3DD2C1AEB485}">
      <dsp:nvSpPr>
        <dsp:cNvPr id="0" name=""/>
        <dsp:cNvSpPr/>
      </dsp:nvSpPr>
      <dsp:spPr>
        <a:xfrm>
          <a:off x="3083118" y="0"/>
          <a:ext cx="2438028" cy="2437993"/>
        </a:xfrm>
        <a:prstGeom prst="ellipse">
          <a:avLst/>
        </a:prstGeom>
        <a:solidFill>
          <a:schemeClr val="accent3">
            <a:alpha val="50000"/>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Management</a:t>
          </a:r>
        </a:p>
      </dsp:txBody>
      <dsp:txXfrm>
        <a:off x="3440159" y="357036"/>
        <a:ext cx="1723946" cy="1723921"/>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19/03/2021</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19/03/2021</a:t>
            </a:fld>
            <a:endParaRPr lang="en-GB"/>
          </a:p>
        </p:txBody>
      </p:sp>
      <p:sp>
        <p:nvSpPr>
          <p:cNvPr id="4" name="Slide Image Placeholder 3"/>
          <p:cNvSpPr>
            <a:spLocks noGrp="1" noRot="1" noChangeAspect="1"/>
          </p:cNvSpPr>
          <p:nvPr>
            <p:ph type="sldImg" idx="2"/>
          </p:nvPr>
        </p:nvSpPr>
        <p:spPr>
          <a:xfrm>
            <a:off x="1190625" y="1243013"/>
            <a:ext cx="447675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31A1511-BA99-4995-9603-94CCAF14FA3D}" type="slidenum">
              <a:rPr lang="en-GB" smtClean="0"/>
              <a:pPr/>
              <a:t>1</a:t>
            </a:fld>
            <a:endParaRPr lang="en-GB"/>
          </a:p>
        </p:txBody>
      </p:sp>
    </p:spTree>
    <p:extLst>
      <p:ext uri="{BB962C8B-B14F-4D97-AF65-F5344CB8AC3E}">
        <p14:creationId xmlns:p14="http://schemas.microsoft.com/office/powerpoint/2010/main" val="2092380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a:t>
            </a:fld>
            <a:endParaRPr lang="en-GB"/>
          </a:p>
        </p:txBody>
      </p:sp>
    </p:spTree>
    <p:extLst>
      <p:ext uri="{BB962C8B-B14F-4D97-AF65-F5344CB8AC3E}">
        <p14:creationId xmlns:p14="http://schemas.microsoft.com/office/powerpoint/2010/main" val="2921989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a:t>
            </a:fld>
            <a:endParaRPr lang="en-GB"/>
          </a:p>
        </p:txBody>
      </p:sp>
    </p:spTree>
    <p:extLst>
      <p:ext uri="{BB962C8B-B14F-4D97-AF65-F5344CB8AC3E}">
        <p14:creationId xmlns:p14="http://schemas.microsoft.com/office/powerpoint/2010/main" val="31045767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a:p>
            <a:endParaRPr lang="en-GB" b="1"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a:t>
            </a:fld>
            <a:endParaRPr lang="en-GB"/>
          </a:p>
        </p:txBody>
      </p:sp>
    </p:spTree>
    <p:extLst>
      <p:ext uri="{BB962C8B-B14F-4D97-AF65-F5344CB8AC3E}">
        <p14:creationId xmlns:p14="http://schemas.microsoft.com/office/powerpoint/2010/main" val="6083270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5523">
              <a:defRP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5</a:t>
            </a:fld>
            <a:endParaRPr lang="en-GB"/>
          </a:p>
        </p:txBody>
      </p:sp>
    </p:spTree>
    <p:extLst>
      <p:ext uri="{BB962C8B-B14F-4D97-AF65-F5344CB8AC3E}">
        <p14:creationId xmlns:p14="http://schemas.microsoft.com/office/powerpoint/2010/main" val="24857203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6</a:t>
            </a:fld>
            <a:endParaRPr lang="en-GB"/>
          </a:p>
        </p:txBody>
      </p:sp>
    </p:spTree>
    <p:extLst>
      <p:ext uri="{BB962C8B-B14F-4D97-AF65-F5344CB8AC3E}">
        <p14:creationId xmlns:p14="http://schemas.microsoft.com/office/powerpoint/2010/main" val="24945377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7</a:t>
            </a:fld>
            <a:endParaRPr lang="en-GB"/>
          </a:p>
        </p:txBody>
      </p:sp>
    </p:spTree>
    <p:extLst>
      <p:ext uri="{BB962C8B-B14F-4D97-AF65-F5344CB8AC3E}">
        <p14:creationId xmlns:p14="http://schemas.microsoft.com/office/powerpoint/2010/main" val="16283345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aseline="0"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6355" indent="-287059">
              <a:defRPr>
                <a:solidFill>
                  <a:schemeClr val="tx1"/>
                </a:solidFill>
                <a:latin typeface="Arial" panose="020B0604020202020204" pitchFamily="34" charset="0"/>
              </a:defRPr>
            </a:lvl2pPr>
            <a:lvl3pPr marL="1148237" indent="-229647">
              <a:defRPr>
                <a:solidFill>
                  <a:schemeClr val="tx1"/>
                </a:solidFill>
                <a:latin typeface="Arial" panose="020B0604020202020204" pitchFamily="34" charset="0"/>
              </a:defRPr>
            </a:lvl3pPr>
            <a:lvl4pPr marL="1607532" indent="-229647">
              <a:defRPr>
                <a:solidFill>
                  <a:schemeClr val="tx1"/>
                </a:solidFill>
                <a:latin typeface="Arial" panose="020B0604020202020204" pitchFamily="34" charset="0"/>
              </a:defRPr>
            </a:lvl4pPr>
            <a:lvl5pPr marL="2066827" indent="-229647">
              <a:defRPr>
                <a:solidFill>
                  <a:schemeClr val="tx1"/>
                </a:solidFill>
                <a:latin typeface="Arial" panose="020B0604020202020204" pitchFamily="34" charset="0"/>
              </a:defRPr>
            </a:lvl5pPr>
            <a:lvl6pPr marL="2526122" indent="-229647" eaLnBrk="0" fontAlgn="base" hangingPunct="0">
              <a:spcBef>
                <a:spcPct val="0"/>
              </a:spcBef>
              <a:spcAft>
                <a:spcPct val="0"/>
              </a:spcAft>
              <a:defRPr>
                <a:solidFill>
                  <a:schemeClr val="tx1"/>
                </a:solidFill>
                <a:latin typeface="Arial" panose="020B0604020202020204" pitchFamily="34" charset="0"/>
              </a:defRPr>
            </a:lvl6pPr>
            <a:lvl7pPr marL="2985416" indent="-229647" eaLnBrk="0" fontAlgn="base" hangingPunct="0">
              <a:spcBef>
                <a:spcPct val="0"/>
              </a:spcBef>
              <a:spcAft>
                <a:spcPct val="0"/>
              </a:spcAft>
              <a:defRPr>
                <a:solidFill>
                  <a:schemeClr val="tx1"/>
                </a:solidFill>
                <a:latin typeface="Arial" panose="020B0604020202020204" pitchFamily="34" charset="0"/>
              </a:defRPr>
            </a:lvl7pPr>
            <a:lvl8pPr marL="3444711" indent="-229647" eaLnBrk="0" fontAlgn="base" hangingPunct="0">
              <a:spcBef>
                <a:spcPct val="0"/>
              </a:spcBef>
              <a:spcAft>
                <a:spcPct val="0"/>
              </a:spcAft>
              <a:defRPr>
                <a:solidFill>
                  <a:schemeClr val="tx1"/>
                </a:solidFill>
                <a:latin typeface="Arial" panose="020B0604020202020204" pitchFamily="34" charset="0"/>
              </a:defRPr>
            </a:lvl8pPr>
            <a:lvl9pPr marL="3904006" indent="-229647"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8</a:t>
            </a:fld>
            <a:endParaRPr lang="en-US" altLang="en-US" dirty="0">
              <a:solidFill>
                <a:srgbClr val="000000"/>
              </a:solidFill>
              <a:latin typeface="Calibri" panose="020F0502020204030204" pitchFamily="34" charset="0"/>
            </a:endParaRPr>
          </a:p>
        </p:txBody>
      </p:sp>
    </p:spTree>
    <p:extLst>
      <p:ext uri="{BB962C8B-B14F-4D97-AF65-F5344CB8AC3E}">
        <p14:creationId xmlns:p14="http://schemas.microsoft.com/office/powerpoint/2010/main" val="11266051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9392805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22126431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210669586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dirty="0"/>
          </a:p>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12</a:t>
            </a:fld>
            <a:endParaRPr lang="en-GB"/>
          </a:p>
        </p:txBody>
      </p:sp>
    </p:spTree>
    <p:extLst>
      <p:ext uri="{BB962C8B-B14F-4D97-AF65-F5344CB8AC3E}">
        <p14:creationId xmlns:p14="http://schemas.microsoft.com/office/powerpoint/2010/main" val="16311857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r>
              <a:rPr lang="en-GB" baseline="0" dirty="0"/>
              <a:t>. </a:t>
            </a:r>
          </a:p>
        </p:txBody>
      </p:sp>
      <p:sp>
        <p:nvSpPr>
          <p:cNvPr id="4" name="Slide Number Placeholder 3"/>
          <p:cNvSpPr>
            <a:spLocks noGrp="1"/>
          </p:cNvSpPr>
          <p:nvPr>
            <p:ph type="sldNum" sz="quarter" idx="10"/>
          </p:nvPr>
        </p:nvSpPr>
        <p:spPr/>
        <p:txBody>
          <a:bodyPr/>
          <a:lstStyle/>
          <a:p>
            <a:fld id="{AB911E23-5E08-44A2-B5F0-2402F0DB9BB7}" type="slidenum">
              <a:rPr lang="en-US" smtClean="0"/>
              <a:pPr/>
              <a:t>13</a:t>
            </a:fld>
            <a:endParaRPr lang="en-US"/>
          </a:p>
        </p:txBody>
      </p:sp>
    </p:spTree>
    <p:extLst>
      <p:ext uri="{BB962C8B-B14F-4D97-AF65-F5344CB8AC3E}">
        <p14:creationId xmlns:p14="http://schemas.microsoft.com/office/powerpoint/2010/main" val="124386041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14</a:t>
            </a:fld>
            <a:endParaRPr lang="en-US"/>
          </a:p>
        </p:txBody>
      </p:sp>
    </p:spTree>
    <p:extLst>
      <p:ext uri="{BB962C8B-B14F-4D97-AF65-F5344CB8AC3E}">
        <p14:creationId xmlns:p14="http://schemas.microsoft.com/office/powerpoint/2010/main" val="30285452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15</a:t>
            </a:fld>
            <a:endParaRPr lang="en-US"/>
          </a:p>
        </p:txBody>
      </p:sp>
    </p:spTree>
    <p:extLst>
      <p:ext uri="{BB962C8B-B14F-4D97-AF65-F5344CB8AC3E}">
        <p14:creationId xmlns:p14="http://schemas.microsoft.com/office/powerpoint/2010/main" val="11313293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96109895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17</a:t>
            </a:fld>
            <a:endParaRPr lang="en-GB"/>
          </a:p>
        </p:txBody>
      </p:sp>
    </p:spTree>
    <p:extLst>
      <p:ext uri="{BB962C8B-B14F-4D97-AF65-F5344CB8AC3E}">
        <p14:creationId xmlns:p14="http://schemas.microsoft.com/office/powerpoint/2010/main" val="20146444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33881" indent="-233881"/>
            <a:endParaRPr lang="en-GB" baseline="0" dirty="0"/>
          </a:p>
          <a:p>
            <a:pPr marL="233881" indent="-233881"/>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18</a:t>
            </a:fld>
            <a:endParaRPr lang="en-US"/>
          </a:p>
        </p:txBody>
      </p:sp>
    </p:spTree>
    <p:extLst>
      <p:ext uri="{BB962C8B-B14F-4D97-AF65-F5344CB8AC3E}">
        <p14:creationId xmlns:p14="http://schemas.microsoft.com/office/powerpoint/2010/main" val="150991185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 </a:t>
            </a:r>
          </a:p>
        </p:txBody>
      </p:sp>
      <p:sp>
        <p:nvSpPr>
          <p:cNvPr id="4" name="Slide Number Placeholder 3"/>
          <p:cNvSpPr>
            <a:spLocks noGrp="1"/>
          </p:cNvSpPr>
          <p:nvPr>
            <p:ph type="sldNum" sz="quarter" idx="10"/>
          </p:nvPr>
        </p:nvSpPr>
        <p:spPr/>
        <p:txBody>
          <a:bodyPr/>
          <a:lstStyle/>
          <a:p>
            <a:fld id="{AB911E23-5E08-44A2-B5F0-2402F0DB9BB7}" type="slidenum">
              <a:rPr lang="en-US" smtClean="0"/>
              <a:pPr/>
              <a:t>19</a:t>
            </a:fld>
            <a:endParaRPr lang="en-US"/>
          </a:p>
        </p:txBody>
      </p:sp>
    </p:spTree>
    <p:extLst>
      <p:ext uri="{BB962C8B-B14F-4D97-AF65-F5344CB8AC3E}">
        <p14:creationId xmlns:p14="http://schemas.microsoft.com/office/powerpoint/2010/main" val="204636991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20</a:t>
            </a:fld>
            <a:endParaRPr lang="en-GB"/>
          </a:p>
        </p:txBody>
      </p:sp>
    </p:spTree>
    <p:extLst>
      <p:ext uri="{BB962C8B-B14F-4D97-AF65-F5344CB8AC3E}">
        <p14:creationId xmlns:p14="http://schemas.microsoft.com/office/powerpoint/2010/main" val="17150236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sz="1200" kern="1200" dirty="0">
              <a:solidFill>
                <a:schemeClr val="tx1"/>
              </a:solidFill>
              <a:effectLst/>
              <a:latin typeface="+mn-lt"/>
              <a:ea typeface="+mn-ea"/>
              <a:cs typeface="+mn-cs"/>
            </a:endParaRPr>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21</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22</a:t>
            </a:fld>
            <a:endParaRPr lang="en-GB"/>
          </a:p>
        </p:txBody>
      </p:sp>
    </p:spTree>
    <p:extLst>
      <p:ext uri="{BB962C8B-B14F-4D97-AF65-F5344CB8AC3E}">
        <p14:creationId xmlns:p14="http://schemas.microsoft.com/office/powerpoint/2010/main" val="236115337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23</a:t>
            </a:fld>
            <a:endParaRPr lang="en-GB"/>
          </a:p>
        </p:txBody>
      </p:sp>
    </p:spTree>
    <p:extLst>
      <p:ext uri="{BB962C8B-B14F-4D97-AF65-F5344CB8AC3E}">
        <p14:creationId xmlns:p14="http://schemas.microsoft.com/office/powerpoint/2010/main" val="132785443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20007070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sz="1200" b="0" i="0" kern="1200" baseline="0" dirty="0">
              <a:solidFill>
                <a:schemeClr val="tx1"/>
              </a:solidFill>
              <a:effectLst/>
              <a:latin typeface="+mn-lt"/>
              <a:ea typeface="+mn-ea"/>
              <a:cs typeface="+mn-cs"/>
            </a:endParaRPr>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25</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26</a:t>
            </a:fld>
            <a:endParaRPr lang="en-GB"/>
          </a:p>
        </p:txBody>
      </p:sp>
    </p:spTree>
    <p:extLst>
      <p:ext uri="{BB962C8B-B14F-4D97-AF65-F5344CB8AC3E}">
        <p14:creationId xmlns:p14="http://schemas.microsoft.com/office/powerpoint/2010/main" val="210906952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27</a:t>
            </a:fld>
            <a:endParaRPr lang="en-GB"/>
          </a:p>
        </p:txBody>
      </p:sp>
    </p:spTree>
    <p:extLst>
      <p:ext uri="{BB962C8B-B14F-4D97-AF65-F5344CB8AC3E}">
        <p14:creationId xmlns:p14="http://schemas.microsoft.com/office/powerpoint/2010/main" val="23832409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28</a:t>
            </a:fld>
            <a:endParaRPr lang="en-US"/>
          </a:p>
        </p:txBody>
      </p:sp>
    </p:spTree>
    <p:extLst>
      <p:ext uri="{BB962C8B-B14F-4D97-AF65-F5344CB8AC3E}">
        <p14:creationId xmlns:p14="http://schemas.microsoft.com/office/powerpoint/2010/main" val="324018953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baseline="0" dirty="0"/>
          </a:p>
          <a:p>
            <a:endParaRPr lang="en-GB" baseline="0" dirty="0"/>
          </a:p>
          <a:p>
            <a:endParaRPr lang="en-GB" baseline="0" dirty="0"/>
          </a:p>
          <a:p>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29</a:t>
            </a:fld>
            <a:endParaRPr lang="en-US"/>
          </a:p>
        </p:txBody>
      </p:sp>
    </p:spTree>
    <p:extLst>
      <p:ext uri="{BB962C8B-B14F-4D97-AF65-F5344CB8AC3E}">
        <p14:creationId xmlns:p14="http://schemas.microsoft.com/office/powerpoint/2010/main" val="26450197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30</a:t>
            </a:fld>
            <a:endParaRPr lang="en-US"/>
          </a:p>
        </p:txBody>
      </p:sp>
    </p:spTree>
    <p:extLst>
      <p:ext uri="{BB962C8B-B14F-4D97-AF65-F5344CB8AC3E}">
        <p14:creationId xmlns:p14="http://schemas.microsoft.com/office/powerpoint/2010/main" val="4374625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31</a:t>
            </a:fld>
            <a:endParaRPr lang="en-US"/>
          </a:p>
        </p:txBody>
      </p:sp>
    </p:spTree>
    <p:extLst>
      <p:ext uri="{BB962C8B-B14F-4D97-AF65-F5344CB8AC3E}">
        <p14:creationId xmlns:p14="http://schemas.microsoft.com/office/powerpoint/2010/main" val="178347950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32</a:t>
            </a:fld>
            <a:endParaRPr lang="en-US"/>
          </a:p>
        </p:txBody>
      </p:sp>
    </p:spTree>
    <p:extLst>
      <p:ext uri="{BB962C8B-B14F-4D97-AF65-F5344CB8AC3E}">
        <p14:creationId xmlns:p14="http://schemas.microsoft.com/office/powerpoint/2010/main" val="262331752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1F25F08D-AA66-4228-B69B-CF1A4FF48AA3}"/>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2A4A5C57-3411-4155-B06A-DDDFF54AB4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baseline="0" dirty="0"/>
          </a:p>
          <a:p>
            <a:pPr>
              <a:spcBef>
                <a:spcPct val="0"/>
              </a:spcBef>
            </a:pPr>
            <a:endParaRPr lang="en-GB" altLang="en-US" dirty="0"/>
          </a:p>
        </p:txBody>
      </p:sp>
      <p:sp>
        <p:nvSpPr>
          <p:cNvPr id="29699" name="Header Placeholder 3">
            <a:extLst>
              <a:ext uri="{FF2B5EF4-FFF2-40B4-BE49-F238E27FC236}">
                <a16:creationId xmlns:a16="http://schemas.microsoft.com/office/drawing/2014/main" id="{191F941E-EBE2-4890-932D-C86546DF2E02}"/>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9700" name="Slide Number Placeholder 4">
            <a:extLst>
              <a:ext uri="{FF2B5EF4-FFF2-40B4-BE49-F238E27FC236}">
                <a16:creationId xmlns:a16="http://schemas.microsoft.com/office/drawing/2014/main" id="{344067B3-E832-497E-B334-1CAC5235BC8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6CB3D4DC-B2EE-4EA9-A429-D782B77A6210}" type="slidenum">
              <a:rPr lang="en-GB" altLang="en-US">
                <a:latin typeface="Calibri" panose="020F0502020204030204" pitchFamily="34" charset="0"/>
              </a:rPr>
              <a:pPr/>
              <a:t>33</a:t>
            </a:fld>
            <a:endParaRPr lang="en-GB" altLang="en-US">
              <a:latin typeface="Calibri" panose="020F0502020204030204" pitchFamily="34" charset="0"/>
            </a:endParaRPr>
          </a:p>
        </p:txBody>
      </p:sp>
    </p:spTree>
    <p:extLst>
      <p:ext uri="{BB962C8B-B14F-4D97-AF65-F5344CB8AC3E}">
        <p14:creationId xmlns:p14="http://schemas.microsoft.com/office/powerpoint/2010/main" val="74206300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655D05DD-74F8-4BAD-821B-DC931E0766DF}"/>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6" name="Notes Placeholder 2">
            <a:extLst>
              <a:ext uri="{FF2B5EF4-FFF2-40B4-BE49-F238E27FC236}">
                <a16:creationId xmlns:a16="http://schemas.microsoft.com/office/drawing/2014/main" id="{0A809FF2-3401-49FA-BE06-B7CF19A52CA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p>
        </p:txBody>
      </p:sp>
      <p:sp>
        <p:nvSpPr>
          <p:cNvPr id="31747" name="Header Placeholder 3">
            <a:extLst>
              <a:ext uri="{FF2B5EF4-FFF2-40B4-BE49-F238E27FC236}">
                <a16:creationId xmlns:a16="http://schemas.microsoft.com/office/drawing/2014/main" id="{C182C364-EA4A-4F72-8797-CC25CC4EE0A4}"/>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31748" name="Slide Number Placeholder 4">
            <a:extLst>
              <a:ext uri="{FF2B5EF4-FFF2-40B4-BE49-F238E27FC236}">
                <a16:creationId xmlns:a16="http://schemas.microsoft.com/office/drawing/2014/main" id="{76F529F7-40AF-4325-8CB0-9FBCEE2491A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2CE71F5A-1CC3-43E0-92A9-7FD85F3B66EE}" type="slidenum">
              <a:rPr lang="en-GB" altLang="en-US">
                <a:latin typeface="Calibri" panose="020F0502020204030204" pitchFamily="34" charset="0"/>
              </a:rPr>
              <a:pPr/>
              <a:t>34</a:t>
            </a:fld>
            <a:endParaRPr lang="en-GB" altLang="en-US">
              <a:latin typeface="Calibri" panose="020F0502020204030204" pitchFamily="34"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35</a:t>
            </a:fld>
            <a:endParaRPr lang="en-GB"/>
          </a:p>
        </p:txBody>
      </p:sp>
    </p:spTree>
    <p:extLst>
      <p:ext uri="{BB962C8B-B14F-4D97-AF65-F5344CB8AC3E}">
        <p14:creationId xmlns:p14="http://schemas.microsoft.com/office/powerpoint/2010/main" val="3933717136"/>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3967F13F-7732-4CCE-B126-30992DC7CDE2}"/>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C1F893C3-B1D3-4ACD-BCBF-3887E5CE7B1C}"/>
              </a:ext>
            </a:extLst>
          </p:cNvPr>
          <p:cNvSpPr>
            <a:spLocks noGrp="1"/>
          </p:cNvSpPr>
          <p:nvPr>
            <p:ph type="body" idx="1"/>
          </p:nvPr>
        </p:nvSpPr>
        <p:spPr/>
        <p:txBody>
          <a:bodyPr/>
          <a:lstStyle/>
          <a:p>
            <a:pPr fontAlgn="auto">
              <a:spcBef>
                <a:spcPts val="0"/>
              </a:spcBef>
              <a:spcAft>
                <a:spcPts val="0"/>
              </a:spcAft>
              <a:defRPr/>
            </a:pPr>
            <a:endParaRPr lang="en-GB" dirty="0"/>
          </a:p>
        </p:txBody>
      </p:sp>
      <p:sp>
        <p:nvSpPr>
          <p:cNvPr id="34819" name="Header Placeholder 3">
            <a:extLst>
              <a:ext uri="{FF2B5EF4-FFF2-40B4-BE49-F238E27FC236}">
                <a16:creationId xmlns:a16="http://schemas.microsoft.com/office/drawing/2014/main" id="{CAD82413-DF47-41DE-9A26-D45D91575047}"/>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34820" name="Slide Number Placeholder 4">
            <a:extLst>
              <a:ext uri="{FF2B5EF4-FFF2-40B4-BE49-F238E27FC236}">
                <a16:creationId xmlns:a16="http://schemas.microsoft.com/office/drawing/2014/main" id="{EF82CAE8-E089-4B8F-92B3-B8B0922DDFB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D2B09081-F1FE-4C94-9D5A-DC22A682ECD3}" type="slidenum">
              <a:rPr lang="en-GB" altLang="en-US">
                <a:latin typeface="Calibri" panose="020F0502020204030204" pitchFamily="34" charset="0"/>
              </a:rPr>
              <a:pPr/>
              <a:t>36</a:t>
            </a:fld>
            <a:endParaRPr lang="en-GB" altLang="en-US">
              <a:latin typeface="Calibri" panose="020F0502020204030204" pitchFamily="34"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1F25F08D-AA66-4228-B69B-CF1A4FF48AA3}"/>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2A4A5C57-3411-4155-B06A-DDDFF54AB46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baseline="0" dirty="0">
              <a:solidFill>
                <a:schemeClr val="tx1"/>
              </a:solidFill>
              <a:effectLst/>
              <a:latin typeface="+mn-lt"/>
              <a:ea typeface="+mn-ea"/>
              <a:cs typeface="+mn-cs"/>
            </a:endParaRPr>
          </a:p>
          <a:p>
            <a:endParaRPr lang="en-GB" sz="1200" kern="1200" baseline="0" dirty="0">
              <a:solidFill>
                <a:schemeClr val="tx1"/>
              </a:solidFill>
              <a:effectLst/>
              <a:latin typeface="+mn-lt"/>
              <a:ea typeface="+mn-ea"/>
              <a:cs typeface="+mn-cs"/>
            </a:endParaRPr>
          </a:p>
        </p:txBody>
      </p:sp>
      <p:sp>
        <p:nvSpPr>
          <p:cNvPr id="29699" name="Header Placeholder 3">
            <a:extLst>
              <a:ext uri="{FF2B5EF4-FFF2-40B4-BE49-F238E27FC236}">
                <a16:creationId xmlns:a16="http://schemas.microsoft.com/office/drawing/2014/main" id="{191F941E-EBE2-4890-932D-C86546DF2E02}"/>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9700" name="Slide Number Placeholder 4">
            <a:extLst>
              <a:ext uri="{FF2B5EF4-FFF2-40B4-BE49-F238E27FC236}">
                <a16:creationId xmlns:a16="http://schemas.microsoft.com/office/drawing/2014/main" id="{344067B3-E832-497E-B334-1CAC5235BC8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6CB3D4DC-B2EE-4EA9-A429-D782B77A6210}" type="slidenum">
              <a:rPr lang="en-GB" altLang="en-US">
                <a:latin typeface="Calibri" panose="020F0502020204030204" pitchFamily="34" charset="0"/>
              </a:rPr>
              <a:pPr/>
              <a:t>37</a:t>
            </a:fld>
            <a:endParaRPr lang="en-GB" altLang="en-US">
              <a:latin typeface="Calibri" panose="020F0502020204030204" pitchFamily="34" charset="0"/>
            </a:endParaRPr>
          </a:p>
        </p:txBody>
      </p:sp>
    </p:spTree>
    <p:extLst>
      <p:ext uri="{BB962C8B-B14F-4D97-AF65-F5344CB8AC3E}">
        <p14:creationId xmlns:p14="http://schemas.microsoft.com/office/powerpoint/2010/main" val="288869831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Slide Image Placeholder 1">
            <a:extLst>
              <a:ext uri="{FF2B5EF4-FFF2-40B4-BE49-F238E27FC236}">
                <a16:creationId xmlns:a16="http://schemas.microsoft.com/office/drawing/2014/main" id="{C2B99227-6614-434D-BDAC-157D8361A989}"/>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0" name="Notes Placeholder 2">
            <a:extLst>
              <a:ext uri="{FF2B5EF4-FFF2-40B4-BE49-F238E27FC236}">
                <a16:creationId xmlns:a16="http://schemas.microsoft.com/office/drawing/2014/main" id="{67CF08C7-3ECC-4AA2-8C5D-22D553ADCD5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p>
        </p:txBody>
      </p:sp>
      <p:sp>
        <p:nvSpPr>
          <p:cNvPr id="22531" name="Header Placeholder 3">
            <a:extLst>
              <a:ext uri="{FF2B5EF4-FFF2-40B4-BE49-F238E27FC236}">
                <a16:creationId xmlns:a16="http://schemas.microsoft.com/office/drawing/2014/main" id="{28D53B67-AC79-4397-BC7D-A9E8FA264B87}"/>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2532" name="Slide Number Placeholder 4">
            <a:extLst>
              <a:ext uri="{FF2B5EF4-FFF2-40B4-BE49-F238E27FC236}">
                <a16:creationId xmlns:a16="http://schemas.microsoft.com/office/drawing/2014/main" id="{75E24425-B1FF-4318-842C-A23DA19A3FB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3C112635-35EB-4B13-BD48-0AE8ED0CBD96}" type="slidenum">
              <a:rPr lang="en-GB" altLang="en-US">
                <a:latin typeface="Calibri" panose="020F0502020204030204" pitchFamily="34" charset="0"/>
              </a:rPr>
              <a:pPr/>
              <a:t>38</a:t>
            </a:fld>
            <a:endParaRPr lang="en-GB" altLang="en-US">
              <a:latin typeface="Calibri" panose="020F0502020204030204" pitchFamily="34" charset="0"/>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a:extLst>
              <a:ext uri="{FF2B5EF4-FFF2-40B4-BE49-F238E27FC236}">
                <a16:creationId xmlns:a16="http://schemas.microsoft.com/office/drawing/2014/main" id="{08A58BEF-15B2-4A7A-97AB-4E11BCF52351}"/>
              </a:ext>
            </a:extLst>
          </p:cNvPr>
          <p:cNvSpPr>
            <a:spLocks noGrp="1" noRot="1" noChangeAspec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8" name="Notes Placeholder 2">
            <a:extLst>
              <a:ext uri="{FF2B5EF4-FFF2-40B4-BE49-F238E27FC236}">
                <a16:creationId xmlns:a16="http://schemas.microsoft.com/office/drawing/2014/main" id="{76BD3C3E-1A01-4D43-BF12-6BB57EC37D7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endParaRPr lang="en-GB" altLang="en-US" dirty="0"/>
          </a:p>
        </p:txBody>
      </p:sp>
      <p:sp>
        <p:nvSpPr>
          <p:cNvPr id="24579" name="Header Placeholder 3">
            <a:extLst>
              <a:ext uri="{FF2B5EF4-FFF2-40B4-BE49-F238E27FC236}">
                <a16:creationId xmlns:a16="http://schemas.microsoft.com/office/drawing/2014/main" id="{EB5A85D8-03A0-4196-851A-7D4FBB61D036}"/>
              </a:ext>
            </a:extLst>
          </p:cNvPr>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fontAlgn="base">
              <a:spcBef>
                <a:spcPct val="0"/>
              </a:spcBef>
              <a:spcAft>
                <a:spcPct val="0"/>
              </a:spcAft>
            </a:pPr>
            <a:r>
              <a:rPr lang="en-GB" altLang="en-US">
                <a:latin typeface="Calibri" panose="020F0502020204030204" pitchFamily="34" charset="0"/>
              </a:rPr>
              <a:t>insert header</a:t>
            </a:r>
          </a:p>
        </p:txBody>
      </p:sp>
      <p:sp>
        <p:nvSpPr>
          <p:cNvPr id="24580" name="Slide Number Placeholder 4">
            <a:extLst>
              <a:ext uri="{FF2B5EF4-FFF2-40B4-BE49-F238E27FC236}">
                <a16:creationId xmlns:a16="http://schemas.microsoft.com/office/drawing/2014/main" id="{174A47BE-2D97-47B5-9E71-A62B8EDE1B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fld id="{3753DE90-B5B6-413A-A782-29414AC6D64F}" type="slidenum">
              <a:rPr lang="en-GB" altLang="en-US">
                <a:latin typeface="Calibri" panose="020F0502020204030204" pitchFamily="34" charset="0"/>
              </a:rPr>
              <a:pPr/>
              <a:t>39</a:t>
            </a:fld>
            <a:endParaRPr lang="en-GB" altLang="en-US">
              <a:latin typeface="Calibri" panose="020F0502020204030204" pitchFamily="34" charset="0"/>
            </a:endParaRPr>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a:p>
            <a:endParaRPr lang="en-GB" dirty="0"/>
          </a:p>
          <a:p>
            <a:pPr>
              <a:buFont typeface="Arial" pitchFamily="34" charset="0"/>
              <a:buChar char="•"/>
            </a:pPr>
            <a:endParaRPr lang="en-GB" baseline="0" dirty="0"/>
          </a:p>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40</a:t>
            </a:fld>
            <a:endParaRPr lang="en-GB"/>
          </a:p>
        </p:txBody>
      </p:sp>
    </p:spTree>
    <p:extLst>
      <p:ext uri="{BB962C8B-B14F-4D97-AF65-F5344CB8AC3E}">
        <p14:creationId xmlns:p14="http://schemas.microsoft.com/office/powerpoint/2010/main" val="212783844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41</a:t>
            </a:fld>
            <a:endParaRPr lang="en-GB"/>
          </a:p>
        </p:txBody>
      </p:sp>
    </p:spTree>
    <p:extLst>
      <p:ext uri="{BB962C8B-B14F-4D97-AF65-F5344CB8AC3E}">
        <p14:creationId xmlns:p14="http://schemas.microsoft.com/office/powerpoint/2010/main" val="417784417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42</a:t>
            </a:fld>
            <a:endParaRPr lang="en-GB"/>
          </a:p>
        </p:txBody>
      </p:sp>
    </p:spTree>
    <p:extLst>
      <p:ext uri="{BB962C8B-B14F-4D97-AF65-F5344CB8AC3E}">
        <p14:creationId xmlns:p14="http://schemas.microsoft.com/office/powerpoint/2010/main" val="356244153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43</a:t>
            </a:fld>
            <a:endParaRPr lang="en-GB"/>
          </a:p>
        </p:txBody>
      </p:sp>
    </p:spTree>
    <p:extLst>
      <p:ext uri="{BB962C8B-B14F-4D97-AF65-F5344CB8AC3E}">
        <p14:creationId xmlns:p14="http://schemas.microsoft.com/office/powerpoint/2010/main" val="9815133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Char char="•"/>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44</a:t>
            </a:fld>
            <a:endParaRPr lang="en-GB"/>
          </a:p>
        </p:txBody>
      </p:sp>
    </p:spTree>
    <p:extLst>
      <p:ext uri="{BB962C8B-B14F-4D97-AF65-F5344CB8AC3E}">
        <p14:creationId xmlns:p14="http://schemas.microsoft.com/office/powerpoint/2010/main" val="193911054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itchFamily="34" charset="0"/>
              <a:buNone/>
            </a:pPr>
            <a:endParaRPr lang="en-GB" baseline="0"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45</a:t>
            </a:fld>
            <a:endParaRPr lang="en-GB"/>
          </a:p>
        </p:txBody>
      </p:sp>
    </p:spTree>
    <p:extLst>
      <p:ext uri="{BB962C8B-B14F-4D97-AF65-F5344CB8AC3E}">
        <p14:creationId xmlns:p14="http://schemas.microsoft.com/office/powerpoint/2010/main" val="2272740175"/>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46</a:t>
            </a:fld>
            <a:endParaRPr lang="en-GB"/>
          </a:p>
        </p:txBody>
      </p:sp>
    </p:spTree>
    <p:extLst>
      <p:ext uri="{BB962C8B-B14F-4D97-AF65-F5344CB8AC3E}">
        <p14:creationId xmlns:p14="http://schemas.microsoft.com/office/powerpoint/2010/main" val="277442833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Header Placeholder 3"/>
          <p:cNvSpPr>
            <a:spLocks noGrp="1"/>
          </p:cNvSpPr>
          <p:nvPr>
            <p:ph type="hdr" sz="quarter" idx="10"/>
          </p:nvPr>
        </p:nvSpPr>
        <p:spPr/>
        <p:txBody>
          <a:bodyPr/>
          <a:lstStyle/>
          <a:p>
            <a:r>
              <a:rPr lang="en-GB"/>
              <a:t>insert header</a:t>
            </a:r>
          </a:p>
        </p:txBody>
      </p:sp>
      <p:sp>
        <p:nvSpPr>
          <p:cNvPr id="5" name="Slide Number Placeholder 4"/>
          <p:cNvSpPr>
            <a:spLocks noGrp="1"/>
          </p:cNvSpPr>
          <p:nvPr>
            <p:ph type="sldNum" sz="quarter" idx="11"/>
          </p:nvPr>
        </p:nvSpPr>
        <p:spPr/>
        <p:txBody>
          <a:bodyPr/>
          <a:lstStyle/>
          <a:p>
            <a:fld id="{831A1511-BA99-4995-9603-94CCAF14FA3D}" type="slidenum">
              <a:rPr lang="en-GB" smtClean="0"/>
              <a:pPr/>
              <a:t>47</a:t>
            </a:fld>
            <a:endParaRPr lang="en-GB"/>
          </a:p>
        </p:txBody>
      </p:sp>
    </p:spTree>
    <p:extLst>
      <p:ext uri="{BB962C8B-B14F-4D97-AF65-F5344CB8AC3E}">
        <p14:creationId xmlns:p14="http://schemas.microsoft.com/office/powerpoint/2010/main" val="305976425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35523">
              <a:buFont typeface="Arial" pitchFamily="34" charset="0"/>
              <a:buNone/>
              <a:defRPr/>
            </a:pPr>
            <a:endParaRPr lang="en-GB" baseline="0"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48</a:t>
            </a:fld>
            <a:endParaRPr lang="en-US"/>
          </a:p>
        </p:txBody>
      </p:sp>
    </p:spTree>
    <p:extLst>
      <p:ext uri="{BB962C8B-B14F-4D97-AF65-F5344CB8AC3E}">
        <p14:creationId xmlns:p14="http://schemas.microsoft.com/office/powerpoint/2010/main" val="1108603867"/>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aseline="0" dirty="0"/>
          </a:p>
        </p:txBody>
      </p:sp>
      <p:sp>
        <p:nvSpPr>
          <p:cNvPr id="5837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6355" indent="-287059">
              <a:defRPr>
                <a:solidFill>
                  <a:schemeClr val="tx1"/>
                </a:solidFill>
                <a:latin typeface="Arial" panose="020B0604020202020204" pitchFamily="34" charset="0"/>
              </a:defRPr>
            </a:lvl2pPr>
            <a:lvl3pPr marL="1148237" indent="-229647">
              <a:defRPr>
                <a:solidFill>
                  <a:schemeClr val="tx1"/>
                </a:solidFill>
                <a:latin typeface="Arial" panose="020B0604020202020204" pitchFamily="34" charset="0"/>
              </a:defRPr>
            </a:lvl3pPr>
            <a:lvl4pPr marL="1607532" indent="-229647">
              <a:defRPr>
                <a:solidFill>
                  <a:schemeClr val="tx1"/>
                </a:solidFill>
                <a:latin typeface="Arial" panose="020B0604020202020204" pitchFamily="34" charset="0"/>
              </a:defRPr>
            </a:lvl4pPr>
            <a:lvl5pPr marL="2066827" indent="-229647">
              <a:defRPr>
                <a:solidFill>
                  <a:schemeClr val="tx1"/>
                </a:solidFill>
                <a:latin typeface="Arial" panose="020B0604020202020204" pitchFamily="34" charset="0"/>
              </a:defRPr>
            </a:lvl5pPr>
            <a:lvl6pPr marL="2526122" indent="-229647" eaLnBrk="0" fontAlgn="base" hangingPunct="0">
              <a:spcBef>
                <a:spcPct val="0"/>
              </a:spcBef>
              <a:spcAft>
                <a:spcPct val="0"/>
              </a:spcAft>
              <a:defRPr>
                <a:solidFill>
                  <a:schemeClr val="tx1"/>
                </a:solidFill>
                <a:latin typeface="Arial" panose="020B0604020202020204" pitchFamily="34" charset="0"/>
              </a:defRPr>
            </a:lvl6pPr>
            <a:lvl7pPr marL="2985416" indent="-229647" eaLnBrk="0" fontAlgn="base" hangingPunct="0">
              <a:spcBef>
                <a:spcPct val="0"/>
              </a:spcBef>
              <a:spcAft>
                <a:spcPct val="0"/>
              </a:spcAft>
              <a:defRPr>
                <a:solidFill>
                  <a:schemeClr val="tx1"/>
                </a:solidFill>
                <a:latin typeface="Arial" panose="020B0604020202020204" pitchFamily="34" charset="0"/>
              </a:defRPr>
            </a:lvl7pPr>
            <a:lvl8pPr marL="3444711" indent="-229647" eaLnBrk="0" fontAlgn="base" hangingPunct="0">
              <a:spcBef>
                <a:spcPct val="0"/>
              </a:spcBef>
              <a:spcAft>
                <a:spcPct val="0"/>
              </a:spcAft>
              <a:defRPr>
                <a:solidFill>
                  <a:schemeClr val="tx1"/>
                </a:solidFill>
                <a:latin typeface="Arial" panose="020B0604020202020204" pitchFamily="34" charset="0"/>
              </a:defRPr>
            </a:lvl8pPr>
            <a:lvl9pPr marL="3904006" indent="-229647" eaLnBrk="0" fontAlgn="base" hangingPunct="0">
              <a:spcBef>
                <a:spcPct val="0"/>
              </a:spcBef>
              <a:spcAft>
                <a:spcPct val="0"/>
              </a:spcAft>
              <a:defRPr>
                <a:solidFill>
                  <a:schemeClr val="tx1"/>
                </a:solidFill>
                <a:latin typeface="Arial" panose="020B0604020202020204" pitchFamily="34" charset="0"/>
              </a:defRPr>
            </a:lvl9pPr>
          </a:lstStyle>
          <a:p>
            <a:fld id="{D718910D-D3B9-42B9-A0FC-A071AB1BA6C9}" type="slidenum">
              <a:rPr lang="en-US" altLang="en-US" smtClean="0">
                <a:solidFill>
                  <a:srgbClr val="000000"/>
                </a:solidFill>
                <a:latin typeface="Calibri" panose="020F0502020204030204" pitchFamily="34" charset="0"/>
              </a:rPr>
              <a:pPr/>
              <a:t>49</a:t>
            </a:fld>
            <a:endParaRPr lang="en-US" altLang="en-US" dirty="0">
              <a:solidFill>
                <a:srgbClr val="000000"/>
              </a:solidFill>
              <a:latin typeface="Calibri" panose="020F0502020204030204" pitchFamily="34" charset="0"/>
            </a:endParaRPr>
          </a:p>
        </p:txBody>
      </p:sp>
    </p:spTree>
    <p:extLst>
      <p:ext uri="{BB962C8B-B14F-4D97-AF65-F5344CB8AC3E}">
        <p14:creationId xmlns:p14="http://schemas.microsoft.com/office/powerpoint/2010/main" val="39630578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19/03/2021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19/03/2021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19/03/2021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19/03/2021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19/03/2021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19/03/2021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19/03/2021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19/03/2021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19/03/2021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46063"/>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Index slide</a:t>
            </a: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647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40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40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646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Search and selected the picture you want.</a:t>
              </a:r>
              <a:br>
                <a:rPr lang="en-US" altLang="en-US" sz="1400">
                  <a:solidFill>
                    <a:srgbClr val="000000"/>
                  </a:solidFill>
                  <a:ea typeface="Tahoma" panose="020B0604030504040204" pitchFamily="34" charset="0"/>
                  <a:cs typeface="Arial" panose="020B0604020202020204" pitchFamily="34" charset="0"/>
                </a:rPr>
              </a:br>
              <a:r>
                <a:rPr lang="en-US" altLang="en-US" sz="1400">
                  <a:solidFill>
                    <a:srgbClr val="000000"/>
                  </a:solidFill>
                  <a:ea typeface="Tahoma" panose="020B0604030504040204" pitchFamily="34" charset="0"/>
                  <a:cs typeface="Arial" panose="020B0604020202020204" pitchFamily="34" charset="0"/>
                </a:rPr>
                <a:t>Click</a:t>
              </a:r>
              <a:r>
                <a:rPr lang="en-US" altLang="en-US" sz="1400">
                  <a:solidFill>
                    <a:srgbClr val="FFA100"/>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´Insert´</a:t>
              </a:r>
              <a:endParaRPr lang="nl-NL" altLang="en-US" sz="140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33112"/>
              <a:ext cx="779350" cy="261928"/>
            </a:xfrm>
            <a:prstGeom prst="rect">
              <a:avLst/>
            </a:prstGeom>
            <a:noFill/>
          </p:spPr>
          <p:txBody>
            <a:bodyPr anchor="ctr">
              <a:spAutoFit/>
            </a:bodyPr>
            <a:lstStyle/>
            <a:p>
              <a:pPr algn="ctr" eaLnBrk="1" fontAlgn="auto" hangingPunct="1">
                <a:spcBef>
                  <a:spcPts val="0"/>
                </a:spcBef>
                <a:spcAft>
                  <a:spcPts val="0"/>
                </a:spcAft>
                <a:defRPr/>
              </a:pPr>
              <a:r>
                <a:rPr lang="en-GB" sz="1100"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600" b="1">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431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400">
                  <a:solidFill>
                    <a:srgbClr val="000000"/>
                  </a:solidFill>
                  <a:ea typeface="Tahoma" panose="020B0604030504040204" pitchFamily="34" charset="0"/>
                  <a:cs typeface="Arial" panose="020B0604020202020204" pitchFamily="34" charset="0"/>
                </a:rPr>
                <a:t>Select the picture and select</a:t>
              </a:r>
              <a:r>
                <a:rPr lang="en-US" altLang="en-US" sz="1400">
                  <a:solidFill>
                    <a:srgbClr val="3D7EDB"/>
                  </a:solidFill>
                  <a:ea typeface="Tahoma" panose="020B0604030504040204" pitchFamily="34" charset="0"/>
                  <a:cs typeface="Arial" panose="020B0604020202020204" pitchFamily="34" charset="0"/>
                </a:rPr>
                <a:t> </a:t>
              </a:r>
              <a:r>
                <a:rPr lang="en-US" altLang="en-US" sz="1400" b="1">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60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cstate="print">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4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4"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27431866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3"/>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3"/>
            <a:ext cx="831723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3724538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olored bars – Two columns">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a:xfrm>
            <a:off x="405673" y="414212"/>
            <a:ext cx="3582643" cy="216000"/>
          </a:xfrm>
          <a:prstGeom prst="rect">
            <a:avLst/>
          </a:prstGeom>
        </p:spPr>
        <p:txBody>
          <a:bodyPr/>
          <a:lstStyle/>
          <a:p>
            <a:r>
              <a:rPr lang="en-US"/>
              <a:t>Coaching Skills for HRAs</a:t>
            </a:r>
            <a:endParaRPr lang="en-US" dirty="0"/>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a:p>
        </p:txBody>
      </p:sp>
      <p:sp>
        <p:nvSpPr>
          <p:cNvPr id="7" name="Tekstvak 6"/>
          <p:cNvSpPr txBox="1"/>
          <p:nvPr userDrawn="1"/>
        </p:nvSpPr>
        <p:spPr>
          <a:xfrm>
            <a:off x="-85056" y="-262268"/>
            <a:ext cx="2064768"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a:solidFill>
                  <a:schemeClr val="tx2"/>
                </a:solidFill>
              </a:rPr>
              <a:t>Colored bars – Two columns</a:t>
            </a:r>
          </a:p>
        </p:txBody>
      </p:sp>
      <p:sp>
        <p:nvSpPr>
          <p:cNvPr id="78" name="Tijdelijke aanduiding voor verticale tekst 2"/>
          <p:cNvSpPr>
            <a:spLocks noGrp="1"/>
          </p:cNvSpPr>
          <p:nvPr>
            <p:ph type="body" orient="vert" idx="13" hasCustomPrompt="1"/>
          </p:nvPr>
        </p:nvSpPr>
        <p:spPr>
          <a:xfrm>
            <a:off x="407670" y="1209040"/>
            <a:ext cx="4056330" cy="367613"/>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102" name="Tijdelijke aanduiding voor verticale tekst 2"/>
          <p:cNvSpPr>
            <a:spLocks noGrp="1"/>
          </p:cNvSpPr>
          <p:nvPr>
            <p:ph type="body" orient="vert" idx="14" hasCustomPrompt="1"/>
          </p:nvPr>
        </p:nvSpPr>
        <p:spPr>
          <a:xfrm>
            <a:off x="405584" y="1586673"/>
            <a:ext cx="4055748" cy="4856615"/>
          </a:xfrm>
        </p:spPr>
        <p:txBody>
          <a:bodyPr vert="horz" tIns="108000" rIns="72000" bIns="72000"/>
          <a:lstStyle>
            <a:lvl3pPr>
              <a:defRPr/>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3" name="Tijdelijke aanduiding voor verticale tekst 2"/>
          <p:cNvSpPr>
            <a:spLocks noGrp="1"/>
          </p:cNvSpPr>
          <p:nvPr>
            <p:ph type="body" orient="vert" idx="15" hasCustomPrompt="1"/>
          </p:nvPr>
        </p:nvSpPr>
        <p:spPr>
          <a:xfrm>
            <a:off x="4680001" y="1586673"/>
            <a:ext cx="4044415" cy="4856615"/>
          </a:xfrm>
        </p:spPr>
        <p:txBody>
          <a:bodyPr vert="horz" tIns="108000" rIns="72000" bIns="72000"/>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4" name="Tijdelijke aanduiding voor verticale tekst 2"/>
          <p:cNvSpPr>
            <a:spLocks noGrp="1"/>
          </p:cNvSpPr>
          <p:nvPr>
            <p:ph type="body" orient="vert" idx="16" hasCustomPrompt="1"/>
          </p:nvPr>
        </p:nvSpPr>
        <p:spPr>
          <a:xfrm>
            <a:off x="4680001" y="1206912"/>
            <a:ext cx="4043375"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25330249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19/03/2021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10.jpeg"/><Relationship Id="rId13" Type="http://schemas.openxmlformats.org/officeDocument/2006/relationships/image" Target="../media/image15.png"/><Relationship Id="rId3" Type="http://schemas.openxmlformats.org/officeDocument/2006/relationships/hyperlink" Target="mailto:Sharon.Atkins@uwtsd.ac.uk" TargetMode="External"/><Relationship Id="rId7" Type="http://schemas.openxmlformats.org/officeDocument/2006/relationships/image" Target="../media/image9.png"/><Relationship Id="rId12"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8.png"/><Relationship Id="rId11" Type="http://schemas.openxmlformats.org/officeDocument/2006/relationships/image" Target="../media/image13.png"/><Relationship Id="rId5" Type="http://schemas.openxmlformats.org/officeDocument/2006/relationships/image" Target="../media/image7.jpeg"/><Relationship Id="rId10" Type="http://schemas.openxmlformats.org/officeDocument/2006/relationships/image" Target="../media/image12.jpeg"/><Relationship Id="rId4" Type="http://schemas.openxmlformats.org/officeDocument/2006/relationships/image" Target="../media/image6.png"/><Relationship Id="rId9" Type="http://schemas.openxmlformats.org/officeDocument/2006/relationships/image" Target="../media/image11.png"/><Relationship Id="rId14" Type="http://schemas.openxmlformats.org/officeDocument/2006/relationships/image" Target="../media/image16.jpeg"/></Relationships>
</file>

<file path=ppt/slides/_rels/slide3.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3.xml"/><Relationship Id="rId1" Type="http://schemas.openxmlformats.org/officeDocument/2006/relationships/slideLayout" Target="../slideLayouts/slideLayout13.xml"/><Relationship Id="rId5" Type="http://schemas.openxmlformats.org/officeDocument/2006/relationships/hyperlink" Target="https://creativecommons.org/licenses/by-nc-nd/3.0/" TargetMode="External"/><Relationship Id="rId4" Type="http://schemas.openxmlformats.org/officeDocument/2006/relationships/hyperlink" Target="http://suburbancorrespondent.blogspot.com/2016/02/any-favorites.html"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uburbancorrespondent.blogspot.com/2016/02/any-favorites.html" TargetMode="External"/><Relationship Id="rId2" Type="http://schemas.openxmlformats.org/officeDocument/2006/relationships/notesSlide" Target="../notesSlides/notesSlide4.xml"/><Relationship Id="rId1" Type="http://schemas.openxmlformats.org/officeDocument/2006/relationships/slideLayout" Target="../slideLayouts/slideLayout13.xml"/><Relationship Id="rId5" Type="http://schemas.openxmlformats.org/officeDocument/2006/relationships/image" Target="../media/image18.jpeg"/><Relationship Id="rId4" Type="http://schemas.openxmlformats.org/officeDocument/2006/relationships/hyperlink" Target="https://creativecommons.org/licenses/by-nc-nd/3.0/"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uburbancorrespondent.blogspot.com/2016/02/any-favorites.html" TargetMode="External"/><Relationship Id="rId2" Type="http://schemas.openxmlformats.org/officeDocument/2006/relationships/notesSlide" Target="../notesSlides/notesSlide5.xml"/><Relationship Id="rId1" Type="http://schemas.openxmlformats.org/officeDocument/2006/relationships/slideLayout" Target="../slideLayouts/slideLayout13.xml"/><Relationship Id="rId5" Type="http://schemas.openxmlformats.org/officeDocument/2006/relationships/image" Target="../media/image19.jpeg"/><Relationship Id="rId4" Type="http://schemas.openxmlformats.org/officeDocument/2006/relationships/hyperlink" Target="https://creativecommons.org/licenses/by-nc-nd/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uburbancorrespondent.blogspot.com/2016/02/any-favorites.html" TargetMode="External"/><Relationship Id="rId2" Type="http://schemas.openxmlformats.org/officeDocument/2006/relationships/notesSlide" Target="../notesSlides/notesSlide6.xml"/><Relationship Id="rId1" Type="http://schemas.openxmlformats.org/officeDocument/2006/relationships/slideLayout" Target="../slideLayouts/slideLayout13.xml"/><Relationship Id="rId5" Type="http://schemas.openxmlformats.org/officeDocument/2006/relationships/image" Target="../media/image20.jpeg"/><Relationship Id="rId4" Type="http://schemas.openxmlformats.org/officeDocument/2006/relationships/hyperlink" Target="https://creativecommons.org/licenses/by-nc-nd/3.0/" TargetMode="External"/></Relationships>
</file>

<file path=ppt/slides/_rels/slide7.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hyperlink" Target="http://suburbancorrespondent.blogspot.com/2016/02/any-favorites.html" TargetMode="External"/><Relationship Id="rId7" Type="http://schemas.openxmlformats.org/officeDocument/2006/relationships/image" Target="../media/image23.png"/><Relationship Id="rId12"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image" Target="../media/image22.png"/><Relationship Id="rId11" Type="http://schemas.openxmlformats.org/officeDocument/2006/relationships/image" Target="../media/image27.jpeg"/><Relationship Id="rId5" Type="http://schemas.openxmlformats.org/officeDocument/2006/relationships/image" Target="../media/image21.png"/><Relationship Id="rId10" Type="http://schemas.openxmlformats.org/officeDocument/2006/relationships/image" Target="../media/image26.jpeg"/><Relationship Id="rId4" Type="http://schemas.openxmlformats.org/officeDocument/2006/relationships/hyperlink" Target="https://creativecommons.org/licenses/by-nc-nd/3.0/" TargetMode="External"/><Relationship Id="rId9" Type="http://schemas.openxmlformats.org/officeDocument/2006/relationships/image" Target="../media/image25.pn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hyperlink" Target="https://www.cipd.co.uk/Community/blogs/b/cipd_events/posts/the-coaching-mindset"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19.xml"/><Relationship Id="rId1" Type="http://schemas.openxmlformats.org/officeDocument/2006/relationships/slideLayout" Target="../slideLayouts/slideLayout13.xml"/><Relationship Id="rId5" Type="http://schemas.openxmlformats.org/officeDocument/2006/relationships/hyperlink" Target="https://creativecommons.org/licenses/by/3.0/" TargetMode="External"/><Relationship Id="rId4" Type="http://schemas.openxmlformats.org/officeDocument/2006/relationships/hyperlink" Target="http://bluesyemre.com/2013/01/10/20-ideas-for-content-that-people-love-to-share-on-social-media" TargetMode="Externa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notesSlide" Target="../notesSlides/notesSlide21.xml"/><Relationship Id="rId1" Type="http://schemas.openxmlformats.org/officeDocument/2006/relationships/slideLayout" Target="../slideLayouts/slideLayout13.xml"/><Relationship Id="rId4" Type="http://schemas.openxmlformats.org/officeDocument/2006/relationships/hyperlink" Target="http://esheninger.blogspot.com/2014/04/inquiry-based-constructivist-learning.html"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13.xml"/><Relationship Id="rId1" Type="http://schemas.openxmlformats.org/officeDocument/2006/relationships/video" Target="https://www.youtube.com/embed/Hwn_W-X2Rds" TargetMode="External"/><Relationship Id="rId4" Type="http://schemas.openxmlformats.org/officeDocument/2006/relationships/image" Target="../media/image34.jpe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13.xml"/><Relationship Id="rId1" Type="http://schemas.openxmlformats.org/officeDocument/2006/relationships/video" Target="https://www.youtube.com/embed/gSblCm6XpLo" TargetMode="External"/><Relationship Id="rId4" Type="http://schemas.openxmlformats.org/officeDocument/2006/relationships/image" Target="../media/image35.jpeg"/></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tnm3VwfX7Gs" TargetMode="External"/><Relationship Id="rId2" Type="http://schemas.openxmlformats.org/officeDocument/2006/relationships/notesSlide" Target="../notesSlides/notesSlide27.xml"/><Relationship Id="rId1" Type="http://schemas.openxmlformats.org/officeDocument/2006/relationships/slideLayout" Target="../slideLayouts/slideLayout13.xml"/><Relationship Id="rId4" Type="http://schemas.openxmlformats.org/officeDocument/2006/relationships/image" Target="../media/image36.png"/></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37.jpg"/><Relationship Id="rId2" Type="http://schemas.openxmlformats.org/officeDocument/2006/relationships/notesSlide" Target="../notesSlides/notesSlide32.xml"/><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33.xml"/><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4.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8.xml"/><Relationship Id="rId1" Type="http://schemas.openxmlformats.org/officeDocument/2006/relationships/slideLayout" Target="../slideLayouts/slideLayout13.xml"/><Relationship Id="rId4" Type="http://schemas.openxmlformats.org/officeDocument/2006/relationships/image" Target="../media/image40.png"/></Relationships>
</file>

<file path=ppt/slides/_rels/slide3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9.xml"/><Relationship Id="rId1" Type="http://schemas.openxmlformats.org/officeDocument/2006/relationships/slideLayout" Target="../slideLayouts/slideLayout13.xml"/><Relationship Id="rId4" Type="http://schemas.openxmlformats.org/officeDocument/2006/relationships/image" Target="../media/image41.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3029620"/>
            <a:ext cx="7772400" cy="1470025"/>
          </a:xfrm>
        </p:spPr>
        <p:txBody>
          <a:bodyPr>
            <a:normAutofit/>
          </a:bodyPr>
          <a:lstStyle/>
          <a:p>
            <a:r>
              <a:rPr lang="en-GB" dirty="0">
                <a:solidFill>
                  <a:schemeClr val="bg1"/>
                </a:solidFill>
              </a:rPr>
              <a:t>    CIPD Diploma in Applied HR</a:t>
            </a:r>
          </a:p>
        </p:txBody>
      </p:sp>
      <p:sp>
        <p:nvSpPr>
          <p:cNvPr id="5" name="Subtitle 4"/>
          <p:cNvSpPr>
            <a:spLocks noGrp="1"/>
          </p:cNvSpPr>
          <p:nvPr>
            <p:ph type="subTitle" idx="1"/>
          </p:nvPr>
        </p:nvSpPr>
        <p:spPr>
          <a:xfrm>
            <a:off x="1544419" y="1340768"/>
            <a:ext cx="6400800" cy="1752600"/>
          </a:xfrm>
        </p:spPr>
        <p:txBody>
          <a:bodyPr>
            <a:normAutofit lnSpcReduction="10000"/>
          </a:bodyPr>
          <a:lstStyle/>
          <a:p>
            <a:r>
              <a:rPr lang="en-GB" sz="4000" b="1" dirty="0">
                <a:solidFill>
                  <a:schemeClr val="accent6"/>
                </a:solidFill>
              </a:rPr>
              <a:t>Understanding Coaching &amp; Mentoring in the Organisation </a:t>
            </a:r>
          </a:p>
        </p:txBody>
      </p:sp>
      <p:sp>
        <p:nvSpPr>
          <p:cNvPr id="4" name="Slide Number Placeholder 3"/>
          <p:cNvSpPr>
            <a:spLocks noGrp="1"/>
          </p:cNvSpPr>
          <p:nvPr>
            <p:ph type="sldNum" sz="quarter" idx="12"/>
          </p:nvPr>
        </p:nvSpPr>
        <p:spPr/>
        <p:txBody>
          <a:bodyPr/>
          <a:lstStyle/>
          <a:p>
            <a:fld id="{AC82685A-BD3A-4230-8D85-804689F67293}" type="slidenum">
              <a:rPr lang="en-GB" smtClean="0"/>
              <a:pPr/>
              <a:t>1</a:t>
            </a:fld>
            <a:endParaRPr lang="en-GB"/>
          </a:p>
        </p:txBody>
      </p:sp>
    </p:spTree>
    <p:extLst>
      <p:ext uri="{BB962C8B-B14F-4D97-AF65-F5344CB8AC3E}">
        <p14:creationId xmlns:p14="http://schemas.microsoft.com/office/powerpoint/2010/main" val="3193330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1B4E7-C089-432C-9A99-197861410A10}"/>
              </a:ext>
            </a:extLst>
          </p:cNvPr>
          <p:cNvSpPr>
            <a:spLocks noGrp="1"/>
          </p:cNvSpPr>
          <p:nvPr>
            <p:ph type="ctrTitle"/>
          </p:nvPr>
        </p:nvSpPr>
        <p:spPr>
          <a:xfrm>
            <a:off x="1142999" y="860339"/>
            <a:ext cx="6858000" cy="1273223"/>
          </a:xfrm>
        </p:spPr>
        <p:txBody>
          <a:bodyPr>
            <a:normAutofit fontScale="90000"/>
          </a:bodyPr>
          <a:lstStyle/>
          <a:p>
            <a:r>
              <a:rPr lang="en-GB" sz="2400" b="1" dirty="0"/>
              <a:t>Sharon Atkins</a:t>
            </a:r>
            <a:br>
              <a:rPr lang="en-GB" sz="2400" b="1" dirty="0"/>
            </a:br>
            <a:r>
              <a:rPr lang="en-GB" sz="2400" dirty="0"/>
              <a:t>MA HRM, Chartered MCIPD, </a:t>
            </a:r>
            <a:br>
              <a:rPr lang="en-GB" sz="2400" dirty="0"/>
            </a:br>
            <a:r>
              <a:rPr lang="en-GB" sz="2400" dirty="0"/>
              <a:t>L7 Coaching and Mentoring </a:t>
            </a:r>
            <a:br>
              <a:rPr lang="en-GB" sz="2400" dirty="0"/>
            </a:br>
            <a:r>
              <a:rPr lang="en-GB" sz="1650" dirty="0"/>
              <a:t>HR Manager and Company Secretary at Faith in Families </a:t>
            </a:r>
          </a:p>
        </p:txBody>
      </p:sp>
      <p:sp>
        <p:nvSpPr>
          <p:cNvPr id="3" name="Subtitle 2">
            <a:extLst>
              <a:ext uri="{FF2B5EF4-FFF2-40B4-BE49-F238E27FC236}">
                <a16:creationId xmlns:a16="http://schemas.microsoft.com/office/drawing/2014/main" id="{F230223E-BC3A-46B1-A202-EF4FD755B6CA}"/>
              </a:ext>
            </a:extLst>
          </p:cNvPr>
          <p:cNvSpPr>
            <a:spLocks noGrp="1"/>
          </p:cNvSpPr>
          <p:nvPr>
            <p:ph type="subTitle" idx="1"/>
          </p:nvPr>
        </p:nvSpPr>
        <p:spPr>
          <a:xfrm>
            <a:off x="128758" y="2378505"/>
            <a:ext cx="2497016" cy="1241822"/>
          </a:xfrm>
        </p:spPr>
        <p:txBody>
          <a:bodyPr>
            <a:normAutofit/>
          </a:bodyPr>
          <a:lstStyle/>
          <a:p>
            <a:pPr algn="l"/>
            <a:r>
              <a:rPr lang="en-GB" sz="1500" b="1" dirty="0">
                <a:solidFill>
                  <a:schemeClr val="tx1"/>
                </a:solidFill>
              </a:rPr>
              <a:t>Places where</a:t>
            </a:r>
          </a:p>
          <a:p>
            <a:pPr algn="l"/>
            <a:r>
              <a:rPr lang="en-GB" sz="1500" b="1" dirty="0">
                <a:solidFill>
                  <a:schemeClr val="tx1"/>
                </a:solidFill>
              </a:rPr>
              <a:t>I have worked/ volunteered: </a:t>
            </a:r>
          </a:p>
        </p:txBody>
      </p:sp>
      <p:sp>
        <p:nvSpPr>
          <p:cNvPr id="13" name="Subtitle 2">
            <a:extLst>
              <a:ext uri="{FF2B5EF4-FFF2-40B4-BE49-F238E27FC236}">
                <a16:creationId xmlns:a16="http://schemas.microsoft.com/office/drawing/2014/main" id="{0E6B2D61-15C3-4CB0-B604-5AD2476208B5}"/>
              </a:ext>
            </a:extLst>
          </p:cNvPr>
          <p:cNvSpPr txBox="1">
            <a:spLocks/>
          </p:cNvSpPr>
          <p:nvPr/>
        </p:nvSpPr>
        <p:spPr>
          <a:xfrm>
            <a:off x="128758" y="5379839"/>
            <a:ext cx="3655805" cy="1241822"/>
          </a:xfrm>
          <a:prstGeom prst="rect">
            <a:avLst/>
          </a:prstGeom>
        </p:spPr>
        <p:txBody>
          <a:bodyPr vert="horz" lIns="68580" tIns="34290" rIns="68580" bIns="3429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1500" b="1" dirty="0"/>
              <a:t>Contact details:</a:t>
            </a:r>
          </a:p>
          <a:p>
            <a:pPr algn="l"/>
            <a:r>
              <a:rPr lang="en-GB" sz="1500" b="1" dirty="0"/>
              <a:t>Email: </a:t>
            </a:r>
            <a:r>
              <a:rPr lang="en-GB" sz="1500" b="1" dirty="0">
                <a:hlinkClick r:id="rId3"/>
              </a:rPr>
              <a:t>Sharon.Atkins@uwtsd.ac.uk</a:t>
            </a:r>
            <a:r>
              <a:rPr lang="en-GB" sz="1500" b="1" dirty="0"/>
              <a:t> </a:t>
            </a:r>
          </a:p>
        </p:txBody>
      </p:sp>
      <p:pic>
        <p:nvPicPr>
          <p:cNvPr id="1038" name="Picture 14">
            <a:extLst>
              <a:ext uri="{FF2B5EF4-FFF2-40B4-BE49-F238E27FC236}">
                <a16:creationId xmlns:a16="http://schemas.microsoft.com/office/drawing/2014/main" id="{5F4A26DD-2B1C-4850-B5BB-C53B886DF0E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271633" y="222701"/>
            <a:ext cx="1142999" cy="142875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726729" y="2290746"/>
            <a:ext cx="2121092" cy="1417339"/>
          </a:xfrm>
          <a:prstGeom prst="rect">
            <a:avLst/>
          </a:prstGeom>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037135" y="3995259"/>
            <a:ext cx="3784563" cy="450895"/>
          </a:xfrm>
          <a:prstGeom prst="rect">
            <a:avLst/>
          </a:prstGeom>
        </p:spPr>
      </p:pic>
      <p:pic>
        <p:nvPicPr>
          <p:cNvPr id="6" name="Picture 2" descr="Pin on Professional Brands"/>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90332" y="4376164"/>
            <a:ext cx="3390900" cy="91440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4" descr="Reviews - Dawsons - Estate Agents in Swansea and South Wales"/>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51464" y="2363026"/>
            <a:ext cx="1905000" cy="1257301"/>
          </a:xfrm>
          <a:prstGeom prst="rect">
            <a:avLst/>
          </a:prstGeom>
          <a:noFill/>
          <a:extLst>
            <a:ext uri="{909E8E84-426E-40DD-AFC4-6F175D3DCCD1}">
              <a14:hiddenFill xmlns:a14="http://schemas.microsoft.com/office/drawing/2010/main">
                <a:solidFill>
                  <a:srgbClr val="FFFFFF"/>
                </a:solidFill>
              </a14:hiddenFill>
            </a:ext>
          </a:extLst>
        </p:spPr>
      </p:pic>
      <p:sp>
        <p:nvSpPr>
          <p:cNvPr id="9" name="AutoShape 6" descr="Argos (retailer) - Wikipedia"/>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8" descr="Argos (retailer) - Wikipedia"/>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2" name="Picture 11"/>
          <p:cNvPicPr>
            <a:picLocks noChangeAspect="1"/>
          </p:cNvPicPr>
          <p:nvPr/>
        </p:nvPicPr>
        <p:blipFill>
          <a:blip r:embed="rId9"/>
          <a:stretch>
            <a:fillRect/>
          </a:stretch>
        </p:blipFill>
        <p:spPr>
          <a:xfrm>
            <a:off x="3642805" y="5022094"/>
            <a:ext cx="1369497" cy="931459"/>
          </a:xfrm>
          <a:prstGeom prst="rect">
            <a:avLst/>
          </a:prstGeom>
        </p:spPr>
      </p:pic>
      <p:pic>
        <p:nvPicPr>
          <p:cNvPr id="14" name="Picture 10" descr="Oxfam - Lifestyle, Books &amp; Music, Homeware @ Greenwich Market"/>
          <p:cNvPicPr>
            <a:picLocks noChangeAspect="1" noChangeArrowheads="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5438492" y="4921590"/>
            <a:ext cx="1528013" cy="1079160"/>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21" descr="C:\Users\StJohnsLaptop2\Desktop\Server saves\Wellbeing logo.png"/>
          <p:cNvPicPr/>
          <p:nvPr/>
        </p:nvPicPr>
        <p:blipFill>
          <a:blip r:embed="rId11" cstate="print"/>
          <a:srcRect/>
          <a:stretch>
            <a:fillRect/>
          </a:stretch>
        </p:blipFill>
        <p:spPr bwMode="auto">
          <a:xfrm>
            <a:off x="4223745" y="2321131"/>
            <a:ext cx="1381080" cy="1299196"/>
          </a:xfrm>
          <a:prstGeom prst="rect">
            <a:avLst/>
          </a:prstGeom>
          <a:noFill/>
          <a:ln w="9525">
            <a:noFill/>
            <a:miter lim="800000"/>
            <a:headEnd/>
            <a:tailEnd/>
          </a:ln>
        </p:spPr>
      </p:pic>
      <p:pic>
        <p:nvPicPr>
          <p:cNvPr id="15" name="Picture 12" descr="Cyngor Cymuned Cilybebyll Community Council"/>
          <p:cNvPicPr>
            <a:picLocks noChangeAspect="1" noChangeArrowheads="1"/>
          </p:cNvPicPr>
          <p:nvPr/>
        </p:nvPicPr>
        <p:blipFill>
          <a:blip r:embed="rId12" cstate="print">
            <a:extLst>
              <a:ext uri="{28A0092B-C50C-407E-A947-70E740481C1C}">
                <a14:useLocalDpi xmlns:a14="http://schemas.microsoft.com/office/drawing/2010/main" val="0"/>
              </a:ext>
            </a:extLst>
          </a:blip>
          <a:srcRect/>
          <a:stretch>
            <a:fillRect/>
          </a:stretch>
        </p:blipFill>
        <p:spPr bwMode="auto">
          <a:xfrm>
            <a:off x="5929417" y="2388391"/>
            <a:ext cx="1222047" cy="1222047"/>
          </a:xfrm>
          <a:prstGeom prst="rect">
            <a:avLst/>
          </a:prstGeom>
          <a:noFill/>
          <a:extLst>
            <a:ext uri="{909E8E84-426E-40DD-AFC4-6F175D3DCCD1}">
              <a14:hiddenFill xmlns:a14="http://schemas.microsoft.com/office/drawing/2010/main">
                <a:solidFill>
                  <a:srgbClr val="FFFFFF"/>
                </a:solidFill>
              </a14:hiddenFill>
            </a:ext>
          </a:extLst>
        </p:spPr>
      </p:pic>
      <p:pic>
        <p:nvPicPr>
          <p:cNvPr id="16" name="Picture 15"/>
          <p:cNvPicPr>
            <a:picLocks noChangeAspect="1"/>
          </p:cNvPicPr>
          <p:nvPr/>
        </p:nvPicPr>
        <p:blipFill>
          <a:blip r:embed="rId13"/>
          <a:stretch>
            <a:fillRect/>
          </a:stretch>
        </p:blipFill>
        <p:spPr>
          <a:xfrm>
            <a:off x="373214" y="3321688"/>
            <a:ext cx="1039190" cy="1025694"/>
          </a:xfrm>
          <a:prstGeom prst="rect">
            <a:avLst/>
          </a:prstGeom>
        </p:spPr>
      </p:pic>
      <p:pic>
        <p:nvPicPr>
          <p:cNvPr id="17" name="Picture 14" descr="No photo description available."/>
          <p:cNvPicPr>
            <a:picLocks noChangeAspect="1" noChangeArrowheads="1"/>
          </p:cNvPicPr>
          <p:nvPr/>
        </p:nvPicPr>
        <p:blipFill>
          <a:blip r:embed="rId14" cstate="print">
            <a:extLst>
              <a:ext uri="{28A0092B-C50C-407E-A947-70E740481C1C}">
                <a14:useLocalDpi xmlns:a14="http://schemas.microsoft.com/office/drawing/2010/main" val="0"/>
              </a:ext>
            </a:extLst>
          </a:blip>
          <a:srcRect/>
          <a:stretch>
            <a:fillRect/>
          </a:stretch>
        </p:blipFill>
        <p:spPr bwMode="auto">
          <a:xfrm>
            <a:off x="7298611" y="4737637"/>
            <a:ext cx="1227738" cy="12277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1756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 Introducing Coaching &amp; Mentoring</a:t>
            </a:r>
          </a:p>
        </p:txBody>
      </p:sp>
      <p:sp>
        <p:nvSpPr>
          <p:cNvPr id="5" name="Vertical Text Placeholder 4"/>
          <p:cNvSpPr>
            <a:spLocks noGrp="1"/>
          </p:cNvSpPr>
          <p:nvPr>
            <p:ph type="body" orient="vert" idx="1"/>
          </p:nvPr>
        </p:nvSpPr>
        <p:spPr/>
        <p:txBody>
          <a:bodyPr>
            <a:normAutofit/>
          </a:bodyPr>
          <a:lstStyle/>
          <a:p>
            <a:endParaRPr lang="en-GB" sz="2400" dirty="0"/>
          </a:p>
          <a:p>
            <a:r>
              <a:rPr lang="en-GB" sz="2400" dirty="0"/>
              <a:t>Don’t just take my word for it ……..</a:t>
            </a:r>
          </a:p>
          <a:p>
            <a:pPr marL="0" indent="0">
              <a:buNone/>
            </a:pPr>
            <a:endParaRPr lang="en-GB" sz="2400" dirty="0"/>
          </a:p>
          <a:p>
            <a:pPr marL="0" indent="0">
              <a:buNone/>
            </a:pPr>
            <a:endParaRPr lang="en-GB" sz="2000" dirty="0"/>
          </a:p>
          <a:p>
            <a:pPr marL="0" indent="0">
              <a:buNone/>
            </a:pPr>
            <a:endParaRPr lang="en-GB" sz="2400" dirty="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Coaching &amp; Mentoring </a:t>
            </a:r>
          </a:p>
        </p:txBody>
      </p:sp>
      <p:pic>
        <p:nvPicPr>
          <p:cNvPr id="7" name="Picture 6">
            <a:extLst>
              <a:ext uri="{FF2B5EF4-FFF2-40B4-BE49-F238E27FC236}">
                <a16:creationId xmlns:a16="http://schemas.microsoft.com/office/drawing/2014/main" id="{4618D3CB-7662-44E4-B76B-D60CBCE74C9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699792" y="2663867"/>
            <a:ext cx="4292184" cy="3034037"/>
          </a:xfrm>
          <a:prstGeom prst="rect">
            <a:avLst/>
          </a:prstGeom>
        </p:spPr>
      </p:pic>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4" tooltip="http://suburbancorrespondent.blogspot.com/2016/02/any-favorites.html"/>
              </a:rPr>
              <a:t>This Photo</a:t>
            </a:r>
            <a:r>
              <a:rPr lang="en-GB" sz="900"/>
              <a:t> by Unknown Author is licensed under </a:t>
            </a:r>
            <a:r>
              <a:rPr lang="en-GB" sz="900">
                <a:hlinkClick r:id="rId5" tooltip="https://creativecommons.org/licenses/by-nc-nd/3.0/"/>
              </a:rPr>
              <a:t>CC BY-NC-ND</a:t>
            </a:r>
            <a:endParaRPr lang="en-GB" sz="900"/>
          </a:p>
        </p:txBody>
      </p:sp>
    </p:spTree>
    <p:extLst>
      <p:ext uri="{BB962C8B-B14F-4D97-AF65-F5344CB8AC3E}">
        <p14:creationId xmlns:p14="http://schemas.microsoft.com/office/powerpoint/2010/main" val="5726951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3" tooltip="http://suburbancorrespondent.blogspot.com/2016/02/any-favorites.html"/>
              </a:rPr>
              <a:t>This Photo</a:t>
            </a:r>
            <a:r>
              <a:rPr lang="en-GB" sz="900"/>
              <a:t> by Unknown Author is licensed under </a:t>
            </a:r>
            <a:r>
              <a:rPr lang="en-GB" sz="900">
                <a:hlinkClick r:id="rId4" tooltip="https://creativecommons.org/licenses/by-nc-nd/3.0/"/>
              </a:rPr>
              <a:t>CC BY-NC-ND</a:t>
            </a:r>
            <a:endParaRPr lang="en-GB" sz="900"/>
          </a:p>
        </p:txBody>
      </p:sp>
      <p:pic>
        <p:nvPicPr>
          <p:cNvPr id="1026" name="Picture 2" descr="https://images-na.ssl-images-amazon.com/images/I/517GYFQ%2BonL._SX324_BO1,204,203,200_.jpg">
            <a:extLst>
              <a:ext uri="{FF2B5EF4-FFF2-40B4-BE49-F238E27FC236}">
                <a16:creationId xmlns:a16="http://schemas.microsoft.com/office/drawing/2014/main" id="{A13FD4CE-A003-4AD5-8A56-EEA849B50EA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67744" y="332656"/>
            <a:ext cx="5328591" cy="49685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52617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3" tooltip="http://suburbancorrespondent.blogspot.com/2016/02/any-favorites.html"/>
              </a:rPr>
              <a:t>This Photo</a:t>
            </a:r>
            <a:r>
              <a:rPr lang="en-GB" sz="900"/>
              <a:t> by Unknown Author is licensed under </a:t>
            </a:r>
            <a:r>
              <a:rPr lang="en-GB" sz="900">
                <a:hlinkClick r:id="rId4" tooltip="https://creativecommons.org/licenses/by-nc-nd/3.0/"/>
              </a:rPr>
              <a:t>CC BY-NC-ND</a:t>
            </a:r>
            <a:endParaRPr lang="en-GB" sz="900"/>
          </a:p>
        </p:txBody>
      </p:sp>
      <p:pic>
        <p:nvPicPr>
          <p:cNvPr id="2050" name="Picture 2" descr="https://images-na.ssl-images-amazon.com/images/I/41MzS5sIVSL._SX335_BO1,204,203,200_.jpg">
            <a:extLst>
              <a:ext uri="{FF2B5EF4-FFF2-40B4-BE49-F238E27FC236}">
                <a16:creationId xmlns:a16="http://schemas.microsoft.com/office/drawing/2014/main" id="{52307A81-2598-4671-AF28-D7CC75BDA47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760752" y="476672"/>
            <a:ext cx="3909218" cy="4752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42815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3" tooltip="http://suburbancorrespondent.blogspot.com/2016/02/any-favorites.html"/>
              </a:rPr>
              <a:t>This Photo</a:t>
            </a:r>
            <a:r>
              <a:rPr lang="en-GB" sz="900"/>
              <a:t> by Unknown Author is licensed under </a:t>
            </a:r>
            <a:r>
              <a:rPr lang="en-GB" sz="900">
                <a:hlinkClick r:id="rId4" tooltip="https://creativecommons.org/licenses/by-nc-nd/3.0/"/>
              </a:rPr>
              <a:t>CC BY-NC-ND</a:t>
            </a:r>
            <a:endParaRPr lang="en-GB" sz="900"/>
          </a:p>
        </p:txBody>
      </p:sp>
      <p:sp>
        <p:nvSpPr>
          <p:cNvPr id="14" name="AutoShape 4" descr="Hr Disrupted: It's Time For Something Different - Ebook">
            <a:extLst>
              <a:ext uri="{FF2B5EF4-FFF2-40B4-BE49-F238E27FC236}">
                <a16:creationId xmlns:a16="http://schemas.microsoft.com/office/drawing/2014/main" id="{9D68C125-2BE8-4F9B-BCD3-6CB544B639FA}"/>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0" name="Picture 8" descr="Stock photo">
            <a:extLst>
              <a:ext uri="{FF2B5EF4-FFF2-40B4-BE49-F238E27FC236}">
                <a16:creationId xmlns:a16="http://schemas.microsoft.com/office/drawing/2014/main" id="{ADD5B8A5-BD79-4C94-A782-D85F4A4398C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34245" y="991275"/>
            <a:ext cx="4380309" cy="36609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24797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754E179-FB44-487C-AABD-55489BCB6D7E}"/>
              </a:ext>
            </a:extLst>
          </p:cNvPr>
          <p:cNvSpPr txBox="1"/>
          <p:nvPr/>
        </p:nvSpPr>
        <p:spPr>
          <a:xfrm>
            <a:off x="2699792" y="5837225"/>
            <a:ext cx="3744416" cy="230832"/>
          </a:xfrm>
          <a:prstGeom prst="rect">
            <a:avLst/>
          </a:prstGeom>
          <a:noFill/>
        </p:spPr>
        <p:txBody>
          <a:bodyPr wrap="square" rtlCol="0">
            <a:spAutoFit/>
          </a:bodyPr>
          <a:lstStyle/>
          <a:p>
            <a:r>
              <a:rPr lang="en-GB" sz="900">
                <a:hlinkClick r:id="rId3" tooltip="http://suburbancorrespondent.blogspot.com/2016/02/any-favorites.html"/>
              </a:rPr>
              <a:t>This Photo</a:t>
            </a:r>
            <a:r>
              <a:rPr lang="en-GB" sz="900"/>
              <a:t> by Unknown Author is licensed under </a:t>
            </a:r>
            <a:r>
              <a:rPr lang="en-GB" sz="900">
                <a:hlinkClick r:id="rId4" tooltip="https://creativecommons.org/licenses/by-nc-nd/3.0/"/>
              </a:rPr>
              <a:t>CC BY-NC-ND</a:t>
            </a:r>
            <a:endParaRPr lang="en-GB" sz="900"/>
          </a:p>
        </p:txBody>
      </p:sp>
      <p:sp>
        <p:nvSpPr>
          <p:cNvPr id="14" name="AutoShape 4" descr="Hr Disrupted: It's Time For Something Different - Ebook">
            <a:extLst>
              <a:ext uri="{FF2B5EF4-FFF2-40B4-BE49-F238E27FC236}">
                <a16:creationId xmlns:a16="http://schemas.microsoft.com/office/drawing/2014/main" id="{9D68C125-2BE8-4F9B-BCD3-6CB544B639FA}"/>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6" name="Picture 2" descr="Image result for facebook picture">
            <a:extLst>
              <a:ext uri="{FF2B5EF4-FFF2-40B4-BE49-F238E27FC236}">
                <a16:creationId xmlns:a16="http://schemas.microsoft.com/office/drawing/2014/main" id="{1654A0A9-8988-4D50-B052-64D3894554B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984713" y="276903"/>
            <a:ext cx="1397708" cy="139770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Linkedin logo">
            <a:extLst>
              <a:ext uri="{FF2B5EF4-FFF2-40B4-BE49-F238E27FC236}">
                <a16:creationId xmlns:a16="http://schemas.microsoft.com/office/drawing/2014/main" id="{948B653D-581D-45B4-BF35-D45355C68B5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2761" y="-24327"/>
            <a:ext cx="2990453" cy="162854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New Skills Academy">
            <a:extLst>
              <a:ext uri="{FF2B5EF4-FFF2-40B4-BE49-F238E27FC236}">
                <a16:creationId xmlns:a16="http://schemas.microsoft.com/office/drawing/2014/main" id="{58564D25-FD2D-4A85-858B-07AA38F722F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426699" y="29614"/>
            <a:ext cx="2636559" cy="1133474"/>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BB129D2E-C549-4140-B2FC-85F77A389B27}"/>
              </a:ext>
            </a:extLst>
          </p:cNvPr>
          <p:cNvPicPr/>
          <p:nvPr/>
        </p:nvPicPr>
        <p:blipFill rotWithShape="1">
          <a:blip r:embed="rId8"/>
          <a:srcRect l="-358" t="12710" r="49732" b="29261"/>
          <a:stretch/>
        </p:blipFill>
        <p:spPr bwMode="auto">
          <a:xfrm>
            <a:off x="266361" y="1172216"/>
            <a:ext cx="2695575" cy="2409184"/>
          </a:xfrm>
          <a:prstGeom prst="rect">
            <a:avLst/>
          </a:prstGeom>
          <a:ln>
            <a:noFill/>
          </a:ln>
          <a:extLst>
            <a:ext uri="{53640926-AAD7-44D8-BBD7-CCE9431645EC}">
              <a14:shadowObscured xmlns:a14="http://schemas.microsoft.com/office/drawing/2010/main"/>
            </a:ext>
          </a:extLst>
        </p:spPr>
      </p:pic>
      <p:pic>
        <p:nvPicPr>
          <p:cNvPr id="9" name="Picture 8">
            <a:extLst>
              <a:ext uri="{FF2B5EF4-FFF2-40B4-BE49-F238E27FC236}">
                <a16:creationId xmlns:a16="http://schemas.microsoft.com/office/drawing/2014/main" id="{3545A8B4-0DF7-4AEA-89F8-4442A112C5AA}"/>
              </a:ext>
            </a:extLst>
          </p:cNvPr>
          <p:cNvPicPr/>
          <p:nvPr/>
        </p:nvPicPr>
        <p:blipFill rotWithShape="1">
          <a:blip r:embed="rId9"/>
          <a:srcRect l="15289" t="18621" r="50310" b="41478"/>
          <a:stretch/>
        </p:blipFill>
        <p:spPr bwMode="auto">
          <a:xfrm>
            <a:off x="5942958" y="1523670"/>
            <a:ext cx="2934681" cy="2625410"/>
          </a:xfrm>
          <a:prstGeom prst="rect">
            <a:avLst/>
          </a:prstGeom>
          <a:ln>
            <a:noFill/>
          </a:ln>
          <a:extLst>
            <a:ext uri="{53640926-AAD7-44D8-BBD7-CCE9431645EC}">
              <a14:shadowObscured xmlns:a14="http://schemas.microsoft.com/office/drawing/2010/main"/>
            </a:ext>
          </a:extLst>
        </p:spPr>
      </p:pic>
      <p:pic>
        <p:nvPicPr>
          <p:cNvPr id="2" name="Picture 2" descr="Image result for open university logo">
            <a:extLst>
              <a:ext uri="{FF2B5EF4-FFF2-40B4-BE49-F238E27FC236}">
                <a16:creationId xmlns:a16="http://schemas.microsoft.com/office/drawing/2014/main" id="{4F0354D1-0D6B-45B0-9DCB-5CDEF2BF0E5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rot="5400000">
            <a:off x="3388166" y="2532852"/>
            <a:ext cx="2590800" cy="176212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Image result for microsoft teams logo">
            <a:extLst>
              <a:ext uri="{FF2B5EF4-FFF2-40B4-BE49-F238E27FC236}">
                <a16:creationId xmlns:a16="http://schemas.microsoft.com/office/drawing/2014/main" id="{732B98FC-E5BE-4E27-871C-DCE6A5725D0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66360" y="3861048"/>
            <a:ext cx="2145399" cy="13335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Image result for sharepoint logo">
            <a:extLst>
              <a:ext uri="{FF2B5EF4-FFF2-40B4-BE49-F238E27FC236}">
                <a16:creationId xmlns:a16="http://schemas.microsoft.com/office/drawing/2014/main" id="{E943FC7B-3146-4422-996E-6CE73DED5D72}"/>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5382421" y="4509662"/>
            <a:ext cx="3015019" cy="1143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41173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420339" y="154285"/>
            <a:ext cx="8328025" cy="219075"/>
          </a:xfrm>
        </p:spPr>
        <p:txBody>
          <a:bodyPr>
            <a:noAutofit/>
          </a:bodyPr>
          <a:lstStyle/>
          <a:p>
            <a:pPr algn="l" eaLnBrk="1" hangingPunct="1"/>
            <a:r>
              <a:rPr lang="en-US" altLang="en-US" sz="3200" dirty="0"/>
              <a:t>Module Overview: </a:t>
            </a:r>
          </a:p>
        </p:txBody>
      </p:sp>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8</a:t>
            </a:fld>
            <a:endParaRPr lang="en-US" dirty="0"/>
          </a:p>
        </p:txBody>
      </p:sp>
      <p:graphicFrame>
        <p:nvGraphicFramePr>
          <p:cNvPr id="8" name="Table Placeholder 7">
            <a:extLst>
              <a:ext uri="{FF2B5EF4-FFF2-40B4-BE49-F238E27FC236}">
                <a16:creationId xmlns:a16="http://schemas.microsoft.com/office/drawing/2014/main" id="{DC3F9EF0-6F26-4661-A343-5C7070F089CE}"/>
              </a:ext>
            </a:extLst>
          </p:cNvPr>
          <p:cNvGraphicFramePr>
            <a:graphicFrameLocks noGrp="1"/>
          </p:cNvGraphicFramePr>
          <p:nvPr>
            <p:ph type="tbl" sz="quarter" idx="16"/>
            <p:extLst>
              <p:ext uri="{D42A27DB-BD31-4B8C-83A1-F6EECF244321}">
                <p14:modId xmlns:p14="http://schemas.microsoft.com/office/powerpoint/2010/main" val="3026112650"/>
              </p:ext>
            </p:extLst>
          </p:nvPr>
        </p:nvGraphicFramePr>
        <p:xfrm>
          <a:off x="411484" y="477359"/>
          <a:ext cx="8316912" cy="5417820"/>
        </p:xfrm>
        <a:graphic>
          <a:graphicData uri="http://schemas.openxmlformats.org/drawingml/2006/table">
            <a:tbl>
              <a:tblPr firstRow="1" bandRow="1">
                <a:tableStyleId>{E8B1032C-EA38-4F05-BA0D-38AFFFC7BED3}</a:tableStyleId>
              </a:tblPr>
              <a:tblGrid>
                <a:gridCol w="494779">
                  <a:extLst>
                    <a:ext uri="{9D8B030D-6E8A-4147-A177-3AD203B41FA5}">
                      <a16:colId xmlns:a16="http://schemas.microsoft.com/office/drawing/2014/main" val="2505616048"/>
                    </a:ext>
                  </a:extLst>
                </a:gridCol>
                <a:gridCol w="7822133">
                  <a:extLst>
                    <a:ext uri="{9D8B030D-6E8A-4147-A177-3AD203B41FA5}">
                      <a16:colId xmlns:a16="http://schemas.microsoft.com/office/drawing/2014/main" val="2455828412"/>
                    </a:ext>
                  </a:extLst>
                </a:gridCol>
              </a:tblGrid>
              <a:tr h="0">
                <a:tc>
                  <a:txBody>
                    <a:bodyPr/>
                    <a:lstStyle/>
                    <a:p>
                      <a:r>
                        <a:rPr lang="en-GB" sz="1700" b="0" dirty="0"/>
                        <a:t>1</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 the concepts of coaching and mentoring</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1.1 Define and explain the concepts of coaching and mentoring.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1.2 Analyse similarities in, and differences between, coaching and mentoring and evaluate the validity of grouping the two concepts together.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1.3 Evaluate how coaching and mentoring differ from counselling and from one-to-one training. </a:t>
                      </a:r>
                    </a:p>
                    <a:p>
                      <a:endParaRPr lang="en-GB" sz="135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24839701"/>
                  </a:ext>
                </a:extLst>
              </a:tr>
              <a:tr h="601330">
                <a:tc>
                  <a:txBody>
                    <a:bodyPr/>
                    <a:lstStyle/>
                    <a:p>
                      <a:r>
                        <a:rPr lang="en-GB" sz="1400" dirty="0">
                          <a:latin typeface="Arial" panose="020B0604020202020204" pitchFamily="34" charset="0"/>
                          <a:cs typeface="Arial" panose="020B0604020202020204" pitchFamily="34" charset="0"/>
                        </a:rPr>
                        <a:t>2</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Understanding different ways coaching and mentoring can be implemented in organisations</a:t>
                      </a:r>
                      <a:br>
                        <a:rPr lang="en-GB" sz="1350" dirty="0">
                          <a:latin typeface="Arial" panose="020B0604020202020204" pitchFamily="34" charset="0"/>
                          <a:cs typeface="Arial" panose="020B0604020202020204" pitchFamily="34" charset="0"/>
                        </a:rPr>
                      </a:br>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2.1 Explain different types of coaching and mentoring which can be implemented within organisations.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2.2 Evaluate the role of line managers within coaching and mentoring.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2.3 Assess factors to be considered when implementing coaching and mentoring programmes in organisations. </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	</a:t>
                      </a:r>
                      <a:endParaRPr lang="en-GB" sz="135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79134099"/>
                  </a:ext>
                </a:extLst>
              </a:tr>
              <a:tr h="601330">
                <a:tc>
                  <a:txBody>
                    <a:bodyPr/>
                    <a:lstStyle/>
                    <a:p>
                      <a:r>
                        <a:rPr lang="en-GB" sz="1700" dirty="0"/>
                        <a:t>3</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 the potential benefits of coaching and mentoring in organisations</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3.1 Assess the potential benefits of coaching and mentoring for </a:t>
                      </a:r>
                      <a:r>
                        <a:rPr lang="en-GB" sz="1350" b="0" i="0" u="none" strike="noStrike" kern="1200" baseline="0" dirty="0" err="1">
                          <a:solidFill>
                            <a:schemeClr val="tx1"/>
                          </a:solidFill>
                          <a:latin typeface="Arial" panose="020B0604020202020204" pitchFamily="34" charset="0"/>
                          <a:ea typeface="+mn-ea"/>
                          <a:cs typeface="Arial" panose="020B0604020202020204" pitchFamily="34" charset="0"/>
                        </a:rPr>
                        <a:t>coachee</a:t>
                      </a:r>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/mentee and coach/mentor.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3.2 Assess how coaching and mentoring programmes can support the</a:t>
                      </a:r>
                      <a:r>
                        <a:rPr lang="en-GB" sz="1350" b="0" i="0" u="none" strike="noStrike" kern="1200" baseline="0" dirty="0">
                          <a:solidFill>
                            <a:schemeClr val="tx1"/>
                          </a:solidFill>
                          <a:latin typeface="+mn-lt"/>
                          <a:ea typeface="+mn-ea"/>
                          <a:cs typeface="+mn-cs"/>
                        </a:rPr>
                        <a:t> achievement of organisational objectives.</a:t>
                      </a:r>
                    </a:p>
                    <a:p>
                      <a:r>
                        <a:rPr lang="en-GB" sz="1350" b="0" i="0" u="none" strike="noStrike" kern="1200" baseline="0" dirty="0">
                          <a:solidFill>
                            <a:schemeClr val="tx1"/>
                          </a:solidFill>
                          <a:latin typeface="+mn-lt"/>
                          <a:ea typeface="+mn-ea"/>
                          <a:cs typeface="+mn-cs"/>
                        </a:rPr>
                        <a:t>	</a:t>
                      </a:r>
                    </a:p>
                    <a:p>
                      <a:endParaRPr lang="en-GB" sz="1350" dirty="0">
                        <a:latin typeface="Arial" panose="020B0604020202020204" pitchFamily="34" charset="0"/>
                        <a:cs typeface="Arial" panose="020B0604020202020204" pitchFamily="34" charset="0"/>
                      </a:endParaRPr>
                    </a:p>
                    <a:p>
                      <a:endParaRPr lang="en-GB" sz="135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91213771"/>
                  </a:ext>
                </a:extLst>
              </a:tr>
            </a:tbl>
          </a:graphicData>
        </a:graphic>
      </p:graphicFrame>
    </p:spTree>
    <p:extLst>
      <p:ext uri="{BB962C8B-B14F-4D97-AF65-F5344CB8AC3E}">
        <p14:creationId xmlns:p14="http://schemas.microsoft.com/office/powerpoint/2010/main" val="3303084062"/>
      </p:ext>
    </p:extLst>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1.1 Defining Coaching &amp; Mentoring</a:t>
            </a:r>
          </a:p>
        </p:txBody>
      </p:sp>
      <p:sp>
        <p:nvSpPr>
          <p:cNvPr id="5" name="Vertical Text Placeholder 4"/>
          <p:cNvSpPr>
            <a:spLocks noGrp="1"/>
          </p:cNvSpPr>
          <p:nvPr>
            <p:ph type="body" orient="vert" idx="1"/>
          </p:nvPr>
        </p:nvSpPr>
        <p:spPr/>
        <p:txBody>
          <a:bodyPr>
            <a:normAutofit/>
          </a:bodyPr>
          <a:lstStyle/>
          <a:p>
            <a:pPr marL="0" indent="0">
              <a:buNone/>
            </a:pPr>
            <a:endParaRPr lang="en-GB" sz="2400" dirty="0"/>
          </a:p>
          <a:p>
            <a:pPr marL="0" indent="0">
              <a:buNone/>
            </a:pPr>
            <a:r>
              <a:rPr lang="en-GB" sz="2400" dirty="0"/>
              <a:t> “</a:t>
            </a:r>
            <a:r>
              <a:rPr lang="en-GB" sz="2400" i="1" dirty="0"/>
              <a:t>Off-line help by one person to another in making significant transitions in knowledge, work or thinking</a:t>
            </a:r>
            <a:r>
              <a:rPr lang="en-GB" sz="2400" dirty="0"/>
              <a:t>.”</a:t>
            </a:r>
          </a:p>
          <a:p>
            <a:pPr marL="0" indent="0">
              <a:buNone/>
            </a:pPr>
            <a:r>
              <a:rPr lang="en-GB" sz="2200" dirty="0">
                <a:solidFill>
                  <a:schemeClr val="tx2">
                    <a:lumMod val="60000"/>
                    <a:lumOff val="40000"/>
                  </a:schemeClr>
                </a:solidFill>
              </a:rPr>
              <a:t>Clutterbuck, D. and Megginson, D. and Bajer, A. (2016) </a:t>
            </a:r>
            <a:r>
              <a:rPr lang="en-GB" sz="2200" i="1" dirty="0">
                <a:solidFill>
                  <a:schemeClr val="tx2">
                    <a:lumMod val="60000"/>
                    <a:lumOff val="40000"/>
                  </a:schemeClr>
                </a:solidFill>
              </a:rPr>
              <a:t>Building and Sustaining a Coaching Culture</a:t>
            </a:r>
            <a:r>
              <a:rPr lang="en-GB" sz="2200" dirty="0">
                <a:solidFill>
                  <a:schemeClr val="tx2">
                    <a:lumMod val="60000"/>
                    <a:lumOff val="40000"/>
                  </a:schemeClr>
                </a:solidFill>
              </a:rPr>
              <a:t>. London: Chartered Institute of Personnel and Development.</a:t>
            </a:r>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Mentoring </a:t>
            </a:r>
          </a:p>
        </p:txBody>
      </p:sp>
      <p:pic>
        <p:nvPicPr>
          <p:cNvPr id="3074" name="Picture 2" descr="Image result for mentori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355976" y="3736278"/>
            <a:ext cx="5399745" cy="19616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4703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Vertical Text Placeholder 4"/>
          <p:cNvSpPr>
            <a:spLocks noGrp="1"/>
          </p:cNvSpPr>
          <p:nvPr>
            <p:ph type="body" orient="vert" idx="1"/>
          </p:nvPr>
        </p:nvSpPr>
        <p:spPr/>
        <p:txBody>
          <a:bodyPr>
            <a:normAutofit/>
          </a:bodyPr>
          <a:lstStyle/>
          <a:p>
            <a:pPr marL="0" indent="0">
              <a:buNone/>
            </a:pPr>
            <a:r>
              <a:rPr lang="en-GB" sz="2400" dirty="0"/>
              <a:t>”</a:t>
            </a:r>
            <a:r>
              <a:rPr lang="en-GB" sz="2400" i="1" dirty="0"/>
              <a:t>A process by which the coach, through direct discussion and guided activity, helps an individual to solve a problem, or do a task better than would otherwise have been the case”</a:t>
            </a:r>
          </a:p>
          <a:p>
            <a:pPr marL="0" indent="0">
              <a:buNone/>
            </a:pPr>
            <a:r>
              <a:rPr lang="en-GB" sz="2400" dirty="0">
                <a:solidFill>
                  <a:schemeClr val="tx2">
                    <a:lumMod val="60000"/>
                    <a:lumOff val="40000"/>
                  </a:schemeClr>
                </a:solidFill>
              </a:rPr>
              <a:t>Clutterbuck, D. and Megginson, D. and Bajer, A. (2016) </a:t>
            </a:r>
            <a:r>
              <a:rPr lang="en-GB" sz="2400" i="1" dirty="0">
                <a:solidFill>
                  <a:schemeClr val="tx2">
                    <a:lumMod val="60000"/>
                    <a:lumOff val="40000"/>
                  </a:schemeClr>
                </a:solidFill>
              </a:rPr>
              <a:t>Building and Sustaining a Coaching Culture</a:t>
            </a:r>
            <a:r>
              <a:rPr lang="en-GB" sz="2400" dirty="0">
                <a:solidFill>
                  <a:schemeClr val="tx2">
                    <a:lumMod val="60000"/>
                    <a:lumOff val="40000"/>
                  </a:schemeClr>
                </a:solidFill>
              </a:rPr>
              <a:t>. London: Chartered Institute of Personnel and Development.</a:t>
            </a:r>
          </a:p>
          <a:p>
            <a:pPr marL="0" indent="0">
              <a:buNone/>
            </a:pPr>
            <a:endParaRPr lang="en-GB" sz="2400" dirty="0"/>
          </a:p>
        </p:txBody>
      </p:sp>
      <p:sp>
        <p:nvSpPr>
          <p:cNvPr id="4" name="Title 3"/>
          <p:cNvSpPr>
            <a:spLocks noGrp="1"/>
          </p:cNvSpPr>
          <p:nvPr>
            <p:ph type="title"/>
          </p:nvPr>
        </p:nvSpPr>
        <p:spPr/>
        <p:txBody>
          <a:bodyPr/>
          <a:lstStyle/>
          <a:p>
            <a:r>
              <a:rPr lang="en-GB" dirty="0"/>
              <a:t>1.1 Defining Coaching &amp; Mentoring</a:t>
            </a:r>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dirty="0"/>
              <a:t>Coaching  </a:t>
            </a:r>
          </a:p>
        </p:txBody>
      </p:sp>
    </p:spTree>
    <p:extLst>
      <p:ext uri="{BB962C8B-B14F-4D97-AF65-F5344CB8AC3E}">
        <p14:creationId xmlns:p14="http://schemas.microsoft.com/office/powerpoint/2010/main" val="2111795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1.1 Defining Coaching &amp; Mentoring</a:t>
            </a:r>
          </a:p>
        </p:txBody>
      </p:sp>
      <p:sp>
        <p:nvSpPr>
          <p:cNvPr id="3" name="Content Placeholder 2"/>
          <p:cNvSpPr>
            <a:spLocks noGrp="1"/>
          </p:cNvSpPr>
          <p:nvPr>
            <p:ph type="body" orient="vert" idx="1"/>
          </p:nvPr>
        </p:nvSpPr>
        <p:spPr/>
        <p:txBody>
          <a:bodyPr>
            <a:noAutofit/>
          </a:bodyPr>
          <a:lstStyle/>
          <a:p>
            <a:pPr marL="0" indent="0">
              <a:buNone/>
            </a:pPr>
            <a:r>
              <a:rPr lang="en-GB" sz="2000" i="1" dirty="0">
                <a:latin typeface="Arial" panose="020B0604020202020204" pitchFamily="34" charset="0"/>
                <a:cs typeface="Arial" panose="020B0604020202020204" pitchFamily="34" charset="0"/>
              </a:rPr>
              <a:t>“Unlocking a persons potential to maximise their own performance.  It is helping them to learn rather than teaching them.” </a:t>
            </a:r>
            <a:r>
              <a:rPr lang="en-GB" sz="2000" dirty="0">
                <a:solidFill>
                  <a:schemeClr val="tx2">
                    <a:lumMod val="60000"/>
                    <a:lumOff val="40000"/>
                  </a:schemeClr>
                </a:solidFill>
                <a:latin typeface="Arial" panose="020B0604020202020204" pitchFamily="34" charset="0"/>
                <a:cs typeface="Arial" panose="020B0604020202020204" pitchFamily="34" charset="0"/>
              </a:rPr>
              <a:t>Whitmore, J. (2017) </a:t>
            </a:r>
            <a:r>
              <a:rPr lang="en-GB" sz="2000" i="1" dirty="0">
                <a:solidFill>
                  <a:schemeClr val="tx2">
                    <a:lumMod val="60000"/>
                    <a:lumOff val="40000"/>
                  </a:schemeClr>
                </a:solidFill>
                <a:latin typeface="Arial" panose="020B0604020202020204" pitchFamily="34" charset="0"/>
                <a:cs typeface="Arial" panose="020B0604020202020204" pitchFamily="34" charset="0"/>
              </a:rPr>
              <a:t>Coaching for Performance The Principals and Practice of Coaching and Leadership</a:t>
            </a:r>
            <a:r>
              <a:rPr lang="en-GB" sz="2000" dirty="0">
                <a:solidFill>
                  <a:schemeClr val="tx2">
                    <a:lumMod val="60000"/>
                    <a:lumOff val="40000"/>
                  </a:schemeClr>
                </a:solidFill>
                <a:latin typeface="Arial" panose="020B0604020202020204" pitchFamily="34" charset="0"/>
                <a:cs typeface="Arial" panose="020B0604020202020204" pitchFamily="34" charset="0"/>
              </a:rPr>
              <a:t> 5</a:t>
            </a:r>
            <a:r>
              <a:rPr lang="en-GB" sz="2000" baseline="30000" dirty="0">
                <a:solidFill>
                  <a:schemeClr val="tx2">
                    <a:lumMod val="60000"/>
                    <a:lumOff val="40000"/>
                  </a:schemeClr>
                </a:solidFill>
                <a:latin typeface="Arial" panose="020B0604020202020204" pitchFamily="34" charset="0"/>
                <a:cs typeface="Arial" panose="020B0604020202020204" pitchFamily="34" charset="0"/>
              </a:rPr>
              <a:t>th</a:t>
            </a:r>
            <a:r>
              <a:rPr lang="en-GB" sz="2000" dirty="0">
                <a:solidFill>
                  <a:schemeClr val="tx2">
                    <a:lumMod val="60000"/>
                    <a:lumOff val="40000"/>
                  </a:schemeClr>
                </a:solidFill>
                <a:latin typeface="Arial" panose="020B0604020202020204" pitchFamily="34" charset="0"/>
                <a:cs typeface="Arial" panose="020B0604020202020204" pitchFamily="34" charset="0"/>
              </a:rPr>
              <a:t> Ed. London: Nicholas Brealey Publishing.</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i="1" dirty="0">
                <a:latin typeface="Arial" panose="020B0604020202020204" pitchFamily="34" charset="0"/>
                <a:cs typeface="Arial" panose="020B0604020202020204" pitchFamily="34" charset="0"/>
              </a:rPr>
              <a:t>“Coaching is a human development process that involves structured, focused interaction and the use of appropriate strategies, tools and techniques to promote desirable and sustainable change for the benefit of the client and potentially for other stakeholders</a:t>
            </a:r>
            <a:r>
              <a:rPr lang="en-GB" sz="2000" dirty="0">
                <a:latin typeface="Arial" panose="020B0604020202020204" pitchFamily="34" charset="0"/>
                <a:cs typeface="Arial" panose="020B0604020202020204" pitchFamily="34" charset="0"/>
              </a:rPr>
              <a:t>” </a:t>
            </a:r>
            <a:r>
              <a:rPr lang="en-GB" sz="2000" dirty="0">
                <a:solidFill>
                  <a:schemeClr val="tx2">
                    <a:lumMod val="60000"/>
                    <a:lumOff val="40000"/>
                  </a:schemeClr>
                </a:solidFill>
                <a:latin typeface="Arial" panose="020B0604020202020204" pitchFamily="34" charset="0"/>
                <a:cs typeface="Arial" panose="020B0604020202020204" pitchFamily="34" charset="0"/>
              </a:rPr>
              <a:t>(Grant, A.M. (2013) The Efficacy of Coaching. In J. Passmore, D. Peterson, &amp; T. Freire (Eds),  The Wiley-Blackwell Handbook of the Psychology of Coaching and Mentoring. Chichester: Wiley-Blackwell</a:t>
            </a:r>
          </a:p>
        </p:txBody>
      </p:sp>
      <p:sp>
        <p:nvSpPr>
          <p:cNvPr id="4" name="Vertical Text Placeholder 3"/>
          <p:cNvSpPr>
            <a:spLocks noGrp="1"/>
          </p:cNvSpPr>
          <p:nvPr>
            <p:ph type="body" orient="vert" idx="13"/>
          </p:nvPr>
        </p:nvSpPr>
        <p:spPr/>
        <p:txBody>
          <a:bodyPr/>
          <a:lstStyle/>
          <a:p>
            <a:pPr marL="0" indent="0">
              <a:buNone/>
            </a:pPr>
            <a:r>
              <a:rPr lang="en-GB" dirty="0"/>
              <a:t>Coaching in a business context</a:t>
            </a:r>
          </a:p>
        </p:txBody>
      </p:sp>
    </p:spTree>
    <p:extLst>
      <p:ext uri="{BB962C8B-B14F-4D97-AF65-F5344CB8AC3E}">
        <p14:creationId xmlns:p14="http://schemas.microsoft.com/office/powerpoint/2010/main" val="10876519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4" descr="Image result for jeremy snap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1724517"/>
            <a:ext cx="2448383" cy="1805683"/>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p:cNvSpPr>
            <a:spLocks noGrp="1"/>
          </p:cNvSpPr>
          <p:nvPr>
            <p:ph type="title"/>
          </p:nvPr>
        </p:nvSpPr>
        <p:spPr/>
        <p:txBody>
          <a:bodyPr/>
          <a:lstStyle/>
          <a:p>
            <a:r>
              <a:rPr lang="en-GB" dirty="0"/>
              <a:t>1.1 Defining Coaching &amp; Mentoring</a:t>
            </a:r>
          </a:p>
        </p:txBody>
      </p:sp>
      <p:sp>
        <p:nvSpPr>
          <p:cNvPr id="5" name="Vertical Text Placeholder 4"/>
          <p:cNvSpPr>
            <a:spLocks noGrp="1"/>
          </p:cNvSpPr>
          <p:nvPr>
            <p:ph type="body" orient="vert" idx="1"/>
          </p:nvPr>
        </p:nvSpPr>
        <p:spPr/>
        <p:txBody>
          <a:bodyPr>
            <a:normAutofit fontScale="92500"/>
          </a:bodyPr>
          <a:lstStyle/>
          <a:p>
            <a:pPr marL="0" indent="0">
              <a:buNone/>
            </a:pPr>
            <a:r>
              <a:rPr lang="en-GB" sz="2400" dirty="0"/>
              <a:t>		"</a:t>
            </a:r>
            <a:r>
              <a:rPr lang="en-GB" sz="2400" b="1" i="1" dirty="0"/>
              <a:t>Coaching isn’t mentoring</a:t>
            </a:r>
            <a:r>
              <a:rPr lang="en-GB" sz="2400" i="1" dirty="0"/>
              <a:t> as mentoring calls 		for the lead person to have reached the 			heights of performance themselves. </a:t>
            </a:r>
            <a:r>
              <a:rPr lang="en-GB" sz="2400" b="1" i="1" dirty="0"/>
              <a:t>Coaching 		isn’t teaching</a:t>
            </a:r>
            <a:r>
              <a:rPr lang="en-GB" sz="2400" i="1" dirty="0"/>
              <a:t> which relies too heavily on one 		way transfer of information. Coaching is different and the first fundamental of coaching is in </a:t>
            </a:r>
            <a:r>
              <a:rPr lang="en-GB" sz="2400" b="1" i="1" dirty="0"/>
              <a:t>the mindset</a:t>
            </a:r>
            <a:r>
              <a:rPr lang="en-GB" sz="2400" i="1" dirty="0"/>
              <a:t>....In a corporate world which has multiple priorities and financial targets, it’s easier and faster to be directive but </a:t>
            </a:r>
            <a:r>
              <a:rPr lang="en-GB" sz="2400" b="1" i="1" dirty="0"/>
              <a:t>greater long term rewards</a:t>
            </a:r>
            <a:r>
              <a:rPr lang="en-GB" sz="2400" i="1" dirty="0"/>
              <a:t> are there if you help people to solve problems for themselves.”</a:t>
            </a:r>
            <a:r>
              <a:rPr lang="en-GB" sz="2400" i="1" dirty="0">
                <a:hlinkClick r:id="rId4"/>
              </a:rPr>
              <a:t> </a:t>
            </a:r>
            <a:r>
              <a:rPr lang="en-GB" sz="2400" dirty="0">
                <a:hlinkClick r:id="rId4"/>
              </a:rPr>
              <a:t>https://www.cipd.co.uk/Community/blogs/b/cipd_events/posts/the-coaching-mindset</a:t>
            </a:r>
            <a:endParaRPr lang="en-GB" sz="2400" dirty="0"/>
          </a:p>
          <a:p>
            <a:pPr marL="0" indent="0">
              <a:buNone/>
            </a:pPr>
            <a:endParaRPr lang="en-GB" sz="2400" dirty="0"/>
          </a:p>
        </p:txBody>
      </p:sp>
      <p:sp>
        <p:nvSpPr>
          <p:cNvPr id="6" name="Vertical Text Placeholder 5"/>
          <p:cNvSpPr>
            <a:spLocks noGrp="1"/>
          </p:cNvSpPr>
          <p:nvPr>
            <p:ph type="body" orient="vert" idx="13"/>
          </p:nvPr>
        </p:nvSpPr>
        <p:spPr>
          <a:xfrm>
            <a:off x="373760" y="1216932"/>
            <a:ext cx="8317230" cy="369741"/>
          </a:xfrm>
        </p:spPr>
        <p:txBody>
          <a:bodyPr/>
          <a:lstStyle/>
          <a:p>
            <a:pPr marL="0" indent="0">
              <a:buNone/>
            </a:pPr>
            <a:r>
              <a:rPr lang="en-GB" sz="2400" i="1" dirty="0"/>
              <a:t>Jeremy Snape, ex-England cricketer and sports coach</a:t>
            </a:r>
            <a:endParaRPr lang="en-GB" sz="2400" dirty="0"/>
          </a:p>
        </p:txBody>
      </p:sp>
    </p:spTree>
    <p:extLst>
      <p:ext uri="{BB962C8B-B14F-4D97-AF65-F5344CB8AC3E}">
        <p14:creationId xmlns:p14="http://schemas.microsoft.com/office/powerpoint/2010/main" val="13753654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1.1  Coaching Models</a:t>
            </a:r>
          </a:p>
        </p:txBody>
      </p:sp>
      <p:sp>
        <p:nvSpPr>
          <p:cNvPr id="3" name="Vertical Text Placeholder 2"/>
          <p:cNvSpPr>
            <a:spLocks noGrp="1"/>
          </p:cNvSpPr>
          <p:nvPr>
            <p:ph type="body" orient="vert" idx="1"/>
          </p:nvPr>
        </p:nvSpPr>
        <p:spPr/>
        <p:txBody>
          <a:bodyPr>
            <a:normAutofit fontScale="92500" lnSpcReduction="10000"/>
          </a:bodyPr>
          <a:lstStyle/>
          <a:p>
            <a:pPr>
              <a:buFont typeface="Wingdings" pitchFamily="2" charset="2"/>
              <a:buChar char="§"/>
            </a:pPr>
            <a:r>
              <a:rPr lang="en-GB" dirty="0"/>
              <a:t>Coaching in it’s purest form is asking not telling.</a:t>
            </a:r>
          </a:p>
          <a:p>
            <a:pPr>
              <a:buFont typeface="Wingdings" pitchFamily="2" charset="2"/>
              <a:buChar char="§"/>
            </a:pPr>
            <a:r>
              <a:rPr lang="en-GB" dirty="0"/>
              <a:t>Is the Coach to be strictly a facilitator or also a guide?</a:t>
            </a:r>
          </a:p>
          <a:p>
            <a:pPr>
              <a:buFont typeface="Wingdings" pitchFamily="2" charset="2"/>
              <a:buChar char="§"/>
            </a:pPr>
            <a:r>
              <a:rPr lang="en-GB" dirty="0"/>
              <a:t>Is a hybrid approach more realistic or beneficial in some circumstances?</a:t>
            </a:r>
          </a:p>
          <a:p>
            <a:pPr>
              <a:buFont typeface="Wingdings" pitchFamily="2" charset="2"/>
              <a:buChar char="§"/>
            </a:pPr>
            <a:r>
              <a:rPr lang="en-GB" dirty="0"/>
              <a:t>Does the coach require industry specific knowledge?</a:t>
            </a:r>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13</a:t>
            </a:fld>
            <a:endParaRPr lang="en-US"/>
          </a:p>
        </p:txBody>
      </p:sp>
      <p:sp>
        <p:nvSpPr>
          <p:cNvPr id="6" name="Vertical Text Placeholder 5"/>
          <p:cNvSpPr>
            <a:spLocks noGrp="1"/>
          </p:cNvSpPr>
          <p:nvPr>
            <p:ph type="body" orient="vert" idx="13"/>
          </p:nvPr>
        </p:nvSpPr>
        <p:spPr/>
        <p:txBody>
          <a:bodyPr/>
          <a:lstStyle/>
          <a:p>
            <a:pPr marL="0" indent="0">
              <a:buNone/>
            </a:pPr>
            <a:r>
              <a:rPr lang="en-GB" dirty="0"/>
              <a:t>Directive v Non-directive</a:t>
            </a:r>
          </a:p>
        </p:txBody>
      </p:sp>
    </p:spTree>
    <p:extLst>
      <p:ext uri="{BB962C8B-B14F-4D97-AF65-F5344CB8AC3E}">
        <p14:creationId xmlns:p14="http://schemas.microsoft.com/office/powerpoint/2010/main" val="4921631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116632"/>
            <a:ext cx="8229600" cy="1143000"/>
          </a:xfrm>
        </p:spPr>
        <p:txBody>
          <a:bodyPr/>
          <a:lstStyle/>
          <a:p>
            <a:r>
              <a:rPr lang="en-GB" dirty="0"/>
              <a:t>1.2 Similarities and differences </a:t>
            </a:r>
          </a:p>
        </p:txBody>
      </p:sp>
      <p:sp>
        <p:nvSpPr>
          <p:cNvPr id="12" name="Vertical Text Placeholder 11"/>
          <p:cNvSpPr>
            <a:spLocks noGrp="1"/>
          </p:cNvSpPr>
          <p:nvPr>
            <p:ph type="body" orient="vert" idx="1"/>
          </p:nvPr>
        </p:nvSpPr>
        <p:spPr>
          <a:xfrm>
            <a:off x="405584" y="1433415"/>
            <a:ext cx="8318832" cy="4371849"/>
          </a:xfrm>
        </p:spPr>
        <p:txBody>
          <a:bodyPr>
            <a:normAutofit/>
          </a:bodyPr>
          <a:lstStyle/>
          <a:p>
            <a:pPr>
              <a:buFont typeface="Wingdings" pitchFamily="2" charset="2"/>
              <a:buChar char="§"/>
            </a:pPr>
            <a:r>
              <a:rPr lang="en-GB" sz="2400" dirty="0"/>
              <a:t>Facilitate the exploration of needs, motivations, desires, skills and thought processes to assist the individual in making real and lasting change.</a:t>
            </a:r>
          </a:p>
          <a:p>
            <a:pPr>
              <a:buFont typeface="Wingdings" pitchFamily="2" charset="2"/>
              <a:buChar char="§"/>
            </a:pPr>
            <a:r>
              <a:rPr lang="en-GB" sz="2400" dirty="0"/>
              <a:t>Use questioning techniques to facilitate an Individual’s  own thought processes in order to identify solutions and actions rather than take a wholly directive approach</a:t>
            </a:r>
          </a:p>
          <a:p>
            <a:pPr>
              <a:buFont typeface="Wingdings" pitchFamily="2" charset="2"/>
              <a:buChar char="§"/>
            </a:pPr>
            <a:r>
              <a:rPr lang="en-GB" sz="2400" dirty="0"/>
              <a:t>Support the individual in setting appropriate goals and methods of assessing progress in relation to these goals</a:t>
            </a:r>
          </a:p>
          <a:p>
            <a:pPr>
              <a:buFont typeface="Wingdings" pitchFamily="2" charset="2"/>
              <a:buChar char="§"/>
            </a:pPr>
            <a:r>
              <a:rPr lang="en-GB" sz="2400" dirty="0"/>
              <a:t>Observe, listen and ask questions to understand the individual’s situation</a:t>
            </a:r>
          </a:p>
        </p:txBody>
      </p:sp>
      <p:sp>
        <p:nvSpPr>
          <p:cNvPr id="13" name="Vertical Text Placeholder 12"/>
          <p:cNvSpPr>
            <a:spLocks noGrp="1"/>
          </p:cNvSpPr>
          <p:nvPr>
            <p:ph type="body" orient="vert" idx="13"/>
          </p:nvPr>
        </p:nvSpPr>
        <p:spPr>
          <a:xfrm>
            <a:off x="406146" y="1063674"/>
            <a:ext cx="8317230" cy="369741"/>
          </a:xfrm>
        </p:spPr>
        <p:txBody>
          <a:bodyPr/>
          <a:lstStyle/>
          <a:p>
            <a:pPr marL="0" indent="0">
              <a:buNone/>
            </a:pPr>
            <a:r>
              <a:rPr lang="en-GB" sz="2400" dirty="0"/>
              <a:t>Similarities</a:t>
            </a:r>
          </a:p>
        </p:txBody>
      </p:sp>
    </p:spTree>
    <p:extLst>
      <p:ext uri="{BB962C8B-B14F-4D97-AF65-F5344CB8AC3E}">
        <p14:creationId xmlns:p14="http://schemas.microsoft.com/office/powerpoint/2010/main" val="29204774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05584" y="116632"/>
            <a:ext cx="8229600" cy="1143000"/>
          </a:xfrm>
        </p:spPr>
        <p:txBody>
          <a:bodyPr/>
          <a:lstStyle/>
          <a:p>
            <a:r>
              <a:rPr lang="en-GB" dirty="0"/>
              <a:t>1.2 Similarities and differences</a:t>
            </a:r>
          </a:p>
        </p:txBody>
      </p:sp>
      <p:sp>
        <p:nvSpPr>
          <p:cNvPr id="12" name="Vertical Text Placeholder 11"/>
          <p:cNvSpPr>
            <a:spLocks noGrp="1"/>
          </p:cNvSpPr>
          <p:nvPr>
            <p:ph type="body" orient="vert" idx="1"/>
          </p:nvPr>
        </p:nvSpPr>
        <p:spPr>
          <a:xfrm>
            <a:off x="405584" y="1433415"/>
            <a:ext cx="8318832" cy="4371849"/>
          </a:xfrm>
        </p:spPr>
        <p:txBody>
          <a:bodyPr>
            <a:normAutofit lnSpcReduction="10000"/>
          </a:bodyPr>
          <a:lstStyle/>
          <a:p>
            <a:pPr>
              <a:buFont typeface="Wingdings" pitchFamily="2" charset="2"/>
              <a:buChar char="§"/>
            </a:pPr>
            <a:r>
              <a:rPr lang="en-GB" sz="2400" dirty="0"/>
              <a:t>Creatively apply tools and techniques which may include one-to-one training, facilitating, counselling &amp; networking.</a:t>
            </a:r>
          </a:p>
          <a:p>
            <a:pPr>
              <a:buFont typeface="Wingdings" pitchFamily="2" charset="2"/>
              <a:buChar char="§"/>
            </a:pPr>
            <a:r>
              <a:rPr lang="en-GB" sz="2400" dirty="0"/>
              <a:t>Encourage a commitment to action and the development of lasting personal growth &amp; change.</a:t>
            </a:r>
          </a:p>
          <a:p>
            <a:pPr>
              <a:buFont typeface="Wingdings" pitchFamily="2" charset="2"/>
              <a:buChar char="§"/>
            </a:pPr>
            <a:r>
              <a:rPr lang="en-GB" sz="2400" dirty="0"/>
              <a:t>Maintain unconditional positive regard for the individual, is at all times supportive and non-judgemental, of views, lifestyle and aspirations.</a:t>
            </a:r>
          </a:p>
          <a:p>
            <a:pPr>
              <a:buFont typeface="Wingdings" pitchFamily="2" charset="2"/>
              <a:buChar char="§"/>
            </a:pPr>
            <a:r>
              <a:rPr lang="en-GB" sz="2400" dirty="0"/>
              <a:t>Ensure that clients develop personal competencies and do not develop unhealthy dependencies on the coaching or mentoring relationship.</a:t>
            </a:r>
          </a:p>
          <a:p>
            <a:endParaRPr lang="en-GB" sz="2400" dirty="0"/>
          </a:p>
        </p:txBody>
      </p:sp>
      <p:sp>
        <p:nvSpPr>
          <p:cNvPr id="13" name="Vertical Text Placeholder 12"/>
          <p:cNvSpPr>
            <a:spLocks noGrp="1"/>
          </p:cNvSpPr>
          <p:nvPr>
            <p:ph type="body" orient="vert" idx="13"/>
          </p:nvPr>
        </p:nvSpPr>
        <p:spPr>
          <a:xfrm>
            <a:off x="406146" y="1063674"/>
            <a:ext cx="8317230" cy="369741"/>
          </a:xfrm>
        </p:spPr>
        <p:txBody>
          <a:bodyPr/>
          <a:lstStyle/>
          <a:p>
            <a:pPr marL="0" indent="0">
              <a:buNone/>
            </a:pPr>
            <a:r>
              <a:rPr lang="en-GB" sz="2400" dirty="0"/>
              <a:t>Similarities</a:t>
            </a:r>
          </a:p>
        </p:txBody>
      </p:sp>
    </p:spTree>
    <p:extLst>
      <p:ext uri="{BB962C8B-B14F-4D97-AF65-F5344CB8AC3E}">
        <p14:creationId xmlns:p14="http://schemas.microsoft.com/office/powerpoint/2010/main" val="31587793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1.1/1.2  Coaching and Mentoring concepts</a:t>
            </a:r>
          </a:p>
        </p:txBody>
      </p:sp>
      <p:sp>
        <p:nvSpPr>
          <p:cNvPr id="3" name="Vertical Text Placeholder 2"/>
          <p:cNvSpPr>
            <a:spLocks noGrp="1"/>
          </p:cNvSpPr>
          <p:nvPr>
            <p:ph type="body" orient="vert" idx="1"/>
          </p:nvPr>
        </p:nvSpPr>
        <p:spPr/>
        <p:txBody>
          <a:bodyPr>
            <a:normAutofit fontScale="55000" lnSpcReduction="20000"/>
          </a:bodyPr>
          <a:lstStyle/>
          <a:p>
            <a:pPr marL="514350" lvl="0" indent="-514350">
              <a:buAutoNum type="arabicPeriod"/>
            </a:pPr>
            <a:r>
              <a:rPr lang="en-GB" b="1" dirty="0"/>
              <a:t>It’s best to be coached by my line manager or someone that knows me well.</a:t>
            </a:r>
            <a:endParaRPr lang="en-GB" dirty="0"/>
          </a:p>
          <a:p>
            <a:pPr marL="514350" lvl="0" indent="-514350">
              <a:buAutoNum type="arabicPeriod"/>
            </a:pPr>
            <a:r>
              <a:rPr lang="en-GB" b="1" dirty="0"/>
              <a:t>I can be coached by a stranger.</a:t>
            </a:r>
            <a:endParaRPr lang="en-GB" dirty="0"/>
          </a:p>
          <a:p>
            <a:pPr marL="514350" lvl="0" indent="-514350">
              <a:buAutoNum type="arabicPeriod"/>
            </a:pPr>
            <a:r>
              <a:rPr lang="en-GB" b="1" dirty="0"/>
              <a:t>My coach will tell me exactly what to do.</a:t>
            </a:r>
            <a:endParaRPr lang="en-GB" dirty="0"/>
          </a:p>
          <a:p>
            <a:pPr marL="514350" lvl="0" indent="-514350">
              <a:buAutoNum type="arabicPeriod"/>
            </a:pPr>
            <a:r>
              <a:rPr lang="en-GB" b="1" dirty="0"/>
              <a:t>My coach will help me to identify the best solutions for me.</a:t>
            </a:r>
            <a:r>
              <a:rPr lang="en-GB" dirty="0"/>
              <a:t> </a:t>
            </a:r>
          </a:p>
          <a:p>
            <a:pPr marL="514350" lvl="0" indent="-514350">
              <a:buAutoNum type="arabicPeriod"/>
            </a:pPr>
            <a:r>
              <a:rPr lang="en-GB" b="1" dirty="0"/>
              <a:t>My coach will help me to get to the deep rooted personal issues that are effecting me.</a:t>
            </a:r>
            <a:endParaRPr lang="en-GB" dirty="0"/>
          </a:p>
          <a:p>
            <a:pPr marL="514350" lvl="0" indent="-514350">
              <a:buAutoNum type="arabicPeriod"/>
            </a:pPr>
            <a:r>
              <a:rPr lang="en-GB" b="1" dirty="0"/>
              <a:t>Coaching is only needed for ‘problem’ employees.</a:t>
            </a:r>
            <a:r>
              <a:rPr lang="en-GB" dirty="0"/>
              <a:t> </a:t>
            </a:r>
          </a:p>
          <a:p>
            <a:pPr marL="514350" lvl="0" indent="-514350">
              <a:buAutoNum type="arabicPeriod"/>
            </a:pPr>
            <a:r>
              <a:rPr lang="en-GB" b="1" dirty="0"/>
              <a:t>My coach should have a background and experience similar to mine.</a:t>
            </a:r>
            <a:endParaRPr lang="en-GB" dirty="0"/>
          </a:p>
          <a:p>
            <a:pPr marL="514350" lvl="0" indent="-514350">
              <a:buAutoNum type="arabicPeriod"/>
            </a:pPr>
            <a:r>
              <a:rPr lang="en-GB" b="1" dirty="0"/>
              <a:t>Not everyone can be coached.</a:t>
            </a:r>
            <a:r>
              <a:rPr lang="en-GB" dirty="0"/>
              <a:t> </a:t>
            </a:r>
          </a:p>
          <a:p>
            <a:pPr marL="514350" lvl="0" indent="-514350">
              <a:buAutoNum type="arabicPeriod"/>
            </a:pPr>
            <a:r>
              <a:rPr lang="en-GB" b="1" dirty="0"/>
              <a:t>Coaching is the same as mentoring.</a:t>
            </a:r>
            <a:endParaRPr lang="en-GB" dirty="0"/>
          </a:p>
          <a:p>
            <a:pPr marL="514350" lvl="0" indent="-514350">
              <a:buAutoNum type="arabicPeriod"/>
            </a:pPr>
            <a:r>
              <a:rPr lang="en-GB" b="1" dirty="0"/>
              <a:t>Coaching takes a lot of time.</a:t>
            </a:r>
            <a:r>
              <a:rPr lang="en-GB" dirty="0"/>
              <a:t> </a:t>
            </a:r>
          </a:p>
          <a:p>
            <a:pPr marL="514350" lvl="0" indent="-514350">
              <a:buAutoNum type="arabicPeriod"/>
            </a:pPr>
            <a:r>
              <a:rPr lang="en-GB" b="1" dirty="0"/>
              <a:t>It’s the same as just giving feedback.</a:t>
            </a:r>
            <a:endParaRPr lang="en-GB" dirty="0"/>
          </a:p>
          <a:p>
            <a:pPr marL="514350" lvl="0" indent="-514350">
              <a:buAutoNum type="arabicPeriod"/>
            </a:pPr>
            <a:r>
              <a:rPr lang="en-GB" b="1" dirty="0"/>
              <a:t>I am able to coach people more senior then me.</a:t>
            </a:r>
            <a:endParaRPr lang="en-GB" dirty="0"/>
          </a:p>
          <a:p>
            <a:endParaRPr lang="en-GB" dirty="0"/>
          </a:p>
        </p:txBody>
      </p:sp>
      <p:pic>
        <p:nvPicPr>
          <p:cNvPr id="1026" name="Picture 2" descr="Image result for time for a quiz"/>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00192" y="4045439"/>
            <a:ext cx="2630066" cy="1478682"/>
          </a:xfrm>
          <a:prstGeom prst="rect">
            <a:avLst/>
          </a:prstGeom>
          <a:noFill/>
          <a:extLst>
            <a:ext uri="{909E8E84-426E-40DD-AFC4-6F175D3DCCD1}">
              <a14:hiddenFill xmlns:a14="http://schemas.microsoft.com/office/drawing/2010/main">
                <a:solidFill>
                  <a:srgbClr val="FFFFFF"/>
                </a:solidFill>
              </a14:hiddenFill>
            </a:ext>
          </a:extLst>
        </p:spPr>
      </p:pic>
      <p:sp>
        <p:nvSpPr>
          <p:cNvPr id="5" name="Vertical Text Placeholder 4"/>
          <p:cNvSpPr>
            <a:spLocks noGrp="1"/>
          </p:cNvSpPr>
          <p:nvPr>
            <p:ph type="body" orient="vert" idx="13"/>
          </p:nvPr>
        </p:nvSpPr>
        <p:spPr/>
        <p:txBody>
          <a:bodyPr/>
          <a:lstStyle/>
          <a:p>
            <a:pPr marL="0" indent="0">
              <a:buNone/>
            </a:pPr>
            <a:r>
              <a:rPr lang="en-GB" dirty="0"/>
              <a:t>Fact or fiction? </a:t>
            </a:r>
          </a:p>
        </p:txBody>
      </p:sp>
    </p:spTree>
    <p:extLst>
      <p:ext uri="{BB962C8B-B14F-4D97-AF65-F5344CB8AC3E}">
        <p14:creationId xmlns:p14="http://schemas.microsoft.com/office/powerpoint/2010/main" val="844170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9" presetClass="emph" presetSubtype="0" fill="hold" nodeType="clickEffect">
                                  <p:stCondLst>
                                    <p:cond delay="0"/>
                                  </p:stCondLst>
                                  <p:childTnLst>
                                    <p:animClr clrSpc="rgb" dir="cw">
                                      <p:cBhvr override="childStyle">
                                        <p:cTn id="6" dur="500" fill="hold"/>
                                        <p:tgtEl>
                                          <p:spTgt spid="3">
                                            <p:txEl>
                                              <p:pRg st="0" end="0"/>
                                            </p:txEl>
                                          </p:spTgt>
                                        </p:tgtEl>
                                        <p:attrNameLst>
                                          <p:attrName>style.color</p:attrName>
                                        </p:attrNameLst>
                                      </p:cBhvr>
                                      <p:to>
                                        <a:srgbClr val="FF0000"/>
                                      </p:to>
                                    </p:animClr>
                                    <p:animClr clrSpc="rgb" dir="cw">
                                      <p:cBhvr>
                                        <p:cTn id="7" dur="500" fill="hold"/>
                                        <p:tgtEl>
                                          <p:spTgt spid="3">
                                            <p:txEl>
                                              <p:pRg st="0" end="0"/>
                                            </p:txEl>
                                          </p:spTgt>
                                        </p:tgtEl>
                                        <p:attrNameLst>
                                          <p:attrName>fillcolor</p:attrName>
                                        </p:attrNameLst>
                                      </p:cBhvr>
                                      <p:to>
                                        <a:srgbClr val="FF0000"/>
                                      </p:to>
                                    </p:animClr>
                                    <p:set>
                                      <p:cBhvr>
                                        <p:cTn id="8" dur="500" fill="hold"/>
                                        <p:tgtEl>
                                          <p:spTgt spid="3">
                                            <p:txEl>
                                              <p:pRg st="0" end="0"/>
                                            </p:txEl>
                                          </p:spTgt>
                                        </p:tgtEl>
                                        <p:attrNameLst>
                                          <p:attrName>fill.type</p:attrName>
                                        </p:attrNameLst>
                                      </p:cBhvr>
                                      <p:to>
                                        <p:strVal val="solid"/>
                                      </p:to>
                                    </p:set>
                                    <p:set>
                                      <p:cBhvr>
                                        <p:cTn id="9" dur="500" fill="hold"/>
                                        <p:tgtEl>
                                          <p:spTgt spid="3">
                                            <p:txEl>
                                              <p:pRg st="0" end="0"/>
                                            </p:txEl>
                                          </p:spTgt>
                                        </p:tgtEl>
                                        <p:attrNameLst>
                                          <p:attrName>fill.on</p:attrName>
                                        </p:attrNameLst>
                                      </p:cBhvr>
                                      <p:to>
                                        <p:strVal val="true"/>
                                      </p:to>
                                    </p:set>
                                  </p:childTnLst>
                                </p:cTn>
                              </p:par>
                            </p:childTnLst>
                          </p:cTn>
                        </p:par>
                      </p:childTnLst>
                    </p:cTn>
                  </p:par>
                  <p:par>
                    <p:cTn id="10" fill="hold">
                      <p:stCondLst>
                        <p:cond delay="indefinite"/>
                      </p:stCondLst>
                      <p:childTnLst>
                        <p:par>
                          <p:cTn id="11" fill="hold">
                            <p:stCondLst>
                              <p:cond delay="0"/>
                            </p:stCondLst>
                            <p:childTnLst>
                              <p:par>
                                <p:cTn id="12" presetID="19" presetClass="emph" presetSubtype="0" fill="hold" nodeType="clickEffect">
                                  <p:stCondLst>
                                    <p:cond delay="0"/>
                                  </p:stCondLst>
                                  <p:childTnLst>
                                    <p:animClr clrSpc="rgb" dir="cw">
                                      <p:cBhvr override="childStyle">
                                        <p:cTn id="13" dur="500" fill="hold"/>
                                        <p:tgtEl>
                                          <p:spTgt spid="3">
                                            <p:txEl>
                                              <p:pRg st="1" end="1"/>
                                            </p:txEl>
                                          </p:spTgt>
                                        </p:tgtEl>
                                        <p:attrNameLst>
                                          <p:attrName>style.color</p:attrName>
                                        </p:attrNameLst>
                                      </p:cBhvr>
                                      <p:to>
                                        <a:srgbClr val="92D050"/>
                                      </p:to>
                                    </p:animClr>
                                    <p:animClr clrSpc="rgb" dir="cw">
                                      <p:cBhvr>
                                        <p:cTn id="14" dur="500" fill="hold"/>
                                        <p:tgtEl>
                                          <p:spTgt spid="3">
                                            <p:txEl>
                                              <p:pRg st="1" end="1"/>
                                            </p:txEl>
                                          </p:spTgt>
                                        </p:tgtEl>
                                        <p:attrNameLst>
                                          <p:attrName>fillcolor</p:attrName>
                                        </p:attrNameLst>
                                      </p:cBhvr>
                                      <p:to>
                                        <a:srgbClr val="92D050"/>
                                      </p:to>
                                    </p:animClr>
                                    <p:set>
                                      <p:cBhvr>
                                        <p:cTn id="15" dur="500" fill="hold"/>
                                        <p:tgtEl>
                                          <p:spTgt spid="3">
                                            <p:txEl>
                                              <p:pRg st="1" end="1"/>
                                            </p:txEl>
                                          </p:spTgt>
                                        </p:tgtEl>
                                        <p:attrNameLst>
                                          <p:attrName>fill.type</p:attrName>
                                        </p:attrNameLst>
                                      </p:cBhvr>
                                      <p:to>
                                        <p:strVal val="solid"/>
                                      </p:to>
                                    </p:set>
                                    <p:set>
                                      <p:cBhvr>
                                        <p:cTn id="16" dur="500" fill="hold"/>
                                        <p:tgtEl>
                                          <p:spTgt spid="3">
                                            <p:txEl>
                                              <p:pRg st="1" end="1"/>
                                            </p:txEl>
                                          </p:spTgt>
                                        </p:tgtEl>
                                        <p:attrNameLst>
                                          <p:attrName>fill.on</p:attrName>
                                        </p:attrNameLst>
                                      </p:cBhvr>
                                      <p:to>
                                        <p:strVal val="true"/>
                                      </p:to>
                                    </p:set>
                                  </p:childTnLst>
                                </p:cTn>
                              </p:par>
                            </p:childTnLst>
                          </p:cTn>
                        </p:par>
                      </p:childTnLst>
                    </p:cTn>
                  </p:par>
                  <p:par>
                    <p:cTn id="17" fill="hold">
                      <p:stCondLst>
                        <p:cond delay="indefinite"/>
                      </p:stCondLst>
                      <p:childTnLst>
                        <p:par>
                          <p:cTn id="18" fill="hold">
                            <p:stCondLst>
                              <p:cond delay="0"/>
                            </p:stCondLst>
                            <p:childTnLst>
                              <p:par>
                                <p:cTn id="19" presetID="19" presetClass="emph" presetSubtype="0" fill="hold" nodeType="clickEffect">
                                  <p:stCondLst>
                                    <p:cond delay="0"/>
                                  </p:stCondLst>
                                  <p:childTnLst>
                                    <p:animClr clrSpc="rgb" dir="cw">
                                      <p:cBhvr override="childStyle">
                                        <p:cTn id="20" dur="500" fill="hold"/>
                                        <p:tgtEl>
                                          <p:spTgt spid="3">
                                            <p:txEl>
                                              <p:pRg st="2" end="2"/>
                                            </p:txEl>
                                          </p:spTgt>
                                        </p:tgtEl>
                                        <p:attrNameLst>
                                          <p:attrName>style.color</p:attrName>
                                        </p:attrNameLst>
                                      </p:cBhvr>
                                      <p:to>
                                        <a:srgbClr val="FF0000"/>
                                      </p:to>
                                    </p:animClr>
                                    <p:animClr clrSpc="rgb" dir="cw">
                                      <p:cBhvr>
                                        <p:cTn id="21" dur="500" fill="hold"/>
                                        <p:tgtEl>
                                          <p:spTgt spid="3">
                                            <p:txEl>
                                              <p:pRg st="2" end="2"/>
                                            </p:txEl>
                                          </p:spTgt>
                                        </p:tgtEl>
                                        <p:attrNameLst>
                                          <p:attrName>fillcolor</p:attrName>
                                        </p:attrNameLst>
                                      </p:cBhvr>
                                      <p:to>
                                        <a:srgbClr val="FF0000"/>
                                      </p:to>
                                    </p:animClr>
                                    <p:set>
                                      <p:cBhvr>
                                        <p:cTn id="22" dur="500" fill="hold"/>
                                        <p:tgtEl>
                                          <p:spTgt spid="3">
                                            <p:txEl>
                                              <p:pRg st="2" end="2"/>
                                            </p:txEl>
                                          </p:spTgt>
                                        </p:tgtEl>
                                        <p:attrNameLst>
                                          <p:attrName>fill.type</p:attrName>
                                        </p:attrNameLst>
                                      </p:cBhvr>
                                      <p:to>
                                        <p:strVal val="solid"/>
                                      </p:to>
                                    </p:set>
                                    <p:set>
                                      <p:cBhvr>
                                        <p:cTn id="23" dur="500" fill="hold"/>
                                        <p:tgtEl>
                                          <p:spTgt spid="3">
                                            <p:txEl>
                                              <p:pRg st="2" end="2"/>
                                            </p:txEl>
                                          </p:spTgt>
                                        </p:tgtEl>
                                        <p:attrNameLst>
                                          <p:attrName>fill.on</p:attrName>
                                        </p:attrNameLst>
                                      </p:cBhvr>
                                      <p:to>
                                        <p:strVal val="true"/>
                                      </p:to>
                                    </p:set>
                                  </p:childTnLst>
                                </p:cTn>
                              </p:par>
                            </p:childTnLst>
                          </p:cTn>
                        </p:par>
                      </p:childTnLst>
                    </p:cTn>
                  </p:par>
                  <p:par>
                    <p:cTn id="24" fill="hold">
                      <p:stCondLst>
                        <p:cond delay="indefinite"/>
                      </p:stCondLst>
                      <p:childTnLst>
                        <p:par>
                          <p:cTn id="25" fill="hold">
                            <p:stCondLst>
                              <p:cond delay="0"/>
                            </p:stCondLst>
                            <p:childTnLst>
                              <p:par>
                                <p:cTn id="26" presetID="19" presetClass="emph" presetSubtype="0" fill="hold" nodeType="clickEffect">
                                  <p:stCondLst>
                                    <p:cond delay="0"/>
                                  </p:stCondLst>
                                  <p:childTnLst>
                                    <p:animClr clrSpc="rgb" dir="cw">
                                      <p:cBhvr override="childStyle">
                                        <p:cTn id="27" dur="500" fill="hold"/>
                                        <p:tgtEl>
                                          <p:spTgt spid="3">
                                            <p:txEl>
                                              <p:pRg st="3" end="3"/>
                                            </p:txEl>
                                          </p:spTgt>
                                        </p:tgtEl>
                                        <p:attrNameLst>
                                          <p:attrName>style.color</p:attrName>
                                        </p:attrNameLst>
                                      </p:cBhvr>
                                      <p:to>
                                        <a:srgbClr val="92D050"/>
                                      </p:to>
                                    </p:animClr>
                                    <p:animClr clrSpc="rgb" dir="cw">
                                      <p:cBhvr>
                                        <p:cTn id="28" dur="500" fill="hold"/>
                                        <p:tgtEl>
                                          <p:spTgt spid="3">
                                            <p:txEl>
                                              <p:pRg st="3" end="3"/>
                                            </p:txEl>
                                          </p:spTgt>
                                        </p:tgtEl>
                                        <p:attrNameLst>
                                          <p:attrName>fillcolor</p:attrName>
                                        </p:attrNameLst>
                                      </p:cBhvr>
                                      <p:to>
                                        <a:srgbClr val="92D050"/>
                                      </p:to>
                                    </p:animClr>
                                    <p:set>
                                      <p:cBhvr>
                                        <p:cTn id="29" dur="500" fill="hold"/>
                                        <p:tgtEl>
                                          <p:spTgt spid="3">
                                            <p:txEl>
                                              <p:pRg st="3" end="3"/>
                                            </p:txEl>
                                          </p:spTgt>
                                        </p:tgtEl>
                                        <p:attrNameLst>
                                          <p:attrName>fill.type</p:attrName>
                                        </p:attrNameLst>
                                      </p:cBhvr>
                                      <p:to>
                                        <p:strVal val="solid"/>
                                      </p:to>
                                    </p:set>
                                    <p:set>
                                      <p:cBhvr>
                                        <p:cTn id="30" dur="500" fill="hold"/>
                                        <p:tgtEl>
                                          <p:spTgt spid="3">
                                            <p:txEl>
                                              <p:pRg st="3" end="3"/>
                                            </p:txEl>
                                          </p:spTgt>
                                        </p:tgtEl>
                                        <p:attrNameLst>
                                          <p:attrName>fill.on</p:attrName>
                                        </p:attrNameLst>
                                      </p:cBhvr>
                                      <p:to>
                                        <p:strVal val="true"/>
                                      </p:to>
                                    </p:set>
                                  </p:childTnLst>
                                </p:cTn>
                              </p:par>
                            </p:childTnLst>
                          </p:cTn>
                        </p:par>
                      </p:childTnLst>
                    </p:cTn>
                  </p:par>
                  <p:par>
                    <p:cTn id="31" fill="hold">
                      <p:stCondLst>
                        <p:cond delay="indefinite"/>
                      </p:stCondLst>
                      <p:childTnLst>
                        <p:par>
                          <p:cTn id="32" fill="hold">
                            <p:stCondLst>
                              <p:cond delay="0"/>
                            </p:stCondLst>
                            <p:childTnLst>
                              <p:par>
                                <p:cTn id="33" presetID="19" presetClass="emph" presetSubtype="0" fill="hold" nodeType="clickEffect">
                                  <p:stCondLst>
                                    <p:cond delay="0"/>
                                  </p:stCondLst>
                                  <p:childTnLst>
                                    <p:animClr clrSpc="rgb" dir="cw">
                                      <p:cBhvr override="childStyle">
                                        <p:cTn id="34" dur="500" fill="hold"/>
                                        <p:tgtEl>
                                          <p:spTgt spid="3">
                                            <p:txEl>
                                              <p:pRg st="4" end="4"/>
                                            </p:txEl>
                                          </p:spTgt>
                                        </p:tgtEl>
                                        <p:attrNameLst>
                                          <p:attrName>style.color</p:attrName>
                                        </p:attrNameLst>
                                      </p:cBhvr>
                                      <p:to>
                                        <a:srgbClr val="FF0000"/>
                                      </p:to>
                                    </p:animClr>
                                    <p:animClr clrSpc="rgb" dir="cw">
                                      <p:cBhvr>
                                        <p:cTn id="35" dur="500" fill="hold"/>
                                        <p:tgtEl>
                                          <p:spTgt spid="3">
                                            <p:txEl>
                                              <p:pRg st="4" end="4"/>
                                            </p:txEl>
                                          </p:spTgt>
                                        </p:tgtEl>
                                        <p:attrNameLst>
                                          <p:attrName>fillcolor</p:attrName>
                                        </p:attrNameLst>
                                      </p:cBhvr>
                                      <p:to>
                                        <a:srgbClr val="FF0000"/>
                                      </p:to>
                                    </p:animClr>
                                    <p:set>
                                      <p:cBhvr>
                                        <p:cTn id="36" dur="500" fill="hold"/>
                                        <p:tgtEl>
                                          <p:spTgt spid="3">
                                            <p:txEl>
                                              <p:pRg st="4" end="4"/>
                                            </p:txEl>
                                          </p:spTgt>
                                        </p:tgtEl>
                                        <p:attrNameLst>
                                          <p:attrName>fill.type</p:attrName>
                                        </p:attrNameLst>
                                      </p:cBhvr>
                                      <p:to>
                                        <p:strVal val="solid"/>
                                      </p:to>
                                    </p:set>
                                    <p:set>
                                      <p:cBhvr>
                                        <p:cTn id="37" dur="500" fill="hold"/>
                                        <p:tgtEl>
                                          <p:spTgt spid="3">
                                            <p:txEl>
                                              <p:pRg st="4" end="4"/>
                                            </p:txEl>
                                          </p:spTgt>
                                        </p:tgtEl>
                                        <p:attrNameLst>
                                          <p:attrName>fill.on</p:attrName>
                                        </p:attrNameLst>
                                      </p:cBhvr>
                                      <p:to>
                                        <p:strVal val="true"/>
                                      </p:to>
                                    </p:set>
                                  </p:childTnLst>
                                </p:cTn>
                              </p:par>
                            </p:childTnLst>
                          </p:cTn>
                        </p:par>
                      </p:childTnLst>
                    </p:cTn>
                  </p:par>
                  <p:par>
                    <p:cTn id="38" fill="hold">
                      <p:stCondLst>
                        <p:cond delay="indefinite"/>
                      </p:stCondLst>
                      <p:childTnLst>
                        <p:par>
                          <p:cTn id="39" fill="hold">
                            <p:stCondLst>
                              <p:cond delay="0"/>
                            </p:stCondLst>
                            <p:childTnLst>
                              <p:par>
                                <p:cTn id="40" presetID="19" presetClass="emph" presetSubtype="0" fill="hold" nodeType="clickEffect">
                                  <p:stCondLst>
                                    <p:cond delay="0"/>
                                  </p:stCondLst>
                                  <p:childTnLst>
                                    <p:animClr clrSpc="rgb" dir="cw">
                                      <p:cBhvr override="childStyle">
                                        <p:cTn id="41" dur="500" fill="hold"/>
                                        <p:tgtEl>
                                          <p:spTgt spid="3">
                                            <p:txEl>
                                              <p:pRg st="5" end="5"/>
                                            </p:txEl>
                                          </p:spTgt>
                                        </p:tgtEl>
                                        <p:attrNameLst>
                                          <p:attrName>style.color</p:attrName>
                                        </p:attrNameLst>
                                      </p:cBhvr>
                                      <p:to>
                                        <a:srgbClr val="FF0000"/>
                                      </p:to>
                                    </p:animClr>
                                    <p:animClr clrSpc="rgb" dir="cw">
                                      <p:cBhvr>
                                        <p:cTn id="42" dur="500" fill="hold"/>
                                        <p:tgtEl>
                                          <p:spTgt spid="3">
                                            <p:txEl>
                                              <p:pRg st="5" end="5"/>
                                            </p:txEl>
                                          </p:spTgt>
                                        </p:tgtEl>
                                        <p:attrNameLst>
                                          <p:attrName>fillcolor</p:attrName>
                                        </p:attrNameLst>
                                      </p:cBhvr>
                                      <p:to>
                                        <a:srgbClr val="FF0000"/>
                                      </p:to>
                                    </p:animClr>
                                    <p:set>
                                      <p:cBhvr>
                                        <p:cTn id="43" dur="500" fill="hold"/>
                                        <p:tgtEl>
                                          <p:spTgt spid="3">
                                            <p:txEl>
                                              <p:pRg st="5" end="5"/>
                                            </p:txEl>
                                          </p:spTgt>
                                        </p:tgtEl>
                                        <p:attrNameLst>
                                          <p:attrName>fill.type</p:attrName>
                                        </p:attrNameLst>
                                      </p:cBhvr>
                                      <p:to>
                                        <p:strVal val="solid"/>
                                      </p:to>
                                    </p:set>
                                    <p:set>
                                      <p:cBhvr>
                                        <p:cTn id="44" dur="500" fill="hold"/>
                                        <p:tgtEl>
                                          <p:spTgt spid="3">
                                            <p:txEl>
                                              <p:pRg st="5" end="5"/>
                                            </p:txEl>
                                          </p:spTgt>
                                        </p:tgtEl>
                                        <p:attrNameLst>
                                          <p:attrName>fill.on</p:attrName>
                                        </p:attrNameLst>
                                      </p:cBhvr>
                                      <p:to>
                                        <p:strVal val="true"/>
                                      </p:to>
                                    </p:set>
                                  </p:childTnLst>
                                </p:cTn>
                              </p:par>
                            </p:childTnLst>
                          </p:cTn>
                        </p:par>
                      </p:childTnLst>
                    </p:cTn>
                  </p:par>
                  <p:par>
                    <p:cTn id="45" fill="hold">
                      <p:stCondLst>
                        <p:cond delay="indefinite"/>
                      </p:stCondLst>
                      <p:childTnLst>
                        <p:par>
                          <p:cTn id="46" fill="hold">
                            <p:stCondLst>
                              <p:cond delay="0"/>
                            </p:stCondLst>
                            <p:childTnLst>
                              <p:par>
                                <p:cTn id="47" presetID="19" presetClass="emph" presetSubtype="0" fill="hold" nodeType="clickEffect">
                                  <p:stCondLst>
                                    <p:cond delay="0"/>
                                  </p:stCondLst>
                                  <p:childTnLst>
                                    <p:animClr clrSpc="rgb" dir="cw">
                                      <p:cBhvr override="childStyle">
                                        <p:cTn id="48" dur="500" fill="hold"/>
                                        <p:tgtEl>
                                          <p:spTgt spid="3">
                                            <p:txEl>
                                              <p:pRg st="6" end="6"/>
                                            </p:txEl>
                                          </p:spTgt>
                                        </p:tgtEl>
                                        <p:attrNameLst>
                                          <p:attrName>style.color</p:attrName>
                                        </p:attrNameLst>
                                      </p:cBhvr>
                                      <p:to>
                                        <a:srgbClr val="FF0000"/>
                                      </p:to>
                                    </p:animClr>
                                    <p:animClr clrSpc="rgb" dir="cw">
                                      <p:cBhvr>
                                        <p:cTn id="49" dur="500" fill="hold"/>
                                        <p:tgtEl>
                                          <p:spTgt spid="3">
                                            <p:txEl>
                                              <p:pRg st="6" end="6"/>
                                            </p:txEl>
                                          </p:spTgt>
                                        </p:tgtEl>
                                        <p:attrNameLst>
                                          <p:attrName>fillcolor</p:attrName>
                                        </p:attrNameLst>
                                      </p:cBhvr>
                                      <p:to>
                                        <a:srgbClr val="FF0000"/>
                                      </p:to>
                                    </p:animClr>
                                    <p:set>
                                      <p:cBhvr>
                                        <p:cTn id="50" dur="500" fill="hold"/>
                                        <p:tgtEl>
                                          <p:spTgt spid="3">
                                            <p:txEl>
                                              <p:pRg st="6" end="6"/>
                                            </p:txEl>
                                          </p:spTgt>
                                        </p:tgtEl>
                                        <p:attrNameLst>
                                          <p:attrName>fill.type</p:attrName>
                                        </p:attrNameLst>
                                      </p:cBhvr>
                                      <p:to>
                                        <p:strVal val="solid"/>
                                      </p:to>
                                    </p:set>
                                    <p:set>
                                      <p:cBhvr>
                                        <p:cTn id="51" dur="500" fill="hold"/>
                                        <p:tgtEl>
                                          <p:spTgt spid="3">
                                            <p:txEl>
                                              <p:pRg st="6" end="6"/>
                                            </p:txEl>
                                          </p:spTgt>
                                        </p:tgtEl>
                                        <p:attrNameLst>
                                          <p:attrName>fill.on</p:attrName>
                                        </p:attrNameLst>
                                      </p:cBhvr>
                                      <p:to>
                                        <p:strVal val="true"/>
                                      </p:to>
                                    </p:set>
                                  </p:childTnLst>
                                </p:cTn>
                              </p:par>
                            </p:childTnLst>
                          </p:cTn>
                        </p:par>
                      </p:childTnLst>
                    </p:cTn>
                  </p:par>
                  <p:par>
                    <p:cTn id="52" fill="hold">
                      <p:stCondLst>
                        <p:cond delay="indefinite"/>
                      </p:stCondLst>
                      <p:childTnLst>
                        <p:par>
                          <p:cTn id="53" fill="hold">
                            <p:stCondLst>
                              <p:cond delay="0"/>
                            </p:stCondLst>
                            <p:childTnLst>
                              <p:par>
                                <p:cTn id="54" presetID="19" presetClass="emph" presetSubtype="0" fill="hold" nodeType="clickEffect">
                                  <p:stCondLst>
                                    <p:cond delay="0"/>
                                  </p:stCondLst>
                                  <p:childTnLst>
                                    <p:animClr clrSpc="rgb" dir="cw">
                                      <p:cBhvr override="childStyle">
                                        <p:cTn id="55" dur="500" fill="hold"/>
                                        <p:tgtEl>
                                          <p:spTgt spid="3">
                                            <p:txEl>
                                              <p:pRg st="7" end="7"/>
                                            </p:txEl>
                                          </p:spTgt>
                                        </p:tgtEl>
                                        <p:attrNameLst>
                                          <p:attrName>style.color</p:attrName>
                                        </p:attrNameLst>
                                      </p:cBhvr>
                                      <p:to>
                                        <a:srgbClr val="92D050"/>
                                      </p:to>
                                    </p:animClr>
                                    <p:animClr clrSpc="rgb" dir="cw">
                                      <p:cBhvr>
                                        <p:cTn id="56" dur="500" fill="hold"/>
                                        <p:tgtEl>
                                          <p:spTgt spid="3">
                                            <p:txEl>
                                              <p:pRg st="7" end="7"/>
                                            </p:txEl>
                                          </p:spTgt>
                                        </p:tgtEl>
                                        <p:attrNameLst>
                                          <p:attrName>fillcolor</p:attrName>
                                        </p:attrNameLst>
                                      </p:cBhvr>
                                      <p:to>
                                        <a:srgbClr val="92D050"/>
                                      </p:to>
                                    </p:animClr>
                                    <p:set>
                                      <p:cBhvr>
                                        <p:cTn id="57" dur="500" fill="hold"/>
                                        <p:tgtEl>
                                          <p:spTgt spid="3">
                                            <p:txEl>
                                              <p:pRg st="7" end="7"/>
                                            </p:txEl>
                                          </p:spTgt>
                                        </p:tgtEl>
                                        <p:attrNameLst>
                                          <p:attrName>fill.type</p:attrName>
                                        </p:attrNameLst>
                                      </p:cBhvr>
                                      <p:to>
                                        <p:strVal val="solid"/>
                                      </p:to>
                                    </p:set>
                                    <p:set>
                                      <p:cBhvr>
                                        <p:cTn id="58" dur="500" fill="hold"/>
                                        <p:tgtEl>
                                          <p:spTgt spid="3">
                                            <p:txEl>
                                              <p:pRg st="7" end="7"/>
                                            </p:txEl>
                                          </p:spTgt>
                                        </p:tgtEl>
                                        <p:attrNameLst>
                                          <p:attrName>fill.on</p:attrName>
                                        </p:attrNameLst>
                                      </p:cBhvr>
                                      <p:to>
                                        <p:strVal val="true"/>
                                      </p:to>
                                    </p:set>
                                  </p:childTnLst>
                                </p:cTn>
                              </p:par>
                            </p:childTnLst>
                          </p:cTn>
                        </p:par>
                      </p:childTnLst>
                    </p:cTn>
                  </p:par>
                  <p:par>
                    <p:cTn id="59" fill="hold">
                      <p:stCondLst>
                        <p:cond delay="indefinite"/>
                      </p:stCondLst>
                      <p:childTnLst>
                        <p:par>
                          <p:cTn id="60" fill="hold">
                            <p:stCondLst>
                              <p:cond delay="0"/>
                            </p:stCondLst>
                            <p:childTnLst>
                              <p:par>
                                <p:cTn id="61" presetID="19" presetClass="emph" presetSubtype="0" fill="hold" nodeType="clickEffect">
                                  <p:stCondLst>
                                    <p:cond delay="0"/>
                                  </p:stCondLst>
                                  <p:childTnLst>
                                    <p:animClr clrSpc="rgb" dir="cw">
                                      <p:cBhvr override="childStyle">
                                        <p:cTn id="62" dur="500" fill="hold"/>
                                        <p:tgtEl>
                                          <p:spTgt spid="3">
                                            <p:txEl>
                                              <p:pRg st="8" end="8"/>
                                            </p:txEl>
                                          </p:spTgt>
                                        </p:tgtEl>
                                        <p:attrNameLst>
                                          <p:attrName>style.color</p:attrName>
                                        </p:attrNameLst>
                                      </p:cBhvr>
                                      <p:to>
                                        <a:srgbClr val="FF0000"/>
                                      </p:to>
                                    </p:animClr>
                                    <p:animClr clrSpc="rgb" dir="cw">
                                      <p:cBhvr>
                                        <p:cTn id="63" dur="500" fill="hold"/>
                                        <p:tgtEl>
                                          <p:spTgt spid="3">
                                            <p:txEl>
                                              <p:pRg st="8" end="8"/>
                                            </p:txEl>
                                          </p:spTgt>
                                        </p:tgtEl>
                                        <p:attrNameLst>
                                          <p:attrName>fillcolor</p:attrName>
                                        </p:attrNameLst>
                                      </p:cBhvr>
                                      <p:to>
                                        <a:srgbClr val="FF0000"/>
                                      </p:to>
                                    </p:animClr>
                                    <p:set>
                                      <p:cBhvr>
                                        <p:cTn id="64" dur="500" fill="hold"/>
                                        <p:tgtEl>
                                          <p:spTgt spid="3">
                                            <p:txEl>
                                              <p:pRg st="8" end="8"/>
                                            </p:txEl>
                                          </p:spTgt>
                                        </p:tgtEl>
                                        <p:attrNameLst>
                                          <p:attrName>fill.type</p:attrName>
                                        </p:attrNameLst>
                                      </p:cBhvr>
                                      <p:to>
                                        <p:strVal val="solid"/>
                                      </p:to>
                                    </p:set>
                                    <p:set>
                                      <p:cBhvr>
                                        <p:cTn id="65" dur="500" fill="hold"/>
                                        <p:tgtEl>
                                          <p:spTgt spid="3">
                                            <p:txEl>
                                              <p:pRg st="8" end="8"/>
                                            </p:txEl>
                                          </p:spTgt>
                                        </p:tgtEl>
                                        <p:attrNameLst>
                                          <p:attrName>fill.on</p:attrName>
                                        </p:attrNameLst>
                                      </p:cBhvr>
                                      <p:to>
                                        <p:strVal val="true"/>
                                      </p:to>
                                    </p:set>
                                  </p:childTnLst>
                                </p:cTn>
                              </p:par>
                            </p:childTnLst>
                          </p:cTn>
                        </p:par>
                      </p:childTnLst>
                    </p:cTn>
                  </p:par>
                  <p:par>
                    <p:cTn id="66" fill="hold">
                      <p:stCondLst>
                        <p:cond delay="indefinite"/>
                      </p:stCondLst>
                      <p:childTnLst>
                        <p:par>
                          <p:cTn id="67" fill="hold">
                            <p:stCondLst>
                              <p:cond delay="0"/>
                            </p:stCondLst>
                            <p:childTnLst>
                              <p:par>
                                <p:cTn id="68" presetID="19" presetClass="emph" presetSubtype="0" fill="hold" nodeType="clickEffect">
                                  <p:stCondLst>
                                    <p:cond delay="0"/>
                                  </p:stCondLst>
                                  <p:childTnLst>
                                    <p:animClr clrSpc="rgb" dir="cw">
                                      <p:cBhvr override="childStyle">
                                        <p:cTn id="69" dur="500" fill="hold"/>
                                        <p:tgtEl>
                                          <p:spTgt spid="3">
                                            <p:txEl>
                                              <p:pRg st="9" end="9"/>
                                            </p:txEl>
                                          </p:spTgt>
                                        </p:tgtEl>
                                        <p:attrNameLst>
                                          <p:attrName>style.color</p:attrName>
                                        </p:attrNameLst>
                                      </p:cBhvr>
                                      <p:to>
                                        <a:srgbClr val="FF0000"/>
                                      </p:to>
                                    </p:animClr>
                                    <p:animClr clrSpc="rgb" dir="cw">
                                      <p:cBhvr>
                                        <p:cTn id="70" dur="500" fill="hold"/>
                                        <p:tgtEl>
                                          <p:spTgt spid="3">
                                            <p:txEl>
                                              <p:pRg st="9" end="9"/>
                                            </p:txEl>
                                          </p:spTgt>
                                        </p:tgtEl>
                                        <p:attrNameLst>
                                          <p:attrName>fillcolor</p:attrName>
                                        </p:attrNameLst>
                                      </p:cBhvr>
                                      <p:to>
                                        <a:srgbClr val="FF0000"/>
                                      </p:to>
                                    </p:animClr>
                                    <p:set>
                                      <p:cBhvr>
                                        <p:cTn id="71" dur="500" fill="hold"/>
                                        <p:tgtEl>
                                          <p:spTgt spid="3">
                                            <p:txEl>
                                              <p:pRg st="9" end="9"/>
                                            </p:txEl>
                                          </p:spTgt>
                                        </p:tgtEl>
                                        <p:attrNameLst>
                                          <p:attrName>fill.type</p:attrName>
                                        </p:attrNameLst>
                                      </p:cBhvr>
                                      <p:to>
                                        <p:strVal val="solid"/>
                                      </p:to>
                                    </p:set>
                                    <p:set>
                                      <p:cBhvr>
                                        <p:cTn id="72" dur="500" fill="hold"/>
                                        <p:tgtEl>
                                          <p:spTgt spid="3">
                                            <p:txEl>
                                              <p:pRg st="9" end="9"/>
                                            </p:txEl>
                                          </p:spTgt>
                                        </p:tgtEl>
                                        <p:attrNameLst>
                                          <p:attrName>fill.on</p:attrName>
                                        </p:attrNameLst>
                                      </p:cBhvr>
                                      <p:to>
                                        <p:strVal val="true"/>
                                      </p:to>
                                    </p:set>
                                  </p:childTnLst>
                                </p:cTn>
                              </p:par>
                            </p:childTnLst>
                          </p:cTn>
                        </p:par>
                      </p:childTnLst>
                    </p:cTn>
                  </p:par>
                  <p:par>
                    <p:cTn id="73" fill="hold">
                      <p:stCondLst>
                        <p:cond delay="indefinite"/>
                      </p:stCondLst>
                      <p:childTnLst>
                        <p:par>
                          <p:cTn id="74" fill="hold">
                            <p:stCondLst>
                              <p:cond delay="0"/>
                            </p:stCondLst>
                            <p:childTnLst>
                              <p:par>
                                <p:cTn id="75" presetID="19" presetClass="emph" presetSubtype="0" fill="hold" nodeType="clickEffect">
                                  <p:stCondLst>
                                    <p:cond delay="0"/>
                                  </p:stCondLst>
                                  <p:childTnLst>
                                    <p:animClr clrSpc="rgb" dir="cw">
                                      <p:cBhvr override="childStyle">
                                        <p:cTn id="76" dur="500" fill="hold"/>
                                        <p:tgtEl>
                                          <p:spTgt spid="3">
                                            <p:txEl>
                                              <p:pRg st="10" end="10"/>
                                            </p:txEl>
                                          </p:spTgt>
                                        </p:tgtEl>
                                        <p:attrNameLst>
                                          <p:attrName>style.color</p:attrName>
                                        </p:attrNameLst>
                                      </p:cBhvr>
                                      <p:to>
                                        <a:srgbClr val="92D050"/>
                                      </p:to>
                                    </p:animClr>
                                    <p:animClr clrSpc="rgb" dir="cw">
                                      <p:cBhvr>
                                        <p:cTn id="77" dur="500" fill="hold"/>
                                        <p:tgtEl>
                                          <p:spTgt spid="3">
                                            <p:txEl>
                                              <p:pRg st="10" end="10"/>
                                            </p:txEl>
                                          </p:spTgt>
                                        </p:tgtEl>
                                        <p:attrNameLst>
                                          <p:attrName>fillcolor</p:attrName>
                                        </p:attrNameLst>
                                      </p:cBhvr>
                                      <p:to>
                                        <a:srgbClr val="92D050"/>
                                      </p:to>
                                    </p:animClr>
                                    <p:set>
                                      <p:cBhvr>
                                        <p:cTn id="78" dur="500" fill="hold"/>
                                        <p:tgtEl>
                                          <p:spTgt spid="3">
                                            <p:txEl>
                                              <p:pRg st="10" end="10"/>
                                            </p:txEl>
                                          </p:spTgt>
                                        </p:tgtEl>
                                        <p:attrNameLst>
                                          <p:attrName>fill.type</p:attrName>
                                        </p:attrNameLst>
                                      </p:cBhvr>
                                      <p:to>
                                        <p:strVal val="solid"/>
                                      </p:to>
                                    </p:set>
                                    <p:set>
                                      <p:cBhvr>
                                        <p:cTn id="79" dur="500" fill="hold"/>
                                        <p:tgtEl>
                                          <p:spTgt spid="3">
                                            <p:txEl>
                                              <p:pRg st="10" end="10"/>
                                            </p:txEl>
                                          </p:spTgt>
                                        </p:tgtEl>
                                        <p:attrNameLst>
                                          <p:attrName>fill.on</p:attrName>
                                        </p:attrNameLst>
                                      </p:cBhvr>
                                      <p:to>
                                        <p:strVal val="true"/>
                                      </p:to>
                                    </p:set>
                                  </p:childTnLst>
                                </p:cTn>
                              </p:par>
                            </p:childTnLst>
                          </p:cTn>
                        </p:par>
                      </p:childTnLst>
                    </p:cTn>
                  </p:par>
                  <p:par>
                    <p:cTn id="80" fill="hold">
                      <p:stCondLst>
                        <p:cond delay="indefinite"/>
                      </p:stCondLst>
                      <p:childTnLst>
                        <p:par>
                          <p:cTn id="81" fill="hold">
                            <p:stCondLst>
                              <p:cond delay="0"/>
                            </p:stCondLst>
                            <p:childTnLst>
                              <p:par>
                                <p:cTn id="82" presetID="19" presetClass="emph" presetSubtype="0" fill="hold" nodeType="clickEffect">
                                  <p:stCondLst>
                                    <p:cond delay="0"/>
                                  </p:stCondLst>
                                  <p:childTnLst>
                                    <p:animClr clrSpc="rgb" dir="cw">
                                      <p:cBhvr override="childStyle">
                                        <p:cTn id="83" dur="500" fill="hold"/>
                                        <p:tgtEl>
                                          <p:spTgt spid="3">
                                            <p:txEl>
                                              <p:pRg st="11" end="11"/>
                                            </p:txEl>
                                          </p:spTgt>
                                        </p:tgtEl>
                                        <p:attrNameLst>
                                          <p:attrName>style.color</p:attrName>
                                        </p:attrNameLst>
                                      </p:cBhvr>
                                      <p:to>
                                        <a:srgbClr val="92D050"/>
                                      </p:to>
                                    </p:animClr>
                                    <p:animClr clrSpc="rgb" dir="cw">
                                      <p:cBhvr>
                                        <p:cTn id="84" dur="500" fill="hold"/>
                                        <p:tgtEl>
                                          <p:spTgt spid="3">
                                            <p:txEl>
                                              <p:pRg st="11" end="11"/>
                                            </p:txEl>
                                          </p:spTgt>
                                        </p:tgtEl>
                                        <p:attrNameLst>
                                          <p:attrName>fillcolor</p:attrName>
                                        </p:attrNameLst>
                                      </p:cBhvr>
                                      <p:to>
                                        <a:srgbClr val="92D050"/>
                                      </p:to>
                                    </p:animClr>
                                    <p:set>
                                      <p:cBhvr>
                                        <p:cTn id="85" dur="500" fill="hold"/>
                                        <p:tgtEl>
                                          <p:spTgt spid="3">
                                            <p:txEl>
                                              <p:pRg st="11" end="11"/>
                                            </p:txEl>
                                          </p:spTgt>
                                        </p:tgtEl>
                                        <p:attrNameLst>
                                          <p:attrName>fill.type</p:attrName>
                                        </p:attrNameLst>
                                      </p:cBhvr>
                                      <p:to>
                                        <p:strVal val="solid"/>
                                      </p:to>
                                    </p:set>
                                    <p:set>
                                      <p:cBhvr>
                                        <p:cTn id="86" dur="500" fill="hold"/>
                                        <p:tgtEl>
                                          <p:spTgt spid="3">
                                            <p:txEl>
                                              <p:pRg st="11" end="11"/>
                                            </p:tx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562074"/>
          </a:xfrm>
        </p:spPr>
        <p:txBody>
          <a:bodyPr>
            <a:noAutofit/>
          </a:bodyPr>
          <a:lstStyle/>
          <a:p>
            <a:pPr algn="l"/>
            <a:r>
              <a:rPr lang="en-GB" sz="2800" dirty="0">
                <a:solidFill>
                  <a:schemeClr val="tx2"/>
                </a:solidFill>
              </a:rPr>
              <a:t>1. 2 Similarities and differences- Differences</a:t>
            </a:r>
          </a:p>
        </p:txBody>
      </p:sp>
      <p:sp>
        <p:nvSpPr>
          <p:cNvPr id="6" name="Text Placeholder 5"/>
          <p:cNvSpPr>
            <a:spLocks noGrp="1"/>
          </p:cNvSpPr>
          <p:nvPr>
            <p:ph type="body" idx="1"/>
          </p:nvPr>
        </p:nvSpPr>
        <p:spPr>
          <a:xfrm>
            <a:off x="323528" y="836712"/>
            <a:ext cx="4173860" cy="432048"/>
          </a:xfrm>
        </p:spPr>
        <p:style>
          <a:lnRef idx="1">
            <a:schemeClr val="accent4"/>
          </a:lnRef>
          <a:fillRef idx="3">
            <a:schemeClr val="accent4"/>
          </a:fillRef>
          <a:effectRef idx="2">
            <a:schemeClr val="accent4"/>
          </a:effectRef>
          <a:fontRef idx="minor">
            <a:schemeClr val="lt1"/>
          </a:fontRef>
        </p:style>
        <p:txBody>
          <a:bodyPr anchor="ctr">
            <a:normAutofit lnSpcReduction="10000"/>
          </a:bodyPr>
          <a:lstStyle/>
          <a:p>
            <a:pPr algn="ctr"/>
            <a:r>
              <a:rPr lang="en-GB" dirty="0"/>
              <a:t>Coaching </a:t>
            </a:r>
          </a:p>
        </p:txBody>
      </p:sp>
      <p:sp>
        <p:nvSpPr>
          <p:cNvPr id="7" name="Content Placeholder 6"/>
          <p:cNvSpPr>
            <a:spLocks noGrp="1"/>
          </p:cNvSpPr>
          <p:nvPr>
            <p:ph sz="half" idx="2"/>
          </p:nvPr>
        </p:nvSpPr>
        <p:spPr>
          <a:xfrm>
            <a:off x="323528" y="1340768"/>
            <a:ext cx="4173860" cy="5184576"/>
          </a:xfrm>
          <a:solidFill>
            <a:schemeClr val="bg1"/>
          </a:solidFill>
          <a:ln>
            <a:solidFill>
              <a:schemeClr val="bg1">
                <a:lumMod val="65000"/>
              </a:schemeClr>
            </a:solidFill>
          </a:ln>
        </p:spPr>
        <p:txBody>
          <a:bodyPr>
            <a:normAutofit/>
          </a:bodyPr>
          <a:lstStyle/>
          <a:p>
            <a:pPr>
              <a:lnSpc>
                <a:spcPct val="100000"/>
              </a:lnSpc>
              <a:spcBef>
                <a:spcPts val="0"/>
              </a:spcBef>
              <a:spcAft>
                <a:spcPts val="0"/>
              </a:spcAft>
              <a:buFont typeface="Wingdings" pitchFamily="2" charset="2"/>
              <a:buChar char="§"/>
            </a:pPr>
            <a:r>
              <a:rPr lang="en-GB" sz="1600" b="1" dirty="0"/>
              <a:t>Short Term – Time Bound</a:t>
            </a:r>
          </a:p>
          <a:p>
            <a:pPr marL="0" indent="0" algn="just">
              <a:lnSpc>
                <a:spcPct val="100000"/>
              </a:lnSpc>
              <a:spcBef>
                <a:spcPts val="0"/>
              </a:spcBef>
              <a:spcAft>
                <a:spcPts val="0"/>
              </a:spcAft>
              <a:buNone/>
            </a:pPr>
            <a:r>
              <a:rPr lang="en-GB" sz="1400" dirty="0"/>
              <a:t>A coach can successfully be involved with a coachee for a short period of time, maybe even just a few sessions. The coaching lasts for as long as is needed, depending on the purpose of the coaching relationship.</a:t>
            </a:r>
          </a:p>
          <a:p>
            <a:pPr marL="0" indent="0" algn="just">
              <a:lnSpc>
                <a:spcPct val="100000"/>
              </a:lnSpc>
              <a:spcBef>
                <a:spcPts val="0"/>
              </a:spcBef>
              <a:spcAft>
                <a:spcPts val="0"/>
              </a:spcAft>
              <a:buNone/>
            </a:pPr>
            <a:endParaRPr lang="en-GB" sz="1600" b="1" dirty="0"/>
          </a:p>
          <a:p>
            <a:pPr>
              <a:lnSpc>
                <a:spcPct val="100000"/>
              </a:lnSpc>
              <a:spcBef>
                <a:spcPts val="0"/>
              </a:spcBef>
              <a:spcAft>
                <a:spcPts val="0"/>
              </a:spcAft>
              <a:buFont typeface="Wingdings" pitchFamily="2" charset="2"/>
              <a:buChar char="§"/>
            </a:pPr>
            <a:r>
              <a:rPr lang="en-GB" sz="1600" b="1" dirty="0"/>
              <a:t> Task Based</a:t>
            </a:r>
          </a:p>
          <a:p>
            <a:pPr marL="0" indent="0" algn="just">
              <a:lnSpc>
                <a:spcPct val="100000"/>
              </a:lnSpc>
              <a:spcBef>
                <a:spcPts val="0"/>
              </a:spcBef>
              <a:spcAft>
                <a:spcPts val="0"/>
              </a:spcAft>
              <a:buNone/>
            </a:pPr>
            <a:r>
              <a:rPr lang="en-GB" sz="1400" dirty="0"/>
              <a:t>The focus is on concrete issues, such as managing more effectively, speaking more articulately, and learning how to think strategically. This requires a content expert (coach) who is capable of teaching the coachee how to develop these skills.</a:t>
            </a:r>
          </a:p>
          <a:p>
            <a:pPr algn="just">
              <a:lnSpc>
                <a:spcPct val="100000"/>
              </a:lnSpc>
              <a:spcBef>
                <a:spcPts val="0"/>
              </a:spcBef>
              <a:spcAft>
                <a:spcPts val="0"/>
              </a:spcAft>
            </a:pPr>
            <a:endParaRPr lang="en-GB" sz="1400" dirty="0"/>
          </a:p>
          <a:p>
            <a:pPr>
              <a:lnSpc>
                <a:spcPct val="100000"/>
              </a:lnSpc>
              <a:spcBef>
                <a:spcPts val="0"/>
              </a:spcBef>
              <a:spcAft>
                <a:spcPts val="0"/>
              </a:spcAft>
              <a:buFont typeface="Wingdings" pitchFamily="2" charset="2"/>
              <a:buChar char="§"/>
            </a:pPr>
            <a:r>
              <a:rPr lang="en-GB" sz="1600" b="1" dirty="0"/>
              <a:t>  Performance Driven – Non Directive</a:t>
            </a:r>
          </a:p>
          <a:p>
            <a:pPr marL="0" indent="0" algn="just">
              <a:lnSpc>
                <a:spcPct val="100000"/>
              </a:lnSpc>
              <a:spcBef>
                <a:spcPts val="0"/>
              </a:spcBef>
              <a:spcAft>
                <a:spcPts val="0"/>
              </a:spcAft>
              <a:buNone/>
            </a:pPr>
            <a:r>
              <a:rPr lang="en-GB" sz="1400" dirty="0"/>
              <a:t>The purpose of coaching is to improve the individual's performance on the job. This involves either enhancing current skills or acquiring new skills. Once the coachee successfully acquires the skills, the coach is no longer needed.</a:t>
            </a:r>
          </a:p>
          <a:p>
            <a:endParaRPr lang="en-GB" sz="1400" dirty="0"/>
          </a:p>
        </p:txBody>
      </p:sp>
      <p:sp>
        <p:nvSpPr>
          <p:cNvPr id="8" name="Text Placeholder 7"/>
          <p:cNvSpPr>
            <a:spLocks noGrp="1"/>
          </p:cNvSpPr>
          <p:nvPr>
            <p:ph type="body" sz="quarter" idx="3"/>
          </p:nvPr>
        </p:nvSpPr>
        <p:spPr>
          <a:xfrm>
            <a:off x="4645025" y="836712"/>
            <a:ext cx="4175447" cy="432048"/>
          </a:xfrm>
        </p:spPr>
        <p:style>
          <a:lnRef idx="1">
            <a:schemeClr val="accent3"/>
          </a:lnRef>
          <a:fillRef idx="3">
            <a:schemeClr val="accent3"/>
          </a:fillRef>
          <a:effectRef idx="2">
            <a:schemeClr val="accent3"/>
          </a:effectRef>
          <a:fontRef idx="minor">
            <a:schemeClr val="lt1"/>
          </a:fontRef>
        </p:style>
        <p:txBody>
          <a:bodyPr anchor="ctr">
            <a:normAutofit lnSpcReduction="10000"/>
          </a:bodyPr>
          <a:lstStyle/>
          <a:p>
            <a:pPr algn="ctr"/>
            <a:r>
              <a:rPr lang="en-GB" dirty="0"/>
              <a:t>Mentoring</a:t>
            </a:r>
          </a:p>
        </p:txBody>
      </p:sp>
      <p:sp>
        <p:nvSpPr>
          <p:cNvPr id="9" name="Content Placeholder 8"/>
          <p:cNvSpPr>
            <a:spLocks noGrp="1"/>
          </p:cNvSpPr>
          <p:nvPr>
            <p:ph sz="quarter" idx="4"/>
          </p:nvPr>
        </p:nvSpPr>
        <p:spPr>
          <a:xfrm>
            <a:off x="4645025" y="1340768"/>
            <a:ext cx="4175447" cy="5184576"/>
          </a:xfrm>
          <a:solidFill>
            <a:schemeClr val="bg1"/>
          </a:solidFill>
          <a:ln>
            <a:solidFill>
              <a:schemeClr val="bg1">
                <a:lumMod val="65000"/>
              </a:schemeClr>
            </a:solidFill>
          </a:ln>
        </p:spPr>
        <p:txBody>
          <a:bodyPr>
            <a:noAutofit/>
          </a:bodyPr>
          <a:lstStyle/>
          <a:p>
            <a:pPr>
              <a:spcBef>
                <a:spcPts val="0"/>
              </a:spcBef>
              <a:spcAft>
                <a:spcPts val="0"/>
              </a:spcAft>
              <a:buFont typeface="Wingdings" pitchFamily="2" charset="2"/>
              <a:buChar char="§"/>
            </a:pPr>
            <a:r>
              <a:rPr lang="en-GB" sz="1600" b="1" dirty="0"/>
              <a:t>Long Term</a:t>
            </a:r>
          </a:p>
          <a:p>
            <a:pPr marL="0" indent="0" algn="just">
              <a:spcBef>
                <a:spcPts val="0"/>
              </a:spcBef>
              <a:spcAft>
                <a:spcPts val="0"/>
              </a:spcAft>
              <a:buNone/>
            </a:pPr>
            <a:r>
              <a:rPr lang="en-GB" sz="1400" dirty="0"/>
              <a:t>Requires time in which both parties can learn about one another and build a climate of trust creating an environment in which the mentee can feel secure in sharing issues that impact success. Mentoring relationships typically last nine months to a year.</a:t>
            </a:r>
          </a:p>
          <a:p>
            <a:pPr algn="just">
              <a:spcBef>
                <a:spcPts val="0"/>
              </a:spcBef>
              <a:spcAft>
                <a:spcPts val="0"/>
              </a:spcAft>
            </a:pPr>
            <a:endParaRPr lang="en-GB" sz="1600" b="1" dirty="0"/>
          </a:p>
          <a:p>
            <a:pPr>
              <a:spcBef>
                <a:spcPts val="0"/>
              </a:spcBef>
              <a:spcAft>
                <a:spcPts val="0"/>
              </a:spcAft>
              <a:buFont typeface="Wingdings" pitchFamily="2" charset="2"/>
              <a:buChar char="§"/>
            </a:pPr>
            <a:r>
              <a:rPr lang="en-GB" sz="1600" b="1" dirty="0"/>
              <a:t> Relationship Based</a:t>
            </a:r>
          </a:p>
          <a:p>
            <a:pPr marL="0" indent="0" algn="just">
              <a:spcBef>
                <a:spcPts val="0"/>
              </a:spcBef>
              <a:spcAft>
                <a:spcPts val="0"/>
              </a:spcAft>
              <a:buNone/>
            </a:pPr>
            <a:r>
              <a:rPr lang="en-GB" sz="1400" dirty="0"/>
              <a:t>The mentee shares issues affecting professional and personal success. Learning goals or competencies may be used as a basis for creating the relationship but goes beyond this to include work/life balance, self-confidence, self-perception, and how the personal influences the professional.</a:t>
            </a:r>
          </a:p>
          <a:p>
            <a:pPr>
              <a:spcBef>
                <a:spcPts val="0"/>
              </a:spcBef>
              <a:spcAft>
                <a:spcPts val="0"/>
              </a:spcAft>
            </a:pPr>
            <a:endParaRPr lang="en-GB" sz="1400" dirty="0"/>
          </a:p>
          <a:p>
            <a:pPr>
              <a:spcBef>
                <a:spcPts val="0"/>
              </a:spcBef>
              <a:spcAft>
                <a:spcPts val="0"/>
              </a:spcAft>
              <a:buFont typeface="Wingdings" pitchFamily="2" charset="2"/>
              <a:buChar char="§"/>
            </a:pPr>
            <a:r>
              <a:rPr lang="en-GB" sz="1600" b="1" dirty="0"/>
              <a:t>Development Driven - Directive</a:t>
            </a:r>
          </a:p>
          <a:p>
            <a:pPr marL="0" indent="0" algn="just">
              <a:spcBef>
                <a:spcPts val="0"/>
              </a:spcBef>
              <a:spcAft>
                <a:spcPts val="0"/>
              </a:spcAft>
              <a:buNone/>
            </a:pPr>
            <a:r>
              <a:rPr lang="en-GB" sz="1400" dirty="0"/>
              <a:t>Its purpose is to develop the individual not only for the current job, but also for the future. This distinction differentiates the role of the immediate manager and that of the mentor.</a:t>
            </a:r>
          </a:p>
          <a:p>
            <a:endParaRPr lang="en-GB" sz="1400" dirty="0"/>
          </a:p>
        </p:txBody>
      </p:sp>
    </p:spTree>
    <p:extLst>
      <p:ext uri="{BB962C8B-B14F-4D97-AF65-F5344CB8AC3E}">
        <p14:creationId xmlns:p14="http://schemas.microsoft.com/office/powerpoint/2010/main" val="16266222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7">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bg/>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9">
                                            <p:txEl>
                                              <p:pRg st="3" end="3"/>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6" end="6"/>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9">
                                            <p:txEl>
                                              <p:pRg st="6" end="6"/>
                                            </p:txEl>
                                          </p:spTgt>
                                        </p:tgtEl>
                                        <p:attrNameLst>
                                          <p:attrName>style.visibility</p:attrName>
                                        </p:attrNameLst>
                                      </p:cBhvr>
                                      <p:to>
                                        <p:strVal val="visible"/>
                                      </p:to>
                                    </p:set>
                                  </p:childTnLst>
                                </p:cTn>
                              </p:par>
                              <p:par>
                                <p:cTn id="41" presetID="1" presetClass="entr" presetSubtype="0" fill="hold" grpId="0" nodeType="withEffect">
                                  <p:stCondLst>
                                    <p:cond delay="0"/>
                                  </p:stCondLst>
                                  <p:childTnLst>
                                    <p:set>
                                      <p:cBhvr>
                                        <p:cTn id="42"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5760"/>
            <a:ext cx="8229600" cy="1143000"/>
          </a:xfrm>
        </p:spPr>
        <p:txBody>
          <a:bodyPr>
            <a:normAutofit/>
          </a:bodyPr>
          <a:lstStyle/>
          <a:p>
            <a:pPr algn="l"/>
            <a:r>
              <a:rPr lang="en-GB" sz="2800" dirty="0"/>
              <a:t>1.2 Coaching &amp; Mentoring as a Learning Solution</a:t>
            </a:r>
          </a:p>
        </p:txBody>
      </p:sp>
      <p:sp>
        <p:nvSpPr>
          <p:cNvPr id="4" name="Slide Number Placeholder 3"/>
          <p:cNvSpPr>
            <a:spLocks noGrp="1"/>
          </p:cNvSpPr>
          <p:nvPr>
            <p:ph type="sldNum" sz="quarter" idx="12"/>
          </p:nvPr>
        </p:nvSpPr>
        <p:spPr/>
        <p:txBody>
          <a:bodyPr/>
          <a:lstStyle/>
          <a:p>
            <a:fld id="{4FE0908C-D037-4276-B023-3DE644EA2E36}" type="slidenum">
              <a:rPr lang="en-US" smtClean="0"/>
              <a:pPr/>
              <a:t>18</a:t>
            </a:fld>
            <a:endParaRPr lang="en-US"/>
          </a:p>
        </p:txBody>
      </p:sp>
      <p:sp>
        <p:nvSpPr>
          <p:cNvPr id="5" name="Vertical Text Placeholder 4"/>
          <p:cNvSpPr>
            <a:spLocks noGrp="1"/>
          </p:cNvSpPr>
          <p:nvPr>
            <p:ph type="body" orient="vert" idx="13"/>
          </p:nvPr>
        </p:nvSpPr>
        <p:spPr>
          <a:xfrm>
            <a:off x="253584" y="1075428"/>
            <a:ext cx="4210416" cy="367613"/>
          </a:xfrm>
        </p:spPr>
        <p:style>
          <a:lnRef idx="1">
            <a:schemeClr val="accent4"/>
          </a:lnRef>
          <a:fillRef idx="3">
            <a:schemeClr val="accent4"/>
          </a:fillRef>
          <a:effectRef idx="2">
            <a:schemeClr val="accent4"/>
          </a:effectRef>
          <a:fontRef idx="minor">
            <a:schemeClr val="lt1"/>
          </a:fontRef>
        </p:style>
        <p:txBody>
          <a:bodyPr>
            <a:normAutofit fontScale="62500" lnSpcReduction="20000"/>
          </a:bodyPr>
          <a:lstStyle/>
          <a:p>
            <a:pPr marL="0" indent="0" algn="ctr">
              <a:buNone/>
            </a:pPr>
            <a:r>
              <a:rPr lang="en-GB" dirty="0"/>
              <a:t>Coaching</a:t>
            </a:r>
          </a:p>
        </p:txBody>
      </p:sp>
      <p:sp>
        <p:nvSpPr>
          <p:cNvPr id="6" name="Vertical Text Placeholder 5"/>
          <p:cNvSpPr>
            <a:spLocks noGrp="1"/>
          </p:cNvSpPr>
          <p:nvPr>
            <p:ph type="body" orient="vert" idx="14"/>
          </p:nvPr>
        </p:nvSpPr>
        <p:spPr>
          <a:xfrm>
            <a:off x="251520" y="1453061"/>
            <a:ext cx="4209812" cy="5216299"/>
          </a:xfrm>
          <a:solidFill>
            <a:schemeClr val="bg1"/>
          </a:solidFill>
          <a:ln>
            <a:solidFill>
              <a:schemeClr val="bg1">
                <a:lumMod val="65000"/>
              </a:schemeClr>
            </a:solidFill>
          </a:ln>
        </p:spPr>
        <p:txBody>
          <a:bodyPr>
            <a:normAutofit fontScale="62500" lnSpcReduction="20000"/>
          </a:bodyPr>
          <a:lstStyle/>
          <a:p>
            <a:pPr>
              <a:buFont typeface="Wingdings" pitchFamily="2" charset="2"/>
              <a:buChar char="§"/>
            </a:pPr>
            <a:r>
              <a:rPr lang="en-GB" dirty="0"/>
              <a:t>When seeking to develop employees in specific competencies using performance management tools and involving the immediate manager</a:t>
            </a:r>
          </a:p>
          <a:p>
            <a:pPr>
              <a:buFont typeface="Wingdings" pitchFamily="2" charset="2"/>
              <a:buChar char="§"/>
            </a:pPr>
            <a:r>
              <a:rPr lang="en-GB" dirty="0"/>
              <a:t> You have talented employees who are not meeting expectations</a:t>
            </a:r>
          </a:p>
          <a:p>
            <a:pPr>
              <a:buFont typeface="Wingdings" pitchFamily="2" charset="2"/>
              <a:buChar char="§"/>
            </a:pPr>
            <a:r>
              <a:rPr lang="en-GB" dirty="0"/>
              <a:t>When introducing a new system or program </a:t>
            </a:r>
          </a:p>
          <a:p>
            <a:pPr>
              <a:buFont typeface="Wingdings" pitchFamily="2" charset="2"/>
              <a:buChar char="§"/>
            </a:pPr>
            <a:r>
              <a:rPr lang="en-GB" dirty="0"/>
              <a:t> When you have a small group of individuals (5-8) in need of increased competency in specific areas </a:t>
            </a:r>
          </a:p>
          <a:p>
            <a:pPr>
              <a:buFont typeface="Wingdings" pitchFamily="2" charset="2"/>
              <a:buChar char="§"/>
            </a:pPr>
            <a:r>
              <a:rPr lang="en-GB" dirty="0"/>
              <a:t>When a leader or executive needs assistance in acquiring a new skill as an additional responsibility </a:t>
            </a:r>
          </a:p>
        </p:txBody>
      </p:sp>
      <p:sp>
        <p:nvSpPr>
          <p:cNvPr id="7" name="Vertical Text Placeholder 6"/>
          <p:cNvSpPr>
            <a:spLocks noGrp="1"/>
          </p:cNvSpPr>
          <p:nvPr>
            <p:ph type="body" orient="vert" idx="15"/>
          </p:nvPr>
        </p:nvSpPr>
        <p:spPr>
          <a:xfrm>
            <a:off x="4680001" y="1453061"/>
            <a:ext cx="4212479" cy="5216299"/>
          </a:xfrm>
          <a:solidFill>
            <a:schemeClr val="bg1"/>
          </a:solidFill>
          <a:ln>
            <a:solidFill>
              <a:schemeClr val="bg1">
                <a:lumMod val="65000"/>
              </a:schemeClr>
            </a:solidFill>
          </a:ln>
        </p:spPr>
        <p:txBody>
          <a:bodyPr>
            <a:normAutofit fontScale="70000" lnSpcReduction="20000"/>
          </a:bodyPr>
          <a:lstStyle/>
          <a:p>
            <a:pPr>
              <a:buFont typeface="Wingdings" pitchFamily="2" charset="2"/>
              <a:buChar char="§"/>
            </a:pPr>
            <a:r>
              <a:rPr lang="en-GB" dirty="0"/>
              <a:t>When seeking to develop its leaders or talent pool as part of succession planning</a:t>
            </a:r>
          </a:p>
          <a:p>
            <a:pPr>
              <a:buFont typeface="Wingdings" pitchFamily="2" charset="2"/>
              <a:buChar char="§"/>
            </a:pPr>
            <a:r>
              <a:rPr lang="en-GB" dirty="0"/>
              <a:t>Development of diverse employees to remove barriers that hinder their success</a:t>
            </a:r>
          </a:p>
          <a:p>
            <a:pPr>
              <a:buFont typeface="Wingdings" pitchFamily="2" charset="2"/>
              <a:buChar char="§"/>
            </a:pPr>
            <a:r>
              <a:rPr lang="en-GB" dirty="0"/>
              <a:t> Development of employees in ways that are additional to the acquisition of specific skills/competencies</a:t>
            </a:r>
          </a:p>
          <a:p>
            <a:pPr>
              <a:buFont typeface="Wingdings" pitchFamily="2" charset="2"/>
              <a:buChar char="§"/>
            </a:pPr>
            <a:r>
              <a:rPr lang="en-GB" dirty="0"/>
              <a:t> Retain internal expertise and experience residing in its baby boomer employees for future generations</a:t>
            </a:r>
          </a:p>
          <a:p>
            <a:pPr>
              <a:buFont typeface="Wingdings" pitchFamily="2" charset="2"/>
              <a:buChar char="§"/>
            </a:pPr>
            <a:r>
              <a:rPr lang="en-GB" dirty="0"/>
              <a:t>Creating  a workforce that balances the professional and the personal</a:t>
            </a:r>
          </a:p>
          <a:p>
            <a:endParaRPr lang="en-GB" dirty="0"/>
          </a:p>
        </p:txBody>
      </p:sp>
      <p:sp>
        <p:nvSpPr>
          <p:cNvPr id="8" name="Vertical Text Placeholder 7"/>
          <p:cNvSpPr>
            <a:spLocks noGrp="1"/>
          </p:cNvSpPr>
          <p:nvPr>
            <p:ph type="body" orient="vert" idx="16"/>
          </p:nvPr>
        </p:nvSpPr>
        <p:spPr>
          <a:xfrm>
            <a:off x="4680001" y="1073300"/>
            <a:ext cx="4211396" cy="369741"/>
          </a:xfrm>
        </p:spPr>
        <p:style>
          <a:lnRef idx="1">
            <a:schemeClr val="accent3"/>
          </a:lnRef>
          <a:fillRef idx="3">
            <a:schemeClr val="accent3"/>
          </a:fillRef>
          <a:effectRef idx="2">
            <a:schemeClr val="accent3"/>
          </a:effectRef>
          <a:fontRef idx="minor">
            <a:schemeClr val="lt1"/>
          </a:fontRef>
        </p:style>
        <p:txBody>
          <a:bodyPr>
            <a:normAutofit fontScale="62500" lnSpcReduction="20000"/>
          </a:bodyPr>
          <a:lstStyle/>
          <a:p>
            <a:pPr marL="0" indent="0" algn="ctr">
              <a:buNone/>
            </a:pPr>
            <a:r>
              <a:rPr lang="en-GB" dirty="0"/>
              <a:t>Mentoring</a:t>
            </a:r>
          </a:p>
        </p:txBody>
      </p:sp>
    </p:spTree>
    <p:extLst>
      <p:ext uri="{BB962C8B-B14F-4D97-AF65-F5344CB8AC3E}">
        <p14:creationId xmlns:p14="http://schemas.microsoft.com/office/powerpoint/2010/main" val="1506120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2000"/>
                                        <p:tgtEl>
                                          <p:spTgt spid="5">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2000"/>
                                        <p:tgtEl>
                                          <p:spTgt spid="5">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
                                            <p:bg/>
                                          </p:spTgt>
                                        </p:tgtEl>
                                        <p:attrNameLst>
                                          <p:attrName>style.visibility</p:attrName>
                                        </p:attrNameLst>
                                      </p:cBhvr>
                                      <p:to>
                                        <p:strVal val="visible"/>
                                      </p:to>
                                    </p:set>
                                    <p:animEffect transition="in" filter="fade">
                                      <p:cBhvr>
                                        <p:cTn id="13" dur="2000"/>
                                        <p:tgtEl>
                                          <p:spTgt spid="8">
                                            <p:bg/>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xEl>
                                              <p:pRg st="0" end="0"/>
                                            </p:txEl>
                                          </p:spTgt>
                                        </p:tgtEl>
                                        <p:attrNameLst>
                                          <p:attrName>style.visibility</p:attrName>
                                        </p:attrNameLst>
                                      </p:cBhvr>
                                      <p:to>
                                        <p:strVal val="visible"/>
                                      </p:to>
                                    </p:set>
                                    <p:animEffect transition="in" filter="fade">
                                      <p:cBhvr>
                                        <p:cTn id="16" dur="2000"/>
                                        <p:tgtEl>
                                          <p:spTgt spid="8">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bg/>
                                          </p:spTgt>
                                        </p:tgtEl>
                                        <p:attrNameLst>
                                          <p:attrName>style.visibility</p:attrName>
                                        </p:attrNameLst>
                                      </p:cBhvr>
                                      <p:to>
                                        <p:strVal val="visible"/>
                                      </p:to>
                                    </p:set>
                                    <p:animEffect transition="in" filter="fade">
                                      <p:cBhvr>
                                        <p:cTn id="21" dur="2000"/>
                                        <p:tgtEl>
                                          <p:spTgt spid="6">
                                            <p:bg/>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6">
                                            <p:txEl>
                                              <p:pRg st="0" end="0"/>
                                            </p:txEl>
                                          </p:spTgt>
                                        </p:tgtEl>
                                        <p:attrNameLst>
                                          <p:attrName>style.visibility</p:attrName>
                                        </p:attrNameLst>
                                      </p:cBhvr>
                                      <p:to>
                                        <p:strVal val="visible"/>
                                      </p:to>
                                    </p:set>
                                    <p:animEffect transition="in" filter="fade">
                                      <p:cBhvr>
                                        <p:cTn id="26" dur="2000"/>
                                        <p:tgtEl>
                                          <p:spTgt spid="6">
                                            <p:txEl>
                                              <p:pRg st="0" end="0"/>
                                            </p:txEl>
                                          </p:spTgt>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6">
                                            <p:txEl>
                                              <p:pRg st="1" end="1"/>
                                            </p:txEl>
                                          </p:spTgt>
                                        </p:tgtEl>
                                        <p:attrNameLst>
                                          <p:attrName>style.visibility</p:attrName>
                                        </p:attrNameLst>
                                      </p:cBhvr>
                                      <p:to>
                                        <p:strVal val="visible"/>
                                      </p:to>
                                    </p:set>
                                    <p:animEffect transition="in" filter="fade">
                                      <p:cBhvr>
                                        <p:cTn id="29" dur="2000"/>
                                        <p:tgtEl>
                                          <p:spTgt spid="6">
                                            <p:txEl>
                                              <p:pRg st="1" end="1"/>
                                            </p:txEl>
                                          </p:spTgt>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fade">
                                      <p:cBhvr>
                                        <p:cTn id="32" dur="2000"/>
                                        <p:tgtEl>
                                          <p:spTgt spid="6">
                                            <p:txEl>
                                              <p:pRg st="2" end="2"/>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6">
                                            <p:txEl>
                                              <p:pRg st="3" end="3"/>
                                            </p:txEl>
                                          </p:spTgt>
                                        </p:tgtEl>
                                        <p:attrNameLst>
                                          <p:attrName>style.visibility</p:attrName>
                                        </p:attrNameLst>
                                      </p:cBhvr>
                                      <p:to>
                                        <p:strVal val="visible"/>
                                      </p:to>
                                    </p:set>
                                    <p:animEffect transition="in" filter="fade">
                                      <p:cBhvr>
                                        <p:cTn id="35" dur="2000"/>
                                        <p:tgtEl>
                                          <p:spTgt spid="6">
                                            <p:txEl>
                                              <p:pRg st="3" end="3"/>
                                            </p:txEl>
                                          </p:spTgt>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6">
                                            <p:txEl>
                                              <p:pRg st="4" end="4"/>
                                            </p:txEl>
                                          </p:spTgt>
                                        </p:tgtEl>
                                        <p:attrNameLst>
                                          <p:attrName>style.visibility</p:attrName>
                                        </p:attrNameLst>
                                      </p:cBhvr>
                                      <p:to>
                                        <p:strVal val="visible"/>
                                      </p:to>
                                    </p:set>
                                    <p:animEffect transition="in" filter="fade">
                                      <p:cBhvr>
                                        <p:cTn id="38" dur="2000"/>
                                        <p:tgtEl>
                                          <p:spTgt spid="6">
                                            <p:txEl>
                                              <p:pRg st="4" end="4"/>
                                            </p:txEl>
                                          </p:spTgt>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7">
                                            <p:bg/>
                                          </p:spTgt>
                                        </p:tgtEl>
                                        <p:attrNameLst>
                                          <p:attrName>style.visibility</p:attrName>
                                        </p:attrNameLst>
                                      </p:cBhvr>
                                      <p:to>
                                        <p:strVal val="visible"/>
                                      </p:to>
                                    </p:set>
                                    <p:animEffect transition="in" filter="fade">
                                      <p:cBhvr>
                                        <p:cTn id="43" dur="2000"/>
                                        <p:tgtEl>
                                          <p:spTgt spid="7">
                                            <p:bg/>
                                          </p:spTgt>
                                        </p:tgtEl>
                                      </p:cBhvr>
                                    </p:animEffect>
                                  </p:childTnLst>
                                </p:cTn>
                              </p:par>
                            </p:childTnLst>
                          </p:cTn>
                        </p:par>
                      </p:childTnLst>
                    </p:cTn>
                  </p:par>
                  <p:par>
                    <p:cTn id="44" fill="hold">
                      <p:stCondLst>
                        <p:cond delay="indefinite"/>
                      </p:stCondLst>
                      <p:childTnLst>
                        <p:par>
                          <p:cTn id="45" fill="hold">
                            <p:stCondLst>
                              <p:cond delay="0"/>
                            </p:stCondLst>
                            <p:childTnLst>
                              <p:par>
                                <p:cTn id="46" presetID="10" presetClass="entr" presetSubtype="0" fill="hold" grpId="0" nodeType="clickEffect">
                                  <p:stCondLst>
                                    <p:cond delay="0"/>
                                  </p:stCondLst>
                                  <p:childTnLst>
                                    <p:set>
                                      <p:cBhvr>
                                        <p:cTn id="47" dur="1" fill="hold">
                                          <p:stCondLst>
                                            <p:cond delay="0"/>
                                          </p:stCondLst>
                                        </p:cTn>
                                        <p:tgtEl>
                                          <p:spTgt spid="7">
                                            <p:txEl>
                                              <p:pRg st="0" end="0"/>
                                            </p:txEl>
                                          </p:spTgt>
                                        </p:tgtEl>
                                        <p:attrNameLst>
                                          <p:attrName>style.visibility</p:attrName>
                                        </p:attrNameLst>
                                      </p:cBhvr>
                                      <p:to>
                                        <p:strVal val="visible"/>
                                      </p:to>
                                    </p:set>
                                    <p:animEffect transition="in" filter="fade">
                                      <p:cBhvr>
                                        <p:cTn id="48" dur="2000"/>
                                        <p:tgtEl>
                                          <p:spTgt spid="7">
                                            <p:txEl>
                                              <p:pRg st="0" end="0"/>
                                            </p:txEl>
                                          </p:spTgt>
                                        </p:tgtEl>
                                      </p:cBhvr>
                                    </p:animEffect>
                                  </p:childTnLst>
                                </p:cTn>
                              </p:par>
                              <p:par>
                                <p:cTn id="49" presetID="10" presetClass="entr" presetSubtype="0" fill="hold" grpId="0" nodeType="withEffect">
                                  <p:stCondLst>
                                    <p:cond delay="0"/>
                                  </p:stCondLst>
                                  <p:childTnLst>
                                    <p:set>
                                      <p:cBhvr>
                                        <p:cTn id="50" dur="1" fill="hold">
                                          <p:stCondLst>
                                            <p:cond delay="0"/>
                                          </p:stCondLst>
                                        </p:cTn>
                                        <p:tgtEl>
                                          <p:spTgt spid="7">
                                            <p:txEl>
                                              <p:pRg st="1" end="1"/>
                                            </p:txEl>
                                          </p:spTgt>
                                        </p:tgtEl>
                                        <p:attrNameLst>
                                          <p:attrName>style.visibility</p:attrName>
                                        </p:attrNameLst>
                                      </p:cBhvr>
                                      <p:to>
                                        <p:strVal val="visible"/>
                                      </p:to>
                                    </p:set>
                                    <p:animEffect transition="in" filter="fade">
                                      <p:cBhvr>
                                        <p:cTn id="51" dur="2000"/>
                                        <p:tgtEl>
                                          <p:spTgt spid="7">
                                            <p:txEl>
                                              <p:pRg st="1" end="1"/>
                                            </p:txEl>
                                          </p:spTgt>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7">
                                            <p:txEl>
                                              <p:pRg st="2" end="2"/>
                                            </p:txEl>
                                          </p:spTgt>
                                        </p:tgtEl>
                                        <p:attrNameLst>
                                          <p:attrName>style.visibility</p:attrName>
                                        </p:attrNameLst>
                                      </p:cBhvr>
                                      <p:to>
                                        <p:strVal val="visible"/>
                                      </p:to>
                                    </p:set>
                                    <p:animEffect transition="in" filter="fade">
                                      <p:cBhvr>
                                        <p:cTn id="54" dur="2000"/>
                                        <p:tgtEl>
                                          <p:spTgt spid="7">
                                            <p:txEl>
                                              <p:pRg st="2" end="2"/>
                                            </p:txEl>
                                          </p:spTgt>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7">
                                            <p:txEl>
                                              <p:pRg st="3" end="3"/>
                                            </p:txEl>
                                          </p:spTgt>
                                        </p:tgtEl>
                                        <p:attrNameLst>
                                          <p:attrName>style.visibility</p:attrName>
                                        </p:attrNameLst>
                                      </p:cBhvr>
                                      <p:to>
                                        <p:strVal val="visible"/>
                                      </p:to>
                                    </p:set>
                                    <p:animEffect transition="in" filter="fade">
                                      <p:cBhvr>
                                        <p:cTn id="57" dur="2000"/>
                                        <p:tgtEl>
                                          <p:spTgt spid="7">
                                            <p:txEl>
                                              <p:pRg st="3" end="3"/>
                                            </p:txEl>
                                          </p:spTgt>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7">
                                            <p:txEl>
                                              <p:pRg st="4" end="4"/>
                                            </p:txEl>
                                          </p:spTgt>
                                        </p:tgtEl>
                                        <p:attrNameLst>
                                          <p:attrName>style.visibility</p:attrName>
                                        </p:attrNameLst>
                                      </p:cBhvr>
                                      <p:to>
                                        <p:strVal val="visible"/>
                                      </p:to>
                                    </p:set>
                                    <p:animEffect transition="in" filter="fade">
                                      <p:cBhvr>
                                        <p:cTn id="60" dur="20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6" grpId="0" build="p" animBg="1"/>
      <p:bldP spid="7" grpId="0" build="p" animBg="1"/>
      <p:bldP spid="8"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Vertical Text Placeholder 8"/>
          <p:cNvSpPr>
            <a:spLocks noGrp="1"/>
          </p:cNvSpPr>
          <p:nvPr>
            <p:ph type="body" orient="vert" idx="13"/>
          </p:nvPr>
        </p:nvSpPr>
        <p:spPr>
          <a:xfrm>
            <a:off x="406146" y="831362"/>
            <a:ext cx="8317230" cy="1229485"/>
          </a:xfrm>
        </p:spPr>
        <p:txBody>
          <a:bodyPr/>
          <a:lstStyle/>
          <a:p>
            <a:pPr>
              <a:buNone/>
            </a:pPr>
            <a:r>
              <a:rPr lang="en-GB" dirty="0"/>
              <a:t>7 Powerful Questions</a:t>
            </a:r>
          </a:p>
          <a:p>
            <a:pPr>
              <a:buNone/>
            </a:pPr>
            <a:endParaRPr lang="en-GB" dirty="0"/>
          </a:p>
        </p:txBody>
      </p:sp>
      <p:pic>
        <p:nvPicPr>
          <p:cNvPr id="4" name="Picture 3">
            <a:extLst>
              <a:ext uri="{FF2B5EF4-FFF2-40B4-BE49-F238E27FC236}">
                <a16:creationId xmlns:a16="http://schemas.microsoft.com/office/drawing/2014/main" id="{CD2AC42F-4879-418A-98A5-9071703C201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83880" y="1844825"/>
            <a:ext cx="3888432" cy="3615465"/>
          </a:xfrm>
          <a:prstGeom prst="rect">
            <a:avLst/>
          </a:prstGeom>
        </p:spPr>
      </p:pic>
      <p:sp>
        <p:nvSpPr>
          <p:cNvPr id="5" name="TextBox 4">
            <a:extLst>
              <a:ext uri="{FF2B5EF4-FFF2-40B4-BE49-F238E27FC236}">
                <a16:creationId xmlns:a16="http://schemas.microsoft.com/office/drawing/2014/main" id="{9EE4028B-6514-4864-85E4-710DF42CBEBA}"/>
              </a:ext>
            </a:extLst>
          </p:cNvPr>
          <p:cNvSpPr txBox="1"/>
          <p:nvPr/>
        </p:nvSpPr>
        <p:spPr>
          <a:xfrm>
            <a:off x="2987824" y="8056503"/>
            <a:ext cx="4502260" cy="230832"/>
          </a:xfrm>
          <a:prstGeom prst="rect">
            <a:avLst/>
          </a:prstGeom>
          <a:noFill/>
        </p:spPr>
        <p:txBody>
          <a:bodyPr wrap="square" rtlCol="0">
            <a:spAutoFit/>
          </a:bodyPr>
          <a:lstStyle/>
          <a:p>
            <a:r>
              <a:rPr lang="en-GB" sz="900">
                <a:hlinkClick r:id="rId4" tooltip="http://bluesyemre.com/2013/01/10/20-ideas-for-content-that-people-love-to-share-on-social-media"/>
              </a:rPr>
              <a:t>This Photo</a:t>
            </a:r>
            <a:r>
              <a:rPr lang="en-GB" sz="900"/>
              <a:t> by Unknown Author is licensed under </a:t>
            </a:r>
            <a:r>
              <a:rPr lang="en-GB" sz="900">
                <a:hlinkClick r:id="rId5" tooltip="https://creativecommons.org/licenses/by/3.0/"/>
              </a:rPr>
              <a:t>CC BY</a:t>
            </a:r>
            <a:endParaRPr lang="en-GB" sz="900"/>
          </a:p>
        </p:txBody>
      </p:sp>
      <p:sp>
        <p:nvSpPr>
          <p:cNvPr id="6" name="TextBox 5"/>
          <p:cNvSpPr txBox="1"/>
          <p:nvPr/>
        </p:nvSpPr>
        <p:spPr>
          <a:xfrm>
            <a:off x="4564761" y="2060848"/>
            <a:ext cx="4158615" cy="4093428"/>
          </a:xfrm>
          <a:prstGeom prst="rect">
            <a:avLst/>
          </a:prstGeom>
          <a:noFill/>
        </p:spPr>
        <p:txBody>
          <a:bodyPr wrap="square" rtlCol="0">
            <a:spAutoFit/>
          </a:bodyPr>
          <a:lstStyle/>
          <a:p>
            <a:pPr marL="457200" indent="-457200">
              <a:buAutoNum type="arabicPeriod"/>
            </a:pPr>
            <a:r>
              <a:rPr lang="en-GB" sz="2000" dirty="0"/>
              <a:t>What is on your mind?</a:t>
            </a:r>
          </a:p>
          <a:p>
            <a:pPr marL="457200" indent="-457200">
              <a:buAutoNum type="arabicPeriod"/>
            </a:pPr>
            <a:r>
              <a:rPr lang="en-GB" sz="2000" dirty="0"/>
              <a:t>And what else?</a:t>
            </a:r>
          </a:p>
          <a:p>
            <a:pPr marL="457200" indent="-457200">
              <a:buAutoNum type="arabicPeriod"/>
            </a:pPr>
            <a:r>
              <a:rPr lang="en-GB" sz="2000" dirty="0"/>
              <a:t>What’s the real challenge here for you?</a:t>
            </a:r>
          </a:p>
          <a:p>
            <a:pPr marL="457200" indent="-457200">
              <a:buAutoNum type="arabicPeriod"/>
            </a:pPr>
            <a:r>
              <a:rPr lang="en-GB" sz="2000" dirty="0"/>
              <a:t>What do you want?</a:t>
            </a:r>
          </a:p>
          <a:p>
            <a:pPr marL="457200" indent="-457200">
              <a:buAutoNum type="arabicPeriod"/>
            </a:pPr>
            <a:r>
              <a:rPr lang="en-GB" sz="2000" dirty="0"/>
              <a:t>How can I help?</a:t>
            </a:r>
          </a:p>
          <a:p>
            <a:pPr marL="457200" indent="-457200">
              <a:buAutoNum type="arabicPeriod"/>
            </a:pPr>
            <a:r>
              <a:rPr lang="en-GB" sz="2000" dirty="0"/>
              <a:t>If you’re saying yes to this, what are you saying no to?</a:t>
            </a:r>
          </a:p>
          <a:p>
            <a:pPr marL="457200" indent="-457200">
              <a:buAutoNum type="arabicPeriod"/>
            </a:pPr>
            <a:r>
              <a:rPr lang="en-GB" sz="2000" dirty="0"/>
              <a:t>What is most useful for you?</a:t>
            </a:r>
          </a:p>
          <a:p>
            <a:pPr marL="457200" indent="-457200">
              <a:buAutoNum type="arabicPeriod"/>
            </a:pPr>
            <a:endParaRPr lang="en-GB" sz="1600" dirty="0">
              <a:solidFill>
                <a:schemeClr val="tx2"/>
              </a:solidFill>
            </a:endParaRPr>
          </a:p>
          <a:p>
            <a:r>
              <a:rPr lang="en-GB" sz="1200" dirty="0" err="1">
                <a:solidFill>
                  <a:schemeClr val="tx2"/>
                </a:solidFill>
              </a:rPr>
              <a:t>Stanier</a:t>
            </a:r>
            <a:r>
              <a:rPr lang="en-GB" sz="1200" dirty="0">
                <a:solidFill>
                  <a:schemeClr val="tx2"/>
                </a:solidFill>
              </a:rPr>
              <a:t>, M  (2016),  </a:t>
            </a:r>
            <a:r>
              <a:rPr lang="en-GB" sz="1200" i="1" dirty="0">
                <a:solidFill>
                  <a:schemeClr val="tx2"/>
                </a:solidFill>
              </a:rPr>
              <a:t>The coaching habit : say less, ask more &amp; change the way you lead forever.</a:t>
            </a:r>
            <a:r>
              <a:rPr lang="en-GB" sz="1200" dirty="0">
                <a:solidFill>
                  <a:schemeClr val="tx2"/>
                </a:solidFill>
              </a:rPr>
              <a:t>  Box of Crayons Press Toronto, ON</a:t>
            </a:r>
          </a:p>
          <a:p>
            <a:endParaRPr lang="en-GB" sz="2000" dirty="0"/>
          </a:p>
        </p:txBody>
      </p:sp>
      <p:sp>
        <p:nvSpPr>
          <p:cNvPr id="3" name="Title 2"/>
          <p:cNvSpPr>
            <a:spLocks noGrp="1"/>
          </p:cNvSpPr>
          <p:nvPr>
            <p:ph type="title"/>
          </p:nvPr>
        </p:nvSpPr>
        <p:spPr>
          <a:xfrm>
            <a:off x="449961" y="262074"/>
            <a:ext cx="8229600" cy="569289"/>
          </a:xfrm>
        </p:spPr>
        <p:txBody>
          <a:bodyPr>
            <a:normAutofit fontScale="90000"/>
          </a:bodyPr>
          <a:lstStyle/>
          <a:p>
            <a:r>
              <a:rPr lang="en-GB" dirty="0"/>
              <a:t>The Coaching Habit:  </a:t>
            </a:r>
          </a:p>
        </p:txBody>
      </p:sp>
    </p:spTree>
    <p:extLst>
      <p:ext uri="{BB962C8B-B14F-4D97-AF65-F5344CB8AC3E}">
        <p14:creationId xmlns:p14="http://schemas.microsoft.com/office/powerpoint/2010/main" val="19536066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1.2  </a:t>
            </a:r>
            <a:r>
              <a:rPr lang="en-GB" dirty="0">
                <a:solidFill>
                  <a:schemeClr val="tx2">
                    <a:lumMod val="60000"/>
                    <a:lumOff val="40000"/>
                  </a:schemeClr>
                </a:solidFill>
              </a:rPr>
              <a:t>Covey, S. (2005) </a:t>
            </a:r>
            <a:r>
              <a:rPr lang="en-GB" i="1" dirty="0">
                <a:solidFill>
                  <a:schemeClr val="tx2">
                    <a:lumMod val="60000"/>
                    <a:lumOff val="40000"/>
                  </a:schemeClr>
                </a:solidFill>
              </a:rPr>
              <a:t>The 7 Habits of Highly Effective People</a:t>
            </a:r>
            <a:r>
              <a:rPr lang="en-GB" dirty="0">
                <a:solidFill>
                  <a:schemeClr val="tx2">
                    <a:lumMod val="60000"/>
                    <a:lumOff val="40000"/>
                  </a:schemeClr>
                </a:solidFill>
              </a:rPr>
              <a:t>. New York: Free Press.</a:t>
            </a: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fontScale="70000" lnSpcReduction="20000"/>
          </a:bodyPr>
          <a:lstStyle/>
          <a:p>
            <a:pPr marL="0" indent="0">
              <a:buNone/>
            </a:pPr>
            <a:endParaRPr lang="en-GB" sz="2800" dirty="0"/>
          </a:p>
          <a:p>
            <a:pPr marL="0" lvl="0" indent="0">
              <a:buNone/>
            </a:pPr>
            <a:r>
              <a:rPr lang="en-GB" dirty="0"/>
              <a:t>Inside-Out: The Change Starts from Within. ...</a:t>
            </a:r>
          </a:p>
          <a:p>
            <a:pPr marL="0" lvl="0" indent="0">
              <a:buNone/>
            </a:pPr>
            <a:r>
              <a:rPr lang="en-GB" dirty="0"/>
              <a:t>SUMMARY OF THE SEVEN HABITS.</a:t>
            </a:r>
          </a:p>
          <a:p>
            <a:pPr marL="0" lvl="0" indent="0">
              <a:buNone/>
            </a:pPr>
            <a:endParaRPr lang="en-GB" dirty="0"/>
          </a:p>
          <a:p>
            <a:pPr lvl="0"/>
            <a:r>
              <a:rPr lang="en-GB" dirty="0"/>
              <a:t>Habit 1: Be Proactive. ...</a:t>
            </a:r>
          </a:p>
          <a:p>
            <a:pPr lvl="0"/>
            <a:r>
              <a:rPr lang="en-GB" dirty="0"/>
              <a:t>Habit 2: Begin with the End in Mind. ...</a:t>
            </a:r>
          </a:p>
          <a:p>
            <a:pPr lvl="0"/>
            <a:r>
              <a:rPr lang="en-GB" dirty="0"/>
              <a:t>Habit 3: Put First Things First. ...</a:t>
            </a:r>
          </a:p>
          <a:p>
            <a:pPr lvl="0"/>
            <a:r>
              <a:rPr lang="en-GB" dirty="0"/>
              <a:t>Habit 4: Think Win/Win. ...</a:t>
            </a:r>
          </a:p>
          <a:p>
            <a:pPr lvl="0"/>
            <a:r>
              <a:rPr lang="en-GB" dirty="0"/>
              <a:t>Habit 5: Seek First to Understand, Then to Be Understood. ...</a:t>
            </a:r>
          </a:p>
          <a:p>
            <a:pPr lvl="0"/>
            <a:r>
              <a:rPr lang="en-GB" dirty="0"/>
              <a:t>Habit 6: Synergize.</a:t>
            </a:r>
          </a:p>
          <a:p>
            <a:pPr lvl="0"/>
            <a:r>
              <a:rPr lang="en-GB" dirty="0"/>
              <a:t>Habit 7: Sharpening the saw (renewal and continual improvement).</a:t>
            </a:r>
          </a:p>
          <a:p>
            <a:pPr lvl="0"/>
            <a:endParaRPr lang="en-GB" dirty="0"/>
          </a:p>
          <a:p>
            <a:endParaRPr lang="en-GB" sz="2400" dirty="0"/>
          </a:p>
          <a:p>
            <a:pPr marL="0" indent="0">
              <a:buNone/>
            </a:pPr>
            <a:endParaRPr lang="en-GB" sz="2400" dirty="0"/>
          </a:p>
        </p:txBody>
      </p:sp>
    </p:spTree>
    <p:extLst>
      <p:ext uri="{BB962C8B-B14F-4D97-AF65-F5344CB8AC3E}">
        <p14:creationId xmlns:p14="http://schemas.microsoft.com/office/powerpoint/2010/main" val="30423495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1.3 Other learning initiatives </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557984" y="1277145"/>
            <a:ext cx="8318832" cy="4392488"/>
          </a:xfrm>
          <a:prstGeom prst="rect">
            <a:avLst/>
          </a:prstGeom>
        </p:spPr>
        <p:txBody>
          <a:bodyPr vert="horz" lIns="91440" tIns="108000" rIns="72000" bIns="7200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t>Counselling</a:t>
            </a:r>
          </a:p>
          <a:p>
            <a:r>
              <a:rPr lang="en-GB" sz="2800" dirty="0"/>
              <a:t>Wellbeing programmes</a:t>
            </a:r>
          </a:p>
          <a:p>
            <a:r>
              <a:rPr lang="en-GB" sz="2800" dirty="0"/>
              <a:t>Employee engagement programmes</a:t>
            </a:r>
          </a:p>
          <a:p>
            <a:r>
              <a:rPr lang="en-GB" sz="2800" dirty="0"/>
              <a:t>E-learning</a:t>
            </a:r>
          </a:p>
          <a:p>
            <a:r>
              <a:rPr lang="en-GB" sz="2800" dirty="0"/>
              <a:t>Self-directed learning</a:t>
            </a:r>
          </a:p>
          <a:p>
            <a:r>
              <a:rPr lang="en-GB" sz="2800" dirty="0"/>
              <a:t>Focus groups</a:t>
            </a:r>
          </a:p>
          <a:p>
            <a:r>
              <a:rPr lang="en-GB" sz="2800" dirty="0"/>
              <a:t>Peer support groups</a:t>
            </a:r>
          </a:p>
          <a:p>
            <a:r>
              <a:rPr lang="en-GB" sz="2800" dirty="0"/>
              <a:t>Community work / team-building days</a:t>
            </a:r>
          </a:p>
          <a:p>
            <a:r>
              <a:rPr lang="en-GB" sz="2800" dirty="0"/>
              <a:t>Any others?</a:t>
            </a:r>
          </a:p>
          <a:p>
            <a:pPr marL="0" indent="0">
              <a:buFont typeface="Arial" pitchFamily="34" charset="0"/>
              <a:buNone/>
            </a:pPr>
            <a:endParaRPr lang="en-GB" sz="2800" dirty="0"/>
          </a:p>
          <a:p>
            <a:endParaRPr lang="en-GB" sz="2400" dirty="0"/>
          </a:p>
          <a:p>
            <a:pPr marL="0" indent="0">
              <a:buFont typeface="Arial" pitchFamily="34" charset="0"/>
              <a:buNone/>
            </a:pPr>
            <a:endParaRPr lang="en-GB" sz="2400" dirty="0"/>
          </a:p>
        </p:txBody>
      </p:sp>
      <p:pic>
        <p:nvPicPr>
          <p:cNvPr id="3" name="Picture 2">
            <a:extLst>
              <a:ext uri="{FF2B5EF4-FFF2-40B4-BE49-F238E27FC236}">
                <a16:creationId xmlns:a16="http://schemas.microsoft.com/office/drawing/2014/main" id="{AA4AD2FA-2850-4332-B1F4-5B7113B3A0A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5146352">
            <a:off x="6004961" y="1863108"/>
            <a:ext cx="3810000" cy="1935834"/>
          </a:xfrm>
          <a:prstGeom prst="rect">
            <a:avLst/>
          </a:prstGeom>
        </p:spPr>
      </p:pic>
    </p:spTree>
    <p:extLst>
      <p:ext uri="{BB962C8B-B14F-4D97-AF65-F5344CB8AC3E}">
        <p14:creationId xmlns:p14="http://schemas.microsoft.com/office/powerpoint/2010/main" val="2488017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263001"/>
            <a:ext cx="8229600" cy="1014144"/>
          </a:xfrm>
        </p:spPr>
        <p:txBody>
          <a:bodyPr/>
          <a:lstStyle/>
          <a:p>
            <a:r>
              <a:rPr lang="en-GB" dirty="0"/>
              <a:t>1.3 Other learning initiatives </a:t>
            </a:r>
          </a:p>
        </p:txBody>
      </p:sp>
      <p:sp>
        <p:nvSpPr>
          <p:cNvPr id="5" name="Vertical Text Placeholder 4"/>
          <p:cNvSpPr>
            <a:spLocks noGrp="1"/>
          </p:cNvSpPr>
          <p:nvPr>
            <p:ph type="body" orient="vert" idx="1"/>
          </p:nvPr>
        </p:nvSpPr>
        <p:spPr>
          <a:xfrm>
            <a:off x="405584" y="1124745"/>
            <a:ext cx="8318832" cy="4392488"/>
          </a:xfrm>
        </p:spPr>
        <p:txBody>
          <a:bodyPr>
            <a:normAutofit fontScale="92500" lnSpcReduction="10000"/>
          </a:bodyPr>
          <a:lstStyle/>
          <a:p>
            <a:pPr marL="0" indent="0">
              <a:buNone/>
            </a:pPr>
            <a:endParaRPr lang="en-GB" sz="2800" dirty="0"/>
          </a:p>
          <a:p>
            <a:pPr marL="0" indent="0">
              <a:buNone/>
            </a:pPr>
            <a:r>
              <a:rPr lang="en-GB" sz="2600" i="1" dirty="0"/>
              <a:t>“There are obvious similarities between coaches and therapists.  Both do a lot of talking and listening, both deal with people’s problems.  However, while coaching and therapy work in similar areas, they are not the same thing.  Coaching supports general life situations, improving  our performance and creating desirable results.  Therapy normally focuses on specific, significant problems e.g. trauma, mental illness, etc.”</a:t>
            </a:r>
          </a:p>
          <a:p>
            <a:pPr marL="0" indent="0">
              <a:buNone/>
            </a:pPr>
            <a:r>
              <a:rPr lang="en-GB" sz="2800" dirty="0">
                <a:solidFill>
                  <a:srgbClr val="0070C0"/>
                </a:solidFill>
              </a:rPr>
              <a:t>Starr, J. (2011) </a:t>
            </a:r>
            <a:r>
              <a:rPr lang="en-GB" sz="2800" i="1" dirty="0">
                <a:solidFill>
                  <a:srgbClr val="0070C0"/>
                </a:solidFill>
              </a:rPr>
              <a:t>The Coaching Manual The Definitive Guide to the Process, Principals and Skills of Personal Coaching </a:t>
            </a:r>
            <a:r>
              <a:rPr lang="en-GB" sz="2800" dirty="0">
                <a:solidFill>
                  <a:srgbClr val="0070C0"/>
                </a:solidFill>
              </a:rPr>
              <a:t>3</a:t>
            </a:r>
            <a:r>
              <a:rPr lang="en-GB" sz="2800" baseline="30000" dirty="0">
                <a:solidFill>
                  <a:srgbClr val="0070C0"/>
                </a:solidFill>
              </a:rPr>
              <a:t>rd</a:t>
            </a:r>
            <a:r>
              <a:rPr lang="en-GB" sz="2800" dirty="0">
                <a:solidFill>
                  <a:srgbClr val="0070C0"/>
                </a:solidFill>
              </a:rPr>
              <a:t> ed. Great Britain: Pearson</a:t>
            </a:r>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557984" y="1124745"/>
            <a:ext cx="8318832" cy="4544888"/>
          </a:xfrm>
          <a:prstGeom prst="rect">
            <a:avLst/>
          </a:prstGeom>
        </p:spPr>
        <p:txBody>
          <a:bodyPr vert="horz" lIns="91440" tIns="108000" rIns="72000" bIns="7200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t>Coaching compared to counselling therapy:</a:t>
            </a:r>
          </a:p>
          <a:p>
            <a:pPr marL="0" indent="0">
              <a:buNone/>
            </a:pPr>
            <a:endParaRPr lang="en-GB" sz="2800" dirty="0"/>
          </a:p>
          <a:p>
            <a:endParaRPr lang="en-GB" sz="2400" dirty="0"/>
          </a:p>
          <a:p>
            <a:pPr marL="0" indent="0">
              <a:buFont typeface="Arial" pitchFamily="34" charset="0"/>
              <a:buNone/>
            </a:pPr>
            <a:endParaRPr lang="en-GB" sz="2400" dirty="0"/>
          </a:p>
        </p:txBody>
      </p:sp>
    </p:spTree>
    <p:extLst>
      <p:ext uri="{BB962C8B-B14F-4D97-AF65-F5344CB8AC3E}">
        <p14:creationId xmlns:p14="http://schemas.microsoft.com/office/powerpoint/2010/main" val="2762598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22109"/>
            <a:ext cx="8229600" cy="1014144"/>
          </a:xfrm>
        </p:spPr>
        <p:txBody>
          <a:bodyPr/>
          <a:lstStyle/>
          <a:p>
            <a:r>
              <a:rPr lang="en-GB" dirty="0"/>
              <a:t>1.3 Other learning initiatives </a:t>
            </a:r>
          </a:p>
        </p:txBody>
      </p:sp>
      <p:sp>
        <p:nvSpPr>
          <p:cNvPr id="5" name="Vertical Text Placeholder 4"/>
          <p:cNvSpPr>
            <a:spLocks noGrp="1"/>
          </p:cNvSpPr>
          <p:nvPr>
            <p:ph type="body" orient="vert" idx="1"/>
          </p:nvPr>
        </p:nvSpPr>
        <p:spPr>
          <a:xfrm>
            <a:off x="412584" y="3681028"/>
            <a:ext cx="8318832" cy="4392488"/>
          </a:xfrm>
        </p:spPr>
        <p:txBody>
          <a:bodyPr>
            <a:normAutofit/>
          </a:bodyPr>
          <a:lstStyle/>
          <a:p>
            <a:pPr marL="0" indent="0">
              <a:buNone/>
            </a:pPr>
            <a:endParaRPr lang="en-GB" sz="2800" dirty="0"/>
          </a:p>
          <a:p>
            <a:pPr marL="0" indent="0">
              <a:buNone/>
            </a:pPr>
            <a:r>
              <a:rPr lang="en-GB" sz="2800"/>
              <a:t>“</a:t>
            </a:r>
            <a:r>
              <a:rPr lang="en-GB" sz="2800">
                <a:solidFill>
                  <a:srgbClr val="0070C0"/>
                </a:solidFill>
              </a:rPr>
              <a:t>Starr</a:t>
            </a:r>
            <a:r>
              <a:rPr lang="en-GB" sz="2800" dirty="0">
                <a:solidFill>
                  <a:srgbClr val="0070C0"/>
                </a:solidFill>
              </a:rPr>
              <a:t>, J. (2011) </a:t>
            </a:r>
            <a:r>
              <a:rPr lang="en-GB" sz="2800" i="1" dirty="0">
                <a:solidFill>
                  <a:srgbClr val="0070C0"/>
                </a:solidFill>
              </a:rPr>
              <a:t>The Coaching Manual The Definitive Guide to the Process, Principals and Skills of Personal Coaching </a:t>
            </a:r>
            <a:r>
              <a:rPr lang="en-GB" sz="2800" dirty="0">
                <a:solidFill>
                  <a:srgbClr val="0070C0"/>
                </a:solidFill>
              </a:rPr>
              <a:t>3</a:t>
            </a:r>
            <a:r>
              <a:rPr lang="en-GB" sz="2800" baseline="30000" dirty="0">
                <a:solidFill>
                  <a:srgbClr val="0070C0"/>
                </a:solidFill>
              </a:rPr>
              <a:t>rd</a:t>
            </a:r>
            <a:r>
              <a:rPr lang="en-GB" sz="2800" dirty="0">
                <a:solidFill>
                  <a:srgbClr val="0070C0"/>
                </a:solidFill>
              </a:rPr>
              <a:t> ed. Great Britain: Pearson</a:t>
            </a:r>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360968" y="980728"/>
            <a:ext cx="8318832" cy="3240360"/>
          </a:xfrm>
          <a:prstGeom prst="rect">
            <a:avLst/>
          </a:prstGeom>
        </p:spPr>
        <p:txBody>
          <a:bodyPr vert="horz" lIns="91440" tIns="108000" rIns="72000" bIns="7200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b="1" dirty="0"/>
              <a:t>Coaching would be appropriate for:</a:t>
            </a:r>
          </a:p>
          <a:p>
            <a:r>
              <a:rPr lang="en-GB" sz="2000" dirty="0"/>
              <a:t>Putting together a life plan, understanding our aims and goals.</a:t>
            </a:r>
          </a:p>
          <a:p>
            <a:r>
              <a:rPr lang="en-GB" sz="2000" dirty="0"/>
              <a:t>Finding ways to reduce stress in our lives, or free up more time.</a:t>
            </a:r>
          </a:p>
          <a:p>
            <a:r>
              <a:rPr lang="en-GB" sz="2000" dirty="0"/>
              <a:t>Building a life/work balance that fulfils us.</a:t>
            </a:r>
          </a:p>
          <a:p>
            <a:r>
              <a:rPr lang="en-GB" sz="2000" dirty="0"/>
              <a:t>Improving our ability to relate to others.</a:t>
            </a:r>
          </a:p>
          <a:p>
            <a:r>
              <a:rPr lang="en-GB" sz="2000" dirty="0"/>
              <a:t>Improving our awareness of others</a:t>
            </a:r>
          </a:p>
          <a:p>
            <a:r>
              <a:rPr lang="en-GB" sz="2000" dirty="0"/>
              <a:t>Improving our self-discipline and motivation.</a:t>
            </a:r>
          </a:p>
          <a:p>
            <a:r>
              <a:rPr lang="en-GB" sz="2000" dirty="0"/>
              <a:t>Improving our health and well-being routines, e.g. diet, exercise.</a:t>
            </a:r>
          </a:p>
          <a:p>
            <a:endParaRPr lang="en-GB" sz="2800" dirty="0"/>
          </a:p>
          <a:p>
            <a:pPr marL="0" indent="0">
              <a:buFont typeface="Arial" pitchFamily="34" charset="0"/>
              <a:buNone/>
            </a:pPr>
            <a:endParaRPr lang="en-GB" sz="2400" dirty="0"/>
          </a:p>
        </p:txBody>
      </p:sp>
    </p:spTree>
    <p:extLst>
      <p:ext uri="{BB962C8B-B14F-4D97-AF65-F5344CB8AC3E}">
        <p14:creationId xmlns:p14="http://schemas.microsoft.com/office/powerpoint/2010/main" val="177449670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22109"/>
            <a:ext cx="8229600" cy="1014144"/>
          </a:xfrm>
        </p:spPr>
        <p:txBody>
          <a:bodyPr/>
          <a:lstStyle/>
          <a:p>
            <a:r>
              <a:rPr lang="en-GB" dirty="0"/>
              <a:t>1.3 Other learning initiatives </a:t>
            </a:r>
          </a:p>
        </p:txBody>
      </p:sp>
      <p:sp>
        <p:nvSpPr>
          <p:cNvPr id="5" name="Vertical Text Placeholder 4"/>
          <p:cNvSpPr>
            <a:spLocks noGrp="1"/>
          </p:cNvSpPr>
          <p:nvPr>
            <p:ph type="body" orient="vert" idx="1"/>
          </p:nvPr>
        </p:nvSpPr>
        <p:spPr>
          <a:xfrm>
            <a:off x="412584" y="3681028"/>
            <a:ext cx="8318832" cy="4392488"/>
          </a:xfrm>
        </p:spPr>
        <p:txBody>
          <a:bodyPr>
            <a:normAutofit/>
          </a:bodyPr>
          <a:lstStyle/>
          <a:p>
            <a:pPr marL="0" indent="0">
              <a:buNone/>
            </a:pPr>
            <a:endParaRPr lang="en-GB" sz="2800" dirty="0"/>
          </a:p>
          <a:p>
            <a:pPr marL="0" indent="0">
              <a:buNone/>
            </a:pPr>
            <a:r>
              <a:rPr lang="en-GB" sz="2800" dirty="0">
                <a:solidFill>
                  <a:srgbClr val="0070C0"/>
                </a:solidFill>
              </a:rPr>
              <a:t>Starr, J. (2011) </a:t>
            </a:r>
            <a:r>
              <a:rPr lang="en-GB" sz="2800" i="1" dirty="0">
                <a:solidFill>
                  <a:srgbClr val="0070C0"/>
                </a:solidFill>
              </a:rPr>
              <a:t>The Coaching Manual The Definitive Guide to the Process, Principals and Skills of Personal Coaching </a:t>
            </a:r>
            <a:r>
              <a:rPr lang="en-GB" sz="2800" dirty="0">
                <a:solidFill>
                  <a:srgbClr val="0070C0"/>
                </a:solidFill>
              </a:rPr>
              <a:t>3</a:t>
            </a:r>
            <a:r>
              <a:rPr lang="en-GB" sz="2800" baseline="30000" dirty="0">
                <a:solidFill>
                  <a:srgbClr val="0070C0"/>
                </a:solidFill>
              </a:rPr>
              <a:t>rd</a:t>
            </a:r>
            <a:r>
              <a:rPr lang="en-GB" sz="2800" dirty="0">
                <a:solidFill>
                  <a:srgbClr val="0070C0"/>
                </a:solidFill>
              </a:rPr>
              <a:t> ed. Great Britain: Pearson.</a:t>
            </a:r>
          </a:p>
          <a:p>
            <a:endParaRPr lang="en-GB" sz="2400" dirty="0"/>
          </a:p>
          <a:p>
            <a:pPr marL="0" indent="0">
              <a:buNone/>
            </a:pPr>
            <a:endParaRPr lang="en-GB" sz="2400" dirty="0"/>
          </a:p>
        </p:txBody>
      </p:sp>
      <p:sp>
        <p:nvSpPr>
          <p:cNvPr id="7" name="Vertical Text Placeholder 4">
            <a:extLst>
              <a:ext uri="{FF2B5EF4-FFF2-40B4-BE49-F238E27FC236}">
                <a16:creationId xmlns:a16="http://schemas.microsoft.com/office/drawing/2014/main" id="{A0E0A604-3A80-4CD6-9100-6D42C1356444}"/>
              </a:ext>
            </a:extLst>
          </p:cNvPr>
          <p:cNvSpPr txBox="1">
            <a:spLocks/>
          </p:cNvSpPr>
          <p:nvPr/>
        </p:nvSpPr>
        <p:spPr>
          <a:xfrm>
            <a:off x="360968" y="980728"/>
            <a:ext cx="8318832" cy="3240360"/>
          </a:xfrm>
          <a:prstGeom prst="rect">
            <a:avLst/>
          </a:prstGeom>
        </p:spPr>
        <p:txBody>
          <a:bodyPr vert="horz" lIns="91440" tIns="108000" rIns="72000" bIns="7200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b="1" dirty="0"/>
              <a:t>Coaching would not be appropriate for:</a:t>
            </a:r>
          </a:p>
          <a:p>
            <a:r>
              <a:rPr lang="en-GB" sz="2000" dirty="0"/>
              <a:t>On-going dependency on class ‘A’ drugs e.g. heroin, crack, cocaine.</a:t>
            </a:r>
          </a:p>
          <a:p>
            <a:r>
              <a:rPr lang="en-GB" sz="2000" dirty="0"/>
              <a:t>Significant alcohol issues, e.g. someone who drinks to get through the day.</a:t>
            </a:r>
          </a:p>
          <a:p>
            <a:r>
              <a:rPr lang="en-GB" sz="2000" dirty="0"/>
              <a:t>Where someone has experienced violent or sexual abuse and needs further  support to deal with that.</a:t>
            </a:r>
          </a:p>
          <a:p>
            <a:r>
              <a:rPr lang="en-GB" sz="2000" dirty="0"/>
              <a:t>Where someone is abusing others, either physically or sexually.</a:t>
            </a:r>
          </a:p>
          <a:p>
            <a:r>
              <a:rPr lang="en-GB" sz="2000" dirty="0"/>
              <a:t>Mental illness e.g. extreme and violent mood swings, ongoing depression etc.</a:t>
            </a:r>
            <a:endParaRPr lang="en-GB" sz="2800" dirty="0"/>
          </a:p>
          <a:p>
            <a:pPr marL="0" indent="0">
              <a:buFont typeface="Arial" pitchFamily="34" charset="0"/>
              <a:buNone/>
            </a:pPr>
            <a:endParaRPr lang="en-GB" sz="2400" dirty="0"/>
          </a:p>
        </p:txBody>
      </p:sp>
    </p:spTree>
    <p:extLst>
      <p:ext uri="{BB962C8B-B14F-4D97-AF65-F5344CB8AC3E}">
        <p14:creationId xmlns:p14="http://schemas.microsoft.com/office/powerpoint/2010/main" val="32227569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05584" y="263000"/>
            <a:ext cx="8229600" cy="1293791"/>
          </a:xfrm>
        </p:spPr>
        <p:txBody>
          <a:bodyPr>
            <a:normAutofit fontScale="90000"/>
          </a:bodyPr>
          <a:lstStyle/>
          <a:p>
            <a:pPr algn="ctr"/>
            <a:r>
              <a:rPr lang="en-GB" dirty="0"/>
              <a:t>2.1 Coaching for Behavioural Change – Here the Coach Sets the Standard of Expected Behaviour Upfront</a:t>
            </a:r>
          </a:p>
        </p:txBody>
      </p:sp>
      <p:sp>
        <p:nvSpPr>
          <p:cNvPr id="5" name="Vertical Text Placeholder 4"/>
          <p:cNvSpPr>
            <a:spLocks noGrp="1"/>
          </p:cNvSpPr>
          <p:nvPr>
            <p:ph type="body" orient="vert" idx="1"/>
          </p:nvPr>
        </p:nvSpPr>
        <p:spPr>
          <a:xfrm>
            <a:off x="1447188" y="1700809"/>
            <a:ext cx="6239124" cy="3294366"/>
          </a:xfrm>
        </p:spPr>
        <p:txBody>
          <a:bodyPr>
            <a:normAutofit/>
          </a:bodyPr>
          <a:lstStyle/>
          <a:p>
            <a:endParaRPr lang="en-GB" sz="2100" dirty="0"/>
          </a:p>
          <a:p>
            <a:pPr marL="0" indent="0">
              <a:buNone/>
            </a:pPr>
            <a:endParaRPr lang="en-GB" sz="2100" dirty="0"/>
          </a:p>
          <a:p>
            <a:pPr marL="0" indent="0">
              <a:buNone/>
            </a:pPr>
            <a:endParaRPr lang="en-GB" sz="2100" dirty="0"/>
          </a:p>
          <a:p>
            <a:endParaRPr lang="en-GB" sz="1800" dirty="0"/>
          </a:p>
          <a:p>
            <a:pPr marL="0" indent="0">
              <a:buNone/>
            </a:pPr>
            <a:endParaRPr lang="en-GB" sz="1800" dirty="0"/>
          </a:p>
        </p:txBody>
      </p:sp>
      <p:pic>
        <p:nvPicPr>
          <p:cNvPr id="2" name="Online Media 1" title="Steps in the Coaching Process: Coaching For Behavioral Change">
            <a:hlinkClick r:id="" action="ppaction://media"/>
            <a:extLst>
              <a:ext uri="{FF2B5EF4-FFF2-40B4-BE49-F238E27FC236}">
                <a16:creationId xmlns:a16="http://schemas.microsoft.com/office/drawing/2014/main" id="{99B7E777-F319-4E38-9611-BCC5DE504262}"/>
              </a:ext>
            </a:extLst>
          </p:cNvPr>
          <p:cNvPicPr>
            <a:picLocks noRot="1" noChangeAspect="1"/>
          </p:cNvPicPr>
          <p:nvPr>
            <a:videoFile r:link="rId1"/>
          </p:nvPr>
        </p:nvPicPr>
        <p:blipFill>
          <a:blip r:embed="rId4"/>
          <a:stretch>
            <a:fillRect/>
          </a:stretch>
        </p:blipFill>
        <p:spPr>
          <a:xfrm>
            <a:off x="2627784" y="2464594"/>
            <a:ext cx="3658716" cy="1928813"/>
          </a:xfrm>
          <a:prstGeom prst="rect">
            <a:avLst/>
          </a:prstGeom>
        </p:spPr>
      </p:pic>
    </p:spTree>
    <p:extLst>
      <p:ext uri="{BB962C8B-B14F-4D97-AF65-F5344CB8AC3E}">
        <p14:creationId xmlns:p14="http://schemas.microsoft.com/office/powerpoint/2010/main" val="40616478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2.1. Best Practice Example</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2" name="Online Media 1" title="The Best Coaching Session Ever... Heather Christie">
            <a:hlinkClick r:id="" action="ppaction://media"/>
            <a:extLst>
              <a:ext uri="{FF2B5EF4-FFF2-40B4-BE49-F238E27FC236}">
                <a16:creationId xmlns:a16="http://schemas.microsoft.com/office/drawing/2014/main" id="{7A7D5B82-85B2-4F0D-8568-309F65D403EE}"/>
              </a:ext>
            </a:extLst>
          </p:cNvPr>
          <p:cNvPicPr>
            <a:picLocks noRot="1" noChangeAspect="1"/>
          </p:cNvPicPr>
          <p:nvPr>
            <a:videoFile r:link="rId1"/>
          </p:nvPr>
        </p:nvPicPr>
        <p:blipFill>
          <a:blip r:embed="rId4"/>
          <a:stretch>
            <a:fillRect/>
          </a:stretch>
        </p:blipFill>
        <p:spPr>
          <a:xfrm>
            <a:off x="1691680" y="1844824"/>
            <a:ext cx="5616624" cy="2870051"/>
          </a:xfrm>
          <a:prstGeom prst="rect">
            <a:avLst/>
          </a:prstGeom>
        </p:spPr>
      </p:pic>
    </p:spTree>
    <p:extLst>
      <p:ext uri="{BB962C8B-B14F-4D97-AF65-F5344CB8AC3E}">
        <p14:creationId xmlns:p14="http://schemas.microsoft.com/office/powerpoint/2010/main" val="30666406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2.1 Coaching &amp; Mentoring Models</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r>
              <a:rPr lang="en-GB" sz="2800" dirty="0"/>
              <a:t>Coaching models help to provide a framework for the coaching discussion.</a:t>
            </a:r>
          </a:p>
          <a:p>
            <a:r>
              <a:rPr lang="en-GB" sz="2800" dirty="0"/>
              <a:t>There are a number of well known models of coaching but the best known of them is the GROW model. </a:t>
            </a:r>
          </a:p>
          <a:p>
            <a:pPr marL="0" indent="0">
              <a:buNone/>
            </a:pPr>
            <a:endParaRPr lang="en-GB" sz="2800" dirty="0"/>
          </a:p>
          <a:p>
            <a:pPr marL="0" indent="0">
              <a:buNone/>
            </a:pPr>
            <a:r>
              <a:rPr lang="en-GB" sz="2800" dirty="0"/>
              <a:t>The grow model in action:</a:t>
            </a:r>
          </a:p>
          <a:p>
            <a:pPr marL="0" indent="0">
              <a:buNone/>
            </a:pPr>
            <a:r>
              <a:rPr lang="en-GB" sz="1800" dirty="0">
                <a:hlinkClick r:id="rId3"/>
              </a:rPr>
              <a:t>https://www.youtube.com/watch?v=tnm3VwfX7Gs</a:t>
            </a:r>
            <a:endParaRPr lang="en-GB" sz="1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pic>
        <p:nvPicPr>
          <p:cNvPr id="7" name="Picture 6"/>
          <p:cNvPicPr>
            <a:picLocks noChangeAspect="1"/>
          </p:cNvPicPr>
          <p:nvPr/>
        </p:nvPicPr>
        <p:blipFill rotWithShape="1">
          <a:blip r:embed="rId4" cstate="print"/>
          <a:srcRect t="13255"/>
          <a:stretch/>
        </p:blipFill>
        <p:spPr>
          <a:xfrm>
            <a:off x="6156176" y="3140968"/>
            <a:ext cx="2905395" cy="2520280"/>
          </a:xfrm>
          <a:prstGeom prst="rect">
            <a:avLst/>
          </a:prstGeom>
        </p:spPr>
      </p:pic>
    </p:spTree>
    <p:extLst>
      <p:ext uri="{BB962C8B-B14F-4D97-AF65-F5344CB8AC3E}">
        <p14:creationId xmlns:p14="http://schemas.microsoft.com/office/powerpoint/2010/main" val="27910319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7384"/>
            <a:ext cx="8229600" cy="1143000"/>
          </a:xfrm>
        </p:spPr>
        <p:txBody>
          <a:bodyPr/>
          <a:lstStyle/>
          <a:p>
            <a:r>
              <a:rPr lang="en-GB" dirty="0"/>
              <a:t>2.1 Coaching Models</a:t>
            </a:r>
          </a:p>
        </p:txBody>
      </p:sp>
      <p:sp>
        <p:nvSpPr>
          <p:cNvPr id="6" name="Vertical Text Placeholder 5"/>
          <p:cNvSpPr>
            <a:spLocks noGrp="1"/>
          </p:cNvSpPr>
          <p:nvPr>
            <p:ph type="body" orient="vert" idx="13"/>
          </p:nvPr>
        </p:nvSpPr>
        <p:spPr>
          <a:xfrm>
            <a:off x="406146" y="919658"/>
            <a:ext cx="8317230" cy="369741"/>
          </a:xfrm>
        </p:spPr>
        <p:txBody>
          <a:bodyPr/>
          <a:lstStyle/>
          <a:p>
            <a:pPr marL="0" indent="0">
              <a:buNone/>
            </a:pPr>
            <a:r>
              <a:rPr lang="en-GB" dirty="0"/>
              <a:t>The GROW Model</a:t>
            </a:r>
          </a:p>
        </p:txBody>
      </p:sp>
      <p:graphicFrame>
        <p:nvGraphicFramePr>
          <p:cNvPr id="9" name="Table 8"/>
          <p:cNvGraphicFramePr>
            <a:graphicFrameLocks noGrp="1"/>
          </p:cNvGraphicFramePr>
          <p:nvPr>
            <p:extLst>
              <p:ext uri="{D42A27DB-BD31-4B8C-83A1-F6EECF244321}">
                <p14:modId xmlns:p14="http://schemas.microsoft.com/office/powerpoint/2010/main" val="4055240554"/>
              </p:ext>
            </p:extLst>
          </p:nvPr>
        </p:nvGraphicFramePr>
        <p:xfrm>
          <a:off x="395536" y="1382690"/>
          <a:ext cx="8297728" cy="4338605"/>
        </p:xfrm>
        <a:graphic>
          <a:graphicData uri="http://schemas.openxmlformats.org/drawingml/2006/table">
            <a:tbl>
              <a:tblPr/>
              <a:tblGrid>
                <a:gridCol w="1199253">
                  <a:extLst>
                    <a:ext uri="{9D8B030D-6E8A-4147-A177-3AD203B41FA5}">
                      <a16:colId xmlns:a16="http://schemas.microsoft.com/office/drawing/2014/main" val="20000"/>
                    </a:ext>
                  </a:extLst>
                </a:gridCol>
                <a:gridCol w="7098475">
                  <a:extLst>
                    <a:ext uri="{9D8B030D-6E8A-4147-A177-3AD203B41FA5}">
                      <a16:colId xmlns:a16="http://schemas.microsoft.com/office/drawing/2014/main" val="20001"/>
                    </a:ext>
                  </a:extLst>
                </a:gridCol>
              </a:tblGrid>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G</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solidFill>
                  </a:tcPr>
                </a:tc>
                <a:tc>
                  <a:txBody>
                    <a:bodyPr/>
                    <a:lstStyle/>
                    <a:p>
                      <a:pPr algn="just">
                        <a:lnSpc>
                          <a:spcPct val="115000"/>
                        </a:lnSpc>
                        <a:spcAft>
                          <a:spcPts val="0"/>
                        </a:spcAft>
                        <a:tabLst>
                          <a:tab pos="2143125" algn="l"/>
                        </a:tabLst>
                      </a:pPr>
                      <a:r>
                        <a:rPr lang="en-GB" sz="1600" dirty="0">
                          <a:latin typeface="Calibri"/>
                          <a:ea typeface="Calibri"/>
                          <a:cs typeface="Calibri"/>
                        </a:rPr>
                        <a:t>Goal: Define and agree the goal or outcome to be achieved.   You should assist the coachee in defining a goal that is SMART.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How will you know the goal is achieved?</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Describe what your ideal outcome is in this situation?</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R</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solidFill>
                  </a:tcPr>
                </a:tc>
                <a:tc>
                  <a:txBody>
                    <a:bodyPr/>
                    <a:lstStyle/>
                    <a:p>
                      <a:pPr algn="just">
                        <a:lnSpc>
                          <a:spcPct val="115000"/>
                        </a:lnSpc>
                        <a:spcAft>
                          <a:spcPts val="0"/>
                        </a:spcAft>
                        <a:tabLst>
                          <a:tab pos="2143125" algn="l"/>
                        </a:tabLst>
                      </a:pPr>
                      <a:r>
                        <a:rPr lang="en-GB" sz="1600" dirty="0">
                          <a:latin typeface="Calibri"/>
                          <a:ea typeface="Calibri"/>
                          <a:cs typeface="Calibri"/>
                        </a:rPr>
                        <a:t>Reality:  Examine the current reality.  In order to reach your goal you must fully consider your starting point.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Where are you in relation to your goal?</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is going well right now?</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1085138">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O</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4"/>
                    </a:solidFill>
                  </a:tcPr>
                </a:tc>
                <a:tc>
                  <a:txBody>
                    <a:bodyPr/>
                    <a:lstStyle/>
                    <a:p>
                      <a:pPr algn="just">
                        <a:lnSpc>
                          <a:spcPct val="115000"/>
                        </a:lnSpc>
                        <a:spcAft>
                          <a:spcPts val="0"/>
                        </a:spcAft>
                        <a:tabLst>
                          <a:tab pos="2143125" algn="l"/>
                        </a:tabLst>
                      </a:pPr>
                      <a:r>
                        <a:rPr lang="en-GB" sz="1600" dirty="0">
                          <a:latin typeface="Calibri"/>
                          <a:ea typeface="Calibri"/>
                          <a:cs typeface="Calibri"/>
                        </a:rPr>
                        <a:t>Options: Explore the options.  Determine what the possible options are for reaching the goal.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else could you do?</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Give me 5 options?</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1023143">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W</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5"/>
                    </a:solidFill>
                  </a:tcPr>
                </a:tc>
                <a:tc>
                  <a:txBody>
                    <a:bodyPr/>
                    <a:lstStyle/>
                    <a:p>
                      <a:pPr algn="just">
                        <a:lnSpc>
                          <a:spcPct val="115000"/>
                        </a:lnSpc>
                        <a:spcAft>
                          <a:spcPts val="0"/>
                        </a:spcAft>
                        <a:tabLst>
                          <a:tab pos="2143125" algn="l"/>
                        </a:tabLst>
                      </a:pPr>
                      <a:r>
                        <a:rPr lang="en-GB" sz="1600" dirty="0">
                          <a:latin typeface="Calibri"/>
                          <a:ea typeface="Calibri"/>
                          <a:cs typeface="Calibri"/>
                        </a:rPr>
                        <a:t>Will:  Gain commitment to specific actions.  Ask questions like:-</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What will you do now, and when?</a:t>
                      </a:r>
                      <a:endParaRPr lang="en-GB" sz="14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sz="1600" dirty="0">
                          <a:latin typeface="Calibri"/>
                          <a:ea typeface="Calibri"/>
                          <a:cs typeface="Calibri"/>
                        </a:rPr>
                        <a:t>How will you keep yourself motivated?</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44379101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7384"/>
            <a:ext cx="8229600" cy="1143000"/>
          </a:xfrm>
        </p:spPr>
        <p:txBody>
          <a:bodyPr/>
          <a:lstStyle/>
          <a:p>
            <a:r>
              <a:rPr lang="en-GB" dirty="0"/>
              <a:t>2.1 Coaching Models</a:t>
            </a:r>
          </a:p>
        </p:txBody>
      </p:sp>
      <p:sp>
        <p:nvSpPr>
          <p:cNvPr id="6" name="Vertical Text Placeholder 5"/>
          <p:cNvSpPr>
            <a:spLocks noGrp="1"/>
          </p:cNvSpPr>
          <p:nvPr>
            <p:ph type="body" orient="vert" idx="13"/>
          </p:nvPr>
        </p:nvSpPr>
        <p:spPr>
          <a:xfrm>
            <a:off x="406146" y="919658"/>
            <a:ext cx="8317230" cy="369741"/>
          </a:xfrm>
        </p:spPr>
        <p:txBody>
          <a:bodyPr/>
          <a:lstStyle/>
          <a:p>
            <a:pPr marL="0" indent="0">
              <a:buNone/>
            </a:pPr>
            <a:r>
              <a:rPr lang="en-GB" dirty="0"/>
              <a:t>The OSCAR Model</a:t>
            </a:r>
          </a:p>
        </p:txBody>
      </p:sp>
      <p:graphicFrame>
        <p:nvGraphicFramePr>
          <p:cNvPr id="3" name="Table 2">
            <a:extLst>
              <a:ext uri="{FF2B5EF4-FFF2-40B4-BE49-F238E27FC236}">
                <a16:creationId xmlns:a16="http://schemas.microsoft.com/office/drawing/2014/main" id="{EA7238F1-FFBA-4322-A98B-9B780C328E7E}"/>
              </a:ext>
            </a:extLst>
          </p:cNvPr>
          <p:cNvGraphicFramePr>
            <a:graphicFrameLocks noGrp="1"/>
          </p:cNvGraphicFramePr>
          <p:nvPr/>
        </p:nvGraphicFramePr>
        <p:xfrm>
          <a:off x="1524000" y="1706880"/>
          <a:ext cx="6096000" cy="3444240"/>
        </p:xfrm>
        <a:graphic>
          <a:graphicData uri="http://schemas.openxmlformats.org/drawingml/2006/table">
            <a:tbl>
              <a:tblPr firstRow="1" bandRow="1">
                <a:tableStyleId>{E8B1032C-EA38-4F05-BA0D-38AFFFC7BED3}</a:tableStyleId>
              </a:tblPr>
              <a:tblGrid>
                <a:gridCol w="1031776">
                  <a:extLst>
                    <a:ext uri="{9D8B030D-6E8A-4147-A177-3AD203B41FA5}">
                      <a16:colId xmlns:a16="http://schemas.microsoft.com/office/drawing/2014/main" val="3001124554"/>
                    </a:ext>
                  </a:extLst>
                </a:gridCol>
                <a:gridCol w="5064224">
                  <a:extLst>
                    <a:ext uri="{9D8B030D-6E8A-4147-A177-3AD203B41FA5}">
                      <a16:colId xmlns:a16="http://schemas.microsoft.com/office/drawing/2014/main" val="2368847141"/>
                    </a:ext>
                  </a:extLst>
                </a:gridCol>
              </a:tblGrid>
              <a:tr h="0">
                <a:tc>
                  <a:txBody>
                    <a:bodyPr/>
                    <a:lstStyle/>
                    <a:p>
                      <a:r>
                        <a:rPr lang="en-GB" sz="3600" b="1" dirty="0"/>
                        <a:t>O</a:t>
                      </a:r>
                    </a:p>
                  </a:txBody>
                  <a:tcPr/>
                </a:tc>
                <a:tc>
                  <a:txBody>
                    <a:bodyPr/>
                    <a:lstStyle/>
                    <a:p>
                      <a:r>
                        <a:rPr lang="en-GB" sz="2000" b="0" dirty="0"/>
                        <a:t>Outcome (the desire outcome for the future – the goal)</a:t>
                      </a:r>
                    </a:p>
                  </a:txBody>
                  <a:tcPr/>
                </a:tc>
                <a:extLst>
                  <a:ext uri="{0D108BD9-81ED-4DB2-BD59-A6C34878D82A}">
                    <a16:rowId xmlns:a16="http://schemas.microsoft.com/office/drawing/2014/main" val="2837039887"/>
                  </a:ext>
                </a:extLst>
              </a:tr>
              <a:tr h="291592">
                <a:tc>
                  <a:txBody>
                    <a:bodyPr/>
                    <a:lstStyle/>
                    <a:p>
                      <a:r>
                        <a:rPr lang="en-GB" sz="3600" b="1" dirty="0"/>
                        <a:t>S</a:t>
                      </a:r>
                    </a:p>
                  </a:txBody>
                  <a:tcPr/>
                </a:tc>
                <a:tc>
                  <a:txBody>
                    <a:bodyPr/>
                    <a:lstStyle/>
                    <a:p>
                      <a:r>
                        <a:rPr lang="en-GB" sz="2000" dirty="0"/>
                        <a:t>Situation (What is the situation currently)</a:t>
                      </a:r>
                    </a:p>
                  </a:txBody>
                  <a:tcPr/>
                </a:tc>
                <a:extLst>
                  <a:ext uri="{0D108BD9-81ED-4DB2-BD59-A6C34878D82A}">
                    <a16:rowId xmlns:a16="http://schemas.microsoft.com/office/drawing/2014/main" val="1073408957"/>
                  </a:ext>
                </a:extLst>
              </a:tr>
              <a:tr h="217424">
                <a:tc>
                  <a:txBody>
                    <a:bodyPr/>
                    <a:lstStyle/>
                    <a:p>
                      <a:r>
                        <a:rPr lang="en-GB" sz="3600" b="1" dirty="0"/>
                        <a:t>C</a:t>
                      </a:r>
                    </a:p>
                  </a:txBody>
                  <a:tcPr/>
                </a:tc>
                <a:tc>
                  <a:txBody>
                    <a:bodyPr/>
                    <a:lstStyle/>
                    <a:p>
                      <a:r>
                        <a:rPr lang="en-GB" sz="2000" dirty="0"/>
                        <a:t>Choices (What available options can move you towards this goal)</a:t>
                      </a:r>
                    </a:p>
                  </a:txBody>
                  <a:tcPr/>
                </a:tc>
                <a:extLst>
                  <a:ext uri="{0D108BD9-81ED-4DB2-BD59-A6C34878D82A}">
                    <a16:rowId xmlns:a16="http://schemas.microsoft.com/office/drawing/2014/main" val="4175797271"/>
                  </a:ext>
                </a:extLst>
              </a:tr>
              <a:tr h="143256">
                <a:tc>
                  <a:txBody>
                    <a:bodyPr/>
                    <a:lstStyle/>
                    <a:p>
                      <a:r>
                        <a:rPr lang="en-GB" sz="3600" b="1" dirty="0"/>
                        <a:t>A</a:t>
                      </a:r>
                    </a:p>
                  </a:txBody>
                  <a:tcPr/>
                </a:tc>
                <a:tc>
                  <a:txBody>
                    <a:bodyPr/>
                    <a:lstStyle/>
                    <a:p>
                      <a:r>
                        <a:rPr lang="en-GB" sz="2000" dirty="0"/>
                        <a:t>Action (what steps are going to get you to the desired goal)</a:t>
                      </a:r>
                    </a:p>
                  </a:txBody>
                  <a:tcPr/>
                </a:tc>
                <a:extLst>
                  <a:ext uri="{0D108BD9-81ED-4DB2-BD59-A6C34878D82A}">
                    <a16:rowId xmlns:a16="http://schemas.microsoft.com/office/drawing/2014/main" val="3059100388"/>
                  </a:ext>
                </a:extLst>
              </a:tr>
              <a:tr h="0">
                <a:tc>
                  <a:txBody>
                    <a:bodyPr/>
                    <a:lstStyle/>
                    <a:p>
                      <a:r>
                        <a:rPr lang="en-GB" sz="3600" b="1" dirty="0"/>
                        <a:t>R</a:t>
                      </a:r>
                    </a:p>
                  </a:txBody>
                  <a:tcPr/>
                </a:tc>
                <a:tc>
                  <a:txBody>
                    <a:bodyPr/>
                    <a:lstStyle/>
                    <a:p>
                      <a:r>
                        <a:rPr lang="en-GB" sz="2000" dirty="0"/>
                        <a:t>Review (Review milestones to keep you on track)</a:t>
                      </a:r>
                    </a:p>
                  </a:txBody>
                  <a:tcPr/>
                </a:tc>
                <a:extLst>
                  <a:ext uri="{0D108BD9-81ED-4DB2-BD59-A6C34878D82A}">
                    <a16:rowId xmlns:a16="http://schemas.microsoft.com/office/drawing/2014/main" val="4153883173"/>
                  </a:ext>
                </a:extLst>
              </a:tr>
            </a:tbl>
          </a:graphicData>
        </a:graphic>
      </p:graphicFrame>
    </p:spTree>
    <p:extLst>
      <p:ext uri="{BB962C8B-B14F-4D97-AF65-F5344CB8AC3E}">
        <p14:creationId xmlns:p14="http://schemas.microsoft.com/office/powerpoint/2010/main" val="2378335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8713"/>
            <a:ext cx="8229600" cy="571500"/>
          </a:xfrm>
        </p:spPr>
        <p:txBody>
          <a:bodyPr>
            <a:normAutofit fontScale="90000"/>
          </a:bodyPr>
          <a:lstStyle/>
          <a:p>
            <a:pPr algn="ctr"/>
            <a:r>
              <a:rPr lang="en-GB" sz="4000" dirty="0"/>
              <a:t>2.1 Instant Payoff Coaching </a:t>
            </a:r>
          </a:p>
        </p:txBody>
      </p:sp>
      <p:sp>
        <p:nvSpPr>
          <p:cNvPr id="3" name="Vertical Text Placeholder 2"/>
          <p:cNvSpPr>
            <a:spLocks noGrp="1"/>
          </p:cNvSpPr>
          <p:nvPr>
            <p:ph type="body" orient="vert" idx="1"/>
          </p:nvPr>
        </p:nvSpPr>
        <p:spPr>
          <a:xfrm>
            <a:off x="457200" y="1412776"/>
            <a:ext cx="8318832" cy="4536504"/>
          </a:xfrm>
        </p:spPr>
        <p:txBody>
          <a:bodyPr>
            <a:normAutofit fontScale="55000" lnSpcReduction="20000"/>
          </a:bodyPr>
          <a:lstStyle/>
          <a:p>
            <a:pPr lvl="0"/>
            <a:r>
              <a:rPr lang="en-GB" dirty="0"/>
              <a:t>1. Ask the </a:t>
            </a:r>
            <a:r>
              <a:rPr lang="en-GB" dirty="0" err="1"/>
              <a:t>coachee</a:t>
            </a:r>
            <a:r>
              <a:rPr lang="en-GB" dirty="0"/>
              <a:t> to describe the current </a:t>
            </a:r>
            <a:r>
              <a:rPr lang="en-GB" b="1" dirty="0"/>
              <a:t>issue or problem</a:t>
            </a:r>
            <a:r>
              <a:rPr lang="en-GB" dirty="0"/>
              <a:t>, with specific examples and a small amount of relevant background.</a:t>
            </a:r>
          </a:p>
          <a:p>
            <a:pPr lvl="0"/>
            <a:r>
              <a:rPr lang="en-GB" dirty="0"/>
              <a:t>2. Ask them to </a:t>
            </a:r>
            <a:r>
              <a:rPr lang="en-GB" b="1" dirty="0"/>
              <a:t>describe the outcome</a:t>
            </a:r>
            <a:r>
              <a:rPr lang="en-GB" dirty="0"/>
              <a:t> – paint as specific a ‘picture’ as possible of how things would be if they had sorted out the problem.  Do not try to solve the problem, but note the emerging ideas</a:t>
            </a:r>
          </a:p>
          <a:p>
            <a:pPr lvl="0"/>
            <a:r>
              <a:rPr lang="en-GB" dirty="0"/>
              <a:t>3. With the </a:t>
            </a:r>
            <a:r>
              <a:rPr lang="en-GB" dirty="0" err="1"/>
              <a:t>coachee</a:t>
            </a:r>
            <a:r>
              <a:rPr lang="en-GB" dirty="0"/>
              <a:t>, list all the </a:t>
            </a:r>
            <a:r>
              <a:rPr lang="en-GB" b="1" dirty="0"/>
              <a:t>obstacles/blocks</a:t>
            </a:r>
            <a:r>
              <a:rPr lang="en-GB" dirty="0"/>
              <a:t> that lie between 1 and 2.  Sort them in to three groups:</a:t>
            </a:r>
          </a:p>
          <a:p>
            <a:pPr lvl="0"/>
            <a:r>
              <a:rPr lang="en-GB" dirty="0">
                <a:solidFill>
                  <a:schemeClr val="tx2"/>
                </a:solidFill>
              </a:rPr>
              <a:t>Blocks that exist in the </a:t>
            </a:r>
            <a:r>
              <a:rPr lang="en-GB" dirty="0" err="1">
                <a:solidFill>
                  <a:schemeClr val="tx2"/>
                </a:solidFill>
              </a:rPr>
              <a:t>coachee</a:t>
            </a:r>
            <a:r>
              <a:rPr lang="en-GB" dirty="0">
                <a:solidFill>
                  <a:schemeClr val="tx2"/>
                </a:solidFill>
              </a:rPr>
              <a:t> (lack of skill/knowledge, low motivation, attitude etc).</a:t>
            </a:r>
          </a:p>
          <a:p>
            <a:pPr lvl="0"/>
            <a:r>
              <a:rPr lang="en-GB" dirty="0">
                <a:solidFill>
                  <a:schemeClr val="tx2"/>
                </a:solidFill>
              </a:rPr>
              <a:t>Blocks that exist in others (anxious customer, manager stressed and panicking etc.)</a:t>
            </a:r>
          </a:p>
          <a:p>
            <a:pPr lvl="0"/>
            <a:r>
              <a:rPr lang="en-GB" dirty="0">
                <a:solidFill>
                  <a:schemeClr val="tx2"/>
                </a:solidFill>
              </a:rPr>
              <a:t>Blocks in the situation (inadequate resources, shift in deadline etc.</a:t>
            </a:r>
          </a:p>
          <a:p>
            <a:pPr lvl="0"/>
            <a:r>
              <a:rPr lang="en-GB" dirty="0"/>
              <a:t>4. Jointly brainstorm ways around these blocks, and </a:t>
            </a:r>
            <a:r>
              <a:rPr lang="en-GB" b="1" dirty="0"/>
              <a:t>possible next steps</a:t>
            </a:r>
            <a:r>
              <a:rPr lang="en-GB" dirty="0"/>
              <a:t>.  Agree an approach, actions and timing. (Landsberg, 2003).</a:t>
            </a:r>
          </a:p>
          <a:p>
            <a:pPr marL="0" lvl="0" indent="0">
              <a:buNone/>
            </a:pPr>
            <a:endParaRPr lang="en-GB" dirty="0"/>
          </a:p>
          <a:p>
            <a:pPr marL="0" lvl="0" indent="0">
              <a:buNone/>
            </a:pPr>
            <a:r>
              <a:rPr lang="en-GB" dirty="0"/>
              <a:t>Instant Pay-off Coaching -Landsberg, M. (2015) .</a:t>
            </a:r>
            <a:r>
              <a:rPr lang="en-GB" i="1" dirty="0"/>
              <a:t>The Tao of Coaching Boost Your Effectiveness at Work by Developing Those Around You</a:t>
            </a:r>
            <a:r>
              <a:rPr lang="en-GB" dirty="0"/>
              <a:t>. London: Profile Books</a:t>
            </a:r>
          </a:p>
          <a:p>
            <a:pPr marL="0" indent="0">
              <a:buNone/>
            </a:pPr>
            <a:endParaRPr lang="en-GB" dirty="0"/>
          </a:p>
          <a:p>
            <a:endParaRPr lang="en-GB" b="1" u="sng"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30</a:t>
            </a:fld>
            <a:endParaRPr lang="en-US"/>
          </a:p>
        </p:txBody>
      </p:sp>
    </p:spTree>
    <p:extLst>
      <p:ext uri="{BB962C8B-B14F-4D97-AF65-F5344CB8AC3E}">
        <p14:creationId xmlns:p14="http://schemas.microsoft.com/office/powerpoint/2010/main" val="35149356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0200" y="44890"/>
            <a:ext cx="8229600" cy="804259"/>
          </a:xfrm>
        </p:spPr>
        <p:txBody>
          <a:bodyPr/>
          <a:lstStyle/>
          <a:p>
            <a:r>
              <a:rPr lang="en-GB" dirty="0"/>
              <a:t>2.1 Mentoring Definitions</a:t>
            </a:r>
          </a:p>
        </p:txBody>
      </p:sp>
      <p:sp>
        <p:nvSpPr>
          <p:cNvPr id="3" name="Vertical Text Placeholder 2"/>
          <p:cNvSpPr>
            <a:spLocks noGrp="1"/>
          </p:cNvSpPr>
          <p:nvPr>
            <p:ph type="body" orient="vert" idx="1"/>
          </p:nvPr>
        </p:nvSpPr>
        <p:spPr/>
        <p:txBody>
          <a:bodyPr>
            <a:normAutofit/>
          </a:bodyPr>
          <a:lstStyle/>
          <a:p>
            <a:pPr>
              <a:buFont typeface="Arial" pitchFamily="34" charset="0"/>
              <a:buChar char="•"/>
            </a:pPr>
            <a:endParaRPr lang="en-GB" dirty="0"/>
          </a:p>
          <a:p>
            <a:endParaRPr lang="en-GB" dirty="0"/>
          </a:p>
          <a:p>
            <a:endParaRPr lang="en-GB" b="1" u="sng"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31</a:t>
            </a:fld>
            <a:endParaRPr lang="en-US"/>
          </a:p>
        </p:txBody>
      </p:sp>
      <p:sp>
        <p:nvSpPr>
          <p:cNvPr id="7" name="Vertical Text Placeholder 2">
            <a:extLst>
              <a:ext uri="{FF2B5EF4-FFF2-40B4-BE49-F238E27FC236}">
                <a16:creationId xmlns:a16="http://schemas.microsoft.com/office/drawing/2014/main" id="{AE354463-27B3-49BF-B88A-15614BF6BB06}"/>
              </a:ext>
            </a:extLst>
          </p:cNvPr>
          <p:cNvSpPr txBox="1">
            <a:spLocks/>
          </p:cNvSpPr>
          <p:nvPr/>
        </p:nvSpPr>
        <p:spPr>
          <a:xfrm>
            <a:off x="450200" y="849149"/>
            <a:ext cx="8318832" cy="4422178"/>
          </a:xfrm>
          <a:prstGeom prst="rect">
            <a:avLst/>
          </a:prstGeom>
        </p:spPr>
        <p:txBody>
          <a:bodyPr vert="horz" lIns="91440" tIns="108000" rIns="72000" bIns="72000" rtlCol="0">
            <a:normAutofit fontScale="25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8000" dirty="0"/>
              <a:t>The basic </a:t>
            </a:r>
            <a:r>
              <a:rPr lang="en-GB" sz="8000" b="1" dirty="0"/>
              <a:t>model of mentoring </a:t>
            </a:r>
            <a:r>
              <a:rPr lang="en-GB" sz="8000" dirty="0"/>
              <a:t>is that one person passes their greater knowledge and wisdom to another (Hay, 1995)</a:t>
            </a:r>
          </a:p>
          <a:p>
            <a:pPr marL="0" indent="0">
              <a:buNone/>
            </a:pPr>
            <a:endParaRPr lang="en-GB" sz="8000" dirty="0"/>
          </a:p>
          <a:p>
            <a:r>
              <a:rPr lang="en-GB" sz="8000" dirty="0"/>
              <a:t>A mentor is a professional person who is a wise, experienced, knowledgeable individual who ‘either demands or gently coaxes’ the most out of the mentee (Caruso, 1992).</a:t>
            </a:r>
          </a:p>
          <a:p>
            <a:pPr marL="0" indent="0">
              <a:buNone/>
            </a:pPr>
            <a:endParaRPr lang="en-GB" sz="8000" dirty="0"/>
          </a:p>
          <a:p>
            <a:r>
              <a:rPr lang="en-GB" sz="8000" dirty="0"/>
              <a:t>…a one-to-one relationship in which a senior manager oversees the development and progression of a more junior manager (Equal Opportunities Review, 1995)</a:t>
            </a:r>
          </a:p>
          <a:p>
            <a:pPr marL="0" indent="0">
              <a:buNone/>
            </a:pPr>
            <a:endParaRPr lang="en-GB" sz="8000" dirty="0"/>
          </a:p>
          <a:p>
            <a:r>
              <a:rPr lang="en-GB" sz="8000" dirty="0"/>
              <a:t>… an experienced, objective sounding-board with the power to influence events (Conway, 1995)</a:t>
            </a:r>
          </a:p>
          <a:p>
            <a:endParaRPr lang="en-GB" sz="8000" dirty="0"/>
          </a:p>
          <a:p>
            <a:pPr marL="0" indent="0">
              <a:buNone/>
            </a:pPr>
            <a:r>
              <a:rPr lang="en-GB" sz="8000" dirty="0"/>
              <a:t>Sourced from:   </a:t>
            </a:r>
            <a:r>
              <a:rPr lang="en-GB" sz="8000" dirty="0">
                <a:solidFill>
                  <a:srgbClr val="0070C0"/>
                </a:solidFill>
              </a:rPr>
              <a:t>Clutterbuck, D. (2014) Everyone Needs a Mentor Fostering Talent in Your Organisation 5</a:t>
            </a:r>
            <a:r>
              <a:rPr lang="en-GB" sz="8000" baseline="30000" dirty="0">
                <a:solidFill>
                  <a:srgbClr val="0070C0"/>
                </a:solidFill>
              </a:rPr>
              <a:t>th</a:t>
            </a:r>
            <a:r>
              <a:rPr lang="en-GB" sz="8000" dirty="0">
                <a:solidFill>
                  <a:srgbClr val="0070C0"/>
                </a:solidFill>
              </a:rPr>
              <a:t> </a:t>
            </a:r>
            <a:r>
              <a:rPr lang="en-GB" sz="8000" dirty="0" err="1">
                <a:solidFill>
                  <a:srgbClr val="0070C0"/>
                </a:solidFill>
              </a:rPr>
              <a:t>e.d.</a:t>
            </a:r>
            <a:r>
              <a:rPr lang="en-GB" sz="8000" dirty="0">
                <a:solidFill>
                  <a:srgbClr val="0070C0"/>
                </a:solidFill>
              </a:rPr>
              <a:t> London: Chartered Institute of Personnel and Development.</a:t>
            </a:r>
          </a:p>
          <a:p>
            <a:pPr marL="0" indent="0">
              <a:buNone/>
            </a:pPr>
            <a:endParaRPr lang="en-GB" dirty="0"/>
          </a:p>
          <a:p>
            <a:endParaRPr lang="en-GB" dirty="0"/>
          </a:p>
          <a:p>
            <a:endParaRPr lang="en-GB" dirty="0"/>
          </a:p>
          <a:p>
            <a:endParaRPr lang="en-GB" dirty="0"/>
          </a:p>
          <a:p>
            <a:endParaRPr lang="en-GB" b="1" u="sng" dirty="0"/>
          </a:p>
        </p:txBody>
      </p:sp>
    </p:spTree>
    <p:extLst>
      <p:ext uri="{BB962C8B-B14F-4D97-AF65-F5344CB8AC3E}">
        <p14:creationId xmlns:p14="http://schemas.microsoft.com/office/powerpoint/2010/main" val="19135916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000" dirty="0"/>
              <a:t>2.1 Four Basic Styles of Helping</a:t>
            </a:r>
            <a:br>
              <a:rPr lang="en-GB" sz="2000" dirty="0"/>
            </a:br>
            <a:r>
              <a:rPr lang="en-GB" sz="2000" dirty="0">
                <a:solidFill>
                  <a:srgbClr val="0070C0"/>
                </a:solidFill>
              </a:rPr>
              <a:t>Clutterbuck, D. (2014) Everyone Needs a Mentor Fostering Talent in Your Organisation 5</a:t>
            </a:r>
            <a:r>
              <a:rPr lang="en-GB" sz="2000" baseline="30000" dirty="0">
                <a:solidFill>
                  <a:srgbClr val="0070C0"/>
                </a:solidFill>
              </a:rPr>
              <a:t>th</a:t>
            </a:r>
            <a:r>
              <a:rPr lang="en-GB" sz="2000" dirty="0">
                <a:solidFill>
                  <a:srgbClr val="0070C0"/>
                </a:solidFill>
              </a:rPr>
              <a:t> </a:t>
            </a:r>
            <a:r>
              <a:rPr lang="en-GB" sz="2000" dirty="0" err="1">
                <a:solidFill>
                  <a:srgbClr val="0070C0"/>
                </a:solidFill>
              </a:rPr>
              <a:t>e.d.</a:t>
            </a:r>
            <a:r>
              <a:rPr lang="en-GB" sz="2000" dirty="0">
                <a:solidFill>
                  <a:srgbClr val="0070C0"/>
                </a:solidFill>
              </a:rPr>
              <a:t> London: Chartered Institute of Personnel and Development.</a:t>
            </a:r>
            <a:br>
              <a:rPr lang="en-GB" sz="2000" dirty="0">
                <a:solidFill>
                  <a:srgbClr val="0070C0"/>
                </a:solidFill>
              </a:rPr>
            </a:br>
            <a:endParaRPr lang="en-GB" sz="2000" dirty="0"/>
          </a:p>
        </p:txBody>
      </p:sp>
      <p:sp>
        <p:nvSpPr>
          <p:cNvPr id="5" name="Slide Number Placeholder 4"/>
          <p:cNvSpPr>
            <a:spLocks noGrp="1"/>
          </p:cNvSpPr>
          <p:nvPr>
            <p:ph type="sldNum" sz="quarter" idx="4294967295"/>
          </p:nvPr>
        </p:nvSpPr>
        <p:spPr>
          <a:xfrm>
            <a:off x="8498532" y="414213"/>
            <a:ext cx="262944" cy="216000"/>
          </a:xfrm>
          <a:prstGeom prst="rect">
            <a:avLst/>
          </a:prstGeom>
        </p:spPr>
        <p:txBody>
          <a:bodyPr/>
          <a:lstStyle/>
          <a:p>
            <a:fld id="{4FE0908C-D037-4276-B023-3DE644EA2E36}" type="slidenum">
              <a:rPr lang="en-US" smtClean="0"/>
              <a:pPr/>
              <a:t>32</a:t>
            </a:fld>
            <a:endParaRPr lang="en-US"/>
          </a:p>
        </p:txBody>
      </p:sp>
      <p:sp>
        <p:nvSpPr>
          <p:cNvPr id="10" name="Vertical Text Placeholder 9">
            <a:extLst>
              <a:ext uri="{FF2B5EF4-FFF2-40B4-BE49-F238E27FC236}">
                <a16:creationId xmlns:a16="http://schemas.microsoft.com/office/drawing/2014/main" id="{32AF3FFD-083A-4F6A-9E48-86C2F7827792}"/>
              </a:ext>
            </a:extLst>
          </p:cNvPr>
          <p:cNvSpPr>
            <a:spLocks noGrp="1"/>
          </p:cNvSpPr>
          <p:nvPr>
            <p:ph type="body" orient="vert" idx="1"/>
          </p:nvPr>
        </p:nvSpPr>
        <p:spPr/>
        <p:txBody>
          <a:bodyPr/>
          <a:lstStyle/>
          <a:p>
            <a:endParaRPr lang="en-GB" dirty="0"/>
          </a:p>
        </p:txBody>
      </p:sp>
      <p:pic>
        <p:nvPicPr>
          <p:cNvPr id="12" name="Picture 11">
            <a:extLst>
              <a:ext uri="{FF2B5EF4-FFF2-40B4-BE49-F238E27FC236}">
                <a16:creationId xmlns:a16="http://schemas.microsoft.com/office/drawing/2014/main" id="{8051D35C-12E7-4F2B-9E14-57E9D9947D2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9285" y="1545352"/>
            <a:ext cx="8128000" cy="4013200"/>
          </a:xfrm>
          <a:prstGeom prst="rect">
            <a:avLst/>
          </a:prstGeom>
        </p:spPr>
      </p:pic>
    </p:spTree>
    <p:extLst>
      <p:ext uri="{BB962C8B-B14F-4D97-AF65-F5344CB8AC3E}">
        <p14:creationId xmlns:p14="http://schemas.microsoft.com/office/powerpoint/2010/main" val="3433037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3">
            <a:extLst>
              <a:ext uri="{FF2B5EF4-FFF2-40B4-BE49-F238E27FC236}">
                <a16:creationId xmlns:a16="http://schemas.microsoft.com/office/drawing/2014/main" id="{C0C72A35-638B-47E1-83C7-7D5CF5581D83}"/>
              </a:ext>
            </a:extLst>
          </p:cNvPr>
          <p:cNvSpPr>
            <a:spLocks noGrp="1"/>
          </p:cNvSpPr>
          <p:nvPr>
            <p:ph type="title"/>
          </p:nvPr>
        </p:nvSpPr>
        <p:spPr>
          <a:xfrm>
            <a:off x="404813" y="44450"/>
            <a:ext cx="8229600" cy="1143000"/>
          </a:xfrm>
        </p:spPr>
        <p:txBody>
          <a:bodyPr/>
          <a:lstStyle/>
          <a:p>
            <a:r>
              <a:rPr lang="en-GB" altLang="en-US" dirty="0"/>
              <a:t>2.2 The Role of the Line-Manager</a:t>
            </a:r>
          </a:p>
        </p:txBody>
      </p:sp>
      <p:sp>
        <p:nvSpPr>
          <p:cNvPr id="28674" name="TextBox 2">
            <a:extLst>
              <a:ext uri="{FF2B5EF4-FFF2-40B4-BE49-F238E27FC236}">
                <a16:creationId xmlns:a16="http://schemas.microsoft.com/office/drawing/2014/main" id="{8BD1C087-A2A0-429D-897F-9F105DD9EECD}"/>
              </a:ext>
            </a:extLst>
          </p:cNvPr>
          <p:cNvSpPr txBox="1">
            <a:spLocks noChangeArrowheads="1"/>
          </p:cNvSpPr>
          <p:nvPr/>
        </p:nvSpPr>
        <p:spPr bwMode="auto">
          <a:xfrm>
            <a:off x="355625" y="4737784"/>
            <a:ext cx="8432749"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lgn="r"/>
            <a:r>
              <a:rPr lang="en-GB">
                <a:solidFill>
                  <a:srgbClr val="0070C0"/>
                </a:solidFill>
              </a:rPr>
              <a:t>Clutterbuck, D. (2014) Everyone Needs a Mentor Fostering Talent in Your Organisation 5</a:t>
            </a:r>
            <a:r>
              <a:rPr lang="en-GB" baseline="30000">
                <a:solidFill>
                  <a:srgbClr val="0070C0"/>
                </a:solidFill>
              </a:rPr>
              <a:t>th</a:t>
            </a:r>
            <a:r>
              <a:rPr lang="en-GB">
                <a:solidFill>
                  <a:srgbClr val="0070C0"/>
                </a:solidFill>
              </a:rPr>
              <a:t> e.d. London: Chartered Institute of Personnel and Development.</a:t>
            </a:r>
            <a:endParaRPr lang="en-GB" altLang="en-US" dirty="0"/>
          </a:p>
        </p:txBody>
      </p:sp>
      <p:pic>
        <p:nvPicPr>
          <p:cNvPr id="28675" name="Picture 10">
            <a:extLst>
              <a:ext uri="{FF2B5EF4-FFF2-40B4-BE49-F238E27FC236}">
                <a16:creationId xmlns:a16="http://schemas.microsoft.com/office/drawing/2014/main" id="{DA05CBAD-F929-47AF-861B-8E88242668E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692275" y="1593850"/>
            <a:ext cx="4765675" cy="306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Oval Callout 11">
            <a:extLst>
              <a:ext uri="{FF2B5EF4-FFF2-40B4-BE49-F238E27FC236}">
                <a16:creationId xmlns:a16="http://schemas.microsoft.com/office/drawing/2014/main" id="{3C63C8DA-52E7-4CD1-BAFD-E510552465C9}"/>
              </a:ext>
            </a:extLst>
          </p:cNvPr>
          <p:cNvSpPr/>
          <p:nvPr/>
        </p:nvSpPr>
        <p:spPr>
          <a:xfrm>
            <a:off x="6659563" y="723900"/>
            <a:ext cx="2233612" cy="2016125"/>
          </a:xfrm>
          <a:prstGeom prst="wedgeEllipseCallout">
            <a:avLst>
              <a:gd name="adj1" fmla="val -52746"/>
              <a:gd name="adj2" fmla="val 67773"/>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GB" dirty="0"/>
              <a:t>Can also apply to coaching. </a:t>
            </a:r>
          </a:p>
        </p:txBody>
      </p:sp>
    </p:spTree>
    <p:extLst>
      <p:ext uri="{BB962C8B-B14F-4D97-AF65-F5344CB8AC3E}">
        <p14:creationId xmlns:p14="http://schemas.microsoft.com/office/powerpoint/2010/main" val="30737027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3">
            <a:extLst>
              <a:ext uri="{FF2B5EF4-FFF2-40B4-BE49-F238E27FC236}">
                <a16:creationId xmlns:a16="http://schemas.microsoft.com/office/drawing/2014/main" id="{DEFB647C-D443-465D-B325-289AC2F63B86}"/>
              </a:ext>
            </a:extLst>
          </p:cNvPr>
          <p:cNvSpPr>
            <a:spLocks noGrp="1"/>
          </p:cNvSpPr>
          <p:nvPr>
            <p:ph type="title"/>
          </p:nvPr>
        </p:nvSpPr>
        <p:spPr>
          <a:xfrm>
            <a:off x="404813" y="44450"/>
            <a:ext cx="8229600" cy="1143000"/>
          </a:xfrm>
        </p:spPr>
        <p:txBody>
          <a:bodyPr/>
          <a:lstStyle/>
          <a:p>
            <a:r>
              <a:rPr lang="en-GB" altLang="en-US" dirty="0"/>
              <a:t>2.2  The Role of the Line-Manager</a:t>
            </a:r>
          </a:p>
        </p:txBody>
      </p:sp>
      <p:graphicFrame>
        <p:nvGraphicFramePr>
          <p:cNvPr id="2" name="Diagram 1">
            <a:extLst>
              <a:ext uri="{FF2B5EF4-FFF2-40B4-BE49-F238E27FC236}">
                <a16:creationId xmlns:a16="http://schemas.microsoft.com/office/drawing/2014/main" id="{29DA4535-0676-46DC-B1F5-5964FE151F82}"/>
              </a:ext>
            </a:extLst>
          </p:cNvPr>
          <p:cNvGraphicFramePr/>
          <p:nvPr/>
        </p:nvGraphicFramePr>
        <p:xfrm>
          <a:off x="1524000" y="1124744"/>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0723" name="TextBox 2">
            <a:extLst>
              <a:ext uri="{FF2B5EF4-FFF2-40B4-BE49-F238E27FC236}">
                <a16:creationId xmlns:a16="http://schemas.microsoft.com/office/drawing/2014/main" id="{398FF7C0-2F8D-4ADC-BDD3-44A6A2F9AC72}"/>
              </a:ext>
            </a:extLst>
          </p:cNvPr>
          <p:cNvSpPr txBox="1">
            <a:spLocks noChangeArrowheads="1"/>
          </p:cNvSpPr>
          <p:nvPr/>
        </p:nvSpPr>
        <p:spPr bwMode="auto">
          <a:xfrm>
            <a:off x="7164388" y="5805488"/>
            <a:ext cx="230346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r>
              <a:rPr lang="en-GB" altLang="en-US">
                <a:solidFill>
                  <a:schemeClr val="bg1"/>
                </a:solidFill>
              </a:rPr>
              <a:t>(Downey, 2003)</a:t>
            </a:r>
          </a:p>
        </p:txBody>
      </p:sp>
      <p:sp>
        <p:nvSpPr>
          <p:cNvPr id="8" name="TextBox 7">
            <a:extLst>
              <a:ext uri="{FF2B5EF4-FFF2-40B4-BE49-F238E27FC236}">
                <a16:creationId xmlns:a16="http://schemas.microsoft.com/office/drawing/2014/main" id="{BC4F0B83-8742-478D-8366-4B56F69065F2}"/>
              </a:ext>
            </a:extLst>
          </p:cNvPr>
          <p:cNvSpPr txBox="1">
            <a:spLocks noChangeArrowheads="1"/>
          </p:cNvSpPr>
          <p:nvPr/>
        </p:nvSpPr>
        <p:spPr bwMode="auto">
          <a:xfrm>
            <a:off x="179388" y="1412875"/>
            <a:ext cx="1944687"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a:t>mission, vision, goal and values</a:t>
            </a:r>
          </a:p>
          <a:p>
            <a:pPr>
              <a:buFont typeface="Arial" panose="020B0604020202020204" pitchFamily="34" charset="0"/>
              <a:buChar char="•"/>
            </a:pPr>
            <a:r>
              <a:rPr lang="en-GB" altLang="en-US"/>
              <a:t>role modelling behaviours, values</a:t>
            </a:r>
          </a:p>
          <a:p>
            <a:pPr>
              <a:buFont typeface="Arial" panose="020B0604020202020204" pitchFamily="34" charset="0"/>
              <a:buChar char="•"/>
            </a:pPr>
            <a:r>
              <a:rPr lang="en-GB" altLang="en-US"/>
              <a:t>inspiring and motivating</a:t>
            </a:r>
          </a:p>
        </p:txBody>
      </p:sp>
      <p:sp>
        <p:nvSpPr>
          <p:cNvPr id="9" name="TextBox 8">
            <a:extLst>
              <a:ext uri="{FF2B5EF4-FFF2-40B4-BE49-F238E27FC236}">
                <a16:creationId xmlns:a16="http://schemas.microsoft.com/office/drawing/2014/main" id="{A9A9B88C-28BD-41D2-BC76-B3D6C77F72FD}"/>
              </a:ext>
            </a:extLst>
          </p:cNvPr>
          <p:cNvSpPr txBox="1">
            <a:spLocks noChangeArrowheads="1"/>
          </p:cNvSpPr>
          <p:nvPr/>
        </p:nvSpPr>
        <p:spPr bwMode="auto">
          <a:xfrm>
            <a:off x="7092950" y="1412875"/>
            <a:ext cx="1943100" cy="2862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a:t>appraisal</a:t>
            </a:r>
          </a:p>
          <a:p>
            <a:pPr>
              <a:buFont typeface="Arial" panose="020B0604020202020204" pitchFamily="34" charset="0"/>
              <a:buChar char="•"/>
            </a:pPr>
            <a:r>
              <a:rPr lang="en-GB" altLang="en-US"/>
              <a:t>setting individual and team goals</a:t>
            </a:r>
          </a:p>
          <a:p>
            <a:pPr>
              <a:buFont typeface="Arial" panose="020B0604020202020204" pitchFamily="34" charset="0"/>
              <a:buChar char="•"/>
            </a:pPr>
            <a:r>
              <a:rPr lang="en-GB" altLang="en-US"/>
              <a:t>recruitment interviews</a:t>
            </a:r>
          </a:p>
          <a:p>
            <a:pPr>
              <a:buFont typeface="Arial" panose="020B0604020202020204" pitchFamily="34" charset="0"/>
              <a:buChar char="•"/>
            </a:pPr>
            <a:r>
              <a:rPr lang="en-GB" altLang="en-US"/>
              <a:t>disciplinary</a:t>
            </a:r>
          </a:p>
          <a:p>
            <a:pPr>
              <a:buFont typeface="Arial" panose="020B0604020202020204" pitchFamily="34" charset="0"/>
              <a:buChar char="•"/>
            </a:pPr>
            <a:r>
              <a:rPr lang="en-GB" altLang="en-US"/>
              <a:t>planning and organising work</a:t>
            </a:r>
          </a:p>
        </p:txBody>
      </p:sp>
      <p:sp>
        <p:nvSpPr>
          <p:cNvPr id="10" name="TextBox 9">
            <a:extLst>
              <a:ext uri="{FF2B5EF4-FFF2-40B4-BE49-F238E27FC236}">
                <a16:creationId xmlns:a16="http://schemas.microsoft.com/office/drawing/2014/main" id="{FBA11ECD-88B0-4E2E-9D78-2A74F9355A46}"/>
              </a:ext>
            </a:extLst>
          </p:cNvPr>
          <p:cNvSpPr txBox="1">
            <a:spLocks noChangeArrowheads="1"/>
          </p:cNvSpPr>
          <p:nvPr/>
        </p:nvSpPr>
        <p:spPr bwMode="auto">
          <a:xfrm>
            <a:off x="900113" y="4008438"/>
            <a:ext cx="2808287" cy="1755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285750" indent="-285750">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pPr>
              <a:buFont typeface="Arial" panose="020B0604020202020204" pitchFamily="34" charset="0"/>
              <a:buChar char="•"/>
            </a:pPr>
            <a:r>
              <a:rPr lang="en-GB" altLang="en-US"/>
              <a:t>conversations about how goals will be delivered</a:t>
            </a:r>
          </a:p>
          <a:p>
            <a:pPr>
              <a:buFont typeface="Arial" panose="020B0604020202020204" pitchFamily="34" charset="0"/>
              <a:buChar char="•"/>
            </a:pPr>
            <a:r>
              <a:rPr lang="en-GB" altLang="en-US"/>
              <a:t>feedback on performance</a:t>
            </a:r>
          </a:p>
          <a:p>
            <a:pPr>
              <a:buFont typeface="Arial" panose="020B0604020202020204" pitchFamily="34" charset="0"/>
              <a:buChar char="•"/>
            </a:pPr>
            <a:r>
              <a:rPr lang="en-GB" altLang="en-US"/>
              <a:t>on-the job-training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3">
            <a:extLst>
              <a:ext uri="{FF2B5EF4-FFF2-40B4-BE49-F238E27FC236}">
                <a16:creationId xmlns:a16="http://schemas.microsoft.com/office/drawing/2014/main" id="{FEDC013F-7F16-4585-9EC8-6447E8877ABA}"/>
              </a:ext>
            </a:extLst>
          </p:cNvPr>
          <p:cNvSpPr>
            <a:spLocks noGrp="1"/>
          </p:cNvSpPr>
          <p:nvPr>
            <p:ph type="title"/>
          </p:nvPr>
        </p:nvSpPr>
        <p:spPr>
          <a:xfrm>
            <a:off x="404813" y="263525"/>
            <a:ext cx="8229600" cy="1143000"/>
          </a:xfrm>
        </p:spPr>
        <p:txBody>
          <a:bodyPr/>
          <a:lstStyle/>
          <a:p>
            <a:r>
              <a:rPr lang="en-GB" altLang="en-US" dirty="0"/>
              <a:t>2.2  The Role of the Line-Manager</a:t>
            </a:r>
          </a:p>
        </p:txBody>
      </p:sp>
      <p:sp>
        <p:nvSpPr>
          <p:cNvPr id="32770" name="Vertical Text Placeholder 4">
            <a:extLst>
              <a:ext uri="{FF2B5EF4-FFF2-40B4-BE49-F238E27FC236}">
                <a16:creationId xmlns:a16="http://schemas.microsoft.com/office/drawing/2014/main" id="{781FB5DE-66C6-4C44-8EDD-1979F4C9A7D7}"/>
              </a:ext>
            </a:extLst>
          </p:cNvPr>
          <p:cNvSpPr>
            <a:spLocks noGrp="1"/>
          </p:cNvSpPr>
          <p:nvPr>
            <p:ph type="body" orient="vert" idx="1"/>
          </p:nvPr>
        </p:nvSpPr>
        <p:spPr>
          <a:xfrm>
            <a:off x="404813" y="1585913"/>
            <a:ext cx="8320087" cy="3930650"/>
          </a:xfrm>
        </p:spPr>
        <p:txBody>
          <a:bodyPr/>
          <a:lstStyle/>
          <a:p>
            <a:r>
              <a:rPr lang="en-GB" altLang="en-US"/>
              <a:t>A more committed team</a:t>
            </a:r>
          </a:p>
          <a:p>
            <a:r>
              <a:rPr lang="en-GB" altLang="en-US"/>
              <a:t>Better team performance</a:t>
            </a:r>
          </a:p>
          <a:p>
            <a:r>
              <a:rPr lang="en-GB" altLang="en-US"/>
              <a:t>Better working relationships</a:t>
            </a:r>
          </a:p>
          <a:p>
            <a:r>
              <a:rPr lang="en-GB" altLang="en-US"/>
              <a:t>Idea generation/creativity</a:t>
            </a:r>
          </a:p>
          <a:p>
            <a:r>
              <a:rPr lang="en-GB" altLang="en-US"/>
              <a:t>Open communication</a:t>
            </a:r>
          </a:p>
          <a:p>
            <a:r>
              <a:rPr lang="en-GB" altLang="en-US"/>
              <a:t>Investing time to gain time</a:t>
            </a:r>
          </a:p>
          <a:p>
            <a:endParaRPr lang="en-GB" altLang="en-US"/>
          </a:p>
          <a:p>
            <a:endParaRPr lang="en-GB" altLang="en-US"/>
          </a:p>
          <a:p>
            <a:endParaRPr lang="en-GB" altLang="en-US"/>
          </a:p>
          <a:p>
            <a:endParaRPr lang="en-GB" altLang="en-US"/>
          </a:p>
        </p:txBody>
      </p:sp>
      <p:sp>
        <p:nvSpPr>
          <p:cNvPr id="32771" name="Vertical Text Placeholder 5">
            <a:extLst>
              <a:ext uri="{FF2B5EF4-FFF2-40B4-BE49-F238E27FC236}">
                <a16:creationId xmlns:a16="http://schemas.microsoft.com/office/drawing/2014/main" id="{ACC821D2-12BF-4B3D-8F26-9A56B953DFC9}"/>
              </a:ext>
            </a:extLst>
          </p:cNvPr>
          <p:cNvSpPr>
            <a:spLocks noGrp="1"/>
          </p:cNvSpPr>
          <p:nvPr>
            <p:ph type="body" orient="vert" idx="13"/>
          </p:nvPr>
        </p:nvSpPr>
        <p:spPr>
          <a:xfrm>
            <a:off x="406400" y="1209675"/>
            <a:ext cx="8316913" cy="369888"/>
          </a:xfrm>
        </p:spPr>
        <p:txBody>
          <a:bodyPr/>
          <a:lstStyle/>
          <a:p>
            <a:pPr marL="0" indent="0">
              <a:buFont typeface="Arial" panose="020B0604020202020204" pitchFamily="34" charset="0"/>
              <a:buNone/>
            </a:pPr>
            <a:r>
              <a:rPr lang="en-GB" altLang="en-US" sz="2400"/>
              <a:t>The line-manager as coach - Benefits</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Title 3">
            <a:extLst>
              <a:ext uri="{FF2B5EF4-FFF2-40B4-BE49-F238E27FC236}">
                <a16:creationId xmlns:a16="http://schemas.microsoft.com/office/drawing/2014/main" id="{B26A54F7-068F-44A8-A246-9F22BA0F6EA8}"/>
              </a:ext>
            </a:extLst>
          </p:cNvPr>
          <p:cNvSpPr>
            <a:spLocks noGrp="1"/>
          </p:cNvSpPr>
          <p:nvPr>
            <p:ph type="title"/>
          </p:nvPr>
        </p:nvSpPr>
        <p:spPr>
          <a:xfrm>
            <a:off x="404813" y="42677"/>
            <a:ext cx="8229600" cy="650019"/>
          </a:xfrm>
        </p:spPr>
        <p:txBody>
          <a:bodyPr/>
          <a:lstStyle/>
          <a:p>
            <a:r>
              <a:rPr lang="en-GB" altLang="en-US" dirty="0"/>
              <a:t>2.2  The Role of the Line-Manager</a:t>
            </a:r>
          </a:p>
        </p:txBody>
      </p:sp>
      <p:sp>
        <p:nvSpPr>
          <p:cNvPr id="5" name="Vertical Text Placeholder 4">
            <a:extLst>
              <a:ext uri="{FF2B5EF4-FFF2-40B4-BE49-F238E27FC236}">
                <a16:creationId xmlns:a16="http://schemas.microsoft.com/office/drawing/2014/main" id="{22A51A72-12E3-4A43-A9E0-045C2AD0021C}"/>
              </a:ext>
            </a:extLst>
          </p:cNvPr>
          <p:cNvSpPr>
            <a:spLocks noGrp="1"/>
          </p:cNvSpPr>
          <p:nvPr>
            <p:ph type="body" orient="vert" idx="1"/>
          </p:nvPr>
        </p:nvSpPr>
        <p:spPr>
          <a:xfrm>
            <a:off x="359569" y="1266020"/>
            <a:ext cx="8320087" cy="3747156"/>
          </a:xfrm>
        </p:spPr>
        <p:txBody>
          <a:bodyPr rtlCol="0">
            <a:normAutofit fontScale="55000" lnSpcReduction="20000"/>
          </a:bodyPr>
          <a:lstStyle/>
          <a:p>
            <a:pPr>
              <a:spcAft>
                <a:spcPts val="0"/>
              </a:spcAft>
              <a:defRPr/>
            </a:pPr>
            <a:r>
              <a:rPr lang="en-GB" dirty="0"/>
              <a:t>Groupthink </a:t>
            </a:r>
          </a:p>
          <a:p>
            <a:pPr>
              <a:spcAft>
                <a:spcPts val="0"/>
              </a:spcAft>
              <a:defRPr/>
            </a:pPr>
            <a:r>
              <a:rPr lang="en-GB" dirty="0"/>
              <a:t>Inequality in who gets coaching</a:t>
            </a:r>
          </a:p>
          <a:p>
            <a:pPr>
              <a:spcAft>
                <a:spcPts val="0"/>
              </a:spcAft>
              <a:defRPr/>
            </a:pPr>
            <a:r>
              <a:rPr lang="en-GB" dirty="0"/>
              <a:t>Time pressures</a:t>
            </a:r>
          </a:p>
          <a:p>
            <a:pPr>
              <a:spcAft>
                <a:spcPts val="0"/>
              </a:spcAft>
              <a:defRPr/>
            </a:pPr>
            <a:r>
              <a:rPr lang="en-GB" dirty="0"/>
              <a:t>The tendency for managers and direct reports to fall into “parent-child” roles in any conversation</a:t>
            </a:r>
          </a:p>
          <a:p>
            <a:pPr>
              <a:spcAft>
                <a:spcPts val="0"/>
              </a:spcAft>
              <a:defRPr/>
            </a:pPr>
            <a:r>
              <a:rPr lang="en-GB" dirty="0"/>
              <a:t>The sense that both parties may have hidden agendas </a:t>
            </a:r>
          </a:p>
          <a:p>
            <a:pPr>
              <a:spcAft>
                <a:spcPts val="0"/>
              </a:spcAft>
              <a:defRPr/>
            </a:pPr>
            <a:r>
              <a:rPr lang="en-GB" dirty="0"/>
              <a:t>Conflict between the employee’s desire for some things to remain confidential and the manager’s accountability for the welfare and performance of the team as a whole</a:t>
            </a:r>
          </a:p>
          <a:p>
            <a:pPr>
              <a:spcAft>
                <a:spcPts val="0"/>
              </a:spcAft>
              <a:defRPr/>
            </a:pPr>
            <a:r>
              <a:rPr lang="en-GB" dirty="0"/>
              <a:t>Conflict between pressure to deliver short term task objectives and the longer term development needs of team members.</a:t>
            </a:r>
          </a:p>
          <a:p>
            <a:pPr>
              <a:spcAft>
                <a:spcPts val="0"/>
              </a:spcAft>
              <a:defRPr/>
            </a:pPr>
            <a:r>
              <a:rPr lang="en-GB" dirty="0"/>
              <a:t>Culture</a:t>
            </a:r>
          </a:p>
          <a:p>
            <a:pPr>
              <a:spcAft>
                <a:spcPts val="0"/>
              </a:spcAft>
              <a:defRPr/>
            </a:pPr>
            <a:r>
              <a:rPr lang="en-GB" dirty="0"/>
              <a:t>Skill level</a:t>
            </a:r>
          </a:p>
        </p:txBody>
      </p:sp>
      <p:sp>
        <p:nvSpPr>
          <p:cNvPr id="33795" name="Vertical Text Placeholder 5">
            <a:extLst>
              <a:ext uri="{FF2B5EF4-FFF2-40B4-BE49-F238E27FC236}">
                <a16:creationId xmlns:a16="http://schemas.microsoft.com/office/drawing/2014/main" id="{4DD07207-5406-46F9-AFE4-4A14050EFD4F}"/>
              </a:ext>
            </a:extLst>
          </p:cNvPr>
          <p:cNvSpPr>
            <a:spLocks noGrp="1"/>
          </p:cNvSpPr>
          <p:nvPr>
            <p:ph type="body" orient="vert" idx="13"/>
          </p:nvPr>
        </p:nvSpPr>
        <p:spPr>
          <a:xfrm>
            <a:off x="404813" y="769416"/>
            <a:ext cx="8316913" cy="369888"/>
          </a:xfrm>
        </p:spPr>
        <p:txBody>
          <a:bodyPr/>
          <a:lstStyle/>
          <a:p>
            <a:pPr marL="0" indent="0">
              <a:buFont typeface="Arial" panose="020B0604020202020204" pitchFamily="34" charset="0"/>
              <a:buNone/>
            </a:pPr>
            <a:r>
              <a:rPr lang="en-GB" altLang="en-US" sz="2400" dirty="0"/>
              <a:t>The line-manager as coach - Barriers</a:t>
            </a:r>
          </a:p>
        </p:txBody>
      </p:sp>
      <p:sp>
        <p:nvSpPr>
          <p:cNvPr id="33796" name="TextBox 1">
            <a:extLst>
              <a:ext uri="{FF2B5EF4-FFF2-40B4-BE49-F238E27FC236}">
                <a16:creationId xmlns:a16="http://schemas.microsoft.com/office/drawing/2014/main" id="{90CA320D-FAAA-4D75-AA40-9A1AB7A7E3FC}"/>
              </a:ext>
            </a:extLst>
          </p:cNvPr>
          <p:cNvSpPr txBox="1">
            <a:spLocks noChangeArrowheads="1"/>
          </p:cNvSpPr>
          <p:nvPr/>
        </p:nvSpPr>
        <p:spPr bwMode="auto">
          <a:xfrm>
            <a:off x="-7099" y="4970615"/>
            <a:ext cx="8441478"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Myriad Pro"/>
                <a:cs typeface="Arial" panose="020B0604020202020204" pitchFamily="34" charset="0"/>
              </a:defRPr>
            </a:lvl1pPr>
            <a:lvl2pPr marL="742950" indent="-285750">
              <a:defRPr>
                <a:solidFill>
                  <a:schemeClr val="tx1"/>
                </a:solidFill>
                <a:latin typeface="Myriad Pro"/>
                <a:cs typeface="Arial" panose="020B0604020202020204" pitchFamily="34" charset="0"/>
              </a:defRPr>
            </a:lvl2pPr>
            <a:lvl3pPr marL="1143000" indent="-228600">
              <a:defRPr>
                <a:solidFill>
                  <a:schemeClr val="tx1"/>
                </a:solidFill>
                <a:latin typeface="Myriad Pro"/>
                <a:cs typeface="Arial" panose="020B0604020202020204" pitchFamily="34" charset="0"/>
              </a:defRPr>
            </a:lvl3pPr>
            <a:lvl4pPr marL="1600200" indent="-228600">
              <a:defRPr>
                <a:solidFill>
                  <a:schemeClr val="tx1"/>
                </a:solidFill>
                <a:latin typeface="Myriad Pro"/>
                <a:cs typeface="Arial" panose="020B0604020202020204" pitchFamily="34" charset="0"/>
              </a:defRPr>
            </a:lvl4pPr>
            <a:lvl5pPr marL="2057400" indent="-228600">
              <a:defRPr>
                <a:solidFill>
                  <a:schemeClr val="tx1"/>
                </a:solidFill>
                <a:latin typeface="Myriad Pro"/>
                <a:cs typeface="Arial" panose="020B0604020202020204" pitchFamily="34" charset="0"/>
              </a:defRPr>
            </a:lvl5pPr>
            <a:lvl6pPr marL="2514600" indent="-228600" fontAlgn="base">
              <a:spcBef>
                <a:spcPct val="0"/>
              </a:spcBef>
              <a:spcAft>
                <a:spcPct val="0"/>
              </a:spcAft>
              <a:defRPr>
                <a:solidFill>
                  <a:schemeClr val="tx1"/>
                </a:solidFill>
                <a:latin typeface="Myriad Pro"/>
                <a:cs typeface="Arial" panose="020B0604020202020204" pitchFamily="34" charset="0"/>
              </a:defRPr>
            </a:lvl6pPr>
            <a:lvl7pPr marL="2971800" indent="-228600" fontAlgn="base">
              <a:spcBef>
                <a:spcPct val="0"/>
              </a:spcBef>
              <a:spcAft>
                <a:spcPct val="0"/>
              </a:spcAft>
              <a:defRPr>
                <a:solidFill>
                  <a:schemeClr val="tx1"/>
                </a:solidFill>
                <a:latin typeface="Myriad Pro"/>
                <a:cs typeface="Arial" panose="020B0604020202020204" pitchFamily="34" charset="0"/>
              </a:defRPr>
            </a:lvl7pPr>
            <a:lvl8pPr marL="3429000" indent="-228600" fontAlgn="base">
              <a:spcBef>
                <a:spcPct val="0"/>
              </a:spcBef>
              <a:spcAft>
                <a:spcPct val="0"/>
              </a:spcAft>
              <a:defRPr>
                <a:solidFill>
                  <a:schemeClr val="tx1"/>
                </a:solidFill>
                <a:latin typeface="Myriad Pro"/>
                <a:cs typeface="Arial" panose="020B0604020202020204" pitchFamily="34" charset="0"/>
              </a:defRPr>
            </a:lvl8pPr>
            <a:lvl9pPr marL="3886200" indent="-228600" fontAlgn="base">
              <a:spcBef>
                <a:spcPct val="0"/>
              </a:spcBef>
              <a:spcAft>
                <a:spcPct val="0"/>
              </a:spcAft>
              <a:defRPr>
                <a:solidFill>
                  <a:schemeClr val="tx1"/>
                </a:solidFill>
                <a:latin typeface="Myriad Pro"/>
                <a:cs typeface="Arial" panose="020B0604020202020204" pitchFamily="34" charset="0"/>
              </a:defRPr>
            </a:lvl9pPr>
          </a:lstStyle>
          <a:p>
            <a:r>
              <a:rPr lang="en-GB" altLang="en-US" sz="1600" dirty="0"/>
              <a:t>(</a:t>
            </a:r>
            <a:r>
              <a:rPr lang="en-GB" altLang="en-US" sz="2000" dirty="0">
                <a:solidFill>
                  <a:srgbClr val="0070C0"/>
                </a:solidFill>
              </a:rPr>
              <a:t>Clutterbuck, 2012: Why Line Manager Coaching Often Doesn’t Work and</a:t>
            </a:r>
          </a:p>
          <a:p>
            <a:r>
              <a:rPr lang="en-GB" altLang="en-US" sz="2000" dirty="0">
                <a:solidFill>
                  <a:srgbClr val="0070C0"/>
                </a:solidFill>
              </a:rPr>
              <a:t> What to Do About It – Article on Moodle.)</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3">
            <a:extLst>
              <a:ext uri="{FF2B5EF4-FFF2-40B4-BE49-F238E27FC236}">
                <a16:creationId xmlns:a16="http://schemas.microsoft.com/office/drawing/2014/main" id="{C0C72A35-638B-47E1-83C7-7D5CF5581D83}"/>
              </a:ext>
            </a:extLst>
          </p:cNvPr>
          <p:cNvSpPr>
            <a:spLocks noGrp="1"/>
          </p:cNvSpPr>
          <p:nvPr>
            <p:ph type="title"/>
          </p:nvPr>
        </p:nvSpPr>
        <p:spPr>
          <a:xfrm>
            <a:off x="404813" y="44450"/>
            <a:ext cx="8229600" cy="1143000"/>
          </a:xfrm>
        </p:spPr>
        <p:txBody>
          <a:bodyPr/>
          <a:lstStyle/>
          <a:p>
            <a:r>
              <a:rPr lang="en-GB" altLang="en-US" dirty="0"/>
              <a:t>2.3 How it fits into other organisational strategies</a:t>
            </a:r>
          </a:p>
        </p:txBody>
      </p:sp>
      <p:sp>
        <p:nvSpPr>
          <p:cNvPr id="6" name="Text Placeholder 2"/>
          <p:cNvSpPr txBox="1">
            <a:spLocks/>
          </p:cNvSpPr>
          <p:nvPr/>
        </p:nvSpPr>
        <p:spPr>
          <a:xfrm>
            <a:off x="1403648" y="1772816"/>
            <a:ext cx="5616624" cy="2664296"/>
          </a:xfrm>
          <a:prstGeom prst="rect">
            <a:avLst/>
          </a:prstGeom>
        </p:spPr>
        <p:txBody>
          <a:bodyPr vert="horz" lIns="91440" tIns="108000" rIns="72000" bIns="7200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baseline="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baseline="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HRD</a:t>
            </a:r>
          </a:p>
          <a:p>
            <a:r>
              <a:rPr lang="en-GB" dirty="0"/>
              <a:t>Learning and Development</a:t>
            </a:r>
          </a:p>
          <a:p>
            <a:r>
              <a:rPr lang="en-GB" dirty="0"/>
              <a:t>Wellbeing</a:t>
            </a:r>
          </a:p>
          <a:p>
            <a:r>
              <a:rPr lang="en-GB" dirty="0"/>
              <a:t>Performance management</a:t>
            </a:r>
          </a:p>
          <a:p>
            <a:r>
              <a:rPr lang="en-GB" dirty="0"/>
              <a:t>Talent management and succession planning  </a:t>
            </a:r>
          </a:p>
          <a:p>
            <a:r>
              <a:rPr lang="en-GB" dirty="0"/>
              <a:t>Monitoring and evaluation</a:t>
            </a:r>
          </a:p>
        </p:txBody>
      </p:sp>
    </p:spTree>
    <p:extLst>
      <p:ext uri="{BB962C8B-B14F-4D97-AF65-F5344CB8AC3E}">
        <p14:creationId xmlns:p14="http://schemas.microsoft.com/office/powerpoint/2010/main" val="35109521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Title 3">
            <a:extLst>
              <a:ext uri="{FF2B5EF4-FFF2-40B4-BE49-F238E27FC236}">
                <a16:creationId xmlns:a16="http://schemas.microsoft.com/office/drawing/2014/main" id="{4FF4EC2F-FFDD-469F-B83B-FA695014EFF2}"/>
              </a:ext>
            </a:extLst>
          </p:cNvPr>
          <p:cNvSpPr>
            <a:spLocks noGrp="1"/>
          </p:cNvSpPr>
          <p:nvPr>
            <p:ph type="title"/>
          </p:nvPr>
        </p:nvSpPr>
        <p:spPr>
          <a:xfrm>
            <a:off x="404813" y="263525"/>
            <a:ext cx="8229600" cy="1143000"/>
          </a:xfrm>
        </p:spPr>
        <p:txBody>
          <a:bodyPr>
            <a:normAutofit fontScale="90000"/>
          </a:bodyPr>
          <a:lstStyle/>
          <a:p>
            <a:r>
              <a:rPr lang="en-GB" altLang="en-US" dirty="0"/>
              <a:t>2.3 Approaches to Coaching - Internal v’s External</a:t>
            </a:r>
            <a:br>
              <a:rPr lang="en-GB" altLang="en-US" dirty="0"/>
            </a:br>
            <a:endParaRPr lang="en-GB" altLang="en-US" dirty="0"/>
          </a:p>
        </p:txBody>
      </p:sp>
      <p:sp>
        <p:nvSpPr>
          <p:cNvPr id="21506" name="Vertical Text Placeholder 5">
            <a:extLst>
              <a:ext uri="{FF2B5EF4-FFF2-40B4-BE49-F238E27FC236}">
                <a16:creationId xmlns:a16="http://schemas.microsoft.com/office/drawing/2014/main" id="{0D797A38-4865-41E2-8300-DA23F7FB4989}"/>
              </a:ext>
            </a:extLst>
          </p:cNvPr>
          <p:cNvSpPr>
            <a:spLocks noGrp="1"/>
          </p:cNvSpPr>
          <p:nvPr>
            <p:ph type="body" orient="vert" idx="13"/>
          </p:nvPr>
        </p:nvSpPr>
        <p:spPr>
          <a:xfrm>
            <a:off x="406401" y="1209675"/>
            <a:ext cx="7910016" cy="633412"/>
          </a:xfrm>
        </p:spPr>
        <p:txBody>
          <a:bodyPr/>
          <a:lstStyle/>
          <a:p>
            <a:pPr marL="0" indent="0">
              <a:buFont typeface="Arial" panose="020B0604020202020204" pitchFamily="34" charset="0"/>
              <a:buNone/>
            </a:pPr>
            <a:r>
              <a:rPr lang="en-GB" altLang="en-US" sz="2400" dirty="0"/>
              <a:t>External </a:t>
            </a:r>
          </a:p>
        </p:txBody>
      </p:sp>
      <p:pic>
        <p:nvPicPr>
          <p:cNvPr id="21507" name="Picture 7">
            <a:extLst>
              <a:ext uri="{FF2B5EF4-FFF2-40B4-BE49-F238E27FC236}">
                <a16:creationId xmlns:a16="http://schemas.microsoft.com/office/drawing/2014/main" id="{492D750D-8B32-445B-838B-7E7C1E7F42E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388" y="1916113"/>
            <a:ext cx="3810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8" name="Picture 8">
            <a:extLst>
              <a:ext uri="{FF2B5EF4-FFF2-40B4-BE49-F238E27FC236}">
                <a16:creationId xmlns:a16="http://schemas.microsoft.com/office/drawing/2014/main" id="{29249A34-281A-4EDC-8BAB-BE8DEB3C24E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3943350" y="2352675"/>
            <a:ext cx="4808538" cy="3101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Title 3">
            <a:extLst>
              <a:ext uri="{FF2B5EF4-FFF2-40B4-BE49-F238E27FC236}">
                <a16:creationId xmlns:a16="http://schemas.microsoft.com/office/drawing/2014/main" id="{DAB62E28-C97C-483F-B3F0-700209A71EDE}"/>
              </a:ext>
            </a:extLst>
          </p:cNvPr>
          <p:cNvSpPr>
            <a:spLocks noGrp="1"/>
          </p:cNvSpPr>
          <p:nvPr>
            <p:ph type="title"/>
          </p:nvPr>
        </p:nvSpPr>
        <p:spPr>
          <a:xfrm>
            <a:off x="404813" y="263525"/>
            <a:ext cx="8229600" cy="1143000"/>
          </a:xfrm>
        </p:spPr>
        <p:txBody>
          <a:bodyPr/>
          <a:lstStyle/>
          <a:p>
            <a:r>
              <a:rPr lang="en-GB" altLang="en-US" dirty="0"/>
              <a:t>2.3 Approaches to Coaching -  Internal v’s External </a:t>
            </a:r>
          </a:p>
        </p:txBody>
      </p:sp>
      <p:sp>
        <p:nvSpPr>
          <p:cNvPr id="23554" name="Vertical Text Placeholder 5">
            <a:extLst>
              <a:ext uri="{FF2B5EF4-FFF2-40B4-BE49-F238E27FC236}">
                <a16:creationId xmlns:a16="http://schemas.microsoft.com/office/drawing/2014/main" id="{AE553D00-4CA2-439C-B05A-121FB5DD440C}"/>
              </a:ext>
            </a:extLst>
          </p:cNvPr>
          <p:cNvSpPr>
            <a:spLocks noGrp="1"/>
          </p:cNvSpPr>
          <p:nvPr>
            <p:ph type="body" orient="vert" idx="13"/>
          </p:nvPr>
        </p:nvSpPr>
        <p:spPr>
          <a:xfrm>
            <a:off x="404813" y="1389619"/>
            <a:ext cx="8316913" cy="369888"/>
          </a:xfrm>
        </p:spPr>
        <p:txBody>
          <a:bodyPr/>
          <a:lstStyle/>
          <a:p>
            <a:pPr marL="0" indent="0">
              <a:buFont typeface="Arial" panose="020B0604020202020204" pitchFamily="34" charset="0"/>
              <a:buNone/>
            </a:pPr>
            <a:r>
              <a:rPr lang="en-GB" altLang="en-US" sz="2400" dirty="0"/>
              <a:t>Internal</a:t>
            </a:r>
          </a:p>
        </p:txBody>
      </p:sp>
      <p:pic>
        <p:nvPicPr>
          <p:cNvPr id="23555" name="Picture 7">
            <a:extLst>
              <a:ext uri="{FF2B5EF4-FFF2-40B4-BE49-F238E27FC236}">
                <a16:creationId xmlns:a16="http://schemas.microsoft.com/office/drawing/2014/main" id="{7C1F3D05-4AFE-4A6D-B4DA-33FBD156209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9388" y="1916113"/>
            <a:ext cx="3810000" cy="192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6" name="Picture 1">
            <a:extLst>
              <a:ext uri="{FF2B5EF4-FFF2-40B4-BE49-F238E27FC236}">
                <a16:creationId xmlns:a16="http://schemas.microsoft.com/office/drawing/2014/main" id="{485CD67A-3DDA-4737-AA40-10C0B9C469F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4022725" y="1916113"/>
            <a:ext cx="4600575" cy="3554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Regulations &amp; professional practice impacting on coaching and mentoring </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r>
              <a:rPr lang="en-GB" sz="2800" dirty="0"/>
              <a:t>GDPR 2018</a:t>
            </a:r>
          </a:p>
          <a:p>
            <a:r>
              <a:rPr lang="en-GB" sz="2800" dirty="0"/>
              <a:t>Confidentiality</a:t>
            </a:r>
          </a:p>
          <a:p>
            <a:r>
              <a:rPr lang="en-GB" sz="2800" dirty="0"/>
              <a:t>Ethical practice</a:t>
            </a:r>
          </a:p>
          <a:p>
            <a:r>
              <a:rPr lang="en-GB" sz="2800" dirty="0"/>
              <a:t>Coaching contract</a:t>
            </a:r>
          </a:p>
          <a:p>
            <a:r>
              <a:rPr lang="en-GB" sz="2800" dirty="0"/>
              <a:t>Coaching/Mentoring professional bodies</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219742665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Confidentiality</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
        <p:nvSpPr>
          <p:cNvPr id="2" name="Rectangle 1">
            <a:extLst>
              <a:ext uri="{FF2B5EF4-FFF2-40B4-BE49-F238E27FC236}">
                <a16:creationId xmlns:a16="http://schemas.microsoft.com/office/drawing/2014/main" id="{D6822B82-9900-4FDC-94F0-3774E375FBC3}"/>
              </a:ext>
            </a:extLst>
          </p:cNvPr>
          <p:cNvSpPr/>
          <p:nvPr/>
        </p:nvSpPr>
        <p:spPr>
          <a:xfrm>
            <a:off x="405584" y="1806080"/>
            <a:ext cx="8229600" cy="707886"/>
          </a:xfrm>
          <a:prstGeom prst="rect">
            <a:avLst/>
          </a:prstGeom>
        </p:spPr>
        <p:txBody>
          <a:bodyPr wrap="square">
            <a:spAutoFit/>
          </a:bodyPr>
          <a:lstStyle/>
          <a:p>
            <a:pPr lvl="0">
              <a:defRPr/>
            </a:pPr>
            <a:r>
              <a:rPr lang="en-GB" sz="2000" dirty="0">
                <a:solidFill>
                  <a:schemeClr val="tx2">
                    <a:lumMod val="60000"/>
                    <a:lumOff val="40000"/>
                  </a:schemeClr>
                </a:solidFill>
              </a:rPr>
              <a:t>Cox, E. </a:t>
            </a:r>
            <a:r>
              <a:rPr lang="en-GB" sz="2000" dirty="0" err="1">
                <a:solidFill>
                  <a:schemeClr val="tx2">
                    <a:lumMod val="60000"/>
                    <a:lumOff val="40000"/>
                  </a:schemeClr>
                </a:solidFill>
              </a:rPr>
              <a:t>Bachkriova</a:t>
            </a:r>
            <a:r>
              <a:rPr lang="en-GB" sz="2000" dirty="0">
                <a:solidFill>
                  <a:schemeClr val="tx2">
                    <a:lumMod val="60000"/>
                    <a:lumOff val="40000"/>
                  </a:schemeClr>
                </a:solidFill>
              </a:rPr>
              <a:t>, T. Clutterbuck, D.  (2018) </a:t>
            </a:r>
            <a:r>
              <a:rPr lang="en-GB" sz="2000" i="1" dirty="0">
                <a:solidFill>
                  <a:schemeClr val="tx2">
                    <a:lumMod val="60000"/>
                    <a:lumOff val="40000"/>
                  </a:schemeClr>
                </a:solidFill>
              </a:rPr>
              <a:t>The Complete Handbook of Coaching</a:t>
            </a:r>
            <a:r>
              <a:rPr lang="en-GB" sz="2000" dirty="0">
                <a:solidFill>
                  <a:schemeClr val="tx2">
                    <a:lumMod val="60000"/>
                    <a:lumOff val="40000"/>
                  </a:schemeClr>
                </a:solidFill>
              </a:rPr>
              <a:t>. London: SAGE.</a:t>
            </a:r>
          </a:p>
        </p:txBody>
      </p:sp>
      <p:sp>
        <p:nvSpPr>
          <p:cNvPr id="3" name="Rectangle 2">
            <a:extLst>
              <a:ext uri="{FF2B5EF4-FFF2-40B4-BE49-F238E27FC236}">
                <a16:creationId xmlns:a16="http://schemas.microsoft.com/office/drawing/2014/main" id="{A761AD10-2FAF-4058-8BFE-804FF4B17F7B}"/>
              </a:ext>
            </a:extLst>
          </p:cNvPr>
          <p:cNvSpPr/>
          <p:nvPr/>
        </p:nvSpPr>
        <p:spPr>
          <a:xfrm>
            <a:off x="1146352" y="2636912"/>
            <a:ext cx="7488832" cy="2800767"/>
          </a:xfrm>
          <a:prstGeom prst="rect">
            <a:avLst/>
          </a:prstGeom>
        </p:spPr>
        <p:txBody>
          <a:bodyPr wrap="square">
            <a:spAutoFit/>
          </a:bodyPr>
          <a:lstStyle/>
          <a:p>
            <a:pPr lvl="0">
              <a:defRPr/>
            </a:pPr>
            <a:r>
              <a:rPr lang="en-GB" dirty="0"/>
              <a:t>“</a:t>
            </a:r>
            <a:r>
              <a:rPr lang="en-GB" sz="2200" dirty="0"/>
              <a:t>The confidential nature of the relationship between coach and client forms the basis for trust within the relationship.  The question of a breach in confidentiality can arise among coaches as they share stories or examples of work with  clients.  However, sharing an anonymized coaching situation with a supervisor or coaching group as part of reflective practice is encouraged and is beneficial for ongoing professional development (Hay, 2017).</a:t>
            </a:r>
          </a:p>
        </p:txBody>
      </p:sp>
    </p:spTree>
    <p:extLst>
      <p:ext uri="{BB962C8B-B14F-4D97-AF65-F5344CB8AC3E}">
        <p14:creationId xmlns:p14="http://schemas.microsoft.com/office/powerpoint/2010/main" val="178517876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Ethical practice</a:t>
            </a:r>
          </a:p>
        </p:txBody>
      </p:sp>
      <p:sp>
        <p:nvSpPr>
          <p:cNvPr id="5" name="Vertical Text Placeholder 4"/>
          <p:cNvSpPr>
            <a:spLocks noGrp="1"/>
          </p:cNvSpPr>
          <p:nvPr>
            <p:ph type="body" orient="vert" idx="1"/>
          </p:nvPr>
        </p:nvSpPr>
        <p:spPr>
          <a:xfrm>
            <a:off x="405584" y="1124745"/>
            <a:ext cx="8318832" cy="4392488"/>
          </a:xfrm>
        </p:spPr>
        <p:txBody>
          <a:bodyPr>
            <a:normAutofit/>
          </a:bodyPr>
          <a:lstStyle/>
          <a:p>
            <a:endParaRPr lang="en-GB" sz="2800" dirty="0"/>
          </a:p>
          <a:p>
            <a:endParaRPr lang="en-GB" sz="2800" dirty="0"/>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
        <p:nvSpPr>
          <p:cNvPr id="2" name="Rectangle 1"/>
          <p:cNvSpPr/>
          <p:nvPr/>
        </p:nvSpPr>
        <p:spPr>
          <a:xfrm>
            <a:off x="964600" y="1124745"/>
            <a:ext cx="7200800" cy="4431983"/>
          </a:xfrm>
          <a:prstGeom prst="rect">
            <a:avLst/>
          </a:prstGeom>
        </p:spPr>
        <p:txBody>
          <a:bodyPr wrap="square">
            <a:spAutoFit/>
          </a:bodyPr>
          <a:lstStyle/>
          <a:p>
            <a:pPr>
              <a:buFont typeface="Arial" pitchFamily="34" charset="0"/>
              <a:buNone/>
            </a:pPr>
            <a:endParaRPr lang="en-GB" i="1" dirty="0"/>
          </a:p>
          <a:p>
            <a:pPr>
              <a:buFont typeface="Arial" pitchFamily="34" charset="0"/>
              <a:buNone/>
            </a:pPr>
            <a:r>
              <a:rPr lang="en-GB" sz="2200" i="1" dirty="0"/>
              <a:t>“A code of ethics provides foundational guidelines in relation to what to expect from those in the profession”(</a:t>
            </a:r>
            <a:r>
              <a:rPr lang="en-GB" sz="2200" dirty="0" err="1"/>
              <a:t>Gert</a:t>
            </a:r>
            <a:r>
              <a:rPr lang="en-GB" sz="2200" dirty="0"/>
              <a:t>, 1988).</a:t>
            </a:r>
          </a:p>
          <a:p>
            <a:pPr>
              <a:buFont typeface="Arial" pitchFamily="34" charset="0"/>
              <a:buNone/>
            </a:pPr>
            <a:r>
              <a:rPr lang="en-GB" sz="2200" dirty="0"/>
              <a:t> </a:t>
            </a:r>
          </a:p>
          <a:p>
            <a:pPr>
              <a:buFont typeface="Arial" pitchFamily="34" charset="0"/>
              <a:buNone/>
            </a:pPr>
            <a:r>
              <a:rPr lang="en-GB" sz="2200" i="1" dirty="0"/>
              <a:t>“Ethical codes are standards of conduct that define the essentials of honourable behaviour within the particular field or organization.  Upon joining, a member of a professional body agrees to abide by the organization’s code and acknowledgement of the code creates a feeling of community and mutual obligation among the members towards each other and the overall profession</a:t>
            </a:r>
            <a:r>
              <a:rPr lang="en-GB" sz="2200" dirty="0"/>
              <a:t>” (</a:t>
            </a:r>
            <a:r>
              <a:rPr lang="en-GB" sz="2200" dirty="0" err="1"/>
              <a:t>Khurana</a:t>
            </a:r>
            <a:r>
              <a:rPr lang="en-GB" sz="2200" dirty="0"/>
              <a:t> &amp; </a:t>
            </a:r>
            <a:r>
              <a:rPr lang="en-GB" sz="2200" dirty="0" err="1"/>
              <a:t>Nobria</a:t>
            </a:r>
            <a:r>
              <a:rPr lang="en-GB" sz="2200" dirty="0"/>
              <a:t>, 2008). </a:t>
            </a:r>
          </a:p>
        </p:txBody>
      </p:sp>
    </p:spTree>
    <p:extLst>
      <p:ext uri="{BB962C8B-B14F-4D97-AF65-F5344CB8AC3E}">
        <p14:creationId xmlns:p14="http://schemas.microsoft.com/office/powerpoint/2010/main" val="56560468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dirty="0"/>
              <a:t>2.3  Coaching/mentoring professional bodies</a:t>
            </a:r>
          </a:p>
        </p:txBody>
      </p:sp>
      <p:sp>
        <p:nvSpPr>
          <p:cNvPr id="5" name="Vertical Text Placeholder 4"/>
          <p:cNvSpPr>
            <a:spLocks noGrp="1"/>
          </p:cNvSpPr>
          <p:nvPr>
            <p:ph type="body" orient="vert" idx="1"/>
          </p:nvPr>
        </p:nvSpPr>
        <p:spPr>
          <a:xfrm>
            <a:off x="405584" y="1124745"/>
            <a:ext cx="8318832" cy="4392488"/>
          </a:xfrm>
        </p:spPr>
        <p:txBody>
          <a:bodyPr>
            <a:normAutofit fontScale="92500"/>
          </a:bodyPr>
          <a:lstStyle/>
          <a:p>
            <a:endParaRPr lang="en-GB" sz="2800" dirty="0"/>
          </a:p>
          <a:p>
            <a:r>
              <a:rPr lang="en-GB" sz="2800" dirty="0"/>
              <a:t>Association for Coaching (AC)</a:t>
            </a:r>
          </a:p>
          <a:p>
            <a:r>
              <a:rPr lang="en-GB" sz="2800" dirty="0"/>
              <a:t>International Coach Federation (ICF)</a:t>
            </a:r>
          </a:p>
          <a:p>
            <a:r>
              <a:rPr lang="en-GB" sz="2800" dirty="0"/>
              <a:t>Institute of Leadership and Management (ILM)</a:t>
            </a:r>
          </a:p>
          <a:p>
            <a:r>
              <a:rPr lang="en-GB" sz="2800" dirty="0"/>
              <a:t>European Mentoring and Coaching Council (EMCC)</a:t>
            </a:r>
          </a:p>
          <a:p>
            <a:r>
              <a:rPr lang="en-GB" sz="2800" dirty="0"/>
              <a:t>Association for Professional Executive Coaching and Supervision (APECS)</a:t>
            </a:r>
          </a:p>
          <a:p>
            <a:r>
              <a:rPr lang="en-GB" sz="2800" dirty="0"/>
              <a:t>International Association of Coaching (IAC)</a:t>
            </a:r>
          </a:p>
          <a:p>
            <a:r>
              <a:rPr lang="en-GB" sz="2800" dirty="0"/>
              <a:t>Worldwide Association of Business Coaches (WABC)</a:t>
            </a:r>
          </a:p>
          <a:p>
            <a:pPr marL="0" indent="0">
              <a:buNone/>
            </a:pPr>
            <a:endParaRPr lang="en-GB" sz="2800" dirty="0"/>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196923274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t>2.3 Beliefs (or Principles)</a:t>
            </a:r>
            <a:br>
              <a:rPr lang="en-GB" dirty="0"/>
            </a:br>
            <a:r>
              <a:rPr lang="en-GB" sz="2000" dirty="0">
                <a:solidFill>
                  <a:srgbClr val="0070C0"/>
                </a:solidFill>
              </a:rPr>
              <a:t>Starr, J. (2011) </a:t>
            </a:r>
            <a:r>
              <a:rPr lang="en-GB" sz="2000" i="1" dirty="0">
                <a:solidFill>
                  <a:srgbClr val="0070C0"/>
                </a:solidFill>
              </a:rPr>
              <a:t>The Coaching Manual The Definitive Guide to the Process, Principals and Skills of Personal Coaching </a:t>
            </a:r>
            <a:r>
              <a:rPr lang="en-GB" sz="2000" dirty="0">
                <a:solidFill>
                  <a:srgbClr val="0070C0"/>
                </a:solidFill>
              </a:rPr>
              <a:t>3</a:t>
            </a:r>
            <a:r>
              <a:rPr lang="en-GB" sz="2000" baseline="30000" dirty="0">
                <a:solidFill>
                  <a:srgbClr val="0070C0"/>
                </a:solidFill>
              </a:rPr>
              <a:t>rd</a:t>
            </a:r>
            <a:r>
              <a:rPr lang="en-GB" sz="2000" dirty="0">
                <a:solidFill>
                  <a:srgbClr val="0070C0"/>
                </a:solidFill>
              </a:rPr>
              <a:t> ed. Great Britain: Pearson</a:t>
            </a:r>
            <a:r>
              <a:rPr lang="en-GB" dirty="0">
                <a:solidFill>
                  <a:srgbClr val="0070C0"/>
                </a:solidFill>
              </a:rPr>
              <a:t>.</a:t>
            </a:r>
            <a:br>
              <a:rPr lang="en-GB" dirty="0">
                <a:solidFill>
                  <a:srgbClr val="0070C0"/>
                </a:solidFill>
              </a:rPr>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fontScale="85000" lnSpcReduction="10000"/>
          </a:bodyPr>
          <a:lstStyle/>
          <a:p>
            <a:r>
              <a:rPr lang="en-GB" sz="2800" dirty="0"/>
              <a:t>I will maintain my commitment to support the individual</a:t>
            </a:r>
          </a:p>
          <a:p>
            <a:r>
              <a:rPr lang="en-GB" sz="2800" dirty="0"/>
              <a:t>My coaching relationships are built upon truth, openness and trust</a:t>
            </a:r>
          </a:p>
          <a:p>
            <a:r>
              <a:rPr lang="en-GB" sz="2800" dirty="0"/>
              <a:t>The </a:t>
            </a:r>
            <a:r>
              <a:rPr lang="en-GB" sz="2800" dirty="0" err="1"/>
              <a:t>coachee</a:t>
            </a:r>
            <a:r>
              <a:rPr lang="en-GB" sz="2800" dirty="0"/>
              <a:t> is responsible for the results they are creating</a:t>
            </a:r>
          </a:p>
          <a:p>
            <a:r>
              <a:rPr lang="en-GB" sz="2800" dirty="0"/>
              <a:t>The </a:t>
            </a:r>
            <a:r>
              <a:rPr lang="en-GB" sz="2800" dirty="0" err="1"/>
              <a:t>coachee</a:t>
            </a:r>
            <a:r>
              <a:rPr lang="en-GB" sz="2800" dirty="0"/>
              <a:t> is capable of much better results than they are currently generating</a:t>
            </a:r>
          </a:p>
          <a:p>
            <a:r>
              <a:rPr lang="en-GB" sz="2800" dirty="0"/>
              <a:t>I will maintain focus on what the </a:t>
            </a:r>
            <a:r>
              <a:rPr lang="en-GB" sz="2800" dirty="0" err="1"/>
              <a:t>coachee</a:t>
            </a:r>
            <a:r>
              <a:rPr lang="en-GB" sz="2800" dirty="0"/>
              <a:t> thinks and experiences</a:t>
            </a:r>
          </a:p>
          <a:p>
            <a:r>
              <a:rPr lang="en-GB" sz="2800" dirty="0"/>
              <a:t>I know that </a:t>
            </a:r>
            <a:r>
              <a:rPr lang="en-GB" sz="2800" dirty="0" err="1"/>
              <a:t>coachees</a:t>
            </a:r>
            <a:r>
              <a:rPr lang="en-GB" sz="2800" dirty="0"/>
              <a:t> can generate perfect solutions</a:t>
            </a:r>
          </a:p>
          <a:p>
            <a:r>
              <a:rPr lang="en-GB" sz="2800" dirty="0"/>
              <a:t>My coaching conversations are based on equality</a:t>
            </a:r>
          </a:p>
          <a:p>
            <a:pPr marL="0" indent="0">
              <a:buNone/>
            </a:pPr>
            <a:endParaRPr lang="en-GB" sz="2800" dirty="0"/>
          </a:p>
          <a:p>
            <a:pPr marL="0" indent="0">
              <a:buNone/>
            </a:pPr>
            <a:endParaRPr lang="en-GB" sz="2800" dirty="0"/>
          </a:p>
          <a:p>
            <a:endParaRPr lang="en-GB" sz="2400" dirty="0"/>
          </a:p>
          <a:p>
            <a:pPr marL="0" indent="0">
              <a:buNone/>
            </a:pPr>
            <a:endParaRPr lang="en-GB" sz="2400" dirty="0"/>
          </a:p>
        </p:txBody>
      </p:sp>
    </p:spTree>
    <p:extLst>
      <p:ext uri="{BB962C8B-B14F-4D97-AF65-F5344CB8AC3E}">
        <p14:creationId xmlns:p14="http://schemas.microsoft.com/office/powerpoint/2010/main" val="16361460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3.1  The Benefits of Coaching and Mentoring </a:t>
            </a:r>
            <a:br>
              <a:rPr lang="en-GB" dirty="0"/>
            </a:br>
            <a:endParaRPr lang="en-GB" dirty="0"/>
          </a:p>
        </p:txBody>
      </p:sp>
      <p:sp>
        <p:nvSpPr>
          <p:cNvPr id="5" name="Vertical Text Placeholder 4"/>
          <p:cNvSpPr>
            <a:spLocks noGrp="1"/>
          </p:cNvSpPr>
          <p:nvPr>
            <p:ph type="body" orient="vert" idx="1"/>
          </p:nvPr>
        </p:nvSpPr>
        <p:spPr>
          <a:xfrm>
            <a:off x="405584" y="1124745"/>
            <a:ext cx="8318832" cy="4392488"/>
          </a:xfrm>
        </p:spPr>
        <p:txBody>
          <a:bodyPr>
            <a:normAutofit lnSpcReduction="10000"/>
          </a:bodyPr>
          <a:lstStyle/>
          <a:p>
            <a:pPr marL="0" indent="0">
              <a:buNone/>
            </a:pPr>
            <a:endParaRPr lang="en-GB" sz="2800" dirty="0"/>
          </a:p>
          <a:p>
            <a:pPr marL="0" lvl="0" indent="0">
              <a:buNone/>
            </a:pPr>
            <a:r>
              <a:rPr lang="en-GB" u="sng" dirty="0"/>
              <a:t>Key Stakeholders:</a:t>
            </a:r>
          </a:p>
          <a:p>
            <a:pPr lvl="0"/>
            <a:r>
              <a:rPr lang="en-GB" dirty="0"/>
              <a:t>Employees / </a:t>
            </a:r>
            <a:r>
              <a:rPr lang="en-GB" dirty="0" err="1"/>
              <a:t>Coachees</a:t>
            </a:r>
            <a:r>
              <a:rPr lang="en-GB" dirty="0"/>
              <a:t>/Mentees</a:t>
            </a:r>
          </a:p>
          <a:p>
            <a:pPr lvl="0"/>
            <a:r>
              <a:rPr lang="en-GB" dirty="0"/>
              <a:t>Coach/Mentor/Line Manager</a:t>
            </a:r>
          </a:p>
          <a:p>
            <a:pPr lvl="0"/>
            <a:r>
              <a:rPr lang="en-GB" dirty="0"/>
              <a:t>The organisation</a:t>
            </a:r>
          </a:p>
          <a:p>
            <a:pPr lvl="0"/>
            <a:r>
              <a:rPr lang="en-GB" dirty="0"/>
              <a:t>Shareholders</a:t>
            </a:r>
          </a:p>
          <a:p>
            <a:pPr lvl="0"/>
            <a:r>
              <a:rPr lang="en-GB" dirty="0"/>
              <a:t>Customers</a:t>
            </a:r>
          </a:p>
          <a:p>
            <a:pPr lvl="0"/>
            <a:r>
              <a:rPr lang="en-GB" dirty="0"/>
              <a:t>Suppliers</a:t>
            </a:r>
          </a:p>
          <a:p>
            <a:endParaRPr lang="en-GB" sz="2400" dirty="0"/>
          </a:p>
          <a:p>
            <a:pPr marL="0" indent="0">
              <a:buNone/>
            </a:pPr>
            <a:endParaRPr lang="en-GB" sz="2400" dirty="0"/>
          </a:p>
        </p:txBody>
      </p:sp>
    </p:spTree>
    <p:extLst>
      <p:ext uri="{BB962C8B-B14F-4D97-AF65-F5344CB8AC3E}">
        <p14:creationId xmlns:p14="http://schemas.microsoft.com/office/powerpoint/2010/main" val="411250213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3.1  The Benefits of Coaching and Mentoring</a:t>
            </a:r>
          </a:p>
        </p:txBody>
      </p:sp>
      <p:sp>
        <p:nvSpPr>
          <p:cNvPr id="3" name="Content Placeholder 2"/>
          <p:cNvSpPr>
            <a:spLocks noGrp="1"/>
          </p:cNvSpPr>
          <p:nvPr>
            <p:ph idx="1"/>
          </p:nvPr>
        </p:nvSpPr>
        <p:spPr/>
        <p:txBody>
          <a:bodyPr/>
          <a:lstStyle/>
          <a:p>
            <a:pPr marL="0" indent="0">
              <a:buNone/>
            </a:pPr>
            <a:r>
              <a:rPr lang="en-GB" dirty="0"/>
              <a:t>Benefits include: </a:t>
            </a:r>
          </a:p>
          <a:p>
            <a:pPr marL="0" indent="0">
              <a:buNone/>
            </a:pPr>
            <a:r>
              <a:rPr lang="en-GB" dirty="0"/>
              <a:t>increase in confidence; motivation; learning and creativity; productivity; loyalty and commitment; </a:t>
            </a:r>
          </a:p>
          <a:p>
            <a:pPr marL="0" indent="0">
              <a:buNone/>
            </a:pPr>
            <a:r>
              <a:rPr lang="en-GB" dirty="0"/>
              <a:t>Fuller use of an individuals potential/talent</a:t>
            </a:r>
          </a:p>
          <a:p>
            <a:pPr marL="0" indent="0">
              <a:buNone/>
            </a:pPr>
            <a:r>
              <a:rPr lang="en-GB" dirty="0"/>
              <a:t>Improvement in communication</a:t>
            </a:r>
          </a:p>
          <a:p>
            <a:pPr marL="0" indent="0">
              <a:buNone/>
            </a:pPr>
            <a:r>
              <a:rPr lang="en-GB" dirty="0"/>
              <a:t>Improved customer satisfaction</a:t>
            </a:r>
          </a:p>
        </p:txBody>
      </p:sp>
    </p:spTree>
    <p:extLst>
      <p:ext uri="{BB962C8B-B14F-4D97-AF65-F5344CB8AC3E}">
        <p14:creationId xmlns:p14="http://schemas.microsoft.com/office/powerpoint/2010/main" val="277928103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a:t>3.2  The Benefits of Coaching and Mentoring </a:t>
            </a:r>
            <a:br>
              <a:rPr lang="en-GB" dirty="0"/>
            </a:br>
            <a:r>
              <a:rPr lang="en-GB" dirty="0"/>
              <a:t> and impacts on business objectives </a:t>
            </a:r>
          </a:p>
        </p:txBody>
      </p:sp>
      <p:sp>
        <p:nvSpPr>
          <p:cNvPr id="5" name="Vertical Text Placeholder 4"/>
          <p:cNvSpPr>
            <a:spLocks noGrp="1"/>
          </p:cNvSpPr>
          <p:nvPr>
            <p:ph type="body" orient="vert" idx="1"/>
          </p:nvPr>
        </p:nvSpPr>
        <p:spPr>
          <a:xfrm>
            <a:off x="405584" y="764704"/>
            <a:ext cx="8318832" cy="4896544"/>
          </a:xfrm>
        </p:spPr>
        <p:txBody>
          <a:bodyPr>
            <a:normAutofit fontScale="70000" lnSpcReduction="20000"/>
          </a:bodyPr>
          <a:lstStyle/>
          <a:p>
            <a:pPr marL="0" lvl="0" indent="0">
              <a:buNone/>
            </a:pPr>
            <a:endParaRPr lang="en-GB" u="sng" dirty="0"/>
          </a:p>
          <a:p>
            <a:pPr marL="0" lvl="0" indent="0">
              <a:buNone/>
            </a:pPr>
            <a:endParaRPr lang="en-GB" u="sng" dirty="0"/>
          </a:p>
          <a:p>
            <a:pPr marL="0" lvl="0" indent="0">
              <a:buNone/>
            </a:pPr>
            <a:r>
              <a:rPr lang="en-GB" u="sng" dirty="0"/>
              <a:t>A lot of material on Moodle for you:</a:t>
            </a:r>
          </a:p>
          <a:p>
            <a:r>
              <a:rPr lang="en-GB" dirty="0"/>
              <a:t>Virgin Media </a:t>
            </a:r>
          </a:p>
          <a:p>
            <a:r>
              <a:rPr lang="en-GB" dirty="0"/>
              <a:t>Harvard Business review documents</a:t>
            </a:r>
          </a:p>
          <a:p>
            <a:r>
              <a:rPr lang="en-GB" dirty="0"/>
              <a:t>TED Talks</a:t>
            </a:r>
          </a:p>
          <a:p>
            <a:r>
              <a:rPr lang="en-GB" dirty="0"/>
              <a:t>Forbes Article</a:t>
            </a:r>
          </a:p>
          <a:p>
            <a:r>
              <a:rPr lang="en-GB" dirty="0"/>
              <a:t>IES Report - The Impact of Coaching on Wellbeing</a:t>
            </a:r>
          </a:p>
          <a:p>
            <a:r>
              <a:rPr lang="en-GB"/>
              <a:t>CIPD </a:t>
            </a:r>
            <a:r>
              <a:rPr lang="en-GB" dirty="0"/>
              <a:t>Podcast by Peter Hawkins “Is Coaching Actually Working</a:t>
            </a:r>
            <a:r>
              <a:rPr lang="en-GB"/>
              <a:t>?”  </a:t>
            </a:r>
          </a:p>
          <a:p>
            <a:r>
              <a:rPr lang="en-GB"/>
              <a:t>Books </a:t>
            </a:r>
            <a:r>
              <a:rPr lang="en-GB" dirty="0"/>
              <a:t>mentioned at the start of presentation</a:t>
            </a:r>
          </a:p>
          <a:p>
            <a:r>
              <a:rPr lang="en-GB" dirty="0"/>
              <a:t>The video in 1.3 -  Leaders who coach are creating better workplaces, and so can you. </a:t>
            </a:r>
          </a:p>
          <a:p>
            <a:endParaRPr lang="en-GB" dirty="0"/>
          </a:p>
          <a:p>
            <a:endParaRPr lang="en-GB" dirty="0"/>
          </a:p>
          <a:p>
            <a:endParaRPr lang="en-GB" dirty="0"/>
          </a:p>
          <a:p>
            <a:pPr marL="0" indent="0">
              <a:buNone/>
            </a:pPr>
            <a:endParaRPr lang="en-GB" sz="2400" dirty="0"/>
          </a:p>
        </p:txBody>
      </p:sp>
    </p:spTree>
    <p:extLst>
      <p:ext uri="{BB962C8B-B14F-4D97-AF65-F5344CB8AC3E}">
        <p14:creationId xmlns:p14="http://schemas.microsoft.com/office/powerpoint/2010/main" val="204662287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584" y="-25031"/>
            <a:ext cx="8229600" cy="1143000"/>
          </a:xfrm>
        </p:spPr>
        <p:txBody>
          <a:bodyPr>
            <a:normAutofit/>
          </a:bodyPr>
          <a:lstStyle/>
          <a:p>
            <a:pPr algn="ctr"/>
            <a:r>
              <a:rPr lang="en-GB" sz="4000" dirty="0"/>
              <a:t>Assignments</a:t>
            </a:r>
          </a:p>
        </p:txBody>
      </p:sp>
      <p:sp>
        <p:nvSpPr>
          <p:cNvPr id="13" name="Vertical Text Placeholder 2"/>
          <p:cNvSpPr>
            <a:spLocks noGrp="1"/>
          </p:cNvSpPr>
          <p:nvPr>
            <p:ph type="body" orient="vert" idx="1"/>
          </p:nvPr>
        </p:nvSpPr>
        <p:spPr>
          <a:xfrm>
            <a:off x="0" y="764704"/>
            <a:ext cx="8892480" cy="4968552"/>
          </a:xfrm>
        </p:spPr>
        <p:txBody>
          <a:bodyPr>
            <a:noAutofit/>
          </a:bodyPr>
          <a:lstStyle/>
          <a:p>
            <a:pPr marL="0" indent="0" defTabSz="935523">
              <a:buNone/>
              <a:defRPr/>
            </a:pPr>
            <a:r>
              <a:rPr lang="en-GB" sz="1100" b="1" u="sng" dirty="0"/>
              <a:t>On the job training </a:t>
            </a:r>
            <a:r>
              <a:rPr lang="en-GB" sz="1100" dirty="0"/>
              <a:t>section to submit –</a:t>
            </a:r>
          </a:p>
          <a:p>
            <a:pPr>
              <a:buFont typeface="Wingdings" panose="05000000000000000000" pitchFamily="2" charset="2"/>
              <a:buChar char="q"/>
            </a:pPr>
            <a:r>
              <a:rPr lang="en-GB" sz="1100" dirty="0"/>
              <a:t>1. Either – </a:t>
            </a:r>
          </a:p>
          <a:p>
            <a:r>
              <a:rPr lang="en-GB" sz="1100" dirty="0"/>
              <a:t>a. Meet with your line manager or other relevant person to thoroughly understand your organisation’s approach to coaching and mentoring, if possible attend a formal coaching session or observe a mentoring relationship. </a:t>
            </a:r>
          </a:p>
          <a:p>
            <a:endParaRPr lang="en-GB" sz="1100" dirty="0"/>
          </a:p>
          <a:p>
            <a:pPr marL="0" indent="0">
              <a:buNone/>
            </a:pPr>
            <a:r>
              <a:rPr lang="en-GB" sz="1100" dirty="0"/>
              <a:t>          OR </a:t>
            </a:r>
          </a:p>
          <a:p>
            <a:r>
              <a:rPr lang="en-GB" sz="1100" dirty="0"/>
              <a:t>b. If you are already familiar with its approach, evaluate whether or not your organisation’s approach needs a review, based on your reading of current trends. </a:t>
            </a:r>
          </a:p>
          <a:p>
            <a:endParaRPr lang="en-GB" sz="1100" dirty="0"/>
          </a:p>
          <a:p>
            <a:pPr marL="0" indent="0">
              <a:buNone/>
            </a:pPr>
            <a:r>
              <a:rPr lang="en-GB" sz="1100" dirty="0"/>
              <a:t>         (600 words approximately). Use academic references to support your points. Bibliography will not be included. </a:t>
            </a:r>
          </a:p>
          <a:p>
            <a:endParaRPr lang="en-GB" sz="1100" dirty="0"/>
          </a:p>
          <a:p>
            <a:pPr>
              <a:buFont typeface="Wingdings" panose="05000000000000000000" pitchFamily="2" charset="2"/>
              <a:buChar char="q"/>
            </a:pPr>
            <a:r>
              <a:rPr lang="en-GB" sz="1100" dirty="0"/>
              <a:t>2. Examine the learning and development policy and any policies directly relating to coaching and or mentoring </a:t>
            </a:r>
          </a:p>
          <a:p>
            <a:endParaRPr lang="en-GB" sz="1100" dirty="0"/>
          </a:p>
          <a:p>
            <a:r>
              <a:rPr lang="en-GB" sz="1100" dirty="0"/>
              <a:t>and make some notes as to whether you think the content meets the best practice requirements you have studied in class and within your literature research. </a:t>
            </a:r>
          </a:p>
          <a:p>
            <a:pPr marL="0" indent="0">
              <a:buNone/>
            </a:pPr>
            <a:r>
              <a:rPr lang="en-GB" sz="1100" dirty="0"/>
              <a:t>         (250 words approximately). Use academic references to support your points. Bibliography will not be included. </a:t>
            </a:r>
          </a:p>
          <a:p>
            <a:endParaRPr lang="en-GB" sz="1100" dirty="0"/>
          </a:p>
          <a:p>
            <a:pPr>
              <a:buFont typeface="Wingdings" panose="05000000000000000000" pitchFamily="2" charset="2"/>
              <a:buChar char="q"/>
            </a:pPr>
            <a:r>
              <a:rPr lang="en-GB" sz="1100" dirty="0"/>
              <a:t>3. Discuss your development needs with your line manager as a result of the above activities, using the CIPD Profession Map as a basis for your discussion. Consider whether or not your skills in this area require improvement (for example delivering training on the topic/coaching line managers). Summarise your discussion (250 words approximately). </a:t>
            </a:r>
            <a:r>
              <a:rPr lang="en-GB" sz="1100" b="1" dirty="0"/>
              <a:t>This can help inform your portfolio.</a:t>
            </a:r>
          </a:p>
          <a:p>
            <a:pPr defTabSz="935523">
              <a:defRPr/>
            </a:pPr>
            <a:endParaRPr lang="en-GB" sz="1100" dirty="0"/>
          </a:p>
          <a:p>
            <a:pPr defTabSz="935523">
              <a:defRPr/>
            </a:pPr>
            <a:r>
              <a:rPr lang="en-GB" sz="1100" b="1" u="sng" dirty="0"/>
              <a:t>Main assignment </a:t>
            </a:r>
            <a:r>
              <a:rPr lang="en-GB" sz="1100" b="1" dirty="0"/>
              <a:t>– </a:t>
            </a:r>
            <a:r>
              <a:rPr lang="en-GB" sz="1100" dirty="0"/>
              <a:t>5KDCM – 3000 words, all academic/research/published sources should be referenced correctly and a bibliography provided (excluded from the word count). </a:t>
            </a:r>
          </a:p>
          <a:p>
            <a:pPr marL="0" indent="0" defTabSz="935523">
              <a:buNone/>
              <a:defRPr/>
            </a:pPr>
            <a:endParaRPr lang="en-GB" sz="1100" dirty="0"/>
          </a:p>
          <a:p>
            <a:pPr defTabSz="935523">
              <a:defRPr/>
            </a:pPr>
            <a:r>
              <a:rPr lang="en-GB" sz="1100" dirty="0"/>
              <a:t>Both to be submitted to </a:t>
            </a:r>
            <a:r>
              <a:rPr lang="en-GB" sz="1100" b="1" dirty="0" err="1"/>
              <a:t>Turnitin</a:t>
            </a:r>
            <a:r>
              <a:rPr lang="en-GB" sz="1100" b="1" dirty="0"/>
              <a:t> by 15</a:t>
            </a:r>
            <a:r>
              <a:rPr lang="en-GB" sz="1100" b="1" baseline="30000" dirty="0"/>
              <a:t>th</a:t>
            </a:r>
            <a:r>
              <a:rPr lang="en-GB" sz="1100" b="1" dirty="0"/>
              <a:t> February 2021.</a:t>
            </a:r>
          </a:p>
          <a:p>
            <a:pPr defTabSz="935523">
              <a:defRPr/>
            </a:pPr>
            <a:endParaRPr lang="en-GB" sz="900" dirty="0"/>
          </a:p>
          <a:p>
            <a:pPr defTabSz="935523">
              <a:buNone/>
              <a:defRPr/>
            </a:pPr>
            <a:endParaRPr lang="en-GB" sz="900" dirty="0"/>
          </a:p>
        </p:txBody>
      </p:sp>
    </p:spTree>
    <p:extLst>
      <p:ext uri="{BB962C8B-B14F-4D97-AF65-F5344CB8AC3E}">
        <p14:creationId xmlns:p14="http://schemas.microsoft.com/office/powerpoint/2010/main" val="197173964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el 1"/>
          <p:cNvSpPr>
            <a:spLocks noGrp="1"/>
          </p:cNvSpPr>
          <p:nvPr>
            <p:ph type="title"/>
          </p:nvPr>
        </p:nvSpPr>
        <p:spPr>
          <a:xfrm>
            <a:off x="420339" y="154285"/>
            <a:ext cx="8328025" cy="219075"/>
          </a:xfrm>
        </p:spPr>
        <p:txBody>
          <a:bodyPr>
            <a:noAutofit/>
          </a:bodyPr>
          <a:lstStyle/>
          <a:p>
            <a:pPr algn="l" eaLnBrk="1" hangingPunct="1"/>
            <a:r>
              <a:rPr lang="en-US" altLang="en-US" sz="3200" dirty="0"/>
              <a:t>Assignment 3000 words: </a:t>
            </a:r>
          </a:p>
        </p:txBody>
      </p:sp>
      <p:sp>
        <p:nvSpPr>
          <p:cNvPr id="2" name="Slide Number Placeholder 1"/>
          <p:cNvSpPr>
            <a:spLocks noGrp="1"/>
          </p:cNvSpPr>
          <p:nvPr>
            <p:ph type="sldNum" sz="quarter" idx="18"/>
          </p:nvPr>
        </p:nvSpPr>
        <p:spPr/>
        <p:txBody>
          <a:bodyPr/>
          <a:lstStyle/>
          <a:p>
            <a:pPr>
              <a:defRPr/>
            </a:pPr>
            <a:fld id="{0D8B08AE-D2AE-4567-A358-20276AEF5343}" type="slidenum">
              <a:rPr lang="en-US" smtClean="0"/>
              <a:pPr>
                <a:defRPr/>
              </a:pPr>
              <a:t>49</a:t>
            </a:fld>
            <a:endParaRPr lang="en-US" dirty="0"/>
          </a:p>
        </p:txBody>
      </p:sp>
      <p:graphicFrame>
        <p:nvGraphicFramePr>
          <p:cNvPr id="8" name="Table Placeholder 7">
            <a:extLst>
              <a:ext uri="{FF2B5EF4-FFF2-40B4-BE49-F238E27FC236}">
                <a16:creationId xmlns:a16="http://schemas.microsoft.com/office/drawing/2014/main" id="{DC3F9EF0-6F26-4661-A343-5C7070F089CE}"/>
              </a:ext>
            </a:extLst>
          </p:cNvPr>
          <p:cNvGraphicFramePr>
            <a:graphicFrameLocks noGrp="1"/>
          </p:cNvGraphicFramePr>
          <p:nvPr>
            <p:ph type="tbl" sz="quarter" idx="16"/>
            <p:extLst>
              <p:ext uri="{D42A27DB-BD31-4B8C-83A1-F6EECF244321}">
                <p14:modId xmlns:p14="http://schemas.microsoft.com/office/powerpoint/2010/main" val="161686690"/>
              </p:ext>
            </p:extLst>
          </p:nvPr>
        </p:nvGraphicFramePr>
        <p:xfrm>
          <a:off x="420338" y="477359"/>
          <a:ext cx="8308057" cy="5417820"/>
        </p:xfrm>
        <a:graphic>
          <a:graphicData uri="http://schemas.openxmlformats.org/drawingml/2006/table">
            <a:tbl>
              <a:tblPr firstRow="1" bandRow="1">
                <a:tableStyleId>{E8B1032C-EA38-4F05-BA0D-38AFFFC7BED3}</a:tableStyleId>
              </a:tblPr>
              <a:tblGrid>
                <a:gridCol w="494252">
                  <a:extLst>
                    <a:ext uri="{9D8B030D-6E8A-4147-A177-3AD203B41FA5}">
                      <a16:colId xmlns:a16="http://schemas.microsoft.com/office/drawing/2014/main" val="2505616048"/>
                    </a:ext>
                  </a:extLst>
                </a:gridCol>
                <a:gridCol w="7813805">
                  <a:extLst>
                    <a:ext uri="{9D8B030D-6E8A-4147-A177-3AD203B41FA5}">
                      <a16:colId xmlns:a16="http://schemas.microsoft.com/office/drawing/2014/main" val="2455828412"/>
                    </a:ext>
                  </a:extLst>
                </a:gridCol>
              </a:tblGrid>
              <a:tr h="1569979">
                <a:tc>
                  <a:txBody>
                    <a:bodyPr/>
                    <a:lstStyle/>
                    <a:p>
                      <a:r>
                        <a:rPr lang="en-GB" sz="1700" b="0" dirty="0"/>
                        <a:t>1</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 the concepts of coaching and mentoring</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1.1 Define and explain the concepts of coaching and mentoring.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1.2 Analyse similarities in, and differences between, coaching and mentoring and evaluate the validity of grouping the two concepts together.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1.3 Evaluate how coaching and mentoring differ from counselling and from one-to-one training. </a:t>
                      </a:r>
                    </a:p>
                    <a:p>
                      <a:endParaRPr lang="en-GB" sz="1350" b="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824839701"/>
                  </a:ext>
                </a:extLst>
              </a:tr>
              <a:tr h="1755898">
                <a:tc>
                  <a:txBody>
                    <a:bodyPr/>
                    <a:lstStyle/>
                    <a:p>
                      <a:r>
                        <a:rPr lang="en-GB" sz="1400" dirty="0">
                          <a:latin typeface="Arial" panose="020B0604020202020204" pitchFamily="34" charset="0"/>
                          <a:cs typeface="Arial" panose="020B0604020202020204" pitchFamily="34" charset="0"/>
                        </a:rPr>
                        <a:t>2</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Understanding different ways coaching and mentoring can be implemented in organisations</a:t>
                      </a:r>
                      <a:br>
                        <a:rPr lang="en-GB" sz="1350" dirty="0">
                          <a:latin typeface="Arial" panose="020B0604020202020204" pitchFamily="34" charset="0"/>
                          <a:cs typeface="Arial" panose="020B0604020202020204" pitchFamily="34" charset="0"/>
                        </a:rPr>
                      </a:br>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2.1 Explain different types of coaching and mentoring which can be implemented within organisations.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2.2 Evaluate the role of line managers within coaching and mentoring.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2.3 Assess factors to be considered when implementing coaching and mentoring programmes in organisations. </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	</a:t>
                      </a:r>
                      <a:endParaRPr lang="en-GB" sz="135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79134099"/>
                  </a:ext>
                </a:extLst>
              </a:tr>
              <a:tr h="1569979">
                <a:tc>
                  <a:txBody>
                    <a:bodyPr/>
                    <a:lstStyle/>
                    <a:p>
                      <a:r>
                        <a:rPr lang="en-GB" sz="1700" dirty="0"/>
                        <a:t>3</a:t>
                      </a:r>
                    </a:p>
                  </a:txBody>
                  <a:tcPr/>
                </a:tc>
                <a:tc>
                  <a:txBody>
                    <a:bodyPr/>
                    <a:lstStyle/>
                    <a:p>
                      <a:r>
                        <a:rPr lang="en-GB" sz="1350" b="1" dirty="0">
                          <a:solidFill>
                            <a:schemeClr val="tx2">
                              <a:lumMod val="60000"/>
                              <a:lumOff val="40000"/>
                            </a:schemeClr>
                          </a:solidFill>
                          <a:latin typeface="Arial" panose="020B0604020202020204" pitchFamily="34" charset="0"/>
                          <a:cs typeface="Arial" panose="020B0604020202020204" pitchFamily="34" charset="0"/>
                        </a:rPr>
                        <a:t>Understand the potential benefits of coaching and mentoring in organisations</a:t>
                      </a: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3.1 Assess the potential benefits of coaching and mentoring for </a:t>
                      </a:r>
                      <a:r>
                        <a:rPr lang="en-GB" sz="1350" b="0" i="0" u="none" strike="noStrike" kern="1200" baseline="0" dirty="0" err="1">
                          <a:solidFill>
                            <a:schemeClr val="tx1"/>
                          </a:solidFill>
                          <a:latin typeface="Arial" panose="020B0604020202020204" pitchFamily="34" charset="0"/>
                          <a:ea typeface="+mn-ea"/>
                          <a:cs typeface="Arial" panose="020B0604020202020204" pitchFamily="34" charset="0"/>
                        </a:rPr>
                        <a:t>coachee</a:t>
                      </a:r>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/mentee and coach/mentor. </a:t>
                      </a:r>
                    </a:p>
                    <a:p>
                      <a:endParaRPr lang="en-GB" sz="135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350" b="0" i="0" u="none" strike="noStrike" kern="1200" baseline="0" dirty="0">
                          <a:solidFill>
                            <a:schemeClr val="tx1"/>
                          </a:solidFill>
                          <a:latin typeface="Arial" panose="020B0604020202020204" pitchFamily="34" charset="0"/>
                          <a:ea typeface="+mn-ea"/>
                          <a:cs typeface="Arial" panose="020B0604020202020204" pitchFamily="34" charset="0"/>
                        </a:rPr>
                        <a:t>3.2 Assess how coaching and mentoring programmes can support the</a:t>
                      </a:r>
                      <a:r>
                        <a:rPr lang="en-GB" sz="1350" b="0" i="0" u="none" strike="noStrike" kern="1200" baseline="0" dirty="0">
                          <a:solidFill>
                            <a:schemeClr val="tx1"/>
                          </a:solidFill>
                          <a:latin typeface="+mn-lt"/>
                          <a:ea typeface="+mn-ea"/>
                          <a:cs typeface="+mn-cs"/>
                        </a:rPr>
                        <a:t> achievement of organisational objectives.</a:t>
                      </a:r>
                    </a:p>
                    <a:p>
                      <a:r>
                        <a:rPr lang="en-GB" sz="1350" b="0" i="0" u="none" strike="noStrike" kern="1200" baseline="0" dirty="0">
                          <a:solidFill>
                            <a:schemeClr val="tx1"/>
                          </a:solidFill>
                          <a:latin typeface="+mn-lt"/>
                          <a:ea typeface="+mn-ea"/>
                          <a:cs typeface="+mn-cs"/>
                        </a:rPr>
                        <a:t>	</a:t>
                      </a:r>
                    </a:p>
                    <a:p>
                      <a:endParaRPr lang="en-GB" sz="1350" dirty="0">
                        <a:latin typeface="Arial" panose="020B0604020202020204" pitchFamily="34" charset="0"/>
                        <a:cs typeface="Arial" panose="020B0604020202020204" pitchFamily="34" charset="0"/>
                      </a:endParaRPr>
                    </a:p>
                    <a:p>
                      <a:endParaRPr lang="en-GB" sz="135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091213771"/>
                  </a:ext>
                </a:extLst>
              </a:tr>
            </a:tbl>
          </a:graphicData>
        </a:graphic>
      </p:graphicFrame>
    </p:spTree>
    <p:extLst>
      <p:ext uri="{BB962C8B-B14F-4D97-AF65-F5344CB8AC3E}">
        <p14:creationId xmlns:p14="http://schemas.microsoft.com/office/powerpoint/2010/main" val="861295397"/>
      </p:ext>
    </p:extLst>
  </p:cSld>
  <p:clrMapOvr>
    <a:masterClrMapping/>
  </p:clrMapOvr>
  <p:transition spd="med">
    <p:fade/>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purl.org/dc/dcmitype/"/>
    <ds:schemaRef ds:uri="http://www.w3.org/XML/1998/namespace"/>
  </ds:schemaRefs>
</ds:datastoreItem>
</file>

<file path=customXml/itemProps3.xml><?xml version="1.0" encoding="utf-8"?>
<ds:datastoreItem xmlns:ds="http://schemas.openxmlformats.org/officeDocument/2006/customXml" ds:itemID="{18201FB3-9FE8-43FF-91C2-36F66CFA5A0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5051</TotalTime>
  <Words>4114</Words>
  <Application>Microsoft Macintosh PowerPoint</Application>
  <PresentationFormat>On-screen Show (4:3)</PresentationFormat>
  <Paragraphs>527</Paragraphs>
  <Slides>49</Slides>
  <Notes>49</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49</vt:i4>
      </vt:variant>
    </vt:vector>
  </HeadingPairs>
  <TitlesOfParts>
    <vt:vector size="55" baseType="lpstr">
      <vt:lpstr>Arial</vt:lpstr>
      <vt:lpstr>Calibri</vt:lpstr>
      <vt:lpstr>Myriad Pro</vt:lpstr>
      <vt:lpstr>Symbol</vt:lpstr>
      <vt:lpstr>Wingdings</vt:lpstr>
      <vt:lpstr>20140311PresentationUWTSDTemplate</vt:lpstr>
      <vt:lpstr>    CIPD Diploma in Applied HR</vt:lpstr>
      <vt:lpstr>Sharon Atkins MA HRM, Chartered MCIPD,  L7 Coaching and Mentoring  HR Manager and Company Secretary at Faith in Families </vt:lpstr>
      <vt:lpstr> Introducing Coaching &amp; Mentoring</vt:lpstr>
      <vt:lpstr>PowerPoint Presentation</vt:lpstr>
      <vt:lpstr>PowerPoint Presentation</vt:lpstr>
      <vt:lpstr>PowerPoint Presentation</vt:lpstr>
      <vt:lpstr>PowerPoint Presentation</vt:lpstr>
      <vt:lpstr>Module Overview: </vt:lpstr>
      <vt:lpstr>1.1 Defining Coaching &amp; Mentoring</vt:lpstr>
      <vt:lpstr>1.1 Defining Coaching &amp; Mentoring</vt:lpstr>
      <vt:lpstr>1.1 Defining Coaching &amp; Mentoring</vt:lpstr>
      <vt:lpstr>1.1 Defining Coaching &amp; Mentoring</vt:lpstr>
      <vt:lpstr>1.1  Coaching Models</vt:lpstr>
      <vt:lpstr>1.2 Similarities and differences </vt:lpstr>
      <vt:lpstr>1.2 Similarities and differences</vt:lpstr>
      <vt:lpstr>1.1/1.2  Coaching and Mentoring concepts</vt:lpstr>
      <vt:lpstr>1. 2 Similarities and differences- Differences</vt:lpstr>
      <vt:lpstr>1.2 Coaching &amp; Mentoring as a Learning Solution</vt:lpstr>
      <vt:lpstr>The Coaching Habit:  </vt:lpstr>
      <vt:lpstr>1.2  Covey, S. (2005) The 7 Habits of Highly Effective People. New York: Free Press. </vt:lpstr>
      <vt:lpstr>1.3 Other learning initiatives </vt:lpstr>
      <vt:lpstr>1.3 Other learning initiatives </vt:lpstr>
      <vt:lpstr>1.3 Other learning initiatives </vt:lpstr>
      <vt:lpstr>1.3 Other learning initiatives </vt:lpstr>
      <vt:lpstr>2.1 Coaching for Behavioural Change – Here the Coach Sets the Standard of Expected Behaviour Upfront</vt:lpstr>
      <vt:lpstr>2.1. Best Practice Example</vt:lpstr>
      <vt:lpstr>2.1 Coaching &amp; Mentoring Models</vt:lpstr>
      <vt:lpstr>2.1 Coaching Models</vt:lpstr>
      <vt:lpstr>2.1 Coaching Models</vt:lpstr>
      <vt:lpstr>2.1 Instant Payoff Coaching </vt:lpstr>
      <vt:lpstr>2.1 Mentoring Definitions</vt:lpstr>
      <vt:lpstr>2.1 Four Basic Styles of Helping Clutterbuck, D. (2014) Everyone Needs a Mentor Fostering Talent in Your Organisation 5th e.d. London: Chartered Institute of Personnel and Development. </vt:lpstr>
      <vt:lpstr>2.2 The Role of the Line-Manager</vt:lpstr>
      <vt:lpstr>2.2  The Role of the Line-Manager</vt:lpstr>
      <vt:lpstr>2.2  The Role of the Line-Manager</vt:lpstr>
      <vt:lpstr>2.2  The Role of the Line-Manager</vt:lpstr>
      <vt:lpstr>2.3 How it fits into other organisational strategies</vt:lpstr>
      <vt:lpstr>2.3 Approaches to Coaching - Internal v’s External </vt:lpstr>
      <vt:lpstr>2.3 Approaches to Coaching -  Internal v’s External </vt:lpstr>
      <vt:lpstr>2.3 Regulations &amp; professional practice impacting on coaching and mentoring </vt:lpstr>
      <vt:lpstr>2.3  Confidentiality</vt:lpstr>
      <vt:lpstr>2.3 Ethical practice</vt:lpstr>
      <vt:lpstr>2.3  Coaching/mentoring professional bodies</vt:lpstr>
      <vt:lpstr>2.3 Beliefs (or Principles) Starr, J. (2011) The Coaching Manual The Definitive Guide to the Process, Principals and Skills of Personal Coaching 3rd ed. Great Britain: Pearson. </vt:lpstr>
      <vt:lpstr>3.1  The Benefits of Coaching and Mentoring  </vt:lpstr>
      <vt:lpstr>3.1  The Benefits of Coaching and Mentoring</vt:lpstr>
      <vt:lpstr>3.2  The Benefits of Coaching and Mentoring   and impacts on business objectives </vt:lpstr>
      <vt:lpstr>Assignments</vt:lpstr>
      <vt:lpstr>Assignment 3000 words: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Sharon Atkins</cp:lastModifiedBy>
  <cp:revision>267</cp:revision>
  <cp:lastPrinted>2019-10-01T11:26:54Z</cp:lastPrinted>
  <dcterms:created xsi:type="dcterms:W3CDTF">2015-04-14T15:21:28Z</dcterms:created>
  <dcterms:modified xsi:type="dcterms:W3CDTF">2021-03-19T13:58:20Z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