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12.xml" ContentType="application/vnd.openxmlformats-officedocument.theme+xml"/>
  <Override PartName="/ppt/slideLayouts/slideLayout15.xml" ContentType="application/vnd.openxmlformats-officedocument.presentationml.slideLayout+xml"/>
  <Override PartName="/ppt/theme/theme13.xml" ContentType="application/vnd.openxmlformats-officedocument.theme+xml"/>
  <Override PartName="/ppt/slideLayouts/slideLayout16.xml" ContentType="application/vnd.openxmlformats-officedocument.presentationml.slideLayout+xml"/>
  <Override PartName="/ppt/theme/theme1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4" r:id="rId6"/>
    <p:sldMasterId id="2147483725" r:id="rId7"/>
    <p:sldMasterId id="2147483726" r:id="rId8"/>
    <p:sldMasterId id="2147483727" r:id="rId9"/>
    <p:sldMasterId id="2147483708" r:id="rId10"/>
    <p:sldMasterId id="2147483712" r:id="rId11"/>
    <p:sldMasterId id="2147483714" r:id="rId12"/>
    <p:sldMasterId id="2147483716" r:id="rId13"/>
    <p:sldMasterId id="2147483720" r:id="rId14"/>
    <p:sldMasterId id="2147483728" r:id="rId15"/>
    <p:sldMasterId id="2147483729" r:id="rId16"/>
    <p:sldMasterId id="2147483662" r:id="rId17"/>
    <p:sldMasterId id="2147483666" r:id="rId18"/>
  </p:sldMasterIdLst>
  <p:notesMasterIdLst>
    <p:notesMasterId r:id="rId36"/>
  </p:notesMasterIdLst>
  <p:sldIdLst>
    <p:sldId id="325" r:id="rId19"/>
    <p:sldId id="342" r:id="rId20"/>
    <p:sldId id="261" r:id="rId21"/>
    <p:sldId id="353" r:id="rId22"/>
    <p:sldId id="354" r:id="rId23"/>
    <p:sldId id="355" r:id="rId24"/>
    <p:sldId id="262" r:id="rId25"/>
    <p:sldId id="346" r:id="rId26"/>
    <p:sldId id="347" r:id="rId27"/>
    <p:sldId id="351" r:id="rId28"/>
    <p:sldId id="356" r:id="rId29"/>
    <p:sldId id="349" r:id="rId30"/>
    <p:sldId id="348" r:id="rId31"/>
    <p:sldId id="357" r:id="rId32"/>
    <p:sldId id="359" r:id="rId33"/>
    <p:sldId id="360" r:id="rId34"/>
    <p:sldId id="35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B90"/>
    <a:srgbClr val="7C9CD6"/>
    <a:srgbClr val="DF8029"/>
    <a:srgbClr val="003B5C"/>
    <a:srgbClr val="FFCCFF"/>
    <a:srgbClr val="FFCC99"/>
    <a:srgbClr val="CCFFFF"/>
    <a:srgbClr val="66CCFF"/>
    <a:srgbClr val="CCCC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6682" autoAdjust="0"/>
  </p:normalViewPr>
  <p:slideViewPr>
    <p:cSldViewPr snapToGrid="0">
      <p:cViewPr>
        <p:scale>
          <a:sx n="67" d="100"/>
          <a:sy n="67" d="100"/>
        </p:scale>
        <p:origin x="172" y="30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theme" Target="theme/theme1.xml"/><Relationship Id="rId21" Type="http://schemas.openxmlformats.org/officeDocument/2006/relationships/slide" Target="slides/slide3.xml"/><Relationship Id="rId34" Type="http://schemas.openxmlformats.org/officeDocument/2006/relationships/slide" Target="slides/slide1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DF722B-E892-45E5-B78B-8CA4E843570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9C1F94F-598F-451C-AD35-A253CA2E6F43}">
      <dgm:prSet/>
      <dgm:spPr/>
      <dgm:t>
        <a:bodyPr/>
        <a:lstStyle/>
        <a:p>
          <a:r>
            <a:rPr lang="en-GB" dirty="0"/>
            <a:t>Dyma </a:t>
          </a:r>
          <a:r>
            <a:rPr lang="en-GB" dirty="0" err="1"/>
            <a:t>beth</a:t>
          </a:r>
          <a:r>
            <a:rPr lang="en-GB" dirty="0"/>
            <a:t> </a:t>
          </a:r>
          <a:r>
            <a:rPr lang="en-GB" dirty="0" err="1"/>
            <a:t>sy’n</a:t>
          </a:r>
          <a:r>
            <a:rPr lang="en-GB" dirty="0"/>
            <a:t> </a:t>
          </a:r>
          <a:r>
            <a:rPr lang="en-GB" dirty="0" err="1"/>
            <a:t>gyrru’r</a:t>
          </a:r>
          <a:r>
            <a:rPr lang="en-GB" dirty="0"/>
            <a:t> </a:t>
          </a:r>
          <a:r>
            <a:rPr lang="en-GB" dirty="0" err="1"/>
            <a:t>dysgu</a:t>
          </a:r>
          <a:r>
            <a:rPr lang="en-GB" dirty="0"/>
            <a:t> </a:t>
          </a:r>
          <a:r>
            <a:rPr lang="en-GB" dirty="0" err="1"/>
            <a:t>a’r</a:t>
          </a:r>
          <a:r>
            <a:rPr lang="en-GB" dirty="0"/>
            <a:t> </a:t>
          </a:r>
          <a:r>
            <a:rPr lang="en-GB" dirty="0" err="1"/>
            <a:t>addysgu</a:t>
          </a:r>
          <a:endParaRPr lang="en-US" dirty="0"/>
        </a:p>
      </dgm:t>
    </dgm:pt>
    <dgm:pt modelId="{13EFDE26-C95A-4E7C-90BE-33F4DD6BB581}" type="parTrans" cxnId="{F1124673-664B-470D-B8A0-854AF8C47DDC}">
      <dgm:prSet/>
      <dgm:spPr/>
      <dgm:t>
        <a:bodyPr/>
        <a:lstStyle/>
        <a:p>
          <a:endParaRPr lang="en-US"/>
        </a:p>
      </dgm:t>
    </dgm:pt>
    <dgm:pt modelId="{A410A2D3-10D6-4D8F-A461-053A33722A34}" type="sibTrans" cxnId="{F1124673-664B-470D-B8A0-854AF8C47DDC}">
      <dgm:prSet/>
      <dgm:spPr/>
      <dgm:t>
        <a:bodyPr/>
        <a:lstStyle/>
        <a:p>
          <a:endParaRPr lang="en-US"/>
        </a:p>
      </dgm:t>
    </dgm:pt>
    <dgm:pt modelId="{E3B5B92A-B644-4F45-ABEE-7CC262C0E3A0}">
      <dgm:prSet/>
      <dgm:spPr/>
      <dgm:t>
        <a:bodyPr/>
        <a:lstStyle/>
        <a:p>
          <a:r>
            <a:rPr lang="en-GB" dirty="0" err="1"/>
            <a:t>Rhaid</a:t>
          </a:r>
          <a:r>
            <a:rPr lang="en-GB" dirty="0"/>
            <a:t> </a:t>
          </a:r>
          <a:r>
            <a:rPr lang="en-GB" dirty="0" err="1"/>
            <a:t>cysylltu’r</a:t>
          </a:r>
          <a:r>
            <a:rPr lang="en-GB" dirty="0"/>
            <a:t> </a:t>
          </a:r>
          <a:r>
            <a:rPr lang="en-GB" dirty="0" err="1"/>
            <a:t>pum</a:t>
          </a:r>
          <a:r>
            <a:rPr lang="en-GB" dirty="0"/>
            <a:t> </a:t>
          </a:r>
          <a:r>
            <a:rPr lang="en-GB" dirty="0" err="1"/>
            <a:t>hyfedredd</a:t>
          </a:r>
          <a:r>
            <a:rPr lang="en-GB" dirty="0"/>
            <a:t> </a:t>
          </a:r>
          <a:r>
            <a:rPr lang="en-GB" dirty="0" err="1"/>
            <a:t>yn</a:t>
          </a:r>
          <a:r>
            <a:rPr lang="en-GB" dirty="0"/>
            <a:t> </a:t>
          </a:r>
          <a:r>
            <a:rPr lang="en-GB" dirty="0" err="1"/>
            <a:t>ein</a:t>
          </a:r>
          <a:r>
            <a:rPr lang="en-GB" dirty="0"/>
            <a:t> </a:t>
          </a:r>
          <a:r>
            <a:rPr lang="en-GB" dirty="0" err="1"/>
            <a:t>gwersi</a:t>
          </a:r>
          <a:r>
            <a:rPr lang="en-GB" dirty="0"/>
            <a:t> </a:t>
          </a:r>
          <a:r>
            <a:rPr lang="en-GB" dirty="0" err="1"/>
            <a:t>mathemateg</a:t>
          </a:r>
          <a:r>
            <a:rPr lang="en-GB" dirty="0"/>
            <a:t> a </a:t>
          </a:r>
          <a:r>
            <a:rPr lang="en-GB" dirty="0" err="1"/>
            <a:t>rhifedd</a:t>
          </a:r>
          <a:r>
            <a:rPr lang="en-GB" dirty="0"/>
            <a:t> bob </a:t>
          </a:r>
          <a:r>
            <a:rPr lang="en-GB" dirty="0" err="1"/>
            <a:t>tro</a:t>
          </a:r>
          <a:endParaRPr lang="en-US" dirty="0"/>
        </a:p>
      </dgm:t>
    </dgm:pt>
    <dgm:pt modelId="{1A8B788D-41AA-4BB7-B788-6BC931FD68B8}" type="parTrans" cxnId="{643BD743-E800-4F2C-B820-2E3D25E4349D}">
      <dgm:prSet/>
      <dgm:spPr/>
      <dgm:t>
        <a:bodyPr/>
        <a:lstStyle/>
        <a:p>
          <a:endParaRPr lang="en-US"/>
        </a:p>
      </dgm:t>
    </dgm:pt>
    <dgm:pt modelId="{32B6A1E6-ED65-4246-A323-7C817700B177}" type="sibTrans" cxnId="{643BD743-E800-4F2C-B820-2E3D25E4349D}">
      <dgm:prSet/>
      <dgm:spPr/>
      <dgm:t>
        <a:bodyPr/>
        <a:lstStyle/>
        <a:p>
          <a:endParaRPr lang="en-US"/>
        </a:p>
      </dgm:t>
    </dgm:pt>
    <dgm:pt modelId="{CC9480FA-19F2-42E3-8DAA-4B4325AE5693}">
      <dgm:prSet/>
      <dgm:spPr/>
      <dgm:t>
        <a:bodyPr/>
        <a:lstStyle/>
        <a:p>
          <a:r>
            <a:rPr lang="en-GB" dirty="0"/>
            <a:t>Angen </a:t>
          </a:r>
          <a:r>
            <a:rPr lang="en-GB" dirty="0" err="1"/>
            <a:t>archwilio</a:t>
          </a:r>
          <a:r>
            <a:rPr lang="en-GB" dirty="0"/>
            <a:t> a </a:t>
          </a:r>
          <a:r>
            <a:rPr lang="en-GB" dirty="0" err="1"/>
            <a:t>defnyddio</a:t>
          </a:r>
          <a:r>
            <a:rPr lang="en-GB" dirty="0"/>
            <a:t> </a:t>
          </a:r>
          <a:r>
            <a:rPr lang="en-GB" dirty="0" err="1"/>
            <a:t>amgylcheddau</a:t>
          </a:r>
          <a:r>
            <a:rPr lang="en-GB" dirty="0"/>
            <a:t> dan do a </a:t>
          </a:r>
          <a:r>
            <a:rPr lang="en-GB" dirty="0" err="1"/>
            <a:t>thu</a:t>
          </a:r>
          <a:r>
            <a:rPr lang="en-GB" dirty="0"/>
            <a:t> </a:t>
          </a:r>
          <a:r>
            <a:rPr lang="en-GB" dirty="0" err="1"/>
            <a:t>allan</a:t>
          </a:r>
          <a:endParaRPr lang="en-US" dirty="0"/>
        </a:p>
      </dgm:t>
    </dgm:pt>
    <dgm:pt modelId="{6E04BC9B-C7BA-413A-A07D-DB29462729BC}" type="parTrans" cxnId="{492E6A05-96A0-4520-95C4-9C42222AB142}">
      <dgm:prSet/>
      <dgm:spPr/>
      <dgm:t>
        <a:bodyPr/>
        <a:lstStyle/>
        <a:p>
          <a:endParaRPr lang="en-US"/>
        </a:p>
      </dgm:t>
    </dgm:pt>
    <dgm:pt modelId="{89654F7B-AC3F-42B9-ADD1-713482C0BBEF}" type="sibTrans" cxnId="{492E6A05-96A0-4520-95C4-9C42222AB142}">
      <dgm:prSet/>
      <dgm:spPr/>
      <dgm:t>
        <a:bodyPr/>
        <a:lstStyle/>
        <a:p>
          <a:endParaRPr lang="en-US"/>
        </a:p>
      </dgm:t>
    </dgm:pt>
    <dgm:pt modelId="{58DABF6E-5EDD-435A-B79C-75EF79DA8F69}">
      <dgm:prSet/>
      <dgm:spPr/>
      <dgm:t>
        <a:bodyPr/>
        <a:lstStyle/>
        <a:p>
          <a:r>
            <a:rPr lang="en-GB" dirty="0" err="1"/>
            <a:t>Cynnig</a:t>
          </a:r>
          <a:r>
            <a:rPr lang="en-GB" dirty="0"/>
            <a:t> a </a:t>
          </a:r>
          <a:r>
            <a:rPr lang="en-GB" dirty="0" err="1"/>
            <a:t>chysylltu</a:t>
          </a:r>
          <a:r>
            <a:rPr lang="en-GB" dirty="0"/>
            <a:t> </a:t>
          </a:r>
          <a:r>
            <a:rPr lang="en-GB" dirty="0" err="1"/>
            <a:t>profiadau</a:t>
          </a:r>
          <a:endParaRPr lang="en-US" dirty="0"/>
        </a:p>
      </dgm:t>
    </dgm:pt>
    <dgm:pt modelId="{D8F49716-27DA-457C-901F-289BB9452377}" type="parTrans" cxnId="{82910EA2-1689-4370-96EA-B31530D2FCE7}">
      <dgm:prSet/>
      <dgm:spPr/>
      <dgm:t>
        <a:bodyPr/>
        <a:lstStyle/>
        <a:p>
          <a:endParaRPr lang="en-US"/>
        </a:p>
      </dgm:t>
    </dgm:pt>
    <dgm:pt modelId="{90DE171A-8FBE-4A80-8909-8D7BCBFEB200}" type="sibTrans" cxnId="{82910EA2-1689-4370-96EA-B31530D2FCE7}">
      <dgm:prSet/>
      <dgm:spPr/>
      <dgm:t>
        <a:bodyPr/>
        <a:lstStyle/>
        <a:p>
          <a:endParaRPr lang="en-US"/>
        </a:p>
      </dgm:t>
    </dgm:pt>
    <dgm:pt modelId="{C3AF1336-2BA2-421F-9541-F11FCBD2515B}">
      <dgm:prSet/>
      <dgm:spPr/>
      <dgm:t>
        <a:bodyPr/>
        <a:lstStyle/>
        <a:p>
          <a:r>
            <a:rPr lang="en-GB" dirty="0" err="1"/>
            <a:t>Cynnig</a:t>
          </a:r>
          <a:r>
            <a:rPr lang="en-GB" dirty="0"/>
            <a:t> </a:t>
          </a:r>
          <a:r>
            <a:rPr lang="en-GB" dirty="0" err="1"/>
            <a:t>profiadau</a:t>
          </a:r>
          <a:r>
            <a:rPr lang="en-GB" dirty="0"/>
            <a:t> er </a:t>
          </a:r>
          <a:r>
            <a:rPr lang="en-GB" dirty="0" err="1"/>
            <a:t>mwyn</a:t>
          </a:r>
          <a:r>
            <a:rPr lang="en-GB" dirty="0"/>
            <a:t> </a:t>
          </a:r>
          <a:r>
            <a:rPr lang="en-GB" dirty="0" err="1"/>
            <a:t>disgrifio</a:t>
          </a:r>
          <a:r>
            <a:rPr lang="en-GB" dirty="0"/>
            <a:t>, </a:t>
          </a:r>
          <a:r>
            <a:rPr lang="en-GB" dirty="0" err="1"/>
            <a:t>dehongli</a:t>
          </a:r>
          <a:r>
            <a:rPr lang="en-GB" dirty="0"/>
            <a:t>, a </a:t>
          </a:r>
          <a:r>
            <a:rPr lang="en-GB" dirty="0" err="1"/>
            <a:t>chyfathrebu</a:t>
          </a:r>
          <a:r>
            <a:rPr lang="en-GB" dirty="0"/>
            <a:t> o </a:t>
          </a:r>
          <a:r>
            <a:rPr lang="en-GB" dirty="0" err="1"/>
            <a:t>fewn</a:t>
          </a:r>
          <a:r>
            <a:rPr lang="en-GB" dirty="0"/>
            <a:t> a </a:t>
          </a:r>
          <a:r>
            <a:rPr lang="en-GB" dirty="0" err="1"/>
            <a:t>thu</a:t>
          </a:r>
          <a:r>
            <a:rPr lang="en-GB" dirty="0"/>
            <a:t> </a:t>
          </a:r>
          <a:r>
            <a:rPr lang="en-GB" dirty="0" err="1"/>
            <a:t>hwnt</a:t>
          </a:r>
          <a:r>
            <a:rPr lang="en-GB" dirty="0"/>
            <a:t> y </a:t>
          </a:r>
          <a:r>
            <a:rPr lang="en-GB" dirty="0" err="1"/>
            <a:t>dosbarth</a:t>
          </a:r>
          <a:endParaRPr lang="en-US" dirty="0"/>
        </a:p>
      </dgm:t>
    </dgm:pt>
    <dgm:pt modelId="{67F01A1F-B827-4BC9-91F6-21F48C0DF0A9}" type="parTrans" cxnId="{4CDA51DC-DAB3-46BC-896E-CB29D7B6A2FB}">
      <dgm:prSet/>
      <dgm:spPr/>
      <dgm:t>
        <a:bodyPr/>
        <a:lstStyle/>
        <a:p>
          <a:endParaRPr lang="en-US"/>
        </a:p>
      </dgm:t>
    </dgm:pt>
    <dgm:pt modelId="{4E1F123D-EBB6-4404-8DC9-533C112ADD6F}" type="sibTrans" cxnId="{4CDA51DC-DAB3-46BC-896E-CB29D7B6A2FB}">
      <dgm:prSet/>
      <dgm:spPr/>
      <dgm:t>
        <a:bodyPr/>
        <a:lstStyle/>
        <a:p>
          <a:endParaRPr lang="en-US"/>
        </a:p>
      </dgm:t>
    </dgm:pt>
    <dgm:pt modelId="{73D26BE3-A181-467C-84BE-F31D6ED437A3}" type="pres">
      <dgm:prSet presAssocID="{0FDF722B-E892-45E5-B78B-8CA4E843570C}" presName="linear" presStyleCnt="0">
        <dgm:presLayoutVars>
          <dgm:animLvl val="lvl"/>
          <dgm:resizeHandles val="exact"/>
        </dgm:presLayoutVars>
      </dgm:prSet>
      <dgm:spPr/>
    </dgm:pt>
    <dgm:pt modelId="{672D5EC2-FE1B-4985-B7A5-F3786102C096}" type="pres">
      <dgm:prSet presAssocID="{29C1F94F-598F-451C-AD35-A253CA2E6F43}" presName="parentText" presStyleLbl="node1" presStyleIdx="0" presStyleCnt="5">
        <dgm:presLayoutVars>
          <dgm:chMax val="0"/>
          <dgm:bulletEnabled val="1"/>
        </dgm:presLayoutVars>
      </dgm:prSet>
      <dgm:spPr/>
    </dgm:pt>
    <dgm:pt modelId="{11CED9F1-1300-4C73-972B-189D80EB89B9}" type="pres">
      <dgm:prSet presAssocID="{A410A2D3-10D6-4D8F-A461-053A33722A34}" presName="spacer" presStyleCnt="0"/>
      <dgm:spPr/>
    </dgm:pt>
    <dgm:pt modelId="{DC655308-E781-403C-8B55-867FF28A4E15}" type="pres">
      <dgm:prSet presAssocID="{E3B5B92A-B644-4F45-ABEE-7CC262C0E3A0}" presName="parentText" presStyleLbl="node1" presStyleIdx="1" presStyleCnt="5">
        <dgm:presLayoutVars>
          <dgm:chMax val="0"/>
          <dgm:bulletEnabled val="1"/>
        </dgm:presLayoutVars>
      </dgm:prSet>
      <dgm:spPr/>
    </dgm:pt>
    <dgm:pt modelId="{BABCE5B1-31A1-45E5-8ECE-CFFA2ED4D80B}" type="pres">
      <dgm:prSet presAssocID="{32B6A1E6-ED65-4246-A323-7C817700B177}" presName="spacer" presStyleCnt="0"/>
      <dgm:spPr/>
    </dgm:pt>
    <dgm:pt modelId="{68B117DD-AED6-4105-87A8-33DE9263F949}" type="pres">
      <dgm:prSet presAssocID="{CC9480FA-19F2-42E3-8DAA-4B4325AE5693}" presName="parentText" presStyleLbl="node1" presStyleIdx="2" presStyleCnt="5">
        <dgm:presLayoutVars>
          <dgm:chMax val="0"/>
          <dgm:bulletEnabled val="1"/>
        </dgm:presLayoutVars>
      </dgm:prSet>
      <dgm:spPr/>
    </dgm:pt>
    <dgm:pt modelId="{4066A38C-EA88-4DFA-811A-8475454EAE12}" type="pres">
      <dgm:prSet presAssocID="{89654F7B-AC3F-42B9-ADD1-713482C0BBEF}" presName="spacer" presStyleCnt="0"/>
      <dgm:spPr/>
    </dgm:pt>
    <dgm:pt modelId="{0E90DF9B-1ACB-4659-8AD2-B1E1C6176C1F}" type="pres">
      <dgm:prSet presAssocID="{58DABF6E-5EDD-435A-B79C-75EF79DA8F69}" presName="parentText" presStyleLbl="node1" presStyleIdx="3" presStyleCnt="5" custLinFactNeighborY="57748">
        <dgm:presLayoutVars>
          <dgm:chMax val="0"/>
          <dgm:bulletEnabled val="1"/>
        </dgm:presLayoutVars>
      </dgm:prSet>
      <dgm:spPr/>
    </dgm:pt>
    <dgm:pt modelId="{B47DDF2E-D603-4AF3-8BB2-BE8216BCF7A3}" type="pres">
      <dgm:prSet presAssocID="{90DE171A-8FBE-4A80-8909-8D7BCBFEB200}" presName="spacer" presStyleCnt="0"/>
      <dgm:spPr/>
    </dgm:pt>
    <dgm:pt modelId="{514AA01E-2555-4BC1-87D1-CC9A26254495}" type="pres">
      <dgm:prSet presAssocID="{C3AF1336-2BA2-421F-9541-F11FCBD2515B}" presName="parentText" presStyleLbl="node1" presStyleIdx="4" presStyleCnt="5">
        <dgm:presLayoutVars>
          <dgm:chMax val="0"/>
          <dgm:bulletEnabled val="1"/>
        </dgm:presLayoutVars>
      </dgm:prSet>
      <dgm:spPr/>
    </dgm:pt>
  </dgm:ptLst>
  <dgm:cxnLst>
    <dgm:cxn modelId="{492E6A05-96A0-4520-95C4-9C42222AB142}" srcId="{0FDF722B-E892-45E5-B78B-8CA4E843570C}" destId="{CC9480FA-19F2-42E3-8DAA-4B4325AE5693}" srcOrd="2" destOrd="0" parTransId="{6E04BC9B-C7BA-413A-A07D-DB29462729BC}" sibTransId="{89654F7B-AC3F-42B9-ADD1-713482C0BBEF}"/>
    <dgm:cxn modelId="{1ED51F22-AA72-40B1-B1B9-899C2D1C916A}" type="presOf" srcId="{58DABF6E-5EDD-435A-B79C-75EF79DA8F69}" destId="{0E90DF9B-1ACB-4659-8AD2-B1E1C6176C1F}" srcOrd="0" destOrd="0" presId="urn:microsoft.com/office/officeart/2005/8/layout/vList2"/>
    <dgm:cxn modelId="{E04E442D-2C66-4575-9CCC-19659891DCC5}" type="presOf" srcId="{0FDF722B-E892-45E5-B78B-8CA4E843570C}" destId="{73D26BE3-A181-467C-84BE-F31D6ED437A3}" srcOrd="0" destOrd="0" presId="urn:microsoft.com/office/officeart/2005/8/layout/vList2"/>
    <dgm:cxn modelId="{DD57D930-DA51-4872-AF9E-5926EDC7D7E6}" type="presOf" srcId="{E3B5B92A-B644-4F45-ABEE-7CC262C0E3A0}" destId="{DC655308-E781-403C-8B55-867FF28A4E15}" srcOrd="0" destOrd="0" presId="urn:microsoft.com/office/officeart/2005/8/layout/vList2"/>
    <dgm:cxn modelId="{643BD743-E800-4F2C-B820-2E3D25E4349D}" srcId="{0FDF722B-E892-45E5-B78B-8CA4E843570C}" destId="{E3B5B92A-B644-4F45-ABEE-7CC262C0E3A0}" srcOrd="1" destOrd="0" parTransId="{1A8B788D-41AA-4BB7-B788-6BC931FD68B8}" sibTransId="{32B6A1E6-ED65-4246-A323-7C817700B177}"/>
    <dgm:cxn modelId="{F1124673-664B-470D-B8A0-854AF8C47DDC}" srcId="{0FDF722B-E892-45E5-B78B-8CA4E843570C}" destId="{29C1F94F-598F-451C-AD35-A253CA2E6F43}" srcOrd="0" destOrd="0" parTransId="{13EFDE26-C95A-4E7C-90BE-33F4DD6BB581}" sibTransId="{A410A2D3-10D6-4D8F-A461-053A33722A34}"/>
    <dgm:cxn modelId="{63548573-FE6F-459B-B91C-7955EE851308}" type="presOf" srcId="{C3AF1336-2BA2-421F-9541-F11FCBD2515B}" destId="{514AA01E-2555-4BC1-87D1-CC9A26254495}" srcOrd="0" destOrd="0" presId="urn:microsoft.com/office/officeart/2005/8/layout/vList2"/>
    <dgm:cxn modelId="{82910EA2-1689-4370-96EA-B31530D2FCE7}" srcId="{0FDF722B-E892-45E5-B78B-8CA4E843570C}" destId="{58DABF6E-5EDD-435A-B79C-75EF79DA8F69}" srcOrd="3" destOrd="0" parTransId="{D8F49716-27DA-457C-901F-289BB9452377}" sibTransId="{90DE171A-8FBE-4A80-8909-8D7BCBFEB200}"/>
    <dgm:cxn modelId="{A7CD2ECD-E6EC-4947-91D4-2B4C65078C19}" type="presOf" srcId="{29C1F94F-598F-451C-AD35-A253CA2E6F43}" destId="{672D5EC2-FE1B-4985-B7A5-F3786102C096}" srcOrd="0" destOrd="0" presId="urn:microsoft.com/office/officeart/2005/8/layout/vList2"/>
    <dgm:cxn modelId="{4CDA51DC-DAB3-46BC-896E-CB29D7B6A2FB}" srcId="{0FDF722B-E892-45E5-B78B-8CA4E843570C}" destId="{C3AF1336-2BA2-421F-9541-F11FCBD2515B}" srcOrd="4" destOrd="0" parTransId="{67F01A1F-B827-4BC9-91F6-21F48C0DF0A9}" sibTransId="{4E1F123D-EBB6-4404-8DC9-533C112ADD6F}"/>
    <dgm:cxn modelId="{C59A4AE7-64BD-4F75-9CF5-957EAE3091B5}" type="presOf" srcId="{CC9480FA-19F2-42E3-8DAA-4B4325AE5693}" destId="{68B117DD-AED6-4105-87A8-33DE9263F949}" srcOrd="0" destOrd="0" presId="urn:microsoft.com/office/officeart/2005/8/layout/vList2"/>
    <dgm:cxn modelId="{A2B31964-A614-4F9C-BF22-25E6974E1493}" type="presParOf" srcId="{73D26BE3-A181-467C-84BE-F31D6ED437A3}" destId="{672D5EC2-FE1B-4985-B7A5-F3786102C096}" srcOrd="0" destOrd="0" presId="urn:microsoft.com/office/officeart/2005/8/layout/vList2"/>
    <dgm:cxn modelId="{019E3E06-1363-4FB4-B38F-9122BEA6DF96}" type="presParOf" srcId="{73D26BE3-A181-467C-84BE-F31D6ED437A3}" destId="{11CED9F1-1300-4C73-972B-189D80EB89B9}" srcOrd="1" destOrd="0" presId="urn:microsoft.com/office/officeart/2005/8/layout/vList2"/>
    <dgm:cxn modelId="{AAA7A44B-89BC-49D1-9A81-6BE4BE36485F}" type="presParOf" srcId="{73D26BE3-A181-467C-84BE-F31D6ED437A3}" destId="{DC655308-E781-403C-8B55-867FF28A4E15}" srcOrd="2" destOrd="0" presId="urn:microsoft.com/office/officeart/2005/8/layout/vList2"/>
    <dgm:cxn modelId="{BC563CDB-CE81-4F4E-AFAD-DB33775C7CD9}" type="presParOf" srcId="{73D26BE3-A181-467C-84BE-F31D6ED437A3}" destId="{BABCE5B1-31A1-45E5-8ECE-CFFA2ED4D80B}" srcOrd="3" destOrd="0" presId="urn:microsoft.com/office/officeart/2005/8/layout/vList2"/>
    <dgm:cxn modelId="{99947445-39B0-4583-AECA-FC1B73DFF3F2}" type="presParOf" srcId="{73D26BE3-A181-467C-84BE-F31D6ED437A3}" destId="{68B117DD-AED6-4105-87A8-33DE9263F949}" srcOrd="4" destOrd="0" presId="urn:microsoft.com/office/officeart/2005/8/layout/vList2"/>
    <dgm:cxn modelId="{11ACEDDF-BCFD-4931-9DB1-7E4408F010BE}" type="presParOf" srcId="{73D26BE3-A181-467C-84BE-F31D6ED437A3}" destId="{4066A38C-EA88-4DFA-811A-8475454EAE12}" srcOrd="5" destOrd="0" presId="urn:microsoft.com/office/officeart/2005/8/layout/vList2"/>
    <dgm:cxn modelId="{5C15EA32-2FD0-4850-8678-02D6D7D9B5D2}" type="presParOf" srcId="{73D26BE3-A181-467C-84BE-F31D6ED437A3}" destId="{0E90DF9B-1ACB-4659-8AD2-B1E1C6176C1F}" srcOrd="6" destOrd="0" presId="urn:microsoft.com/office/officeart/2005/8/layout/vList2"/>
    <dgm:cxn modelId="{E575B5F5-5B28-4309-AB12-EA1C416BA8AB}" type="presParOf" srcId="{73D26BE3-A181-467C-84BE-F31D6ED437A3}" destId="{B47DDF2E-D603-4AF3-8BB2-BE8216BCF7A3}" srcOrd="7" destOrd="0" presId="urn:microsoft.com/office/officeart/2005/8/layout/vList2"/>
    <dgm:cxn modelId="{30C00FBA-2275-418E-ABF4-2F3FE36FD34F}" type="presParOf" srcId="{73D26BE3-A181-467C-84BE-F31D6ED437A3}" destId="{514AA01E-2555-4BC1-87D1-CC9A2625449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2D5EC2-FE1B-4985-B7A5-F3786102C096}">
      <dsp:nvSpPr>
        <dsp:cNvPr id="0" name=""/>
        <dsp:cNvSpPr/>
      </dsp:nvSpPr>
      <dsp:spPr>
        <a:xfrm>
          <a:off x="0" y="290194"/>
          <a:ext cx="5429840" cy="8739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Dyma </a:t>
          </a:r>
          <a:r>
            <a:rPr lang="en-GB" sz="2200" kern="1200" dirty="0" err="1"/>
            <a:t>beth</a:t>
          </a:r>
          <a:r>
            <a:rPr lang="en-GB" sz="2200" kern="1200" dirty="0"/>
            <a:t> </a:t>
          </a:r>
          <a:r>
            <a:rPr lang="en-GB" sz="2200" kern="1200" dirty="0" err="1"/>
            <a:t>sy’n</a:t>
          </a:r>
          <a:r>
            <a:rPr lang="en-GB" sz="2200" kern="1200" dirty="0"/>
            <a:t> </a:t>
          </a:r>
          <a:r>
            <a:rPr lang="en-GB" sz="2200" kern="1200" dirty="0" err="1"/>
            <a:t>gyrru’r</a:t>
          </a:r>
          <a:r>
            <a:rPr lang="en-GB" sz="2200" kern="1200" dirty="0"/>
            <a:t> </a:t>
          </a:r>
          <a:r>
            <a:rPr lang="en-GB" sz="2200" kern="1200" dirty="0" err="1"/>
            <a:t>dysgu</a:t>
          </a:r>
          <a:r>
            <a:rPr lang="en-GB" sz="2200" kern="1200" dirty="0"/>
            <a:t> </a:t>
          </a:r>
          <a:r>
            <a:rPr lang="en-GB" sz="2200" kern="1200" dirty="0" err="1"/>
            <a:t>a’r</a:t>
          </a:r>
          <a:r>
            <a:rPr lang="en-GB" sz="2200" kern="1200" dirty="0"/>
            <a:t> </a:t>
          </a:r>
          <a:r>
            <a:rPr lang="en-GB" sz="2200" kern="1200" dirty="0" err="1"/>
            <a:t>addysgu</a:t>
          </a:r>
          <a:endParaRPr lang="en-US" sz="2200" kern="1200" dirty="0"/>
        </a:p>
      </dsp:txBody>
      <dsp:txXfrm>
        <a:off x="42663" y="332857"/>
        <a:ext cx="5344514" cy="788627"/>
      </dsp:txXfrm>
    </dsp:sp>
    <dsp:sp modelId="{DC655308-E781-403C-8B55-867FF28A4E15}">
      <dsp:nvSpPr>
        <dsp:cNvPr id="0" name=""/>
        <dsp:cNvSpPr/>
      </dsp:nvSpPr>
      <dsp:spPr>
        <a:xfrm>
          <a:off x="0" y="1227507"/>
          <a:ext cx="5429840" cy="8739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err="1"/>
            <a:t>Rhaid</a:t>
          </a:r>
          <a:r>
            <a:rPr lang="en-GB" sz="2200" kern="1200" dirty="0"/>
            <a:t> </a:t>
          </a:r>
          <a:r>
            <a:rPr lang="en-GB" sz="2200" kern="1200" dirty="0" err="1"/>
            <a:t>cysylltu’r</a:t>
          </a:r>
          <a:r>
            <a:rPr lang="en-GB" sz="2200" kern="1200" dirty="0"/>
            <a:t> </a:t>
          </a:r>
          <a:r>
            <a:rPr lang="en-GB" sz="2200" kern="1200" dirty="0" err="1"/>
            <a:t>pum</a:t>
          </a:r>
          <a:r>
            <a:rPr lang="en-GB" sz="2200" kern="1200" dirty="0"/>
            <a:t> </a:t>
          </a:r>
          <a:r>
            <a:rPr lang="en-GB" sz="2200" kern="1200" dirty="0" err="1"/>
            <a:t>hyfedredd</a:t>
          </a:r>
          <a:r>
            <a:rPr lang="en-GB" sz="2200" kern="1200" dirty="0"/>
            <a:t> </a:t>
          </a:r>
          <a:r>
            <a:rPr lang="en-GB" sz="2200" kern="1200" dirty="0" err="1"/>
            <a:t>yn</a:t>
          </a:r>
          <a:r>
            <a:rPr lang="en-GB" sz="2200" kern="1200" dirty="0"/>
            <a:t> </a:t>
          </a:r>
          <a:r>
            <a:rPr lang="en-GB" sz="2200" kern="1200" dirty="0" err="1"/>
            <a:t>ein</a:t>
          </a:r>
          <a:r>
            <a:rPr lang="en-GB" sz="2200" kern="1200" dirty="0"/>
            <a:t> </a:t>
          </a:r>
          <a:r>
            <a:rPr lang="en-GB" sz="2200" kern="1200" dirty="0" err="1"/>
            <a:t>gwersi</a:t>
          </a:r>
          <a:r>
            <a:rPr lang="en-GB" sz="2200" kern="1200" dirty="0"/>
            <a:t> </a:t>
          </a:r>
          <a:r>
            <a:rPr lang="en-GB" sz="2200" kern="1200" dirty="0" err="1"/>
            <a:t>mathemateg</a:t>
          </a:r>
          <a:r>
            <a:rPr lang="en-GB" sz="2200" kern="1200" dirty="0"/>
            <a:t> a </a:t>
          </a:r>
          <a:r>
            <a:rPr lang="en-GB" sz="2200" kern="1200" dirty="0" err="1"/>
            <a:t>rhifedd</a:t>
          </a:r>
          <a:r>
            <a:rPr lang="en-GB" sz="2200" kern="1200" dirty="0"/>
            <a:t> bob </a:t>
          </a:r>
          <a:r>
            <a:rPr lang="en-GB" sz="2200" kern="1200" dirty="0" err="1"/>
            <a:t>tro</a:t>
          </a:r>
          <a:endParaRPr lang="en-US" sz="2200" kern="1200" dirty="0"/>
        </a:p>
      </dsp:txBody>
      <dsp:txXfrm>
        <a:off x="42663" y="1270170"/>
        <a:ext cx="5344514" cy="788627"/>
      </dsp:txXfrm>
    </dsp:sp>
    <dsp:sp modelId="{68B117DD-AED6-4105-87A8-33DE9263F949}">
      <dsp:nvSpPr>
        <dsp:cNvPr id="0" name=""/>
        <dsp:cNvSpPr/>
      </dsp:nvSpPr>
      <dsp:spPr>
        <a:xfrm>
          <a:off x="0" y="2164821"/>
          <a:ext cx="5429840" cy="8739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Angen </a:t>
          </a:r>
          <a:r>
            <a:rPr lang="en-GB" sz="2200" kern="1200" dirty="0" err="1"/>
            <a:t>archwilio</a:t>
          </a:r>
          <a:r>
            <a:rPr lang="en-GB" sz="2200" kern="1200" dirty="0"/>
            <a:t> a </a:t>
          </a:r>
          <a:r>
            <a:rPr lang="en-GB" sz="2200" kern="1200" dirty="0" err="1"/>
            <a:t>defnyddio</a:t>
          </a:r>
          <a:r>
            <a:rPr lang="en-GB" sz="2200" kern="1200" dirty="0"/>
            <a:t> </a:t>
          </a:r>
          <a:r>
            <a:rPr lang="en-GB" sz="2200" kern="1200" dirty="0" err="1"/>
            <a:t>amgylcheddau</a:t>
          </a:r>
          <a:r>
            <a:rPr lang="en-GB" sz="2200" kern="1200" dirty="0"/>
            <a:t> dan do a </a:t>
          </a:r>
          <a:r>
            <a:rPr lang="en-GB" sz="2200" kern="1200" dirty="0" err="1"/>
            <a:t>thu</a:t>
          </a:r>
          <a:r>
            <a:rPr lang="en-GB" sz="2200" kern="1200" dirty="0"/>
            <a:t> </a:t>
          </a:r>
          <a:r>
            <a:rPr lang="en-GB" sz="2200" kern="1200" dirty="0" err="1"/>
            <a:t>allan</a:t>
          </a:r>
          <a:endParaRPr lang="en-US" sz="2200" kern="1200" dirty="0"/>
        </a:p>
      </dsp:txBody>
      <dsp:txXfrm>
        <a:off x="42663" y="2207484"/>
        <a:ext cx="5344514" cy="788627"/>
      </dsp:txXfrm>
    </dsp:sp>
    <dsp:sp modelId="{0E90DF9B-1ACB-4659-8AD2-B1E1C6176C1F}">
      <dsp:nvSpPr>
        <dsp:cNvPr id="0" name=""/>
        <dsp:cNvSpPr/>
      </dsp:nvSpPr>
      <dsp:spPr>
        <a:xfrm>
          <a:off x="0" y="3138723"/>
          <a:ext cx="5429840"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err="1"/>
            <a:t>Cynnig</a:t>
          </a:r>
          <a:r>
            <a:rPr lang="en-GB" sz="2200" kern="1200" dirty="0"/>
            <a:t> a </a:t>
          </a:r>
          <a:r>
            <a:rPr lang="en-GB" sz="2200" kern="1200" dirty="0" err="1"/>
            <a:t>chysylltu</a:t>
          </a:r>
          <a:r>
            <a:rPr lang="en-GB" sz="2200" kern="1200" dirty="0"/>
            <a:t> </a:t>
          </a:r>
          <a:r>
            <a:rPr lang="en-GB" sz="2200" kern="1200" dirty="0" err="1"/>
            <a:t>profiadau</a:t>
          </a:r>
          <a:endParaRPr lang="en-US" sz="2200" kern="1200" dirty="0"/>
        </a:p>
      </dsp:txBody>
      <dsp:txXfrm>
        <a:off x="42663" y="3181386"/>
        <a:ext cx="5344514" cy="788627"/>
      </dsp:txXfrm>
    </dsp:sp>
    <dsp:sp modelId="{514AA01E-2555-4BC1-87D1-CC9A26254495}">
      <dsp:nvSpPr>
        <dsp:cNvPr id="0" name=""/>
        <dsp:cNvSpPr/>
      </dsp:nvSpPr>
      <dsp:spPr>
        <a:xfrm>
          <a:off x="0" y="4039448"/>
          <a:ext cx="5429840" cy="87395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err="1"/>
            <a:t>Cynnig</a:t>
          </a:r>
          <a:r>
            <a:rPr lang="en-GB" sz="2200" kern="1200" dirty="0"/>
            <a:t> </a:t>
          </a:r>
          <a:r>
            <a:rPr lang="en-GB" sz="2200" kern="1200" dirty="0" err="1"/>
            <a:t>profiadau</a:t>
          </a:r>
          <a:r>
            <a:rPr lang="en-GB" sz="2200" kern="1200" dirty="0"/>
            <a:t> er </a:t>
          </a:r>
          <a:r>
            <a:rPr lang="en-GB" sz="2200" kern="1200" dirty="0" err="1"/>
            <a:t>mwyn</a:t>
          </a:r>
          <a:r>
            <a:rPr lang="en-GB" sz="2200" kern="1200" dirty="0"/>
            <a:t> </a:t>
          </a:r>
          <a:r>
            <a:rPr lang="en-GB" sz="2200" kern="1200" dirty="0" err="1"/>
            <a:t>disgrifio</a:t>
          </a:r>
          <a:r>
            <a:rPr lang="en-GB" sz="2200" kern="1200" dirty="0"/>
            <a:t>, </a:t>
          </a:r>
          <a:r>
            <a:rPr lang="en-GB" sz="2200" kern="1200" dirty="0" err="1"/>
            <a:t>dehongli</a:t>
          </a:r>
          <a:r>
            <a:rPr lang="en-GB" sz="2200" kern="1200" dirty="0"/>
            <a:t>, a </a:t>
          </a:r>
          <a:r>
            <a:rPr lang="en-GB" sz="2200" kern="1200" dirty="0" err="1"/>
            <a:t>chyfathrebu</a:t>
          </a:r>
          <a:r>
            <a:rPr lang="en-GB" sz="2200" kern="1200" dirty="0"/>
            <a:t> o </a:t>
          </a:r>
          <a:r>
            <a:rPr lang="en-GB" sz="2200" kern="1200" dirty="0" err="1"/>
            <a:t>fewn</a:t>
          </a:r>
          <a:r>
            <a:rPr lang="en-GB" sz="2200" kern="1200" dirty="0"/>
            <a:t> a </a:t>
          </a:r>
          <a:r>
            <a:rPr lang="en-GB" sz="2200" kern="1200" dirty="0" err="1"/>
            <a:t>thu</a:t>
          </a:r>
          <a:r>
            <a:rPr lang="en-GB" sz="2200" kern="1200" dirty="0"/>
            <a:t> </a:t>
          </a:r>
          <a:r>
            <a:rPr lang="en-GB" sz="2200" kern="1200" dirty="0" err="1"/>
            <a:t>hwnt</a:t>
          </a:r>
          <a:r>
            <a:rPr lang="en-GB" sz="2200" kern="1200" dirty="0"/>
            <a:t> y </a:t>
          </a:r>
          <a:r>
            <a:rPr lang="en-GB" sz="2200" kern="1200" dirty="0" err="1"/>
            <a:t>dosbarth</a:t>
          </a:r>
          <a:endParaRPr lang="en-US" sz="2200" kern="1200" dirty="0"/>
        </a:p>
      </dsp:txBody>
      <dsp:txXfrm>
        <a:off x="42663" y="4082111"/>
        <a:ext cx="5344514" cy="7886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17/01/2026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q=Conceptual+Understanding&amp;sca_esv=591e355fa119345a&amp;ei=HYZradXBIIOBhbIPyL2-mQU&amp;ved=2ahUKEwi91KD-zpKSAxV6W0EAHY5uNpQQgK4QegQIAxAB&amp;uact=5&amp;oq=explaination+of+the+proficiencies+in+mathematics&amp;gs_lp=Egxnd3Mtd2l6LXNlcnAiMGV4cGxhaW5hdGlvbiBvZiB0aGUgcHJvZmljaWVuY2llcyBpbiBtYXRoZW1hdGljczIHECEYoAEYCjIHECEYoAEYCjIHECEYoAEYCkiYGFChBFioFnABeAGQAQCYAbwBoAHHDqoBBDMuMTK4AQPIAQD4AQGYAhCgApUQwgIKEAAYsAMY1gQYR8ICBhAAGBYYHsICCxAAGIAEGIYDGIoFwgIIEAAYgAQYogTCAgUQABjvBcICCBAAGKIEGIkFmAMA4gMFEgExIECIBgGQBgiSBwYyLjEzLjGgB75dsgcGMS4xMy4xuAeMEMIHBzAuMi43LjfIB3CACAA&amp;sclient=gws-wiz-serp&amp;mstk=AUtExfCRet2K7RxMCD-8zWacRJ-WmszqIQ9bWi9D9RAnDqDiX9xSrhpGrrbBsgm2FpEF9NezFAiBLnQCezES1_5CE058ncEwWLjC0KO1OV4XyF3DJ88v8_-1uehwX4tvXkYeVLw&amp;csui=3" TargetMode="External"/><Relationship Id="rId7" Type="http://schemas.openxmlformats.org/officeDocument/2006/relationships/hyperlink" Target="https://www.google.com/search?q=Productive+Disposition&amp;sca_esv=591e355fa119345a&amp;ei=HYZradXBIIOBhbIPyL2-mQU&amp;ved=2ahUKEwi91KD-zpKSAxV6W0EAHY5uNpQQgK4QegQIAxAM&amp;uact=5&amp;oq=explaination+of+the+proficiencies+in+mathematics&amp;gs_lp=Egxnd3Mtd2l6LXNlcnAiMGV4cGxhaW5hdGlvbiBvZiB0aGUgcHJvZmljaWVuY2llcyBpbiBtYXRoZW1hdGljczIHECEYoAEYCjIHECEYoAEYCjIHECEYoAEYCkiYGFChBFioFnABeAGQAQCYAbwBoAHHDqoBBDMuMTK4AQPIAQD4AQGYAhCgApUQwgIKEAAYsAMY1gQYR8ICBhAAGBYYHsICCxAAGIAEGIYDGIoFwgIIEAAYgAQYogTCAgUQABjvBcICCBAAGKIEGIkFmAMA4gMFEgExIECIBgGQBgiSBwYyLjEzLjGgB75dsgcGMS4xMy4xuAeMEMIHBzAuMi43LjfIB3CACAA&amp;sclient=gws-wiz-serp&amp;mstk=AUtExfCRet2K7RxMCD-8zWacRJ-WmszqIQ9bWi9D9RAnDqDiX9xSrhpGrrbBsgm2FpEF9NezFAiBLnQCezES1_5CE058ncEwWLjC0KO1OV4XyF3DJ88v8_-1uehwX4tvXkYeVLw&amp;csui=3"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google.com/search?q=Adaptive+Reasoning&amp;sca_esv=591e355fa119345a&amp;ei=HYZradXBIIOBhbIPyL2-mQU&amp;ved=2ahUKEwi91KD-zpKSAxV6W0EAHY5uNpQQgK4QegQIAxAK&amp;uact=5&amp;oq=explaination+of+the+proficiencies+in+mathematics&amp;gs_lp=Egxnd3Mtd2l6LXNlcnAiMGV4cGxhaW5hdGlvbiBvZiB0aGUgcHJvZmljaWVuY2llcyBpbiBtYXRoZW1hdGljczIHECEYoAEYCjIHECEYoAEYCjIHECEYoAEYCkiYGFChBFioFnABeAGQAQCYAbwBoAHHDqoBBDMuMTK4AQPIAQD4AQGYAhCgApUQwgIKEAAYsAMY1gQYR8ICBhAAGBYYHsICCxAAGIAEGIYDGIoFwgIIEAAYgAQYogTCAgUQABjvBcICCBAAGKIEGIkFmAMA4gMFEgExIECIBgGQBgiSBwYyLjEzLjGgB75dsgcGMS4xMy4xuAeMEMIHBzAuMi43LjfIB3CACAA&amp;sclient=gws-wiz-serp&amp;mstk=AUtExfCRet2K7RxMCD-8zWacRJ-WmszqIQ9bWi9D9RAnDqDiX9xSrhpGrrbBsgm2FpEF9NezFAiBLnQCezES1_5CE058ncEwWLjC0KO1OV4XyF3DJ88v8_-1uehwX4tvXkYeVLw&amp;csui=3" TargetMode="External"/><Relationship Id="rId5" Type="http://schemas.openxmlformats.org/officeDocument/2006/relationships/hyperlink" Target="https://www.google.com/search?q=Strategic+Competence&amp;sca_esv=591e355fa119345a&amp;ei=HYZradXBIIOBhbIPyL2-mQU&amp;ved=2ahUKEwi91KD-zpKSAxV6W0EAHY5uNpQQgK4QegQIAxAI&amp;uact=5&amp;oq=explaination+of+the+proficiencies+in+mathematics&amp;gs_lp=Egxnd3Mtd2l6LXNlcnAiMGV4cGxhaW5hdGlvbiBvZiB0aGUgcHJvZmljaWVuY2llcyBpbiBtYXRoZW1hdGljczIHECEYoAEYCjIHECEYoAEYCjIHECEYoAEYCkiYGFChBFioFnABeAGQAQCYAbwBoAHHDqoBBDMuMTK4AQPIAQD4AQGYAhCgApUQwgIKEAAYsAMY1gQYR8ICBhAAGBYYHsICCxAAGIAEGIYDGIoFwgIIEAAYgAQYogTCAgUQABjvBcICCBAAGKIEGIkFmAMA4gMFEgExIECIBgGQBgiSBwYyLjEzLjGgB75dsgcGMS4xMy4xuAeMEMIHBzAuMi43LjfIB3CACAA&amp;sclient=gws-wiz-serp&amp;mstk=AUtExfCRet2K7RxMCD-8zWacRJ-WmszqIQ9bWi9D9RAnDqDiX9xSrhpGrrbBsgm2FpEF9NezFAiBLnQCezES1_5CE058ncEwWLjC0KO1OV4XyF3DJ88v8_-1uehwX4tvXkYeVLw&amp;csui=3" TargetMode="External"/><Relationship Id="rId4" Type="http://schemas.openxmlformats.org/officeDocument/2006/relationships/hyperlink" Target="https://www.google.com/search?q=Procedural+Fluency&amp;sca_esv=591e355fa119345a&amp;ei=HYZradXBIIOBhbIPyL2-mQU&amp;ved=2ahUKEwi91KD-zpKSAxV6W0EAHY5uNpQQgK4QegQIAxAF&amp;uact=5&amp;oq=explaination+of+the+proficiencies+in+mathematics&amp;gs_lp=Egxnd3Mtd2l6LXNlcnAiMGV4cGxhaW5hdGlvbiBvZiB0aGUgcHJvZmljaWVuY2llcyBpbiBtYXRoZW1hdGljczIHECEYoAEYCjIHECEYoAEYCjIHECEYoAEYCkiYGFChBFioFnABeAGQAQCYAbwBoAHHDqoBBDMuMTK4AQPIAQD4AQGYAhCgApUQwgIKEAAYsAMY1gQYR8ICBhAAGBYYHsICCxAAGIAEGIYDGIoFwgIIEAAYgAQYogTCAgUQABjvBcICCBAAGKIEGIkFmAMA4gMFEgExIECIBgGQBgiSBwYyLjEzLjGgB75dsgcGMS4xMy4xuAeMEMIHBzAuMi43LjfIB3CACAA&amp;sclient=gws-wiz-serp&amp;mstk=AUtExfCRet2K7RxMCD-8zWacRJ-WmszqIQ9bWi9D9RAnDqDiX9xSrhpGrrbBsgm2FpEF9NezFAiBLnQCezES1_5CE058ncEwWLjC0KO1OV4XyF3DJ88v8_-1uehwX4tvXkYeVLw&amp;csui=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a:t>
            </a:r>
            <a:r>
              <a:rPr lang="en-GB" b="1" dirty="0" err="1"/>
              <a:t>Asesu</a:t>
            </a:r>
            <a:r>
              <a:rPr lang="en-GB" b="1" dirty="0"/>
              <a:t> ac </a:t>
            </a:r>
            <a:r>
              <a:rPr lang="en-GB" b="1" dirty="0" err="1"/>
              <a:t>olrhain</a:t>
            </a:r>
            <a:r>
              <a:rPr lang="en-GB" b="1" dirty="0"/>
              <a:t> </a:t>
            </a:r>
            <a:r>
              <a:rPr lang="en-GB" b="1" dirty="0" err="1"/>
              <a:t>medrau</a:t>
            </a:r>
            <a:r>
              <a:rPr lang="en-GB" b="1" dirty="0"/>
              <a:t> </a:t>
            </a:r>
            <a:r>
              <a:rPr lang="en-GB" b="1" dirty="0" err="1"/>
              <a:t>rhifedd</a:t>
            </a:r>
            <a:r>
              <a:rPr lang="en-GB" b="1" dirty="0"/>
              <a:t> </a:t>
            </a:r>
            <a:r>
              <a:rPr lang="en-GB" b="1" dirty="0" err="1"/>
              <a:t>yn</a:t>
            </a:r>
            <a:r>
              <a:rPr lang="en-GB" b="1" dirty="0"/>
              <a:t> </a:t>
            </a:r>
            <a:r>
              <a:rPr lang="en-GB" b="1" dirty="0" err="1"/>
              <a:t>parhau’n</a:t>
            </a:r>
            <a:r>
              <a:rPr lang="en-GB" b="1" dirty="0"/>
              <a:t> wan</a:t>
            </a:r>
          </a:p>
          <a:p>
            <a:r>
              <a:rPr lang="en-GB" dirty="0"/>
              <a:t>Mae </a:t>
            </a:r>
            <a:r>
              <a:rPr lang="en-GB" dirty="0" err="1"/>
              <a:t>ysgolion</a:t>
            </a:r>
            <a:r>
              <a:rPr lang="en-GB" dirty="0"/>
              <a:t> </a:t>
            </a:r>
            <a:r>
              <a:rPr lang="en-GB" dirty="0" err="1"/>
              <a:t>wedi</a:t>
            </a:r>
            <a:r>
              <a:rPr lang="en-GB" dirty="0"/>
              <a:t> </a:t>
            </a:r>
            <a:r>
              <a:rPr lang="en-GB" dirty="0" err="1"/>
              <a:t>gwneud</a:t>
            </a:r>
            <a:r>
              <a:rPr lang="en-GB" dirty="0"/>
              <a:t> </a:t>
            </a:r>
            <a:r>
              <a:rPr lang="en-GB" dirty="0" err="1"/>
              <a:t>cynnydd</a:t>
            </a:r>
            <a:r>
              <a:rPr lang="en-GB" dirty="0"/>
              <a:t>, </a:t>
            </a:r>
            <a:r>
              <a:rPr lang="en-GB" dirty="0" err="1"/>
              <a:t>ond</a:t>
            </a:r>
            <a:r>
              <a:rPr lang="en-GB" dirty="0"/>
              <a:t> </a:t>
            </a:r>
            <a:r>
              <a:rPr lang="en-GB" dirty="0" err="1"/>
              <a:t>mae</a:t>
            </a:r>
            <a:r>
              <a:rPr lang="en-GB" dirty="0"/>
              <a:t> </a:t>
            </a:r>
            <a:r>
              <a:rPr lang="en-GB" b="1" dirty="0" err="1"/>
              <a:t>asesu</a:t>
            </a:r>
            <a:r>
              <a:rPr lang="en-GB" b="1" dirty="0"/>
              <a:t> ac </a:t>
            </a:r>
            <a:r>
              <a:rPr lang="en-GB" b="1" dirty="0" err="1"/>
              <a:t>olrhain</a:t>
            </a:r>
            <a:r>
              <a:rPr lang="en-GB" b="1" dirty="0"/>
              <a:t> </a:t>
            </a:r>
            <a:r>
              <a:rPr lang="en-GB" b="1" dirty="0" err="1"/>
              <a:t>cynnydd</a:t>
            </a:r>
            <a:r>
              <a:rPr lang="en-GB" b="1" dirty="0"/>
              <a:t> </a:t>
            </a:r>
            <a:r>
              <a:rPr lang="en-GB" b="1" dirty="0" err="1"/>
              <a:t>disgyblion</a:t>
            </a:r>
            <a:r>
              <a:rPr lang="en-GB" b="1" dirty="0"/>
              <a:t> </a:t>
            </a:r>
            <a:r>
              <a:rPr lang="en-GB" b="1" dirty="0" err="1"/>
              <a:t>mewn</a:t>
            </a:r>
            <a:r>
              <a:rPr lang="en-GB" b="1" dirty="0"/>
              <a:t> </a:t>
            </a:r>
            <a:r>
              <a:rPr lang="en-GB" b="1" dirty="0" err="1"/>
              <a:t>medrau</a:t>
            </a:r>
            <a:r>
              <a:rPr lang="en-GB" b="1" dirty="0"/>
              <a:t> </a:t>
            </a:r>
            <a:r>
              <a:rPr lang="en-GB" b="1" dirty="0" err="1"/>
              <a:t>rhifedd</a:t>
            </a:r>
            <a:r>
              <a:rPr lang="en-GB" b="1" dirty="0"/>
              <a:t> </a:t>
            </a:r>
            <a:r>
              <a:rPr lang="en-GB" b="1" dirty="0" err="1"/>
              <a:t>ar</a:t>
            </a:r>
            <a:r>
              <a:rPr lang="en-GB" b="1" dirty="0"/>
              <a:t> draws y </a:t>
            </a:r>
            <a:r>
              <a:rPr lang="en-GB" b="1" dirty="0" err="1"/>
              <a:t>cwricwlwm</a:t>
            </a:r>
            <a:r>
              <a:rPr lang="en-GB" b="1" dirty="0"/>
              <a:t> </a:t>
            </a:r>
            <a:r>
              <a:rPr lang="en-GB" b="1" dirty="0" err="1"/>
              <a:t>yn</a:t>
            </a:r>
            <a:r>
              <a:rPr lang="en-GB" b="1" dirty="0"/>
              <a:t> </a:t>
            </a:r>
            <a:r>
              <a:rPr lang="en-GB" b="1" dirty="0" err="1"/>
              <a:t>parhau’n</a:t>
            </a:r>
            <a:r>
              <a:rPr lang="en-GB" b="1" dirty="0"/>
              <a:t> </a:t>
            </a:r>
            <a:r>
              <a:rPr lang="en-GB" b="1" dirty="0" err="1"/>
              <a:t>aneffeithiol</a:t>
            </a:r>
            <a:r>
              <a:rPr lang="en-GB" b="1" dirty="0"/>
              <a:t> </a:t>
            </a:r>
            <a:r>
              <a:rPr lang="en-GB" b="1" dirty="0" err="1"/>
              <a:t>neu’n</a:t>
            </a:r>
            <a:r>
              <a:rPr lang="en-GB" b="1" dirty="0"/>
              <a:t> </a:t>
            </a:r>
            <a:r>
              <a:rPr lang="en-GB" b="1" dirty="0" err="1"/>
              <a:t>gyfyngedig</a:t>
            </a:r>
            <a:r>
              <a:rPr lang="en-GB" dirty="0"/>
              <a:t>. </a:t>
            </a:r>
            <a:r>
              <a:rPr lang="en-GB" dirty="0" err="1"/>
              <a:t>Nid</a:t>
            </a:r>
            <a:r>
              <a:rPr lang="en-GB" dirty="0"/>
              <a:t> </a:t>
            </a:r>
            <a:r>
              <a:rPr lang="en-GB" dirty="0" err="1"/>
              <a:t>yw</a:t>
            </a:r>
            <a:r>
              <a:rPr lang="en-GB" dirty="0"/>
              <a:t> </a:t>
            </a:r>
            <a:r>
              <a:rPr lang="en-GB" dirty="0" err="1"/>
              <a:t>llawer</a:t>
            </a:r>
            <a:r>
              <a:rPr lang="en-GB" dirty="0"/>
              <a:t> o </a:t>
            </a:r>
            <a:r>
              <a:rPr lang="en-GB" dirty="0" err="1"/>
              <a:t>ysgolion</a:t>
            </a:r>
            <a:r>
              <a:rPr lang="en-GB" dirty="0"/>
              <a:t> </a:t>
            </a:r>
            <a:r>
              <a:rPr lang="en-GB" dirty="0" err="1"/>
              <a:t>yn</a:t>
            </a:r>
            <a:r>
              <a:rPr lang="en-GB" dirty="0"/>
              <a:t> </a:t>
            </a:r>
            <a:r>
              <a:rPr lang="en-GB" dirty="0" err="1"/>
              <a:t>defnyddio</a:t>
            </a:r>
            <a:r>
              <a:rPr lang="en-GB" dirty="0"/>
              <a:t> </a:t>
            </a:r>
            <a:r>
              <a:rPr lang="en-GB" dirty="0" err="1"/>
              <a:t>gwybodaeth</a:t>
            </a:r>
            <a:r>
              <a:rPr lang="en-GB" dirty="0"/>
              <a:t> </a:t>
            </a:r>
            <a:r>
              <a:rPr lang="en-GB" dirty="0" err="1"/>
              <a:t>asesu’n</a:t>
            </a:r>
            <a:r>
              <a:rPr lang="en-GB" dirty="0"/>
              <a:t> </a:t>
            </a:r>
            <a:r>
              <a:rPr lang="en-GB" dirty="0" err="1"/>
              <a:t>systematig</a:t>
            </a:r>
            <a:r>
              <a:rPr lang="en-GB" dirty="0"/>
              <a:t> </a:t>
            </a:r>
            <a:r>
              <a:rPr lang="en-GB" dirty="0" err="1"/>
              <a:t>i</a:t>
            </a:r>
            <a:r>
              <a:rPr lang="en-GB" dirty="0"/>
              <a:t> </a:t>
            </a:r>
            <a:r>
              <a:rPr lang="en-GB" dirty="0" err="1"/>
              <a:t>gynllunio</a:t>
            </a:r>
            <a:r>
              <a:rPr lang="en-GB" dirty="0"/>
              <a:t> </a:t>
            </a:r>
            <a:r>
              <a:rPr lang="en-GB" dirty="0" err="1"/>
              <a:t>gwaith</a:t>
            </a:r>
            <a:r>
              <a:rPr lang="en-GB" dirty="0"/>
              <a:t> </a:t>
            </a:r>
            <a:r>
              <a:rPr lang="en-GB" dirty="0" err="1"/>
              <a:t>gwell</a:t>
            </a:r>
            <a:r>
              <a:rPr lang="en-GB" dirty="0"/>
              <a:t> neu </a:t>
            </a:r>
            <a:r>
              <a:rPr lang="en-GB" dirty="0" err="1"/>
              <a:t>i</a:t>
            </a:r>
            <a:r>
              <a:rPr lang="en-GB" dirty="0"/>
              <a:t> </a:t>
            </a:r>
            <a:r>
              <a:rPr lang="en-GB" dirty="0" err="1"/>
              <a:t>gefnogi</a:t>
            </a:r>
            <a:r>
              <a:rPr lang="en-GB" dirty="0"/>
              <a:t> </a:t>
            </a:r>
            <a:r>
              <a:rPr lang="en-GB" dirty="0" err="1"/>
              <a:t>datblygiad</a:t>
            </a:r>
            <a:r>
              <a:rPr lang="en-GB" dirty="0"/>
              <a:t> </a:t>
            </a:r>
            <a:r>
              <a:rPr lang="en-GB" dirty="0" err="1"/>
              <a:t>medrau</a:t>
            </a:r>
            <a:r>
              <a:rPr lang="en-GB" dirty="0"/>
              <a:t> </a:t>
            </a:r>
            <a:r>
              <a:rPr lang="en-GB" dirty="0" err="1"/>
              <a:t>disgyblion</a:t>
            </a:r>
            <a:r>
              <a:rPr lang="en-GB" dirty="0"/>
              <a:t>. </a:t>
            </a:r>
          </a:p>
          <a:p>
            <a:endParaRPr lang="en-GB" dirty="0"/>
          </a:p>
          <a:p>
            <a:r>
              <a:rPr lang="en-GB" b="1" dirty="0"/>
              <a:t>2. </a:t>
            </a:r>
            <a:r>
              <a:rPr lang="en-GB" b="1" dirty="0" err="1"/>
              <a:t>Diffyg</a:t>
            </a:r>
            <a:r>
              <a:rPr lang="en-GB" b="1" dirty="0"/>
              <a:t> </a:t>
            </a:r>
            <a:r>
              <a:rPr lang="en-GB" b="1" dirty="0" err="1"/>
              <a:t>monitro</a:t>
            </a:r>
            <a:r>
              <a:rPr lang="en-GB" b="1" dirty="0"/>
              <a:t> a </a:t>
            </a:r>
            <a:r>
              <a:rPr lang="en-GB" b="1" dirty="0" err="1"/>
              <a:t>safoni</a:t>
            </a:r>
            <a:r>
              <a:rPr lang="en-GB" b="1" dirty="0"/>
              <a:t> </a:t>
            </a:r>
            <a:r>
              <a:rPr lang="en-GB" b="1" dirty="0" err="1"/>
              <a:t>cyson</a:t>
            </a:r>
            <a:endParaRPr lang="en-GB" b="1" dirty="0"/>
          </a:p>
          <a:p>
            <a:r>
              <a:rPr lang="en-GB" dirty="0" err="1"/>
              <a:t>Nid</a:t>
            </a:r>
            <a:r>
              <a:rPr lang="en-GB" dirty="0"/>
              <a:t> </a:t>
            </a:r>
            <a:r>
              <a:rPr lang="en-GB" dirty="0" err="1"/>
              <a:t>yw</a:t>
            </a:r>
            <a:r>
              <a:rPr lang="en-GB" dirty="0"/>
              <a:t> </a:t>
            </a:r>
            <a:r>
              <a:rPr lang="en-GB" b="1" dirty="0" err="1"/>
              <a:t>monitro</a:t>
            </a:r>
            <a:r>
              <a:rPr lang="en-GB" b="1" dirty="0"/>
              <a:t> ac </a:t>
            </a:r>
            <a:r>
              <a:rPr lang="en-GB" b="1" dirty="0" err="1"/>
              <a:t>arfarnu</a:t>
            </a:r>
            <a:r>
              <a:rPr lang="en-GB" b="1" dirty="0"/>
              <a:t> </a:t>
            </a:r>
            <a:r>
              <a:rPr lang="en-GB" b="1" dirty="0" err="1"/>
              <a:t>ansawdd</a:t>
            </a:r>
            <a:r>
              <a:rPr lang="en-GB" b="1" dirty="0"/>
              <a:t> </a:t>
            </a:r>
            <a:r>
              <a:rPr lang="en-GB" b="1" dirty="0" err="1"/>
              <a:t>safonau</a:t>
            </a:r>
            <a:r>
              <a:rPr lang="en-GB" b="1" dirty="0"/>
              <a:t> </a:t>
            </a:r>
            <a:r>
              <a:rPr lang="en-GB" b="1" dirty="0" err="1"/>
              <a:t>rhifedd</a:t>
            </a:r>
            <a:r>
              <a:rPr lang="en-GB" b="1" dirty="0"/>
              <a:t> a </a:t>
            </a:r>
            <a:r>
              <a:rPr lang="en-GB" b="1" dirty="0" err="1"/>
              <a:t>darpariaeth</a:t>
            </a:r>
            <a:r>
              <a:rPr lang="en-GB" b="1" dirty="0"/>
              <a:t> </a:t>
            </a:r>
            <a:r>
              <a:rPr lang="en-GB" b="1" dirty="0" err="1"/>
              <a:t>mewn</a:t>
            </a:r>
            <a:r>
              <a:rPr lang="en-GB" b="1" dirty="0"/>
              <a:t> </a:t>
            </a:r>
            <a:r>
              <a:rPr lang="en-GB" b="1" dirty="0" err="1"/>
              <a:t>ysgolion</a:t>
            </a:r>
            <a:r>
              <a:rPr lang="en-GB" b="1" dirty="0"/>
              <a:t> </a:t>
            </a:r>
            <a:r>
              <a:rPr lang="en-GB" b="1" dirty="0" err="1"/>
              <a:t>wedi</a:t>
            </a:r>
            <a:r>
              <a:rPr lang="en-GB" b="1" dirty="0"/>
              <a:t> </a:t>
            </a:r>
            <a:r>
              <a:rPr lang="en-GB" b="1" dirty="0" err="1"/>
              <a:t>gwella’n</a:t>
            </a:r>
            <a:r>
              <a:rPr lang="en-GB" b="1" dirty="0"/>
              <a:t> </a:t>
            </a:r>
            <a:r>
              <a:rPr lang="en-GB" b="1" dirty="0" err="1"/>
              <a:t>ddigon</a:t>
            </a:r>
            <a:r>
              <a:rPr lang="en-GB" dirty="0"/>
              <a:t>; </a:t>
            </a:r>
            <a:r>
              <a:rPr lang="en-GB" dirty="0" err="1"/>
              <a:t>mae</a:t>
            </a:r>
            <a:r>
              <a:rPr lang="en-GB" dirty="0"/>
              <a:t> </a:t>
            </a:r>
            <a:r>
              <a:rPr lang="en-GB" dirty="0" err="1"/>
              <a:t>llawer</a:t>
            </a:r>
            <a:r>
              <a:rPr lang="en-GB" dirty="0"/>
              <a:t> o </a:t>
            </a:r>
            <a:r>
              <a:rPr lang="en-GB" dirty="0" err="1"/>
              <a:t>ysgolion</a:t>
            </a:r>
            <a:r>
              <a:rPr lang="en-GB" dirty="0"/>
              <a:t> </a:t>
            </a:r>
            <a:r>
              <a:rPr lang="en-GB" dirty="0" err="1"/>
              <a:t>yn</a:t>
            </a:r>
            <a:r>
              <a:rPr lang="en-GB" dirty="0"/>
              <a:t> </a:t>
            </a:r>
            <a:r>
              <a:rPr lang="en-GB" dirty="0" err="1"/>
              <a:t>defnyddio</a:t>
            </a:r>
            <a:r>
              <a:rPr lang="en-GB" dirty="0"/>
              <a:t> </a:t>
            </a:r>
            <a:r>
              <a:rPr lang="en-GB" dirty="0" err="1"/>
              <a:t>dulliau</a:t>
            </a:r>
            <a:r>
              <a:rPr lang="en-GB" dirty="0"/>
              <a:t> “aros </a:t>
            </a:r>
            <a:r>
              <a:rPr lang="en-GB" dirty="0" err="1"/>
              <a:t>i</a:t>
            </a:r>
            <a:r>
              <a:rPr lang="en-GB" dirty="0"/>
              <a:t> weld” </a:t>
            </a:r>
            <a:r>
              <a:rPr lang="en-GB" dirty="0" err="1"/>
              <a:t>yn</a:t>
            </a:r>
            <a:r>
              <a:rPr lang="en-GB" dirty="0"/>
              <a:t> </a:t>
            </a:r>
            <a:r>
              <a:rPr lang="en-GB" dirty="0" err="1"/>
              <a:t>hytrach</a:t>
            </a:r>
            <a:r>
              <a:rPr lang="en-GB" dirty="0"/>
              <a:t> </a:t>
            </a:r>
            <a:r>
              <a:rPr lang="en-GB" dirty="0" err="1"/>
              <a:t>na</a:t>
            </a:r>
            <a:r>
              <a:rPr lang="en-GB" dirty="0"/>
              <a:t> </a:t>
            </a:r>
            <a:r>
              <a:rPr lang="en-GB" dirty="0" err="1"/>
              <a:t>systemau</a:t>
            </a:r>
            <a:r>
              <a:rPr lang="en-GB" dirty="0"/>
              <a:t> </a:t>
            </a:r>
            <a:r>
              <a:rPr lang="en-GB" dirty="0" err="1"/>
              <a:t>asesu</a:t>
            </a:r>
            <a:r>
              <a:rPr lang="en-GB" dirty="0"/>
              <a:t> </a:t>
            </a:r>
            <a:r>
              <a:rPr lang="en-GB" dirty="0" err="1"/>
              <a:t>gweithredol</a:t>
            </a:r>
            <a:r>
              <a:rPr lang="en-GB" dirty="0"/>
              <a:t>. Mae </a:t>
            </a:r>
            <a:r>
              <a:rPr lang="en-GB" dirty="0" err="1"/>
              <a:t>hyn</a:t>
            </a:r>
            <a:r>
              <a:rPr lang="en-GB" dirty="0"/>
              <a:t> </a:t>
            </a:r>
            <a:r>
              <a:rPr lang="en-GB" dirty="0" err="1"/>
              <a:t>yn</a:t>
            </a:r>
            <a:r>
              <a:rPr lang="en-GB" dirty="0"/>
              <a:t> </a:t>
            </a:r>
            <a:r>
              <a:rPr lang="en-GB" dirty="0" err="1"/>
              <a:t>golygu</a:t>
            </a:r>
            <a:r>
              <a:rPr lang="en-GB" dirty="0"/>
              <a:t> </a:t>
            </a:r>
            <a:r>
              <a:rPr lang="en-GB" dirty="0" err="1"/>
              <a:t>nad</a:t>
            </a:r>
            <a:r>
              <a:rPr lang="en-GB" dirty="0"/>
              <a:t> </a:t>
            </a:r>
            <a:r>
              <a:rPr lang="en-GB" dirty="0" err="1"/>
              <a:t>oes</a:t>
            </a:r>
            <a:r>
              <a:rPr lang="en-GB" dirty="0"/>
              <a:t> </a:t>
            </a:r>
            <a:r>
              <a:rPr lang="en-GB" dirty="0" err="1"/>
              <a:t>digon</a:t>
            </a:r>
            <a:r>
              <a:rPr lang="en-GB" dirty="0"/>
              <a:t> o </a:t>
            </a:r>
            <a:r>
              <a:rPr lang="en-GB" dirty="0" err="1"/>
              <a:t>dystiolaeth</a:t>
            </a:r>
            <a:r>
              <a:rPr lang="en-GB" dirty="0"/>
              <a:t> </a:t>
            </a:r>
            <a:r>
              <a:rPr lang="en-GB" dirty="0" err="1"/>
              <a:t>gyson</a:t>
            </a:r>
            <a:r>
              <a:rPr lang="en-GB" dirty="0"/>
              <a:t> o </a:t>
            </a:r>
            <a:r>
              <a:rPr lang="en-GB" dirty="0" err="1"/>
              <a:t>sut</a:t>
            </a:r>
            <a:r>
              <a:rPr lang="en-GB" dirty="0"/>
              <a:t> </a:t>
            </a:r>
            <a:r>
              <a:rPr lang="en-GB" dirty="0" err="1"/>
              <a:t>mae</a:t>
            </a:r>
            <a:r>
              <a:rPr lang="en-GB" dirty="0"/>
              <a:t> </a:t>
            </a:r>
            <a:r>
              <a:rPr lang="en-GB" dirty="0" err="1"/>
              <a:t>medrau</a:t>
            </a:r>
            <a:r>
              <a:rPr lang="en-GB" dirty="0"/>
              <a:t> </a:t>
            </a:r>
            <a:r>
              <a:rPr lang="en-GB" dirty="0" err="1"/>
              <a:t>rhifedd</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datblygu</a:t>
            </a:r>
            <a:r>
              <a:rPr lang="en-GB" dirty="0"/>
              <a:t> </a:t>
            </a:r>
            <a:r>
              <a:rPr lang="en-GB" dirty="0" err="1"/>
              <a:t>dros</a:t>
            </a:r>
            <a:r>
              <a:rPr lang="en-GB" dirty="0"/>
              <a:t> </a:t>
            </a:r>
            <a:r>
              <a:rPr lang="en-GB" dirty="0" err="1"/>
              <a:t>amser</a:t>
            </a:r>
            <a:r>
              <a:rPr lang="en-GB" dirty="0"/>
              <a:t>. </a:t>
            </a:r>
          </a:p>
          <a:p>
            <a:endParaRPr lang="en-GB" b="1" dirty="0"/>
          </a:p>
          <a:p>
            <a:r>
              <a:rPr lang="en-GB" b="1" dirty="0"/>
              <a:t>3. </a:t>
            </a:r>
            <a:r>
              <a:rPr lang="en-GB" b="1" dirty="0" err="1"/>
              <a:t>Ansawdd</a:t>
            </a:r>
            <a:r>
              <a:rPr lang="en-GB" b="1" dirty="0"/>
              <a:t> </a:t>
            </a:r>
            <a:r>
              <a:rPr lang="en-GB" b="1" dirty="0" err="1"/>
              <a:t>marcio</a:t>
            </a:r>
            <a:r>
              <a:rPr lang="en-GB" b="1" dirty="0"/>
              <a:t> ac </a:t>
            </a:r>
            <a:r>
              <a:rPr lang="en-GB" b="1" dirty="0" err="1"/>
              <a:t>adborth</a:t>
            </a:r>
            <a:r>
              <a:rPr lang="en-GB" b="1" dirty="0"/>
              <a:t> </a:t>
            </a:r>
            <a:r>
              <a:rPr lang="en-GB" b="1" dirty="0" err="1"/>
              <a:t>yn</a:t>
            </a:r>
            <a:r>
              <a:rPr lang="en-GB" b="1" dirty="0"/>
              <a:t> </a:t>
            </a:r>
            <a:r>
              <a:rPr lang="en-GB" b="1" dirty="0" err="1"/>
              <a:t>ddiffygiol</a:t>
            </a:r>
            <a:endParaRPr lang="en-GB" b="1" dirty="0"/>
          </a:p>
          <a:p>
            <a:r>
              <a:rPr lang="en-GB" dirty="0" err="1"/>
              <a:t>Mae’r</a:t>
            </a:r>
            <a:r>
              <a:rPr lang="en-GB" dirty="0"/>
              <a:t> </a:t>
            </a:r>
            <a:r>
              <a:rPr lang="en-GB" dirty="0" err="1"/>
              <a:t>adroddiad</a:t>
            </a:r>
            <a:r>
              <a:rPr lang="en-GB" dirty="0"/>
              <a:t> </a:t>
            </a:r>
            <a:r>
              <a:rPr lang="en-GB" dirty="0" err="1"/>
              <a:t>yn</a:t>
            </a:r>
            <a:r>
              <a:rPr lang="en-GB" dirty="0"/>
              <a:t> nodi bod </a:t>
            </a:r>
            <a:r>
              <a:rPr lang="en-GB" b="1" dirty="0" err="1"/>
              <a:t>ansawdd</a:t>
            </a:r>
            <a:r>
              <a:rPr lang="en-GB" b="1" dirty="0"/>
              <a:t> </a:t>
            </a:r>
            <a:r>
              <a:rPr lang="en-GB" b="1" dirty="0" err="1"/>
              <a:t>marcio</a:t>
            </a:r>
            <a:r>
              <a:rPr lang="en-GB" b="1" dirty="0"/>
              <a:t> </a:t>
            </a:r>
            <a:r>
              <a:rPr lang="en-GB" b="1" dirty="0" err="1"/>
              <a:t>gwaith</a:t>
            </a:r>
            <a:r>
              <a:rPr lang="en-GB" b="1" dirty="0"/>
              <a:t> </a:t>
            </a:r>
            <a:r>
              <a:rPr lang="en-GB" b="1" dirty="0" err="1"/>
              <a:t>rhifedd</a:t>
            </a:r>
            <a:r>
              <a:rPr lang="en-GB" b="1" dirty="0"/>
              <a:t> </a:t>
            </a:r>
            <a:r>
              <a:rPr lang="en-GB" b="1" dirty="0" err="1"/>
              <a:t>disgyblion</a:t>
            </a:r>
            <a:r>
              <a:rPr lang="en-GB" b="1" dirty="0"/>
              <a:t> </a:t>
            </a:r>
            <a:r>
              <a:rPr lang="en-GB" b="1" dirty="0" err="1"/>
              <a:t>yn</a:t>
            </a:r>
            <a:r>
              <a:rPr lang="en-GB" b="1" dirty="0"/>
              <a:t> </a:t>
            </a:r>
            <a:r>
              <a:rPr lang="en-GB" b="1" dirty="0" err="1"/>
              <a:t>aml</a:t>
            </a:r>
            <a:r>
              <a:rPr lang="en-GB" b="1" dirty="0"/>
              <a:t> </a:t>
            </a:r>
            <a:r>
              <a:rPr lang="en-GB" b="1" dirty="0" err="1"/>
              <a:t>yn</a:t>
            </a:r>
            <a:r>
              <a:rPr lang="en-GB" b="1" dirty="0"/>
              <a:t> </a:t>
            </a:r>
            <a:r>
              <a:rPr lang="en-GB" b="1" dirty="0" err="1"/>
              <a:t>ddigon</a:t>
            </a:r>
            <a:r>
              <a:rPr lang="en-GB" b="1" dirty="0"/>
              <a:t> </a:t>
            </a:r>
            <a:r>
              <a:rPr lang="en-GB" b="1" dirty="0" err="1"/>
              <a:t>isel</a:t>
            </a:r>
            <a:r>
              <a:rPr lang="en-GB" dirty="0"/>
              <a:t>, </a:t>
            </a:r>
            <a:r>
              <a:rPr lang="en-GB" dirty="0" err="1"/>
              <a:t>gyda</a:t>
            </a:r>
            <a:r>
              <a:rPr lang="en-GB" dirty="0"/>
              <a:t> </a:t>
            </a:r>
            <a:r>
              <a:rPr lang="en-GB" dirty="0" err="1"/>
              <a:t>marciau’n</a:t>
            </a:r>
            <a:r>
              <a:rPr lang="en-GB" dirty="0"/>
              <a:t> </a:t>
            </a:r>
            <a:r>
              <a:rPr lang="en-GB" dirty="0" err="1"/>
              <a:t>amharu</a:t>
            </a:r>
            <a:r>
              <a:rPr lang="en-GB" dirty="0"/>
              <a:t> </a:t>
            </a:r>
            <a:r>
              <a:rPr lang="en-GB" dirty="0" err="1"/>
              <a:t>ar</a:t>
            </a:r>
            <a:r>
              <a:rPr lang="en-GB" dirty="0"/>
              <a:t> </a:t>
            </a:r>
            <a:r>
              <a:rPr lang="en-GB" dirty="0" err="1"/>
              <a:t>allu</a:t>
            </a:r>
            <a:r>
              <a:rPr lang="en-GB" dirty="0"/>
              <a:t> </a:t>
            </a:r>
            <a:r>
              <a:rPr lang="en-GB" dirty="0" err="1"/>
              <a:t>athrawon</a:t>
            </a:r>
            <a:r>
              <a:rPr lang="en-GB" dirty="0"/>
              <a:t> </a:t>
            </a:r>
            <a:r>
              <a:rPr lang="en-GB" dirty="0" err="1"/>
              <a:t>i</a:t>
            </a:r>
            <a:r>
              <a:rPr lang="en-GB" dirty="0"/>
              <a:t> nodi a </a:t>
            </a:r>
            <a:r>
              <a:rPr lang="en-GB" dirty="0" err="1"/>
              <a:t>chywiro</a:t>
            </a:r>
            <a:r>
              <a:rPr lang="en-GB" dirty="0"/>
              <a:t> </a:t>
            </a:r>
            <a:r>
              <a:rPr lang="en-GB" dirty="0" err="1"/>
              <a:t>camgymeriadau</a:t>
            </a:r>
            <a:r>
              <a:rPr lang="en-GB" dirty="0"/>
              <a:t> </a:t>
            </a:r>
            <a:r>
              <a:rPr lang="en-GB" dirty="0" err="1"/>
              <a:t>yn</a:t>
            </a:r>
            <a:r>
              <a:rPr lang="en-GB" dirty="0"/>
              <a:t> y </a:t>
            </a:r>
            <a:r>
              <a:rPr lang="en-GB" dirty="0" err="1"/>
              <a:t>gwaith</a:t>
            </a:r>
            <a:r>
              <a:rPr lang="en-GB" dirty="0"/>
              <a:t>. </a:t>
            </a:r>
            <a:r>
              <a:rPr lang="en-GB" dirty="0" err="1"/>
              <a:t>Nid</a:t>
            </a:r>
            <a:r>
              <a:rPr lang="en-GB" dirty="0"/>
              <a:t> </a:t>
            </a:r>
            <a:r>
              <a:rPr lang="en-GB" dirty="0" err="1"/>
              <a:t>yw</a:t>
            </a:r>
            <a:r>
              <a:rPr lang="en-GB" dirty="0"/>
              <a:t> </a:t>
            </a:r>
            <a:r>
              <a:rPr lang="en-GB" dirty="0" err="1"/>
              <a:t>hyn</a:t>
            </a:r>
            <a:r>
              <a:rPr lang="en-GB" dirty="0"/>
              <a:t> </a:t>
            </a:r>
            <a:r>
              <a:rPr lang="en-GB" dirty="0" err="1"/>
              <a:t>yn</a:t>
            </a:r>
            <a:r>
              <a:rPr lang="en-GB" dirty="0"/>
              <a:t> </a:t>
            </a:r>
            <a:r>
              <a:rPr lang="en-GB" dirty="0" err="1"/>
              <a:t>helpu</a:t>
            </a:r>
            <a:r>
              <a:rPr lang="en-GB" dirty="0"/>
              <a:t> </a:t>
            </a:r>
            <a:r>
              <a:rPr lang="en-GB" dirty="0" err="1"/>
              <a:t>disgyblion</a:t>
            </a:r>
            <a:r>
              <a:rPr lang="en-GB" dirty="0"/>
              <a:t> </a:t>
            </a:r>
            <a:r>
              <a:rPr lang="en-GB" dirty="0" err="1"/>
              <a:t>i</a:t>
            </a:r>
            <a:r>
              <a:rPr lang="en-GB" dirty="0"/>
              <a:t> </a:t>
            </a:r>
            <a:r>
              <a:rPr lang="en-GB" dirty="0" err="1"/>
              <a:t>ddeall</a:t>
            </a:r>
            <a:r>
              <a:rPr lang="en-GB" dirty="0"/>
              <a:t> </a:t>
            </a:r>
            <a:r>
              <a:rPr lang="en-GB" dirty="0" err="1"/>
              <a:t>eu</a:t>
            </a:r>
            <a:r>
              <a:rPr lang="en-GB" dirty="0"/>
              <a:t> </a:t>
            </a:r>
            <a:r>
              <a:rPr lang="en-GB" dirty="0" err="1"/>
              <a:t>camgymeriadau</a:t>
            </a:r>
            <a:r>
              <a:rPr lang="en-GB" dirty="0"/>
              <a:t> a </a:t>
            </a:r>
            <a:r>
              <a:rPr lang="en-GB" dirty="0" err="1"/>
              <a:t>gwella</a:t>
            </a:r>
            <a:r>
              <a:rPr lang="en-GB" dirty="0"/>
              <a:t> </a:t>
            </a:r>
            <a:r>
              <a:rPr lang="en-GB" dirty="0" err="1"/>
              <a:t>eu</a:t>
            </a:r>
            <a:r>
              <a:rPr lang="en-GB" dirty="0"/>
              <a:t> </a:t>
            </a:r>
            <a:r>
              <a:rPr lang="en-GB" dirty="0" err="1"/>
              <a:t>cymhwysiad</a:t>
            </a:r>
            <a:r>
              <a:rPr lang="en-GB" dirty="0"/>
              <a:t> o </a:t>
            </a:r>
            <a:r>
              <a:rPr lang="en-GB" dirty="0" err="1"/>
              <a:t>feddylfryd</a:t>
            </a:r>
            <a:r>
              <a:rPr lang="en-GB" dirty="0"/>
              <a:t> </a:t>
            </a:r>
            <a:r>
              <a:rPr lang="en-GB" dirty="0" err="1"/>
              <a:t>rhifedd</a:t>
            </a:r>
            <a:r>
              <a:rPr lang="en-GB" dirty="0"/>
              <a:t>. </a:t>
            </a:r>
          </a:p>
          <a:p>
            <a:endParaRPr lang="en-GB" dirty="0"/>
          </a:p>
          <a:p>
            <a:r>
              <a:rPr lang="en-GB" b="1" dirty="0"/>
              <a:t>4. </a:t>
            </a:r>
            <a:r>
              <a:rPr lang="en-GB" b="1" dirty="0" err="1"/>
              <a:t>Cysondeb</a:t>
            </a:r>
            <a:r>
              <a:rPr lang="en-GB" b="1" dirty="0"/>
              <a:t> </a:t>
            </a:r>
            <a:r>
              <a:rPr lang="en-GB" b="1" dirty="0" err="1"/>
              <a:t>rhwng</a:t>
            </a:r>
            <a:r>
              <a:rPr lang="en-GB" b="1" dirty="0"/>
              <a:t> </a:t>
            </a:r>
            <a:r>
              <a:rPr lang="en-GB" b="1" dirty="0" err="1"/>
              <a:t>ysgolion</a:t>
            </a:r>
            <a:r>
              <a:rPr lang="en-GB" b="1" dirty="0"/>
              <a:t> a </a:t>
            </a:r>
            <a:r>
              <a:rPr lang="en-GB" b="1" dirty="0" err="1"/>
              <a:t>chyfnodau</a:t>
            </a:r>
            <a:endParaRPr lang="en-GB" b="1" dirty="0"/>
          </a:p>
          <a:p>
            <a:r>
              <a:rPr lang="en-GB" dirty="0"/>
              <a:t>Mae </a:t>
            </a:r>
            <a:r>
              <a:rPr lang="en-GB" dirty="0" err="1"/>
              <a:t>problemau</a:t>
            </a:r>
            <a:r>
              <a:rPr lang="en-GB" dirty="0"/>
              <a:t> o ran </a:t>
            </a:r>
            <a:r>
              <a:rPr lang="en-GB" b="1" dirty="0" err="1"/>
              <a:t>cysondeb</a:t>
            </a:r>
            <a:r>
              <a:rPr lang="en-GB" b="1" dirty="0"/>
              <a:t> </a:t>
            </a:r>
            <a:r>
              <a:rPr lang="en-GB" b="1" dirty="0" err="1"/>
              <a:t>mewn</a:t>
            </a:r>
            <a:r>
              <a:rPr lang="en-GB" b="1" dirty="0"/>
              <a:t> </a:t>
            </a:r>
            <a:r>
              <a:rPr lang="en-GB" b="1" dirty="0" err="1"/>
              <a:t>asesu</a:t>
            </a:r>
            <a:r>
              <a:rPr lang="en-GB" b="1" dirty="0"/>
              <a:t> a </a:t>
            </a:r>
            <a:r>
              <a:rPr lang="en-GB" b="1" dirty="0" err="1"/>
              <a:t>datblygu</a:t>
            </a:r>
            <a:r>
              <a:rPr lang="en-GB" b="1" dirty="0"/>
              <a:t> </a:t>
            </a:r>
            <a:r>
              <a:rPr lang="en-GB" b="1" dirty="0" err="1"/>
              <a:t>medrau</a:t>
            </a:r>
            <a:r>
              <a:rPr lang="en-GB" b="1" dirty="0"/>
              <a:t> </a:t>
            </a:r>
            <a:r>
              <a:rPr lang="en-GB" b="1" dirty="0" err="1"/>
              <a:t>rhifedd</a:t>
            </a:r>
            <a:r>
              <a:rPr lang="en-GB" b="1" dirty="0"/>
              <a:t> </a:t>
            </a:r>
            <a:r>
              <a:rPr lang="en-GB" b="1" dirty="0" err="1"/>
              <a:t>rhwng</a:t>
            </a:r>
            <a:r>
              <a:rPr lang="en-GB" b="1" dirty="0"/>
              <a:t> </a:t>
            </a:r>
            <a:r>
              <a:rPr lang="en-GB" b="1" dirty="0" err="1"/>
              <a:t>ysgolion</a:t>
            </a:r>
            <a:r>
              <a:rPr lang="en-GB" dirty="0"/>
              <a:t> a </a:t>
            </a:r>
            <a:r>
              <a:rPr lang="en-GB" dirty="0" err="1"/>
              <a:t>rhwng</a:t>
            </a:r>
            <a:r>
              <a:rPr lang="en-GB" dirty="0"/>
              <a:t> </a:t>
            </a:r>
            <a:r>
              <a:rPr lang="en-GB" dirty="0" err="1"/>
              <a:t>cyfnodau</a:t>
            </a:r>
            <a:r>
              <a:rPr lang="en-GB" dirty="0"/>
              <a:t> </a:t>
            </a:r>
            <a:r>
              <a:rPr lang="en-GB" dirty="0" err="1"/>
              <a:t>allweddol</a:t>
            </a:r>
            <a:r>
              <a:rPr lang="en-GB" dirty="0"/>
              <a:t> (er </a:t>
            </a:r>
            <a:r>
              <a:rPr lang="en-GB" dirty="0" err="1"/>
              <a:t>enghraifft</a:t>
            </a:r>
            <a:r>
              <a:rPr lang="en-GB" dirty="0"/>
              <a:t>, o </a:t>
            </a:r>
            <a:r>
              <a:rPr lang="en-GB" dirty="0" err="1"/>
              <a:t>ysgol</a:t>
            </a:r>
            <a:r>
              <a:rPr lang="en-GB" dirty="0"/>
              <a:t> </a:t>
            </a:r>
            <a:r>
              <a:rPr lang="en-GB" dirty="0" err="1"/>
              <a:t>gynradd</a:t>
            </a:r>
            <a:r>
              <a:rPr lang="en-GB" dirty="0"/>
              <a:t> </a:t>
            </a:r>
            <a:r>
              <a:rPr lang="en-GB" dirty="0" err="1"/>
              <a:t>i</a:t>
            </a:r>
            <a:r>
              <a:rPr lang="en-GB" dirty="0"/>
              <a:t> </a:t>
            </a:r>
            <a:r>
              <a:rPr lang="en-GB" dirty="0" err="1"/>
              <a:t>ganolradd</a:t>
            </a:r>
            <a:r>
              <a:rPr lang="en-GB" dirty="0"/>
              <a:t>). Mae </a:t>
            </a:r>
            <a:r>
              <a:rPr lang="en-GB" dirty="0" err="1"/>
              <a:t>hyn</a:t>
            </a:r>
            <a:r>
              <a:rPr lang="en-GB" dirty="0"/>
              <a:t> </a:t>
            </a:r>
            <a:r>
              <a:rPr lang="en-GB" dirty="0" err="1"/>
              <a:t>yn</a:t>
            </a:r>
            <a:r>
              <a:rPr lang="en-GB" dirty="0"/>
              <a:t> </a:t>
            </a:r>
            <a:r>
              <a:rPr lang="en-GB" dirty="0" err="1"/>
              <a:t>golygu</a:t>
            </a:r>
            <a:r>
              <a:rPr lang="en-GB" dirty="0"/>
              <a:t> bod </a:t>
            </a:r>
            <a:r>
              <a:rPr lang="en-GB" dirty="0" err="1"/>
              <a:t>trosglwyddo</a:t>
            </a:r>
            <a:r>
              <a:rPr lang="en-GB" dirty="0"/>
              <a:t> </a:t>
            </a:r>
            <a:r>
              <a:rPr lang="en-GB" dirty="0" err="1"/>
              <a:t>gwybodaeth</a:t>
            </a:r>
            <a:r>
              <a:rPr lang="en-GB" dirty="0"/>
              <a:t> a </a:t>
            </a:r>
            <a:r>
              <a:rPr lang="en-GB" dirty="0" err="1"/>
              <a:t>gallu</a:t>
            </a:r>
            <a:r>
              <a:rPr lang="en-GB" dirty="0"/>
              <a:t> </a:t>
            </a:r>
            <a:r>
              <a:rPr lang="en-GB" dirty="0" err="1"/>
              <a:t>disgyblion</a:t>
            </a:r>
            <a:r>
              <a:rPr lang="en-GB" dirty="0"/>
              <a:t> </a:t>
            </a:r>
            <a:r>
              <a:rPr lang="en-GB" dirty="0" err="1"/>
              <a:t>yn</a:t>
            </a:r>
            <a:r>
              <a:rPr lang="en-GB" dirty="0"/>
              <a:t> </a:t>
            </a:r>
            <a:r>
              <a:rPr lang="en-GB" dirty="0" err="1"/>
              <a:t>amrywiol</a:t>
            </a:r>
            <a:r>
              <a:rPr lang="en-GB" dirty="0"/>
              <a:t>, </a:t>
            </a:r>
            <a:r>
              <a:rPr lang="en-GB" dirty="0" err="1"/>
              <a:t>heb</a:t>
            </a:r>
            <a:r>
              <a:rPr lang="en-GB" dirty="0"/>
              <a:t> system </a:t>
            </a:r>
            <a:r>
              <a:rPr lang="en-GB" dirty="0" err="1"/>
              <a:t>asesu</a:t>
            </a:r>
            <a:r>
              <a:rPr lang="en-GB" dirty="0"/>
              <a:t> </a:t>
            </a:r>
            <a:r>
              <a:rPr lang="en-GB" dirty="0" err="1"/>
              <a:t>glir</a:t>
            </a:r>
            <a:r>
              <a:rPr lang="en-GB" dirty="0"/>
              <a:t> </a:t>
            </a:r>
            <a:r>
              <a:rPr lang="en-GB" dirty="0" err="1"/>
              <a:t>sy’n</a:t>
            </a:r>
            <a:r>
              <a:rPr lang="en-GB" dirty="0"/>
              <a:t> </a:t>
            </a:r>
            <a:r>
              <a:rPr lang="en-GB" dirty="0" err="1"/>
              <a:t>sicrhau</a:t>
            </a:r>
            <a:r>
              <a:rPr lang="en-GB" dirty="0"/>
              <a:t> </a:t>
            </a:r>
            <a:r>
              <a:rPr lang="en-GB" dirty="0" err="1"/>
              <a:t>dilyniant</a:t>
            </a:r>
            <a:r>
              <a:rPr lang="en-GB" dirty="0"/>
              <a:t> a her addas </a:t>
            </a:r>
            <a:r>
              <a:rPr lang="en-GB" dirty="0" err="1"/>
              <a:t>yn</a:t>
            </a:r>
            <a:r>
              <a:rPr lang="en-GB" dirty="0"/>
              <a:t> </a:t>
            </a:r>
            <a:r>
              <a:rPr lang="en-GB" dirty="0" err="1"/>
              <a:t>barhaus</a:t>
            </a:r>
            <a:r>
              <a:rPr lang="en-GB" dirty="0"/>
              <a:t>.</a:t>
            </a:r>
          </a:p>
          <a:p>
            <a:endParaRPr lang="en-GB" dirty="0"/>
          </a:p>
          <a:p>
            <a:r>
              <a:rPr lang="en-GB" b="1" dirty="0"/>
              <a:t>6. </a:t>
            </a:r>
            <a:r>
              <a:rPr lang="en-GB" b="1" dirty="0" err="1"/>
              <a:t>Datblygu</a:t>
            </a:r>
            <a:r>
              <a:rPr lang="en-GB" b="1" dirty="0"/>
              <a:t> </a:t>
            </a:r>
            <a:r>
              <a:rPr lang="en-GB" b="1" dirty="0" err="1"/>
              <a:t>medrau</a:t>
            </a:r>
            <a:r>
              <a:rPr lang="en-GB" b="1" dirty="0"/>
              <a:t> </a:t>
            </a:r>
            <a:r>
              <a:rPr lang="en-GB" b="1" dirty="0" err="1"/>
              <a:t>rhesymu</a:t>
            </a:r>
            <a:endParaRPr lang="en-GB" b="1" dirty="0"/>
          </a:p>
          <a:p>
            <a:r>
              <a:rPr lang="en-GB" dirty="0" err="1"/>
              <a:t>Mae’r</a:t>
            </a:r>
            <a:r>
              <a:rPr lang="en-GB" dirty="0"/>
              <a:t> </a:t>
            </a:r>
            <a:r>
              <a:rPr lang="en-GB" dirty="0" err="1"/>
              <a:t>adroddiad</a:t>
            </a:r>
            <a:r>
              <a:rPr lang="en-GB" dirty="0"/>
              <a:t> </a:t>
            </a:r>
            <a:r>
              <a:rPr lang="en-GB" dirty="0" err="1"/>
              <a:t>yn</a:t>
            </a:r>
            <a:r>
              <a:rPr lang="en-GB" dirty="0"/>
              <a:t> </a:t>
            </a:r>
            <a:r>
              <a:rPr lang="en-GB" dirty="0" err="1"/>
              <a:t>tynnu</a:t>
            </a:r>
            <a:r>
              <a:rPr lang="en-GB" dirty="0"/>
              <a:t> </a:t>
            </a:r>
            <a:r>
              <a:rPr lang="en-GB" dirty="0" err="1"/>
              <a:t>sylw</a:t>
            </a:r>
            <a:r>
              <a:rPr lang="en-GB" dirty="0"/>
              <a:t> at y </a:t>
            </a:r>
            <a:r>
              <a:rPr lang="en-GB" dirty="0" err="1"/>
              <a:t>ffaith</a:t>
            </a:r>
            <a:r>
              <a:rPr lang="en-GB" dirty="0"/>
              <a:t> bod </a:t>
            </a:r>
            <a:r>
              <a:rPr lang="en-GB" b="1" dirty="0" err="1"/>
              <a:t>medrau</a:t>
            </a:r>
            <a:r>
              <a:rPr lang="en-GB" b="1" dirty="0"/>
              <a:t> </a:t>
            </a:r>
            <a:r>
              <a:rPr lang="en-GB" b="1" dirty="0" err="1"/>
              <a:t>rhesymu</a:t>
            </a:r>
            <a:r>
              <a:rPr lang="en-GB" b="1" dirty="0"/>
              <a:t> </a:t>
            </a:r>
            <a:r>
              <a:rPr lang="en-GB" b="1" dirty="0" err="1"/>
              <a:t>rhifiadol</a:t>
            </a:r>
            <a:r>
              <a:rPr lang="en-GB" b="1" dirty="0"/>
              <a:t> </a:t>
            </a:r>
            <a:r>
              <a:rPr lang="en-GB" b="1" dirty="0" err="1"/>
              <a:t>disgyblion</a:t>
            </a:r>
            <a:r>
              <a:rPr lang="en-GB" b="1" dirty="0"/>
              <a:t> </a:t>
            </a:r>
            <a:r>
              <a:rPr lang="en-GB" b="1" dirty="0" err="1"/>
              <a:t>yn</a:t>
            </a:r>
            <a:r>
              <a:rPr lang="en-GB" b="1" dirty="0"/>
              <a:t> dal </a:t>
            </a:r>
            <a:r>
              <a:rPr lang="en-GB" b="1" dirty="0" err="1"/>
              <a:t>i</a:t>
            </a:r>
            <a:r>
              <a:rPr lang="en-GB" b="1" dirty="0"/>
              <a:t> </a:t>
            </a:r>
            <a:r>
              <a:rPr lang="en-GB" b="1" dirty="0" err="1"/>
              <a:t>fod</a:t>
            </a:r>
            <a:r>
              <a:rPr lang="en-GB" b="1" dirty="0"/>
              <a:t> </a:t>
            </a:r>
            <a:r>
              <a:rPr lang="en-GB" b="1" dirty="0" err="1"/>
              <a:t>yn</a:t>
            </a:r>
            <a:r>
              <a:rPr lang="en-GB" b="1" dirty="0"/>
              <a:t> wan</a:t>
            </a:r>
            <a:r>
              <a:rPr lang="en-GB" dirty="0"/>
              <a:t> ac </a:t>
            </a:r>
            <a:r>
              <a:rPr lang="en-GB" dirty="0" err="1"/>
              <a:t>nad</a:t>
            </a:r>
            <a:r>
              <a:rPr lang="en-GB" dirty="0"/>
              <a:t> </a:t>
            </a:r>
            <a:r>
              <a:rPr lang="en-GB" dirty="0" err="1"/>
              <a:t>yw</a:t>
            </a:r>
            <a:r>
              <a:rPr lang="en-GB" dirty="0"/>
              <a:t> </a:t>
            </a:r>
            <a:r>
              <a:rPr lang="en-GB" dirty="0" err="1"/>
              <a:t>llawer</a:t>
            </a:r>
            <a:r>
              <a:rPr lang="en-GB" dirty="0"/>
              <a:t> o </a:t>
            </a:r>
            <a:r>
              <a:rPr lang="en-GB" dirty="0" err="1"/>
              <a:t>ysgolion</a:t>
            </a:r>
            <a:r>
              <a:rPr lang="en-GB" dirty="0"/>
              <a:t> </a:t>
            </a:r>
            <a:r>
              <a:rPr lang="en-GB" dirty="0" err="1"/>
              <a:t>wedi</a:t>
            </a:r>
            <a:r>
              <a:rPr lang="en-GB" dirty="0"/>
              <a:t> </a:t>
            </a:r>
            <a:r>
              <a:rPr lang="en-GB" dirty="0" err="1"/>
              <a:t>datblygu</a:t>
            </a:r>
            <a:r>
              <a:rPr lang="en-GB" dirty="0"/>
              <a:t> </a:t>
            </a:r>
            <a:r>
              <a:rPr lang="en-GB" dirty="0" err="1"/>
              <a:t>strategaethau</a:t>
            </a:r>
            <a:r>
              <a:rPr lang="en-GB" dirty="0"/>
              <a:t> </a:t>
            </a:r>
            <a:r>
              <a:rPr lang="en-GB" dirty="0" err="1"/>
              <a:t>asesu</a:t>
            </a:r>
            <a:r>
              <a:rPr lang="en-GB" dirty="0"/>
              <a:t> </a:t>
            </a:r>
            <a:r>
              <a:rPr lang="en-GB" dirty="0" err="1"/>
              <a:t>amlwg</a:t>
            </a:r>
            <a:r>
              <a:rPr lang="en-GB" dirty="0"/>
              <a:t> </a:t>
            </a:r>
            <a:r>
              <a:rPr lang="en-GB" dirty="0" err="1"/>
              <a:t>i</a:t>
            </a:r>
            <a:r>
              <a:rPr lang="en-GB" dirty="0"/>
              <a:t> </a:t>
            </a:r>
            <a:r>
              <a:rPr lang="en-GB" dirty="0" err="1"/>
              <a:t>fesur</a:t>
            </a:r>
            <a:r>
              <a:rPr lang="en-GB" dirty="0"/>
              <a:t> neu </a:t>
            </a:r>
            <a:r>
              <a:rPr lang="en-GB" dirty="0" err="1"/>
              <a:t>hyrwyddo’r</a:t>
            </a:r>
            <a:r>
              <a:rPr lang="en-GB" dirty="0"/>
              <a:t> </a:t>
            </a:r>
            <a:r>
              <a:rPr lang="en-GB" dirty="0" err="1"/>
              <a:t>sgil</a:t>
            </a:r>
            <a:r>
              <a:rPr lang="en-GB" dirty="0"/>
              <a:t> </a:t>
            </a:r>
            <a:r>
              <a:rPr lang="en-GB" dirty="0" err="1"/>
              <a:t>hwn</a:t>
            </a:r>
            <a:r>
              <a:rPr lang="en-GB" dirty="0"/>
              <a:t> </a:t>
            </a:r>
            <a:r>
              <a:rPr lang="en-GB" dirty="0" err="1"/>
              <a:t>yn</a:t>
            </a:r>
            <a:r>
              <a:rPr lang="en-GB" dirty="0"/>
              <a:t> </a:t>
            </a:r>
            <a:r>
              <a:rPr lang="en-GB" dirty="0" err="1"/>
              <a:t>effeithiol</a:t>
            </a:r>
            <a:r>
              <a:rPr lang="en-GB" dirty="0"/>
              <a:t>. </a:t>
            </a:r>
          </a:p>
          <a:p>
            <a:endParaRPr lang="en-GB" dirty="0"/>
          </a:p>
          <a:p>
            <a:endParaRPr lang="en-GB" dirty="0"/>
          </a:p>
          <a:p>
            <a:endParaRPr lang="en-GB" dirty="0"/>
          </a:p>
          <a:p>
            <a:endParaRPr lang="en-GB" dirty="0"/>
          </a:p>
          <a:p>
            <a:pPr marL="228600" indent="-228600">
              <a:buAutoNum type="arabicPeriod"/>
            </a:pPr>
            <a:r>
              <a:rPr lang="en-GB" b="1" dirty="0"/>
              <a:t>Assessment and tracking of numeracy skills remains weak</a:t>
            </a:r>
          </a:p>
          <a:p>
            <a:pPr marL="0" indent="0">
              <a:buNone/>
            </a:pPr>
            <a:r>
              <a:rPr lang="en-GB" dirty="0"/>
              <a:t>Schools have made progress, but assessing and tracking pupils' progress in numeracy skills across the curriculum remains ineffective or limited. Many schools do not systematically use assessment information to plan better work or to support pupils' skill development. </a:t>
            </a:r>
          </a:p>
          <a:p>
            <a:pPr marL="0" indent="0">
              <a:buNone/>
            </a:pPr>
            <a:endParaRPr lang="en-GB" dirty="0"/>
          </a:p>
          <a:p>
            <a:pPr marL="0" indent="0">
              <a:buNone/>
            </a:pPr>
            <a:r>
              <a:rPr lang="en-GB" b="1" dirty="0"/>
              <a:t>2.Shipping: Lack of consistent monitoring and standardisation</a:t>
            </a:r>
            <a:r>
              <a:rPr lang="en-GB" dirty="0"/>
              <a:t>
Monitoring and appraisal of the quality of numeracy standards and provision in schools has not improved enough; Many schools use "wait-and-see" approaches rather than active assessment systems. This means that there is not enough consistent evidence of how numeracy skills are developed over time. </a:t>
            </a:r>
          </a:p>
          <a:p>
            <a:pPr marL="0" indent="0">
              <a:buNone/>
            </a:pPr>
            <a:r>
              <a:rPr lang="en-GB" dirty="0"/>
              <a:t>
 </a:t>
            </a:r>
            <a:r>
              <a:rPr lang="en-GB" b="1" dirty="0"/>
              <a:t>3.Shipping: Quality of marking and feedback is defective</a:t>
            </a:r>
            <a:r>
              <a:rPr lang="en-GB" dirty="0"/>
              <a:t>
The report notes that the quality of marking pupils' numeracy work is often low enough, with marks impairing teachers' ability to identify and correct errors at work. This does not help pupils to understand their mistakes and improve their application of numeracy thinking. </a:t>
            </a:r>
          </a:p>
          <a:p>
            <a:pPr marL="0" indent="0">
              <a:buNone/>
            </a:pPr>
            <a:r>
              <a:rPr lang="en-GB" dirty="0"/>
              <a:t>
</a:t>
            </a:r>
            <a:r>
              <a:rPr lang="en-GB" b="1" dirty="0"/>
              <a:t>4.Shipping: Consistency between schools and periods</a:t>
            </a:r>
            <a:r>
              <a:rPr lang="en-GB" dirty="0"/>
              <a:t>
There are problems with consistency in the assessment and development of numeracy skills between schools and between key stages (for example, from primary to intermediate). This means that pupils' transfer of knowledge and ability is diverse, without a clear assessment system that ensures continual progression and suitable challenge.</a:t>
            </a:r>
          </a:p>
          <a:p>
            <a:pPr marL="0" indent="0">
              <a:buNone/>
            </a:pPr>
            <a:endParaRPr lang="en-GB" dirty="0"/>
          </a:p>
          <a:p>
            <a:pPr marL="0" indent="0">
              <a:buNone/>
            </a:pPr>
            <a:r>
              <a:rPr lang="en-GB" b="1" dirty="0"/>
              <a:t>5. Develop reasoning skills</a:t>
            </a:r>
            <a:r>
              <a:rPr lang="en-GB" dirty="0"/>
              <a:t>
The report highlights that pupils' numerical reasoning skills are still weak and many schools have not developed clear assessment strategies to effectively measure or promote this skill.</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596818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3146799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Esboniodd</a:t>
            </a:r>
            <a:r>
              <a:rPr lang="en-GB" b="1" dirty="0"/>
              <a:t> y </a:t>
            </a:r>
            <a:r>
              <a:rPr lang="en-GB" b="1" dirty="0" err="1"/>
              <a:t>pum</a:t>
            </a:r>
            <a:r>
              <a:rPr lang="en-GB" b="1" dirty="0"/>
              <a:t> </a:t>
            </a:r>
            <a:r>
              <a:rPr lang="en-GB" b="1" dirty="0" err="1"/>
              <a:t>llinyn</a:t>
            </a:r>
            <a:r>
              <a:rPr lang="en-GB" b="1" dirty="0"/>
              <a:t>: </a:t>
            </a:r>
          </a:p>
          <a:p>
            <a:r>
              <a:rPr lang="en-GB" dirty="0"/>
              <a:t>
</a:t>
            </a:r>
            <a:r>
              <a:rPr lang="en-GB" b="1" dirty="0" err="1"/>
              <a:t>Dealltwriaeth</a:t>
            </a:r>
            <a:r>
              <a:rPr lang="en-GB" b="1" dirty="0"/>
              <a:t> </a:t>
            </a:r>
            <a:r>
              <a:rPr lang="en-GB" b="1" dirty="0" err="1"/>
              <a:t>gysyniadol</a:t>
            </a:r>
            <a:r>
              <a:rPr lang="en-GB" b="1" dirty="0"/>
              <a:t>: </a:t>
            </a:r>
            <a:r>
              <a:rPr lang="en-GB" dirty="0"/>
              <a:t>Deall </a:t>
            </a:r>
            <a:r>
              <a:rPr lang="en-GB" dirty="0" err="1"/>
              <a:t>cysyniadau</a:t>
            </a:r>
            <a:r>
              <a:rPr lang="en-GB" dirty="0"/>
              <a:t>, </a:t>
            </a:r>
            <a:r>
              <a:rPr lang="en-GB" dirty="0" err="1"/>
              <a:t>gweithrediadau</a:t>
            </a:r>
            <a:r>
              <a:rPr lang="en-GB" dirty="0"/>
              <a:t> a </a:t>
            </a:r>
            <a:r>
              <a:rPr lang="en-GB" dirty="0" err="1"/>
              <a:t>pherthnasoedd</a:t>
            </a:r>
            <a:r>
              <a:rPr lang="en-GB" dirty="0"/>
              <a:t> </a:t>
            </a:r>
            <a:r>
              <a:rPr lang="en-GB" dirty="0" err="1"/>
              <a:t>mathemategol</a:t>
            </a:r>
            <a:r>
              <a:rPr lang="en-GB" dirty="0"/>
              <a:t> (</a:t>
            </a:r>
            <a:r>
              <a:rPr lang="en-GB" dirty="0" err="1"/>
              <a:t>e.e.</a:t>
            </a:r>
            <a:r>
              <a:rPr lang="en-GB" dirty="0"/>
              <a:t>, </a:t>
            </a:r>
            <a:r>
              <a:rPr lang="en-GB" dirty="0" err="1"/>
              <a:t>deall</a:t>
            </a:r>
            <a:r>
              <a:rPr lang="en-GB" dirty="0"/>
              <a:t> pam 
2+3
2+3
yr un </a:t>
            </a:r>
            <a:r>
              <a:rPr lang="en-GB" dirty="0" err="1"/>
              <a:t>peth</a:t>
            </a:r>
            <a:r>
              <a:rPr lang="en-GB" dirty="0"/>
              <a:t> â 
3+2
3+2
, </a:t>
            </a:r>
            <a:r>
              <a:rPr lang="en-GB" dirty="0" err="1"/>
              <a:t>nid</a:t>
            </a:r>
            <a:r>
              <a:rPr lang="en-GB" dirty="0"/>
              <a:t> dim </a:t>
            </a:r>
            <a:r>
              <a:rPr lang="en-GB" dirty="0" err="1"/>
              <a:t>ond</a:t>
            </a:r>
            <a:r>
              <a:rPr lang="en-GB" dirty="0"/>
              <a:t> </a:t>
            </a:r>
            <a:r>
              <a:rPr lang="en-GB" dirty="0" err="1"/>
              <a:t>ei</a:t>
            </a:r>
            <a:r>
              <a:rPr lang="en-GB" dirty="0"/>
              <a:t> gofio).
</a:t>
            </a:r>
          </a:p>
          <a:p>
            <a:r>
              <a:rPr lang="en-GB" b="1" dirty="0" err="1"/>
              <a:t>Rhuglder</a:t>
            </a:r>
            <a:r>
              <a:rPr lang="en-GB" b="1" dirty="0"/>
              <a:t> </a:t>
            </a:r>
            <a:r>
              <a:rPr lang="en-GB" dirty="0" err="1"/>
              <a:t>Sgiliau</a:t>
            </a:r>
            <a:r>
              <a:rPr lang="en-GB" dirty="0"/>
              <a:t> </a:t>
            </a:r>
            <a:r>
              <a:rPr lang="en-GB" dirty="0" err="1"/>
              <a:t>i</a:t>
            </a:r>
            <a:r>
              <a:rPr lang="en-GB" dirty="0"/>
              <a:t> </a:t>
            </a:r>
            <a:r>
              <a:rPr lang="en-GB" dirty="0" err="1"/>
              <a:t>gynnal</a:t>
            </a:r>
            <a:r>
              <a:rPr lang="en-GB" dirty="0"/>
              <a:t> </a:t>
            </a:r>
            <a:r>
              <a:rPr lang="en-GB" dirty="0" err="1"/>
              <a:t>gweithdrefnau</a:t>
            </a:r>
            <a:r>
              <a:rPr lang="en-GB" dirty="0"/>
              <a:t> </a:t>
            </a:r>
            <a:r>
              <a:rPr lang="en-GB" dirty="0" err="1"/>
              <a:t>yn</a:t>
            </a:r>
            <a:r>
              <a:rPr lang="en-GB" dirty="0"/>
              <a:t> </a:t>
            </a:r>
            <a:r>
              <a:rPr lang="en-GB" dirty="0" err="1"/>
              <a:t>gywir</a:t>
            </a:r>
            <a:r>
              <a:rPr lang="en-GB" dirty="0"/>
              <a:t>, </a:t>
            </a:r>
            <a:r>
              <a:rPr lang="en-GB" dirty="0" err="1"/>
              <a:t>yn</a:t>
            </a:r>
            <a:r>
              <a:rPr lang="en-GB" dirty="0"/>
              <a:t> </a:t>
            </a:r>
            <a:r>
              <a:rPr lang="en-GB" dirty="0" err="1"/>
              <a:t>effeithlon</a:t>
            </a:r>
            <a:r>
              <a:rPr lang="en-GB" dirty="0"/>
              <a:t> ac </a:t>
            </a:r>
            <a:r>
              <a:rPr lang="en-GB" dirty="0" err="1"/>
              <a:t>yn</a:t>
            </a:r>
            <a:r>
              <a:rPr lang="en-GB" dirty="0"/>
              <a:t> </a:t>
            </a:r>
            <a:r>
              <a:rPr lang="en-GB" dirty="0" err="1"/>
              <a:t>hyblyg</a:t>
            </a:r>
            <a:r>
              <a:rPr lang="en-GB" dirty="0"/>
              <a:t> (ee, </a:t>
            </a:r>
            <a:r>
              <a:rPr lang="en-GB" dirty="0" err="1"/>
              <a:t>datrys</a:t>
            </a:r>
            <a:r>
              <a:rPr lang="en-GB" dirty="0"/>
              <a:t> </a:t>
            </a:r>
            <a:r>
              <a:rPr lang="en-GB" dirty="0" err="1"/>
              <a:t>yn</a:t>
            </a:r>
            <a:r>
              <a:rPr lang="en-GB" dirty="0"/>
              <a:t> </a:t>
            </a:r>
            <a:r>
              <a:rPr lang="en-GB" dirty="0" err="1"/>
              <a:t>gyflym</a:t>
            </a:r>
            <a:r>
              <a:rPr lang="en-GB" dirty="0"/>
              <a:t> ac </a:t>
            </a:r>
            <a:r>
              <a:rPr lang="en-GB" dirty="0" err="1"/>
              <a:t>yn</a:t>
            </a:r>
            <a:r>
              <a:rPr lang="en-GB" dirty="0"/>
              <a:t> </a:t>
            </a:r>
            <a:r>
              <a:rPr lang="en-GB" dirty="0" err="1"/>
              <a:t>gywir</a:t>
            </a:r>
            <a:r>
              <a:rPr lang="en-GB" dirty="0"/>
              <a:t> 
2+3 2+3 neu </a:t>
            </a:r>
            <a:r>
              <a:rPr lang="en-GB" dirty="0" err="1"/>
              <a:t>wybod</a:t>
            </a:r>
            <a:r>
              <a:rPr lang="en-GB" dirty="0"/>
              <a:t> </a:t>
            </a:r>
            <a:r>
              <a:rPr lang="en-GB" dirty="0" err="1"/>
              <a:t>gwahanol</a:t>
            </a:r>
            <a:r>
              <a:rPr lang="en-GB" dirty="0"/>
              <a:t> </a:t>
            </a:r>
            <a:r>
              <a:rPr lang="en-GB" dirty="0" err="1"/>
              <a:t>ffyrdd</a:t>
            </a:r>
            <a:r>
              <a:rPr lang="en-GB" dirty="0"/>
              <a:t> o </a:t>
            </a:r>
            <a:r>
              <a:rPr lang="en-GB" dirty="0" err="1"/>
              <a:t>ddod</a:t>
            </a:r>
            <a:r>
              <a:rPr lang="en-GB" dirty="0"/>
              <a:t> o </a:t>
            </a:r>
            <a:r>
              <a:rPr lang="en-GB" dirty="0" err="1"/>
              <a:t>hyd</a:t>
            </a:r>
            <a:r>
              <a:rPr lang="en-GB" dirty="0"/>
              <a:t> </a:t>
            </a:r>
            <a:r>
              <a:rPr lang="en-GB" dirty="0" err="1"/>
              <a:t>i</a:t>
            </a:r>
            <a:r>
              <a:rPr lang="en-GB" dirty="0"/>
              <a:t> </a:t>
            </a:r>
            <a:r>
              <a:rPr lang="en-GB" dirty="0" err="1"/>
              <a:t>ffracsiwn</a:t>
            </a:r>
            <a:r>
              <a:rPr lang="en-GB" dirty="0"/>
              <a:t> o </a:t>
            </a:r>
            <a:r>
              <a:rPr lang="en-GB" dirty="0" err="1"/>
              <a:t>rif</a:t>
            </a:r>
            <a:r>
              <a:rPr lang="en-GB" dirty="0"/>
              <a:t>).
</a:t>
            </a:r>
          </a:p>
          <a:p>
            <a:r>
              <a:rPr lang="en-GB" b="1" dirty="0" err="1"/>
              <a:t>Cymhwysedd</a:t>
            </a:r>
            <a:r>
              <a:rPr lang="en-GB" b="1" dirty="0"/>
              <a:t> </a:t>
            </a:r>
            <a:r>
              <a:rPr lang="en-GB" b="1" dirty="0" err="1"/>
              <a:t>Strategol</a:t>
            </a:r>
            <a:r>
              <a:rPr lang="en-GB" b="1" dirty="0"/>
              <a:t>: </a:t>
            </a:r>
            <a:r>
              <a:rPr lang="en-GB" dirty="0"/>
              <a:t>Y </a:t>
            </a:r>
            <a:r>
              <a:rPr lang="en-GB" dirty="0" err="1"/>
              <a:t>gallu</a:t>
            </a:r>
            <a:r>
              <a:rPr lang="en-GB" dirty="0"/>
              <a:t> </a:t>
            </a:r>
            <a:r>
              <a:rPr lang="en-GB" dirty="0" err="1"/>
              <a:t>i</a:t>
            </a:r>
            <a:r>
              <a:rPr lang="en-GB" dirty="0"/>
              <a:t> </a:t>
            </a:r>
            <a:r>
              <a:rPr lang="en-GB" dirty="0" err="1"/>
              <a:t>lunio</a:t>
            </a:r>
            <a:r>
              <a:rPr lang="en-GB" dirty="0"/>
              <a:t>, </a:t>
            </a:r>
            <a:r>
              <a:rPr lang="en-GB" dirty="0" err="1"/>
              <a:t>cynrychioli</a:t>
            </a:r>
            <a:r>
              <a:rPr lang="en-GB" dirty="0"/>
              <a:t> a </a:t>
            </a:r>
            <a:r>
              <a:rPr lang="en-GB" dirty="0" err="1"/>
              <a:t>datrys</a:t>
            </a:r>
            <a:r>
              <a:rPr lang="en-GB" dirty="0"/>
              <a:t> </a:t>
            </a:r>
            <a:r>
              <a:rPr lang="en-GB" dirty="0" err="1"/>
              <a:t>problemau</a:t>
            </a:r>
            <a:r>
              <a:rPr lang="en-GB" dirty="0"/>
              <a:t> </a:t>
            </a:r>
            <a:r>
              <a:rPr lang="en-GB" dirty="0" err="1"/>
              <a:t>mathemategol</a:t>
            </a:r>
            <a:r>
              <a:rPr lang="en-GB" dirty="0"/>
              <a:t>, </a:t>
            </a:r>
            <a:r>
              <a:rPr lang="en-GB" dirty="0" err="1"/>
              <a:t>yn</a:t>
            </a:r>
            <a:r>
              <a:rPr lang="en-GB" dirty="0"/>
              <a:t> </a:t>
            </a:r>
            <a:r>
              <a:rPr lang="en-GB" dirty="0" err="1"/>
              <a:t>enwedig</a:t>
            </a:r>
            <a:r>
              <a:rPr lang="en-GB" dirty="0"/>
              <a:t> </a:t>
            </a:r>
            <a:r>
              <a:rPr lang="en-GB" dirty="0" err="1"/>
              <a:t>rhai</a:t>
            </a:r>
            <a:r>
              <a:rPr lang="en-GB" dirty="0"/>
              <a:t> </a:t>
            </a:r>
            <a:r>
              <a:rPr lang="en-GB" dirty="0" err="1"/>
              <a:t>anghyfarwydd</a:t>
            </a:r>
            <a:r>
              <a:rPr lang="en-GB" dirty="0"/>
              <a:t> (ee, </a:t>
            </a:r>
            <a:r>
              <a:rPr lang="en-GB" dirty="0" err="1"/>
              <a:t>dewis</a:t>
            </a:r>
            <a:r>
              <a:rPr lang="en-GB" dirty="0"/>
              <a:t> y </a:t>
            </a:r>
            <a:r>
              <a:rPr lang="en-GB" dirty="0" err="1"/>
              <a:t>strategaeth</a:t>
            </a:r>
            <a:r>
              <a:rPr lang="en-GB" dirty="0"/>
              <a:t> </a:t>
            </a:r>
            <a:r>
              <a:rPr lang="en-GB" dirty="0" err="1"/>
              <a:t>gywir</a:t>
            </a:r>
            <a:r>
              <a:rPr lang="en-GB" dirty="0"/>
              <a:t> </a:t>
            </a:r>
            <a:r>
              <a:rPr lang="en-GB" dirty="0" err="1"/>
              <a:t>i</a:t>
            </a:r>
            <a:r>
              <a:rPr lang="en-GB" dirty="0"/>
              <a:t> </a:t>
            </a:r>
            <a:r>
              <a:rPr lang="en-GB" dirty="0" err="1"/>
              <a:t>ddatrys</a:t>
            </a:r>
            <a:r>
              <a:rPr lang="en-GB" dirty="0"/>
              <a:t> problem </a:t>
            </a:r>
            <a:r>
              <a:rPr lang="en-GB" dirty="0" err="1"/>
              <a:t>geiriau</a:t>
            </a:r>
            <a:r>
              <a:rPr lang="en-GB" dirty="0"/>
              <a:t>).
</a:t>
            </a:r>
          </a:p>
          <a:p>
            <a:r>
              <a:rPr lang="en-GB" b="1" dirty="0" err="1"/>
              <a:t>Rhesymu</a:t>
            </a:r>
            <a:r>
              <a:rPr lang="en-GB" b="1" dirty="0"/>
              <a:t> </a:t>
            </a:r>
            <a:r>
              <a:rPr lang="en-GB" b="1" dirty="0" err="1"/>
              <a:t>Rhesymegol</a:t>
            </a:r>
            <a:r>
              <a:rPr lang="en-GB" b="1" dirty="0"/>
              <a:t>: </a:t>
            </a:r>
            <a:r>
              <a:rPr lang="en-GB" dirty="0"/>
              <a:t>Y </a:t>
            </a:r>
            <a:r>
              <a:rPr lang="en-GB" dirty="0" err="1"/>
              <a:t>gallu</a:t>
            </a:r>
            <a:r>
              <a:rPr lang="en-GB" dirty="0"/>
              <a:t> </a:t>
            </a:r>
            <a:r>
              <a:rPr lang="en-GB" dirty="0" err="1"/>
              <a:t>i</a:t>
            </a:r>
            <a:r>
              <a:rPr lang="en-GB" dirty="0"/>
              <a:t> </a:t>
            </a:r>
            <a:r>
              <a:rPr lang="en-GB" dirty="0" err="1"/>
              <a:t>feddwl</a:t>
            </a:r>
            <a:r>
              <a:rPr lang="en-GB" dirty="0"/>
              <a:t> </a:t>
            </a:r>
            <a:r>
              <a:rPr lang="en-GB" dirty="0" err="1"/>
              <a:t>rhesymegol</a:t>
            </a:r>
            <a:r>
              <a:rPr lang="en-GB" dirty="0"/>
              <a:t>, </a:t>
            </a:r>
            <a:r>
              <a:rPr lang="en-GB" dirty="0" err="1"/>
              <a:t>myfyrio</a:t>
            </a:r>
            <a:r>
              <a:rPr lang="en-GB" dirty="0"/>
              <a:t>, </a:t>
            </a:r>
            <a:r>
              <a:rPr lang="en-GB" dirty="0" err="1"/>
              <a:t>cyfiawnhau</a:t>
            </a:r>
            <a:r>
              <a:rPr lang="en-GB" dirty="0"/>
              <a:t>, ac </a:t>
            </a:r>
            <a:r>
              <a:rPr lang="en-GB" dirty="0" err="1"/>
              <a:t>esbonio</a:t>
            </a:r>
            <a:r>
              <a:rPr lang="en-GB" dirty="0"/>
              <a:t> (</a:t>
            </a:r>
            <a:r>
              <a:rPr lang="en-GB" dirty="0" err="1"/>
              <a:t>e.e.</a:t>
            </a:r>
            <a:r>
              <a:rPr lang="en-GB" dirty="0"/>
              <a:t>, </a:t>
            </a:r>
            <a:r>
              <a:rPr lang="en-GB" dirty="0" err="1"/>
              <a:t>esbonio</a:t>
            </a:r>
            <a:r>
              <a:rPr lang="en-GB" dirty="0"/>
              <a:t> pam </a:t>
            </a:r>
            <a:r>
              <a:rPr lang="en-GB" dirty="0" err="1"/>
              <a:t>mae</a:t>
            </a:r>
            <a:r>
              <a:rPr lang="en-GB" dirty="0"/>
              <a:t> </a:t>
            </a:r>
            <a:r>
              <a:rPr lang="en-GB" dirty="0" err="1"/>
              <a:t>datrysiad</a:t>
            </a:r>
            <a:r>
              <a:rPr lang="en-GB" dirty="0"/>
              <a:t> </a:t>
            </a:r>
            <a:r>
              <a:rPr lang="en-GB" dirty="0" err="1"/>
              <a:t>yn</a:t>
            </a:r>
            <a:r>
              <a:rPr lang="en-GB" dirty="0"/>
              <a:t> </a:t>
            </a:r>
            <a:r>
              <a:rPr lang="en-GB" dirty="0" err="1"/>
              <a:t>gweithio</a:t>
            </a:r>
            <a:r>
              <a:rPr lang="en-GB" dirty="0"/>
              <a:t> neu </a:t>
            </a:r>
            <a:r>
              <a:rPr lang="en-GB" dirty="0" err="1"/>
              <a:t>brofi</a:t>
            </a:r>
            <a:r>
              <a:rPr lang="en-GB" dirty="0"/>
              <a:t> </a:t>
            </a:r>
            <a:r>
              <a:rPr lang="en-GB" dirty="0" err="1"/>
              <a:t>perthynas</a:t>
            </a:r>
            <a:r>
              <a:rPr lang="en-GB" dirty="0"/>
              <a:t>).
</a:t>
            </a:r>
          </a:p>
          <a:p>
            <a:r>
              <a:rPr lang="en-GB" b="1" dirty="0" err="1"/>
              <a:t>Cyfathrebu</a:t>
            </a:r>
            <a:r>
              <a:rPr lang="en-GB" b="1" dirty="0"/>
              <a:t> </a:t>
            </a:r>
            <a:r>
              <a:rPr lang="en-GB" b="1" dirty="0" err="1"/>
              <a:t>gan</a:t>
            </a:r>
            <a:r>
              <a:rPr lang="en-GB" b="1" dirty="0"/>
              <a:t> </a:t>
            </a:r>
            <a:r>
              <a:rPr lang="en-GB" b="1" dirty="0" err="1"/>
              <a:t>ddefnyddio</a:t>
            </a:r>
            <a:r>
              <a:rPr lang="en-GB" b="1" dirty="0"/>
              <a:t> </a:t>
            </a:r>
            <a:r>
              <a:rPr lang="en-GB" b="1" dirty="0" err="1"/>
              <a:t>symbolau</a:t>
            </a:r>
            <a:r>
              <a:rPr lang="en-GB" b="1" dirty="0"/>
              <a:t>: </a:t>
            </a:r>
            <a:r>
              <a:rPr lang="en-GB" dirty="0" err="1"/>
              <a:t>Tueddiad</a:t>
            </a:r>
            <a:r>
              <a:rPr lang="en-GB" dirty="0"/>
              <a:t> </a:t>
            </a:r>
            <a:r>
              <a:rPr lang="en-GB" dirty="0" err="1"/>
              <a:t>arferol</a:t>
            </a:r>
            <a:r>
              <a:rPr lang="en-GB" dirty="0"/>
              <a:t> </a:t>
            </a:r>
            <a:r>
              <a:rPr lang="en-GB" dirty="0" err="1"/>
              <a:t>i</a:t>
            </a:r>
            <a:r>
              <a:rPr lang="en-GB" dirty="0"/>
              <a:t> weld </a:t>
            </a:r>
            <a:r>
              <a:rPr lang="en-GB" dirty="0" err="1"/>
              <a:t>mathemateg</a:t>
            </a:r>
            <a:r>
              <a:rPr lang="en-GB" dirty="0"/>
              <a:t> </a:t>
            </a:r>
            <a:r>
              <a:rPr lang="en-GB" dirty="0" err="1"/>
              <a:t>fel</a:t>
            </a:r>
            <a:r>
              <a:rPr lang="en-GB" dirty="0"/>
              <a:t> </a:t>
            </a:r>
            <a:r>
              <a:rPr lang="en-GB" dirty="0" err="1"/>
              <a:t>synhwyrol</a:t>
            </a:r>
            <a:r>
              <a:rPr lang="en-GB" dirty="0"/>
              <a:t>, </a:t>
            </a:r>
            <a:r>
              <a:rPr lang="en-GB" dirty="0" err="1"/>
              <a:t>defnyddiol</a:t>
            </a:r>
            <a:r>
              <a:rPr lang="en-GB" dirty="0"/>
              <a:t> a </a:t>
            </a:r>
            <a:r>
              <a:rPr lang="en-GB" dirty="0" err="1"/>
              <a:t>gwerth</a:t>
            </a:r>
            <a:r>
              <a:rPr lang="en-GB" dirty="0"/>
              <a:t> </a:t>
            </a:r>
            <a:r>
              <a:rPr lang="en-GB" dirty="0" err="1"/>
              <a:t>chweil</a:t>
            </a:r>
            <a:r>
              <a:rPr lang="en-GB" dirty="0"/>
              <a:t>, </a:t>
            </a:r>
            <a:r>
              <a:rPr lang="en-GB" dirty="0" err="1"/>
              <a:t>ynghyd</a:t>
            </a:r>
            <a:r>
              <a:rPr lang="en-GB" dirty="0"/>
              <a:t> â </a:t>
            </a:r>
            <a:r>
              <a:rPr lang="en-GB" dirty="0" err="1"/>
              <a:t>chred</a:t>
            </a:r>
            <a:r>
              <a:rPr lang="en-GB" dirty="0"/>
              <a:t> </a:t>
            </a:r>
            <a:r>
              <a:rPr lang="en-GB" dirty="0" err="1"/>
              <a:t>yn</a:t>
            </a:r>
            <a:r>
              <a:rPr lang="en-GB" dirty="0"/>
              <a:t> </a:t>
            </a:r>
            <a:r>
              <a:rPr lang="en-GB" dirty="0" err="1"/>
              <a:t>ei</a:t>
            </a:r>
            <a:r>
              <a:rPr lang="en-GB" dirty="0"/>
              <a:t> </a:t>
            </a:r>
            <a:r>
              <a:rPr lang="en-GB" dirty="0" err="1"/>
              <a:t>allu</a:t>
            </a:r>
            <a:r>
              <a:rPr lang="en-GB" dirty="0"/>
              <a:t> </a:t>
            </a:r>
            <a:r>
              <a:rPr lang="en-GB" dirty="0" err="1"/>
              <a:t>ei</a:t>
            </a:r>
            <a:r>
              <a:rPr lang="en-GB" dirty="0"/>
              <a:t> </a:t>
            </a:r>
            <a:r>
              <a:rPr lang="en-GB" dirty="0" err="1"/>
              <a:t>hun</a:t>
            </a:r>
            <a:r>
              <a:rPr lang="en-GB" dirty="0"/>
              <a:t> </a:t>
            </a:r>
            <a:r>
              <a:rPr lang="en-GB" dirty="0" err="1"/>
              <a:t>i</a:t>
            </a:r>
            <a:r>
              <a:rPr lang="en-GB" dirty="0"/>
              <a:t> </a:t>
            </a:r>
            <a:r>
              <a:rPr lang="en-GB" dirty="0" err="1"/>
              <a:t>wneud</a:t>
            </a:r>
            <a:r>
              <a:rPr lang="en-GB" dirty="0"/>
              <a:t> </a:t>
            </a:r>
            <a:r>
              <a:rPr lang="en-GB" dirty="0" err="1"/>
              <a:t>mathemateg</a:t>
            </a:r>
            <a:r>
              <a:rPr lang="en-GB" dirty="0"/>
              <a:t>.</a:t>
            </a:r>
          </a:p>
        </p:txBody>
      </p:sp>
      <p:sp>
        <p:nvSpPr>
          <p:cNvPr id="4" name="Slide Number Placeholder 3"/>
          <p:cNvSpPr>
            <a:spLocks noGrp="1"/>
          </p:cNvSpPr>
          <p:nvPr>
            <p:ph type="sldNum" sz="quarter" idx="5"/>
          </p:nvPr>
        </p:nvSpPr>
        <p:spPr/>
        <p:txBody>
          <a:bodyPr/>
          <a:lstStyle/>
          <a:p>
            <a:fld id="{5FB824EF-40B7-4B64-AAF9-A45E704C992E}" type="slidenum">
              <a:rPr lang="en-GB" smtClean="0"/>
              <a:t>8</a:t>
            </a:fld>
            <a:endParaRPr lang="en-GB"/>
          </a:p>
        </p:txBody>
      </p:sp>
    </p:spTree>
    <p:extLst>
      <p:ext uri="{BB962C8B-B14F-4D97-AF65-F5344CB8AC3E}">
        <p14:creationId xmlns:p14="http://schemas.microsoft.com/office/powerpoint/2010/main" val="1148090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mc:Choice xmlns:a14="http://schemas.microsoft.com/office/drawing/2010/main" Requires="a14">
          <p:sp>
            <p:nvSpPr>
              <p:cNvPr id="3" name="Notes Placeholder 2"/>
              <p:cNvSpPr>
                <a:spLocks noGrp="1"/>
              </p:cNvSpPr>
              <p:nvPr>
                <p:ph type="body" idx="1"/>
              </p:nvPr>
            </p:nvSpPr>
            <p:spPr/>
            <p:txBody>
              <a:bodyPr/>
              <a:lstStyle/>
              <a:p>
                <a:r>
                  <a:rPr lang="en-GB" b="1" u="sng" dirty="0">
                    <a:solidFill>
                      <a:schemeClr val="tx1"/>
                    </a:solidFill>
                  </a:rPr>
                  <a:t>The Five Strands Explained: </a:t>
                </a:r>
              </a:p>
              <a:p>
                <a:endParaRPr lang="en-GB" b="1" u="sng" dirty="0">
                  <a:solidFill>
                    <a:schemeClr val="tx1"/>
                  </a:solidFill>
                </a:endParaRPr>
              </a:p>
              <a:p>
                <a:r>
                  <a:rPr lang="en-GB" b="1" dirty="0">
                    <a:hlinkClick r:id="rId3"/>
                  </a:rPr>
                  <a:t>Conceptual Understanding</a:t>
                </a:r>
                <a:r>
                  <a:rPr lang="en-GB" dirty="0"/>
                  <a:t>: Comprehending mathematical concepts, operations, and relationships (e.g., understanding </a:t>
                </a:r>
                <a:r>
                  <a:rPr lang="en-GB" i="1" dirty="0"/>
                  <a:t>why</a:t>
                </a:r>
                <a:r>
                  <a:rPr lang="en-GB" dirty="0"/>
                  <a:t> </a:t>
                </a:r>
              </a:p>
              <a:p>
                <a:pPr rtl="0"/>
                <a14:m>
                  <m:oMathPara xmlns:m="http://schemas.openxmlformats.org/officeDocument/2006/math">
                    <m:oMathParaPr>
                      <m:jc m:val="centerGroup"/>
                    </m:oMathParaPr>
                    <m:oMath xmlns:m="http://schemas.openxmlformats.org/officeDocument/2006/math">
                      <m:r>
                        <a:rPr lang="en-GB" sz="1200" kern="1200">
                          <a:solidFill>
                            <a:schemeClr val="tx1"/>
                          </a:solidFill>
                          <a:latin typeface="+mn-lt"/>
                          <a:ea typeface="+mn-ea"/>
                          <a:cs typeface="+mn-cs"/>
                        </a:rPr>
                        <m:t>2</m:t>
                      </m:r>
                      <m:r>
                        <a:rPr lang="en-GB" sz="1200" i="0" kern="1200">
                          <a:solidFill>
                            <a:schemeClr val="tx1"/>
                          </a:solidFill>
                          <a:latin typeface="+mn-lt"/>
                          <a:ea typeface="+mn-ea"/>
                          <a:cs typeface="+mn-cs"/>
                        </a:rPr>
                        <m:t>+3</m:t>
                      </m:r>
                    </m:oMath>
                  </m:oMathPara>
                </a14:m>
                <a:endParaRPr lang="en-GB" dirty="0">
                  <a:effectLst/>
                </a:endParaRPr>
              </a:p>
              <a:p>
                <a:pPr rtl="0"/>
                <a:r>
                  <a:rPr lang="en-GB" dirty="0">
                    <a:effectLst/>
                  </a:rPr>
                  <a:t>2+3</a:t>
                </a:r>
              </a:p>
              <a:p>
                <a:r>
                  <a:rPr lang="en-GB" dirty="0"/>
                  <a:t>is the same as </a:t>
                </a:r>
              </a:p>
              <a:p>
                <a:pPr rtl="0"/>
                <a14:m>
                  <m:oMathPara xmlns:m="http://schemas.openxmlformats.org/officeDocument/2006/math">
                    <m:oMathParaPr>
                      <m:jc m:val="centerGroup"/>
                    </m:oMathParaPr>
                    <m:oMath xmlns:m="http://schemas.openxmlformats.org/officeDocument/2006/math">
                      <m:r>
                        <a:rPr lang="en-GB" sz="1200" kern="1200">
                          <a:solidFill>
                            <a:schemeClr val="tx1"/>
                          </a:solidFill>
                          <a:latin typeface="+mn-lt"/>
                          <a:ea typeface="+mn-ea"/>
                          <a:cs typeface="+mn-cs"/>
                        </a:rPr>
                        <m:t>3</m:t>
                      </m:r>
                      <m:r>
                        <a:rPr lang="en-GB" sz="1200" i="0" kern="1200">
                          <a:solidFill>
                            <a:schemeClr val="tx1"/>
                          </a:solidFill>
                          <a:latin typeface="+mn-lt"/>
                          <a:ea typeface="+mn-ea"/>
                          <a:cs typeface="+mn-cs"/>
                        </a:rPr>
                        <m:t>+2</m:t>
                      </m:r>
                    </m:oMath>
                  </m:oMathPara>
                </a14:m>
                <a:endParaRPr lang="en-GB" dirty="0">
                  <a:effectLst/>
                </a:endParaRPr>
              </a:p>
              <a:p>
                <a:pPr rtl="0"/>
                <a:r>
                  <a:rPr lang="en-GB" dirty="0">
                    <a:effectLst/>
                  </a:rPr>
                  <a:t>3+2</a:t>
                </a:r>
              </a:p>
              <a:p>
                <a:r>
                  <a:rPr lang="en-GB" dirty="0"/>
                  <a:t>, not just memorizing it).</a:t>
                </a:r>
              </a:p>
              <a:p>
                <a:r>
                  <a:rPr lang="en-GB" b="1" dirty="0">
                    <a:hlinkClick r:id="rId4"/>
                  </a:rPr>
                  <a:t>Procedural Fluency</a:t>
                </a:r>
                <a:r>
                  <a:rPr lang="en-GB" dirty="0"/>
                  <a:t>: Skill in carrying out procedures accurately, efficiently, and flexibly (e.g., quickly and correctly solving </a:t>
                </a:r>
              </a:p>
              <a:p>
                <a:pPr rtl="0"/>
                <a14:m>
                  <m:oMath xmlns:m="http://schemas.openxmlformats.org/officeDocument/2006/math">
                    <m:r>
                      <a:rPr lang="en-GB" sz="1200" kern="1200">
                        <a:solidFill>
                          <a:schemeClr val="tx1"/>
                        </a:solidFill>
                        <a:latin typeface="+mn-lt"/>
                        <a:ea typeface="+mn-ea"/>
                        <a:cs typeface="+mn-cs"/>
                      </a:rPr>
                      <m:t>2</m:t>
                    </m:r>
                    <m:r>
                      <a:rPr lang="en-GB" sz="1200" i="0" kern="1200">
                        <a:solidFill>
                          <a:schemeClr val="tx1"/>
                        </a:solidFill>
                        <a:latin typeface="+mn-lt"/>
                        <a:ea typeface="+mn-ea"/>
                        <a:cs typeface="+mn-cs"/>
                      </a:rPr>
                      <m:t>+</m:t>
                    </m:r>
                    <m:r>
                      <a:rPr lang="en-GB" sz="1200" b="0" i="0" kern="1200" smtClean="0">
                        <a:solidFill>
                          <a:schemeClr val="tx1"/>
                        </a:solidFill>
                        <a:latin typeface="Cambria Math" panose="02040503050406030204" pitchFamily="18" charset="0"/>
                        <a:ea typeface="+mn-ea"/>
                        <a:cs typeface="+mn-cs"/>
                      </a:rPr>
                      <m:t>3 </m:t>
                    </m:r>
                  </m:oMath>
                </a14:m>
                <a:r>
                  <a:rPr lang="en-GB" dirty="0">
                    <a:effectLst/>
                  </a:rPr>
                  <a:t>2+3 </a:t>
                </a:r>
                <a:r>
                  <a:rPr lang="en-GB" dirty="0"/>
                  <a:t>or knowing different ways to find a fraction of a number).</a:t>
                </a:r>
              </a:p>
              <a:p>
                <a:endParaRPr lang="en-GB" b="1" dirty="0">
                  <a:hlinkClick r:id="rId5"/>
                </a:endParaRPr>
              </a:p>
              <a:p>
                <a:r>
                  <a:rPr lang="en-GB" b="1" dirty="0">
                    <a:hlinkClick r:id="rId5"/>
                  </a:rPr>
                  <a:t>Strategic Competence</a:t>
                </a:r>
                <a:r>
                  <a:rPr lang="en-GB" dirty="0"/>
                  <a:t>: The ability to formulate, represent, and solve mathematical problems, especially unfamiliar ones (e.g., choosing the right strategy to solve a word problem).</a:t>
                </a:r>
              </a:p>
              <a:p>
                <a:endParaRPr lang="en-GB" b="1" dirty="0">
                  <a:hlinkClick r:id="rId6"/>
                </a:endParaRPr>
              </a:p>
              <a:p>
                <a:r>
                  <a:rPr lang="en-GB" b="1" dirty="0">
                    <a:hlinkClick r:id="rId6"/>
                  </a:rPr>
                  <a:t>Adaptive Reasoning</a:t>
                </a:r>
                <a:r>
                  <a:rPr lang="en-GB" dirty="0"/>
                  <a:t>: The capacity for logical thought, reflection, justification, and explanation (e.g., explaining </a:t>
                </a:r>
                <a:r>
                  <a:rPr lang="en-GB" i="1" dirty="0"/>
                  <a:t>why</a:t>
                </a:r>
                <a:r>
                  <a:rPr lang="en-GB" dirty="0"/>
                  <a:t> a solution works or proving a relationship).</a:t>
                </a:r>
              </a:p>
              <a:p>
                <a:endParaRPr lang="en-GB" b="1" dirty="0">
                  <a:hlinkClick r:id="rId7"/>
                </a:endParaRPr>
              </a:p>
              <a:p>
                <a:r>
                  <a:rPr lang="en-GB" b="1" dirty="0">
                    <a:hlinkClick r:id="rId7"/>
                  </a:rPr>
                  <a:t>Productive Disposition</a:t>
                </a:r>
                <a:r>
                  <a:rPr lang="en-GB" dirty="0"/>
                  <a:t>: A habitual inclination to see mathematics as sensible, useful, and worthwhile, combined with a belief in one's own capability to do math. </a:t>
                </a:r>
              </a:p>
              <a:p>
                <a:endParaRPr lang="en-GB" dirty="0"/>
              </a:p>
            </p:txBody>
          </p:sp>
        </mc:Choice>
        <mc:Fallback>
          <p:sp>
            <p:nvSpPr>
              <p:cNvPr id="3" name="Notes Placeholder 2"/>
              <p:cNvSpPr>
                <a:spLocks noGrp="1"/>
              </p:cNvSpPr>
              <p:nvPr>
                <p:ph type="body" idx="1"/>
              </p:nvPr>
            </p:nvSpPr>
            <p:spPr/>
            <p:txBody>
              <a:bodyPr/>
              <a:lstStyle/>
              <a:p>
                <a:r>
                  <a:rPr lang="en-GB" b="1" u="sng" dirty="0">
                    <a:solidFill>
                      <a:schemeClr val="tx1"/>
                    </a:solidFill>
                  </a:rPr>
                  <a:t>The Five Strands Explained: </a:t>
                </a:r>
              </a:p>
              <a:p>
                <a:endParaRPr lang="en-GB" b="1" u="sng" dirty="0">
                  <a:solidFill>
                    <a:schemeClr val="tx1"/>
                  </a:solidFill>
                </a:endParaRPr>
              </a:p>
              <a:p>
                <a:r>
                  <a:rPr lang="en-GB" b="1" dirty="0">
                    <a:hlinkClick r:id="rId3"/>
                  </a:rPr>
                  <a:t>Conceptual Understanding</a:t>
                </a:r>
                <a:r>
                  <a:rPr lang="en-GB" dirty="0"/>
                  <a:t>: Comprehending mathematical concepts, operations, and relationships (e.g., understanding </a:t>
                </a:r>
                <a:r>
                  <a:rPr lang="en-GB" i="1" dirty="0"/>
                  <a:t>why</a:t>
                </a:r>
                <a:r>
                  <a:rPr lang="en-GB" dirty="0"/>
                  <a:t> </a:t>
                </a:r>
              </a:p>
              <a:p>
                <a:pPr rtl="0"/>
                <a:r>
                  <a:rPr lang="en-GB" sz="1200" i="0" kern="1200">
                    <a:solidFill>
                      <a:schemeClr val="tx1"/>
                    </a:solidFill>
                    <a:latin typeface="+mn-lt"/>
                    <a:ea typeface="+mn-ea"/>
                    <a:cs typeface="+mn-cs"/>
                  </a:rPr>
                  <a:t>2+3</a:t>
                </a:r>
                <a:endParaRPr lang="en-GB" dirty="0">
                  <a:effectLst/>
                </a:endParaRPr>
              </a:p>
              <a:p>
                <a:pPr rtl="0"/>
                <a:r>
                  <a:rPr lang="en-GB" dirty="0">
                    <a:effectLst/>
                  </a:rPr>
                  <a:t>2+3</a:t>
                </a:r>
              </a:p>
              <a:p>
                <a:r>
                  <a:rPr lang="en-GB" dirty="0"/>
                  <a:t>is the same as </a:t>
                </a:r>
              </a:p>
              <a:p>
                <a:pPr rtl="0"/>
                <a:r>
                  <a:rPr lang="en-GB" sz="1200" i="0" kern="1200">
                    <a:solidFill>
                      <a:schemeClr val="tx1"/>
                    </a:solidFill>
                    <a:latin typeface="+mn-lt"/>
                    <a:ea typeface="+mn-ea"/>
                    <a:cs typeface="+mn-cs"/>
                  </a:rPr>
                  <a:t>3+2</a:t>
                </a:r>
                <a:endParaRPr lang="en-GB" dirty="0">
                  <a:effectLst/>
                </a:endParaRPr>
              </a:p>
              <a:p>
                <a:pPr rtl="0"/>
                <a:r>
                  <a:rPr lang="en-GB" dirty="0">
                    <a:effectLst/>
                  </a:rPr>
                  <a:t>3+2</a:t>
                </a:r>
              </a:p>
              <a:p>
                <a:r>
                  <a:rPr lang="en-GB" dirty="0"/>
                  <a:t>, not just memorizing it).</a:t>
                </a:r>
              </a:p>
              <a:p>
                <a:r>
                  <a:rPr lang="en-GB" b="1" dirty="0">
                    <a:hlinkClick r:id="rId4"/>
                  </a:rPr>
                  <a:t>Procedural Fluency</a:t>
                </a:r>
                <a:r>
                  <a:rPr lang="en-GB" dirty="0"/>
                  <a:t>: Skill in carrying out procedures accurately, efficiently, and flexibly (e.g., quickly and correctly solving </a:t>
                </a:r>
              </a:p>
              <a:p>
                <a:pPr rtl="0"/>
                <a:r>
                  <a:rPr lang="en-GB" sz="1200" i="0" kern="1200">
                    <a:solidFill>
                      <a:schemeClr val="tx1"/>
                    </a:solidFill>
                    <a:latin typeface="+mn-lt"/>
                    <a:ea typeface="+mn-ea"/>
                    <a:cs typeface="+mn-cs"/>
                  </a:rPr>
                  <a:t>2+</a:t>
                </a:r>
                <a:r>
                  <a:rPr lang="en-GB" sz="1200" b="0" i="0" kern="1200">
                    <a:solidFill>
                      <a:schemeClr val="tx1"/>
                    </a:solidFill>
                    <a:latin typeface="Cambria Math" panose="02040503050406030204" pitchFamily="18" charset="0"/>
                    <a:ea typeface="+mn-ea"/>
                    <a:cs typeface="+mn-cs"/>
                  </a:rPr>
                  <a:t>3 </a:t>
                </a:r>
                <a:r>
                  <a:rPr lang="en-GB" dirty="0">
                    <a:effectLst/>
                  </a:rPr>
                  <a:t>2+3 </a:t>
                </a:r>
                <a:r>
                  <a:rPr lang="en-GB" dirty="0"/>
                  <a:t>or knowing different ways to find a fraction of a number).</a:t>
                </a:r>
              </a:p>
              <a:p>
                <a:endParaRPr lang="en-GB" b="1" dirty="0">
                  <a:hlinkClick r:id="rId5"/>
                </a:endParaRPr>
              </a:p>
              <a:p>
                <a:r>
                  <a:rPr lang="en-GB" b="1" dirty="0">
                    <a:hlinkClick r:id="rId5"/>
                  </a:rPr>
                  <a:t>Strategic Competence</a:t>
                </a:r>
                <a:r>
                  <a:rPr lang="en-GB" dirty="0"/>
                  <a:t>: The ability to formulate, represent, and solve mathematical problems, especially unfamiliar ones (e.g., choosing the right strategy to solve a word problem).</a:t>
                </a:r>
              </a:p>
              <a:p>
                <a:endParaRPr lang="en-GB" b="1" dirty="0">
                  <a:hlinkClick r:id="rId6"/>
                </a:endParaRPr>
              </a:p>
              <a:p>
                <a:r>
                  <a:rPr lang="en-GB" b="1" dirty="0">
                    <a:hlinkClick r:id="rId6"/>
                  </a:rPr>
                  <a:t>Adaptive Reasoning</a:t>
                </a:r>
                <a:r>
                  <a:rPr lang="en-GB" dirty="0"/>
                  <a:t>: The capacity for logical thought, reflection, justification, and explanation (e.g., explaining </a:t>
                </a:r>
                <a:r>
                  <a:rPr lang="en-GB" i="1" dirty="0"/>
                  <a:t>why</a:t>
                </a:r>
                <a:r>
                  <a:rPr lang="en-GB" dirty="0"/>
                  <a:t> a solution works or proving a relationship).</a:t>
                </a:r>
              </a:p>
              <a:p>
                <a:endParaRPr lang="en-GB" b="1" dirty="0">
                  <a:hlinkClick r:id="rId7"/>
                </a:endParaRPr>
              </a:p>
              <a:p>
                <a:r>
                  <a:rPr lang="en-GB" b="1" dirty="0">
                    <a:hlinkClick r:id="rId7"/>
                  </a:rPr>
                  <a:t>Productive Disposition</a:t>
                </a:r>
                <a:r>
                  <a:rPr lang="en-GB" dirty="0"/>
                  <a:t>: A habitual inclination to see mathematics as sensible, useful, and worthwhile, combined with a belief in one's own capability to do math. </a:t>
                </a:r>
              </a:p>
              <a:p>
                <a:endParaRPr lang="en-GB" dirty="0"/>
              </a:p>
            </p:txBody>
          </p:sp>
        </mc:Fallback>
      </mc:AlternateContent>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2292729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marL="0" indent="0">
              <a:buNone/>
              <a:defRPr>
                <a:solidFill>
                  <a:schemeClr val="bg1"/>
                </a:solidFill>
                <a:latin typeface="Century Gothic" panose="020B0502020202020204" pitchFamily="34" charset="0"/>
              </a:defRPr>
            </a:lvl1pPr>
          </a:lstStyle>
          <a:p>
            <a:pPr lvl="0"/>
            <a:r>
              <a:rPr lang="en-GB" dirty="0"/>
              <a:t>Click to edit Master </a:t>
            </a:r>
          </a:p>
          <a:p>
            <a:pPr lvl="0"/>
            <a:r>
              <a:rPr lang="en-GB" dirty="0"/>
              <a:t>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336131" y="365125"/>
            <a:ext cx="840023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336131" y="1825625"/>
            <a:ext cx="8400239"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2D2C3-DEFB-3F68-4801-EB3E754CCB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3AA491-12CA-9C72-0BDD-6E51E7F345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A368E6-3E9F-E782-633F-B2F464B40EB6}"/>
              </a:ext>
            </a:extLst>
          </p:cNvPr>
          <p:cNvSpPr>
            <a:spLocks noGrp="1"/>
          </p:cNvSpPr>
          <p:nvPr>
            <p:ph type="dt" sz="half" idx="10"/>
          </p:nvPr>
        </p:nvSpPr>
        <p:spPr/>
        <p:txBody>
          <a:bodyPr/>
          <a:lstStyle/>
          <a:p>
            <a:fld id="{DCBBF654-617D-49F8-BDF7-6C44F39A997A}" type="datetimeFigureOut">
              <a:rPr lang="en-GB" smtClean="0"/>
              <a:t>17/01/2026</a:t>
            </a:fld>
            <a:endParaRPr lang="en-GB"/>
          </a:p>
        </p:txBody>
      </p:sp>
      <p:sp>
        <p:nvSpPr>
          <p:cNvPr id="5" name="Footer Placeholder 4">
            <a:extLst>
              <a:ext uri="{FF2B5EF4-FFF2-40B4-BE49-F238E27FC236}">
                <a16:creationId xmlns:a16="http://schemas.microsoft.com/office/drawing/2014/main" id="{5C937BE6-B850-5555-2949-20E0790DA0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76601-90B5-77A0-968A-DAB57999E2BC}"/>
              </a:ext>
            </a:extLst>
          </p:cNvPr>
          <p:cNvSpPr>
            <a:spLocks noGrp="1"/>
          </p:cNvSpPr>
          <p:nvPr>
            <p:ph type="sldNum" sz="quarter" idx="12"/>
          </p:nvPr>
        </p:nvSpPr>
        <p:spPr/>
        <p:txBody>
          <a:bodyPr/>
          <a:lstStyle/>
          <a:p>
            <a:fld id="{CB97BE4C-03B2-44AF-9CD3-47A00BED216B}" type="slidenum">
              <a:rPr lang="en-GB" smtClean="0"/>
              <a:t>‹#›</a:t>
            </a:fld>
            <a:endParaRPr lang="en-GB"/>
          </a:p>
        </p:txBody>
      </p:sp>
    </p:spTree>
    <p:extLst>
      <p:ext uri="{BB962C8B-B14F-4D97-AF65-F5344CB8AC3E}">
        <p14:creationId xmlns:p14="http://schemas.microsoft.com/office/powerpoint/2010/main" val="305892653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6.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7.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8.xml"/><Relationship Id="rId1" Type="http://schemas.openxmlformats.org/officeDocument/2006/relationships/slideLayout" Target="../slideLayouts/slideLayout8.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9.xml"/><Relationship Id="rId1" Type="http://schemas.openxmlformats.org/officeDocument/2006/relationships/slideLayout" Target="../slideLayouts/slideLayout9.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0.xml"/><Relationship Id="rId1" Type="http://schemas.openxmlformats.org/officeDocument/2006/relationships/slideLayout" Target="../slideLayouts/slideLayout10.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1.xml"/><Relationship Id="rId1" Type="http://schemas.openxmlformats.org/officeDocument/2006/relationships/slideLayout" Target="../slideLayouts/slideLayout11.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7.jpe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3.xml"/><Relationship Id="rId1" Type="http://schemas.openxmlformats.org/officeDocument/2006/relationships/slideLayout" Target="../slideLayouts/slideLayout15.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4.xml"/><Relationship Id="rId1" Type="http://schemas.openxmlformats.org/officeDocument/2006/relationships/slideLayout" Target="../slideLayouts/slideLayout16.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rotWithShape="1">
          <a:blip r:embed="rId3"/>
          <a:srcRect r="50000"/>
          <a:stretch/>
        </p:blipFill>
        <p:spPr>
          <a:xfrm>
            <a:off x="0" y="0"/>
            <a:ext cx="6096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8F76C337-0FE7-3CA8-C716-0C46E9CC2FEE}"/>
              </a:ext>
            </a:extLst>
          </p:cNvPr>
          <p:cNvPicPr>
            <a:picLocks noChangeAspect="1"/>
          </p:cNvPicPr>
          <p:nvPr userDrawn="1"/>
        </p:nvPicPr>
        <p:blipFill rotWithShape="1">
          <a:blip r:embed="rId5"/>
          <a:srcRect l="2410" t="1207" r="2110" b="46813"/>
          <a:stretch/>
        </p:blipFill>
        <p:spPr>
          <a:xfrm>
            <a:off x="547364" y="5649924"/>
            <a:ext cx="1644143" cy="893721"/>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287409CA-2DB8-0BB7-36B2-FFD3571CCEDC}"/>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5" name="Picture 4" descr="A close-up of a logo&#10;&#10;Description automatically generated">
            <a:extLst>
              <a:ext uri="{FF2B5EF4-FFF2-40B4-BE49-F238E27FC236}">
                <a16:creationId xmlns:a16="http://schemas.microsoft.com/office/drawing/2014/main" id="{2226E111-1AA5-89EE-F9DF-D6350F1A7F3E}"/>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4" name="Picture 3" descr="A close-up of a logo&#10;&#10;Description automatically generated">
            <a:extLst>
              <a:ext uri="{FF2B5EF4-FFF2-40B4-BE49-F238E27FC236}">
                <a16:creationId xmlns:a16="http://schemas.microsoft.com/office/drawing/2014/main" id="{8C4C02B2-C259-8CCF-4DFD-CF0070F709CF}"/>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18CC06FC-E825-3502-8523-4A41E2CD3EB0}"/>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rotWithShape="1">
          <a:blip r:embed="rId5"/>
          <a:srcRect t="83646"/>
          <a:stretch/>
        </p:blipFill>
        <p:spPr>
          <a:xfrm>
            <a:off x="0" y="5736430"/>
            <a:ext cx="12192000" cy="1121569"/>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6"/>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7"/>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rotWithShape="1">
          <a:blip r:embed="rId3"/>
          <a:srcRect b="83542"/>
          <a:stretch/>
        </p:blipFill>
        <p:spPr>
          <a:xfrm>
            <a:off x="0" y="0"/>
            <a:ext cx="12192000" cy="1128713"/>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364706" y="365125"/>
            <a:ext cx="837166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364706" y="1825625"/>
            <a:ext cx="8371664"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rotWithShape="1">
          <a:blip r:embed="rId3"/>
          <a:srcRect r="76621"/>
          <a:stretch/>
        </p:blipFill>
        <p:spPr>
          <a:xfrm>
            <a:off x="0" y="0"/>
            <a:ext cx="2850356"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73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estyn.llyw.cymru/system/files/2020-07/Rhifedd%2520yng%2520nghyfnodau%2520allweddol%25202%2520a%25203%253A%2520adroddiad%2520interim%2520-%2520Tachwedd%25202014.pdf" TargetMode="Externa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hyperlink" Target="file:///C:\Users\b.sturrock\OneDrive%20-%20University%20of%20Wales%20Trinity%20Saint%20David\ECAD%206019\Numeracy_in_key_stages_2_and_3_an_interim_report_-_November_2014.pdf" TargetMode="External"/><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18.xml"/><Relationship Id="rId1" Type="http://schemas.openxmlformats.org/officeDocument/2006/relationships/video" Target="https://www.youtube.com/embed/1ceyCsBdZqk?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IMo_BJGEJp0" TargetMode="External"/><Relationship Id="rId2" Type="http://schemas.openxmlformats.org/officeDocument/2006/relationships/slideLayout" Target="../slideLayouts/slideLayout18.xml"/><Relationship Id="rId1" Type="http://schemas.openxmlformats.org/officeDocument/2006/relationships/video" Target="https://www.youtube.com/embed/IMo_BJGEJp0?feature=oembed" TargetMode="External"/><Relationship Id="rId4" Type="http://schemas.openxmlformats.org/officeDocument/2006/relationships/image" Target="../media/image30.jpeg"/></Relationships>
</file>

<file path=ppt/slides/_rels/slide15.xml.rels><?xml version="1.0" encoding="UTF-8" standalone="yes"?>
<Relationships xmlns="http://schemas.openxmlformats.org/package/2006/relationships"><Relationship Id="rId8" Type="http://schemas.openxmlformats.org/officeDocument/2006/relationships/hyperlink" Target="https://estyn.gov.wales/improvement-resources/sgwrs-podcast-thoughts-on-the-teaching-of-mathematics-in-wales/" TargetMode="External"/><Relationship Id="rId3" Type="http://schemas.openxmlformats.org/officeDocument/2006/relationships/hyperlink" Target="https://www.estyn.llyw.cymru/adnoddau-gwella/adnoddau-fideo-mathemateg/" TargetMode="External"/><Relationship Id="rId7" Type="http://schemas.openxmlformats.org/officeDocument/2006/relationships/hyperlink" Target="https://estyn.gov.wales/improvement-resources/mathematics-video-resources/" TargetMode="External"/><Relationship Id="rId2" Type="http://schemas.openxmlformats.org/officeDocument/2006/relationships/hyperlink" Target="https://www.estyn.llyw.cymru/adnoddau-gwella/datgloi-potensial-mewnwelediadau-i-wella-addysgu-ac-arweinyddiaeth-mewn-addysg-fathemateg/" TargetMode="External"/><Relationship Id="rId1" Type="http://schemas.openxmlformats.org/officeDocument/2006/relationships/slideLayout" Target="../slideLayouts/slideLayout18.xml"/><Relationship Id="rId6" Type="http://schemas.openxmlformats.org/officeDocument/2006/relationships/hyperlink" Target="https://estyn.gov.wales/improvement-resources/unlocking-potential-insights-into-improving-teaching-and-leadership-in-mathematics-education/" TargetMode="External"/><Relationship Id="rId5" Type="http://schemas.openxmlformats.org/officeDocument/2006/relationships/hyperlink" Target="https://youtu.be/IMo_BJGEJp0?si=RKSpmdCN1g5dLQr2" TargetMode="External"/><Relationship Id="rId4" Type="http://schemas.openxmlformats.org/officeDocument/2006/relationships/hyperlink" Target="https://www.estyn.llyw.cymru/adnoddau-gwella/podlediad-sgwrs-myfyrdodau-ar-addysgu-mathemateg-yng-nghymru/" TargetMode="External"/><Relationship Id="rId9" Type="http://schemas.openxmlformats.org/officeDocument/2006/relationships/hyperlink" Target="https://www.youtube.com/watch?v=IMo_BJGEJp0"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hyperlink" Target="mailto:b.sturrock@uwtsd.ac.uk"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5" descr="A close-up of a logo&#10;&#10;Description automatically generated">
            <a:extLst>
              <a:ext uri="{FF2B5EF4-FFF2-40B4-BE49-F238E27FC236}">
                <a16:creationId xmlns:a16="http://schemas.microsoft.com/office/drawing/2014/main" id="{DB6B4C16-9F5C-8152-D7FF-A2C2701B717F}"/>
              </a:ext>
            </a:extLst>
          </p:cNvPr>
          <p:cNvPicPr>
            <a:picLocks noGrp="1" noChangeAspect="1"/>
          </p:cNvPicPr>
          <p:nvPr>
            <p:ph idx="1"/>
          </p:nvPr>
        </p:nvPicPr>
        <p:blipFill rotWithShape="1">
          <a:blip r:embed="rId2"/>
          <a:srcRect b="34516"/>
          <a:stretch/>
        </p:blipFill>
        <p:spPr>
          <a:xfrm>
            <a:off x="630810" y="1925752"/>
            <a:ext cx="4598210" cy="3006495"/>
          </a:xfrm>
        </p:spPr>
      </p:pic>
      <p:sp>
        <p:nvSpPr>
          <p:cNvPr id="2" name="TextBox 1">
            <a:extLst>
              <a:ext uri="{FF2B5EF4-FFF2-40B4-BE49-F238E27FC236}">
                <a16:creationId xmlns:a16="http://schemas.microsoft.com/office/drawing/2014/main" id="{182E1568-20D8-524B-B809-6B33D3EAEB4C}"/>
              </a:ext>
            </a:extLst>
          </p:cNvPr>
          <p:cNvSpPr txBox="1"/>
          <p:nvPr/>
        </p:nvSpPr>
        <p:spPr>
          <a:xfrm>
            <a:off x="6635578" y="1161535"/>
            <a:ext cx="5177481" cy="5201424"/>
          </a:xfrm>
          <a:prstGeom prst="rect">
            <a:avLst/>
          </a:prstGeom>
          <a:noFill/>
        </p:spPr>
        <p:txBody>
          <a:bodyPr wrap="square" rtlCol="0">
            <a:spAutoFit/>
          </a:bodyPr>
          <a:lstStyle/>
          <a:p>
            <a:r>
              <a:rPr lang="en-GB" sz="3600" b="1" dirty="0" err="1"/>
              <a:t>Dyfnhau</a:t>
            </a:r>
            <a:r>
              <a:rPr lang="en-GB" sz="3600" b="1" dirty="0"/>
              <a:t> </a:t>
            </a:r>
            <a:r>
              <a:rPr lang="en-GB" sz="3600" b="1" dirty="0" err="1"/>
              <a:t>Arfer</a:t>
            </a:r>
            <a:r>
              <a:rPr lang="en-GB" sz="3600" b="1" dirty="0"/>
              <a:t>: </a:t>
            </a:r>
            <a:r>
              <a:rPr lang="en-GB" sz="3600" dirty="0" err="1"/>
              <a:t>Mathemateg</a:t>
            </a:r>
            <a:r>
              <a:rPr lang="en-GB" sz="3600" dirty="0"/>
              <a:t> a </a:t>
            </a:r>
            <a:r>
              <a:rPr lang="en-GB" sz="3600" dirty="0" err="1"/>
              <a:t>Rhifedd</a:t>
            </a:r>
            <a:endParaRPr lang="en-GB" sz="3600" dirty="0"/>
          </a:p>
          <a:p>
            <a:endParaRPr lang="en-GB" sz="3600" dirty="0"/>
          </a:p>
          <a:p>
            <a:r>
              <a:rPr lang="en-GB" sz="3600" b="1" dirty="0"/>
              <a:t>Deepening Practice: </a:t>
            </a:r>
            <a:r>
              <a:rPr lang="en-GB" sz="3600" dirty="0"/>
              <a:t>Mathematics and Numeracy</a:t>
            </a:r>
          </a:p>
          <a:p>
            <a:endParaRPr lang="en-GB" sz="3600" dirty="0"/>
          </a:p>
          <a:p>
            <a:pPr algn="ctr"/>
            <a:r>
              <a:rPr lang="en-GB" sz="4000" b="1" dirty="0" err="1"/>
              <a:t>Sesiwn</a:t>
            </a:r>
            <a:r>
              <a:rPr lang="en-GB" sz="4000" b="1" dirty="0"/>
              <a:t> 6</a:t>
            </a:r>
          </a:p>
          <a:p>
            <a:pPr algn="ctr"/>
            <a:r>
              <a:rPr lang="en-GB" sz="4000" b="1" dirty="0"/>
              <a:t>Session 6</a:t>
            </a:r>
          </a:p>
        </p:txBody>
      </p:sp>
    </p:spTree>
    <p:extLst>
      <p:ext uri="{BB962C8B-B14F-4D97-AF65-F5344CB8AC3E}">
        <p14:creationId xmlns:p14="http://schemas.microsoft.com/office/powerpoint/2010/main" val="90343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E96A4C5-6057-6501-3A5C-44BE19BDBA87}"/>
              </a:ext>
            </a:extLst>
          </p:cNvPr>
          <p:cNvSpPr>
            <a:spLocks noGrp="1"/>
          </p:cNvSpPr>
          <p:nvPr>
            <p:ph type="pic" sz="quarter" idx="11"/>
          </p:nvPr>
        </p:nvSpPr>
        <p:spPr/>
        <p:txBody>
          <a:bodyPr/>
          <a:lstStyle/>
          <a:p>
            <a:endParaRPr lang="en-GB"/>
          </a:p>
        </p:txBody>
      </p:sp>
      <p:sp>
        <p:nvSpPr>
          <p:cNvPr id="3" name="TextBox 2">
            <a:extLst>
              <a:ext uri="{FF2B5EF4-FFF2-40B4-BE49-F238E27FC236}">
                <a16:creationId xmlns:a16="http://schemas.microsoft.com/office/drawing/2014/main" id="{B762C50D-635A-A8BF-55DE-9D411B582332}"/>
              </a:ext>
            </a:extLst>
          </p:cNvPr>
          <p:cNvSpPr txBox="1"/>
          <p:nvPr/>
        </p:nvSpPr>
        <p:spPr>
          <a:xfrm>
            <a:off x="485521" y="2128205"/>
            <a:ext cx="11272206" cy="1877437"/>
          </a:xfrm>
          <a:prstGeom prst="rect">
            <a:avLst/>
          </a:prstGeom>
          <a:noFill/>
        </p:spPr>
        <p:txBody>
          <a:bodyPr wrap="square" rtlCol="0">
            <a:spAutoFit/>
          </a:bodyPr>
          <a:lstStyle/>
          <a:p>
            <a:r>
              <a:rPr lang="en-GB" sz="4000" b="1" dirty="0" err="1"/>
              <a:t>Sesiwn</a:t>
            </a:r>
            <a:r>
              <a:rPr lang="en-GB" sz="4000" b="1" dirty="0"/>
              <a:t> 6 - Sut </a:t>
            </a:r>
            <a:r>
              <a:rPr lang="en-GB" sz="4000" b="1" dirty="0" err="1"/>
              <a:t>orau</a:t>
            </a:r>
            <a:r>
              <a:rPr lang="en-GB" sz="4000" b="1" dirty="0"/>
              <a:t> </a:t>
            </a:r>
            <a:r>
              <a:rPr lang="en-GB" sz="4000" b="1" dirty="0" err="1"/>
              <a:t>i</a:t>
            </a:r>
            <a:r>
              <a:rPr lang="en-GB" sz="4000" b="1" dirty="0"/>
              <a:t> </a:t>
            </a:r>
            <a:r>
              <a:rPr lang="en-GB" sz="4000" b="1" dirty="0" err="1"/>
              <a:t>ddysgu</a:t>
            </a:r>
            <a:r>
              <a:rPr lang="en-GB" sz="4000" b="1" dirty="0"/>
              <a:t> </a:t>
            </a:r>
            <a:r>
              <a:rPr lang="en-GB" sz="4000" b="1" dirty="0" err="1"/>
              <a:t>Mathemateg</a:t>
            </a:r>
            <a:r>
              <a:rPr lang="en-GB" sz="4000" b="1" dirty="0"/>
              <a:t> a </a:t>
            </a:r>
            <a:r>
              <a:rPr lang="en-GB" sz="4000" b="1" dirty="0" err="1"/>
              <a:t>Rhifedd</a:t>
            </a:r>
            <a:r>
              <a:rPr lang="en-GB" sz="4000" b="1" dirty="0"/>
              <a:t>  </a:t>
            </a:r>
          </a:p>
          <a:p>
            <a:endParaRPr lang="en-GB" sz="4000" b="1" dirty="0"/>
          </a:p>
          <a:p>
            <a:r>
              <a:rPr lang="en-GB" sz="3600" b="1" dirty="0"/>
              <a:t>Session 6 – How best to teach Mathematics and Numeracy</a:t>
            </a:r>
          </a:p>
        </p:txBody>
      </p:sp>
    </p:spTree>
    <p:extLst>
      <p:ext uri="{BB962C8B-B14F-4D97-AF65-F5344CB8AC3E}">
        <p14:creationId xmlns:p14="http://schemas.microsoft.com/office/powerpoint/2010/main" val="10415668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E4765-1758-76B8-F3A1-1FE6B6BDE0E2}"/>
              </a:ext>
            </a:extLst>
          </p:cNvPr>
          <p:cNvSpPr>
            <a:spLocks noGrp="1"/>
          </p:cNvSpPr>
          <p:nvPr>
            <p:ph type="title"/>
          </p:nvPr>
        </p:nvSpPr>
        <p:spPr>
          <a:xfrm>
            <a:off x="1168722" y="-418666"/>
            <a:ext cx="4581045" cy="3262516"/>
          </a:xfrm>
        </p:spPr>
        <p:txBody>
          <a:bodyPr anchor="ctr">
            <a:normAutofit/>
          </a:bodyPr>
          <a:lstStyle/>
          <a:p>
            <a:br>
              <a:rPr lang="en-GB" dirty="0">
                <a:solidFill>
                  <a:srgbClr val="004B90"/>
                </a:solidFill>
              </a:rPr>
            </a:br>
            <a:r>
              <a:rPr lang="en-GB" b="1" dirty="0" err="1">
                <a:solidFill>
                  <a:srgbClr val="004B90"/>
                </a:solidFill>
              </a:rPr>
              <a:t>Mewn</a:t>
            </a:r>
            <a:r>
              <a:rPr lang="en-GB" b="1" dirty="0">
                <a:solidFill>
                  <a:srgbClr val="004B90"/>
                </a:solidFill>
              </a:rPr>
              <a:t> </a:t>
            </a:r>
            <a:r>
              <a:rPr lang="en-GB" b="1" dirty="0" err="1">
                <a:solidFill>
                  <a:srgbClr val="004B90"/>
                </a:solidFill>
              </a:rPr>
              <a:t>adroddiad</a:t>
            </a:r>
            <a:r>
              <a:rPr lang="en-GB" b="1" dirty="0">
                <a:solidFill>
                  <a:srgbClr val="004B90"/>
                </a:solidFill>
              </a:rPr>
              <a:t> interim </a:t>
            </a:r>
            <a:r>
              <a:rPr lang="en-GB" b="1" dirty="0" err="1">
                <a:solidFill>
                  <a:srgbClr val="004B90"/>
                </a:solidFill>
              </a:rPr>
              <a:t>yn</a:t>
            </a:r>
            <a:r>
              <a:rPr lang="en-GB" b="1" dirty="0">
                <a:solidFill>
                  <a:srgbClr val="004B90"/>
                </a:solidFill>
              </a:rPr>
              <a:t> 2014 </a:t>
            </a:r>
            <a:r>
              <a:rPr lang="en-GB" b="1" dirty="0" err="1">
                <a:solidFill>
                  <a:srgbClr val="004B90"/>
                </a:solidFill>
              </a:rPr>
              <a:t>dywedodd</a:t>
            </a:r>
            <a:r>
              <a:rPr lang="en-GB" b="1" dirty="0">
                <a:solidFill>
                  <a:srgbClr val="004B90"/>
                </a:solidFill>
              </a:rPr>
              <a:t> ESTYN: </a:t>
            </a:r>
            <a:r>
              <a:rPr lang="en-GB" dirty="0"/>
              <a:t>​</a:t>
            </a:r>
            <a:br>
              <a:rPr lang="en-GB" dirty="0"/>
            </a:br>
            <a:endParaRPr lang="en-GB" dirty="0">
              <a:solidFill>
                <a:srgbClr val="FFFFFF"/>
              </a:solidFill>
            </a:endParaRPr>
          </a:p>
        </p:txBody>
      </p:sp>
      <p:sp>
        <p:nvSpPr>
          <p:cNvPr id="9" name="Content Placeholder 8">
            <a:extLst>
              <a:ext uri="{FF2B5EF4-FFF2-40B4-BE49-F238E27FC236}">
                <a16:creationId xmlns:a16="http://schemas.microsoft.com/office/drawing/2014/main" id="{9D22DF90-1251-6D97-96C3-8D9F2B6EE261}"/>
              </a:ext>
            </a:extLst>
          </p:cNvPr>
          <p:cNvSpPr>
            <a:spLocks noGrp="1"/>
          </p:cNvSpPr>
          <p:nvPr>
            <p:ph idx="1"/>
          </p:nvPr>
        </p:nvSpPr>
        <p:spPr>
          <a:xfrm>
            <a:off x="6095999" y="1068902"/>
            <a:ext cx="5815295" cy="5133935"/>
          </a:xfrm>
        </p:spPr>
        <p:txBody>
          <a:bodyPr anchor="ctr">
            <a:noAutofit/>
          </a:bodyPr>
          <a:lstStyle/>
          <a:p>
            <a:pPr>
              <a:buFont typeface="Wingdings" panose="05000000000000000000" pitchFamily="2" charset="2"/>
              <a:buChar char="§"/>
            </a:pPr>
            <a:r>
              <a:rPr lang="en-US" sz="2400" b="1" dirty="0" err="1">
                <a:solidFill>
                  <a:srgbClr val="004B90"/>
                </a:solidFill>
              </a:rPr>
              <a:t>Nid</a:t>
            </a:r>
            <a:r>
              <a:rPr lang="en-US" sz="2400" b="1" dirty="0">
                <a:solidFill>
                  <a:srgbClr val="004B90"/>
                </a:solidFill>
              </a:rPr>
              <a:t> </a:t>
            </a:r>
            <a:r>
              <a:rPr lang="en-US" sz="2400" b="1" dirty="0" err="1">
                <a:solidFill>
                  <a:srgbClr val="004B90"/>
                </a:solidFill>
              </a:rPr>
              <a:t>yw</a:t>
            </a:r>
            <a:r>
              <a:rPr lang="en-US" sz="2400" b="1" dirty="0">
                <a:solidFill>
                  <a:srgbClr val="004B90"/>
                </a:solidFill>
              </a:rPr>
              <a:t> </a:t>
            </a:r>
            <a:r>
              <a:rPr lang="en-US" sz="2400" b="1" dirty="0" err="1">
                <a:solidFill>
                  <a:srgbClr val="004B90"/>
                </a:solidFill>
              </a:rPr>
              <a:t>medrau</a:t>
            </a:r>
            <a:r>
              <a:rPr lang="en-US" sz="2400" b="1" dirty="0">
                <a:solidFill>
                  <a:srgbClr val="004B90"/>
                </a:solidFill>
              </a:rPr>
              <a:t> </a:t>
            </a:r>
            <a:r>
              <a:rPr lang="en-US" sz="2400" b="1" dirty="0" err="1">
                <a:solidFill>
                  <a:srgbClr val="004B90"/>
                </a:solidFill>
              </a:rPr>
              <a:t>rhesymu</a:t>
            </a:r>
            <a:r>
              <a:rPr lang="en-US" sz="2400" b="1" dirty="0">
                <a:solidFill>
                  <a:srgbClr val="004B90"/>
                </a:solidFill>
              </a:rPr>
              <a:t> </a:t>
            </a:r>
            <a:r>
              <a:rPr lang="en-US" sz="2400" b="1" dirty="0" err="1">
                <a:solidFill>
                  <a:srgbClr val="004B90"/>
                </a:solidFill>
              </a:rPr>
              <a:t>rhifiadol</a:t>
            </a:r>
            <a:r>
              <a:rPr lang="en-US" sz="2400" b="1" dirty="0">
                <a:solidFill>
                  <a:srgbClr val="004B90"/>
                </a:solidFill>
              </a:rPr>
              <a:t> </a:t>
            </a:r>
            <a:r>
              <a:rPr lang="en-US" sz="2400" b="1" dirty="0" err="1">
                <a:solidFill>
                  <a:srgbClr val="004B90"/>
                </a:solidFill>
              </a:rPr>
              <a:t>disgyblion</a:t>
            </a:r>
            <a:r>
              <a:rPr lang="en-US" sz="2400" b="1" dirty="0">
                <a:solidFill>
                  <a:srgbClr val="004B90"/>
                </a:solidFill>
              </a:rPr>
              <a:t> </a:t>
            </a:r>
            <a:r>
              <a:rPr lang="en-US" sz="2400" b="1" dirty="0" err="1">
                <a:solidFill>
                  <a:srgbClr val="004B90"/>
                </a:solidFill>
              </a:rPr>
              <a:t>yn</a:t>
            </a:r>
            <a:r>
              <a:rPr lang="en-US" sz="2400" b="1" dirty="0">
                <a:solidFill>
                  <a:srgbClr val="004B90"/>
                </a:solidFill>
              </a:rPr>
              <a:t> </a:t>
            </a:r>
            <a:r>
              <a:rPr lang="en-US" sz="2400" b="1" dirty="0" err="1">
                <a:solidFill>
                  <a:srgbClr val="004B90"/>
                </a:solidFill>
              </a:rPr>
              <a:t>ddigon</a:t>
            </a:r>
            <a:r>
              <a:rPr lang="en-US" sz="2400" b="1" dirty="0">
                <a:solidFill>
                  <a:srgbClr val="004B90"/>
                </a:solidFill>
              </a:rPr>
              <a:t> </a:t>
            </a:r>
            <a:r>
              <a:rPr lang="en-US" sz="2400" b="1" dirty="0" err="1">
                <a:solidFill>
                  <a:srgbClr val="004B90"/>
                </a:solidFill>
              </a:rPr>
              <a:t>cadarn</a:t>
            </a:r>
            <a:r>
              <a:rPr lang="en-US" sz="2400" b="1" dirty="0">
                <a:solidFill>
                  <a:srgbClr val="004B90"/>
                </a:solidFill>
              </a:rPr>
              <a:t> o </a:t>
            </a:r>
            <a:r>
              <a:rPr lang="en-US" sz="2400" b="1" dirty="0" err="1">
                <a:solidFill>
                  <a:srgbClr val="004B90"/>
                </a:solidFill>
              </a:rPr>
              <a:t>hyd</a:t>
            </a:r>
            <a:endParaRPr lang="en-US" sz="2400" b="1" dirty="0">
              <a:solidFill>
                <a:srgbClr val="004B90"/>
              </a:solidFill>
            </a:endParaRPr>
          </a:p>
          <a:p>
            <a:pPr marL="0" indent="0">
              <a:buNone/>
            </a:pPr>
            <a:endParaRPr lang="en-US" sz="2400" b="1" dirty="0">
              <a:solidFill>
                <a:srgbClr val="004B90"/>
              </a:solidFill>
            </a:endParaRPr>
          </a:p>
          <a:p>
            <a:pPr>
              <a:buFont typeface="Wingdings" panose="05000000000000000000" pitchFamily="2" charset="2"/>
              <a:buChar char="§"/>
            </a:pPr>
            <a:r>
              <a:rPr lang="en-US" sz="2400" b="1" dirty="0">
                <a:solidFill>
                  <a:srgbClr val="004B90"/>
                </a:solidFill>
              </a:rPr>
              <a:t>Dim </a:t>
            </a:r>
            <a:r>
              <a:rPr lang="en-US" sz="2400" b="1" dirty="0" err="1">
                <a:solidFill>
                  <a:srgbClr val="004B90"/>
                </a:solidFill>
              </a:rPr>
              <a:t>ond</a:t>
            </a:r>
            <a:r>
              <a:rPr lang="en-US" sz="2400" b="1" dirty="0">
                <a:solidFill>
                  <a:srgbClr val="004B90"/>
                </a:solidFill>
              </a:rPr>
              <a:t> </a:t>
            </a:r>
            <a:r>
              <a:rPr lang="en-US" sz="2400" b="1" dirty="0" err="1">
                <a:solidFill>
                  <a:srgbClr val="004B90"/>
                </a:solidFill>
              </a:rPr>
              <a:t>rhyw</a:t>
            </a:r>
            <a:r>
              <a:rPr lang="en-US" sz="2400" b="1" dirty="0">
                <a:solidFill>
                  <a:srgbClr val="004B90"/>
                </a:solidFill>
              </a:rPr>
              <a:t> </a:t>
            </a:r>
            <a:r>
              <a:rPr lang="en-US" sz="2400" b="1" dirty="0" err="1">
                <a:solidFill>
                  <a:srgbClr val="004B90"/>
                </a:solidFill>
              </a:rPr>
              <a:t>hanner</a:t>
            </a:r>
            <a:r>
              <a:rPr lang="en-US" sz="2400" b="1" dirty="0">
                <a:solidFill>
                  <a:srgbClr val="004B90"/>
                </a:solidFill>
              </a:rPr>
              <a:t> </a:t>
            </a:r>
            <a:r>
              <a:rPr lang="en-US" sz="2400" b="1" dirty="0" err="1">
                <a:solidFill>
                  <a:srgbClr val="004B90"/>
                </a:solidFill>
              </a:rPr>
              <a:t>yr</a:t>
            </a:r>
            <a:r>
              <a:rPr lang="en-US" sz="2400" b="1" dirty="0">
                <a:solidFill>
                  <a:srgbClr val="004B90"/>
                </a:solidFill>
              </a:rPr>
              <a:t> </a:t>
            </a:r>
            <a:r>
              <a:rPr lang="en-US" sz="2400" b="1" dirty="0" err="1">
                <a:solidFill>
                  <a:srgbClr val="004B90"/>
                </a:solidFill>
              </a:rPr>
              <a:t>ysgolion</a:t>
            </a:r>
            <a:r>
              <a:rPr lang="en-US" sz="2400" b="1" dirty="0">
                <a:solidFill>
                  <a:srgbClr val="004B90"/>
                </a:solidFill>
              </a:rPr>
              <a:t> </a:t>
            </a:r>
            <a:r>
              <a:rPr lang="en-US" sz="2400" b="1" dirty="0" err="1">
                <a:solidFill>
                  <a:srgbClr val="004B90"/>
                </a:solidFill>
              </a:rPr>
              <a:t>sydd</a:t>
            </a:r>
            <a:r>
              <a:rPr lang="en-US" sz="2400" b="1" dirty="0">
                <a:solidFill>
                  <a:srgbClr val="004B90"/>
                </a:solidFill>
              </a:rPr>
              <a:t> </a:t>
            </a:r>
            <a:r>
              <a:rPr lang="en-US" sz="2400" b="1" dirty="0" err="1">
                <a:solidFill>
                  <a:srgbClr val="004B90"/>
                </a:solidFill>
              </a:rPr>
              <a:t>wedi</a:t>
            </a:r>
            <a:r>
              <a:rPr lang="en-US" sz="2400" b="1" dirty="0">
                <a:solidFill>
                  <a:srgbClr val="004B90"/>
                </a:solidFill>
              </a:rPr>
              <a:t> </a:t>
            </a:r>
            <a:r>
              <a:rPr lang="en-US" sz="2400" b="1" dirty="0" err="1">
                <a:solidFill>
                  <a:srgbClr val="004B90"/>
                </a:solidFill>
              </a:rPr>
              <a:t>datblygu</a:t>
            </a:r>
            <a:r>
              <a:rPr lang="en-US" sz="2400" b="1" dirty="0">
                <a:solidFill>
                  <a:srgbClr val="004B90"/>
                </a:solidFill>
              </a:rPr>
              <a:t> </a:t>
            </a:r>
            <a:r>
              <a:rPr lang="en-US" sz="2400" b="1" dirty="0" err="1">
                <a:solidFill>
                  <a:srgbClr val="004B90"/>
                </a:solidFill>
              </a:rPr>
              <a:t>darpariaeth</a:t>
            </a:r>
            <a:r>
              <a:rPr lang="en-US" sz="2400" b="1" dirty="0">
                <a:solidFill>
                  <a:srgbClr val="004B90"/>
                </a:solidFill>
              </a:rPr>
              <a:t> addas </a:t>
            </a:r>
            <a:r>
              <a:rPr lang="en-US" sz="2400" b="1" dirty="0" err="1">
                <a:solidFill>
                  <a:srgbClr val="004B90"/>
                </a:solidFill>
              </a:rPr>
              <a:t>ar</a:t>
            </a:r>
            <a:r>
              <a:rPr lang="en-US" sz="2400" b="1" dirty="0">
                <a:solidFill>
                  <a:srgbClr val="004B90"/>
                </a:solidFill>
              </a:rPr>
              <a:t> </a:t>
            </a:r>
            <a:r>
              <a:rPr lang="en-US" sz="2400" b="1" dirty="0" err="1">
                <a:solidFill>
                  <a:srgbClr val="004B90"/>
                </a:solidFill>
              </a:rPr>
              <a:t>gyfer</a:t>
            </a:r>
            <a:r>
              <a:rPr lang="en-US" sz="2400" b="1" dirty="0">
                <a:solidFill>
                  <a:srgbClr val="004B90"/>
                </a:solidFill>
              </a:rPr>
              <a:t> </a:t>
            </a:r>
            <a:r>
              <a:rPr lang="en-US" sz="2400" b="1" dirty="0" err="1">
                <a:solidFill>
                  <a:srgbClr val="004B90"/>
                </a:solidFill>
              </a:rPr>
              <a:t>rhifedd</a:t>
            </a:r>
            <a:endParaRPr lang="en-US" sz="2400" b="1" dirty="0">
              <a:solidFill>
                <a:srgbClr val="004B90"/>
              </a:solidFill>
            </a:endParaRPr>
          </a:p>
          <a:p>
            <a:pPr marL="0" indent="0">
              <a:buNone/>
            </a:pPr>
            <a:endParaRPr lang="en-US" sz="2400" b="1" dirty="0">
              <a:solidFill>
                <a:srgbClr val="004B90"/>
              </a:solidFill>
            </a:endParaRPr>
          </a:p>
          <a:p>
            <a:pPr>
              <a:buFont typeface="Wingdings" panose="05000000000000000000" pitchFamily="2" charset="2"/>
              <a:buChar char="§"/>
            </a:pPr>
            <a:r>
              <a:rPr lang="en-US" sz="2400" b="1" dirty="0" err="1">
                <a:solidFill>
                  <a:srgbClr val="004B90"/>
                </a:solidFill>
              </a:rPr>
              <a:t>Yn</a:t>
            </a:r>
            <a:r>
              <a:rPr lang="en-US" sz="2400" b="1" dirty="0">
                <a:solidFill>
                  <a:srgbClr val="004B90"/>
                </a:solidFill>
              </a:rPr>
              <a:t> y </a:t>
            </a:r>
            <a:r>
              <a:rPr lang="en-US" sz="2400" b="1" dirty="0" err="1">
                <a:solidFill>
                  <a:srgbClr val="004B90"/>
                </a:solidFill>
              </a:rPr>
              <a:t>rhan</a:t>
            </a:r>
            <a:r>
              <a:rPr lang="en-US" sz="2400" b="1" dirty="0">
                <a:solidFill>
                  <a:srgbClr val="004B90"/>
                </a:solidFill>
              </a:rPr>
              <a:t> </a:t>
            </a:r>
            <a:r>
              <a:rPr lang="en-US" sz="2400" b="1" dirty="0" err="1">
                <a:solidFill>
                  <a:srgbClr val="004B90"/>
                </a:solidFill>
              </a:rPr>
              <a:t>fwyaf</a:t>
            </a:r>
            <a:r>
              <a:rPr lang="en-US" sz="2400" b="1" dirty="0">
                <a:solidFill>
                  <a:srgbClr val="004B90"/>
                </a:solidFill>
              </a:rPr>
              <a:t> o </a:t>
            </a:r>
            <a:r>
              <a:rPr lang="en-US" sz="2400" b="1" dirty="0" err="1">
                <a:solidFill>
                  <a:srgbClr val="004B90"/>
                </a:solidFill>
              </a:rPr>
              <a:t>ysgolion</a:t>
            </a:r>
            <a:r>
              <a:rPr lang="en-US" sz="2400" b="1" dirty="0">
                <a:solidFill>
                  <a:srgbClr val="004B90"/>
                </a:solidFill>
              </a:rPr>
              <a:t> </a:t>
            </a:r>
            <a:r>
              <a:rPr lang="en-US" sz="2400" b="1" dirty="0" err="1">
                <a:solidFill>
                  <a:srgbClr val="004B90"/>
                </a:solidFill>
              </a:rPr>
              <a:t>cynradd</a:t>
            </a:r>
            <a:r>
              <a:rPr lang="en-US" sz="2400" b="1" dirty="0">
                <a:solidFill>
                  <a:srgbClr val="004B90"/>
                </a:solidFill>
              </a:rPr>
              <a:t> ac </a:t>
            </a:r>
            <a:r>
              <a:rPr lang="en-US" sz="2400" b="1" dirty="0" err="1">
                <a:solidFill>
                  <a:srgbClr val="004B90"/>
                </a:solidFill>
              </a:rPr>
              <a:t>uwchradd</a:t>
            </a:r>
            <a:r>
              <a:rPr lang="en-US" sz="2400" b="1" dirty="0">
                <a:solidFill>
                  <a:srgbClr val="004B90"/>
                </a:solidFill>
              </a:rPr>
              <a:t>, </a:t>
            </a:r>
            <a:r>
              <a:rPr lang="en-US" sz="2400" b="1" dirty="0" err="1">
                <a:solidFill>
                  <a:srgbClr val="004B90"/>
                </a:solidFill>
              </a:rPr>
              <a:t>mae’r</a:t>
            </a:r>
            <a:r>
              <a:rPr lang="en-US" sz="2400" b="1" dirty="0">
                <a:solidFill>
                  <a:srgbClr val="004B90"/>
                </a:solidFill>
              </a:rPr>
              <a:t> </a:t>
            </a:r>
            <a:r>
              <a:rPr lang="en-US" sz="2400" b="1" dirty="0" err="1">
                <a:solidFill>
                  <a:srgbClr val="004B90"/>
                </a:solidFill>
              </a:rPr>
              <a:t>cynllunio</a:t>
            </a:r>
            <a:r>
              <a:rPr lang="en-US" sz="2400" b="1" dirty="0">
                <a:solidFill>
                  <a:srgbClr val="004B90"/>
                </a:solidFill>
              </a:rPr>
              <a:t> </a:t>
            </a:r>
            <a:r>
              <a:rPr lang="en-US" sz="2400" b="1" dirty="0" err="1">
                <a:solidFill>
                  <a:srgbClr val="004B90"/>
                </a:solidFill>
              </a:rPr>
              <a:t>a’r</a:t>
            </a:r>
            <a:r>
              <a:rPr lang="en-US" sz="2400" b="1" dirty="0">
                <a:solidFill>
                  <a:srgbClr val="004B90"/>
                </a:solidFill>
              </a:rPr>
              <a:t> </a:t>
            </a:r>
            <a:r>
              <a:rPr lang="en-US" sz="2400" b="1" dirty="0" err="1">
                <a:solidFill>
                  <a:srgbClr val="004B90"/>
                </a:solidFill>
              </a:rPr>
              <a:t>ddarpariaeth</a:t>
            </a:r>
            <a:r>
              <a:rPr lang="en-US" sz="2400" b="1" dirty="0">
                <a:solidFill>
                  <a:srgbClr val="004B90"/>
                </a:solidFill>
              </a:rPr>
              <a:t> </a:t>
            </a:r>
            <a:r>
              <a:rPr lang="en-US" sz="2400" b="1" dirty="0" err="1">
                <a:solidFill>
                  <a:srgbClr val="004B90"/>
                </a:solidFill>
              </a:rPr>
              <a:t>ar</a:t>
            </a:r>
            <a:r>
              <a:rPr lang="en-US" sz="2400" b="1" dirty="0">
                <a:solidFill>
                  <a:srgbClr val="004B90"/>
                </a:solidFill>
              </a:rPr>
              <a:t> </a:t>
            </a:r>
            <a:r>
              <a:rPr lang="en-US" sz="2400" b="1" dirty="0" err="1">
                <a:solidFill>
                  <a:srgbClr val="004B90"/>
                </a:solidFill>
              </a:rPr>
              <a:t>gyfer</a:t>
            </a:r>
            <a:r>
              <a:rPr lang="en-US" sz="2400" b="1" dirty="0">
                <a:solidFill>
                  <a:srgbClr val="004B90"/>
                </a:solidFill>
              </a:rPr>
              <a:t> </a:t>
            </a:r>
            <a:r>
              <a:rPr lang="en-US" sz="2400" b="1" dirty="0" err="1">
                <a:solidFill>
                  <a:srgbClr val="004B90"/>
                </a:solidFill>
              </a:rPr>
              <a:t>rhifedd</a:t>
            </a:r>
            <a:r>
              <a:rPr lang="en-US" sz="2400" b="1" dirty="0">
                <a:solidFill>
                  <a:srgbClr val="004B90"/>
                </a:solidFill>
              </a:rPr>
              <a:t> </a:t>
            </a:r>
            <a:r>
              <a:rPr lang="en-US" sz="2400" b="1" dirty="0" err="1">
                <a:solidFill>
                  <a:srgbClr val="004B90"/>
                </a:solidFill>
              </a:rPr>
              <a:t>yn</a:t>
            </a:r>
            <a:r>
              <a:rPr lang="en-US" sz="2400" b="1" dirty="0">
                <a:solidFill>
                  <a:srgbClr val="004B90"/>
                </a:solidFill>
              </a:rPr>
              <a:t> </a:t>
            </a:r>
            <a:r>
              <a:rPr lang="en-US" sz="2400" b="1" dirty="0" err="1">
                <a:solidFill>
                  <a:srgbClr val="004B90"/>
                </a:solidFill>
              </a:rPr>
              <a:t>wannach</a:t>
            </a:r>
            <a:r>
              <a:rPr lang="en-US" sz="2400" b="1" dirty="0">
                <a:solidFill>
                  <a:srgbClr val="004B90"/>
                </a:solidFill>
              </a:rPr>
              <a:t> nag </a:t>
            </a:r>
            <a:r>
              <a:rPr lang="en-US" sz="2400" b="1" dirty="0" err="1">
                <a:solidFill>
                  <a:srgbClr val="004B90"/>
                </a:solidFill>
              </a:rPr>
              <a:t>ar</a:t>
            </a:r>
            <a:r>
              <a:rPr lang="en-US" sz="2400" b="1" dirty="0">
                <a:solidFill>
                  <a:srgbClr val="004B90"/>
                </a:solidFill>
              </a:rPr>
              <a:t> </a:t>
            </a:r>
            <a:r>
              <a:rPr lang="en-US" sz="2400" b="1" dirty="0" err="1">
                <a:solidFill>
                  <a:srgbClr val="004B90"/>
                </a:solidFill>
              </a:rPr>
              <a:t>gyfer</a:t>
            </a:r>
            <a:r>
              <a:rPr lang="en-US" sz="2400" b="1" dirty="0">
                <a:solidFill>
                  <a:srgbClr val="004B90"/>
                </a:solidFill>
              </a:rPr>
              <a:t> </a:t>
            </a:r>
            <a:r>
              <a:rPr lang="en-US" sz="2400" b="1" dirty="0" err="1">
                <a:solidFill>
                  <a:srgbClr val="004B90"/>
                </a:solidFill>
              </a:rPr>
              <a:t>llythrennedd</a:t>
            </a:r>
            <a:endParaRPr lang="en-US" sz="2400" b="1" dirty="0">
              <a:solidFill>
                <a:srgbClr val="004B90"/>
              </a:solidFill>
            </a:endParaRPr>
          </a:p>
          <a:p>
            <a:pPr marL="0" indent="0">
              <a:buNone/>
            </a:pPr>
            <a:endParaRPr lang="en-US" sz="2400" b="1" dirty="0">
              <a:solidFill>
                <a:srgbClr val="004B90"/>
              </a:solidFill>
            </a:endParaRPr>
          </a:p>
          <a:p>
            <a:pPr>
              <a:buFont typeface="Wingdings" panose="05000000000000000000" pitchFamily="2" charset="2"/>
              <a:buChar char="§"/>
            </a:pPr>
            <a:r>
              <a:rPr lang="en-US" sz="2400" b="1" dirty="0" err="1">
                <a:solidFill>
                  <a:srgbClr val="004B90"/>
                </a:solidFill>
              </a:rPr>
              <a:t>Yn</a:t>
            </a:r>
            <a:r>
              <a:rPr lang="en-US" sz="2400" b="1" dirty="0">
                <a:solidFill>
                  <a:srgbClr val="004B90"/>
                </a:solidFill>
              </a:rPr>
              <a:t> </a:t>
            </a:r>
            <a:r>
              <a:rPr lang="en-US" sz="2400" b="1" dirty="0" err="1">
                <a:solidFill>
                  <a:srgbClr val="004B90"/>
                </a:solidFill>
              </a:rPr>
              <a:t>gyffredinol</a:t>
            </a:r>
            <a:r>
              <a:rPr lang="en-US" sz="2400" b="1" dirty="0">
                <a:solidFill>
                  <a:srgbClr val="004B90"/>
                </a:solidFill>
              </a:rPr>
              <a:t>, </a:t>
            </a:r>
            <a:r>
              <a:rPr lang="en-US" sz="2400" b="1" dirty="0" err="1">
                <a:solidFill>
                  <a:srgbClr val="004B90"/>
                </a:solidFill>
              </a:rPr>
              <a:t>nid</a:t>
            </a:r>
            <a:r>
              <a:rPr lang="en-US" sz="2400" b="1" dirty="0">
                <a:solidFill>
                  <a:srgbClr val="004B90"/>
                </a:solidFill>
              </a:rPr>
              <a:t> </a:t>
            </a:r>
            <a:r>
              <a:rPr lang="en-US" sz="2400" b="1" dirty="0" err="1">
                <a:solidFill>
                  <a:srgbClr val="004B90"/>
                </a:solidFill>
              </a:rPr>
              <a:t>yw</a:t>
            </a:r>
            <a:r>
              <a:rPr lang="en-US" sz="2400" b="1" dirty="0">
                <a:solidFill>
                  <a:srgbClr val="004B90"/>
                </a:solidFill>
              </a:rPr>
              <a:t> </a:t>
            </a:r>
            <a:r>
              <a:rPr lang="en-US" sz="2400" b="1" dirty="0" err="1">
                <a:solidFill>
                  <a:srgbClr val="004B90"/>
                </a:solidFill>
              </a:rPr>
              <a:t>ansawdd</a:t>
            </a:r>
            <a:r>
              <a:rPr lang="en-US" sz="2400" b="1" dirty="0">
                <a:solidFill>
                  <a:srgbClr val="004B90"/>
                </a:solidFill>
              </a:rPr>
              <a:t> </a:t>
            </a:r>
            <a:r>
              <a:rPr lang="en-US" sz="2400" b="1" dirty="0" err="1">
                <a:solidFill>
                  <a:srgbClr val="004B90"/>
                </a:solidFill>
              </a:rPr>
              <a:t>marcio</a:t>
            </a:r>
            <a:r>
              <a:rPr lang="en-US" sz="2400" b="1" dirty="0">
                <a:solidFill>
                  <a:srgbClr val="004B90"/>
                </a:solidFill>
              </a:rPr>
              <a:t> </a:t>
            </a:r>
            <a:r>
              <a:rPr lang="en-US" sz="2400" b="1" dirty="0" err="1">
                <a:solidFill>
                  <a:srgbClr val="004B90"/>
                </a:solidFill>
              </a:rPr>
              <a:t>gwaith</a:t>
            </a:r>
            <a:r>
              <a:rPr lang="en-US" sz="2400" b="1" dirty="0">
                <a:solidFill>
                  <a:srgbClr val="004B90"/>
                </a:solidFill>
              </a:rPr>
              <a:t> </a:t>
            </a:r>
            <a:r>
              <a:rPr lang="en-US" sz="2400" b="1" dirty="0" err="1">
                <a:solidFill>
                  <a:srgbClr val="004B90"/>
                </a:solidFill>
              </a:rPr>
              <a:t>rhifedd</a:t>
            </a:r>
            <a:r>
              <a:rPr lang="en-US" sz="2400" b="1" dirty="0">
                <a:solidFill>
                  <a:srgbClr val="004B90"/>
                </a:solidFill>
              </a:rPr>
              <a:t> </a:t>
            </a:r>
            <a:r>
              <a:rPr lang="en-US" sz="2400" b="1" dirty="0" err="1">
                <a:solidFill>
                  <a:srgbClr val="004B90"/>
                </a:solidFill>
              </a:rPr>
              <a:t>disgyblion</a:t>
            </a:r>
            <a:r>
              <a:rPr lang="en-US" sz="2400" b="1" dirty="0">
                <a:solidFill>
                  <a:srgbClr val="004B90"/>
                </a:solidFill>
              </a:rPr>
              <a:t> </a:t>
            </a:r>
            <a:r>
              <a:rPr lang="en-US" sz="2400" b="1" dirty="0" err="1">
                <a:solidFill>
                  <a:srgbClr val="004B90"/>
                </a:solidFill>
              </a:rPr>
              <a:t>ar</a:t>
            </a:r>
            <a:r>
              <a:rPr lang="en-US" sz="2400" b="1" dirty="0">
                <a:solidFill>
                  <a:srgbClr val="004B90"/>
                </a:solidFill>
              </a:rPr>
              <a:t> draws y </a:t>
            </a:r>
            <a:r>
              <a:rPr lang="en-US" sz="2400" b="1" dirty="0" err="1">
                <a:solidFill>
                  <a:srgbClr val="004B90"/>
                </a:solidFill>
              </a:rPr>
              <a:t>cwricwlwm</a:t>
            </a:r>
            <a:r>
              <a:rPr lang="en-US" sz="2400" b="1" dirty="0">
                <a:solidFill>
                  <a:srgbClr val="004B90"/>
                </a:solidFill>
              </a:rPr>
              <a:t> </a:t>
            </a:r>
            <a:r>
              <a:rPr lang="en-US" sz="2400" b="1" dirty="0" err="1">
                <a:solidFill>
                  <a:srgbClr val="004B90"/>
                </a:solidFill>
              </a:rPr>
              <a:t>yn</a:t>
            </a:r>
            <a:r>
              <a:rPr lang="en-US" sz="2400" b="1" dirty="0">
                <a:solidFill>
                  <a:srgbClr val="004B90"/>
                </a:solidFill>
              </a:rPr>
              <a:t> </a:t>
            </a:r>
            <a:r>
              <a:rPr lang="en-US" sz="2400" b="1" dirty="0" err="1">
                <a:solidFill>
                  <a:srgbClr val="004B90"/>
                </a:solidFill>
              </a:rPr>
              <a:t>ddigon</a:t>
            </a:r>
            <a:r>
              <a:rPr lang="en-US" sz="2400" b="1" dirty="0">
                <a:solidFill>
                  <a:srgbClr val="004B90"/>
                </a:solidFill>
              </a:rPr>
              <a:t> da</a:t>
            </a:r>
          </a:p>
        </p:txBody>
      </p:sp>
      <p:sp>
        <p:nvSpPr>
          <p:cNvPr id="6" name="TextBox 5">
            <a:extLst>
              <a:ext uri="{FF2B5EF4-FFF2-40B4-BE49-F238E27FC236}">
                <a16:creationId xmlns:a16="http://schemas.microsoft.com/office/drawing/2014/main" id="{5BF0DECB-7A77-D909-E767-165C8AFE8582}"/>
              </a:ext>
            </a:extLst>
          </p:cNvPr>
          <p:cNvSpPr txBox="1"/>
          <p:nvPr/>
        </p:nvSpPr>
        <p:spPr>
          <a:xfrm>
            <a:off x="1590675" y="5206484"/>
            <a:ext cx="6096000" cy="369332"/>
          </a:xfrm>
          <a:prstGeom prst="rect">
            <a:avLst/>
          </a:prstGeom>
          <a:noFill/>
        </p:spPr>
        <p:txBody>
          <a:bodyPr wrap="square">
            <a:spAutoFit/>
          </a:bodyPr>
          <a:lstStyle/>
          <a:p>
            <a:r>
              <a:rPr lang="en-GB" dirty="0">
                <a:hlinkClick r:id="rId2"/>
              </a:rPr>
              <a:t>Thematic survey report</a:t>
            </a:r>
            <a:endParaRPr lang="en-GB" dirty="0"/>
          </a:p>
        </p:txBody>
      </p:sp>
      <p:pic>
        <p:nvPicPr>
          <p:cNvPr id="8" name="Picture 7" descr="A blue and white sign with red and white stripes&#10;&#10;AI-generated content may be incorrect.">
            <a:extLst>
              <a:ext uri="{FF2B5EF4-FFF2-40B4-BE49-F238E27FC236}">
                <a16:creationId xmlns:a16="http://schemas.microsoft.com/office/drawing/2014/main" id="{235F45DF-6146-9261-909D-314AB99F2F61}"/>
              </a:ext>
            </a:extLst>
          </p:cNvPr>
          <p:cNvPicPr>
            <a:picLocks noChangeAspect="1"/>
          </p:cNvPicPr>
          <p:nvPr/>
        </p:nvPicPr>
        <p:blipFill>
          <a:blip r:embed="rId3"/>
          <a:stretch>
            <a:fillRect/>
          </a:stretch>
        </p:blipFill>
        <p:spPr>
          <a:xfrm>
            <a:off x="962025" y="2338618"/>
            <a:ext cx="4124325" cy="2383720"/>
          </a:xfrm>
          <a:prstGeom prst="rect">
            <a:avLst/>
          </a:prstGeom>
        </p:spPr>
      </p:pic>
    </p:spTree>
    <p:extLst>
      <p:ext uri="{BB962C8B-B14F-4D97-AF65-F5344CB8AC3E}">
        <p14:creationId xmlns:p14="http://schemas.microsoft.com/office/powerpoint/2010/main" val="1644011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blue and red rectangle with white text&#10;&#10;AI-generated content may be incorrect.">
            <a:extLst>
              <a:ext uri="{FF2B5EF4-FFF2-40B4-BE49-F238E27FC236}">
                <a16:creationId xmlns:a16="http://schemas.microsoft.com/office/drawing/2014/main" id="{FB67FA9C-3A5B-5DB1-F5A5-6014C2831CFB}"/>
              </a:ext>
            </a:extLst>
          </p:cNvPr>
          <p:cNvPicPr>
            <a:picLocks noGrp="1" noChangeAspect="1"/>
          </p:cNvPicPr>
          <p:nvPr>
            <p:ph type="pic" sz="quarter" idx="11"/>
          </p:nvPr>
        </p:nvPicPr>
        <p:blipFill>
          <a:blip r:embed="rId2"/>
          <a:srcRect t="13144" b="13144"/>
          <a:stretch/>
        </p:blipFill>
        <p:spPr>
          <a:xfrm>
            <a:off x="1038225" y="2328991"/>
            <a:ext cx="4155312" cy="2337363"/>
          </a:xfrm>
          <a:prstGeom prst="rect">
            <a:avLst/>
          </a:prstGeom>
        </p:spPr>
      </p:pic>
      <p:sp>
        <p:nvSpPr>
          <p:cNvPr id="3" name="TextBox 2">
            <a:extLst>
              <a:ext uri="{FF2B5EF4-FFF2-40B4-BE49-F238E27FC236}">
                <a16:creationId xmlns:a16="http://schemas.microsoft.com/office/drawing/2014/main" id="{16194EBF-7923-BB25-07A4-D40026854907}"/>
              </a:ext>
            </a:extLst>
          </p:cNvPr>
          <p:cNvSpPr txBox="1"/>
          <p:nvPr/>
        </p:nvSpPr>
        <p:spPr>
          <a:xfrm>
            <a:off x="6193410" y="716437"/>
            <a:ext cx="5872899" cy="5262979"/>
          </a:xfrm>
          <a:prstGeom prst="rect">
            <a:avLst/>
          </a:prstGeom>
          <a:noFill/>
        </p:spPr>
        <p:txBody>
          <a:bodyPr wrap="square" rtlCol="0">
            <a:spAutoFit/>
          </a:bodyPr>
          <a:lstStyle/>
          <a:p>
            <a:pPr marL="342900" indent="-342900">
              <a:buFont typeface="Arial" panose="020B0604020202020204" pitchFamily="34" charset="0"/>
              <a:buChar char="•"/>
            </a:pPr>
            <a:r>
              <a:rPr lang="en-GB" sz="2400" b="1" dirty="0"/>
              <a:t>Pupils' numerical reasoning skills are still not robust enough</a:t>
            </a:r>
          </a:p>
          <a:p>
            <a:endParaRPr lang="en-GB" sz="2400" b="1" dirty="0"/>
          </a:p>
          <a:p>
            <a:pPr marL="342900" indent="-342900">
              <a:buFont typeface="Arial" panose="020B0604020202020204" pitchFamily="34" charset="0"/>
              <a:buChar char="•"/>
            </a:pPr>
            <a:r>
              <a:rPr lang="en-GB" sz="2400" b="1" dirty="0"/>
              <a:t>Only about half of schools have developed suitable provision for numeracy</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In most primary and secondary schools, the planning and provision for numeracy is weaker than for literacy</a:t>
            </a:r>
          </a:p>
          <a:p>
            <a:pPr marL="34290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In general, the quality of marking pupils' numeracy work across the curriculum is not good enough</a:t>
            </a:r>
          </a:p>
        </p:txBody>
      </p:sp>
      <p:sp>
        <p:nvSpPr>
          <p:cNvPr id="4" name="TextBox 3">
            <a:extLst>
              <a:ext uri="{FF2B5EF4-FFF2-40B4-BE49-F238E27FC236}">
                <a16:creationId xmlns:a16="http://schemas.microsoft.com/office/drawing/2014/main" id="{E2AD9CA6-7620-753E-0CAF-03FDC796434A}"/>
              </a:ext>
            </a:extLst>
          </p:cNvPr>
          <p:cNvSpPr txBox="1"/>
          <p:nvPr/>
        </p:nvSpPr>
        <p:spPr>
          <a:xfrm>
            <a:off x="667045" y="525937"/>
            <a:ext cx="5400675" cy="1446550"/>
          </a:xfrm>
          <a:prstGeom prst="rect">
            <a:avLst/>
          </a:prstGeom>
          <a:noFill/>
        </p:spPr>
        <p:txBody>
          <a:bodyPr wrap="square" rtlCol="0">
            <a:spAutoFit/>
          </a:bodyPr>
          <a:lstStyle/>
          <a:p>
            <a:r>
              <a:rPr lang="en-GB" sz="4400" b="1" dirty="0"/>
              <a:t>In an interim report in 2014 ESTYN said:</a:t>
            </a:r>
          </a:p>
        </p:txBody>
      </p:sp>
      <p:sp>
        <p:nvSpPr>
          <p:cNvPr id="8" name="TextBox 7">
            <a:extLst>
              <a:ext uri="{FF2B5EF4-FFF2-40B4-BE49-F238E27FC236}">
                <a16:creationId xmlns:a16="http://schemas.microsoft.com/office/drawing/2014/main" id="{86C43ADB-2CB8-D14F-8718-D5FA5726A2BA}"/>
              </a:ext>
            </a:extLst>
          </p:cNvPr>
          <p:cNvSpPr txBox="1"/>
          <p:nvPr/>
        </p:nvSpPr>
        <p:spPr>
          <a:xfrm>
            <a:off x="597916" y="5182285"/>
            <a:ext cx="6191250" cy="646331"/>
          </a:xfrm>
          <a:prstGeom prst="rect">
            <a:avLst/>
          </a:prstGeom>
          <a:noFill/>
        </p:spPr>
        <p:txBody>
          <a:bodyPr wrap="square">
            <a:spAutoFit/>
          </a:bodyPr>
          <a:lstStyle/>
          <a:p>
            <a:r>
              <a:rPr lang="en-GB" dirty="0">
                <a:hlinkClick r:id="rId3"/>
              </a:rPr>
              <a:t>Numeracy_in_key_stages_2_and_3_an_interim_report_-_November_2014.pdf</a:t>
            </a:r>
            <a:endParaRPr lang="en-GB" dirty="0"/>
          </a:p>
        </p:txBody>
      </p:sp>
    </p:spTree>
    <p:extLst>
      <p:ext uri="{BB962C8B-B14F-4D97-AF65-F5344CB8AC3E}">
        <p14:creationId xmlns:p14="http://schemas.microsoft.com/office/powerpoint/2010/main" val="2947313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4ABB3-496C-EDAD-203F-CE874FA90DC5}"/>
              </a:ext>
            </a:extLst>
          </p:cNvPr>
          <p:cNvSpPr>
            <a:spLocks noGrp="1"/>
          </p:cNvSpPr>
          <p:nvPr>
            <p:ph type="title"/>
          </p:nvPr>
        </p:nvSpPr>
        <p:spPr/>
        <p:txBody>
          <a:bodyPr/>
          <a:lstStyle/>
          <a:p>
            <a:endParaRPr lang="en-GB" sz="3600" b="1" dirty="0"/>
          </a:p>
        </p:txBody>
      </p:sp>
      <p:sp>
        <p:nvSpPr>
          <p:cNvPr id="3" name="Content Placeholder 2">
            <a:extLst>
              <a:ext uri="{FF2B5EF4-FFF2-40B4-BE49-F238E27FC236}">
                <a16:creationId xmlns:a16="http://schemas.microsoft.com/office/drawing/2014/main" id="{6F1FC7EB-189E-E7A4-8553-9980B05EEABD}"/>
              </a:ext>
            </a:extLst>
          </p:cNvPr>
          <p:cNvSpPr>
            <a:spLocks noGrp="1"/>
          </p:cNvSpPr>
          <p:nvPr>
            <p:ph idx="1"/>
          </p:nvPr>
        </p:nvSpPr>
        <p:spPr/>
        <p:txBody>
          <a:bodyPr/>
          <a:lstStyle/>
          <a:p>
            <a:pPr marL="0" indent="0">
              <a:buNone/>
            </a:pPr>
            <a:endParaRPr lang="en-GB" dirty="0"/>
          </a:p>
        </p:txBody>
      </p:sp>
      <p:pic>
        <p:nvPicPr>
          <p:cNvPr id="9" name="Picture 8" descr="A screenshot of a text&#10;&#10;AI-generated content may be incorrect.">
            <a:extLst>
              <a:ext uri="{FF2B5EF4-FFF2-40B4-BE49-F238E27FC236}">
                <a16:creationId xmlns:a16="http://schemas.microsoft.com/office/drawing/2014/main" id="{F9EDDBB1-F295-B6E6-E178-9E6580B4CE76}"/>
              </a:ext>
            </a:extLst>
          </p:cNvPr>
          <p:cNvPicPr>
            <a:picLocks noChangeAspect="1"/>
          </p:cNvPicPr>
          <p:nvPr/>
        </p:nvPicPr>
        <p:blipFill>
          <a:blip r:embed="rId2"/>
          <a:stretch>
            <a:fillRect/>
          </a:stretch>
        </p:blipFill>
        <p:spPr>
          <a:xfrm>
            <a:off x="155075" y="904874"/>
            <a:ext cx="5785404" cy="5848351"/>
          </a:xfrm>
          <a:prstGeom prst="rect">
            <a:avLst/>
          </a:prstGeom>
        </p:spPr>
      </p:pic>
      <p:sp>
        <p:nvSpPr>
          <p:cNvPr id="10" name="TextBox 9">
            <a:extLst>
              <a:ext uri="{FF2B5EF4-FFF2-40B4-BE49-F238E27FC236}">
                <a16:creationId xmlns:a16="http://schemas.microsoft.com/office/drawing/2014/main" id="{CABDE08F-1A82-FDBF-0ED6-F3B3E81E6B0C}"/>
              </a:ext>
            </a:extLst>
          </p:cNvPr>
          <p:cNvSpPr txBox="1"/>
          <p:nvPr/>
        </p:nvSpPr>
        <p:spPr>
          <a:xfrm>
            <a:off x="482655" y="251221"/>
            <a:ext cx="4870396" cy="615553"/>
          </a:xfrm>
          <a:prstGeom prst="rect">
            <a:avLst/>
          </a:prstGeom>
          <a:noFill/>
        </p:spPr>
        <p:txBody>
          <a:bodyPr wrap="square" rtlCol="0">
            <a:spAutoFit/>
          </a:bodyPr>
          <a:lstStyle/>
          <a:p>
            <a:r>
              <a:rPr lang="en-GB" sz="3400" b="1" dirty="0" err="1"/>
              <a:t>Asesu</a:t>
            </a:r>
            <a:r>
              <a:rPr lang="en-GB" sz="3400" b="1" dirty="0"/>
              <a:t>, </a:t>
            </a:r>
            <a:r>
              <a:rPr lang="en-GB" sz="3400" b="1" dirty="0" err="1"/>
              <a:t>olrhain</a:t>
            </a:r>
            <a:r>
              <a:rPr lang="en-GB" sz="3400" b="1" dirty="0"/>
              <a:t> ac </a:t>
            </a:r>
            <a:r>
              <a:rPr lang="en-GB" sz="3400" b="1" dirty="0" err="1"/>
              <a:t>adrodd</a:t>
            </a:r>
            <a:endParaRPr lang="en-GB" sz="3400" b="1" dirty="0"/>
          </a:p>
        </p:txBody>
      </p:sp>
      <p:sp>
        <p:nvSpPr>
          <p:cNvPr id="11" name="TextBox 10">
            <a:extLst>
              <a:ext uri="{FF2B5EF4-FFF2-40B4-BE49-F238E27FC236}">
                <a16:creationId xmlns:a16="http://schemas.microsoft.com/office/drawing/2014/main" id="{07D3E237-AE5F-858F-FC7D-82A6450F4570}"/>
              </a:ext>
            </a:extLst>
          </p:cNvPr>
          <p:cNvSpPr txBox="1"/>
          <p:nvPr/>
        </p:nvSpPr>
        <p:spPr>
          <a:xfrm>
            <a:off x="6143626" y="266609"/>
            <a:ext cx="6048374" cy="569387"/>
          </a:xfrm>
          <a:prstGeom prst="rect">
            <a:avLst/>
          </a:prstGeom>
          <a:noFill/>
        </p:spPr>
        <p:txBody>
          <a:bodyPr wrap="square" rtlCol="0">
            <a:spAutoFit/>
          </a:bodyPr>
          <a:lstStyle/>
          <a:p>
            <a:r>
              <a:rPr lang="en-GB" sz="3100" b="1" dirty="0"/>
              <a:t>Assessment, tracking and reporting</a:t>
            </a:r>
          </a:p>
        </p:txBody>
      </p:sp>
      <p:pic>
        <p:nvPicPr>
          <p:cNvPr id="13" name="Picture 12" descr="A white text on a black background&#10;&#10;AI-generated content may be incorrect.">
            <a:extLst>
              <a:ext uri="{FF2B5EF4-FFF2-40B4-BE49-F238E27FC236}">
                <a16:creationId xmlns:a16="http://schemas.microsoft.com/office/drawing/2014/main" id="{1472FC50-C074-C941-776F-011A04BDD316}"/>
              </a:ext>
            </a:extLst>
          </p:cNvPr>
          <p:cNvPicPr>
            <a:picLocks noChangeAspect="1"/>
          </p:cNvPicPr>
          <p:nvPr/>
        </p:nvPicPr>
        <p:blipFill>
          <a:blip r:embed="rId3"/>
          <a:stretch>
            <a:fillRect/>
          </a:stretch>
        </p:blipFill>
        <p:spPr>
          <a:xfrm>
            <a:off x="6096000" y="904873"/>
            <a:ext cx="5959740" cy="5686517"/>
          </a:xfrm>
          <a:prstGeom prst="rect">
            <a:avLst/>
          </a:prstGeom>
        </p:spPr>
      </p:pic>
    </p:spTree>
    <p:extLst>
      <p:ext uri="{BB962C8B-B14F-4D97-AF65-F5344CB8AC3E}">
        <p14:creationId xmlns:p14="http://schemas.microsoft.com/office/powerpoint/2010/main" val="341471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55523-AA50-9EF0-47CD-F6500942438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AFEBD30-697E-43DC-2F5B-7119B338D612}"/>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3B51EAD3-E154-E875-90B2-68943DB9394B}"/>
              </a:ext>
            </a:extLst>
          </p:cNvPr>
          <p:cNvSpPr txBox="1"/>
          <p:nvPr/>
        </p:nvSpPr>
        <p:spPr>
          <a:xfrm>
            <a:off x="209550" y="644752"/>
            <a:ext cx="5657849" cy="492443"/>
          </a:xfrm>
          <a:prstGeom prst="rect">
            <a:avLst/>
          </a:prstGeom>
          <a:noFill/>
        </p:spPr>
        <p:txBody>
          <a:bodyPr wrap="square" rtlCol="0">
            <a:spAutoFit/>
          </a:bodyPr>
          <a:lstStyle/>
          <a:p>
            <a:r>
              <a:rPr lang="en-GB" sz="2600" b="1" dirty="0">
                <a:solidFill>
                  <a:srgbClr val="004B90"/>
                </a:solidFill>
              </a:rPr>
              <a:t>Beth </a:t>
            </a:r>
            <a:r>
              <a:rPr lang="en-GB" sz="2600" b="1" dirty="0" err="1">
                <a:solidFill>
                  <a:srgbClr val="004B90"/>
                </a:solidFill>
              </a:rPr>
              <a:t>yw’r</a:t>
            </a:r>
            <a:r>
              <a:rPr lang="en-GB" sz="2600" b="1" dirty="0">
                <a:solidFill>
                  <a:srgbClr val="004B90"/>
                </a:solidFill>
              </a:rPr>
              <a:t> </a:t>
            </a:r>
            <a:r>
              <a:rPr lang="en-GB" sz="2600" b="1" dirty="0" err="1">
                <a:solidFill>
                  <a:srgbClr val="004B90"/>
                </a:solidFill>
              </a:rPr>
              <a:t>prif</a:t>
            </a:r>
            <a:r>
              <a:rPr lang="en-GB" sz="2600" b="1" dirty="0">
                <a:solidFill>
                  <a:srgbClr val="004B90"/>
                </a:solidFill>
              </a:rPr>
              <a:t> </a:t>
            </a:r>
            <a:r>
              <a:rPr lang="en-GB" sz="2600" b="1" dirty="0" err="1">
                <a:solidFill>
                  <a:srgbClr val="004B90"/>
                </a:solidFill>
              </a:rPr>
              <a:t>wendidau</a:t>
            </a:r>
            <a:r>
              <a:rPr lang="en-GB" sz="2600" b="1" dirty="0">
                <a:solidFill>
                  <a:srgbClr val="004B90"/>
                </a:solidFill>
              </a:rPr>
              <a:t> o ran </a:t>
            </a:r>
            <a:r>
              <a:rPr lang="en-GB" sz="2600" b="1" dirty="0" err="1">
                <a:solidFill>
                  <a:srgbClr val="004B90"/>
                </a:solidFill>
              </a:rPr>
              <a:t>asesu</a:t>
            </a:r>
            <a:r>
              <a:rPr lang="en-GB" sz="2600" b="1" dirty="0">
                <a:solidFill>
                  <a:srgbClr val="004B90"/>
                </a:solidFill>
              </a:rPr>
              <a:t>?</a:t>
            </a:r>
          </a:p>
        </p:txBody>
      </p:sp>
      <p:sp>
        <p:nvSpPr>
          <p:cNvPr id="5" name="TextBox 4">
            <a:extLst>
              <a:ext uri="{FF2B5EF4-FFF2-40B4-BE49-F238E27FC236}">
                <a16:creationId xmlns:a16="http://schemas.microsoft.com/office/drawing/2014/main" id="{1F7E5DA6-6948-A0DF-2137-6131239726C7}"/>
              </a:ext>
            </a:extLst>
          </p:cNvPr>
          <p:cNvSpPr txBox="1"/>
          <p:nvPr/>
        </p:nvSpPr>
        <p:spPr>
          <a:xfrm>
            <a:off x="5867398" y="594241"/>
            <a:ext cx="6115051" cy="461665"/>
          </a:xfrm>
          <a:prstGeom prst="rect">
            <a:avLst/>
          </a:prstGeom>
          <a:noFill/>
        </p:spPr>
        <p:txBody>
          <a:bodyPr wrap="square" rtlCol="0">
            <a:spAutoFit/>
          </a:bodyPr>
          <a:lstStyle/>
          <a:p>
            <a:r>
              <a:rPr lang="en-GB" sz="2400" b="1" dirty="0"/>
              <a:t>What are the main weaknesses in assessment?</a:t>
            </a:r>
          </a:p>
        </p:txBody>
      </p:sp>
      <p:sp>
        <p:nvSpPr>
          <p:cNvPr id="6" name="TextBox 5">
            <a:extLst>
              <a:ext uri="{FF2B5EF4-FFF2-40B4-BE49-F238E27FC236}">
                <a16:creationId xmlns:a16="http://schemas.microsoft.com/office/drawing/2014/main" id="{4A10A5CD-A6CB-4139-2BC9-1A459F6A689E}"/>
              </a:ext>
            </a:extLst>
          </p:cNvPr>
          <p:cNvSpPr txBox="1"/>
          <p:nvPr/>
        </p:nvSpPr>
        <p:spPr>
          <a:xfrm>
            <a:off x="209550" y="1436281"/>
            <a:ext cx="5353050" cy="5262979"/>
          </a:xfrm>
          <a:prstGeom prst="rect">
            <a:avLst/>
          </a:prstGeom>
          <a:noFill/>
          <a:ln w="38100">
            <a:solidFill>
              <a:schemeClr val="tx1"/>
            </a:solidFill>
          </a:ln>
        </p:spPr>
        <p:txBody>
          <a:bodyPr wrap="square" rtlCol="0">
            <a:spAutoFit/>
          </a:bodyPr>
          <a:lstStyle/>
          <a:p>
            <a:pPr marL="342900" indent="-342900">
              <a:buAutoNum type="arabicPeriod"/>
            </a:pPr>
            <a:r>
              <a:rPr lang="en-GB" sz="2800" b="1" dirty="0" err="1">
                <a:solidFill>
                  <a:srgbClr val="004B90"/>
                </a:solidFill>
              </a:rPr>
              <a:t>Asesu</a:t>
            </a:r>
            <a:r>
              <a:rPr lang="en-GB" sz="2800" b="1" dirty="0">
                <a:solidFill>
                  <a:srgbClr val="004B90"/>
                </a:solidFill>
              </a:rPr>
              <a:t> ac </a:t>
            </a:r>
            <a:r>
              <a:rPr lang="en-GB" sz="2800" b="1" dirty="0" err="1">
                <a:solidFill>
                  <a:srgbClr val="004B90"/>
                </a:solidFill>
              </a:rPr>
              <a:t>olrhain</a:t>
            </a:r>
            <a:r>
              <a:rPr lang="en-GB" sz="2800" b="1" dirty="0">
                <a:solidFill>
                  <a:srgbClr val="004B90"/>
                </a:solidFill>
              </a:rPr>
              <a:t> </a:t>
            </a:r>
            <a:r>
              <a:rPr lang="en-GB" sz="2800" b="1" dirty="0" err="1">
                <a:solidFill>
                  <a:srgbClr val="004B90"/>
                </a:solidFill>
              </a:rPr>
              <a:t>medrau</a:t>
            </a:r>
            <a:r>
              <a:rPr lang="en-GB" sz="2800" b="1" dirty="0">
                <a:solidFill>
                  <a:srgbClr val="004B90"/>
                </a:solidFill>
              </a:rPr>
              <a:t> </a:t>
            </a:r>
            <a:r>
              <a:rPr lang="en-GB" sz="2800" b="1" dirty="0" err="1">
                <a:solidFill>
                  <a:srgbClr val="004B90"/>
                </a:solidFill>
              </a:rPr>
              <a:t>rhifedd</a:t>
            </a:r>
            <a:r>
              <a:rPr lang="en-GB" sz="2800" b="1" dirty="0">
                <a:solidFill>
                  <a:srgbClr val="004B90"/>
                </a:solidFill>
              </a:rPr>
              <a:t> </a:t>
            </a:r>
            <a:r>
              <a:rPr lang="en-GB" sz="2800" b="1" dirty="0" err="1">
                <a:solidFill>
                  <a:srgbClr val="004B90"/>
                </a:solidFill>
              </a:rPr>
              <a:t>yn</a:t>
            </a:r>
            <a:r>
              <a:rPr lang="en-GB" sz="2800" b="1" dirty="0">
                <a:solidFill>
                  <a:srgbClr val="004B90"/>
                </a:solidFill>
              </a:rPr>
              <a:t> </a:t>
            </a:r>
            <a:r>
              <a:rPr lang="en-GB" sz="2800" b="1" dirty="0" err="1">
                <a:solidFill>
                  <a:srgbClr val="004B90"/>
                </a:solidFill>
              </a:rPr>
              <a:t>parhau’n</a:t>
            </a:r>
            <a:r>
              <a:rPr lang="en-GB" sz="2800" b="1" dirty="0">
                <a:solidFill>
                  <a:srgbClr val="004B90"/>
                </a:solidFill>
              </a:rPr>
              <a:t> wan</a:t>
            </a:r>
          </a:p>
          <a:p>
            <a:endParaRPr lang="en-GB" sz="2800" b="1" dirty="0">
              <a:solidFill>
                <a:srgbClr val="004B90"/>
              </a:solidFill>
            </a:endParaRPr>
          </a:p>
          <a:p>
            <a:r>
              <a:rPr lang="it-IT" sz="2800" b="1" dirty="0">
                <a:solidFill>
                  <a:srgbClr val="004B90"/>
                </a:solidFill>
              </a:rPr>
              <a:t>2.Diffyg monitro a safoni cyson</a:t>
            </a:r>
          </a:p>
          <a:p>
            <a:endParaRPr lang="it-IT" sz="2800" b="1" dirty="0">
              <a:solidFill>
                <a:srgbClr val="004B90"/>
              </a:solidFill>
            </a:endParaRPr>
          </a:p>
          <a:p>
            <a:r>
              <a:rPr lang="en-GB" sz="2800" b="1" dirty="0">
                <a:solidFill>
                  <a:srgbClr val="004B90"/>
                </a:solidFill>
              </a:rPr>
              <a:t>3.Ansawdd </a:t>
            </a:r>
            <a:r>
              <a:rPr lang="en-GB" sz="2800" b="1" dirty="0" err="1">
                <a:solidFill>
                  <a:srgbClr val="004B90"/>
                </a:solidFill>
              </a:rPr>
              <a:t>marcio</a:t>
            </a:r>
            <a:r>
              <a:rPr lang="en-GB" sz="2800" b="1" dirty="0">
                <a:solidFill>
                  <a:srgbClr val="004B90"/>
                </a:solidFill>
              </a:rPr>
              <a:t> ac </a:t>
            </a:r>
            <a:r>
              <a:rPr lang="en-GB" sz="2800" b="1" dirty="0" err="1">
                <a:solidFill>
                  <a:srgbClr val="004B90"/>
                </a:solidFill>
              </a:rPr>
              <a:t>adborth</a:t>
            </a:r>
            <a:r>
              <a:rPr lang="en-GB" sz="2800" b="1" dirty="0">
                <a:solidFill>
                  <a:srgbClr val="004B90"/>
                </a:solidFill>
              </a:rPr>
              <a:t> </a:t>
            </a:r>
            <a:r>
              <a:rPr lang="en-GB" sz="2800" b="1" dirty="0" err="1">
                <a:solidFill>
                  <a:srgbClr val="004B90"/>
                </a:solidFill>
              </a:rPr>
              <a:t>yn</a:t>
            </a:r>
            <a:r>
              <a:rPr lang="en-GB" sz="2800" b="1" dirty="0">
                <a:solidFill>
                  <a:srgbClr val="004B90"/>
                </a:solidFill>
              </a:rPr>
              <a:t> </a:t>
            </a:r>
            <a:r>
              <a:rPr lang="en-GB" sz="2800" b="1" dirty="0" err="1">
                <a:solidFill>
                  <a:srgbClr val="004B90"/>
                </a:solidFill>
              </a:rPr>
              <a:t>ddiffygiol</a:t>
            </a:r>
            <a:endParaRPr lang="en-GB" sz="2800" b="1" dirty="0">
              <a:solidFill>
                <a:srgbClr val="004B90"/>
              </a:solidFill>
            </a:endParaRPr>
          </a:p>
          <a:p>
            <a:pPr marL="342900" indent="-342900">
              <a:buAutoNum type="arabicPeriod"/>
            </a:pPr>
            <a:endParaRPr lang="en-GB" sz="2800" b="1" dirty="0">
              <a:solidFill>
                <a:srgbClr val="004B90"/>
              </a:solidFill>
            </a:endParaRPr>
          </a:p>
          <a:p>
            <a:r>
              <a:rPr lang="en-GB" sz="2800" b="1" dirty="0">
                <a:solidFill>
                  <a:srgbClr val="004B90"/>
                </a:solidFill>
              </a:rPr>
              <a:t>4.Cysondeb </a:t>
            </a:r>
            <a:r>
              <a:rPr lang="en-GB" sz="2800" b="1" dirty="0" err="1">
                <a:solidFill>
                  <a:srgbClr val="004B90"/>
                </a:solidFill>
              </a:rPr>
              <a:t>rhwng</a:t>
            </a:r>
            <a:r>
              <a:rPr lang="en-GB" sz="2800" b="1" dirty="0">
                <a:solidFill>
                  <a:srgbClr val="004B90"/>
                </a:solidFill>
              </a:rPr>
              <a:t> </a:t>
            </a:r>
            <a:r>
              <a:rPr lang="en-GB" sz="2800" b="1" dirty="0" err="1">
                <a:solidFill>
                  <a:srgbClr val="004B90"/>
                </a:solidFill>
              </a:rPr>
              <a:t>ysgolion</a:t>
            </a:r>
            <a:r>
              <a:rPr lang="en-GB" sz="2800" b="1" dirty="0">
                <a:solidFill>
                  <a:srgbClr val="004B90"/>
                </a:solidFill>
              </a:rPr>
              <a:t> a </a:t>
            </a:r>
            <a:r>
              <a:rPr lang="en-GB" sz="2800" b="1" dirty="0" err="1">
                <a:solidFill>
                  <a:srgbClr val="004B90"/>
                </a:solidFill>
              </a:rPr>
              <a:t>chyfnodau</a:t>
            </a:r>
            <a:endParaRPr lang="en-GB" sz="2800" b="1" dirty="0">
              <a:solidFill>
                <a:srgbClr val="004B90"/>
              </a:solidFill>
            </a:endParaRPr>
          </a:p>
          <a:p>
            <a:endParaRPr lang="en-GB" sz="2800" b="1" dirty="0">
              <a:solidFill>
                <a:srgbClr val="004B90"/>
              </a:solidFill>
            </a:endParaRPr>
          </a:p>
          <a:p>
            <a:r>
              <a:rPr lang="en-GB" sz="2800" b="1" dirty="0">
                <a:solidFill>
                  <a:srgbClr val="004B90"/>
                </a:solidFill>
              </a:rPr>
              <a:t>5.Datblygu </a:t>
            </a:r>
            <a:r>
              <a:rPr lang="en-GB" sz="2800" b="1" dirty="0" err="1">
                <a:solidFill>
                  <a:srgbClr val="004B90"/>
                </a:solidFill>
              </a:rPr>
              <a:t>medrau</a:t>
            </a:r>
            <a:r>
              <a:rPr lang="en-GB" sz="2800" b="1" dirty="0">
                <a:solidFill>
                  <a:srgbClr val="004B90"/>
                </a:solidFill>
              </a:rPr>
              <a:t> </a:t>
            </a:r>
            <a:r>
              <a:rPr lang="en-GB" sz="2800" b="1" dirty="0" err="1">
                <a:solidFill>
                  <a:srgbClr val="004B90"/>
                </a:solidFill>
              </a:rPr>
              <a:t>rhesymu</a:t>
            </a:r>
            <a:endParaRPr lang="en-GB" sz="2800" b="1" dirty="0">
              <a:solidFill>
                <a:srgbClr val="004B90"/>
              </a:solidFill>
            </a:endParaRPr>
          </a:p>
        </p:txBody>
      </p:sp>
      <p:sp>
        <p:nvSpPr>
          <p:cNvPr id="7" name="TextBox 6">
            <a:extLst>
              <a:ext uri="{FF2B5EF4-FFF2-40B4-BE49-F238E27FC236}">
                <a16:creationId xmlns:a16="http://schemas.microsoft.com/office/drawing/2014/main" id="{A3A6EE0F-A031-C8F4-2C04-48E2AA30FB81}"/>
              </a:ext>
            </a:extLst>
          </p:cNvPr>
          <p:cNvSpPr txBox="1"/>
          <p:nvPr/>
        </p:nvSpPr>
        <p:spPr>
          <a:xfrm>
            <a:off x="5867399" y="1436281"/>
            <a:ext cx="6115051" cy="5293757"/>
          </a:xfrm>
          <a:prstGeom prst="rect">
            <a:avLst/>
          </a:prstGeom>
          <a:noFill/>
          <a:ln w="38100">
            <a:solidFill>
              <a:schemeClr val="tx1"/>
            </a:solidFill>
          </a:ln>
        </p:spPr>
        <p:txBody>
          <a:bodyPr wrap="square" rtlCol="0">
            <a:spAutoFit/>
          </a:bodyPr>
          <a:lstStyle/>
          <a:p>
            <a:r>
              <a:rPr lang="en-GB" sz="2600" b="1" dirty="0"/>
              <a:t>1.Assessment and tracking of numeracy skills remains weak</a:t>
            </a:r>
          </a:p>
          <a:p>
            <a:r>
              <a:rPr lang="en-GB" sz="2600" b="1" dirty="0"/>
              <a:t>
2.Lack of constant monitoring and standardization</a:t>
            </a:r>
          </a:p>
          <a:p>
            <a:r>
              <a:rPr lang="en-GB" sz="2600" b="1" dirty="0"/>
              <a:t>
3.Quality of marking and feedback is defective</a:t>
            </a:r>
          </a:p>
          <a:p>
            <a:r>
              <a:rPr lang="en-GB" sz="2600" b="1" dirty="0"/>
              <a:t>
4.Consistency between schools and periods</a:t>
            </a:r>
          </a:p>
          <a:p>
            <a:r>
              <a:rPr lang="en-GB" sz="2600" b="1" dirty="0"/>
              <a:t>
5.Developing reasoning skills</a:t>
            </a:r>
          </a:p>
        </p:txBody>
      </p:sp>
    </p:spTree>
    <p:extLst>
      <p:ext uri="{BB962C8B-B14F-4D97-AF65-F5344CB8AC3E}">
        <p14:creationId xmlns:p14="http://schemas.microsoft.com/office/powerpoint/2010/main" val="123670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5D99E9E1-732C-FD25-E9A7-36F46DA3FB6F}"/>
              </a:ext>
            </a:extLst>
          </p:cNvPr>
          <p:cNvGraphicFramePr>
            <a:graphicFrameLocks noGrp="1"/>
          </p:cNvGraphicFramePr>
          <p:nvPr>
            <p:ph idx="1"/>
            <p:extLst>
              <p:ext uri="{D42A27DB-BD31-4B8C-83A1-F6EECF244321}">
                <p14:modId xmlns:p14="http://schemas.microsoft.com/office/powerpoint/2010/main" val="1471197719"/>
              </p:ext>
            </p:extLst>
          </p:nvPr>
        </p:nvGraphicFramePr>
        <p:xfrm>
          <a:off x="263950" y="1362173"/>
          <a:ext cx="5429840" cy="5203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3">
            <a:extLst>
              <a:ext uri="{FF2B5EF4-FFF2-40B4-BE49-F238E27FC236}">
                <a16:creationId xmlns:a16="http://schemas.microsoft.com/office/drawing/2014/main" id="{B3586ACE-F5C2-A1B3-F07D-F08A1958206C}"/>
              </a:ext>
            </a:extLst>
          </p:cNvPr>
          <p:cNvSpPr>
            <a:spLocks noGrp="1"/>
          </p:cNvSpPr>
          <p:nvPr>
            <p:ph type="title"/>
          </p:nvPr>
        </p:nvSpPr>
        <p:spPr/>
        <p:txBody>
          <a:bodyPr/>
          <a:lstStyle/>
          <a:p>
            <a:endParaRPr lang="en-GB"/>
          </a:p>
        </p:txBody>
      </p:sp>
      <p:sp>
        <p:nvSpPr>
          <p:cNvPr id="7" name="Rectangle: Rounded Corners 6">
            <a:extLst>
              <a:ext uri="{FF2B5EF4-FFF2-40B4-BE49-F238E27FC236}">
                <a16:creationId xmlns:a16="http://schemas.microsoft.com/office/drawing/2014/main" id="{2848C3D6-28C9-9F61-4E09-D1638150AD9F}"/>
              </a:ext>
            </a:extLst>
          </p:cNvPr>
          <p:cNvSpPr/>
          <p:nvPr/>
        </p:nvSpPr>
        <p:spPr>
          <a:xfrm>
            <a:off x="6026870" y="2553094"/>
            <a:ext cx="6096000" cy="838985"/>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68AA3022-2F4E-2BA6-FB41-F11DD063D9D1}"/>
              </a:ext>
            </a:extLst>
          </p:cNvPr>
          <p:cNvSpPr/>
          <p:nvPr/>
        </p:nvSpPr>
        <p:spPr>
          <a:xfrm>
            <a:off x="6026870" y="4535864"/>
            <a:ext cx="6096000" cy="838985"/>
          </a:xfrm>
          <a:prstGeom prst="roundRect">
            <a:avLst/>
          </a:prstGeom>
          <a:solidFill>
            <a:srgbClr val="7C9CD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Offer and connect experiences</a:t>
            </a:r>
          </a:p>
        </p:txBody>
      </p:sp>
      <p:sp>
        <p:nvSpPr>
          <p:cNvPr id="10" name="Rectangle: Rounded Corners 9">
            <a:extLst>
              <a:ext uri="{FF2B5EF4-FFF2-40B4-BE49-F238E27FC236}">
                <a16:creationId xmlns:a16="http://schemas.microsoft.com/office/drawing/2014/main" id="{A9737992-2D44-2ACD-32E1-CD899CE15C73}"/>
              </a:ext>
            </a:extLst>
          </p:cNvPr>
          <p:cNvSpPr/>
          <p:nvPr/>
        </p:nvSpPr>
        <p:spPr>
          <a:xfrm>
            <a:off x="6026870" y="3544479"/>
            <a:ext cx="6096000" cy="838985"/>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92A61286-BD27-AC10-F155-8A801319A607}"/>
              </a:ext>
            </a:extLst>
          </p:cNvPr>
          <p:cNvSpPr/>
          <p:nvPr/>
        </p:nvSpPr>
        <p:spPr>
          <a:xfrm>
            <a:off x="6026870" y="5527249"/>
            <a:ext cx="6096000" cy="838985"/>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dirty="0"/>
              <a:t>Offer experiences to describe, interpret, and communicate within and beyond the classroom</a:t>
            </a:r>
          </a:p>
        </p:txBody>
      </p:sp>
      <p:sp>
        <p:nvSpPr>
          <p:cNvPr id="12" name="Rectangle: Rounded Corners 11">
            <a:extLst>
              <a:ext uri="{FF2B5EF4-FFF2-40B4-BE49-F238E27FC236}">
                <a16:creationId xmlns:a16="http://schemas.microsoft.com/office/drawing/2014/main" id="{E45BC5FA-AA0A-1178-8F7D-517AA47F699E}"/>
              </a:ext>
            </a:extLst>
          </p:cNvPr>
          <p:cNvSpPr/>
          <p:nvPr/>
        </p:nvSpPr>
        <p:spPr>
          <a:xfrm>
            <a:off x="6026870" y="1564849"/>
            <a:ext cx="6096000" cy="838985"/>
          </a:xfrm>
          <a:prstGeom prst="roundRect">
            <a:avLst/>
          </a:prstGeom>
          <a:solidFill>
            <a:srgbClr val="DF802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F10A3019-D733-B47A-B269-CC0F42F151BE}"/>
              </a:ext>
            </a:extLst>
          </p:cNvPr>
          <p:cNvSpPr txBox="1"/>
          <p:nvPr/>
        </p:nvSpPr>
        <p:spPr>
          <a:xfrm>
            <a:off x="439919" y="568155"/>
            <a:ext cx="4782532" cy="646331"/>
          </a:xfrm>
          <a:prstGeom prst="rect">
            <a:avLst/>
          </a:prstGeom>
          <a:noFill/>
        </p:spPr>
        <p:txBody>
          <a:bodyPr wrap="square" rtlCol="0">
            <a:spAutoFit/>
          </a:bodyPr>
          <a:lstStyle/>
          <a:p>
            <a:r>
              <a:rPr lang="en-GB" sz="3600" b="1" dirty="0"/>
              <a:t>Beth </a:t>
            </a:r>
            <a:r>
              <a:rPr lang="en-GB" sz="3600" b="1" dirty="0" err="1"/>
              <a:t>yw’r</a:t>
            </a:r>
            <a:r>
              <a:rPr lang="en-GB" sz="3600" b="1" dirty="0"/>
              <a:t> 5 </a:t>
            </a:r>
            <a:r>
              <a:rPr lang="en-GB" sz="3600" b="1" dirty="0" err="1"/>
              <a:t>Hyfedredd</a:t>
            </a:r>
            <a:r>
              <a:rPr lang="en-GB" sz="3600" b="1" dirty="0"/>
              <a:t>?</a:t>
            </a:r>
          </a:p>
        </p:txBody>
      </p:sp>
      <p:sp>
        <p:nvSpPr>
          <p:cNvPr id="14" name="TextBox 13">
            <a:extLst>
              <a:ext uri="{FF2B5EF4-FFF2-40B4-BE49-F238E27FC236}">
                <a16:creationId xmlns:a16="http://schemas.microsoft.com/office/drawing/2014/main" id="{EDDC522D-4618-5AC6-BB2B-288C00C38214}"/>
              </a:ext>
            </a:extLst>
          </p:cNvPr>
          <p:cNvSpPr txBox="1"/>
          <p:nvPr/>
        </p:nvSpPr>
        <p:spPr>
          <a:xfrm>
            <a:off x="6026870" y="560581"/>
            <a:ext cx="5832050" cy="646331"/>
          </a:xfrm>
          <a:prstGeom prst="rect">
            <a:avLst/>
          </a:prstGeom>
          <a:noFill/>
        </p:spPr>
        <p:txBody>
          <a:bodyPr wrap="square" rtlCol="0">
            <a:spAutoFit/>
          </a:bodyPr>
          <a:lstStyle/>
          <a:p>
            <a:r>
              <a:rPr lang="en-GB" sz="3600" b="1" dirty="0"/>
              <a:t>What are the 5 Proficiencies?</a:t>
            </a:r>
          </a:p>
        </p:txBody>
      </p:sp>
      <p:sp>
        <p:nvSpPr>
          <p:cNvPr id="15" name="TextBox 14">
            <a:extLst>
              <a:ext uri="{FF2B5EF4-FFF2-40B4-BE49-F238E27FC236}">
                <a16:creationId xmlns:a16="http://schemas.microsoft.com/office/drawing/2014/main" id="{55164734-8B75-9E31-C045-55047918B6DB}"/>
              </a:ext>
            </a:extLst>
          </p:cNvPr>
          <p:cNvSpPr txBox="1"/>
          <p:nvPr/>
        </p:nvSpPr>
        <p:spPr>
          <a:xfrm>
            <a:off x="6165130" y="1743959"/>
            <a:ext cx="5832050" cy="461665"/>
          </a:xfrm>
          <a:prstGeom prst="rect">
            <a:avLst/>
          </a:prstGeom>
          <a:noFill/>
        </p:spPr>
        <p:txBody>
          <a:bodyPr wrap="square" rtlCol="0">
            <a:spAutoFit/>
          </a:bodyPr>
          <a:lstStyle/>
          <a:p>
            <a:r>
              <a:rPr lang="en-GB" sz="2400" dirty="0"/>
              <a:t>This is what drives the teaching and learning</a:t>
            </a:r>
          </a:p>
        </p:txBody>
      </p:sp>
      <p:sp>
        <p:nvSpPr>
          <p:cNvPr id="16" name="TextBox 15">
            <a:extLst>
              <a:ext uri="{FF2B5EF4-FFF2-40B4-BE49-F238E27FC236}">
                <a16:creationId xmlns:a16="http://schemas.microsoft.com/office/drawing/2014/main" id="{1FDD69F7-A8F4-F8FD-ED5C-ADAFFA9BEB38}"/>
              </a:ext>
            </a:extLst>
          </p:cNvPr>
          <p:cNvSpPr txBox="1"/>
          <p:nvPr/>
        </p:nvSpPr>
        <p:spPr>
          <a:xfrm>
            <a:off x="6165130" y="2618643"/>
            <a:ext cx="5901180" cy="707886"/>
          </a:xfrm>
          <a:prstGeom prst="rect">
            <a:avLst/>
          </a:prstGeom>
          <a:noFill/>
        </p:spPr>
        <p:txBody>
          <a:bodyPr wrap="square" rtlCol="0">
            <a:spAutoFit/>
          </a:bodyPr>
          <a:lstStyle/>
          <a:p>
            <a:r>
              <a:rPr lang="en-GB" sz="2000" dirty="0"/>
              <a:t>Connect the 5 </a:t>
            </a:r>
            <a:r>
              <a:rPr lang="en-GB" sz="2000" dirty="0" err="1"/>
              <a:t>Profiiciencies</a:t>
            </a:r>
            <a:r>
              <a:rPr lang="en-GB" sz="2000" dirty="0"/>
              <a:t> into our maths and numeracy lessons every time</a:t>
            </a:r>
          </a:p>
        </p:txBody>
      </p:sp>
      <p:sp>
        <p:nvSpPr>
          <p:cNvPr id="17" name="TextBox 16">
            <a:extLst>
              <a:ext uri="{FF2B5EF4-FFF2-40B4-BE49-F238E27FC236}">
                <a16:creationId xmlns:a16="http://schemas.microsoft.com/office/drawing/2014/main" id="{7F9DFACD-FDB1-C114-D26B-1EE163561BBB}"/>
              </a:ext>
            </a:extLst>
          </p:cNvPr>
          <p:cNvSpPr txBox="1"/>
          <p:nvPr/>
        </p:nvSpPr>
        <p:spPr>
          <a:xfrm>
            <a:off x="6158845" y="3614023"/>
            <a:ext cx="5901180" cy="769441"/>
          </a:xfrm>
          <a:prstGeom prst="rect">
            <a:avLst/>
          </a:prstGeom>
          <a:noFill/>
        </p:spPr>
        <p:txBody>
          <a:bodyPr wrap="square" rtlCol="0">
            <a:spAutoFit/>
          </a:bodyPr>
          <a:lstStyle/>
          <a:p>
            <a:r>
              <a:rPr lang="en-GB" sz="2200" dirty="0"/>
              <a:t>Indoor and outdoor environments need to be explored and used</a:t>
            </a:r>
          </a:p>
        </p:txBody>
      </p:sp>
    </p:spTree>
    <p:extLst>
      <p:ext uri="{BB962C8B-B14F-4D97-AF65-F5344CB8AC3E}">
        <p14:creationId xmlns:p14="http://schemas.microsoft.com/office/powerpoint/2010/main" val="3896084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diagram of a celtic symbol&#10;&#10;AI-generated content may be incorrect.">
            <a:extLst>
              <a:ext uri="{FF2B5EF4-FFF2-40B4-BE49-F238E27FC236}">
                <a16:creationId xmlns:a16="http://schemas.microsoft.com/office/drawing/2014/main" id="{4151C908-C57C-7640-B499-EBCD9BDF0CBF}"/>
              </a:ext>
            </a:extLst>
          </p:cNvPr>
          <p:cNvPicPr>
            <a:picLocks noChangeAspect="1"/>
          </p:cNvPicPr>
          <p:nvPr/>
        </p:nvPicPr>
        <p:blipFill>
          <a:blip r:embed="rId3"/>
          <a:stretch>
            <a:fillRect/>
          </a:stretch>
        </p:blipFill>
        <p:spPr>
          <a:xfrm>
            <a:off x="1" y="0"/>
            <a:ext cx="12192000" cy="6858000"/>
          </a:xfrm>
          <a:prstGeom prst="rect">
            <a:avLst/>
          </a:prstGeom>
          <a:noFill/>
        </p:spPr>
      </p:pic>
    </p:spTree>
    <p:extLst>
      <p:ext uri="{BB962C8B-B14F-4D97-AF65-F5344CB8AC3E}">
        <p14:creationId xmlns:p14="http://schemas.microsoft.com/office/powerpoint/2010/main" val="2699111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iagram of a five-pointed star&#10;&#10;AI-generated content may be incorrect.">
            <a:extLst>
              <a:ext uri="{FF2B5EF4-FFF2-40B4-BE49-F238E27FC236}">
                <a16:creationId xmlns:a16="http://schemas.microsoft.com/office/drawing/2014/main" id="{88908118-B6B0-73DC-D45E-7738AEFAAEB8}"/>
              </a:ext>
            </a:extLst>
          </p:cNvPr>
          <p:cNvPicPr>
            <a:picLocks noChangeAspect="1"/>
          </p:cNvPicPr>
          <p:nvPr/>
        </p:nvPicPr>
        <p:blipFill>
          <a:blip r:embed="rId3"/>
          <a:stretch>
            <a:fillRect/>
          </a:stretch>
        </p:blipFill>
        <p:spPr>
          <a:xfrm>
            <a:off x="0" y="-1"/>
            <a:ext cx="12191999" cy="6920753"/>
          </a:xfrm>
          <a:prstGeom prst="rect">
            <a:avLst/>
          </a:prstGeom>
          <a:noFill/>
        </p:spPr>
      </p:pic>
    </p:spTree>
    <p:extLst>
      <p:ext uri="{BB962C8B-B14F-4D97-AF65-F5344CB8AC3E}">
        <p14:creationId xmlns:p14="http://schemas.microsoft.com/office/powerpoint/2010/main" val="751020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 name="Picture Placeholder 45" descr="A white letters on a blue background&#10;&#10;AI-generated content may be incorrect.">
            <a:extLst>
              <a:ext uri="{FF2B5EF4-FFF2-40B4-BE49-F238E27FC236}">
                <a16:creationId xmlns:a16="http://schemas.microsoft.com/office/drawing/2014/main" id="{33EDA47E-8AA2-1C09-D32F-B8210B7F8881}"/>
              </a:ext>
            </a:extLst>
          </p:cNvPr>
          <p:cNvPicPr>
            <a:picLocks noGrp="1" noChangeAspect="1"/>
          </p:cNvPicPr>
          <p:nvPr>
            <p:ph type="pic" sz="quarter" idx="11"/>
          </p:nvPr>
        </p:nvPicPr>
        <p:blipFill>
          <a:blip r:embed="rId2"/>
          <a:srcRect l="11441" r="11441"/>
          <a:stretch/>
        </p:blipFill>
        <p:spPr>
          <a:xfrm>
            <a:off x="10440980" y="226243"/>
            <a:ext cx="1383292" cy="778102"/>
          </a:xfrm>
          <a:prstGeom prst="rect">
            <a:avLst/>
          </a:prstGeom>
        </p:spPr>
      </p:pic>
      <p:sp>
        <p:nvSpPr>
          <p:cNvPr id="43" name="TextBox 42">
            <a:extLst>
              <a:ext uri="{FF2B5EF4-FFF2-40B4-BE49-F238E27FC236}">
                <a16:creationId xmlns:a16="http://schemas.microsoft.com/office/drawing/2014/main" id="{388EA6CC-B2DF-515A-CB16-55B60930F3D3}"/>
              </a:ext>
            </a:extLst>
          </p:cNvPr>
          <p:cNvSpPr txBox="1"/>
          <p:nvPr/>
        </p:nvSpPr>
        <p:spPr>
          <a:xfrm>
            <a:off x="103169" y="1740967"/>
            <a:ext cx="5883564" cy="5016758"/>
          </a:xfrm>
          <a:prstGeom prst="rect">
            <a:avLst/>
          </a:prstGeom>
          <a:noFill/>
          <a:ln w="38100">
            <a:solidFill>
              <a:schemeClr val="tx1"/>
            </a:solidFill>
          </a:ln>
        </p:spPr>
        <p:txBody>
          <a:bodyPr wrap="square" rtlCol="0">
            <a:spAutoFit/>
          </a:bodyPr>
          <a:lstStyle/>
          <a:p>
            <a:pPr fontAlgn="base"/>
            <a:r>
              <a:rPr lang="en-GB" sz="2000" dirty="0" err="1">
                <a:solidFill>
                  <a:schemeClr val="accent1">
                    <a:lumMod val="50000"/>
                  </a:schemeClr>
                </a:solidFill>
                <a:latin typeface="Comic Sans MS" panose="030F0702030302020204" pitchFamily="66" charset="0"/>
              </a:rPr>
              <a:t>Ym</a:t>
            </a:r>
            <a:r>
              <a:rPr lang="en-GB" sz="2000" dirty="0">
                <a:solidFill>
                  <a:schemeClr val="accent1">
                    <a:lumMod val="50000"/>
                  </a:schemeClr>
                </a:solidFill>
                <a:latin typeface="Comic Sans MS" panose="030F0702030302020204" pitchFamily="66" charset="0"/>
              </a:rPr>
              <a:t> Maes </a:t>
            </a:r>
            <a:r>
              <a:rPr lang="en-GB" sz="2000" dirty="0" err="1">
                <a:solidFill>
                  <a:schemeClr val="accent1">
                    <a:lumMod val="50000"/>
                  </a:schemeClr>
                </a:solidFill>
                <a:latin typeface="Comic Sans MS" panose="030F0702030302020204" pitchFamily="66" charset="0"/>
              </a:rPr>
              <a:t>Mathemateg</a:t>
            </a:r>
            <a:r>
              <a:rPr lang="en-GB" sz="2000" dirty="0">
                <a:solidFill>
                  <a:schemeClr val="accent1">
                    <a:lumMod val="50000"/>
                  </a:schemeClr>
                </a:solidFill>
                <a:latin typeface="Comic Sans MS" panose="030F0702030302020204" pitchFamily="66" charset="0"/>
              </a:rPr>
              <a:t> a </a:t>
            </a:r>
            <a:r>
              <a:rPr lang="en-GB" sz="2000" dirty="0" err="1">
                <a:solidFill>
                  <a:schemeClr val="accent1">
                    <a:lumMod val="50000"/>
                  </a:schemeClr>
                </a:solidFill>
                <a:latin typeface="Comic Sans MS" panose="030F0702030302020204" pitchFamily="66" charset="0"/>
              </a:rPr>
              <a:t>Rhifedd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mae'r</a:t>
            </a:r>
            <a:r>
              <a:rPr lang="en-GB" sz="2000" dirty="0">
                <a:solidFill>
                  <a:schemeClr val="accent1">
                    <a:lumMod val="50000"/>
                  </a:schemeClr>
                </a:solidFill>
                <a:latin typeface="Comic Sans MS" panose="030F0702030302020204" pitchFamily="66" charset="0"/>
              </a:rPr>
              <a:t> model </a:t>
            </a:r>
            <a:r>
              <a:rPr lang="en-GB" sz="2000" dirty="0" err="1">
                <a:solidFill>
                  <a:schemeClr val="accent1">
                    <a:lumMod val="50000"/>
                  </a:schemeClr>
                </a:solidFill>
                <a:latin typeface="Comic Sans MS" panose="030F0702030302020204" pitchFamily="66" charset="0"/>
              </a:rPr>
              <a:t>cynnydd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yn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seiliedig</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ar</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ddatblygu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pum</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hyfedredd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rhyngddibynnol</a:t>
            </a:r>
            <a:r>
              <a:rPr lang="en-GB" sz="2000" dirty="0">
                <a:solidFill>
                  <a:schemeClr val="accent1">
                    <a:lumMod val="50000"/>
                  </a:schemeClr>
                </a:solidFill>
                <a:latin typeface="Comic Sans MS" panose="030F0702030302020204" pitchFamily="66" charset="0"/>
              </a:rPr>
              <a:t>, a </a:t>
            </a:r>
            <a:r>
              <a:rPr lang="en-GB" sz="2000" dirty="0" err="1">
                <a:solidFill>
                  <a:schemeClr val="accent1">
                    <a:lumMod val="50000"/>
                  </a:schemeClr>
                </a:solidFill>
                <a:latin typeface="Comic Sans MS" panose="030F0702030302020204" pitchFamily="66" charset="0"/>
              </a:rPr>
              <a:t>amlinellir</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isod</a:t>
            </a:r>
            <a:r>
              <a:rPr lang="en-GB" sz="2000" dirty="0">
                <a:solidFill>
                  <a:schemeClr val="accent1">
                    <a:lumMod val="50000"/>
                  </a:schemeClr>
                </a:solidFill>
                <a:latin typeface="Comic Sans MS" panose="030F0702030302020204" pitchFamily="66" charset="0"/>
              </a:rPr>
              <a:t>. Gellir </a:t>
            </a:r>
            <a:r>
              <a:rPr lang="en-GB" sz="2000" dirty="0" err="1">
                <a:solidFill>
                  <a:schemeClr val="accent1">
                    <a:lumMod val="50000"/>
                  </a:schemeClr>
                </a:solidFill>
                <a:latin typeface="Comic Sans MS" panose="030F0702030302020204" pitchFamily="66" charset="0"/>
              </a:rPr>
              <a:t>ystyried</a:t>
            </a:r>
            <a:r>
              <a:rPr lang="en-GB" sz="2000" dirty="0">
                <a:solidFill>
                  <a:schemeClr val="accent1">
                    <a:lumMod val="50000"/>
                  </a:schemeClr>
                </a:solidFill>
                <a:latin typeface="Comic Sans MS" panose="030F0702030302020204" pitchFamily="66" charset="0"/>
              </a:rPr>
              <a:t> y </a:t>
            </a:r>
            <a:r>
              <a:rPr lang="en-GB" sz="2000" dirty="0" err="1">
                <a:solidFill>
                  <a:schemeClr val="accent1">
                    <a:lumMod val="50000"/>
                  </a:schemeClr>
                </a:solidFill>
                <a:latin typeface="Comic Sans MS" panose="030F0702030302020204" pitchFamily="66" charset="0"/>
              </a:rPr>
              <a:t>rhain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fel</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rhai</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hydredol</a:t>
            </a:r>
            <a:r>
              <a:rPr lang="en-GB" sz="2000" dirty="0">
                <a:solidFill>
                  <a:schemeClr val="accent1">
                    <a:lumMod val="50000"/>
                  </a:schemeClr>
                </a:solidFill>
                <a:latin typeface="Comic Sans MS" panose="030F0702030302020204" pitchFamily="66" charset="0"/>
              </a:rPr>
              <a:t> a </a:t>
            </a:r>
            <a:r>
              <a:rPr lang="en-GB" sz="2000" dirty="0" err="1">
                <a:solidFill>
                  <a:schemeClr val="accent1">
                    <a:lumMod val="50000"/>
                  </a:schemeClr>
                </a:solidFill>
                <a:latin typeface="Comic Sans MS" panose="030F0702030302020204" pitchFamily="66" charset="0"/>
              </a:rPr>
              <a:t>thrawsadrannol</a:t>
            </a:r>
            <a:r>
              <a:rPr lang="en-GB" sz="2000" dirty="0">
                <a:solidFill>
                  <a:schemeClr val="accent1">
                    <a:lumMod val="50000"/>
                  </a:schemeClr>
                </a:solidFill>
                <a:latin typeface="Comic Sans MS" panose="030F0702030302020204" pitchFamily="66" charset="0"/>
              </a:rPr>
              <a:t>. Er </a:t>
            </a:r>
            <a:r>
              <a:rPr lang="en-GB" sz="2000" dirty="0" err="1">
                <a:solidFill>
                  <a:schemeClr val="accent1">
                    <a:lumMod val="50000"/>
                  </a:schemeClr>
                </a:solidFill>
                <a:latin typeface="Comic Sans MS" panose="030F0702030302020204" pitchFamily="66" charset="0"/>
              </a:rPr>
              <a:t>mwyn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sicrhau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cynnydd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unrhyw</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ddysgu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mewn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mathemateg</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dylid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datblygu</a:t>
            </a:r>
            <a:r>
              <a:rPr lang="en-GB" sz="2000" dirty="0">
                <a:solidFill>
                  <a:schemeClr val="accent1">
                    <a:lumMod val="50000"/>
                  </a:schemeClr>
                </a:solidFill>
                <a:latin typeface="Comic Sans MS" panose="030F0702030302020204" pitchFamily="66" charset="0"/>
              </a:rPr>
              <a:t> a </a:t>
            </a:r>
            <a:r>
              <a:rPr lang="en-GB" sz="2000" dirty="0" err="1">
                <a:solidFill>
                  <a:schemeClr val="accent1">
                    <a:lumMod val="50000"/>
                  </a:schemeClr>
                </a:solidFill>
                <a:latin typeface="Comic Sans MS" panose="030F0702030302020204" pitchFamily="66" charset="0"/>
              </a:rPr>
              <a:t>chysylltu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hyfedreddau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ar</a:t>
            </a:r>
            <a:r>
              <a:rPr lang="en-GB" sz="2000" dirty="0">
                <a:solidFill>
                  <a:schemeClr val="accent1">
                    <a:lumMod val="50000"/>
                  </a:schemeClr>
                </a:solidFill>
                <a:latin typeface="Comic Sans MS" panose="030F0702030302020204" pitchFamily="66" charset="0"/>
              </a:rPr>
              <a:t> yr un </a:t>
            </a:r>
            <a:r>
              <a:rPr lang="en-GB" sz="2000" dirty="0" err="1">
                <a:solidFill>
                  <a:schemeClr val="accent1">
                    <a:lumMod val="50000"/>
                  </a:schemeClr>
                </a:solidFill>
                <a:latin typeface="Comic Sans MS" panose="030F0702030302020204" pitchFamily="66" charset="0"/>
              </a:rPr>
              <a:t>adeg</a:t>
            </a:r>
            <a:r>
              <a:rPr lang="en-GB" sz="2000" dirty="0">
                <a:solidFill>
                  <a:schemeClr val="accent1">
                    <a:lumMod val="50000"/>
                  </a:schemeClr>
                </a:solidFill>
                <a:latin typeface="Comic Sans MS" panose="030F0702030302020204" pitchFamily="66" charset="0"/>
              </a:rPr>
              <a:t>, a </a:t>
            </a:r>
            <a:r>
              <a:rPr lang="en-GB" sz="2000" dirty="0" err="1">
                <a:solidFill>
                  <a:schemeClr val="accent1">
                    <a:lumMod val="50000"/>
                  </a:schemeClr>
                </a:solidFill>
                <a:latin typeface="Comic Sans MS" panose="030F0702030302020204" pitchFamily="66" charset="0"/>
              </a:rPr>
              <a:t>dylid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eu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datblygu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dros</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amser</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hefyd</a:t>
            </a:r>
            <a:r>
              <a:rPr lang="en-GB" sz="2000" dirty="0">
                <a:solidFill>
                  <a:schemeClr val="accent1">
                    <a:lumMod val="50000"/>
                  </a:schemeClr>
                </a:solidFill>
                <a:latin typeface="Comic Sans MS" panose="030F0702030302020204" pitchFamily="66" charset="0"/>
              </a:rPr>
              <a:t>.</a:t>
            </a:r>
          </a:p>
          <a:p>
            <a:pPr fontAlgn="base"/>
            <a:endParaRPr lang="en-GB" sz="2000" dirty="0">
              <a:solidFill>
                <a:schemeClr val="accent1">
                  <a:lumMod val="50000"/>
                </a:schemeClr>
              </a:solidFill>
              <a:latin typeface="Comic Sans MS" panose="030F0702030302020204" pitchFamily="66" charset="0"/>
            </a:endParaRPr>
          </a:p>
          <a:p>
            <a:pPr fontAlgn="base"/>
            <a:r>
              <a:rPr lang="en-GB" sz="2000" dirty="0" err="1">
                <a:solidFill>
                  <a:schemeClr val="accent1">
                    <a:lumMod val="50000"/>
                  </a:schemeClr>
                </a:solidFill>
                <a:latin typeface="Comic Sans MS" panose="030F0702030302020204" pitchFamily="66" charset="0"/>
              </a:rPr>
              <a:t>Defnyddiwyd</a:t>
            </a:r>
            <a:r>
              <a:rPr lang="en-GB" sz="2000" dirty="0">
                <a:solidFill>
                  <a:schemeClr val="accent1">
                    <a:lumMod val="50000"/>
                  </a:schemeClr>
                </a:solidFill>
                <a:latin typeface="Comic Sans MS" panose="030F0702030302020204" pitchFamily="66" charset="0"/>
              </a:rPr>
              <a:t> y </a:t>
            </a:r>
            <a:r>
              <a:rPr lang="en-GB" sz="2000" dirty="0" err="1">
                <a:solidFill>
                  <a:schemeClr val="accent1">
                    <a:lumMod val="50000"/>
                  </a:schemeClr>
                </a:solidFill>
                <a:latin typeface="Comic Sans MS" panose="030F0702030302020204" pitchFamily="66" charset="0"/>
              </a:rPr>
              <a:t>hyfedreddau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rhyngddibynnol</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canlynol</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wrth</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ddatblygu'r</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disgrifiadau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dysgu</a:t>
            </a:r>
            <a:r>
              <a:rPr lang="en-GB" sz="2000" dirty="0">
                <a:solidFill>
                  <a:schemeClr val="accent1">
                    <a:lumMod val="50000"/>
                  </a:schemeClr>
                </a:solidFill>
                <a:latin typeface="Comic Sans MS" panose="030F0702030302020204" pitchFamily="66" charset="0"/>
              </a:rPr>
              <a:t> ac </a:t>
            </a:r>
            <a:r>
              <a:rPr lang="en-GB" sz="2000" dirty="0" err="1">
                <a:solidFill>
                  <a:schemeClr val="accent1">
                    <a:lumMod val="50000"/>
                  </a:schemeClr>
                </a:solidFill>
                <a:latin typeface="Comic Sans MS" panose="030F0702030302020204" pitchFamily="66" charset="0"/>
              </a:rPr>
              <a:t>maent</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yn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ganolog</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i</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gynnydd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ar</a:t>
            </a:r>
            <a:r>
              <a:rPr lang="en-GB" sz="2000" dirty="0">
                <a:solidFill>
                  <a:schemeClr val="accent1">
                    <a:lumMod val="50000"/>
                  </a:schemeClr>
                </a:solidFill>
                <a:latin typeface="Comic Sans MS" panose="030F0702030302020204" pitchFamily="66" charset="0"/>
              </a:rPr>
              <a:t> bob cam o </a:t>
            </a:r>
            <a:r>
              <a:rPr lang="en-GB" sz="2000" dirty="0" err="1">
                <a:solidFill>
                  <a:schemeClr val="accent1">
                    <a:lumMod val="50000"/>
                  </a:schemeClr>
                </a:solidFill>
                <a:latin typeface="Comic Sans MS" panose="030F0702030302020204" pitchFamily="66" charset="0"/>
              </a:rPr>
              <a:t>ddysgu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mathemateg</a:t>
            </a:r>
            <a:r>
              <a:rPr lang="en-GB" sz="2000" dirty="0">
                <a:solidFill>
                  <a:schemeClr val="accent1">
                    <a:lumMod val="50000"/>
                  </a:schemeClr>
                </a:solidFill>
                <a:latin typeface="Comic Sans MS" panose="030F0702030302020204" pitchFamily="66" charset="0"/>
              </a:rPr>
              <a:t>. Mae </a:t>
            </a:r>
            <a:r>
              <a:rPr lang="en-GB" sz="2000" dirty="0" err="1">
                <a:solidFill>
                  <a:schemeClr val="accent1">
                    <a:lumMod val="50000"/>
                  </a:schemeClr>
                </a:solidFill>
                <a:latin typeface="Comic Sans MS" panose="030F0702030302020204" pitchFamily="66" charset="0"/>
              </a:rPr>
              <a:t>rhifedd</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yn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ymwneud</a:t>
            </a:r>
            <a:r>
              <a:rPr lang="en-GB" sz="2000" dirty="0">
                <a:solidFill>
                  <a:schemeClr val="accent1">
                    <a:lumMod val="50000"/>
                  </a:schemeClr>
                </a:solidFill>
                <a:latin typeface="Comic Sans MS" panose="030F0702030302020204" pitchFamily="66" charset="0"/>
              </a:rPr>
              <a:t> â </a:t>
            </a:r>
            <a:r>
              <a:rPr lang="en-GB" sz="2000" dirty="0" err="1">
                <a:solidFill>
                  <a:schemeClr val="accent1">
                    <a:lumMod val="50000"/>
                  </a:schemeClr>
                </a:solidFill>
                <a:latin typeface="Comic Sans MS" panose="030F0702030302020204" pitchFamily="66" charset="0"/>
              </a:rPr>
              <a:t>chymhwyso</a:t>
            </a:r>
            <a:r>
              <a:rPr lang="en-GB" sz="2000" dirty="0">
                <a:solidFill>
                  <a:schemeClr val="accent1">
                    <a:lumMod val="50000"/>
                  </a:schemeClr>
                </a:solidFill>
                <a:latin typeface="Comic Sans MS" panose="030F0702030302020204" pitchFamily="66" charset="0"/>
              </a:rPr>
              <a:t> a </a:t>
            </a:r>
            <a:r>
              <a:rPr lang="en-GB" sz="2000" dirty="0" err="1">
                <a:solidFill>
                  <a:schemeClr val="accent1">
                    <a:lumMod val="50000"/>
                  </a:schemeClr>
                </a:solidFill>
                <a:latin typeface="Comic Sans MS" panose="030F0702030302020204" pitchFamily="66" charset="0"/>
              </a:rPr>
              <a:t>chysylltu'r</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hyfedreddau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hyn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mewn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amrywiaeth</a:t>
            </a:r>
            <a:r>
              <a:rPr lang="en-GB" sz="2000" dirty="0">
                <a:solidFill>
                  <a:schemeClr val="accent1">
                    <a:lumMod val="50000"/>
                  </a:schemeClr>
                </a:solidFill>
                <a:latin typeface="Comic Sans MS" panose="030F0702030302020204" pitchFamily="66" charset="0"/>
              </a:rPr>
              <a:t> o </a:t>
            </a:r>
            <a:r>
              <a:rPr lang="en-GB" sz="2000" dirty="0" err="1">
                <a:solidFill>
                  <a:schemeClr val="accent1">
                    <a:lumMod val="50000"/>
                  </a:schemeClr>
                </a:solidFill>
                <a:latin typeface="Comic Sans MS" panose="030F0702030302020204" pitchFamily="66" charset="0"/>
              </a:rPr>
              <a:t>gyd-destunau</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bywyd</a:t>
            </a:r>
            <a:r>
              <a:rPr lang="en-GB" sz="2000" dirty="0">
                <a:solidFill>
                  <a:schemeClr val="accent1">
                    <a:lumMod val="50000"/>
                  </a:schemeClr>
                </a:solidFill>
                <a:latin typeface="Comic Sans MS" panose="030F0702030302020204" pitchFamily="66" charset="0"/>
              </a:rPr>
              <a:t> go </a:t>
            </a:r>
            <a:r>
              <a:rPr lang="en-GB" sz="2000" dirty="0" err="1">
                <a:solidFill>
                  <a:schemeClr val="accent1">
                    <a:lumMod val="50000"/>
                  </a:schemeClr>
                </a:solidFill>
                <a:latin typeface="Comic Sans MS" panose="030F0702030302020204" pitchFamily="66" charset="0"/>
              </a:rPr>
              <a:t>iawn</a:t>
            </a:r>
            <a:r>
              <a:rPr lang="en-GB" sz="2000" dirty="0">
                <a:solidFill>
                  <a:schemeClr val="accent1">
                    <a:lumMod val="50000"/>
                  </a:schemeClr>
                </a:solidFill>
                <a:latin typeface="Comic Sans MS" panose="030F0702030302020204" pitchFamily="66" charset="0"/>
              </a:rPr>
              <a:t>, </a:t>
            </a:r>
            <a:r>
              <a:rPr lang="en-GB" sz="2000" dirty="0" err="1">
                <a:solidFill>
                  <a:schemeClr val="accent1">
                    <a:lumMod val="50000"/>
                  </a:schemeClr>
                </a:solidFill>
                <a:latin typeface="Comic Sans MS" panose="030F0702030302020204" pitchFamily="66" charset="0"/>
              </a:rPr>
              <a:t>ar</a:t>
            </a:r>
            <a:r>
              <a:rPr lang="en-GB" sz="2000" dirty="0">
                <a:solidFill>
                  <a:schemeClr val="accent1">
                    <a:lumMod val="50000"/>
                  </a:schemeClr>
                </a:solidFill>
                <a:latin typeface="Comic Sans MS" panose="030F0702030302020204" pitchFamily="66" charset="0"/>
              </a:rPr>
              <a:t> draws y </a:t>
            </a:r>
            <a:r>
              <a:rPr lang="en-GB" sz="2000" dirty="0" err="1">
                <a:solidFill>
                  <a:schemeClr val="accent1">
                    <a:lumMod val="50000"/>
                  </a:schemeClr>
                </a:solidFill>
                <a:latin typeface="Comic Sans MS" panose="030F0702030302020204" pitchFamily="66" charset="0"/>
              </a:rPr>
              <a:t>cwricwlwm</a:t>
            </a:r>
            <a:r>
              <a:rPr lang="en-GB" sz="2000" dirty="0">
                <a:solidFill>
                  <a:schemeClr val="accent1">
                    <a:lumMod val="50000"/>
                  </a:schemeClr>
                </a:solidFill>
                <a:latin typeface="Comic Sans MS" panose="030F0702030302020204" pitchFamily="66" charset="0"/>
              </a:rPr>
              <a:t>. </a:t>
            </a:r>
          </a:p>
        </p:txBody>
      </p:sp>
      <p:sp>
        <p:nvSpPr>
          <p:cNvPr id="44" name="TextBox 43">
            <a:extLst>
              <a:ext uri="{FF2B5EF4-FFF2-40B4-BE49-F238E27FC236}">
                <a16:creationId xmlns:a16="http://schemas.microsoft.com/office/drawing/2014/main" id="{76B24007-39CB-23C1-1B16-A715A94CFE4B}"/>
              </a:ext>
            </a:extLst>
          </p:cNvPr>
          <p:cNvSpPr txBox="1"/>
          <p:nvPr/>
        </p:nvSpPr>
        <p:spPr>
          <a:xfrm>
            <a:off x="6292577" y="1757391"/>
            <a:ext cx="5796254" cy="5062924"/>
          </a:xfrm>
          <a:prstGeom prst="rect">
            <a:avLst/>
          </a:prstGeom>
          <a:noFill/>
          <a:ln w="38100">
            <a:solidFill>
              <a:schemeClr val="tx1"/>
            </a:solidFill>
          </a:ln>
        </p:spPr>
        <p:txBody>
          <a:bodyPr wrap="square" rtlCol="0">
            <a:spAutoFit/>
          </a:bodyPr>
          <a:lstStyle/>
          <a:p>
            <a:r>
              <a:rPr lang="en-GB" sz="1900" dirty="0">
                <a:latin typeface="Comic Sans MS" panose="030F0702030302020204" pitchFamily="66" charset="0"/>
              </a:rPr>
              <a:t>In the Field of Mathematics and Numeracy, the progress model is based on the development of five interdependent competencies, outlined below. These can be considered as longitudinal and cross-sectional. To ensure the progress of any learning in mathematics, competencies should be developed and linked at the same time and should also be developed over time.</a:t>
            </a:r>
          </a:p>
          <a:p>
            <a:r>
              <a:rPr lang="en-GB" sz="1900" dirty="0">
                <a:latin typeface="Comic Sans MS" panose="030F0702030302020204" pitchFamily="66" charset="0"/>
              </a:rPr>
              <a:t>
The following interdependent competencies were used in the development of the learning descriptions and are central to progress at all stages of mathematics learning. Numeracy is about applying and linking these competencies in a variety of real-life contexts, across the curriculum.</a:t>
            </a:r>
          </a:p>
          <a:p>
            <a:endParaRPr lang="en-GB" sz="1900" dirty="0">
              <a:latin typeface="Comic Sans MS" panose="030F0702030302020204" pitchFamily="66" charset="0"/>
            </a:endParaRPr>
          </a:p>
        </p:txBody>
      </p:sp>
      <p:sp>
        <p:nvSpPr>
          <p:cNvPr id="47" name="TextBox 46">
            <a:extLst>
              <a:ext uri="{FF2B5EF4-FFF2-40B4-BE49-F238E27FC236}">
                <a16:creationId xmlns:a16="http://schemas.microsoft.com/office/drawing/2014/main" id="{EC0812A5-F6BD-9623-EDB2-5AF61A7EAE10}"/>
              </a:ext>
            </a:extLst>
          </p:cNvPr>
          <p:cNvSpPr txBox="1"/>
          <p:nvPr/>
        </p:nvSpPr>
        <p:spPr>
          <a:xfrm>
            <a:off x="169682" y="1093509"/>
            <a:ext cx="5646656" cy="430887"/>
          </a:xfrm>
          <a:prstGeom prst="rect">
            <a:avLst/>
          </a:prstGeom>
          <a:noFill/>
        </p:spPr>
        <p:txBody>
          <a:bodyPr wrap="square" rtlCol="0">
            <a:spAutoFit/>
          </a:bodyPr>
          <a:lstStyle/>
          <a:p>
            <a:r>
              <a:rPr lang="en-GB" sz="2200" b="1" u="sng" dirty="0">
                <a:solidFill>
                  <a:srgbClr val="003B5C"/>
                </a:solidFill>
                <a:latin typeface="Comic Sans MS" panose="030F0702030302020204" pitchFamily="66" charset="0"/>
              </a:rPr>
              <a:t>Pam </a:t>
            </a:r>
            <a:r>
              <a:rPr lang="en-GB" sz="2200" b="1" u="sng" dirty="0" err="1">
                <a:solidFill>
                  <a:srgbClr val="003B5C"/>
                </a:solidFill>
                <a:latin typeface="Comic Sans MS" panose="030F0702030302020204" pitchFamily="66" charset="0"/>
              </a:rPr>
              <a:t>defnyddio’r</a:t>
            </a:r>
            <a:r>
              <a:rPr lang="en-GB" sz="2200" b="1" u="sng" dirty="0">
                <a:solidFill>
                  <a:srgbClr val="003B5C"/>
                </a:solidFill>
                <a:latin typeface="Comic Sans MS" panose="030F0702030302020204" pitchFamily="66" charset="0"/>
              </a:rPr>
              <a:t> </a:t>
            </a:r>
            <a:r>
              <a:rPr lang="en-GB" sz="2200" b="1" u="sng" dirty="0" err="1">
                <a:solidFill>
                  <a:srgbClr val="003B5C"/>
                </a:solidFill>
                <a:latin typeface="Comic Sans MS" panose="030F0702030302020204" pitchFamily="66" charset="0"/>
              </a:rPr>
              <a:t>Hyfydreddau</a:t>
            </a:r>
            <a:r>
              <a:rPr lang="en-GB" sz="2200" b="1" u="sng" dirty="0">
                <a:solidFill>
                  <a:srgbClr val="003B5C"/>
                </a:solidFill>
                <a:latin typeface="Comic Sans MS" panose="030F0702030302020204" pitchFamily="66" charset="0"/>
              </a:rPr>
              <a:t>?</a:t>
            </a:r>
          </a:p>
        </p:txBody>
      </p:sp>
      <p:sp>
        <p:nvSpPr>
          <p:cNvPr id="48" name="TextBox 47">
            <a:extLst>
              <a:ext uri="{FF2B5EF4-FFF2-40B4-BE49-F238E27FC236}">
                <a16:creationId xmlns:a16="http://schemas.microsoft.com/office/drawing/2014/main" id="{9EF97FEF-4E5E-4F2A-66F7-622243BDF3A2}"/>
              </a:ext>
            </a:extLst>
          </p:cNvPr>
          <p:cNvSpPr txBox="1"/>
          <p:nvPr/>
        </p:nvSpPr>
        <p:spPr>
          <a:xfrm>
            <a:off x="6375664" y="1148696"/>
            <a:ext cx="5646656" cy="430887"/>
          </a:xfrm>
          <a:prstGeom prst="rect">
            <a:avLst/>
          </a:prstGeom>
          <a:noFill/>
        </p:spPr>
        <p:txBody>
          <a:bodyPr wrap="square" rtlCol="0">
            <a:spAutoFit/>
          </a:bodyPr>
          <a:lstStyle/>
          <a:p>
            <a:r>
              <a:rPr lang="en-GB" sz="2200" b="1" u="sng" dirty="0">
                <a:latin typeface="Comic Sans MS" panose="030F0702030302020204" pitchFamily="66" charset="0"/>
              </a:rPr>
              <a:t>Why use these competencies?</a:t>
            </a:r>
          </a:p>
        </p:txBody>
      </p:sp>
    </p:spTree>
    <p:extLst>
      <p:ext uri="{BB962C8B-B14F-4D97-AF65-F5344CB8AC3E}">
        <p14:creationId xmlns:p14="http://schemas.microsoft.com/office/powerpoint/2010/main" val="4287492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F868FB8-BCDE-0743-BB11-1AC370AB8E4D}"/>
              </a:ext>
            </a:extLst>
          </p:cNvPr>
          <p:cNvSpPr>
            <a:spLocks noGrp="1"/>
          </p:cNvSpPr>
          <p:nvPr>
            <p:ph type="pic" sz="quarter" idx="11"/>
          </p:nvPr>
        </p:nvSpPr>
        <p:spPr/>
        <p:txBody>
          <a:bodyPr/>
          <a:lstStyle/>
          <a:p>
            <a:endParaRPr lang="en-GB"/>
          </a:p>
        </p:txBody>
      </p:sp>
      <p:pic>
        <p:nvPicPr>
          <p:cNvPr id="3" name="Online Media 2" title="Teachers: The Five Mathematical Proficiencies">
            <a:hlinkClick r:id="" action="ppaction://media"/>
            <a:extLst>
              <a:ext uri="{FF2B5EF4-FFF2-40B4-BE49-F238E27FC236}">
                <a16:creationId xmlns:a16="http://schemas.microsoft.com/office/drawing/2014/main" id="{275855C9-6075-90DF-4338-65548E5C0FAD}"/>
              </a:ext>
            </a:extLst>
          </p:cNvPr>
          <p:cNvPicPr>
            <a:picLocks noRot="1" noChangeAspect="1"/>
          </p:cNvPicPr>
          <p:nvPr>
            <a:videoFile r:link="rId1"/>
          </p:nvPr>
        </p:nvPicPr>
        <p:blipFill>
          <a:blip r:embed="rId3"/>
          <a:stretch>
            <a:fillRect/>
          </a:stretch>
        </p:blipFill>
        <p:spPr>
          <a:xfrm>
            <a:off x="1601212" y="1457324"/>
            <a:ext cx="8165088" cy="4613275"/>
          </a:xfrm>
          <a:prstGeom prst="rect">
            <a:avLst/>
          </a:prstGeom>
        </p:spPr>
      </p:pic>
      <p:sp>
        <p:nvSpPr>
          <p:cNvPr id="4" name="TextBox 3">
            <a:extLst>
              <a:ext uri="{FF2B5EF4-FFF2-40B4-BE49-F238E27FC236}">
                <a16:creationId xmlns:a16="http://schemas.microsoft.com/office/drawing/2014/main" id="{C3184098-5DB8-F1FE-58C2-5436BABEF272}"/>
              </a:ext>
            </a:extLst>
          </p:cNvPr>
          <p:cNvSpPr txBox="1"/>
          <p:nvPr/>
        </p:nvSpPr>
        <p:spPr>
          <a:xfrm>
            <a:off x="371475" y="69758"/>
            <a:ext cx="11449050" cy="1200329"/>
          </a:xfrm>
          <a:prstGeom prst="rect">
            <a:avLst/>
          </a:prstGeom>
          <a:noFill/>
        </p:spPr>
        <p:txBody>
          <a:bodyPr wrap="square" rtlCol="0">
            <a:spAutoFit/>
          </a:bodyPr>
          <a:lstStyle/>
          <a:p>
            <a:pPr algn="ctr"/>
            <a:r>
              <a:rPr lang="en-GB" sz="3600" dirty="0"/>
              <a:t>Y 5 </a:t>
            </a:r>
            <a:r>
              <a:rPr lang="en-GB" sz="3600" dirty="0" err="1"/>
              <a:t>Hyfedredd</a:t>
            </a:r>
            <a:r>
              <a:rPr lang="en-GB" sz="3600" dirty="0"/>
              <a:t> </a:t>
            </a:r>
            <a:r>
              <a:rPr lang="en-GB" sz="3600" dirty="0" err="1"/>
              <a:t>ar</a:t>
            </a:r>
            <a:r>
              <a:rPr lang="en-GB" sz="3600" dirty="0"/>
              <a:t> </a:t>
            </a:r>
            <a:r>
              <a:rPr lang="en-GB" sz="3600" dirty="0" err="1"/>
              <a:t>waith</a:t>
            </a:r>
            <a:r>
              <a:rPr lang="en-GB" sz="3600" dirty="0"/>
              <a:t>…</a:t>
            </a:r>
          </a:p>
          <a:p>
            <a:pPr algn="ctr"/>
            <a:r>
              <a:rPr lang="en-GB" sz="3600" dirty="0"/>
              <a:t>The 5 Proficiencies at work…</a:t>
            </a:r>
          </a:p>
        </p:txBody>
      </p:sp>
    </p:spTree>
    <p:extLst>
      <p:ext uri="{BB962C8B-B14F-4D97-AF65-F5344CB8AC3E}">
        <p14:creationId xmlns:p14="http://schemas.microsoft.com/office/powerpoint/2010/main" val="409463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screenshot of a computer&#10;&#10;AI-generated content may be incorrect.">
            <a:extLst>
              <a:ext uri="{FF2B5EF4-FFF2-40B4-BE49-F238E27FC236}">
                <a16:creationId xmlns:a16="http://schemas.microsoft.com/office/drawing/2014/main" id="{AB33DC72-AE3D-910B-BCD1-A3CEAF3C3213}"/>
              </a:ext>
            </a:extLst>
          </p:cNvPr>
          <p:cNvPicPr>
            <a:picLocks noGrp="1" noChangeAspect="1"/>
          </p:cNvPicPr>
          <p:nvPr>
            <p:ph type="pic" sz="quarter" idx="11"/>
          </p:nvPr>
        </p:nvPicPr>
        <p:blipFill>
          <a:blip r:embed="rId2"/>
          <a:srcRect l="3983" r="3983"/>
          <a:stretch/>
        </p:blipFill>
        <p:spPr>
          <a:xfrm>
            <a:off x="738908" y="748145"/>
            <a:ext cx="6576292" cy="3699164"/>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63E48427-E188-B0EE-81D2-94952AE97F88}"/>
              </a:ext>
            </a:extLst>
          </p:cNvPr>
          <p:cNvPicPr>
            <a:picLocks noChangeAspect="1"/>
          </p:cNvPicPr>
          <p:nvPr/>
        </p:nvPicPr>
        <p:blipFill>
          <a:blip r:embed="rId3"/>
          <a:stretch>
            <a:fillRect/>
          </a:stretch>
        </p:blipFill>
        <p:spPr>
          <a:xfrm>
            <a:off x="4545075" y="2946533"/>
            <a:ext cx="6076743" cy="3206537"/>
          </a:xfrm>
          <a:prstGeom prst="rect">
            <a:avLst/>
          </a:prstGeom>
        </p:spPr>
      </p:pic>
      <p:sp>
        <p:nvSpPr>
          <p:cNvPr id="11" name="TextBox 10">
            <a:extLst>
              <a:ext uri="{FF2B5EF4-FFF2-40B4-BE49-F238E27FC236}">
                <a16:creationId xmlns:a16="http://schemas.microsoft.com/office/drawing/2014/main" id="{F1BFF383-0862-9360-9475-A4891FC7AD36}"/>
              </a:ext>
            </a:extLst>
          </p:cNvPr>
          <p:cNvSpPr txBox="1"/>
          <p:nvPr/>
        </p:nvSpPr>
        <p:spPr>
          <a:xfrm>
            <a:off x="7813963" y="1330036"/>
            <a:ext cx="4128655" cy="615553"/>
          </a:xfrm>
          <a:prstGeom prst="rect">
            <a:avLst/>
          </a:prstGeom>
          <a:noFill/>
        </p:spPr>
        <p:txBody>
          <a:bodyPr wrap="square" rtlCol="0">
            <a:spAutoFit/>
          </a:bodyPr>
          <a:lstStyle/>
          <a:p>
            <a:r>
              <a:rPr lang="en-GB" sz="3400" dirty="0"/>
              <a:t>Y </a:t>
            </a:r>
            <a:r>
              <a:rPr lang="en-GB" sz="3400" dirty="0" err="1"/>
              <a:t>Fframwaith</a:t>
            </a:r>
            <a:r>
              <a:rPr lang="en-GB" sz="3400" dirty="0"/>
              <a:t> </a:t>
            </a:r>
            <a:r>
              <a:rPr lang="en-GB" sz="3400" dirty="0" err="1"/>
              <a:t>Rhifedd</a:t>
            </a:r>
            <a:endParaRPr lang="en-GB" sz="3400" dirty="0"/>
          </a:p>
        </p:txBody>
      </p:sp>
    </p:spTree>
    <p:extLst>
      <p:ext uri="{BB962C8B-B14F-4D97-AF65-F5344CB8AC3E}">
        <p14:creationId xmlns:p14="http://schemas.microsoft.com/office/powerpoint/2010/main" val="3945333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 screenshot of a computer&#10;&#10;AI-generated content may be incorrect.">
            <a:extLst>
              <a:ext uri="{FF2B5EF4-FFF2-40B4-BE49-F238E27FC236}">
                <a16:creationId xmlns:a16="http://schemas.microsoft.com/office/drawing/2014/main" id="{D2C22F1B-F6E6-5769-9653-9DF748B04A14}"/>
              </a:ext>
            </a:extLst>
          </p:cNvPr>
          <p:cNvPicPr>
            <a:picLocks noGrp="1" noChangeAspect="1"/>
          </p:cNvPicPr>
          <p:nvPr>
            <p:ph type="pic" sz="quarter" idx="11"/>
          </p:nvPr>
        </p:nvPicPr>
        <p:blipFill>
          <a:blip r:embed="rId2"/>
          <a:srcRect l="7741" r="7741"/>
          <a:stretch/>
        </p:blipFill>
        <p:spPr>
          <a:xfrm>
            <a:off x="478238" y="535709"/>
            <a:ext cx="6689180" cy="3762664"/>
          </a:xfrm>
          <a:prstGeom prst="rect">
            <a:avLst/>
          </a:prstGeom>
        </p:spPr>
      </p:pic>
      <p:pic>
        <p:nvPicPr>
          <p:cNvPr id="18" name="Picture 17" descr="A screenshot of a computer&#10;&#10;AI-generated content may be incorrect.">
            <a:extLst>
              <a:ext uri="{FF2B5EF4-FFF2-40B4-BE49-F238E27FC236}">
                <a16:creationId xmlns:a16="http://schemas.microsoft.com/office/drawing/2014/main" id="{D2A5197E-B689-6791-16EE-834B3D746FA5}"/>
              </a:ext>
            </a:extLst>
          </p:cNvPr>
          <p:cNvPicPr>
            <a:picLocks noChangeAspect="1"/>
          </p:cNvPicPr>
          <p:nvPr/>
        </p:nvPicPr>
        <p:blipFill>
          <a:blip r:embed="rId3"/>
          <a:stretch>
            <a:fillRect/>
          </a:stretch>
        </p:blipFill>
        <p:spPr>
          <a:xfrm>
            <a:off x="5217332" y="2417041"/>
            <a:ext cx="6496430" cy="3597564"/>
          </a:xfrm>
          <a:prstGeom prst="rect">
            <a:avLst/>
          </a:prstGeom>
        </p:spPr>
      </p:pic>
      <p:sp>
        <p:nvSpPr>
          <p:cNvPr id="19" name="TextBox 18">
            <a:extLst>
              <a:ext uri="{FF2B5EF4-FFF2-40B4-BE49-F238E27FC236}">
                <a16:creationId xmlns:a16="http://schemas.microsoft.com/office/drawing/2014/main" id="{8D664F0D-A15B-9636-B7F1-58C95C56C585}"/>
              </a:ext>
            </a:extLst>
          </p:cNvPr>
          <p:cNvSpPr txBox="1"/>
          <p:nvPr/>
        </p:nvSpPr>
        <p:spPr>
          <a:xfrm>
            <a:off x="7702584" y="906989"/>
            <a:ext cx="4128654" cy="1138773"/>
          </a:xfrm>
          <a:prstGeom prst="rect">
            <a:avLst/>
          </a:prstGeom>
          <a:noFill/>
        </p:spPr>
        <p:txBody>
          <a:bodyPr wrap="square" rtlCol="0">
            <a:spAutoFit/>
          </a:bodyPr>
          <a:lstStyle/>
          <a:p>
            <a:pPr algn="ctr"/>
            <a:r>
              <a:rPr lang="en-GB" sz="3400" b="1" dirty="0"/>
              <a:t>The Numeracy Framework</a:t>
            </a:r>
          </a:p>
        </p:txBody>
      </p:sp>
    </p:spTree>
    <p:extLst>
      <p:ext uri="{BB962C8B-B14F-4D97-AF65-F5344CB8AC3E}">
        <p14:creationId xmlns:p14="http://schemas.microsoft.com/office/powerpoint/2010/main" val="1337804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76A34E5-E56D-7E68-9012-D4D44BB70DDC}"/>
              </a:ext>
            </a:extLst>
          </p:cNvPr>
          <p:cNvSpPr>
            <a:spLocks noGrp="1"/>
          </p:cNvSpPr>
          <p:nvPr>
            <p:ph type="pic" sz="quarter" idx="11"/>
          </p:nvPr>
        </p:nvSpPr>
        <p:spPr/>
        <p:txBody>
          <a:bodyPr/>
          <a:lstStyle/>
          <a:p>
            <a:endParaRPr lang="en-GB"/>
          </a:p>
        </p:txBody>
      </p:sp>
      <p:sp>
        <p:nvSpPr>
          <p:cNvPr id="4" name="TextBox 3">
            <a:extLst>
              <a:ext uri="{FF2B5EF4-FFF2-40B4-BE49-F238E27FC236}">
                <a16:creationId xmlns:a16="http://schemas.microsoft.com/office/drawing/2014/main" id="{C2E59E3C-C66C-25C7-CD5E-B26D49B110C5}"/>
              </a:ext>
            </a:extLst>
          </p:cNvPr>
          <p:cNvSpPr txBox="1"/>
          <p:nvPr/>
        </p:nvSpPr>
        <p:spPr>
          <a:xfrm>
            <a:off x="8058150" y="3967072"/>
            <a:ext cx="3829050" cy="1200329"/>
          </a:xfrm>
          <a:prstGeom prst="rect">
            <a:avLst/>
          </a:prstGeom>
          <a:noFill/>
        </p:spPr>
        <p:txBody>
          <a:bodyPr wrap="square">
            <a:spAutoFit/>
          </a:bodyPr>
          <a:lstStyle/>
          <a:p>
            <a:r>
              <a:rPr lang="en-GB" dirty="0">
                <a:hlinkClick r:id="rId3"/>
              </a:rPr>
              <a:t>Estyn </a:t>
            </a:r>
            <a:r>
              <a:rPr lang="en-GB" dirty="0" err="1">
                <a:hlinkClick r:id="rId3"/>
              </a:rPr>
              <a:t>yn</a:t>
            </a:r>
            <a:r>
              <a:rPr lang="en-GB" dirty="0">
                <a:hlinkClick r:id="rId3"/>
              </a:rPr>
              <a:t> </a:t>
            </a:r>
            <a:r>
              <a:rPr lang="en-GB" dirty="0" err="1">
                <a:hlinkClick r:id="rId3"/>
              </a:rPr>
              <a:t>fyw</a:t>
            </a:r>
            <a:r>
              <a:rPr lang="en-GB" dirty="0">
                <a:hlinkClick r:id="rId3"/>
              </a:rPr>
              <a:t> </a:t>
            </a:r>
            <a:r>
              <a:rPr lang="en-GB" dirty="0" err="1">
                <a:hlinkClick r:id="rId3"/>
              </a:rPr>
              <a:t>Ffocws</a:t>
            </a:r>
            <a:r>
              <a:rPr lang="en-GB" dirty="0">
                <a:hlinkClick r:id="rId3"/>
              </a:rPr>
              <a:t> </a:t>
            </a:r>
            <a:r>
              <a:rPr lang="en-GB" dirty="0" err="1">
                <a:hlinkClick r:id="rId3"/>
              </a:rPr>
              <a:t>thematig</a:t>
            </a:r>
            <a:r>
              <a:rPr lang="en-GB" dirty="0">
                <a:hlinkClick r:id="rId3"/>
              </a:rPr>
              <a:t> </a:t>
            </a:r>
            <a:r>
              <a:rPr lang="en-GB" dirty="0" err="1">
                <a:hlinkClick r:id="rId3"/>
              </a:rPr>
              <a:t>Mewnwelediadau</a:t>
            </a:r>
            <a:r>
              <a:rPr lang="en-GB" dirty="0">
                <a:hlinkClick r:id="rId3"/>
              </a:rPr>
              <a:t> </a:t>
            </a:r>
            <a:r>
              <a:rPr lang="en-GB" dirty="0" err="1">
                <a:hlinkClick r:id="rId3"/>
              </a:rPr>
              <a:t>i</a:t>
            </a:r>
            <a:r>
              <a:rPr lang="en-GB" dirty="0">
                <a:hlinkClick r:id="rId3"/>
              </a:rPr>
              <a:t> </a:t>
            </a:r>
            <a:r>
              <a:rPr lang="en-GB" dirty="0" err="1">
                <a:hlinkClick r:id="rId3"/>
              </a:rPr>
              <a:t>wella</a:t>
            </a:r>
            <a:r>
              <a:rPr lang="en-GB" dirty="0">
                <a:hlinkClick r:id="rId3"/>
              </a:rPr>
              <a:t> </a:t>
            </a:r>
            <a:r>
              <a:rPr lang="en-GB" dirty="0" err="1">
                <a:hlinkClick r:id="rId3"/>
              </a:rPr>
              <a:t>addysgu</a:t>
            </a:r>
            <a:r>
              <a:rPr lang="en-GB" dirty="0">
                <a:hlinkClick r:id="rId3"/>
              </a:rPr>
              <a:t> ac </a:t>
            </a:r>
            <a:r>
              <a:rPr lang="en-GB" dirty="0" err="1">
                <a:hlinkClick r:id="rId3"/>
              </a:rPr>
              <a:t>arweinyddiaeth</a:t>
            </a:r>
            <a:r>
              <a:rPr lang="en-GB" dirty="0">
                <a:hlinkClick r:id="rId3"/>
              </a:rPr>
              <a:t> </a:t>
            </a:r>
            <a:r>
              <a:rPr lang="en-GB" dirty="0" err="1">
                <a:hlinkClick r:id="rId3"/>
              </a:rPr>
              <a:t>mewn</a:t>
            </a:r>
            <a:r>
              <a:rPr lang="en-GB" dirty="0">
                <a:hlinkClick r:id="rId3"/>
              </a:rPr>
              <a:t> </a:t>
            </a:r>
            <a:r>
              <a:rPr lang="en-GB" dirty="0" err="1">
                <a:hlinkClick r:id="rId3"/>
              </a:rPr>
              <a:t>addysg</a:t>
            </a:r>
            <a:r>
              <a:rPr lang="en-GB" dirty="0">
                <a:hlinkClick r:id="rId3"/>
              </a:rPr>
              <a:t> </a:t>
            </a:r>
            <a:r>
              <a:rPr lang="en-GB" dirty="0" err="1">
                <a:hlinkClick r:id="rId3"/>
              </a:rPr>
              <a:t>fathemateg</a:t>
            </a:r>
            <a:endParaRPr lang="en-GB" dirty="0"/>
          </a:p>
        </p:txBody>
      </p:sp>
      <p:pic>
        <p:nvPicPr>
          <p:cNvPr id="5" name="Online Media 4" title="Estyn yn fyw Ffocws thematig Mewnwelediadau i wella addysgu ac arweinyddiaeth mewn addysg fathemateg">
            <a:hlinkClick r:id="" action="ppaction://media"/>
            <a:extLst>
              <a:ext uri="{FF2B5EF4-FFF2-40B4-BE49-F238E27FC236}">
                <a16:creationId xmlns:a16="http://schemas.microsoft.com/office/drawing/2014/main" id="{A8772B34-FEB8-5CBC-E9AC-C7B7106938F0}"/>
              </a:ext>
            </a:extLst>
          </p:cNvPr>
          <p:cNvPicPr>
            <a:picLocks noRot="1" noChangeAspect="1"/>
          </p:cNvPicPr>
          <p:nvPr>
            <a:videoFile r:link="rId1"/>
          </p:nvPr>
        </p:nvPicPr>
        <p:blipFill>
          <a:blip r:embed="rId4"/>
          <a:stretch>
            <a:fillRect/>
          </a:stretch>
        </p:blipFill>
        <p:spPr>
          <a:xfrm>
            <a:off x="234163" y="2457450"/>
            <a:ext cx="7468275" cy="4219575"/>
          </a:xfrm>
          <a:prstGeom prst="rect">
            <a:avLst/>
          </a:prstGeom>
        </p:spPr>
      </p:pic>
      <p:sp>
        <p:nvSpPr>
          <p:cNvPr id="6" name="TextBox 5">
            <a:extLst>
              <a:ext uri="{FF2B5EF4-FFF2-40B4-BE49-F238E27FC236}">
                <a16:creationId xmlns:a16="http://schemas.microsoft.com/office/drawing/2014/main" id="{B25AF930-7204-EDC3-DACC-967D269F4EB4}"/>
              </a:ext>
            </a:extLst>
          </p:cNvPr>
          <p:cNvSpPr txBox="1"/>
          <p:nvPr/>
        </p:nvSpPr>
        <p:spPr>
          <a:xfrm>
            <a:off x="234163" y="295275"/>
            <a:ext cx="11653037" cy="1938992"/>
          </a:xfrm>
          <a:prstGeom prst="rect">
            <a:avLst/>
          </a:prstGeom>
          <a:noFill/>
        </p:spPr>
        <p:txBody>
          <a:bodyPr wrap="square" rtlCol="0">
            <a:spAutoFit/>
          </a:bodyPr>
          <a:lstStyle/>
          <a:p>
            <a:r>
              <a:rPr lang="en-GB" sz="2400" b="1" dirty="0" err="1"/>
              <a:t>Ailymweld</a:t>
            </a:r>
            <a:r>
              <a:rPr lang="en-GB" sz="2400" b="1" dirty="0"/>
              <a:t> </a:t>
            </a:r>
            <a:r>
              <a:rPr lang="en-GB" sz="2400" b="1" dirty="0" err="1"/>
              <a:t>á’r</a:t>
            </a:r>
            <a:r>
              <a:rPr lang="en-GB" sz="2400" b="1" dirty="0"/>
              <a:t> </a:t>
            </a:r>
            <a:r>
              <a:rPr lang="en-GB" sz="2400" b="1" dirty="0" err="1"/>
              <a:t>Adroddiad</a:t>
            </a:r>
            <a:r>
              <a:rPr lang="en-GB" sz="2400" b="1" dirty="0"/>
              <a:t> </a:t>
            </a:r>
            <a:r>
              <a:rPr lang="en-GB" sz="2400" b="1" dirty="0" err="1"/>
              <a:t>Thematig</a:t>
            </a:r>
            <a:r>
              <a:rPr lang="en-GB" sz="2400" b="1" dirty="0"/>
              <a:t> </a:t>
            </a:r>
            <a:r>
              <a:rPr lang="en-GB" sz="2400" dirty="0"/>
              <a:t>– </a:t>
            </a:r>
            <a:r>
              <a:rPr lang="en-GB" sz="2400" dirty="0" err="1"/>
              <a:t>Mewnwelediadau</a:t>
            </a:r>
            <a:r>
              <a:rPr lang="en-GB" sz="2400" dirty="0"/>
              <a:t> </a:t>
            </a:r>
            <a:r>
              <a:rPr lang="en-GB" sz="2400" dirty="0" err="1"/>
              <a:t>i</a:t>
            </a:r>
            <a:r>
              <a:rPr lang="en-GB" sz="2400" dirty="0"/>
              <a:t> </a:t>
            </a:r>
            <a:r>
              <a:rPr lang="en-GB" sz="2400" dirty="0" err="1"/>
              <a:t>wella</a:t>
            </a:r>
            <a:r>
              <a:rPr lang="en-GB" sz="2400" dirty="0"/>
              <a:t> </a:t>
            </a:r>
            <a:r>
              <a:rPr lang="en-GB" sz="2400" dirty="0" err="1"/>
              <a:t>addysgu</a:t>
            </a:r>
            <a:r>
              <a:rPr lang="en-GB" sz="2400" dirty="0"/>
              <a:t> ac </a:t>
            </a:r>
            <a:r>
              <a:rPr lang="en-GB" sz="2400" dirty="0" err="1"/>
              <a:t>arweinyddiaeth</a:t>
            </a:r>
            <a:r>
              <a:rPr lang="en-GB" sz="2400" dirty="0"/>
              <a:t> </a:t>
            </a:r>
            <a:r>
              <a:rPr lang="en-GB" sz="2400" dirty="0" err="1"/>
              <a:t>mewn</a:t>
            </a:r>
            <a:r>
              <a:rPr lang="en-GB" sz="2400" dirty="0"/>
              <a:t> </a:t>
            </a:r>
            <a:r>
              <a:rPr lang="en-GB" sz="2400" dirty="0" err="1"/>
              <a:t>addysg</a:t>
            </a:r>
            <a:r>
              <a:rPr lang="en-GB" sz="2400" dirty="0"/>
              <a:t> </a:t>
            </a:r>
            <a:r>
              <a:rPr lang="en-GB" sz="2400" dirty="0" err="1"/>
              <a:t>fathemateg</a:t>
            </a:r>
            <a:endParaRPr lang="en-GB" sz="2400" dirty="0"/>
          </a:p>
          <a:p>
            <a:endParaRPr lang="en-GB" sz="2400" b="1" dirty="0"/>
          </a:p>
          <a:p>
            <a:r>
              <a:rPr lang="en-GB" sz="2400" b="1" dirty="0"/>
              <a:t>Revisiting the Thematic Report -  </a:t>
            </a:r>
            <a:r>
              <a:rPr lang="en-GB" sz="2400" dirty="0"/>
              <a:t>Insights into improving teaching and leadership in mathematics education</a:t>
            </a:r>
          </a:p>
        </p:txBody>
      </p:sp>
    </p:spTree>
    <p:extLst>
      <p:ext uri="{BB962C8B-B14F-4D97-AF65-F5344CB8AC3E}">
        <p14:creationId xmlns:p14="http://schemas.microsoft.com/office/powerpoint/2010/main" val="2619302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20DBF09-44F3-C746-BA31-279204B7338B}"/>
              </a:ext>
            </a:extLst>
          </p:cNvPr>
          <p:cNvSpPr>
            <a:spLocks noGrp="1"/>
          </p:cNvSpPr>
          <p:nvPr>
            <p:ph type="pic" sz="quarter" idx="11"/>
          </p:nvPr>
        </p:nvSpPr>
        <p:spPr/>
        <p:txBody>
          <a:bodyPr/>
          <a:lstStyle/>
          <a:p>
            <a:endParaRPr lang="en-GB"/>
          </a:p>
        </p:txBody>
      </p:sp>
      <p:sp>
        <p:nvSpPr>
          <p:cNvPr id="4" name="TextBox 3">
            <a:extLst>
              <a:ext uri="{FF2B5EF4-FFF2-40B4-BE49-F238E27FC236}">
                <a16:creationId xmlns:a16="http://schemas.microsoft.com/office/drawing/2014/main" id="{E3F1D8D8-9D37-D1C3-74C2-FA74FE2E5BB6}"/>
              </a:ext>
            </a:extLst>
          </p:cNvPr>
          <p:cNvSpPr txBox="1"/>
          <p:nvPr/>
        </p:nvSpPr>
        <p:spPr>
          <a:xfrm>
            <a:off x="600075" y="1771472"/>
            <a:ext cx="6191250" cy="3683060"/>
          </a:xfrm>
          <a:prstGeom prst="rect">
            <a:avLst/>
          </a:prstGeom>
          <a:noFill/>
        </p:spPr>
        <p:txBody>
          <a:bodyPr wrap="square">
            <a:spAutoFit/>
          </a:bodyPr>
          <a:lstStyle/>
          <a:p>
            <a:pPr algn="l">
              <a:lnSpc>
                <a:spcPts val="1950"/>
              </a:lnSpc>
              <a:buNone/>
            </a:pPr>
            <a:r>
              <a:rPr lang="en-GB" sz="2000" b="1" i="0" dirty="0" err="1">
                <a:solidFill>
                  <a:srgbClr val="0E4163"/>
                </a:solidFill>
                <a:effectLst/>
                <a:latin typeface="Comic Sans MS" panose="030F0702030302020204" pitchFamily="66" charset="0"/>
              </a:rPr>
              <a:t>Dolenni</a:t>
            </a:r>
            <a:r>
              <a:rPr lang="en-GB" sz="2000" b="1" i="0" dirty="0">
                <a:solidFill>
                  <a:srgbClr val="0E4163"/>
                </a:solidFill>
                <a:effectLst/>
                <a:latin typeface="Comic Sans MS" panose="030F0702030302020204" pitchFamily="66" charset="0"/>
              </a:rPr>
              <a:t> </a:t>
            </a:r>
            <a:r>
              <a:rPr lang="en-GB" sz="2000" b="1" i="0" dirty="0" err="1">
                <a:solidFill>
                  <a:srgbClr val="0E4163"/>
                </a:solidFill>
                <a:effectLst/>
                <a:latin typeface="Comic Sans MS" panose="030F0702030302020204" pitchFamily="66" charset="0"/>
              </a:rPr>
              <a:t>perthnasol</a:t>
            </a:r>
            <a:r>
              <a:rPr lang="en-GB" sz="2000" b="1" i="0" dirty="0">
                <a:solidFill>
                  <a:srgbClr val="0E4163"/>
                </a:solidFill>
                <a:effectLst/>
                <a:latin typeface="Comic Sans MS" panose="030F0702030302020204" pitchFamily="66" charset="0"/>
              </a:rPr>
              <a:t>:</a:t>
            </a:r>
          </a:p>
          <a:p>
            <a:pPr algn="l">
              <a:lnSpc>
                <a:spcPts val="1950"/>
              </a:lnSpc>
              <a:buNone/>
            </a:pPr>
            <a:endParaRPr lang="en-GB" sz="2000" b="1" i="0" dirty="0">
              <a:solidFill>
                <a:srgbClr val="0E4163"/>
              </a:solidFill>
              <a:effectLst/>
              <a:latin typeface="Source Sans 3"/>
            </a:endParaRPr>
          </a:p>
          <a:p>
            <a:pPr algn="l">
              <a:lnSpc>
                <a:spcPts val="1950"/>
              </a:lnSpc>
              <a:buNone/>
            </a:pPr>
            <a:r>
              <a:rPr lang="en-GB" b="0" i="0" u="sng" dirty="0" err="1">
                <a:solidFill>
                  <a:srgbClr val="0E4163"/>
                </a:solidFill>
                <a:effectLst/>
                <a:latin typeface="Source Sans 3"/>
                <a:hlinkClick r:id="rId2"/>
              </a:rPr>
              <a:t>Datgloi</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potensial</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Mewnwelediadau</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i</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wella</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addysgu</a:t>
            </a:r>
            <a:r>
              <a:rPr lang="en-GB" b="0" i="0" u="sng" dirty="0">
                <a:solidFill>
                  <a:srgbClr val="0E4163"/>
                </a:solidFill>
                <a:effectLst/>
                <a:latin typeface="Source Sans 3"/>
                <a:hlinkClick r:id="rId2"/>
              </a:rPr>
              <a:t> ac </a:t>
            </a:r>
            <a:r>
              <a:rPr lang="en-GB" b="0" i="0" u="sng" dirty="0" err="1">
                <a:solidFill>
                  <a:srgbClr val="0E4163"/>
                </a:solidFill>
                <a:effectLst/>
                <a:latin typeface="Source Sans 3"/>
                <a:hlinkClick r:id="rId2"/>
              </a:rPr>
              <a:t>arweinyddiaeth</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mewn</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addysg</a:t>
            </a:r>
            <a:r>
              <a:rPr lang="en-GB" b="0" i="0" u="sng" dirty="0">
                <a:solidFill>
                  <a:srgbClr val="0E4163"/>
                </a:solidFill>
                <a:effectLst/>
                <a:latin typeface="Source Sans 3"/>
                <a:hlinkClick r:id="rId2"/>
              </a:rPr>
              <a:t> </a:t>
            </a:r>
            <a:r>
              <a:rPr lang="en-GB" b="0" i="0" u="sng" dirty="0" err="1">
                <a:solidFill>
                  <a:srgbClr val="0E4163"/>
                </a:solidFill>
                <a:effectLst/>
                <a:latin typeface="Source Sans 3"/>
                <a:hlinkClick r:id="rId2"/>
              </a:rPr>
              <a:t>fathemateg</a:t>
            </a:r>
            <a:r>
              <a:rPr lang="en-GB" b="0" i="0" u="sng" dirty="0">
                <a:solidFill>
                  <a:srgbClr val="0E4163"/>
                </a:solidFill>
                <a:effectLst/>
                <a:latin typeface="Source Sans 3"/>
                <a:hlinkClick r:id="rId2"/>
              </a:rPr>
              <a:t> – Estyn</a:t>
            </a:r>
            <a:endParaRPr lang="en-GB" b="0" i="0" u="sng" dirty="0">
              <a:solidFill>
                <a:srgbClr val="0E4163"/>
              </a:solidFill>
              <a:effectLst/>
              <a:latin typeface="Source Sans 3"/>
            </a:endParaRPr>
          </a:p>
          <a:p>
            <a:pPr algn="l">
              <a:lnSpc>
                <a:spcPts val="1950"/>
              </a:lnSpc>
              <a:buNone/>
            </a:pPr>
            <a:endParaRPr lang="en-GB" b="0" i="0" dirty="0">
              <a:solidFill>
                <a:srgbClr val="0E4163"/>
              </a:solidFill>
              <a:effectLst/>
              <a:latin typeface="Source Sans 3"/>
            </a:endParaRPr>
          </a:p>
          <a:p>
            <a:pPr algn="l">
              <a:lnSpc>
                <a:spcPts val="1950"/>
              </a:lnSpc>
              <a:buNone/>
            </a:pPr>
            <a:r>
              <a:rPr lang="en-GB" b="0" i="0" u="sng" dirty="0" err="1">
                <a:solidFill>
                  <a:srgbClr val="0E4163"/>
                </a:solidFill>
                <a:effectLst/>
                <a:latin typeface="Source Sans 3"/>
                <a:hlinkClick r:id="rId3"/>
              </a:rPr>
              <a:t>Adnoddau</a:t>
            </a:r>
            <a:r>
              <a:rPr lang="en-GB" b="0" i="0" u="sng" dirty="0">
                <a:solidFill>
                  <a:srgbClr val="0E4163"/>
                </a:solidFill>
                <a:effectLst/>
                <a:latin typeface="Source Sans 3"/>
                <a:hlinkClick r:id="rId3"/>
              </a:rPr>
              <a:t> Fideo </a:t>
            </a:r>
            <a:r>
              <a:rPr lang="en-GB" b="0" i="0" u="sng" dirty="0" err="1">
                <a:solidFill>
                  <a:srgbClr val="0E4163"/>
                </a:solidFill>
                <a:effectLst/>
                <a:latin typeface="Source Sans 3"/>
                <a:hlinkClick r:id="rId3"/>
              </a:rPr>
              <a:t>Mathemateg</a:t>
            </a:r>
            <a:r>
              <a:rPr lang="en-GB" b="0" i="0" u="sng" dirty="0">
                <a:solidFill>
                  <a:srgbClr val="0E4163"/>
                </a:solidFill>
                <a:effectLst/>
                <a:latin typeface="Source Sans 3"/>
                <a:hlinkClick r:id="rId3"/>
              </a:rPr>
              <a:t> – Estyn</a:t>
            </a:r>
            <a:endParaRPr lang="en-GB" b="0" i="0" u="sng" dirty="0">
              <a:solidFill>
                <a:srgbClr val="0E4163"/>
              </a:solidFill>
              <a:effectLst/>
              <a:latin typeface="Source Sans 3"/>
            </a:endParaRPr>
          </a:p>
          <a:p>
            <a:pPr algn="l">
              <a:lnSpc>
                <a:spcPts val="1950"/>
              </a:lnSpc>
              <a:buNone/>
            </a:pPr>
            <a:endParaRPr lang="en-GB" b="0" i="0" dirty="0">
              <a:solidFill>
                <a:srgbClr val="0E4163"/>
              </a:solidFill>
              <a:effectLst/>
              <a:latin typeface="Source Sans 3"/>
            </a:endParaRPr>
          </a:p>
          <a:p>
            <a:pPr algn="l">
              <a:lnSpc>
                <a:spcPts val="1950"/>
              </a:lnSpc>
              <a:buNone/>
            </a:pPr>
            <a:endParaRPr lang="en-GB" b="0" i="0" dirty="0">
              <a:solidFill>
                <a:srgbClr val="0E4163"/>
              </a:solidFill>
              <a:effectLst/>
              <a:latin typeface="Source Sans 3"/>
            </a:endParaRPr>
          </a:p>
          <a:p>
            <a:pPr algn="l">
              <a:lnSpc>
                <a:spcPts val="1950"/>
              </a:lnSpc>
              <a:buNone/>
            </a:pPr>
            <a:r>
              <a:rPr lang="en-GB" b="0" i="0" u="sng" dirty="0" err="1">
                <a:solidFill>
                  <a:srgbClr val="0E4163"/>
                </a:solidFill>
                <a:effectLst/>
                <a:latin typeface="Source Sans 3"/>
                <a:hlinkClick r:id="rId4"/>
              </a:rPr>
              <a:t>Podlediad</a:t>
            </a:r>
            <a:r>
              <a:rPr lang="en-GB" b="0" i="0" u="sng" dirty="0">
                <a:solidFill>
                  <a:srgbClr val="0E4163"/>
                </a:solidFill>
                <a:effectLst/>
                <a:latin typeface="Source Sans 3"/>
                <a:hlinkClick r:id="rId4"/>
              </a:rPr>
              <a:t> </a:t>
            </a:r>
            <a:r>
              <a:rPr lang="en-GB" b="0" i="0" u="sng" dirty="0" err="1">
                <a:solidFill>
                  <a:srgbClr val="0E4163"/>
                </a:solidFill>
                <a:effectLst/>
                <a:latin typeface="Source Sans 3"/>
                <a:hlinkClick r:id="rId4"/>
              </a:rPr>
              <a:t>Sgwrs</a:t>
            </a:r>
            <a:r>
              <a:rPr lang="en-GB" b="0" i="0" u="sng" dirty="0">
                <a:solidFill>
                  <a:srgbClr val="0E4163"/>
                </a:solidFill>
                <a:effectLst/>
                <a:latin typeface="Source Sans 3"/>
                <a:hlinkClick r:id="rId4"/>
              </a:rPr>
              <a:t>: </a:t>
            </a:r>
            <a:r>
              <a:rPr lang="en-GB" b="0" i="0" u="sng" dirty="0" err="1">
                <a:solidFill>
                  <a:srgbClr val="0E4163"/>
                </a:solidFill>
                <a:effectLst/>
                <a:latin typeface="Source Sans 3"/>
                <a:hlinkClick r:id="rId4"/>
              </a:rPr>
              <a:t>Meddyliau</a:t>
            </a:r>
            <a:r>
              <a:rPr lang="en-GB" b="0" i="0" u="sng" dirty="0">
                <a:solidFill>
                  <a:srgbClr val="0E4163"/>
                </a:solidFill>
                <a:effectLst/>
                <a:latin typeface="Source Sans 3"/>
                <a:hlinkClick r:id="rId4"/>
              </a:rPr>
              <a:t> </a:t>
            </a:r>
            <a:r>
              <a:rPr lang="en-GB" b="0" i="0" u="sng" dirty="0" err="1">
                <a:solidFill>
                  <a:srgbClr val="0E4163"/>
                </a:solidFill>
                <a:effectLst/>
                <a:latin typeface="Source Sans 3"/>
                <a:hlinkClick r:id="rId4"/>
              </a:rPr>
              <a:t>ar</a:t>
            </a:r>
            <a:r>
              <a:rPr lang="en-GB" b="0" i="0" u="sng" dirty="0">
                <a:solidFill>
                  <a:srgbClr val="0E4163"/>
                </a:solidFill>
                <a:effectLst/>
                <a:latin typeface="Source Sans 3"/>
                <a:hlinkClick r:id="rId4"/>
              </a:rPr>
              <a:t> </a:t>
            </a:r>
            <a:r>
              <a:rPr lang="en-GB" b="0" i="0" u="sng" dirty="0" err="1">
                <a:solidFill>
                  <a:srgbClr val="0E4163"/>
                </a:solidFill>
                <a:effectLst/>
                <a:latin typeface="Source Sans 3"/>
                <a:hlinkClick r:id="rId4"/>
              </a:rPr>
              <a:t>addysgu</a:t>
            </a:r>
            <a:r>
              <a:rPr lang="en-GB" b="0" i="0" u="sng" dirty="0">
                <a:solidFill>
                  <a:srgbClr val="0E4163"/>
                </a:solidFill>
                <a:effectLst/>
                <a:latin typeface="Source Sans 3"/>
                <a:hlinkClick r:id="rId4"/>
              </a:rPr>
              <a:t> </a:t>
            </a:r>
            <a:r>
              <a:rPr lang="en-GB" b="0" i="0" u="sng" dirty="0" err="1">
                <a:solidFill>
                  <a:srgbClr val="0E4163"/>
                </a:solidFill>
                <a:effectLst/>
                <a:latin typeface="Source Sans 3"/>
                <a:hlinkClick r:id="rId4"/>
              </a:rPr>
              <a:t>Mathemateg</a:t>
            </a:r>
            <a:r>
              <a:rPr lang="en-GB" b="0" i="0" u="sng" dirty="0">
                <a:solidFill>
                  <a:srgbClr val="0E4163"/>
                </a:solidFill>
                <a:effectLst/>
                <a:latin typeface="Source Sans 3"/>
                <a:hlinkClick r:id="rId4"/>
              </a:rPr>
              <a:t> </a:t>
            </a:r>
            <a:r>
              <a:rPr lang="en-GB" b="0" i="0" u="sng" dirty="0" err="1">
                <a:solidFill>
                  <a:srgbClr val="0E4163"/>
                </a:solidFill>
                <a:effectLst/>
                <a:latin typeface="Source Sans 3"/>
                <a:hlinkClick r:id="rId4"/>
              </a:rPr>
              <a:t>yng</a:t>
            </a:r>
            <a:r>
              <a:rPr lang="en-GB" b="0" i="0" u="sng" dirty="0">
                <a:solidFill>
                  <a:srgbClr val="0E4163"/>
                </a:solidFill>
                <a:effectLst/>
                <a:latin typeface="Source Sans 3"/>
                <a:hlinkClick r:id="rId4"/>
              </a:rPr>
              <a:t> </a:t>
            </a:r>
            <a:r>
              <a:rPr lang="en-GB" b="0" i="0" u="sng" dirty="0" err="1">
                <a:solidFill>
                  <a:srgbClr val="0E4163"/>
                </a:solidFill>
                <a:effectLst/>
                <a:latin typeface="Source Sans 3"/>
                <a:hlinkClick r:id="rId4"/>
              </a:rPr>
              <a:t>Nghymru</a:t>
            </a:r>
            <a:r>
              <a:rPr lang="en-GB" b="0" i="0" u="sng" dirty="0">
                <a:solidFill>
                  <a:srgbClr val="0E4163"/>
                </a:solidFill>
                <a:effectLst/>
                <a:latin typeface="Source Sans 3"/>
                <a:hlinkClick r:id="rId4"/>
              </a:rPr>
              <a:t> – Estyn</a:t>
            </a:r>
            <a:endParaRPr lang="en-GB" b="0" i="0" u="sng" dirty="0">
              <a:solidFill>
                <a:srgbClr val="0E4163"/>
              </a:solidFill>
              <a:effectLst/>
              <a:latin typeface="Source Sans 3"/>
            </a:endParaRPr>
          </a:p>
          <a:p>
            <a:pPr algn="l">
              <a:lnSpc>
                <a:spcPts val="1950"/>
              </a:lnSpc>
              <a:buNone/>
            </a:pPr>
            <a:endParaRPr lang="en-GB" b="0" i="0" dirty="0">
              <a:solidFill>
                <a:srgbClr val="0E4163"/>
              </a:solidFill>
              <a:effectLst/>
              <a:latin typeface="Source Sans 3"/>
            </a:endParaRPr>
          </a:p>
          <a:p>
            <a:pPr algn="l">
              <a:lnSpc>
                <a:spcPts val="1950"/>
              </a:lnSpc>
              <a:buNone/>
            </a:pPr>
            <a:endParaRPr lang="en-GB" b="0" i="0" dirty="0">
              <a:solidFill>
                <a:srgbClr val="0E4163"/>
              </a:solidFill>
              <a:effectLst/>
              <a:latin typeface="Source Sans 3"/>
            </a:endParaRPr>
          </a:p>
          <a:p>
            <a:pPr algn="l">
              <a:lnSpc>
                <a:spcPts val="1950"/>
              </a:lnSpc>
              <a:buNone/>
            </a:pPr>
            <a:r>
              <a:rPr lang="en-GB" b="0" i="0" u="sng" dirty="0">
                <a:solidFill>
                  <a:srgbClr val="0E4163"/>
                </a:solidFill>
                <a:effectLst/>
                <a:latin typeface="Source Sans 3"/>
                <a:hlinkClick r:id="rId5"/>
              </a:rPr>
              <a:t>Estyn </a:t>
            </a:r>
            <a:r>
              <a:rPr lang="en-GB" b="0" i="0" u="sng" dirty="0" err="1">
                <a:solidFill>
                  <a:srgbClr val="0E4163"/>
                </a:solidFill>
                <a:effectLst/>
                <a:latin typeface="Source Sans 3"/>
                <a:hlinkClick r:id="rId5"/>
              </a:rPr>
              <a:t>yn</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Fyw</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Mewnwelediadau</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i</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wella</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addysgu</a:t>
            </a:r>
            <a:r>
              <a:rPr lang="en-GB" b="0" i="0" u="sng" dirty="0">
                <a:solidFill>
                  <a:srgbClr val="0E4163"/>
                </a:solidFill>
                <a:effectLst/>
                <a:latin typeface="Source Sans 3"/>
                <a:hlinkClick r:id="rId5"/>
              </a:rPr>
              <a:t> ac </a:t>
            </a:r>
            <a:r>
              <a:rPr lang="en-GB" b="0" i="0" u="sng" dirty="0" err="1">
                <a:solidFill>
                  <a:srgbClr val="0E4163"/>
                </a:solidFill>
                <a:effectLst/>
                <a:latin typeface="Source Sans 3"/>
                <a:hlinkClick r:id="rId5"/>
              </a:rPr>
              <a:t>arweinyddiaeth</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mewn</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addysg</a:t>
            </a:r>
            <a:r>
              <a:rPr lang="en-GB" b="0" i="0" u="sng" dirty="0">
                <a:solidFill>
                  <a:srgbClr val="0E4163"/>
                </a:solidFill>
                <a:effectLst/>
                <a:latin typeface="Source Sans 3"/>
                <a:hlinkClick r:id="rId5"/>
              </a:rPr>
              <a:t> </a:t>
            </a:r>
            <a:r>
              <a:rPr lang="en-GB" b="0" i="0" u="sng" dirty="0" err="1">
                <a:solidFill>
                  <a:srgbClr val="0E4163"/>
                </a:solidFill>
                <a:effectLst/>
                <a:latin typeface="Source Sans 3"/>
                <a:hlinkClick r:id="rId5"/>
              </a:rPr>
              <a:t>fathemateg</a:t>
            </a:r>
            <a:endParaRPr lang="en-GB" b="0" i="0" dirty="0">
              <a:solidFill>
                <a:srgbClr val="0E4163"/>
              </a:solidFill>
              <a:effectLst/>
              <a:latin typeface="Source Sans 3"/>
            </a:endParaRPr>
          </a:p>
        </p:txBody>
      </p:sp>
      <p:sp>
        <p:nvSpPr>
          <p:cNvPr id="8" name="TextBox 7">
            <a:extLst>
              <a:ext uri="{FF2B5EF4-FFF2-40B4-BE49-F238E27FC236}">
                <a16:creationId xmlns:a16="http://schemas.microsoft.com/office/drawing/2014/main" id="{B4E9C0E7-64E8-33F9-4C79-8FF8759A3604}"/>
              </a:ext>
            </a:extLst>
          </p:cNvPr>
          <p:cNvSpPr txBox="1"/>
          <p:nvPr/>
        </p:nvSpPr>
        <p:spPr>
          <a:xfrm>
            <a:off x="6496050" y="2153335"/>
            <a:ext cx="6191250" cy="646331"/>
          </a:xfrm>
          <a:prstGeom prst="rect">
            <a:avLst/>
          </a:prstGeom>
          <a:noFill/>
        </p:spPr>
        <p:txBody>
          <a:bodyPr wrap="square">
            <a:spAutoFit/>
          </a:bodyPr>
          <a:lstStyle/>
          <a:p>
            <a:r>
              <a:rPr lang="en-GB" dirty="0">
                <a:hlinkClick r:id="rId6"/>
              </a:rPr>
              <a:t>Unlocking potential: Insights into improving teaching and leadership in mathematics education - Estyn</a:t>
            </a:r>
            <a:endParaRPr lang="en-GB" dirty="0"/>
          </a:p>
        </p:txBody>
      </p:sp>
      <p:sp>
        <p:nvSpPr>
          <p:cNvPr id="10" name="TextBox 9">
            <a:extLst>
              <a:ext uri="{FF2B5EF4-FFF2-40B4-BE49-F238E27FC236}">
                <a16:creationId xmlns:a16="http://schemas.microsoft.com/office/drawing/2014/main" id="{ECAA2EA5-ABBF-D2EA-B14E-88A4D24FEEDE}"/>
              </a:ext>
            </a:extLst>
          </p:cNvPr>
          <p:cNvSpPr txBox="1"/>
          <p:nvPr/>
        </p:nvSpPr>
        <p:spPr>
          <a:xfrm>
            <a:off x="6496050" y="2947402"/>
            <a:ext cx="6391274" cy="369332"/>
          </a:xfrm>
          <a:prstGeom prst="rect">
            <a:avLst/>
          </a:prstGeom>
          <a:noFill/>
        </p:spPr>
        <p:txBody>
          <a:bodyPr wrap="square">
            <a:spAutoFit/>
          </a:bodyPr>
          <a:lstStyle/>
          <a:p>
            <a:r>
              <a:rPr lang="en-GB" dirty="0">
                <a:hlinkClick r:id="rId7"/>
              </a:rPr>
              <a:t>Mathematics Video Resources - Estyn</a:t>
            </a:r>
            <a:endParaRPr lang="en-GB" dirty="0"/>
          </a:p>
        </p:txBody>
      </p:sp>
      <p:sp>
        <p:nvSpPr>
          <p:cNvPr id="12" name="TextBox 11">
            <a:extLst>
              <a:ext uri="{FF2B5EF4-FFF2-40B4-BE49-F238E27FC236}">
                <a16:creationId xmlns:a16="http://schemas.microsoft.com/office/drawing/2014/main" id="{8C605BA9-A49B-5653-451C-DE4482D5155D}"/>
              </a:ext>
            </a:extLst>
          </p:cNvPr>
          <p:cNvSpPr txBox="1"/>
          <p:nvPr/>
        </p:nvSpPr>
        <p:spPr>
          <a:xfrm>
            <a:off x="6496050" y="3795727"/>
            <a:ext cx="5553075" cy="646331"/>
          </a:xfrm>
          <a:prstGeom prst="rect">
            <a:avLst/>
          </a:prstGeom>
          <a:noFill/>
        </p:spPr>
        <p:txBody>
          <a:bodyPr wrap="square">
            <a:spAutoFit/>
          </a:bodyPr>
          <a:lstStyle/>
          <a:p>
            <a:r>
              <a:rPr lang="en-GB" dirty="0" err="1">
                <a:hlinkClick r:id="rId8"/>
              </a:rPr>
              <a:t>Sgwrs</a:t>
            </a:r>
            <a:r>
              <a:rPr lang="en-GB" dirty="0">
                <a:hlinkClick r:id="rId8"/>
              </a:rPr>
              <a:t> Podcast: Thoughts on the teaching of Mathematics in Wales - Estyn</a:t>
            </a:r>
            <a:endParaRPr lang="en-GB" dirty="0"/>
          </a:p>
        </p:txBody>
      </p:sp>
      <p:sp>
        <p:nvSpPr>
          <p:cNvPr id="14" name="TextBox 13">
            <a:extLst>
              <a:ext uri="{FF2B5EF4-FFF2-40B4-BE49-F238E27FC236}">
                <a16:creationId xmlns:a16="http://schemas.microsoft.com/office/drawing/2014/main" id="{AA38C3A8-21E5-DE14-13F0-2F713917176F}"/>
              </a:ext>
            </a:extLst>
          </p:cNvPr>
          <p:cNvSpPr txBox="1"/>
          <p:nvPr/>
        </p:nvSpPr>
        <p:spPr>
          <a:xfrm>
            <a:off x="6490099" y="4699456"/>
            <a:ext cx="5553076" cy="646331"/>
          </a:xfrm>
          <a:prstGeom prst="rect">
            <a:avLst/>
          </a:prstGeom>
          <a:noFill/>
        </p:spPr>
        <p:txBody>
          <a:bodyPr wrap="square">
            <a:spAutoFit/>
          </a:bodyPr>
          <a:lstStyle/>
          <a:p>
            <a:r>
              <a:rPr lang="en-GB" dirty="0">
                <a:hlinkClick r:id="rId9"/>
              </a:rPr>
              <a:t>Estyn </a:t>
            </a:r>
            <a:r>
              <a:rPr lang="en-GB" dirty="0" err="1">
                <a:hlinkClick r:id="rId9"/>
              </a:rPr>
              <a:t>yn</a:t>
            </a:r>
            <a:r>
              <a:rPr lang="en-GB" dirty="0">
                <a:hlinkClick r:id="rId9"/>
              </a:rPr>
              <a:t> </a:t>
            </a:r>
            <a:r>
              <a:rPr lang="en-GB" dirty="0" err="1">
                <a:hlinkClick r:id="rId9"/>
              </a:rPr>
              <a:t>fyw</a:t>
            </a:r>
            <a:r>
              <a:rPr lang="en-GB" dirty="0">
                <a:hlinkClick r:id="rId9"/>
              </a:rPr>
              <a:t> </a:t>
            </a:r>
            <a:r>
              <a:rPr lang="en-GB" dirty="0" err="1">
                <a:hlinkClick r:id="rId9"/>
              </a:rPr>
              <a:t>Ffocws</a:t>
            </a:r>
            <a:r>
              <a:rPr lang="en-GB" dirty="0">
                <a:hlinkClick r:id="rId9"/>
              </a:rPr>
              <a:t> </a:t>
            </a:r>
            <a:r>
              <a:rPr lang="en-GB" dirty="0" err="1">
                <a:hlinkClick r:id="rId9"/>
              </a:rPr>
              <a:t>thematig</a:t>
            </a:r>
            <a:r>
              <a:rPr lang="en-GB" dirty="0">
                <a:hlinkClick r:id="rId9"/>
              </a:rPr>
              <a:t> </a:t>
            </a:r>
            <a:r>
              <a:rPr lang="en-GB" dirty="0" err="1">
                <a:hlinkClick r:id="rId9"/>
              </a:rPr>
              <a:t>Mewnwelediadau</a:t>
            </a:r>
            <a:r>
              <a:rPr lang="en-GB" dirty="0">
                <a:hlinkClick r:id="rId9"/>
              </a:rPr>
              <a:t> </a:t>
            </a:r>
            <a:r>
              <a:rPr lang="en-GB" dirty="0" err="1">
                <a:hlinkClick r:id="rId9"/>
              </a:rPr>
              <a:t>i</a:t>
            </a:r>
            <a:r>
              <a:rPr lang="en-GB" dirty="0">
                <a:hlinkClick r:id="rId9"/>
              </a:rPr>
              <a:t> </a:t>
            </a:r>
            <a:r>
              <a:rPr lang="en-GB" dirty="0" err="1">
                <a:hlinkClick r:id="rId9"/>
              </a:rPr>
              <a:t>wella</a:t>
            </a:r>
            <a:r>
              <a:rPr lang="en-GB" dirty="0">
                <a:hlinkClick r:id="rId9"/>
              </a:rPr>
              <a:t> </a:t>
            </a:r>
            <a:r>
              <a:rPr lang="en-GB" dirty="0" err="1">
                <a:hlinkClick r:id="rId9"/>
              </a:rPr>
              <a:t>addysgu</a:t>
            </a:r>
            <a:r>
              <a:rPr lang="en-GB" dirty="0">
                <a:hlinkClick r:id="rId9"/>
              </a:rPr>
              <a:t> ac </a:t>
            </a:r>
            <a:r>
              <a:rPr lang="en-GB" dirty="0" err="1">
                <a:hlinkClick r:id="rId9"/>
              </a:rPr>
              <a:t>arweinyddiaeth</a:t>
            </a:r>
            <a:r>
              <a:rPr lang="en-GB" dirty="0">
                <a:hlinkClick r:id="rId9"/>
              </a:rPr>
              <a:t> </a:t>
            </a:r>
            <a:r>
              <a:rPr lang="en-GB" dirty="0" err="1">
                <a:hlinkClick r:id="rId9"/>
              </a:rPr>
              <a:t>mewn</a:t>
            </a:r>
            <a:r>
              <a:rPr lang="en-GB" dirty="0">
                <a:hlinkClick r:id="rId9"/>
              </a:rPr>
              <a:t> </a:t>
            </a:r>
            <a:r>
              <a:rPr lang="en-GB" dirty="0" err="1">
                <a:hlinkClick r:id="rId9"/>
              </a:rPr>
              <a:t>addysg</a:t>
            </a:r>
            <a:r>
              <a:rPr lang="en-GB" dirty="0">
                <a:hlinkClick r:id="rId9"/>
              </a:rPr>
              <a:t> </a:t>
            </a:r>
            <a:r>
              <a:rPr lang="en-GB" dirty="0" err="1">
                <a:hlinkClick r:id="rId9"/>
              </a:rPr>
              <a:t>fathemateg</a:t>
            </a:r>
            <a:endParaRPr lang="en-GB" dirty="0"/>
          </a:p>
        </p:txBody>
      </p:sp>
      <p:sp>
        <p:nvSpPr>
          <p:cNvPr id="15" name="TextBox 14">
            <a:extLst>
              <a:ext uri="{FF2B5EF4-FFF2-40B4-BE49-F238E27FC236}">
                <a16:creationId xmlns:a16="http://schemas.microsoft.com/office/drawing/2014/main" id="{8B06AE2A-F89E-1193-F1FA-EBCEC7403C5E}"/>
              </a:ext>
            </a:extLst>
          </p:cNvPr>
          <p:cNvSpPr txBox="1"/>
          <p:nvPr/>
        </p:nvSpPr>
        <p:spPr>
          <a:xfrm>
            <a:off x="6581775" y="1676400"/>
            <a:ext cx="4552950" cy="400110"/>
          </a:xfrm>
          <a:prstGeom prst="rect">
            <a:avLst/>
          </a:prstGeom>
          <a:noFill/>
        </p:spPr>
        <p:txBody>
          <a:bodyPr wrap="square" rtlCol="0">
            <a:spAutoFit/>
          </a:bodyPr>
          <a:lstStyle/>
          <a:p>
            <a:r>
              <a:rPr lang="en-GB" sz="2000" b="1" dirty="0">
                <a:latin typeface="Comic Sans MS" panose="030F0702030302020204" pitchFamily="66" charset="0"/>
              </a:rPr>
              <a:t>Relevant Links:</a:t>
            </a:r>
          </a:p>
        </p:txBody>
      </p:sp>
    </p:spTree>
    <p:extLst>
      <p:ext uri="{BB962C8B-B14F-4D97-AF65-F5344CB8AC3E}">
        <p14:creationId xmlns:p14="http://schemas.microsoft.com/office/powerpoint/2010/main" val="2866025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Many hands raised up and colorful question marks above them&#10;&#10;AI-generated content may be incorrect.">
            <a:extLst>
              <a:ext uri="{FF2B5EF4-FFF2-40B4-BE49-F238E27FC236}">
                <a16:creationId xmlns:a16="http://schemas.microsoft.com/office/drawing/2014/main" id="{0AAA0AF6-949C-A6E2-D313-3F912A7ED65E}"/>
              </a:ext>
            </a:extLst>
          </p:cNvPr>
          <p:cNvPicPr>
            <a:picLocks noGrp="1" noChangeAspect="1"/>
          </p:cNvPicPr>
          <p:nvPr>
            <p:ph type="pic" sz="quarter" idx="11"/>
          </p:nvPr>
        </p:nvPicPr>
        <p:blipFill>
          <a:blip r:embed="rId2"/>
          <a:srcRect l="7325" r="7325"/>
          <a:stretch/>
        </p:blipFill>
        <p:spPr>
          <a:xfrm>
            <a:off x="2524125" y="1916728"/>
            <a:ext cx="7143749" cy="4018359"/>
          </a:xfrm>
          <a:prstGeom prst="rect">
            <a:avLst/>
          </a:prstGeom>
        </p:spPr>
      </p:pic>
      <p:sp>
        <p:nvSpPr>
          <p:cNvPr id="3" name="TextBox 2">
            <a:extLst>
              <a:ext uri="{FF2B5EF4-FFF2-40B4-BE49-F238E27FC236}">
                <a16:creationId xmlns:a16="http://schemas.microsoft.com/office/drawing/2014/main" id="{F4096B44-4752-123A-F272-4BA4E17E36C5}"/>
              </a:ext>
            </a:extLst>
          </p:cNvPr>
          <p:cNvSpPr txBox="1"/>
          <p:nvPr/>
        </p:nvSpPr>
        <p:spPr>
          <a:xfrm>
            <a:off x="238125" y="-2305050"/>
            <a:ext cx="11953875" cy="4031873"/>
          </a:xfrm>
          <a:prstGeom prst="rect">
            <a:avLst/>
          </a:prstGeom>
          <a:noFill/>
        </p:spPr>
        <p:txBody>
          <a:bodyPr wrap="square" rtlCol="0">
            <a:spAutoFit/>
          </a:bodyPr>
          <a:lstStyle/>
          <a:p>
            <a:endParaRPr lang="en-GB" sz="3200" b="1" dirty="0"/>
          </a:p>
          <a:p>
            <a:endParaRPr lang="en-GB" sz="3200" b="1" dirty="0"/>
          </a:p>
          <a:p>
            <a:endParaRPr lang="en-GB" sz="3200" b="1" dirty="0"/>
          </a:p>
          <a:p>
            <a:endParaRPr lang="en-GB" sz="3200" b="1" dirty="0"/>
          </a:p>
          <a:p>
            <a:endParaRPr lang="en-GB" sz="3200" b="1" dirty="0"/>
          </a:p>
          <a:p>
            <a:r>
              <a:rPr lang="en-GB" sz="3200" b="1" dirty="0" err="1"/>
              <a:t>Paratoi</a:t>
            </a:r>
            <a:r>
              <a:rPr lang="en-GB" sz="3200" b="1" dirty="0"/>
              <a:t> </a:t>
            </a:r>
            <a:r>
              <a:rPr lang="en-GB" sz="3200" b="1" dirty="0" err="1"/>
              <a:t>cwestiynau</a:t>
            </a:r>
            <a:r>
              <a:rPr lang="en-GB" sz="3200" b="1" dirty="0"/>
              <a:t> </a:t>
            </a:r>
            <a:r>
              <a:rPr lang="en-GB" sz="3200" b="1" dirty="0" err="1"/>
              <a:t>i’r</a:t>
            </a:r>
            <a:r>
              <a:rPr lang="en-GB" sz="3200" b="1" dirty="0"/>
              <a:t> </a:t>
            </a:r>
            <a:r>
              <a:rPr lang="en-GB" sz="3200" b="1" dirty="0" err="1"/>
              <a:t>cydlynydd</a:t>
            </a:r>
            <a:r>
              <a:rPr lang="en-GB" sz="3200" b="1" dirty="0"/>
              <a:t> </a:t>
            </a:r>
            <a:r>
              <a:rPr lang="en-GB" sz="3200" b="1" dirty="0" err="1"/>
              <a:t>Mathemateg</a:t>
            </a:r>
            <a:r>
              <a:rPr lang="en-GB" sz="3200" b="1" dirty="0"/>
              <a:t> a </a:t>
            </a:r>
            <a:r>
              <a:rPr lang="en-GB" sz="3200" b="1" dirty="0" err="1"/>
              <a:t>Rhifedd</a:t>
            </a:r>
            <a:endParaRPr lang="en-GB" sz="3200" b="1" dirty="0"/>
          </a:p>
          <a:p>
            <a:endParaRPr lang="en-GB" sz="3200" b="1" dirty="0"/>
          </a:p>
          <a:p>
            <a:r>
              <a:rPr lang="en-GB" sz="3200" b="1" dirty="0"/>
              <a:t>Preparing questions for the Mathematics and Numeracy co-ordinator</a:t>
            </a:r>
          </a:p>
        </p:txBody>
      </p:sp>
    </p:spTree>
    <p:extLst>
      <p:ext uri="{BB962C8B-B14F-4D97-AF65-F5344CB8AC3E}">
        <p14:creationId xmlns:p14="http://schemas.microsoft.com/office/powerpoint/2010/main" val="256375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BDDA56F-9D4F-2E18-31B5-189254767404}"/>
              </a:ext>
            </a:extLst>
          </p:cNvPr>
          <p:cNvSpPr>
            <a:spLocks noGrp="1"/>
          </p:cNvSpPr>
          <p:nvPr>
            <p:ph type="pic" sz="quarter" idx="11"/>
          </p:nvPr>
        </p:nvSpPr>
        <p:spPr/>
        <p:txBody>
          <a:bodyPr/>
          <a:lstStyle/>
          <a:p>
            <a:endParaRPr lang="en-GB"/>
          </a:p>
        </p:txBody>
      </p:sp>
      <p:sp>
        <p:nvSpPr>
          <p:cNvPr id="3" name="TextBox 2">
            <a:extLst>
              <a:ext uri="{FF2B5EF4-FFF2-40B4-BE49-F238E27FC236}">
                <a16:creationId xmlns:a16="http://schemas.microsoft.com/office/drawing/2014/main" id="{C489DACB-1FC2-E1ED-1714-AD3C8F5AE974}"/>
              </a:ext>
            </a:extLst>
          </p:cNvPr>
          <p:cNvSpPr txBox="1"/>
          <p:nvPr/>
        </p:nvSpPr>
        <p:spPr>
          <a:xfrm>
            <a:off x="3114675" y="1743075"/>
            <a:ext cx="5200650" cy="3046988"/>
          </a:xfrm>
          <a:prstGeom prst="rect">
            <a:avLst/>
          </a:prstGeom>
          <a:noFill/>
        </p:spPr>
        <p:txBody>
          <a:bodyPr wrap="square" rtlCol="0">
            <a:spAutoFit/>
          </a:bodyPr>
          <a:lstStyle/>
          <a:p>
            <a:pPr algn="ctr"/>
            <a:r>
              <a:rPr lang="en-GB" sz="3200" b="1" dirty="0" err="1"/>
              <a:t>Diolch</a:t>
            </a:r>
            <a:endParaRPr lang="en-GB" sz="3200" b="1" dirty="0"/>
          </a:p>
          <a:p>
            <a:pPr algn="ctr"/>
            <a:r>
              <a:rPr lang="en-GB" sz="3200" b="1" dirty="0"/>
              <a:t>Thank You</a:t>
            </a:r>
          </a:p>
          <a:p>
            <a:pPr algn="ctr"/>
            <a:endParaRPr lang="en-GB" sz="3200" dirty="0"/>
          </a:p>
          <a:p>
            <a:pPr algn="ctr"/>
            <a:endParaRPr lang="en-GB" sz="3200" dirty="0"/>
          </a:p>
          <a:p>
            <a:pPr algn="ctr"/>
            <a:r>
              <a:rPr lang="en-GB" sz="3200" dirty="0"/>
              <a:t>Bethan Sturrock</a:t>
            </a:r>
          </a:p>
          <a:p>
            <a:pPr algn="ctr"/>
            <a:r>
              <a:rPr lang="en-GB" sz="3200" dirty="0">
                <a:hlinkClick r:id="rId2"/>
              </a:rPr>
              <a:t>b.sturrock@uwtsd.ac.uk</a:t>
            </a:r>
            <a:r>
              <a:rPr lang="en-GB" sz="3200" dirty="0"/>
              <a:t> </a:t>
            </a:r>
          </a:p>
        </p:txBody>
      </p:sp>
    </p:spTree>
    <p:extLst>
      <p:ext uri="{BB962C8B-B14F-4D97-AF65-F5344CB8AC3E}">
        <p14:creationId xmlns:p14="http://schemas.microsoft.com/office/powerpoint/2010/main" val="54570123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8BDF297-BAC4-4A6A-828E-F0020B0E9F1C}"/>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5887B3-B5E5-4747-BA4F-DBAF9BD9BA0C}"/>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FAC362AA-00F7-4C51-985E-7B77CF175B86}"/>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905979A7-D8AB-48C3-8CB1-00B5D989A923}"/>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CF13A138-C489-4144-8A42-89B957CB8685}"/>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2BD65A20-5BBC-450F-96A5-6A8CC1562BDF}"/>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146ED57-523A-4A3D-9989-747FD39448D2}"/>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BFA540C-AF14-4650-813B-0F3DF2FD9181}"/>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6DD06C3E-B6DD-47EA-9873-F65B8778CA7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266B271-5563-447E-909E-4EAA6790ECCF}"/>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EDD0EC-C1BD-41A2-ABCB-96065693B41B}">
  <ds:schemaRefs>
    <ds:schemaRef ds:uri="8ee9550b-f5f4-4dde-bce5-39f4ba45c2f1"/>
    <ds:schemaRef ds:uri="http://www.w3.org/XML/1998/namespace"/>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92c24619-d6d5-42cf-b618-23d930ad9f20"/>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1604</TotalTime>
  <Words>1722</Words>
  <Application>Microsoft Office PowerPoint</Application>
  <PresentationFormat>Widescreen</PresentationFormat>
  <Paragraphs>155</Paragraphs>
  <Slides>17</Slides>
  <Notes>4</Notes>
  <HiddenSlides>0</HiddenSlides>
  <MMClips>2</MMClips>
  <ScaleCrop>false</ScaleCrop>
  <HeadingPairs>
    <vt:vector size="6" baseType="variant">
      <vt:variant>
        <vt:lpstr>Fonts Used</vt:lpstr>
      </vt:variant>
      <vt:variant>
        <vt:i4>7</vt:i4>
      </vt:variant>
      <vt:variant>
        <vt:lpstr>Theme</vt:lpstr>
      </vt:variant>
      <vt:variant>
        <vt:i4>15</vt:i4>
      </vt:variant>
      <vt:variant>
        <vt:lpstr>Slide Titles</vt:lpstr>
      </vt:variant>
      <vt:variant>
        <vt:i4>17</vt:i4>
      </vt:variant>
    </vt:vector>
  </HeadingPairs>
  <TitlesOfParts>
    <vt:vector size="39" baseType="lpstr">
      <vt:lpstr>Source Sans 3</vt:lpstr>
      <vt:lpstr>Arial</vt:lpstr>
      <vt:lpstr>Calibri</vt:lpstr>
      <vt:lpstr>Cambria Math</vt:lpstr>
      <vt:lpstr>Century Gothic</vt:lpstr>
      <vt:lpstr>Comic Sans MS</vt:lpstr>
      <vt:lpstr>Wingdings</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PowerPoint Presentation</vt:lpstr>
      <vt:lpstr> Mewn adroddiad interim yn 2014 dywedodd ESTYN: ​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Bethan Sturrock</cp:lastModifiedBy>
  <cp:revision>6</cp:revision>
  <dcterms:created xsi:type="dcterms:W3CDTF">2023-11-30T10:14:11Z</dcterms:created>
  <dcterms:modified xsi:type="dcterms:W3CDTF">2026-01-17T20:52:54Z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