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120" d="100"/>
          <a:sy n="120" d="100"/>
        </p:scale>
        <p:origin x="82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ED5963-47CD-465D-A224-F07C306842D0}"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95FB65-2505-4C19-BE4F-EE320D643BD6}" type="slidenum">
              <a:rPr lang="en-GB" smtClean="0"/>
              <a:t>‹#›</a:t>
            </a:fld>
            <a:endParaRPr lang="en-GB"/>
          </a:p>
        </p:txBody>
      </p:sp>
    </p:spTree>
    <p:extLst>
      <p:ext uri="{BB962C8B-B14F-4D97-AF65-F5344CB8AC3E}">
        <p14:creationId xmlns:p14="http://schemas.microsoft.com/office/powerpoint/2010/main" val="470338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D5963-47CD-465D-A224-F07C306842D0}"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95FB65-2505-4C19-BE4F-EE320D643BD6}" type="slidenum">
              <a:rPr lang="en-GB" smtClean="0"/>
              <a:t>‹#›</a:t>
            </a:fld>
            <a:endParaRPr lang="en-GB"/>
          </a:p>
        </p:txBody>
      </p:sp>
    </p:spTree>
    <p:extLst>
      <p:ext uri="{BB962C8B-B14F-4D97-AF65-F5344CB8AC3E}">
        <p14:creationId xmlns:p14="http://schemas.microsoft.com/office/powerpoint/2010/main" val="1884777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ED5963-47CD-465D-A224-F07C306842D0}"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95FB65-2505-4C19-BE4F-EE320D643BD6}" type="slidenum">
              <a:rPr lang="en-GB" smtClean="0"/>
              <a:t>‹#›</a:t>
            </a:fld>
            <a:endParaRPr lang="en-GB"/>
          </a:p>
        </p:txBody>
      </p:sp>
    </p:spTree>
    <p:extLst>
      <p:ext uri="{BB962C8B-B14F-4D97-AF65-F5344CB8AC3E}">
        <p14:creationId xmlns:p14="http://schemas.microsoft.com/office/powerpoint/2010/main" val="259246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ED5963-47CD-465D-A224-F07C306842D0}" type="datetimeFigureOut">
              <a:rPr lang="en-GB" smtClean="0"/>
              <a:t>22/02/2025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95FB65-2505-4C19-BE4F-EE320D643BD6}" type="slidenum">
              <a:rPr lang="en-GB" smtClean="0"/>
              <a:t>‹#›</a:t>
            </a:fld>
            <a:endParaRPr lang="en-GB"/>
          </a:p>
        </p:txBody>
      </p:sp>
    </p:spTree>
    <p:extLst>
      <p:ext uri="{BB962C8B-B14F-4D97-AF65-F5344CB8AC3E}">
        <p14:creationId xmlns:p14="http://schemas.microsoft.com/office/powerpoint/2010/main" val="659195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ED5963-47CD-465D-A224-F07C306842D0}" type="datetimeFigureOut">
              <a:rPr lang="en-GB" smtClean="0"/>
              <a:t>22/02/2025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95FB65-2505-4C19-BE4F-EE320D643BD6}" type="slidenum">
              <a:rPr lang="en-GB" smtClean="0"/>
              <a:t>‹#›</a:t>
            </a:fld>
            <a:endParaRPr lang="en-GB"/>
          </a:p>
        </p:txBody>
      </p:sp>
    </p:spTree>
    <p:extLst>
      <p:ext uri="{BB962C8B-B14F-4D97-AF65-F5344CB8AC3E}">
        <p14:creationId xmlns:p14="http://schemas.microsoft.com/office/powerpoint/2010/main" val="514869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ED5963-47CD-465D-A224-F07C306842D0}" type="datetimeFigureOut">
              <a:rPr lang="en-GB" smtClean="0"/>
              <a:t>22/02/2025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95FB65-2505-4C19-BE4F-EE320D643BD6}" type="slidenum">
              <a:rPr lang="en-GB" smtClean="0"/>
              <a:t>‹#›</a:t>
            </a:fld>
            <a:endParaRPr lang="en-GB"/>
          </a:p>
        </p:txBody>
      </p:sp>
    </p:spTree>
    <p:extLst>
      <p:ext uri="{BB962C8B-B14F-4D97-AF65-F5344CB8AC3E}">
        <p14:creationId xmlns:p14="http://schemas.microsoft.com/office/powerpoint/2010/main" val="3353130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D5963-47CD-465D-A224-F07C306842D0}" type="datetimeFigureOut">
              <a:rPr lang="en-GB" smtClean="0"/>
              <a:t>22/02/2025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95FB65-2505-4C19-BE4F-EE320D643BD6}" type="slidenum">
              <a:rPr lang="en-GB" smtClean="0"/>
              <a:t>‹#›</a:t>
            </a:fld>
            <a:endParaRPr lang="en-GB"/>
          </a:p>
        </p:txBody>
      </p:sp>
    </p:spTree>
    <p:extLst>
      <p:ext uri="{BB962C8B-B14F-4D97-AF65-F5344CB8AC3E}">
        <p14:creationId xmlns:p14="http://schemas.microsoft.com/office/powerpoint/2010/main" val="1395051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6ED5963-47CD-465D-A224-F07C306842D0}" type="datetimeFigureOut">
              <a:rPr lang="en-GB" smtClean="0"/>
              <a:t>22/02/2025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95FB65-2505-4C19-BE4F-EE320D643BD6}" type="slidenum">
              <a:rPr lang="en-GB" smtClean="0"/>
              <a:t>‹#›</a:t>
            </a:fld>
            <a:endParaRPr lang="en-GB"/>
          </a:p>
        </p:txBody>
      </p:sp>
    </p:spTree>
    <p:extLst>
      <p:ext uri="{BB962C8B-B14F-4D97-AF65-F5344CB8AC3E}">
        <p14:creationId xmlns:p14="http://schemas.microsoft.com/office/powerpoint/2010/main" val="2248902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6ED5963-47CD-465D-A224-F07C306842D0}" type="datetimeFigureOut">
              <a:rPr lang="en-GB" smtClean="0"/>
              <a:t>22/02/2025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95FB65-2505-4C19-BE4F-EE320D643BD6}" type="slidenum">
              <a:rPr lang="en-GB" smtClean="0"/>
              <a:t>‹#›</a:t>
            </a:fld>
            <a:endParaRPr lang="en-GB"/>
          </a:p>
        </p:txBody>
      </p:sp>
    </p:spTree>
    <p:extLst>
      <p:ext uri="{BB962C8B-B14F-4D97-AF65-F5344CB8AC3E}">
        <p14:creationId xmlns:p14="http://schemas.microsoft.com/office/powerpoint/2010/main" val="3850620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D5963-47CD-465D-A224-F07C306842D0}"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95FB65-2505-4C19-BE4F-EE320D643BD6}" type="slidenum">
              <a:rPr lang="en-GB" smtClean="0"/>
              <a:t>‹#›</a:t>
            </a:fld>
            <a:endParaRPr lang="en-GB"/>
          </a:p>
        </p:txBody>
      </p:sp>
    </p:spTree>
    <p:extLst>
      <p:ext uri="{BB962C8B-B14F-4D97-AF65-F5344CB8AC3E}">
        <p14:creationId xmlns:p14="http://schemas.microsoft.com/office/powerpoint/2010/main" val="3324010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D5963-47CD-465D-A224-F07C306842D0}" type="datetimeFigureOut">
              <a:rPr lang="en-GB" smtClean="0"/>
              <a:t>22/02/2025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95FB65-2505-4C19-BE4F-EE320D643BD6}" type="slidenum">
              <a:rPr lang="en-GB" smtClean="0"/>
              <a:t>‹#›</a:t>
            </a:fld>
            <a:endParaRPr lang="en-GB"/>
          </a:p>
        </p:txBody>
      </p:sp>
    </p:spTree>
    <p:extLst>
      <p:ext uri="{BB962C8B-B14F-4D97-AF65-F5344CB8AC3E}">
        <p14:creationId xmlns:p14="http://schemas.microsoft.com/office/powerpoint/2010/main" val="1432214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D6ED5963-47CD-465D-A224-F07C306842D0}" type="datetimeFigureOut">
              <a:rPr lang="en-GB" smtClean="0"/>
              <a:t>22/02/2025</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9695FB65-2505-4C19-BE4F-EE320D643BD6}" type="slidenum">
              <a:rPr lang="en-GB" smtClean="0"/>
              <a:t>‹#›</a:t>
            </a:fld>
            <a:endParaRPr lang="en-GB"/>
          </a:p>
        </p:txBody>
      </p:sp>
    </p:spTree>
    <p:extLst>
      <p:ext uri="{BB962C8B-B14F-4D97-AF65-F5344CB8AC3E}">
        <p14:creationId xmlns:p14="http://schemas.microsoft.com/office/powerpoint/2010/main" val="15978568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EDD5915-8E7B-8626-55E5-2977BD0FDE81}"/>
              </a:ext>
            </a:extLst>
          </p:cNvPr>
          <p:cNvSpPr/>
          <p:nvPr/>
        </p:nvSpPr>
        <p:spPr>
          <a:xfrm>
            <a:off x="10084" y="12132037"/>
            <a:ext cx="6837832" cy="599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284773D3-41F5-A607-CF73-A42673AF73E5}"/>
              </a:ext>
            </a:extLst>
          </p:cNvPr>
          <p:cNvSpPr/>
          <p:nvPr/>
        </p:nvSpPr>
        <p:spPr>
          <a:xfrm>
            <a:off x="84043" y="-1"/>
            <a:ext cx="6689914" cy="91722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62C075D-DFF4-3A91-65FA-AA9E6E3604A9}"/>
              </a:ext>
            </a:extLst>
          </p:cNvPr>
          <p:cNvSpPr>
            <a:spLocks noGrp="1"/>
          </p:cNvSpPr>
          <p:nvPr>
            <p:ph type="ctrTitle"/>
          </p:nvPr>
        </p:nvSpPr>
        <p:spPr>
          <a:xfrm>
            <a:off x="514350" y="161365"/>
            <a:ext cx="5829300" cy="619063"/>
          </a:xfrm>
        </p:spPr>
        <p:txBody>
          <a:bodyPr>
            <a:noAutofit/>
          </a:bodyPr>
          <a:lstStyle/>
          <a:p>
            <a:r>
              <a:rPr lang="en-US" sz="1800" b="1" dirty="0">
                <a:solidFill>
                  <a:schemeClr val="bg1"/>
                </a:solidFill>
              </a:rPr>
              <a:t>ENHANCING EMOTIONAL INTELLIGENCE: PATHWAY TO PROFESSIONAL GROWTH AND ORGANISATIONAL SUCCESS</a:t>
            </a:r>
            <a:endParaRPr lang="en-GB" sz="1800" b="1" dirty="0">
              <a:solidFill>
                <a:schemeClr val="bg1"/>
              </a:solidFill>
            </a:endParaRPr>
          </a:p>
        </p:txBody>
      </p:sp>
      <p:sp>
        <p:nvSpPr>
          <p:cNvPr id="3" name="Subtitle 2">
            <a:extLst>
              <a:ext uri="{FF2B5EF4-FFF2-40B4-BE49-F238E27FC236}">
                <a16:creationId xmlns:a16="http://schemas.microsoft.com/office/drawing/2014/main" id="{71C59D48-8BAC-C9AD-1556-8959734A3C0E}"/>
              </a:ext>
            </a:extLst>
          </p:cNvPr>
          <p:cNvSpPr>
            <a:spLocks noGrp="1"/>
          </p:cNvSpPr>
          <p:nvPr>
            <p:ph type="subTitle" idx="1"/>
          </p:nvPr>
        </p:nvSpPr>
        <p:spPr>
          <a:xfrm>
            <a:off x="103931" y="985620"/>
            <a:ext cx="3336835" cy="2397936"/>
          </a:xfrm>
        </p:spPr>
        <p:txBody>
          <a:bodyPr>
            <a:normAutofit fontScale="92500" lnSpcReduction="20000"/>
          </a:bodyPr>
          <a:lstStyle/>
          <a:p>
            <a:pPr>
              <a:lnSpc>
                <a:spcPct val="160000"/>
              </a:lnSpc>
            </a:pPr>
            <a:r>
              <a:rPr lang="en-US" sz="1500" b="1" dirty="0">
                <a:solidFill>
                  <a:schemeClr val="accent5"/>
                </a:solidFill>
              </a:rPr>
              <a:t>Introduction</a:t>
            </a:r>
          </a:p>
          <a:p>
            <a:pPr algn="just">
              <a:lnSpc>
                <a:spcPct val="160000"/>
              </a:lnSpc>
            </a:pPr>
            <a:r>
              <a:rPr lang="en-US" sz="1100" dirty="0"/>
              <a:t>Emotional Intelligence (EI) is the ability to </a:t>
            </a:r>
            <a:r>
              <a:rPr lang="en-US" sz="1100" dirty="0" err="1"/>
              <a:t>recognise</a:t>
            </a:r>
            <a:r>
              <a:rPr lang="en-US" sz="1100" dirty="0"/>
              <a:t>, understand, and manage emotions effectively, enhancing communication, resilience, and teamwork. At Pym and Wildsmith, EI fosters collaboration, reduces conflicts, and ensures operational efficiency. By developing emotional competencies, employees build stronger interpersonal relationships and navigate workplace challenges more effectively, contributing to </a:t>
            </a:r>
            <a:r>
              <a:rPr lang="en-US" sz="1100" dirty="0" err="1"/>
              <a:t>organisational</a:t>
            </a:r>
            <a:r>
              <a:rPr lang="en-US" sz="1100" dirty="0"/>
              <a:t> success and productivity (Jordan and Troth, 2011).</a:t>
            </a:r>
            <a:endParaRPr lang="en-GB" sz="1100" dirty="0"/>
          </a:p>
        </p:txBody>
      </p:sp>
      <p:pic>
        <p:nvPicPr>
          <p:cNvPr id="5" name="Picture 4">
            <a:extLst>
              <a:ext uri="{FF2B5EF4-FFF2-40B4-BE49-F238E27FC236}">
                <a16:creationId xmlns:a16="http://schemas.microsoft.com/office/drawing/2014/main" id="{0FDC5015-EB8E-AFEE-80E4-AF8750DDE506}"/>
              </a:ext>
            </a:extLst>
          </p:cNvPr>
          <p:cNvPicPr>
            <a:picLocks noChangeAspect="1"/>
          </p:cNvPicPr>
          <p:nvPr/>
        </p:nvPicPr>
        <p:blipFill>
          <a:blip r:embed="rId2"/>
          <a:stretch>
            <a:fillRect/>
          </a:stretch>
        </p:blipFill>
        <p:spPr>
          <a:xfrm>
            <a:off x="147918" y="3563197"/>
            <a:ext cx="3281082" cy="3439060"/>
          </a:xfrm>
          <a:prstGeom prst="rect">
            <a:avLst/>
          </a:prstGeom>
        </p:spPr>
      </p:pic>
      <p:sp>
        <p:nvSpPr>
          <p:cNvPr id="6" name="Subtitle 2">
            <a:extLst>
              <a:ext uri="{FF2B5EF4-FFF2-40B4-BE49-F238E27FC236}">
                <a16:creationId xmlns:a16="http://schemas.microsoft.com/office/drawing/2014/main" id="{52284EAB-CC06-E492-6D8A-0DF6E127B828}"/>
              </a:ext>
            </a:extLst>
          </p:cNvPr>
          <p:cNvSpPr txBox="1">
            <a:spLocks/>
          </p:cNvSpPr>
          <p:nvPr/>
        </p:nvSpPr>
        <p:spPr>
          <a:xfrm>
            <a:off x="3448424" y="981323"/>
            <a:ext cx="3304614" cy="3755962"/>
          </a:xfrm>
          <a:prstGeom prst="rect">
            <a:avLst/>
          </a:prstGeom>
        </p:spPr>
        <p:txBody>
          <a:bodyPr vert="horz" lIns="91440" tIns="45720" rIns="91440" bIns="45720" rtlCol="0">
            <a:normAutofit fontScale="92500"/>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a:lnSpc>
                <a:spcPct val="170000"/>
              </a:lnSpc>
            </a:pPr>
            <a:r>
              <a:rPr lang="en-US" sz="1500" b="1" dirty="0">
                <a:solidFill>
                  <a:schemeClr val="accent5"/>
                </a:solidFill>
              </a:rPr>
              <a:t>Reflection on Personal Emotional Intelligence</a:t>
            </a:r>
          </a:p>
          <a:p>
            <a:pPr algn="just">
              <a:lnSpc>
                <a:spcPct val="170000"/>
              </a:lnSpc>
            </a:pPr>
            <a:r>
              <a:rPr lang="en-US" sz="1100" dirty="0"/>
              <a:t>My strengths in EI include effective communication, decision-making, and active listening, essential for conflict resolution and team collaboration at Pym and Wildsmith. These skills enhance task delegation, strategic decisions under pressure, and trust-building within teams. However, resilience and emotional reactions require improvement, as maintaining emotional stability in high-stress situations is challenging. Developing resilience and managing emotional responses will enhance leadership effectiveness, communication, and team morale.</a:t>
            </a:r>
          </a:p>
        </p:txBody>
      </p:sp>
      <p:pic>
        <p:nvPicPr>
          <p:cNvPr id="7" name="Picture 6">
            <a:extLst>
              <a:ext uri="{FF2B5EF4-FFF2-40B4-BE49-F238E27FC236}">
                <a16:creationId xmlns:a16="http://schemas.microsoft.com/office/drawing/2014/main" id="{FFDA8C9F-DADB-5BD3-7DF1-7743582AA211}"/>
              </a:ext>
            </a:extLst>
          </p:cNvPr>
          <p:cNvPicPr>
            <a:picLocks noChangeAspect="1"/>
          </p:cNvPicPr>
          <p:nvPr/>
        </p:nvPicPr>
        <p:blipFill>
          <a:blip r:embed="rId3"/>
          <a:stretch>
            <a:fillRect/>
          </a:stretch>
        </p:blipFill>
        <p:spPr>
          <a:xfrm>
            <a:off x="3500246" y="7214815"/>
            <a:ext cx="3223284" cy="2555036"/>
          </a:xfrm>
          <a:prstGeom prst="rect">
            <a:avLst/>
          </a:prstGeom>
        </p:spPr>
      </p:pic>
      <p:sp>
        <p:nvSpPr>
          <p:cNvPr id="8" name="Subtitle 2">
            <a:extLst>
              <a:ext uri="{FF2B5EF4-FFF2-40B4-BE49-F238E27FC236}">
                <a16:creationId xmlns:a16="http://schemas.microsoft.com/office/drawing/2014/main" id="{829E5FDC-5A74-E082-E6D5-832889F196B1}"/>
              </a:ext>
            </a:extLst>
          </p:cNvPr>
          <p:cNvSpPr txBox="1">
            <a:spLocks/>
          </p:cNvSpPr>
          <p:nvPr/>
        </p:nvSpPr>
        <p:spPr>
          <a:xfrm>
            <a:off x="3418916" y="4385344"/>
            <a:ext cx="3304614" cy="2740389"/>
          </a:xfrm>
          <a:prstGeom prst="rect">
            <a:avLst/>
          </a:prstGeom>
        </p:spPr>
        <p:txBody>
          <a:bodyPr vert="horz" lIns="91440" tIns="45720" rIns="91440" bIns="45720" rtlCol="0">
            <a:normAutofit fontScale="55000" lnSpcReduction="20000"/>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a:lnSpc>
                <a:spcPct val="170000"/>
              </a:lnSpc>
            </a:pPr>
            <a:r>
              <a:rPr lang="en-US" sz="2900" b="1" dirty="0">
                <a:solidFill>
                  <a:schemeClr val="accent5"/>
                </a:solidFill>
              </a:rPr>
              <a:t>Utilising Emotional Intelligence in the Workplace</a:t>
            </a:r>
          </a:p>
          <a:p>
            <a:pPr algn="just">
              <a:lnSpc>
                <a:spcPct val="170000"/>
              </a:lnSpc>
            </a:pPr>
            <a:r>
              <a:rPr lang="en-US" sz="1900" dirty="0"/>
              <a:t>I </a:t>
            </a:r>
            <a:r>
              <a:rPr lang="en-US" sz="1900" dirty="0" err="1"/>
              <a:t>utilise</a:t>
            </a:r>
            <a:r>
              <a:rPr lang="en-US" sz="1900" dirty="0"/>
              <a:t> EI at Pym and Wildsmith to enhance team dynamics and operational efficiency. Active listening improves communication, while controlled emotional responses maintain a positive work environment. Decision-making skills facilitate strategic choices under pressure. Effective communication enables clear task delegation and constructive feedback, enhancing team motivation and productivity (Patel and Holm, 2018).</a:t>
            </a:r>
          </a:p>
        </p:txBody>
      </p:sp>
      <p:sp>
        <p:nvSpPr>
          <p:cNvPr id="9" name="Subtitle 2">
            <a:extLst>
              <a:ext uri="{FF2B5EF4-FFF2-40B4-BE49-F238E27FC236}">
                <a16:creationId xmlns:a16="http://schemas.microsoft.com/office/drawing/2014/main" id="{2AFDF0D5-4B3B-29D0-139F-12C88783D876}"/>
              </a:ext>
            </a:extLst>
          </p:cNvPr>
          <p:cNvSpPr txBox="1">
            <a:spLocks/>
          </p:cNvSpPr>
          <p:nvPr/>
        </p:nvSpPr>
        <p:spPr>
          <a:xfrm>
            <a:off x="122604" y="7029462"/>
            <a:ext cx="3306396" cy="2740389"/>
          </a:xfrm>
          <a:prstGeom prst="rect">
            <a:avLst/>
          </a:prstGeom>
        </p:spPr>
        <p:txBody>
          <a:bodyPr vert="horz" lIns="91440" tIns="45720" rIns="91440" bIns="45720" rtlCol="0">
            <a:normAutofit fontScale="92500"/>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a:lnSpc>
                <a:spcPct val="170000"/>
              </a:lnSpc>
            </a:pPr>
            <a:r>
              <a:rPr lang="en-US" sz="1500" b="1" dirty="0">
                <a:solidFill>
                  <a:schemeClr val="accent5"/>
                </a:solidFill>
              </a:rPr>
              <a:t>Strategies for Improving and </a:t>
            </a:r>
            <a:r>
              <a:rPr lang="en-US" sz="1500" b="1" dirty="0" err="1">
                <a:solidFill>
                  <a:schemeClr val="accent5"/>
                </a:solidFill>
              </a:rPr>
              <a:t>Capitalising</a:t>
            </a:r>
            <a:r>
              <a:rPr lang="en-US" sz="1500" b="1" dirty="0">
                <a:solidFill>
                  <a:schemeClr val="accent5"/>
                </a:solidFill>
              </a:rPr>
              <a:t> on Emotional Intelligence</a:t>
            </a:r>
          </a:p>
          <a:p>
            <a:pPr algn="just">
              <a:lnSpc>
                <a:spcPct val="170000"/>
              </a:lnSpc>
            </a:pPr>
            <a:r>
              <a:rPr lang="en-US" sz="1100" dirty="0"/>
              <a:t>I will engage in mindfulness and resilience workshops for emotional regulation and stress management. Peer mentoring at Pym and Wildsmith will enhance emotional competence through knowledge exchange. Setting personal development goals, such as empathy and emotional balance, will improve interpersonal interactions and leadership effectiveness (</a:t>
            </a:r>
            <a:r>
              <a:rPr lang="en-US" sz="1100" dirty="0" err="1"/>
              <a:t>Petchsawang</a:t>
            </a:r>
            <a:r>
              <a:rPr lang="en-US" sz="1100" dirty="0"/>
              <a:t> and McLean, 2017).</a:t>
            </a:r>
          </a:p>
        </p:txBody>
      </p:sp>
      <p:sp>
        <p:nvSpPr>
          <p:cNvPr id="10" name="Subtitle 2">
            <a:extLst>
              <a:ext uri="{FF2B5EF4-FFF2-40B4-BE49-F238E27FC236}">
                <a16:creationId xmlns:a16="http://schemas.microsoft.com/office/drawing/2014/main" id="{A58F23EF-51EB-FE37-26A0-3611DEE9294B}"/>
              </a:ext>
            </a:extLst>
          </p:cNvPr>
          <p:cNvSpPr txBox="1">
            <a:spLocks/>
          </p:cNvSpPr>
          <p:nvPr/>
        </p:nvSpPr>
        <p:spPr>
          <a:xfrm>
            <a:off x="145205" y="9755887"/>
            <a:ext cx="3273712" cy="2001702"/>
          </a:xfrm>
          <a:prstGeom prst="rect">
            <a:avLst/>
          </a:prstGeom>
        </p:spPr>
        <p:txBody>
          <a:bodyPr vert="horz" lIns="91440" tIns="45720" rIns="91440" bIns="45720" rtlCol="0">
            <a:normAutofit fontScale="92500" lnSpcReduction="10000"/>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a:lnSpc>
                <a:spcPct val="170000"/>
              </a:lnSpc>
            </a:pPr>
            <a:r>
              <a:rPr lang="en-US" sz="1500" b="1" dirty="0">
                <a:solidFill>
                  <a:schemeClr val="accent5"/>
                </a:solidFill>
              </a:rPr>
              <a:t>Conclusion</a:t>
            </a:r>
          </a:p>
          <a:p>
            <a:pPr algn="just">
              <a:lnSpc>
                <a:spcPct val="170000"/>
              </a:lnSpc>
            </a:pPr>
            <a:r>
              <a:rPr lang="en-US" sz="1100" dirty="0"/>
              <a:t>Emotional Intelligence enhances personal growth, team cohesion, and </a:t>
            </a:r>
            <a:r>
              <a:rPr lang="en-US" sz="1100" dirty="0" err="1"/>
              <a:t>organisational</a:t>
            </a:r>
            <a:r>
              <a:rPr lang="en-US" sz="1100" dirty="0"/>
              <a:t> performance at Pym and Wildsmith. Addressing resilience and emotional reactions will strengthen leadership and communication. Continuous EI development ensures adaptability, operational efficiency, and a competitive advantage in a dynamic workplace.</a:t>
            </a:r>
          </a:p>
        </p:txBody>
      </p:sp>
      <p:sp>
        <p:nvSpPr>
          <p:cNvPr id="11" name="Rectangle 10">
            <a:extLst>
              <a:ext uri="{FF2B5EF4-FFF2-40B4-BE49-F238E27FC236}">
                <a16:creationId xmlns:a16="http://schemas.microsoft.com/office/drawing/2014/main" id="{8F8179B2-5EB4-DD6E-72B5-30341EE7DE9B}"/>
              </a:ext>
            </a:extLst>
          </p:cNvPr>
          <p:cNvSpPr/>
          <p:nvPr/>
        </p:nvSpPr>
        <p:spPr>
          <a:xfrm>
            <a:off x="0" y="0"/>
            <a:ext cx="73959" cy="12192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75A5FC58-E3C5-A44E-FC78-21E7869946F7}"/>
              </a:ext>
            </a:extLst>
          </p:cNvPr>
          <p:cNvSpPr/>
          <p:nvPr/>
        </p:nvSpPr>
        <p:spPr>
          <a:xfrm>
            <a:off x="6783010" y="0"/>
            <a:ext cx="73959" cy="12192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ubtitle 2">
            <a:extLst>
              <a:ext uri="{FF2B5EF4-FFF2-40B4-BE49-F238E27FC236}">
                <a16:creationId xmlns:a16="http://schemas.microsoft.com/office/drawing/2014/main" id="{FF4A7F9B-C140-B0D9-8443-87D2E57DF724}"/>
              </a:ext>
            </a:extLst>
          </p:cNvPr>
          <p:cNvSpPr txBox="1">
            <a:spLocks/>
          </p:cNvSpPr>
          <p:nvPr/>
        </p:nvSpPr>
        <p:spPr>
          <a:xfrm>
            <a:off x="3467561" y="9769851"/>
            <a:ext cx="3285477" cy="2273104"/>
          </a:xfrm>
          <a:prstGeom prst="rect">
            <a:avLst/>
          </a:prstGeom>
        </p:spPr>
        <p:txBody>
          <a:bodyPr vert="horz" lIns="91440" tIns="45720" rIns="91440" bIns="45720" rtlCol="0">
            <a:normAutofit fontScale="62500" lnSpcReduction="20000"/>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a:lnSpc>
                <a:spcPct val="170000"/>
              </a:lnSpc>
            </a:pPr>
            <a:r>
              <a:rPr lang="en-US" sz="2200" b="1" dirty="0">
                <a:solidFill>
                  <a:schemeClr val="accent5"/>
                </a:solidFill>
              </a:rPr>
              <a:t>References</a:t>
            </a:r>
          </a:p>
          <a:p>
            <a:pPr algn="just">
              <a:lnSpc>
                <a:spcPct val="170000"/>
              </a:lnSpc>
            </a:pPr>
            <a:r>
              <a:rPr lang="en-US" sz="1100" dirty="0" err="1"/>
              <a:t>Petchsawang</a:t>
            </a:r>
            <a:r>
              <a:rPr lang="en-US" sz="1100" dirty="0"/>
              <a:t>, P. and McLean, G.N., 2017. Workplace spirituality, mindfulness meditation, and work engagement. Journal of Management, Spirituality &amp; Religion, 14(3), pp.216-244.</a:t>
            </a:r>
          </a:p>
          <a:p>
            <a:pPr algn="just">
              <a:lnSpc>
                <a:spcPct val="170000"/>
              </a:lnSpc>
            </a:pPr>
            <a:r>
              <a:rPr lang="en-US" sz="1100" dirty="0"/>
              <a:t>Patel, T. and Holm, M., 2018. Practicing mindfulness as a means for enhancing workplace pro-environmental behaviors among managers. Journal of Environmental Planning and Management, 61(13), pp.2231-2256.</a:t>
            </a:r>
          </a:p>
          <a:p>
            <a:pPr algn="just">
              <a:lnSpc>
                <a:spcPct val="170000"/>
              </a:lnSpc>
            </a:pPr>
            <a:r>
              <a:rPr lang="en-US" sz="1100" dirty="0"/>
              <a:t>Jordan, P.J. and Troth, A., 2011. Emotional intelligence and leader member exchange: The relationship with employee turnover intentions and job satisfaction. Leadership &amp; Organization Development Journal, 32(3), pp.260-280.</a:t>
            </a:r>
          </a:p>
          <a:p>
            <a:pPr algn="just">
              <a:lnSpc>
                <a:spcPct val="170000"/>
              </a:lnSpc>
            </a:pPr>
            <a:endParaRPr lang="en-US" sz="1100" dirty="0"/>
          </a:p>
        </p:txBody>
      </p:sp>
    </p:spTree>
    <p:extLst>
      <p:ext uri="{BB962C8B-B14F-4D97-AF65-F5344CB8AC3E}">
        <p14:creationId xmlns:p14="http://schemas.microsoft.com/office/powerpoint/2010/main" val="13312494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162</TotalTime>
  <Words>461</Words>
  <PresentationFormat>Widescreen</PresentationFormat>
  <Paragraphs>15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ENHANCING EMOTIONAL INTELLIGENCE: PATHWAY TO PROFESSIONAL GROWTH AND ORGANISATIONAL SUCCESS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2025-02-18T16:34:34Z</dcterms:created>
  <dcterms:modified xsi:type="dcterms:W3CDTF">2025-02-22T15:42:55Z</dcterms:modified>
</cp:coreProperties>
</file>