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88" r:id="rId5"/>
    <p:sldMasterId id="2147483700" r:id="rId6"/>
  </p:sldMasterIdLst>
  <p:notesMasterIdLst>
    <p:notesMasterId r:id="rId20"/>
  </p:notesMasterIdLst>
  <p:sldIdLst>
    <p:sldId id="372" r:id="rId7"/>
    <p:sldId id="373" r:id="rId8"/>
    <p:sldId id="376" r:id="rId9"/>
    <p:sldId id="321" r:id="rId10"/>
    <p:sldId id="377" r:id="rId11"/>
    <p:sldId id="378" r:id="rId12"/>
    <p:sldId id="379" r:id="rId13"/>
    <p:sldId id="375" r:id="rId14"/>
    <p:sldId id="380" r:id="rId15"/>
    <p:sldId id="381" r:id="rId16"/>
    <p:sldId id="382" r:id="rId17"/>
    <p:sldId id="383" r:id="rId18"/>
    <p:sldId id="322" r:id="rId19"/>
  </p:sldIdLst>
  <p:sldSz cx="12192000" cy="6858000"/>
  <p:notesSz cx="6858000" cy="10572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372"/>
            <p14:sldId id="373"/>
            <p14:sldId id="376"/>
            <p14:sldId id="321"/>
            <p14:sldId id="377"/>
            <p14:sldId id="378"/>
            <p14:sldId id="379"/>
            <p14:sldId id="375"/>
            <p14:sldId id="380"/>
            <p14:sldId id="381"/>
            <p14:sldId id="382"/>
            <p14:sldId id="383"/>
            <p14:sldId id="32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92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24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18/10/2022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571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315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661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A15FC-D5D8-445E-ADE3-F639ABC916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00F8E-F60B-4F6F-AEA5-D6562EA12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CB453-3A17-480F-951C-9C14BD36B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18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E84E3-ADDB-4DC8-B813-8C8BD856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C6840-7C9E-41A0-98DD-EE6F1B99B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926E4-6025-437B-AD9F-F76A33656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642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BF3CE-60DD-4809-9B59-2618CDC8D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4823D57-ABF6-4ADA-983C-0342DAB699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286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7E9174-7D15-4162-B701-716C8FB4B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70A8E-BDB9-4444-A37E-05BA33090E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4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20402F1-638C-4925-8D73-561CFAB97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EFEF98E-E758-4F9A-82DA-86D314B542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11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F45DB5-313D-49EF-8B44-C2CE26F6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B98D37F-C8AE-430A-9A1A-14BFD0792B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820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D65103A-795E-4B49-B93D-5D8BCF58F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894987A-ABE0-4B34-A799-69BA17DC03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031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36E2D5-B201-4304-8BAD-EA0DCC664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8CA33-560E-4494-A96E-6CA95243FB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07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386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4D580-6D32-4342-9914-B5FBFA651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42ECC7-F6B6-498B-8F10-9C2446DD72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941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00F73-04EC-41C7-BAF8-F30CFA48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30C0908-9952-4C7C-B425-D6307719FC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2226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34768-35CF-45B2-A7A4-74DAA4B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2AAD-BAD3-441E-A539-B24E1779BE75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DB648-55FD-4CE4-9E1A-8683B85EF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8E7A5-F6F3-45F0-B83E-73EE49803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BF512-9F56-49DC-9742-31E9A41DA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66473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56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230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49FC9B1-8CCF-45CE-8CC6-1BEA7ADA561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163D65D-F035-4BEC-9C28-30210F3EDAE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45D2D-F30B-4993-8730-9CA53687FF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A2FAB-7DA7-4414-B409-225BAC44C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88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548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80488-30A2-AE4A-ADBD-6359735B9C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6788" y="1287384"/>
            <a:ext cx="10363200" cy="1470025"/>
          </a:xfrm>
        </p:spPr>
        <p:txBody>
          <a:bodyPr/>
          <a:lstStyle/>
          <a:p>
            <a:r>
              <a:rPr lang="en-US" dirty="0"/>
              <a:t>Mind mapping: </a:t>
            </a:r>
            <a:br>
              <a:rPr lang="en-US" dirty="0"/>
            </a:br>
            <a:r>
              <a:rPr lang="en-US" dirty="0"/>
              <a:t>A technique for Creative Solution</a:t>
            </a:r>
          </a:p>
        </p:txBody>
      </p:sp>
    </p:spTree>
    <p:extLst>
      <p:ext uri="{BB962C8B-B14F-4D97-AF65-F5344CB8AC3E}">
        <p14:creationId xmlns:p14="http://schemas.microsoft.com/office/powerpoint/2010/main" val="2300279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93B325-30CB-4F4D-A107-5E5BDC61D15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16386" name="Slide Number Placeholder 5">
            <a:extLst>
              <a:ext uri="{FF2B5EF4-FFF2-40B4-BE49-F238E27FC236}">
                <a16:creationId xmlns:a16="http://schemas.microsoft.com/office/drawing/2014/main" id="{943A51A0-5F20-6443-8A44-36D731B5A2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F7AFCDC-C64B-2A47-ACA3-E4C3E6970B2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BF680D30-E706-0146-8EAE-7AF8D86DFA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129462" cy="5857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Creative Solutions?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0E8D4A6-58F3-7648-9475-C1197B4E9218}"/>
              </a:ext>
            </a:extLst>
          </p:cNvPr>
          <p:cNvSpPr/>
          <p:nvPr/>
        </p:nvSpPr>
        <p:spPr>
          <a:xfrm>
            <a:off x="2063750" y="981075"/>
            <a:ext cx="8147050" cy="48323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The solution to a problem is creative when it is unusual and useful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Creative solution is a way of using your creativity to develop new ideas and solutions to problems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Creating solution is the process is based on separating divergent/different and convergent thinking styles, so you can focus your mind on creating at the first stage, and then evaluating at the second stage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A solution to a problem is creative if it involves concepts not present in statement of the problem and the general knowledge surrounding it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CA9644-6330-0F4A-BC32-34900F8632C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17410" name="Slide Number Placeholder 5">
            <a:extLst>
              <a:ext uri="{FF2B5EF4-FFF2-40B4-BE49-F238E27FC236}">
                <a16:creationId xmlns:a16="http://schemas.microsoft.com/office/drawing/2014/main" id="{1AA71932-2785-0C44-A08A-D82B7E7B1D2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BCBAE93-2656-D943-AD97-8619AFBBDCB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391DE112-6450-1E48-8E29-B9559D29D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129462" cy="5857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Class Activity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CD85AA8-0E27-D04F-8490-1A9B7EACDF86}"/>
              </a:ext>
            </a:extLst>
          </p:cNvPr>
          <p:cNvSpPr/>
          <p:nvPr/>
        </p:nvSpPr>
        <p:spPr>
          <a:xfrm>
            <a:off x="2063750" y="1182689"/>
            <a:ext cx="814705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From the previous slide, you have got ideas about creative solution.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Write your own understanding of creative thinking in no more than 5 sentences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Your answer should include the core concept of creative solution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Share your answer with other students in your class by using </a:t>
            </a:r>
            <a:r>
              <a:rPr lang="en-GB" sz="2200" dirty="0" err="1">
                <a:latin typeface="+mn-lt"/>
              </a:rPr>
              <a:t>moodle</a:t>
            </a:r>
            <a:r>
              <a:rPr lang="en-GB" sz="2200" dirty="0">
                <a:latin typeface="+mn-lt"/>
              </a:rPr>
              <a:t> discussion forum heading “</a:t>
            </a:r>
            <a:r>
              <a:rPr lang="en-GB" sz="2200" b="1" dirty="0">
                <a:latin typeface="+mn-lt"/>
              </a:rPr>
              <a:t>Creative Solution”</a:t>
            </a:r>
            <a:endParaRPr lang="en-GB" sz="2200" dirty="0">
              <a:latin typeface="+mn-lt"/>
            </a:endParaRPr>
          </a:p>
          <a:p>
            <a:pPr algn="just">
              <a:defRPr/>
            </a:pPr>
            <a:endParaRPr lang="en-GB" sz="2200" dirty="0">
              <a:latin typeface="+mn-l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D36EDF-0B2D-1F46-88D1-0657BFD1672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18434" name="Slide Number Placeholder 5">
            <a:extLst>
              <a:ext uri="{FF2B5EF4-FFF2-40B4-BE49-F238E27FC236}">
                <a16:creationId xmlns:a16="http://schemas.microsoft.com/office/drawing/2014/main" id="{7654C539-FE3C-7B4F-9ADB-D2D2F7A437C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A6A3E1B-7137-C740-9424-3473123AF88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E6D2BA1B-9A75-0F47-A2C2-E501E8DE27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129462" cy="5857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Creative Solution Tool Cards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BB01473-F662-984A-A4C5-67AC108F3D52}"/>
              </a:ext>
            </a:extLst>
          </p:cNvPr>
          <p:cNvSpPr/>
          <p:nvPr/>
        </p:nvSpPr>
        <p:spPr>
          <a:xfrm>
            <a:off x="2063750" y="1228725"/>
            <a:ext cx="8147050" cy="40934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Creative solution tool cards consist of a set of cards (about 54 cards), which contain a range of ideas and exercises focusing on problem solving and offering inspiration for collaboration and creative thinking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Using creative cards can help us to manage and facilitate innovative problem-solving sessions when working with groups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Creative solution tools/design tools are ways to systematise approaches so that design teams can look at briefs or problems from a range of new, solution-focused perspective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Design tools are used to experimentally and playfully explore process from a range of directions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C15DB-DD49-384D-BB2B-0382678BE63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19458" name="Slide Number Placeholder 5">
            <a:extLst>
              <a:ext uri="{FF2B5EF4-FFF2-40B4-BE49-F238E27FC236}">
                <a16:creationId xmlns:a16="http://schemas.microsoft.com/office/drawing/2014/main" id="{DCF0396F-692C-9E4C-ACD0-6EE421A728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0C64ADC-8DDD-0648-8DE7-1CCF919606A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9F9CED2C-1B9A-C241-82F1-D130A758F2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129462" cy="5857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Creative Solution Tool Card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2C15D08-3EBE-BF4F-8CA0-1DA58E5CD357}"/>
              </a:ext>
            </a:extLst>
          </p:cNvPr>
          <p:cNvSpPr/>
          <p:nvPr/>
        </p:nvSpPr>
        <p:spPr>
          <a:xfrm>
            <a:off x="2063750" y="1341439"/>
            <a:ext cx="4032250" cy="34778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Here is an example of creative solution tool card, where you will notice that the 10 point tool draws out general points that could help someone to find a creative solution or could also be important for anyone looking for new ideas or directions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</p:txBody>
      </p:sp>
      <p:pic>
        <p:nvPicPr>
          <p:cNvPr id="19461" name="Picture 1">
            <a:extLst>
              <a:ext uri="{FF2B5EF4-FFF2-40B4-BE49-F238E27FC236}">
                <a16:creationId xmlns:a16="http://schemas.microsoft.com/office/drawing/2014/main" id="{6F530F13-1E4D-3449-942C-33EF331857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914" y="1341438"/>
            <a:ext cx="3698875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189D50-19C4-3C4D-9880-2172A1C1140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0482" name="Slide Number Placeholder 5">
            <a:extLst>
              <a:ext uri="{FF2B5EF4-FFF2-40B4-BE49-F238E27FC236}">
                <a16:creationId xmlns:a16="http://schemas.microsoft.com/office/drawing/2014/main" id="{D4BDB8A3-7A78-2947-921F-E3F5F7FDA2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3C131B4-21BF-A343-89C1-A49CC9C692C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6298415E-7F28-E74A-948E-FDFD7F8D4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345362" cy="5847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Phases of Creative Solution Tool Cards</a:t>
            </a:r>
          </a:p>
        </p:txBody>
      </p:sp>
      <p:pic>
        <p:nvPicPr>
          <p:cNvPr id="20484" name="Picture 1">
            <a:extLst>
              <a:ext uri="{FF2B5EF4-FFF2-40B4-BE49-F238E27FC236}">
                <a16:creationId xmlns:a16="http://schemas.microsoft.com/office/drawing/2014/main" id="{D97290B1-BCB6-B248-AE98-117EEE11BC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339" y="1390650"/>
            <a:ext cx="3457575" cy="4076700"/>
          </a:xfrm>
          <a:prstGeom prst="rect">
            <a:avLst/>
          </a:prstGeom>
          <a:noFill/>
          <a:ln w="9525">
            <a:solidFill>
              <a:schemeClr val="tx1">
                <a:alpha val="98822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EB4A6F-D802-A34F-B3F1-723B05FD5AE0}"/>
              </a:ext>
            </a:extLst>
          </p:cNvPr>
          <p:cNvSpPr txBox="1"/>
          <p:nvPr/>
        </p:nvSpPr>
        <p:spPr>
          <a:xfrm>
            <a:off x="6527801" y="4292600"/>
            <a:ext cx="143986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538840-9726-DE4A-9800-D3F680096A9E}"/>
              </a:ext>
            </a:extLst>
          </p:cNvPr>
          <p:cNvSpPr/>
          <p:nvPr/>
        </p:nvSpPr>
        <p:spPr>
          <a:xfrm>
            <a:off x="1884364" y="1616076"/>
            <a:ext cx="4211637" cy="34766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There are 6 phases of the creative solution tool cards: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Ice breakers and ideas for ideas’ sake</a:t>
            </a: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Mapping and identification</a:t>
            </a: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The road to the problem</a:t>
            </a: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Twist and turn</a:t>
            </a: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Sorting and prioritising</a:t>
            </a: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Focus and solutions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57E9E7-4D25-0F45-8152-2B7E57E87DC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1EDBFAB0-7A95-5642-84F0-6CCE999F56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693FFAB-09C8-2244-A6EF-E3369E14D2D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DE8EBF66-D50C-F545-8A60-97023F01A1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412750"/>
            <a:ext cx="7416800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Creative Solution Working Model</a:t>
            </a:r>
          </a:p>
        </p:txBody>
      </p:sp>
      <p:pic>
        <p:nvPicPr>
          <p:cNvPr id="21508" name="Picture 1">
            <a:extLst>
              <a:ext uri="{FF2B5EF4-FFF2-40B4-BE49-F238E27FC236}">
                <a16:creationId xmlns:a16="http://schemas.microsoft.com/office/drawing/2014/main" id="{175E51E1-43D0-5344-B293-3B08E14624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14" y="996951"/>
            <a:ext cx="7127875" cy="466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5485CF-1312-3741-BF14-03FDCE0B1D8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2530" name="Slide Number Placeholder 5">
            <a:extLst>
              <a:ext uri="{FF2B5EF4-FFF2-40B4-BE49-F238E27FC236}">
                <a16:creationId xmlns:a16="http://schemas.microsoft.com/office/drawing/2014/main" id="{572139C1-8B47-3C4A-A283-AFDFF154457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F35B2CE-C3BD-984D-A030-FEA1AFEB94A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9DC523CE-7A62-654B-B75D-3AE1EEF04C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129462" cy="5857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Creative Solution Techniques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348DEFF-B4FC-FB4D-9C78-280917003532}"/>
              </a:ext>
            </a:extLst>
          </p:cNvPr>
          <p:cNvSpPr/>
          <p:nvPr/>
        </p:nvSpPr>
        <p:spPr>
          <a:xfrm>
            <a:off x="2063750" y="1052514"/>
            <a:ext cx="8147050" cy="47085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Mind Mapping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The Checklist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Six Thinking Hats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Lateral Thinking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Random Word Generation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Picture Associations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Change Perspective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Get Up and Go Out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4383CE-0C4D-934C-A26D-BE2B138650D3}"/>
              </a:ext>
            </a:extLst>
          </p:cNvPr>
          <p:cNvSpPr txBox="1"/>
          <p:nvPr/>
        </p:nvSpPr>
        <p:spPr>
          <a:xfrm>
            <a:off x="7496175" y="5229225"/>
            <a:ext cx="273685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b="1" dirty="0">
                <a:latin typeface="+mn-lt"/>
              </a:rPr>
              <a:t>Source: </a:t>
            </a:r>
            <a:r>
              <a:rPr lang="en-US" dirty="0">
                <a:latin typeface="+mn-lt"/>
              </a:rPr>
              <a:t>Gardiner (2013)</a:t>
            </a:r>
            <a:endParaRPr lang="en-US" b="1" dirty="0">
              <a:latin typeface="+mn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>
            <a:extLst>
              <a:ext uri="{FF2B5EF4-FFF2-40B4-BE49-F238E27FC236}">
                <a16:creationId xmlns:a16="http://schemas.microsoft.com/office/drawing/2014/main" id="{E9E25E9F-FB0D-AD47-9FE3-C67CE250E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What is Mind Mapping</a:t>
            </a:r>
          </a:p>
        </p:txBody>
      </p:sp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05C98D41-51D0-A94E-BF59-6785C75A5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r>
              <a:rPr lang="en-GB" altLang="en-US" sz="2000">
                <a:solidFill>
                  <a:srgbClr val="212529"/>
                </a:solidFill>
                <a:latin typeface="Segoe UI" panose="020B0502040204020203" pitchFamily="34" charset="0"/>
              </a:rPr>
              <a:t>A Mind Map is an easy way to brainstorm thoughts organically without worrying about order and structure. It allows you to visually structure your ideas to help with analysis and recall.</a:t>
            </a:r>
          </a:p>
          <a:p>
            <a:endParaRPr lang="en-GB" altLang="en-US" sz="2000">
              <a:solidFill>
                <a:srgbClr val="212529"/>
              </a:solidFill>
              <a:latin typeface="Segoe UI" panose="020B0502040204020203" pitchFamily="34" charset="0"/>
            </a:endParaRPr>
          </a:p>
          <a:p>
            <a:r>
              <a:rPr lang="en-GB" altLang="en-US" sz="2000">
                <a:solidFill>
                  <a:srgbClr val="212529"/>
                </a:solidFill>
                <a:latin typeface="Segoe UI" panose="020B0502040204020203" pitchFamily="34" charset="0"/>
              </a:rPr>
              <a:t>A Mind Map is a diagram for representing tasks, words, concepts, or items linked to and arranged around a central concept or subject using a non-linear graphical layout that allows the user to build an intuitive framework around a central concept. A Mind Map can turn a long list of monotonous information into a colourful, memorable and highly organized diagram that works in line with your brain's natural way of doing things.</a:t>
            </a:r>
          </a:p>
          <a:p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E100F-0EB6-7F40-B7D0-8510C33038E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3CA79F-2CA9-E540-A467-79743C47FCCB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3556" name="Slide Number Placeholder 4">
            <a:extLst>
              <a:ext uri="{FF2B5EF4-FFF2-40B4-BE49-F238E27FC236}">
                <a16:creationId xmlns:a16="http://schemas.microsoft.com/office/drawing/2014/main" id="{0F744D2D-9B63-CE46-A306-9C115AB28D2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0D138A5-8B6A-D246-9B22-00A2FAA782D4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3B2981F3-8286-804F-8598-CFB9B6236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3925" y="333375"/>
            <a:ext cx="8229600" cy="1143000"/>
          </a:xfrm>
        </p:spPr>
        <p:txBody>
          <a:bodyPr/>
          <a:lstStyle/>
          <a:p>
            <a:r>
              <a:rPr lang="en-GB" altLang="en-US" sz="3600" b="1">
                <a:latin typeface="Google Sans"/>
              </a:rPr>
              <a:t>The 5 best mind mapping tools in 2022</a:t>
            </a:r>
            <a:br>
              <a:rPr lang="en-GB" altLang="en-US">
                <a:latin typeface="Google Sans"/>
              </a:rPr>
            </a:br>
            <a:endParaRPr lang="en-US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D556C-331E-2A4E-AD3A-513B118409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>
                <a:latin typeface="arial" panose="020B0604020202020204" pitchFamily="34" charset="0"/>
              </a:rPr>
              <a:t>Coggle for mind map beginners and occasional use.</a:t>
            </a:r>
          </a:p>
          <a:p>
            <a:pPr>
              <a:defRPr/>
            </a:pPr>
            <a:r>
              <a:rPr lang="en-GB" sz="2800" dirty="0" err="1">
                <a:highlight>
                  <a:srgbClr val="FFFF00"/>
                </a:highlight>
                <a:latin typeface="arial" panose="020B0604020202020204" pitchFamily="34" charset="0"/>
              </a:rPr>
              <a:t>MindMeister</a:t>
            </a:r>
            <a:r>
              <a:rPr lang="en-GB" sz="2800" dirty="0">
                <a:latin typeface="arial" panose="020B0604020202020204" pitchFamily="34" charset="0"/>
              </a:rPr>
              <a:t> for collaborating on a mind map with a team.</a:t>
            </a:r>
          </a:p>
          <a:p>
            <a:pPr>
              <a:defRPr/>
            </a:pPr>
            <a:r>
              <a:rPr lang="en-GB" sz="2800" dirty="0" err="1">
                <a:latin typeface="arial" panose="020B0604020202020204" pitchFamily="34" charset="0"/>
              </a:rPr>
              <a:t>Ayoa</a:t>
            </a:r>
            <a:r>
              <a:rPr lang="en-GB" sz="2800" dirty="0">
                <a:latin typeface="arial" panose="020B0604020202020204" pitchFamily="34" charset="0"/>
              </a:rPr>
              <a:t> for a modern approach to mind mapping.</a:t>
            </a:r>
          </a:p>
          <a:p>
            <a:pPr>
              <a:defRPr/>
            </a:pPr>
            <a:r>
              <a:rPr lang="en-GB" sz="2800" dirty="0" err="1">
                <a:latin typeface="arial" panose="020B0604020202020204" pitchFamily="34" charset="0"/>
              </a:rPr>
              <a:t>MindNode</a:t>
            </a:r>
            <a:r>
              <a:rPr lang="en-GB" sz="2800" dirty="0">
                <a:latin typeface="arial" panose="020B0604020202020204" pitchFamily="34" charset="0"/>
              </a:rPr>
              <a:t> for Apple users.</a:t>
            </a:r>
          </a:p>
          <a:p>
            <a:pPr>
              <a:defRPr/>
            </a:pPr>
            <a:r>
              <a:rPr lang="en-GB" sz="2800" dirty="0" err="1">
                <a:latin typeface="arial" panose="020B0604020202020204" pitchFamily="34" charset="0"/>
              </a:rPr>
              <a:t>XMind</a:t>
            </a:r>
            <a:r>
              <a:rPr lang="en-GB" sz="2800" dirty="0">
                <a:latin typeface="arial" panose="020B0604020202020204" pitchFamily="34" charset="0"/>
              </a:rPr>
              <a:t> 2022 for personal brainstorming.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9FBA9-9C65-384A-8E36-612AABD89E2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3CA79F-2CA9-E540-A467-79743C47FCCB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4580" name="Slide Number Placeholder 4">
            <a:extLst>
              <a:ext uri="{FF2B5EF4-FFF2-40B4-BE49-F238E27FC236}">
                <a16:creationId xmlns:a16="http://schemas.microsoft.com/office/drawing/2014/main" id="{238EF109-5C13-7842-88C9-1EE1A539501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17371F4-4A41-8645-9D27-1EDD5715370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>
            <a:extLst>
              <a:ext uri="{FF2B5EF4-FFF2-40B4-BE49-F238E27FC236}">
                <a16:creationId xmlns:a16="http://schemas.microsoft.com/office/drawing/2014/main" id="{621888AD-9678-6947-BAC6-20A10F03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An example Mind Map</a:t>
            </a:r>
          </a:p>
        </p:txBody>
      </p:sp>
      <p:pic>
        <p:nvPicPr>
          <p:cNvPr id="25602" name="Content Placeholder 6">
            <a:extLst>
              <a:ext uri="{FF2B5EF4-FFF2-40B4-BE49-F238E27FC236}">
                <a16:creationId xmlns:a16="http://schemas.microsoft.com/office/drawing/2014/main" id="{FD594607-0204-C14C-86DA-D1ADF27DED5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46376" y="1190626"/>
            <a:ext cx="6589713" cy="465772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FF8F99-0E23-6A4F-A75E-07C229C131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3CA79F-2CA9-E540-A467-79743C47FCCB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5604" name="Slide Number Placeholder 4">
            <a:extLst>
              <a:ext uri="{FF2B5EF4-FFF2-40B4-BE49-F238E27FC236}">
                <a16:creationId xmlns:a16="http://schemas.microsoft.com/office/drawing/2014/main" id="{27B6E40D-03E9-D745-A0FA-B33AFCE937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C040698-5272-CC4E-89A4-974CD66056E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>
            <a:extLst>
              <a:ext uri="{FF2B5EF4-FFF2-40B4-BE49-F238E27FC236}">
                <a16:creationId xmlns:a16="http://schemas.microsoft.com/office/drawing/2014/main" id="{4C1D922C-D4BD-574C-B224-7607A50CB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AA630-A6E9-2142-89A9-A4FAEA65B4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Use </a:t>
            </a:r>
            <a:r>
              <a:rPr lang="en-GB" dirty="0" err="1">
                <a:highlight>
                  <a:srgbClr val="FFFF00"/>
                </a:highlight>
                <a:latin typeface="arial" panose="020B0604020202020204" pitchFamily="34" charset="0"/>
              </a:rPr>
              <a:t>MindMeister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</a:rPr>
              <a:t>/</a:t>
            </a:r>
            <a:r>
              <a:rPr lang="en-GB" dirty="0" err="1">
                <a:highlight>
                  <a:srgbClr val="FFFF00"/>
                </a:highlight>
                <a:latin typeface="arial" panose="020B0604020202020204" pitchFamily="34" charset="0"/>
              </a:rPr>
              <a:t>Anyother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</a:rPr>
              <a:t> tool to create the mind map of your given task in Assessment 1.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30131-5ED1-0F4F-A7D6-F6F8935B520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3CA79F-2CA9-E540-A467-79743C47FCCB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6628" name="Slide Number Placeholder 4">
            <a:extLst>
              <a:ext uri="{FF2B5EF4-FFF2-40B4-BE49-F238E27FC236}">
                <a16:creationId xmlns:a16="http://schemas.microsoft.com/office/drawing/2014/main" id="{1800CEB8-93FC-8849-A85F-C6898EDC8E7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9959BF8-FEA2-9D40-A80D-DA2615C7829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24" y="255741"/>
            <a:ext cx="6238513" cy="146177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 1 of Assignment 1</a:t>
            </a:r>
          </a:p>
        </p:txBody>
      </p:sp>
      <p:pic>
        <p:nvPicPr>
          <p:cNvPr id="6" name="Graphic 6" descr="Head with gears outline">
            <a:extLst>
              <a:ext uri="{FF2B5EF4-FFF2-40B4-BE49-F238E27FC236}">
                <a16:creationId xmlns:a16="http://schemas.microsoft.com/office/drawing/2014/main" id="{0A35B71F-34FC-4044-B56D-B2E8762068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0520" b="10520"/>
          <a:stretch/>
        </p:blipFill>
        <p:spPr>
          <a:xfrm>
            <a:off x="6639455" y="1134181"/>
            <a:ext cx="6172200" cy="487362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6824" y="1592513"/>
            <a:ext cx="7249556" cy="465960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457200" lvl="0" indent="-228600"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800" b="1" dirty="0"/>
              <a:t>Create a mind map </a:t>
            </a:r>
            <a:r>
              <a:rPr lang="en-US" sz="2800" dirty="0"/>
              <a:t>that refers to some of the concepts &amp; activity answers from Topic 1 of Unit 1 on Moodle.</a:t>
            </a:r>
          </a:p>
          <a:p>
            <a:pPr marL="800100" lvl="1" indent="-228600">
              <a:spcBef>
                <a:spcPts val="600"/>
              </a:spcBef>
              <a:buSzPts val="1200"/>
              <a:buFont typeface="Arial" panose="020B0604020202020204" pitchFamily="34" charset="0"/>
              <a:buChar char="•"/>
            </a:pPr>
            <a:r>
              <a:rPr lang="en-US" sz="2800" dirty="0"/>
              <a:t>Your mind map should be </a:t>
            </a:r>
            <a:r>
              <a:rPr lang="en-US" sz="2800" b="1" dirty="0"/>
              <a:t>no more than 250 words </a:t>
            </a:r>
            <a:r>
              <a:rPr lang="en-US" sz="2800" dirty="0"/>
              <a:t>and produced using freely available Online Mapping technology of your choice e.g. </a:t>
            </a:r>
            <a:r>
              <a:rPr lang="en-US" sz="2800" i="0" dirty="0">
                <a:effectLst/>
              </a:rPr>
              <a:t>Coggle.it,</a:t>
            </a:r>
            <a:r>
              <a:rPr lang="en-US" sz="2800" dirty="0"/>
              <a:t> </a:t>
            </a:r>
            <a:r>
              <a:rPr lang="en-US" sz="2800" i="0" dirty="0">
                <a:effectLst/>
              </a:rPr>
              <a:t>GitMind.com, Ayoa.com, </a:t>
            </a:r>
            <a:r>
              <a:rPr lang="en-US" sz="2800" dirty="0"/>
              <a:t>or an Office 365 Application.</a:t>
            </a:r>
          </a:p>
          <a:p>
            <a:pPr marL="342900" lvl="0" indent="-228600"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800" dirty="0"/>
              <a:t>The mind map should include citations and a reference list node (using the IEEE referencing standard).</a:t>
            </a: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1ADADED2-6D42-4FE7-8782-FDCAD254E4E5}"/>
              </a:ext>
            </a:extLst>
          </p:cNvPr>
          <p:cNvSpPr/>
          <p:nvPr/>
        </p:nvSpPr>
        <p:spPr>
          <a:xfrm rot="7949683">
            <a:off x="7824778" y="29907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312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A1T1 + Module Introduction with template</Template>
  <TotalTime>54</TotalTime>
  <Words>686</Words>
  <Application>Microsoft Macintosh PowerPoint</Application>
  <PresentationFormat>Widescreen</PresentationFormat>
  <Paragraphs>93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Arial</vt:lpstr>
      <vt:lpstr>Calibri</vt:lpstr>
      <vt:lpstr>Google Sans</vt:lpstr>
      <vt:lpstr>Myriad Pro</vt:lpstr>
      <vt:lpstr>Segoe UI</vt:lpstr>
      <vt:lpstr>20140311PresentationUWTSDTemplate</vt:lpstr>
      <vt:lpstr>1_20140311PresentationUWTSDTemplate</vt:lpstr>
      <vt:lpstr>2_20140311PresentationUWTSDTemplate</vt:lpstr>
      <vt:lpstr>Mind mapping:  A technique for Creative Solution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Mind Mapping</vt:lpstr>
      <vt:lpstr>The 5 best mind mapping tools in 2022 </vt:lpstr>
      <vt:lpstr>An example Mind Map</vt:lpstr>
      <vt:lpstr>Class Activity</vt:lpstr>
      <vt:lpstr>Task 1 of Assignment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Koushik Modak</cp:lastModifiedBy>
  <cp:revision>45</cp:revision>
  <dcterms:created xsi:type="dcterms:W3CDTF">2021-05-24T14:04:41Z</dcterms:created>
  <dcterms:modified xsi:type="dcterms:W3CDTF">2022-10-18T06:30:56Z</dcterms:modified>
</cp:coreProperties>
</file>