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78" r:id="rId5"/>
    <p:sldId id="259" r:id="rId6"/>
    <p:sldId id="260" r:id="rId7"/>
    <p:sldId id="272" r:id="rId8"/>
    <p:sldId id="273" r:id="rId9"/>
    <p:sldId id="274" r:id="rId10"/>
    <p:sldId id="263" r:id="rId11"/>
    <p:sldId id="264" r:id="rId12"/>
    <p:sldId id="275"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6721EA-6A75-4896-A41C-A5645A4EFF54}" v="170" dt="2026-06-24T21:38:44.017"/>
  </p1510:revLst>
</p1510:revInfo>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idar Begum" userId="4e5fda8bc9fd69b7" providerId="LiveId" clId="{47A6D9AB-8EFD-4E21-B086-CD05EE721CFA}"/>
    <pc:docChg chg="undo custSel modSld">
      <pc:chgData name="Baidar Begum" userId="4e5fda8bc9fd69b7" providerId="LiveId" clId="{47A6D9AB-8EFD-4E21-B086-CD05EE721CFA}" dt="2026-06-24T21:38:44.017" v="167" actId="255"/>
      <pc:docMkLst>
        <pc:docMk/>
      </pc:docMkLst>
      <pc:sldChg chg="modSp mod">
        <pc:chgData name="Baidar Begum" userId="4e5fda8bc9fd69b7" providerId="LiveId" clId="{47A6D9AB-8EFD-4E21-B086-CD05EE721CFA}" dt="2026-06-24T21:38:09.372" v="165" actId="948"/>
        <pc:sldMkLst>
          <pc:docMk/>
          <pc:sldMk cId="3337226790" sldId="270"/>
        </pc:sldMkLst>
        <pc:spChg chg="mod">
          <ac:chgData name="Baidar Begum" userId="4e5fda8bc9fd69b7" providerId="LiveId" clId="{47A6D9AB-8EFD-4E21-B086-CD05EE721CFA}" dt="2026-06-24T21:38:09.372" v="165" actId="948"/>
          <ac:spMkLst>
            <pc:docMk/>
            <pc:sldMk cId="3337226790" sldId="270"/>
            <ac:spMk id="5" creationId="{17B80DE8-BE0C-EDAC-7D3D-BE386640A448}"/>
          </ac:spMkLst>
        </pc:spChg>
      </pc:sldChg>
      <pc:sldChg chg="modSp mod">
        <pc:chgData name="Baidar Begum" userId="4e5fda8bc9fd69b7" providerId="LiveId" clId="{47A6D9AB-8EFD-4E21-B086-CD05EE721CFA}" dt="2026-06-24T21:38:44.017" v="167" actId="255"/>
        <pc:sldMkLst>
          <pc:docMk/>
          <pc:sldMk cId="2936403549" sldId="271"/>
        </pc:sldMkLst>
        <pc:spChg chg="mod">
          <ac:chgData name="Baidar Begum" userId="4e5fda8bc9fd69b7" providerId="LiveId" clId="{47A6D9AB-8EFD-4E21-B086-CD05EE721CFA}" dt="2026-06-24T21:38:44.017" v="167" actId="255"/>
          <ac:spMkLst>
            <pc:docMk/>
            <pc:sldMk cId="2936403549" sldId="271"/>
            <ac:spMk id="6" creationId="{4D1C1CF6-006D-B7C9-10D6-0CAE65599ACF}"/>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_116_E80899DD.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62" b="0" i="0" u="none" strike="noStrike" kern="1200" spc="0" baseline="0">
                <a:solidFill>
                  <a:prstClr val="black">
                    <a:lumMod val="65000"/>
                    <a:lumOff val="35000"/>
                  </a:prstClr>
                </a:solidFill>
                <a:latin typeface="+mn-lt"/>
                <a:ea typeface="+mn-ea"/>
                <a:cs typeface="+mn-cs"/>
              </a:defRPr>
            </a:pPr>
            <a:r>
              <a:rPr lang="en-GB" sz="1600">
                <a:latin typeface="Arial" panose="020B0604020202020204" pitchFamily="34" charset="0"/>
                <a:cs typeface="Arial" panose="020B0604020202020204" pitchFamily="34" charset="0"/>
              </a:rPr>
              <a:t>Population Projections for Adults Aged 50+ in England, 2010–2050 (Age UK, 2024; ONS, 2024)</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62" b="0" i="0" u="none" strike="noStrike" kern="1200" spc="0" baseline="0">
              <a:solidFill>
                <a:prstClr val="black">
                  <a:lumMod val="65000"/>
                  <a:lumOff val="35000"/>
                </a:prstClr>
              </a:solidFill>
              <a:latin typeface="+mn-lt"/>
              <a:ea typeface="+mn-ea"/>
              <a:cs typeface="+mn-cs"/>
            </a:defRPr>
          </a:pPr>
          <a:endParaRPr lang="en-GB"/>
        </a:p>
      </c:txPr>
    </c:title>
    <c:autoTitleDeleted val="0"/>
    <c:plotArea>
      <c:layout>
        <c:manualLayout>
          <c:layoutTarget val="inner"/>
          <c:xMode val="edge"/>
          <c:yMode val="edge"/>
          <c:x val="8.7847598728099385E-2"/>
          <c:y val="7.5067231980617807E-2"/>
          <c:w val="0.91215240127190045"/>
          <c:h val="0.80941913991520287"/>
        </c:manualLayout>
      </c:layout>
      <c:barChart>
        <c:barDir val="col"/>
        <c:grouping val="clustered"/>
        <c:varyColors val="0"/>
        <c:ser>
          <c:idx val="0"/>
          <c:order val="0"/>
          <c:tx>
            <c:strRef>
              <c:f>Sheet1!$B$1</c:f>
              <c:strCache>
                <c:ptCount val="1"/>
                <c:pt idx="0">
                  <c:v>50-59</c:v>
                </c:pt>
              </c:strCache>
            </c:strRef>
          </c:tx>
          <c:spPr>
            <a:solidFill>
              <a:schemeClr val="accent1"/>
            </a:solidFill>
            <a:ln>
              <a:noFill/>
            </a:ln>
            <a:effectLst/>
          </c:spPr>
          <c:invertIfNegative val="0"/>
          <c:cat>
            <c:numRef>
              <c:f>Sheet1!$A$2:$A$11</c:f>
              <c:numCache>
                <c:formatCode>General</c:formatCode>
                <c:ptCount val="10"/>
                <c:pt idx="0">
                  <c:v>2010</c:v>
                </c:pt>
                <c:pt idx="1">
                  <c:v>2015</c:v>
                </c:pt>
                <c:pt idx="2">
                  <c:v>2020</c:v>
                </c:pt>
                <c:pt idx="3">
                  <c:v>2024</c:v>
                </c:pt>
                <c:pt idx="4">
                  <c:v>2025</c:v>
                </c:pt>
                <c:pt idx="5">
                  <c:v>2030</c:v>
                </c:pt>
                <c:pt idx="6">
                  <c:v>2035</c:v>
                </c:pt>
                <c:pt idx="7">
                  <c:v>2040</c:v>
                </c:pt>
                <c:pt idx="8">
                  <c:v>2045</c:v>
                </c:pt>
                <c:pt idx="9">
                  <c:v>2050</c:v>
                </c:pt>
              </c:numCache>
            </c:numRef>
          </c:cat>
          <c:val>
            <c:numRef>
              <c:f>Sheet1!$B$2:$B$11</c:f>
              <c:numCache>
                <c:formatCode>General</c:formatCode>
                <c:ptCount val="10"/>
                <c:pt idx="0">
                  <c:v>6500000</c:v>
                </c:pt>
                <c:pt idx="1">
                  <c:v>7500000</c:v>
                </c:pt>
                <c:pt idx="2">
                  <c:v>7800000</c:v>
                </c:pt>
                <c:pt idx="3">
                  <c:v>7500000</c:v>
                </c:pt>
                <c:pt idx="4">
                  <c:v>7300000</c:v>
                </c:pt>
                <c:pt idx="5">
                  <c:v>7500000</c:v>
                </c:pt>
                <c:pt idx="6">
                  <c:v>7900000</c:v>
                </c:pt>
                <c:pt idx="7">
                  <c:v>8300000</c:v>
                </c:pt>
                <c:pt idx="8">
                  <c:v>8500000</c:v>
                </c:pt>
                <c:pt idx="9">
                  <c:v>8800000</c:v>
                </c:pt>
              </c:numCache>
            </c:numRef>
          </c:val>
          <c:extLst>
            <c:ext xmlns:c16="http://schemas.microsoft.com/office/drawing/2014/chart" uri="{C3380CC4-5D6E-409C-BE32-E72D297353CC}">
              <c16:uniqueId val="{00000000-9CA1-4156-BC3F-6C739AC04B05}"/>
            </c:ext>
          </c:extLst>
        </c:ser>
        <c:ser>
          <c:idx val="1"/>
          <c:order val="1"/>
          <c:tx>
            <c:strRef>
              <c:f>Sheet1!$C$1</c:f>
              <c:strCache>
                <c:ptCount val="1"/>
                <c:pt idx="0">
                  <c:v>60-69</c:v>
                </c:pt>
              </c:strCache>
            </c:strRef>
          </c:tx>
          <c:spPr>
            <a:solidFill>
              <a:schemeClr val="accent2"/>
            </a:solidFill>
            <a:ln>
              <a:noFill/>
            </a:ln>
            <a:effectLst/>
          </c:spPr>
          <c:invertIfNegative val="0"/>
          <c:cat>
            <c:numRef>
              <c:f>Sheet1!$A$2:$A$11</c:f>
              <c:numCache>
                <c:formatCode>General</c:formatCode>
                <c:ptCount val="10"/>
                <c:pt idx="0">
                  <c:v>2010</c:v>
                </c:pt>
                <c:pt idx="1">
                  <c:v>2015</c:v>
                </c:pt>
                <c:pt idx="2">
                  <c:v>2020</c:v>
                </c:pt>
                <c:pt idx="3">
                  <c:v>2024</c:v>
                </c:pt>
                <c:pt idx="4">
                  <c:v>2025</c:v>
                </c:pt>
                <c:pt idx="5">
                  <c:v>2030</c:v>
                </c:pt>
                <c:pt idx="6">
                  <c:v>2035</c:v>
                </c:pt>
                <c:pt idx="7">
                  <c:v>2040</c:v>
                </c:pt>
                <c:pt idx="8">
                  <c:v>2045</c:v>
                </c:pt>
                <c:pt idx="9">
                  <c:v>2050</c:v>
                </c:pt>
              </c:numCache>
            </c:numRef>
          </c:cat>
          <c:val>
            <c:numRef>
              <c:f>Sheet1!$C$2:$C$11</c:f>
              <c:numCache>
                <c:formatCode>General</c:formatCode>
                <c:ptCount val="10"/>
                <c:pt idx="0">
                  <c:v>5700000</c:v>
                </c:pt>
                <c:pt idx="1">
                  <c:v>6000000</c:v>
                </c:pt>
                <c:pt idx="2">
                  <c:v>6300000</c:v>
                </c:pt>
                <c:pt idx="3">
                  <c:v>6800000</c:v>
                </c:pt>
                <c:pt idx="4">
                  <c:v>6800000</c:v>
                </c:pt>
                <c:pt idx="5">
                  <c:v>7200000</c:v>
                </c:pt>
                <c:pt idx="6">
                  <c:v>7100000</c:v>
                </c:pt>
                <c:pt idx="7">
                  <c:v>7300000</c:v>
                </c:pt>
                <c:pt idx="8">
                  <c:v>7500000</c:v>
                </c:pt>
                <c:pt idx="9">
                  <c:v>7800000</c:v>
                </c:pt>
              </c:numCache>
            </c:numRef>
          </c:val>
          <c:extLst>
            <c:ext xmlns:c16="http://schemas.microsoft.com/office/drawing/2014/chart" uri="{C3380CC4-5D6E-409C-BE32-E72D297353CC}">
              <c16:uniqueId val="{00000001-9CA1-4156-BC3F-6C739AC04B05}"/>
            </c:ext>
          </c:extLst>
        </c:ser>
        <c:ser>
          <c:idx val="2"/>
          <c:order val="2"/>
          <c:tx>
            <c:strRef>
              <c:f>Sheet1!$D$1</c:f>
              <c:strCache>
                <c:ptCount val="1"/>
                <c:pt idx="0">
                  <c:v>70-79</c:v>
                </c:pt>
              </c:strCache>
            </c:strRef>
          </c:tx>
          <c:spPr>
            <a:solidFill>
              <a:schemeClr val="accent3"/>
            </a:solidFill>
            <a:ln>
              <a:noFill/>
            </a:ln>
            <a:effectLst/>
          </c:spPr>
          <c:invertIfNegative val="0"/>
          <c:cat>
            <c:numRef>
              <c:f>Sheet1!$A$2:$A$11</c:f>
              <c:numCache>
                <c:formatCode>General</c:formatCode>
                <c:ptCount val="10"/>
                <c:pt idx="0">
                  <c:v>2010</c:v>
                </c:pt>
                <c:pt idx="1">
                  <c:v>2015</c:v>
                </c:pt>
                <c:pt idx="2">
                  <c:v>2020</c:v>
                </c:pt>
                <c:pt idx="3">
                  <c:v>2024</c:v>
                </c:pt>
                <c:pt idx="4">
                  <c:v>2025</c:v>
                </c:pt>
                <c:pt idx="5">
                  <c:v>2030</c:v>
                </c:pt>
                <c:pt idx="6">
                  <c:v>2035</c:v>
                </c:pt>
                <c:pt idx="7">
                  <c:v>2040</c:v>
                </c:pt>
                <c:pt idx="8">
                  <c:v>2045</c:v>
                </c:pt>
                <c:pt idx="9">
                  <c:v>2050</c:v>
                </c:pt>
              </c:numCache>
            </c:numRef>
          </c:cat>
          <c:val>
            <c:numRef>
              <c:f>Sheet1!$D$2:$D$11</c:f>
              <c:numCache>
                <c:formatCode>General</c:formatCode>
                <c:ptCount val="10"/>
                <c:pt idx="0">
                  <c:v>4000000</c:v>
                </c:pt>
                <c:pt idx="1">
                  <c:v>4200000</c:v>
                </c:pt>
                <c:pt idx="2">
                  <c:v>4800000</c:v>
                </c:pt>
                <c:pt idx="3">
                  <c:v>5100000</c:v>
                </c:pt>
                <c:pt idx="4">
                  <c:v>5200000</c:v>
                </c:pt>
                <c:pt idx="5">
                  <c:v>5800000</c:v>
                </c:pt>
                <c:pt idx="6">
                  <c:v>6300000</c:v>
                </c:pt>
                <c:pt idx="7">
                  <c:v>6600000</c:v>
                </c:pt>
                <c:pt idx="8">
                  <c:v>6700000</c:v>
                </c:pt>
                <c:pt idx="9">
                  <c:v>6500000</c:v>
                </c:pt>
              </c:numCache>
            </c:numRef>
          </c:val>
          <c:extLst>
            <c:ext xmlns:c16="http://schemas.microsoft.com/office/drawing/2014/chart" uri="{C3380CC4-5D6E-409C-BE32-E72D297353CC}">
              <c16:uniqueId val="{00000002-9CA1-4156-BC3F-6C739AC04B05}"/>
            </c:ext>
          </c:extLst>
        </c:ser>
        <c:ser>
          <c:idx val="3"/>
          <c:order val="3"/>
          <c:tx>
            <c:strRef>
              <c:f>Sheet1!$E$1</c:f>
              <c:strCache>
                <c:ptCount val="1"/>
                <c:pt idx="0">
                  <c:v>80-89</c:v>
                </c:pt>
              </c:strCache>
            </c:strRef>
          </c:tx>
          <c:spPr>
            <a:solidFill>
              <a:schemeClr val="accent4"/>
            </a:solidFill>
            <a:ln>
              <a:noFill/>
            </a:ln>
            <a:effectLst/>
          </c:spPr>
          <c:invertIfNegative val="0"/>
          <c:cat>
            <c:numRef>
              <c:f>Sheet1!$A$2:$A$11</c:f>
              <c:numCache>
                <c:formatCode>General</c:formatCode>
                <c:ptCount val="10"/>
                <c:pt idx="0">
                  <c:v>2010</c:v>
                </c:pt>
                <c:pt idx="1">
                  <c:v>2015</c:v>
                </c:pt>
                <c:pt idx="2">
                  <c:v>2020</c:v>
                </c:pt>
                <c:pt idx="3">
                  <c:v>2024</c:v>
                </c:pt>
                <c:pt idx="4">
                  <c:v>2025</c:v>
                </c:pt>
                <c:pt idx="5">
                  <c:v>2030</c:v>
                </c:pt>
                <c:pt idx="6">
                  <c:v>2035</c:v>
                </c:pt>
                <c:pt idx="7">
                  <c:v>2040</c:v>
                </c:pt>
                <c:pt idx="8">
                  <c:v>2045</c:v>
                </c:pt>
                <c:pt idx="9">
                  <c:v>2050</c:v>
                </c:pt>
              </c:numCache>
            </c:numRef>
          </c:cat>
          <c:val>
            <c:numRef>
              <c:f>Sheet1!$E$2:$E$11</c:f>
              <c:numCache>
                <c:formatCode>General</c:formatCode>
                <c:ptCount val="10"/>
                <c:pt idx="0">
                  <c:v>2000000</c:v>
                </c:pt>
                <c:pt idx="1">
                  <c:v>2200000</c:v>
                </c:pt>
                <c:pt idx="2">
                  <c:v>2600000</c:v>
                </c:pt>
                <c:pt idx="3">
                  <c:v>2900000</c:v>
                </c:pt>
                <c:pt idx="4">
                  <c:v>3000000</c:v>
                </c:pt>
                <c:pt idx="5">
                  <c:v>3300000</c:v>
                </c:pt>
                <c:pt idx="6">
                  <c:v>3700000</c:v>
                </c:pt>
                <c:pt idx="7">
                  <c:v>4000000</c:v>
                </c:pt>
                <c:pt idx="8">
                  <c:v>4300000</c:v>
                </c:pt>
                <c:pt idx="9">
                  <c:v>4600000</c:v>
                </c:pt>
              </c:numCache>
            </c:numRef>
          </c:val>
          <c:extLst>
            <c:ext xmlns:c16="http://schemas.microsoft.com/office/drawing/2014/chart" uri="{C3380CC4-5D6E-409C-BE32-E72D297353CC}">
              <c16:uniqueId val="{00000004-9CA1-4156-BC3F-6C739AC04B05}"/>
            </c:ext>
          </c:extLst>
        </c:ser>
        <c:ser>
          <c:idx val="4"/>
          <c:order val="4"/>
          <c:tx>
            <c:strRef>
              <c:f>Sheet1!$F$1</c:f>
              <c:strCache>
                <c:ptCount val="1"/>
                <c:pt idx="0">
                  <c:v>90+</c:v>
                </c:pt>
              </c:strCache>
            </c:strRef>
          </c:tx>
          <c:spPr>
            <a:solidFill>
              <a:schemeClr val="accent5"/>
            </a:solidFill>
            <a:ln>
              <a:noFill/>
            </a:ln>
            <a:effectLst/>
          </c:spPr>
          <c:invertIfNegative val="0"/>
          <c:cat>
            <c:numRef>
              <c:f>Sheet1!$A$2:$A$11</c:f>
              <c:numCache>
                <c:formatCode>General</c:formatCode>
                <c:ptCount val="10"/>
                <c:pt idx="0">
                  <c:v>2010</c:v>
                </c:pt>
                <c:pt idx="1">
                  <c:v>2015</c:v>
                </c:pt>
                <c:pt idx="2">
                  <c:v>2020</c:v>
                </c:pt>
                <c:pt idx="3">
                  <c:v>2024</c:v>
                </c:pt>
                <c:pt idx="4">
                  <c:v>2025</c:v>
                </c:pt>
                <c:pt idx="5">
                  <c:v>2030</c:v>
                </c:pt>
                <c:pt idx="6">
                  <c:v>2035</c:v>
                </c:pt>
                <c:pt idx="7">
                  <c:v>2040</c:v>
                </c:pt>
                <c:pt idx="8">
                  <c:v>2045</c:v>
                </c:pt>
                <c:pt idx="9">
                  <c:v>2050</c:v>
                </c:pt>
              </c:numCache>
            </c:numRef>
          </c:cat>
          <c:val>
            <c:numRef>
              <c:f>Sheet1!$F$2:$F$11</c:f>
              <c:numCache>
                <c:formatCode>General</c:formatCode>
                <c:ptCount val="10"/>
                <c:pt idx="0">
                  <c:v>400000</c:v>
                </c:pt>
                <c:pt idx="1">
                  <c:v>500000</c:v>
                </c:pt>
                <c:pt idx="2">
                  <c:v>600000</c:v>
                </c:pt>
                <c:pt idx="3">
                  <c:v>650000</c:v>
                </c:pt>
                <c:pt idx="4">
                  <c:v>700000</c:v>
                </c:pt>
                <c:pt idx="5">
                  <c:v>900000</c:v>
                </c:pt>
                <c:pt idx="6">
                  <c:v>1000000</c:v>
                </c:pt>
                <c:pt idx="7">
                  <c:v>1100000</c:v>
                </c:pt>
                <c:pt idx="8">
                  <c:v>1300000</c:v>
                </c:pt>
                <c:pt idx="9">
                  <c:v>1500000</c:v>
                </c:pt>
              </c:numCache>
            </c:numRef>
          </c:val>
          <c:extLst>
            <c:ext xmlns:c16="http://schemas.microsoft.com/office/drawing/2014/chart" uri="{C3380CC4-5D6E-409C-BE32-E72D297353CC}">
              <c16:uniqueId val="{00000005-9CA1-4156-BC3F-6C739AC04B05}"/>
            </c:ext>
          </c:extLst>
        </c:ser>
        <c:dLbls>
          <c:showLegendKey val="0"/>
          <c:showVal val="0"/>
          <c:showCatName val="0"/>
          <c:showSerName val="0"/>
          <c:showPercent val="0"/>
          <c:showBubbleSize val="0"/>
        </c:dLbls>
        <c:gapWidth val="219"/>
        <c:overlap val="-27"/>
        <c:axId val="1394543024"/>
        <c:axId val="1394552144"/>
      </c:barChart>
      <c:catAx>
        <c:axId val="13945430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94552144"/>
        <c:crosses val="autoZero"/>
        <c:auto val="1"/>
        <c:lblAlgn val="ctr"/>
        <c:lblOffset val="100"/>
        <c:noMultiLvlLbl val="0"/>
      </c:catAx>
      <c:valAx>
        <c:axId val="13945521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945430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5.sv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5.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824C34-F9FC-458D-A9DF-96AB78947956}"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C1C52350-73D6-40FA-8A48-2003569A5B58}">
      <dgm:prSet/>
      <dgm:spPr/>
      <dgm:t>
        <a:bodyPr/>
        <a:lstStyle/>
        <a:p>
          <a:r>
            <a:rPr lang="en-GB" b="1" i="0"/>
            <a:t>Ageing is a</a:t>
          </a:r>
          <a:r>
            <a:rPr lang="en-GB" b="0" i="0"/>
            <a:t> biological process (genetic, cellular wear‑and‑tear)</a:t>
          </a:r>
        </a:p>
        <a:p>
          <a:r>
            <a:rPr lang="en-GB" b="0" i="0"/>
            <a:t>(</a:t>
          </a:r>
          <a:r>
            <a:rPr lang="en-GB" b="0" i="0">
              <a:latin typeface="Arial" panose="020B0604020202020204" pitchFamily="34" charset="0"/>
              <a:cs typeface="Arial" panose="020B0604020202020204" pitchFamily="34" charset="0"/>
            </a:rPr>
            <a:t>Christopher</a:t>
          </a:r>
          <a:r>
            <a:rPr lang="en-GB" b="0" i="0"/>
            <a:t>,2017)</a:t>
          </a:r>
        </a:p>
        <a:p>
          <a:endParaRPr lang="en-US"/>
        </a:p>
      </dgm:t>
    </dgm:pt>
    <dgm:pt modelId="{6AB8102E-B825-47DD-865D-31163E27C6BA}" type="parTrans" cxnId="{3B6AED54-A19C-4239-AC20-9C53CDF6981A}">
      <dgm:prSet/>
      <dgm:spPr/>
      <dgm:t>
        <a:bodyPr/>
        <a:lstStyle/>
        <a:p>
          <a:endParaRPr lang="en-US"/>
        </a:p>
      </dgm:t>
    </dgm:pt>
    <dgm:pt modelId="{95D8A33E-FA57-486C-9825-B5A235BBE509}" type="sibTrans" cxnId="{3B6AED54-A19C-4239-AC20-9C53CDF6981A}">
      <dgm:prSet/>
      <dgm:spPr/>
      <dgm:t>
        <a:bodyPr/>
        <a:lstStyle/>
        <a:p>
          <a:endParaRPr lang="en-US"/>
        </a:p>
      </dgm:t>
    </dgm:pt>
    <dgm:pt modelId="{6E30DF04-AB5C-4247-813D-6DD7CA58FB95}">
      <dgm:prSet/>
      <dgm:spPr/>
      <dgm:t>
        <a:bodyPr/>
        <a:lstStyle/>
        <a:p>
          <a:r>
            <a:rPr lang="en-GB" b="1" i="0"/>
            <a:t>Key themes</a:t>
          </a:r>
          <a:endParaRPr lang="en-US"/>
        </a:p>
      </dgm:t>
    </dgm:pt>
    <dgm:pt modelId="{02AD258F-534E-4A37-9635-DA0B0325C99D}" type="parTrans" cxnId="{C12BD28B-BCA7-4DA9-9337-AA77514FA904}">
      <dgm:prSet/>
      <dgm:spPr/>
      <dgm:t>
        <a:bodyPr/>
        <a:lstStyle/>
        <a:p>
          <a:endParaRPr lang="en-US"/>
        </a:p>
      </dgm:t>
    </dgm:pt>
    <dgm:pt modelId="{0A4754F3-598D-41E6-ADE2-93E8403CD59A}" type="sibTrans" cxnId="{C12BD28B-BCA7-4DA9-9337-AA77514FA904}">
      <dgm:prSet/>
      <dgm:spPr/>
      <dgm:t>
        <a:bodyPr/>
        <a:lstStyle/>
        <a:p>
          <a:endParaRPr lang="en-US"/>
        </a:p>
      </dgm:t>
    </dgm:pt>
    <dgm:pt modelId="{3D5B3E6C-E9EB-4F5F-A933-A6527600CAC7}">
      <dgm:prSet/>
      <dgm:spPr/>
      <dgm:t>
        <a:bodyPr/>
        <a:lstStyle/>
        <a:p>
          <a:r>
            <a:rPr lang="en-GB" b="0" i="0"/>
            <a:t>Ageing population &amp; care needs</a:t>
          </a:r>
          <a:endParaRPr lang="en-US"/>
        </a:p>
      </dgm:t>
    </dgm:pt>
    <dgm:pt modelId="{C8F7E443-BE88-436C-BB06-A3328F2F94CB}" type="parTrans" cxnId="{35CF4BD2-DE57-4603-A3D1-4E6358999BFA}">
      <dgm:prSet/>
      <dgm:spPr/>
      <dgm:t>
        <a:bodyPr/>
        <a:lstStyle/>
        <a:p>
          <a:endParaRPr lang="en-US"/>
        </a:p>
      </dgm:t>
    </dgm:pt>
    <dgm:pt modelId="{2F00CDF5-CC55-4865-B210-7983C4CC1A91}" type="sibTrans" cxnId="{35CF4BD2-DE57-4603-A3D1-4E6358999BFA}">
      <dgm:prSet/>
      <dgm:spPr/>
      <dgm:t>
        <a:bodyPr/>
        <a:lstStyle/>
        <a:p>
          <a:endParaRPr lang="en-US"/>
        </a:p>
      </dgm:t>
    </dgm:pt>
    <dgm:pt modelId="{4951B6BB-AED5-499A-AD85-8796B399EFBE}">
      <dgm:prSet/>
      <dgm:spPr/>
      <dgm:t>
        <a:bodyPr/>
        <a:lstStyle/>
        <a:p>
          <a:r>
            <a:rPr lang="en-GB" b="0" i="0"/>
            <a:t>Theories of ageing (Activity, Continuity)</a:t>
          </a:r>
          <a:endParaRPr lang="en-US"/>
        </a:p>
      </dgm:t>
    </dgm:pt>
    <dgm:pt modelId="{0177EE01-8A4C-4D92-A8E2-A9F8D50617DB}" type="parTrans" cxnId="{45EEA5C4-5940-4A1A-8451-10DE798E71DA}">
      <dgm:prSet/>
      <dgm:spPr/>
      <dgm:t>
        <a:bodyPr/>
        <a:lstStyle/>
        <a:p>
          <a:endParaRPr lang="en-US"/>
        </a:p>
      </dgm:t>
    </dgm:pt>
    <dgm:pt modelId="{2BE488D7-88E2-412F-8416-485E5AB15155}" type="sibTrans" cxnId="{45EEA5C4-5940-4A1A-8451-10DE798E71DA}">
      <dgm:prSet/>
      <dgm:spPr/>
      <dgm:t>
        <a:bodyPr/>
        <a:lstStyle/>
        <a:p>
          <a:endParaRPr lang="en-US"/>
        </a:p>
      </dgm:t>
    </dgm:pt>
    <dgm:pt modelId="{735E7A90-BC2E-4E88-86A5-435DE712A828}">
      <dgm:prSet/>
      <dgm:spPr/>
      <dgm:t>
        <a:bodyPr/>
        <a:lstStyle/>
        <a:p>
          <a:r>
            <a:rPr lang="en-GB" b="0" i="0"/>
            <a:t>Policy &amp; legislation (Care Act 2014, NHS Long Term Plan)</a:t>
          </a:r>
          <a:endParaRPr lang="en-US"/>
        </a:p>
      </dgm:t>
    </dgm:pt>
    <dgm:pt modelId="{9142AEA6-5568-4BAD-8788-F287557F8C9B}" type="parTrans" cxnId="{D4DA0C1A-592E-4E95-B8F6-6E658B9AAD64}">
      <dgm:prSet/>
      <dgm:spPr/>
      <dgm:t>
        <a:bodyPr/>
        <a:lstStyle/>
        <a:p>
          <a:endParaRPr lang="en-US"/>
        </a:p>
      </dgm:t>
    </dgm:pt>
    <dgm:pt modelId="{4218E520-A16B-45B0-B962-9D8936F1B3B0}" type="sibTrans" cxnId="{D4DA0C1A-592E-4E95-B8F6-6E658B9AAD64}">
      <dgm:prSet/>
      <dgm:spPr/>
      <dgm:t>
        <a:bodyPr/>
        <a:lstStyle/>
        <a:p>
          <a:endParaRPr lang="en-US"/>
        </a:p>
      </dgm:t>
    </dgm:pt>
    <dgm:pt modelId="{21877546-1506-431F-9E62-BDD5B0C577D1}">
      <dgm:prSet/>
      <dgm:spPr/>
      <dgm:t>
        <a:bodyPr/>
        <a:lstStyle/>
        <a:p>
          <a:r>
            <a:rPr lang="en-GB" b="0" i="0"/>
            <a:t>Current care provisions: hospital, community, end‑of‑life</a:t>
          </a:r>
          <a:endParaRPr lang="en-US"/>
        </a:p>
      </dgm:t>
    </dgm:pt>
    <dgm:pt modelId="{08B9CF2E-B9B6-46B1-9F12-03A9B25FE7A0}" type="parTrans" cxnId="{A32BA5C7-2860-47FA-A3A1-28927E4333D1}">
      <dgm:prSet/>
      <dgm:spPr/>
      <dgm:t>
        <a:bodyPr/>
        <a:lstStyle/>
        <a:p>
          <a:endParaRPr lang="en-US"/>
        </a:p>
      </dgm:t>
    </dgm:pt>
    <dgm:pt modelId="{AB21D9DE-E7B7-443D-8620-90AF89732C22}" type="sibTrans" cxnId="{A32BA5C7-2860-47FA-A3A1-28927E4333D1}">
      <dgm:prSet/>
      <dgm:spPr/>
      <dgm:t>
        <a:bodyPr/>
        <a:lstStyle/>
        <a:p>
          <a:endParaRPr lang="en-US"/>
        </a:p>
      </dgm:t>
    </dgm:pt>
    <dgm:pt modelId="{A18A9C66-DB47-4F68-8F60-FD46B10D7F14}">
      <dgm:prSet/>
      <dgm:spPr/>
      <dgm:t>
        <a:bodyPr/>
        <a:lstStyle/>
        <a:p>
          <a:r>
            <a:rPr lang="en-GB" b="0" i="0"/>
            <a:t>Technological innovations &amp; digital exclusion</a:t>
          </a:r>
          <a:endParaRPr lang="en-US"/>
        </a:p>
      </dgm:t>
    </dgm:pt>
    <dgm:pt modelId="{8F23C050-8849-466D-8B2D-DBE1457EFBD7}" type="parTrans" cxnId="{DDC65EA6-1366-445C-906C-FEC53B2E1F5A}">
      <dgm:prSet/>
      <dgm:spPr/>
      <dgm:t>
        <a:bodyPr/>
        <a:lstStyle/>
        <a:p>
          <a:endParaRPr lang="en-US"/>
        </a:p>
      </dgm:t>
    </dgm:pt>
    <dgm:pt modelId="{1CAB6413-5C96-4C5A-860A-573CEFCFA543}" type="sibTrans" cxnId="{DDC65EA6-1366-445C-906C-FEC53B2E1F5A}">
      <dgm:prSet/>
      <dgm:spPr/>
      <dgm:t>
        <a:bodyPr/>
        <a:lstStyle/>
        <a:p>
          <a:endParaRPr lang="en-US"/>
        </a:p>
      </dgm:t>
    </dgm:pt>
    <dgm:pt modelId="{580D4F66-AE84-4178-9085-3F39BD2769FE}">
      <dgm:prSet/>
      <dgm:spPr/>
      <dgm:t>
        <a:bodyPr/>
        <a:lstStyle/>
        <a:p>
          <a:r>
            <a:rPr lang="en-GB" b="0" i="0"/>
            <a:t>Challenges to independence &amp; functional ability</a:t>
          </a:r>
          <a:endParaRPr lang="en-US"/>
        </a:p>
      </dgm:t>
    </dgm:pt>
    <dgm:pt modelId="{4780F53E-775F-4541-9BAC-44B69C2A40B1}" type="parTrans" cxnId="{3E5A9D30-236B-4CEE-A31A-2A4E40FF44BD}">
      <dgm:prSet/>
      <dgm:spPr/>
      <dgm:t>
        <a:bodyPr/>
        <a:lstStyle/>
        <a:p>
          <a:endParaRPr lang="en-US"/>
        </a:p>
      </dgm:t>
    </dgm:pt>
    <dgm:pt modelId="{31F69400-6685-4845-BCEF-C215321D4668}" type="sibTrans" cxnId="{3E5A9D30-236B-4CEE-A31A-2A4E40FF44BD}">
      <dgm:prSet/>
      <dgm:spPr/>
      <dgm:t>
        <a:bodyPr/>
        <a:lstStyle/>
        <a:p>
          <a:endParaRPr lang="en-US"/>
        </a:p>
      </dgm:t>
    </dgm:pt>
    <dgm:pt modelId="{1456E702-14B5-4ABD-BC6E-5697C94090A0}">
      <dgm:prSet/>
      <dgm:spPr/>
      <dgm:t>
        <a:bodyPr/>
        <a:lstStyle/>
        <a:p>
          <a:r>
            <a:rPr lang="en-GB" b="0" i="0"/>
            <a:t>Case study &amp; recommendations</a:t>
          </a:r>
          <a:endParaRPr lang="en-US"/>
        </a:p>
      </dgm:t>
    </dgm:pt>
    <dgm:pt modelId="{B24C9864-70CC-4302-A021-DB7C1ACC86CA}" type="parTrans" cxnId="{753AA709-3B65-4257-8927-9961C73B932A}">
      <dgm:prSet/>
      <dgm:spPr/>
      <dgm:t>
        <a:bodyPr/>
        <a:lstStyle/>
        <a:p>
          <a:endParaRPr lang="en-US"/>
        </a:p>
      </dgm:t>
    </dgm:pt>
    <dgm:pt modelId="{CBC0DB76-22A9-436F-9640-FF27FE3CD3CD}" type="sibTrans" cxnId="{753AA709-3B65-4257-8927-9961C73B932A}">
      <dgm:prSet/>
      <dgm:spPr/>
      <dgm:t>
        <a:bodyPr/>
        <a:lstStyle/>
        <a:p>
          <a:endParaRPr lang="en-US"/>
        </a:p>
      </dgm:t>
    </dgm:pt>
    <dgm:pt modelId="{6FAF732A-C98A-401E-9640-2754D90EC4C7}" type="pres">
      <dgm:prSet presAssocID="{89824C34-F9FC-458D-A9DF-96AB78947956}" presName="Name0" presStyleCnt="0">
        <dgm:presLayoutVars>
          <dgm:dir/>
          <dgm:animLvl val="lvl"/>
          <dgm:resizeHandles val="exact"/>
        </dgm:presLayoutVars>
      </dgm:prSet>
      <dgm:spPr/>
    </dgm:pt>
    <dgm:pt modelId="{D7266FD0-D5D3-48C4-9DA5-CA77D36EE51A}" type="pres">
      <dgm:prSet presAssocID="{6E30DF04-AB5C-4247-813D-6DD7CA58FB95}" presName="boxAndChildren" presStyleCnt="0"/>
      <dgm:spPr/>
    </dgm:pt>
    <dgm:pt modelId="{D9E14F15-72C6-485F-B609-8CA910B3BB3E}" type="pres">
      <dgm:prSet presAssocID="{6E30DF04-AB5C-4247-813D-6DD7CA58FB95}" presName="parentTextBox" presStyleLbl="node1" presStyleIdx="0" presStyleCnt="2"/>
      <dgm:spPr/>
    </dgm:pt>
    <dgm:pt modelId="{4F13D8F3-CD93-47A3-850D-471406387F32}" type="pres">
      <dgm:prSet presAssocID="{6E30DF04-AB5C-4247-813D-6DD7CA58FB95}" presName="entireBox" presStyleLbl="node1" presStyleIdx="0" presStyleCnt="2"/>
      <dgm:spPr/>
    </dgm:pt>
    <dgm:pt modelId="{8DE32B3F-8E93-4B11-8890-0E7ACF0B754D}" type="pres">
      <dgm:prSet presAssocID="{6E30DF04-AB5C-4247-813D-6DD7CA58FB95}" presName="descendantBox" presStyleCnt="0"/>
      <dgm:spPr/>
    </dgm:pt>
    <dgm:pt modelId="{1C4D9032-B762-4143-A790-F6C156D86425}" type="pres">
      <dgm:prSet presAssocID="{3D5B3E6C-E9EB-4F5F-A933-A6527600CAC7}" presName="childTextBox" presStyleLbl="fgAccFollowNode1" presStyleIdx="0" presStyleCnt="7">
        <dgm:presLayoutVars>
          <dgm:bulletEnabled val="1"/>
        </dgm:presLayoutVars>
      </dgm:prSet>
      <dgm:spPr/>
    </dgm:pt>
    <dgm:pt modelId="{A5B8F0C1-4805-49C6-84FC-79FF9C93FE59}" type="pres">
      <dgm:prSet presAssocID="{4951B6BB-AED5-499A-AD85-8796B399EFBE}" presName="childTextBox" presStyleLbl="fgAccFollowNode1" presStyleIdx="1" presStyleCnt="7">
        <dgm:presLayoutVars>
          <dgm:bulletEnabled val="1"/>
        </dgm:presLayoutVars>
      </dgm:prSet>
      <dgm:spPr/>
    </dgm:pt>
    <dgm:pt modelId="{46E35F08-D5B6-49D7-A608-67F3E2881060}" type="pres">
      <dgm:prSet presAssocID="{735E7A90-BC2E-4E88-86A5-435DE712A828}" presName="childTextBox" presStyleLbl="fgAccFollowNode1" presStyleIdx="2" presStyleCnt="7">
        <dgm:presLayoutVars>
          <dgm:bulletEnabled val="1"/>
        </dgm:presLayoutVars>
      </dgm:prSet>
      <dgm:spPr/>
    </dgm:pt>
    <dgm:pt modelId="{7A0BFCAB-39D6-4517-BFE1-7B92D44288CA}" type="pres">
      <dgm:prSet presAssocID="{21877546-1506-431F-9E62-BDD5B0C577D1}" presName="childTextBox" presStyleLbl="fgAccFollowNode1" presStyleIdx="3" presStyleCnt="7">
        <dgm:presLayoutVars>
          <dgm:bulletEnabled val="1"/>
        </dgm:presLayoutVars>
      </dgm:prSet>
      <dgm:spPr/>
    </dgm:pt>
    <dgm:pt modelId="{E620E8E1-17F2-4DEC-8749-91DCA57971F2}" type="pres">
      <dgm:prSet presAssocID="{A18A9C66-DB47-4F68-8F60-FD46B10D7F14}" presName="childTextBox" presStyleLbl="fgAccFollowNode1" presStyleIdx="4" presStyleCnt="7">
        <dgm:presLayoutVars>
          <dgm:bulletEnabled val="1"/>
        </dgm:presLayoutVars>
      </dgm:prSet>
      <dgm:spPr/>
    </dgm:pt>
    <dgm:pt modelId="{E9DEE7D5-A10A-4720-BA58-12E3AB59E37B}" type="pres">
      <dgm:prSet presAssocID="{580D4F66-AE84-4178-9085-3F39BD2769FE}" presName="childTextBox" presStyleLbl="fgAccFollowNode1" presStyleIdx="5" presStyleCnt="7">
        <dgm:presLayoutVars>
          <dgm:bulletEnabled val="1"/>
        </dgm:presLayoutVars>
      </dgm:prSet>
      <dgm:spPr/>
    </dgm:pt>
    <dgm:pt modelId="{D6E0BB65-CDC2-4A1F-83AE-A221CB50B64F}" type="pres">
      <dgm:prSet presAssocID="{1456E702-14B5-4ABD-BC6E-5697C94090A0}" presName="childTextBox" presStyleLbl="fgAccFollowNode1" presStyleIdx="6" presStyleCnt="7">
        <dgm:presLayoutVars>
          <dgm:bulletEnabled val="1"/>
        </dgm:presLayoutVars>
      </dgm:prSet>
      <dgm:spPr/>
    </dgm:pt>
    <dgm:pt modelId="{0ADABCDD-C056-4EDD-9CB5-42A0612887A1}" type="pres">
      <dgm:prSet presAssocID="{95D8A33E-FA57-486C-9825-B5A235BBE509}" presName="sp" presStyleCnt="0"/>
      <dgm:spPr/>
    </dgm:pt>
    <dgm:pt modelId="{D7244D56-DD86-43ED-A178-BE07D9501CEA}" type="pres">
      <dgm:prSet presAssocID="{C1C52350-73D6-40FA-8A48-2003569A5B58}" presName="arrowAndChildren" presStyleCnt="0"/>
      <dgm:spPr/>
    </dgm:pt>
    <dgm:pt modelId="{1740D406-911D-4414-829F-07D042EFA2F9}" type="pres">
      <dgm:prSet presAssocID="{C1C52350-73D6-40FA-8A48-2003569A5B58}" presName="parentTextArrow" presStyleLbl="node1" presStyleIdx="1" presStyleCnt="2"/>
      <dgm:spPr/>
    </dgm:pt>
  </dgm:ptLst>
  <dgm:cxnLst>
    <dgm:cxn modelId="{753AA709-3B65-4257-8927-9961C73B932A}" srcId="{6E30DF04-AB5C-4247-813D-6DD7CA58FB95}" destId="{1456E702-14B5-4ABD-BC6E-5697C94090A0}" srcOrd="6" destOrd="0" parTransId="{B24C9864-70CC-4302-A021-DB7C1ACC86CA}" sibTransId="{CBC0DB76-22A9-436F-9640-FF27FE3CD3CD}"/>
    <dgm:cxn modelId="{D4DA0C1A-592E-4E95-B8F6-6E658B9AAD64}" srcId="{6E30DF04-AB5C-4247-813D-6DD7CA58FB95}" destId="{735E7A90-BC2E-4E88-86A5-435DE712A828}" srcOrd="2" destOrd="0" parTransId="{9142AEA6-5568-4BAD-8788-F287557F8C9B}" sibTransId="{4218E520-A16B-45B0-B962-9D8936F1B3B0}"/>
    <dgm:cxn modelId="{39C7A928-C69C-424C-B5E0-E48892A55DB6}" type="presOf" srcId="{21877546-1506-431F-9E62-BDD5B0C577D1}" destId="{7A0BFCAB-39D6-4517-BFE1-7B92D44288CA}" srcOrd="0" destOrd="0" presId="urn:microsoft.com/office/officeart/2005/8/layout/process4"/>
    <dgm:cxn modelId="{C08A372E-C4F5-4616-8031-6B63C1D24EDB}" type="presOf" srcId="{1456E702-14B5-4ABD-BC6E-5697C94090A0}" destId="{D6E0BB65-CDC2-4A1F-83AE-A221CB50B64F}" srcOrd="0" destOrd="0" presId="urn:microsoft.com/office/officeart/2005/8/layout/process4"/>
    <dgm:cxn modelId="{3E5A9D30-236B-4CEE-A31A-2A4E40FF44BD}" srcId="{6E30DF04-AB5C-4247-813D-6DD7CA58FB95}" destId="{580D4F66-AE84-4178-9085-3F39BD2769FE}" srcOrd="5" destOrd="0" parTransId="{4780F53E-775F-4541-9BAC-44B69C2A40B1}" sibTransId="{31F69400-6685-4845-BCEF-C215321D4668}"/>
    <dgm:cxn modelId="{BD60F25C-D1B8-471A-9B73-984F3882634D}" type="presOf" srcId="{4951B6BB-AED5-499A-AD85-8796B399EFBE}" destId="{A5B8F0C1-4805-49C6-84FC-79FF9C93FE59}" srcOrd="0" destOrd="0" presId="urn:microsoft.com/office/officeart/2005/8/layout/process4"/>
    <dgm:cxn modelId="{B6840545-ED91-42C8-AF29-2677322AC4F9}" type="presOf" srcId="{6E30DF04-AB5C-4247-813D-6DD7CA58FB95}" destId="{D9E14F15-72C6-485F-B609-8CA910B3BB3E}" srcOrd="0" destOrd="0" presId="urn:microsoft.com/office/officeart/2005/8/layout/process4"/>
    <dgm:cxn modelId="{3B6AED54-A19C-4239-AC20-9C53CDF6981A}" srcId="{89824C34-F9FC-458D-A9DF-96AB78947956}" destId="{C1C52350-73D6-40FA-8A48-2003569A5B58}" srcOrd="0" destOrd="0" parTransId="{6AB8102E-B825-47DD-865D-31163E27C6BA}" sibTransId="{95D8A33E-FA57-486C-9825-B5A235BBE509}"/>
    <dgm:cxn modelId="{60C32C86-50DC-4336-9C25-B2103B193F5C}" type="presOf" srcId="{C1C52350-73D6-40FA-8A48-2003569A5B58}" destId="{1740D406-911D-4414-829F-07D042EFA2F9}" srcOrd="0" destOrd="0" presId="urn:microsoft.com/office/officeart/2005/8/layout/process4"/>
    <dgm:cxn modelId="{56826986-57B8-4A87-8753-E0DFF436DBD3}" type="presOf" srcId="{89824C34-F9FC-458D-A9DF-96AB78947956}" destId="{6FAF732A-C98A-401E-9640-2754D90EC4C7}" srcOrd="0" destOrd="0" presId="urn:microsoft.com/office/officeart/2005/8/layout/process4"/>
    <dgm:cxn modelId="{C12BD28B-BCA7-4DA9-9337-AA77514FA904}" srcId="{89824C34-F9FC-458D-A9DF-96AB78947956}" destId="{6E30DF04-AB5C-4247-813D-6DD7CA58FB95}" srcOrd="1" destOrd="0" parTransId="{02AD258F-534E-4A37-9635-DA0B0325C99D}" sibTransId="{0A4754F3-598D-41E6-ADE2-93E8403CD59A}"/>
    <dgm:cxn modelId="{DDC65EA6-1366-445C-906C-FEC53B2E1F5A}" srcId="{6E30DF04-AB5C-4247-813D-6DD7CA58FB95}" destId="{A18A9C66-DB47-4F68-8F60-FD46B10D7F14}" srcOrd="4" destOrd="0" parTransId="{8F23C050-8849-466D-8B2D-DBE1457EFBD7}" sibTransId="{1CAB6413-5C96-4C5A-860A-573CEFCFA543}"/>
    <dgm:cxn modelId="{324863A7-DE6B-4D3E-A678-0019925F0AE9}" type="presOf" srcId="{3D5B3E6C-E9EB-4F5F-A933-A6527600CAC7}" destId="{1C4D9032-B762-4143-A790-F6C156D86425}" srcOrd="0" destOrd="0" presId="urn:microsoft.com/office/officeart/2005/8/layout/process4"/>
    <dgm:cxn modelId="{2DC5EBA8-CE92-45C7-85CB-56203F091A50}" type="presOf" srcId="{A18A9C66-DB47-4F68-8F60-FD46B10D7F14}" destId="{E620E8E1-17F2-4DEC-8749-91DCA57971F2}" srcOrd="0" destOrd="0" presId="urn:microsoft.com/office/officeart/2005/8/layout/process4"/>
    <dgm:cxn modelId="{45EEA5C4-5940-4A1A-8451-10DE798E71DA}" srcId="{6E30DF04-AB5C-4247-813D-6DD7CA58FB95}" destId="{4951B6BB-AED5-499A-AD85-8796B399EFBE}" srcOrd="1" destOrd="0" parTransId="{0177EE01-8A4C-4D92-A8E2-A9F8D50617DB}" sibTransId="{2BE488D7-88E2-412F-8416-485E5AB15155}"/>
    <dgm:cxn modelId="{A32BA5C7-2860-47FA-A3A1-28927E4333D1}" srcId="{6E30DF04-AB5C-4247-813D-6DD7CA58FB95}" destId="{21877546-1506-431F-9E62-BDD5B0C577D1}" srcOrd="3" destOrd="0" parTransId="{08B9CF2E-B9B6-46B1-9F12-03A9B25FE7A0}" sibTransId="{AB21D9DE-E7B7-443D-8620-90AF89732C22}"/>
    <dgm:cxn modelId="{35CF4BD2-DE57-4603-A3D1-4E6358999BFA}" srcId="{6E30DF04-AB5C-4247-813D-6DD7CA58FB95}" destId="{3D5B3E6C-E9EB-4F5F-A933-A6527600CAC7}" srcOrd="0" destOrd="0" parTransId="{C8F7E443-BE88-436C-BB06-A3328F2F94CB}" sibTransId="{2F00CDF5-CC55-4865-B210-7983C4CC1A91}"/>
    <dgm:cxn modelId="{5A972AD5-A12B-4B7A-AFAB-ECD34EBD50AA}" type="presOf" srcId="{580D4F66-AE84-4178-9085-3F39BD2769FE}" destId="{E9DEE7D5-A10A-4720-BA58-12E3AB59E37B}" srcOrd="0" destOrd="0" presId="urn:microsoft.com/office/officeart/2005/8/layout/process4"/>
    <dgm:cxn modelId="{F43508F8-BA64-4F92-812E-8F0C1092C2F4}" type="presOf" srcId="{6E30DF04-AB5C-4247-813D-6DD7CA58FB95}" destId="{4F13D8F3-CD93-47A3-850D-471406387F32}" srcOrd="1" destOrd="0" presId="urn:microsoft.com/office/officeart/2005/8/layout/process4"/>
    <dgm:cxn modelId="{B84BC5FD-91A7-4A4F-8923-F5683336C737}" type="presOf" srcId="{735E7A90-BC2E-4E88-86A5-435DE712A828}" destId="{46E35F08-D5B6-49D7-A608-67F3E2881060}" srcOrd="0" destOrd="0" presId="urn:microsoft.com/office/officeart/2005/8/layout/process4"/>
    <dgm:cxn modelId="{B4D17779-3C9E-4202-AC4A-4668BEE03146}" type="presParOf" srcId="{6FAF732A-C98A-401E-9640-2754D90EC4C7}" destId="{D7266FD0-D5D3-48C4-9DA5-CA77D36EE51A}" srcOrd="0" destOrd="0" presId="urn:microsoft.com/office/officeart/2005/8/layout/process4"/>
    <dgm:cxn modelId="{8EB411D2-793B-4EE6-9E1D-43591795CEE2}" type="presParOf" srcId="{D7266FD0-D5D3-48C4-9DA5-CA77D36EE51A}" destId="{D9E14F15-72C6-485F-B609-8CA910B3BB3E}" srcOrd="0" destOrd="0" presId="urn:microsoft.com/office/officeart/2005/8/layout/process4"/>
    <dgm:cxn modelId="{8D9C52A9-B5A4-45CA-9350-63B6C1733DCD}" type="presParOf" srcId="{D7266FD0-D5D3-48C4-9DA5-CA77D36EE51A}" destId="{4F13D8F3-CD93-47A3-850D-471406387F32}" srcOrd="1" destOrd="0" presId="urn:microsoft.com/office/officeart/2005/8/layout/process4"/>
    <dgm:cxn modelId="{CAE73697-2697-46ED-A92A-B5440D0575CF}" type="presParOf" srcId="{D7266FD0-D5D3-48C4-9DA5-CA77D36EE51A}" destId="{8DE32B3F-8E93-4B11-8890-0E7ACF0B754D}" srcOrd="2" destOrd="0" presId="urn:microsoft.com/office/officeart/2005/8/layout/process4"/>
    <dgm:cxn modelId="{6E92DC3E-6652-45C2-83C2-40DBE6FDEEF5}" type="presParOf" srcId="{8DE32B3F-8E93-4B11-8890-0E7ACF0B754D}" destId="{1C4D9032-B762-4143-A790-F6C156D86425}" srcOrd="0" destOrd="0" presId="urn:microsoft.com/office/officeart/2005/8/layout/process4"/>
    <dgm:cxn modelId="{0CDE9133-205E-4F3D-A4BE-E0968E11BEE0}" type="presParOf" srcId="{8DE32B3F-8E93-4B11-8890-0E7ACF0B754D}" destId="{A5B8F0C1-4805-49C6-84FC-79FF9C93FE59}" srcOrd="1" destOrd="0" presId="urn:microsoft.com/office/officeart/2005/8/layout/process4"/>
    <dgm:cxn modelId="{9443775D-AB5A-40F6-8C92-01EF45AE4A07}" type="presParOf" srcId="{8DE32B3F-8E93-4B11-8890-0E7ACF0B754D}" destId="{46E35F08-D5B6-49D7-A608-67F3E2881060}" srcOrd="2" destOrd="0" presId="urn:microsoft.com/office/officeart/2005/8/layout/process4"/>
    <dgm:cxn modelId="{BA65F074-377A-4034-B1C0-04CBEDF8F87E}" type="presParOf" srcId="{8DE32B3F-8E93-4B11-8890-0E7ACF0B754D}" destId="{7A0BFCAB-39D6-4517-BFE1-7B92D44288CA}" srcOrd="3" destOrd="0" presId="urn:microsoft.com/office/officeart/2005/8/layout/process4"/>
    <dgm:cxn modelId="{A952B775-5B74-45A6-8939-C6196CBDC123}" type="presParOf" srcId="{8DE32B3F-8E93-4B11-8890-0E7ACF0B754D}" destId="{E620E8E1-17F2-4DEC-8749-91DCA57971F2}" srcOrd="4" destOrd="0" presId="urn:microsoft.com/office/officeart/2005/8/layout/process4"/>
    <dgm:cxn modelId="{59CD6C15-F0CF-4024-AAE6-28355EE92CBD}" type="presParOf" srcId="{8DE32B3F-8E93-4B11-8890-0E7ACF0B754D}" destId="{E9DEE7D5-A10A-4720-BA58-12E3AB59E37B}" srcOrd="5" destOrd="0" presId="urn:microsoft.com/office/officeart/2005/8/layout/process4"/>
    <dgm:cxn modelId="{EE0C8B36-BACB-43E6-8CC5-2776BD3A6F11}" type="presParOf" srcId="{8DE32B3F-8E93-4B11-8890-0E7ACF0B754D}" destId="{D6E0BB65-CDC2-4A1F-83AE-A221CB50B64F}" srcOrd="6" destOrd="0" presId="urn:microsoft.com/office/officeart/2005/8/layout/process4"/>
    <dgm:cxn modelId="{183E1835-2837-4A5F-B8B2-8A529E884E42}" type="presParOf" srcId="{6FAF732A-C98A-401E-9640-2754D90EC4C7}" destId="{0ADABCDD-C056-4EDD-9CB5-42A0612887A1}" srcOrd="1" destOrd="0" presId="urn:microsoft.com/office/officeart/2005/8/layout/process4"/>
    <dgm:cxn modelId="{B7017420-B91B-4DFF-A03D-6BD73702E95F}" type="presParOf" srcId="{6FAF732A-C98A-401E-9640-2754D90EC4C7}" destId="{D7244D56-DD86-43ED-A178-BE07D9501CEA}" srcOrd="2" destOrd="0" presId="urn:microsoft.com/office/officeart/2005/8/layout/process4"/>
    <dgm:cxn modelId="{BEE85BE9-8733-429A-90D1-26665F533261}" type="presParOf" srcId="{D7244D56-DD86-43ED-A178-BE07D9501CEA}" destId="{1740D406-911D-4414-829F-07D042EFA2F9}"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A8FAA1-BE4A-4F0E-8353-DCBAC24C1EB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0F6F0E6-A31E-480F-8D98-CAECCD02B09B}">
      <dgm:prSet/>
      <dgm:spPr/>
      <dgm:t>
        <a:bodyPr/>
        <a:lstStyle/>
        <a:p>
          <a:r>
            <a:rPr lang="en-GB" b="1" i="0"/>
            <a:t>UK today</a:t>
          </a:r>
          <a:r>
            <a:rPr lang="en-GB" b="0" i="0"/>
            <a:t> – 18% aged 65+; 1.7 million aged 85+ (ONS, 2025)</a:t>
          </a:r>
          <a:endParaRPr lang="en-US"/>
        </a:p>
      </dgm:t>
    </dgm:pt>
    <dgm:pt modelId="{7484077D-89A2-42B4-B9D4-5803646CDCD0}" type="parTrans" cxnId="{D68D8A7E-0611-4FEF-9463-7BB7C6046249}">
      <dgm:prSet/>
      <dgm:spPr/>
      <dgm:t>
        <a:bodyPr/>
        <a:lstStyle/>
        <a:p>
          <a:endParaRPr lang="en-US"/>
        </a:p>
      </dgm:t>
    </dgm:pt>
    <dgm:pt modelId="{A260DF97-8F4D-4EBE-9EB9-7DB960F9C1A5}" type="sibTrans" cxnId="{D68D8A7E-0611-4FEF-9463-7BB7C6046249}">
      <dgm:prSet/>
      <dgm:spPr/>
      <dgm:t>
        <a:bodyPr/>
        <a:lstStyle/>
        <a:p>
          <a:endParaRPr lang="en-US"/>
        </a:p>
      </dgm:t>
    </dgm:pt>
    <dgm:pt modelId="{EC1F5999-6118-4405-B621-2C9AC088E7E1}">
      <dgm:prSet/>
      <dgm:spPr/>
      <dgm:t>
        <a:bodyPr/>
        <a:lstStyle/>
        <a:p>
          <a:r>
            <a:rPr lang="en-GB" b="0" i="0"/>
            <a:t>By 2047: 85+ population </a:t>
          </a:r>
          <a:r>
            <a:rPr lang="en-GB" b="1" i="0"/>
            <a:t>almost doubles</a:t>
          </a:r>
          <a:r>
            <a:rPr lang="en-GB" b="0" i="0"/>
            <a:t> to 3.3 million (ONS, 2025)</a:t>
          </a:r>
          <a:endParaRPr lang="en-US"/>
        </a:p>
      </dgm:t>
    </dgm:pt>
    <dgm:pt modelId="{A8B801DA-8744-4F9C-890F-1408AB127076}" type="parTrans" cxnId="{4BD9F827-EFCF-43DF-876D-F3830841E7B7}">
      <dgm:prSet/>
      <dgm:spPr/>
      <dgm:t>
        <a:bodyPr/>
        <a:lstStyle/>
        <a:p>
          <a:endParaRPr lang="en-US"/>
        </a:p>
      </dgm:t>
    </dgm:pt>
    <dgm:pt modelId="{3F04A09F-8AE2-4D2D-8972-5F1A6E76A29E}" type="sibTrans" cxnId="{4BD9F827-EFCF-43DF-876D-F3830841E7B7}">
      <dgm:prSet/>
      <dgm:spPr/>
      <dgm:t>
        <a:bodyPr/>
        <a:lstStyle/>
        <a:p>
          <a:endParaRPr lang="en-US"/>
        </a:p>
      </dgm:t>
    </dgm:pt>
    <dgm:pt modelId="{A02FA7EA-E36F-4C78-A368-926595E788B5}">
      <dgm:prSet/>
      <dgm:spPr/>
      <dgm:t>
        <a:bodyPr/>
        <a:lstStyle/>
        <a:p>
          <a:r>
            <a:rPr lang="en-GB" b="1" i="0"/>
            <a:t>Care needs</a:t>
          </a:r>
          <a:r>
            <a:rPr lang="en-GB" b="0" i="0"/>
            <a:t> – physical, emotional, social, psychological (Gayatri, 2022)</a:t>
          </a:r>
          <a:endParaRPr lang="en-US"/>
        </a:p>
      </dgm:t>
    </dgm:pt>
    <dgm:pt modelId="{9D58A701-5BA7-4B9B-9062-92F0AF335522}" type="parTrans" cxnId="{0A551739-4B2F-42EB-A481-19146445F473}">
      <dgm:prSet/>
      <dgm:spPr/>
      <dgm:t>
        <a:bodyPr/>
        <a:lstStyle/>
        <a:p>
          <a:endParaRPr lang="en-US"/>
        </a:p>
      </dgm:t>
    </dgm:pt>
    <dgm:pt modelId="{BC3A234A-CF56-48DD-83D4-474F2A2E3E49}" type="sibTrans" cxnId="{0A551739-4B2F-42EB-A481-19146445F473}">
      <dgm:prSet/>
      <dgm:spPr/>
      <dgm:t>
        <a:bodyPr/>
        <a:lstStyle/>
        <a:p>
          <a:endParaRPr lang="en-US"/>
        </a:p>
      </dgm:t>
    </dgm:pt>
    <dgm:pt modelId="{F2E0B98D-8CED-46AF-8322-0DCB0CC09A8A}">
      <dgm:prSet/>
      <dgm:spPr/>
      <dgm:t>
        <a:bodyPr/>
        <a:lstStyle/>
        <a:p>
          <a:r>
            <a:rPr lang="en-GB" b="0" i="0"/>
            <a:t>Rising demand challenges services &amp; workforce</a:t>
          </a:r>
          <a:endParaRPr lang="en-US"/>
        </a:p>
      </dgm:t>
    </dgm:pt>
    <dgm:pt modelId="{F30D6F42-6E2A-435F-A5CD-EE1BF6998BE5}" type="parTrans" cxnId="{B09F11AB-F588-4A14-9694-9D63FEC9BDD1}">
      <dgm:prSet/>
      <dgm:spPr/>
      <dgm:t>
        <a:bodyPr/>
        <a:lstStyle/>
        <a:p>
          <a:endParaRPr lang="en-US"/>
        </a:p>
      </dgm:t>
    </dgm:pt>
    <dgm:pt modelId="{55B0F5EB-41DF-4FE0-B73B-AB0DB1514047}" type="sibTrans" cxnId="{B09F11AB-F588-4A14-9694-9D63FEC9BDD1}">
      <dgm:prSet/>
      <dgm:spPr/>
      <dgm:t>
        <a:bodyPr/>
        <a:lstStyle/>
        <a:p>
          <a:endParaRPr lang="en-US"/>
        </a:p>
      </dgm:t>
    </dgm:pt>
    <dgm:pt modelId="{51611C90-5024-43D1-AB43-11564D8396C8}">
      <dgm:prSet/>
      <dgm:spPr/>
      <dgm:t>
        <a:bodyPr/>
        <a:lstStyle/>
        <a:p>
          <a:r>
            <a:rPr lang="en-GB" b="0" i="0"/>
            <a:t>People aged 90+ expected to rise </a:t>
          </a:r>
          <a:r>
            <a:rPr lang="en-GB" b="1" i="0"/>
            <a:t>123%</a:t>
          </a:r>
          <a:r>
            <a:rPr lang="en-GB" b="0" i="0"/>
            <a:t> by 2050 (ONS, 2025)</a:t>
          </a:r>
          <a:endParaRPr lang="en-US"/>
        </a:p>
      </dgm:t>
    </dgm:pt>
    <dgm:pt modelId="{824674EE-0BE8-4C58-ABE7-2165D6D9B238}" type="sibTrans" cxnId="{AF12C7CB-3DA5-48E0-A3CB-36C055814D6A}">
      <dgm:prSet/>
      <dgm:spPr/>
      <dgm:t>
        <a:bodyPr/>
        <a:lstStyle/>
        <a:p>
          <a:endParaRPr lang="en-US"/>
        </a:p>
      </dgm:t>
    </dgm:pt>
    <dgm:pt modelId="{4F53B42D-6654-41B1-B65A-44B0580CA7D1}" type="parTrans" cxnId="{AF12C7CB-3DA5-48E0-A3CB-36C055814D6A}">
      <dgm:prSet/>
      <dgm:spPr/>
      <dgm:t>
        <a:bodyPr/>
        <a:lstStyle/>
        <a:p>
          <a:endParaRPr lang="en-US"/>
        </a:p>
      </dgm:t>
    </dgm:pt>
    <dgm:pt modelId="{78ADD0F7-D968-48B4-B127-45BEEECAB7B5}" type="pres">
      <dgm:prSet presAssocID="{E9A8FAA1-BE4A-4F0E-8353-DCBAC24C1EBE}" presName="outerComposite" presStyleCnt="0">
        <dgm:presLayoutVars>
          <dgm:chMax val="5"/>
          <dgm:dir/>
          <dgm:resizeHandles val="exact"/>
        </dgm:presLayoutVars>
      </dgm:prSet>
      <dgm:spPr/>
    </dgm:pt>
    <dgm:pt modelId="{596EBFE8-1000-4346-BB16-03C27E301EB5}" type="pres">
      <dgm:prSet presAssocID="{E9A8FAA1-BE4A-4F0E-8353-DCBAC24C1EBE}" presName="dummyMaxCanvas" presStyleCnt="0">
        <dgm:presLayoutVars/>
      </dgm:prSet>
      <dgm:spPr/>
    </dgm:pt>
    <dgm:pt modelId="{9BD99642-90EB-41F0-A216-017BAFC27929}" type="pres">
      <dgm:prSet presAssocID="{E9A8FAA1-BE4A-4F0E-8353-DCBAC24C1EBE}" presName="FiveNodes_1" presStyleLbl="node1" presStyleIdx="0" presStyleCnt="5">
        <dgm:presLayoutVars>
          <dgm:bulletEnabled val="1"/>
        </dgm:presLayoutVars>
      </dgm:prSet>
      <dgm:spPr/>
    </dgm:pt>
    <dgm:pt modelId="{4D0A68B3-3279-4923-9462-84DEEC0A19CC}" type="pres">
      <dgm:prSet presAssocID="{E9A8FAA1-BE4A-4F0E-8353-DCBAC24C1EBE}" presName="FiveNodes_2" presStyleLbl="node1" presStyleIdx="1" presStyleCnt="5">
        <dgm:presLayoutVars>
          <dgm:bulletEnabled val="1"/>
        </dgm:presLayoutVars>
      </dgm:prSet>
      <dgm:spPr/>
    </dgm:pt>
    <dgm:pt modelId="{3720D937-5A46-47F2-B303-A015EA618D2E}" type="pres">
      <dgm:prSet presAssocID="{E9A8FAA1-BE4A-4F0E-8353-DCBAC24C1EBE}" presName="FiveNodes_3" presStyleLbl="node1" presStyleIdx="2" presStyleCnt="5">
        <dgm:presLayoutVars>
          <dgm:bulletEnabled val="1"/>
        </dgm:presLayoutVars>
      </dgm:prSet>
      <dgm:spPr/>
    </dgm:pt>
    <dgm:pt modelId="{A8C81572-FA26-48ED-BCA7-FB7EFD3E3D22}" type="pres">
      <dgm:prSet presAssocID="{E9A8FAA1-BE4A-4F0E-8353-DCBAC24C1EBE}" presName="FiveNodes_4" presStyleLbl="node1" presStyleIdx="3" presStyleCnt="5">
        <dgm:presLayoutVars>
          <dgm:bulletEnabled val="1"/>
        </dgm:presLayoutVars>
      </dgm:prSet>
      <dgm:spPr/>
    </dgm:pt>
    <dgm:pt modelId="{57ECA538-FD77-42E5-94C4-D7E743D53B28}" type="pres">
      <dgm:prSet presAssocID="{E9A8FAA1-BE4A-4F0E-8353-DCBAC24C1EBE}" presName="FiveNodes_5" presStyleLbl="node1" presStyleIdx="4" presStyleCnt="5">
        <dgm:presLayoutVars>
          <dgm:bulletEnabled val="1"/>
        </dgm:presLayoutVars>
      </dgm:prSet>
      <dgm:spPr/>
    </dgm:pt>
    <dgm:pt modelId="{CE325236-295F-4722-9696-59DDAAD6A0B3}" type="pres">
      <dgm:prSet presAssocID="{E9A8FAA1-BE4A-4F0E-8353-DCBAC24C1EBE}" presName="FiveConn_1-2" presStyleLbl="fgAccFollowNode1" presStyleIdx="0" presStyleCnt="4">
        <dgm:presLayoutVars>
          <dgm:bulletEnabled val="1"/>
        </dgm:presLayoutVars>
      </dgm:prSet>
      <dgm:spPr/>
    </dgm:pt>
    <dgm:pt modelId="{3F20CC68-EA61-4308-88CE-F3500A225B51}" type="pres">
      <dgm:prSet presAssocID="{E9A8FAA1-BE4A-4F0E-8353-DCBAC24C1EBE}" presName="FiveConn_2-3" presStyleLbl="fgAccFollowNode1" presStyleIdx="1" presStyleCnt="4">
        <dgm:presLayoutVars>
          <dgm:bulletEnabled val="1"/>
        </dgm:presLayoutVars>
      </dgm:prSet>
      <dgm:spPr/>
    </dgm:pt>
    <dgm:pt modelId="{5F949548-7D72-4FB9-A58A-E53DE5DAA3A2}" type="pres">
      <dgm:prSet presAssocID="{E9A8FAA1-BE4A-4F0E-8353-DCBAC24C1EBE}" presName="FiveConn_3-4" presStyleLbl="fgAccFollowNode1" presStyleIdx="2" presStyleCnt="4">
        <dgm:presLayoutVars>
          <dgm:bulletEnabled val="1"/>
        </dgm:presLayoutVars>
      </dgm:prSet>
      <dgm:spPr/>
    </dgm:pt>
    <dgm:pt modelId="{1043E43C-3E4A-45E2-B2FC-1E7AFC657A2E}" type="pres">
      <dgm:prSet presAssocID="{E9A8FAA1-BE4A-4F0E-8353-DCBAC24C1EBE}" presName="FiveConn_4-5" presStyleLbl="fgAccFollowNode1" presStyleIdx="3" presStyleCnt="4">
        <dgm:presLayoutVars>
          <dgm:bulletEnabled val="1"/>
        </dgm:presLayoutVars>
      </dgm:prSet>
      <dgm:spPr/>
    </dgm:pt>
    <dgm:pt modelId="{B8149361-1567-4920-9970-879DD026C66A}" type="pres">
      <dgm:prSet presAssocID="{E9A8FAA1-BE4A-4F0E-8353-DCBAC24C1EBE}" presName="FiveNodes_1_text" presStyleLbl="node1" presStyleIdx="4" presStyleCnt="5">
        <dgm:presLayoutVars>
          <dgm:bulletEnabled val="1"/>
        </dgm:presLayoutVars>
      </dgm:prSet>
      <dgm:spPr/>
    </dgm:pt>
    <dgm:pt modelId="{5D75946C-EA49-4370-93AE-2F829A8B2476}" type="pres">
      <dgm:prSet presAssocID="{E9A8FAA1-BE4A-4F0E-8353-DCBAC24C1EBE}" presName="FiveNodes_2_text" presStyleLbl="node1" presStyleIdx="4" presStyleCnt="5">
        <dgm:presLayoutVars>
          <dgm:bulletEnabled val="1"/>
        </dgm:presLayoutVars>
      </dgm:prSet>
      <dgm:spPr/>
    </dgm:pt>
    <dgm:pt modelId="{BB73321F-C6C1-4A32-BB1E-B162C050E202}" type="pres">
      <dgm:prSet presAssocID="{E9A8FAA1-BE4A-4F0E-8353-DCBAC24C1EBE}" presName="FiveNodes_3_text" presStyleLbl="node1" presStyleIdx="4" presStyleCnt="5">
        <dgm:presLayoutVars>
          <dgm:bulletEnabled val="1"/>
        </dgm:presLayoutVars>
      </dgm:prSet>
      <dgm:spPr/>
    </dgm:pt>
    <dgm:pt modelId="{F6A2BE89-29E6-48E8-A443-15F81F6B7411}" type="pres">
      <dgm:prSet presAssocID="{E9A8FAA1-BE4A-4F0E-8353-DCBAC24C1EBE}" presName="FiveNodes_4_text" presStyleLbl="node1" presStyleIdx="4" presStyleCnt="5">
        <dgm:presLayoutVars>
          <dgm:bulletEnabled val="1"/>
        </dgm:presLayoutVars>
      </dgm:prSet>
      <dgm:spPr/>
    </dgm:pt>
    <dgm:pt modelId="{CA5C4BD9-953F-42AC-B33D-3F9852B469B3}" type="pres">
      <dgm:prSet presAssocID="{E9A8FAA1-BE4A-4F0E-8353-DCBAC24C1EBE}" presName="FiveNodes_5_text" presStyleLbl="node1" presStyleIdx="4" presStyleCnt="5">
        <dgm:presLayoutVars>
          <dgm:bulletEnabled val="1"/>
        </dgm:presLayoutVars>
      </dgm:prSet>
      <dgm:spPr/>
    </dgm:pt>
  </dgm:ptLst>
  <dgm:cxnLst>
    <dgm:cxn modelId="{C9223214-4572-4B4D-959D-A32B0D21C770}" type="presOf" srcId="{EC1F5999-6118-4405-B621-2C9AC088E7E1}" destId="{4D0A68B3-3279-4923-9462-84DEEC0A19CC}" srcOrd="0" destOrd="0" presId="urn:microsoft.com/office/officeart/2005/8/layout/vProcess5"/>
    <dgm:cxn modelId="{AD0AC814-9FE3-4B45-AF59-9C9903415125}" type="presOf" srcId="{00F6F0E6-A31E-480F-8D98-CAECCD02B09B}" destId="{9BD99642-90EB-41F0-A216-017BAFC27929}" srcOrd="0" destOrd="0" presId="urn:microsoft.com/office/officeart/2005/8/layout/vProcess5"/>
    <dgm:cxn modelId="{C44AC826-5C93-43F0-B462-67037AC41D1F}" type="presOf" srcId="{F2E0B98D-8CED-46AF-8322-0DCB0CC09A8A}" destId="{57ECA538-FD77-42E5-94C4-D7E743D53B28}" srcOrd="0" destOrd="0" presId="urn:microsoft.com/office/officeart/2005/8/layout/vProcess5"/>
    <dgm:cxn modelId="{4BD9F827-EFCF-43DF-876D-F3830841E7B7}" srcId="{E9A8FAA1-BE4A-4F0E-8353-DCBAC24C1EBE}" destId="{EC1F5999-6118-4405-B621-2C9AC088E7E1}" srcOrd="1" destOrd="0" parTransId="{A8B801DA-8744-4F9C-890F-1408AB127076}" sibTransId="{3F04A09F-8AE2-4D2D-8972-5F1A6E76A29E}"/>
    <dgm:cxn modelId="{4CCC982A-8763-40A1-9D91-61FB92B9C3E2}" type="presOf" srcId="{00F6F0E6-A31E-480F-8D98-CAECCD02B09B}" destId="{B8149361-1567-4920-9970-879DD026C66A}" srcOrd="1" destOrd="0" presId="urn:microsoft.com/office/officeart/2005/8/layout/vProcess5"/>
    <dgm:cxn modelId="{DD7B4237-BE87-461A-8654-53BF0303D8E5}" type="presOf" srcId="{3F04A09F-8AE2-4D2D-8972-5F1A6E76A29E}" destId="{3F20CC68-EA61-4308-88CE-F3500A225B51}" srcOrd="0" destOrd="0" presId="urn:microsoft.com/office/officeart/2005/8/layout/vProcess5"/>
    <dgm:cxn modelId="{6B1F0039-9ACF-4552-9430-D3CAFF61000A}" type="presOf" srcId="{A02FA7EA-E36F-4C78-A368-926595E788B5}" destId="{F6A2BE89-29E6-48E8-A443-15F81F6B7411}" srcOrd="1" destOrd="0" presId="urn:microsoft.com/office/officeart/2005/8/layout/vProcess5"/>
    <dgm:cxn modelId="{0A551739-4B2F-42EB-A481-19146445F473}" srcId="{E9A8FAA1-BE4A-4F0E-8353-DCBAC24C1EBE}" destId="{A02FA7EA-E36F-4C78-A368-926595E788B5}" srcOrd="3" destOrd="0" parTransId="{9D58A701-5BA7-4B9B-9062-92F0AF335522}" sibTransId="{BC3A234A-CF56-48DD-83D4-474F2A2E3E49}"/>
    <dgm:cxn modelId="{5433D665-7F45-400A-B02C-31E96D249748}" type="presOf" srcId="{824674EE-0BE8-4C58-ABE7-2165D6D9B238}" destId="{5F949548-7D72-4FB9-A58A-E53DE5DAA3A2}" srcOrd="0" destOrd="0" presId="urn:microsoft.com/office/officeart/2005/8/layout/vProcess5"/>
    <dgm:cxn modelId="{AD50D749-1964-4547-BCAC-C006B997520B}" type="presOf" srcId="{51611C90-5024-43D1-AB43-11564D8396C8}" destId="{3720D937-5A46-47F2-B303-A015EA618D2E}" srcOrd="0" destOrd="0" presId="urn:microsoft.com/office/officeart/2005/8/layout/vProcess5"/>
    <dgm:cxn modelId="{EC95834A-5106-4E28-9E71-80C39E0A8282}" type="presOf" srcId="{51611C90-5024-43D1-AB43-11564D8396C8}" destId="{BB73321F-C6C1-4A32-BB1E-B162C050E202}" srcOrd="1" destOrd="0" presId="urn:microsoft.com/office/officeart/2005/8/layout/vProcess5"/>
    <dgm:cxn modelId="{0C79204C-2290-43E2-B37B-4E93B5DCEF38}" type="presOf" srcId="{E9A8FAA1-BE4A-4F0E-8353-DCBAC24C1EBE}" destId="{78ADD0F7-D968-48B4-B127-45BEEECAB7B5}" srcOrd="0" destOrd="0" presId="urn:microsoft.com/office/officeart/2005/8/layout/vProcess5"/>
    <dgm:cxn modelId="{5DC55A56-E876-402D-AC3B-552AEB03EE22}" type="presOf" srcId="{A260DF97-8F4D-4EBE-9EB9-7DB960F9C1A5}" destId="{CE325236-295F-4722-9696-59DDAAD6A0B3}" srcOrd="0" destOrd="0" presId="urn:microsoft.com/office/officeart/2005/8/layout/vProcess5"/>
    <dgm:cxn modelId="{D8CB5459-EBA1-498B-AA18-7E3BD2BDDF55}" type="presOf" srcId="{A02FA7EA-E36F-4C78-A368-926595E788B5}" destId="{A8C81572-FA26-48ED-BCA7-FB7EFD3E3D22}" srcOrd="0" destOrd="0" presId="urn:microsoft.com/office/officeart/2005/8/layout/vProcess5"/>
    <dgm:cxn modelId="{D68D8A7E-0611-4FEF-9463-7BB7C6046249}" srcId="{E9A8FAA1-BE4A-4F0E-8353-DCBAC24C1EBE}" destId="{00F6F0E6-A31E-480F-8D98-CAECCD02B09B}" srcOrd="0" destOrd="0" parTransId="{7484077D-89A2-42B4-B9D4-5803646CDCD0}" sibTransId="{A260DF97-8F4D-4EBE-9EB9-7DB960F9C1A5}"/>
    <dgm:cxn modelId="{7067A191-2E96-4D79-A9F5-D9154E0F6D7B}" type="presOf" srcId="{BC3A234A-CF56-48DD-83D4-474F2A2E3E49}" destId="{1043E43C-3E4A-45E2-B2FC-1E7AFC657A2E}" srcOrd="0" destOrd="0" presId="urn:microsoft.com/office/officeart/2005/8/layout/vProcess5"/>
    <dgm:cxn modelId="{B09F11AB-F588-4A14-9694-9D63FEC9BDD1}" srcId="{E9A8FAA1-BE4A-4F0E-8353-DCBAC24C1EBE}" destId="{F2E0B98D-8CED-46AF-8322-0DCB0CC09A8A}" srcOrd="4" destOrd="0" parTransId="{F30D6F42-6E2A-435F-A5CD-EE1BF6998BE5}" sibTransId="{55B0F5EB-41DF-4FE0-B73B-AB0DB1514047}"/>
    <dgm:cxn modelId="{5E5DFFAB-3AE9-487B-BB76-E613C45EB5B5}" type="presOf" srcId="{F2E0B98D-8CED-46AF-8322-0DCB0CC09A8A}" destId="{CA5C4BD9-953F-42AC-B33D-3F9852B469B3}" srcOrd="1" destOrd="0" presId="urn:microsoft.com/office/officeart/2005/8/layout/vProcess5"/>
    <dgm:cxn modelId="{AF12C7CB-3DA5-48E0-A3CB-36C055814D6A}" srcId="{E9A8FAA1-BE4A-4F0E-8353-DCBAC24C1EBE}" destId="{51611C90-5024-43D1-AB43-11564D8396C8}" srcOrd="2" destOrd="0" parTransId="{4F53B42D-6654-41B1-B65A-44B0580CA7D1}" sibTransId="{824674EE-0BE8-4C58-ABE7-2165D6D9B238}"/>
    <dgm:cxn modelId="{673F86E4-9D5C-41AB-BEF5-9CFD2D2633F9}" type="presOf" srcId="{EC1F5999-6118-4405-B621-2C9AC088E7E1}" destId="{5D75946C-EA49-4370-93AE-2F829A8B2476}" srcOrd="1" destOrd="0" presId="urn:microsoft.com/office/officeart/2005/8/layout/vProcess5"/>
    <dgm:cxn modelId="{11CC33A2-262B-4E69-B910-0D13B22F7C72}" type="presParOf" srcId="{78ADD0F7-D968-48B4-B127-45BEEECAB7B5}" destId="{596EBFE8-1000-4346-BB16-03C27E301EB5}" srcOrd="0" destOrd="0" presId="urn:microsoft.com/office/officeart/2005/8/layout/vProcess5"/>
    <dgm:cxn modelId="{B70FC492-7A3E-467F-92ED-37273DE0D2FB}" type="presParOf" srcId="{78ADD0F7-D968-48B4-B127-45BEEECAB7B5}" destId="{9BD99642-90EB-41F0-A216-017BAFC27929}" srcOrd="1" destOrd="0" presId="urn:microsoft.com/office/officeart/2005/8/layout/vProcess5"/>
    <dgm:cxn modelId="{023EDE3D-B4F6-4004-811A-B7E9967D52DE}" type="presParOf" srcId="{78ADD0F7-D968-48B4-B127-45BEEECAB7B5}" destId="{4D0A68B3-3279-4923-9462-84DEEC0A19CC}" srcOrd="2" destOrd="0" presId="urn:microsoft.com/office/officeart/2005/8/layout/vProcess5"/>
    <dgm:cxn modelId="{8A8CA060-4D10-42FD-ACD7-D29A0C22DB6F}" type="presParOf" srcId="{78ADD0F7-D968-48B4-B127-45BEEECAB7B5}" destId="{3720D937-5A46-47F2-B303-A015EA618D2E}" srcOrd="3" destOrd="0" presId="urn:microsoft.com/office/officeart/2005/8/layout/vProcess5"/>
    <dgm:cxn modelId="{E117FC68-97F5-4205-BDB3-689C9C371D36}" type="presParOf" srcId="{78ADD0F7-D968-48B4-B127-45BEEECAB7B5}" destId="{A8C81572-FA26-48ED-BCA7-FB7EFD3E3D22}" srcOrd="4" destOrd="0" presId="urn:microsoft.com/office/officeart/2005/8/layout/vProcess5"/>
    <dgm:cxn modelId="{EC363EAE-0AB0-4E9F-B5A5-6444D1CBB5F6}" type="presParOf" srcId="{78ADD0F7-D968-48B4-B127-45BEEECAB7B5}" destId="{57ECA538-FD77-42E5-94C4-D7E743D53B28}" srcOrd="5" destOrd="0" presId="urn:microsoft.com/office/officeart/2005/8/layout/vProcess5"/>
    <dgm:cxn modelId="{3DCC5E63-6AA8-40EF-90FA-7D4BC835351D}" type="presParOf" srcId="{78ADD0F7-D968-48B4-B127-45BEEECAB7B5}" destId="{CE325236-295F-4722-9696-59DDAAD6A0B3}" srcOrd="6" destOrd="0" presId="urn:microsoft.com/office/officeart/2005/8/layout/vProcess5"/>
    <dgm:cxn modelId="{74EBB629-9B6B-4E4A-9016-AFF55FEB91B9}" type="presParOf" srcId="{78ADD0F7-D968-48B4-B127-45BEEECAB7B5}" destId="{3F20CC68-EA61-4308-88CE-F3500A225B51}" srcOrd="7" destOrd="0" presId="urn:microsoft.com/office/officeart/2005/8/layout/vProcess5"/>
    <dgm:cxn modelId="{E24E4F82-EE10-41E4-A975-78AC2A821B66}" type="presParOf" srcId="{78ADD0F7-D968-48B4-B127-45BEEECAB7B5}" destId="{5F949548-7D72-4FB9-A58A-E53DE5DAA3A2}" srcOrd="8" destOrd="0" presId="urn:microsoft.com/office/officeart/2005/8/layout/vProcess5"/>
    <dgm:cxn modelId="{0768AFF9-D441-4D02-927A-35B365164129}" type="presParOf" srcId="{78ADD0F7-D968-48B4-B127-45BEEECAB7B5}" destId="{1043E43C-3E4A-45E2-B2FC-1E7AFC657A2E}" srcOrd="9" destOrd="0" presId="urn:microsoft.com/office/officeart/2005/8/layout/vProcess5"/>
    <dgm:cxn modelId="{23A194CF-5B91-4221-AF2B-EE2421B504D0}" type="presParOf" srcId="{78ADD0F7-D968-48B4-B127-45BEEECAB7B5}" destId="{B8149361-1567-4920-9970-879DD026C66A}" srcOrd="10" destOrd="0" presId="urn:microsoft.com/office/officeart/2005/8/layout/vProcess5"/>
    <dgm:cxn modelId="{079FD45C-3573-4C1B-9956-4F28F702F405}" type="presParOf" srcId="{78ADD0F7-D968-48B4-B127-45BEEECAB7B5}" destId="{5D75946C-EA49-4370-93AE-2F829A8B2476}" srcOrd="11" destOrd="0" presId="urn:microsoft.com/office/officeart/2005/8/layout/vProcess5"/>
    <dgm:cxn modelId="{B033331E-6157-4784-A1DE-8DC0AFFDA35D}" type="presParOf" srcId="{78ADD0F7-D968-48B4-B127-45BEEECAB7B5}" destId="{BB73321F-C6C1-4A32-BB1E-B162C050E202}" srcOrd="12" destOrd="0" presId="urn:microsoft.com/office/officeart/2005/8/layout/vProcess5"/>
    <dgm:cxn modelId="{35DB6362-573F-4885-A791-CF39E889D1E3}" type="presParOf" srcId="{78ADD0F7-D968-48B4-B127-45BEEECAB7B5}" destId="{F6A2BE89-29E6-48E8-A443-15F81F6B7411}" srcOrd="13" destOrd="0" presId="urn:microsoft.com/office/officeart/2005/8/layout/vProcess5"/>
    <dgm:cxn modelId="{4BE3F4DE-9773-4138-93DD-22FD29272ECC}" type="presParOf" srcId="{78ADD0F7-D968-48B4-B127-45BEEECAB7B5}" destId="{CA5C4BD9-953F-42AC-B33D-3F9852B469B3}"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33FD00-C3CA-4DA6-9495-20F890671D0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C73C9E9-075A-48E0-93B9-EF7F632DB0DD}">
      <dgm:prSet/>
      <dgm:spPr/>
      <dgm:t>
        <a:bodyPr/>
        <a:lstStyle/>
        <a:p>
          <a:r>
            <a:rPr lang="en-GB" b="1"/>
            <a:t>Care Act 2014</a:t>
          </a:r>
          <a:endParaRPr lang="en-US"/>
        </a:p>
      </dgm:t>
    </dgm:pt>
    <dgm:pt modelId="{D39BD962-2086-4B63-BEC9-4A31575E422E}" type="parTrans" cxnId="{58D53EAC-FC65-4F2E-B3C0-15BD88BA8F36}">
      <dgm:prSet/>
      <dgm:spPr/>
      <dgm:t>
        <a:bodyPr/>
        <a:lstStyle/>
        <a:p>
          <a:endParaRPr lang="en-US"/>
        </a:p>
      </dgm:t>
    </dgm:pt>
    <dgm:pt modelId="{C20D46D4-DA0B-4DF6-9707-457265407CC0}" type="sibTrans" cxnId="{58D53EAC-FC65-4F2E-B3C0-15BD88BA8F36}">
      <dgm:prSet/>
      <dgm:spPr/>
      <dgm:t>
        <a:bodyPr/>
        <a:lstStyle/>
        <a:p>
          <a:endParaRPr lang="en-US"/>
        </a:p>
      </dgm:t>
    </dgm:pt>
    <dgm:pt modelId="{897C7FD0-C463-4166-9E44-81FBD425E6E2}">
      <dgm:prSet/>
      <dgm:spPr/>
      <dgm:t>
        <a:bodyPr/>
        <a:lstStyle/>
        <a:p>
          <a:r>
            <a:rPr lang="en-GB"/>
            <a:t>Promotes wellbeing, choice and control </a:t>
          </a:r>
          <a:endParaRPr lang="en-US"/>
        </a:p>
      </dgm:t>
    </dgm:pt>
    <dgm:pt modelId="{82C3CE61-0695-45E4-BB16-C5710A5199A0}" type="parTrans" cxnId="{17469BBE-B2AE-48AE-87F4-A8566A0BEADD}">
      <dgm:prSet/>
      <dgm:spPr/>
      <dgm:t>
        <a:bodyPr/>
        <a:lstStyle/>
        <a:p>
          <a:endParaRPr lang="en-US"/>
        </a:p>
      </dgm:t>
    </dgm:pt>
    <dgm:pt modelId="{9158450A-6107-440D-9736-008503FC2F19}" type="sibTrans" cxnId="{17469BBE-B2AE-48AE-87F4-A8566A0BEADD}">
      <dgm:prSet/>
      <dgm:spPr/>
      <dgm:t>
        <a:bodyPr/>
        <a:lstStyle/>
        <a:p>
          <a:endParaRPr lang="en-US"/>
        </a:p>
      </dgm:t>
    </dgm:pt>
    <dgm:pt modelId="{A5AE5141-6F34-4F56-8896-BBC9D9174E3F}">
      <dgm:prSet/>
      <dgm:spPr/>
      <dgm:t>
        <a:bodyPr/>
        <a:lstStyle/>
        <a:p>
          <a:r>
            <a:rPr lang="en-GB"/>
            <a:t>Supports person-centred care </a:t>
          </a:r>
          <a:endParaRPr lang="en-US"/>
        </a:p>
      </dgm:t>
    </dgm:pt>
    <dgm:pt modelId="{52BB1BCA-1230-4D1C-BFC1-D6461C808C96}" type="parTrans" cxnId="{438ACAE2-7E22-4B78-8F2E-14413032165A}">
      <dgm:prSet/>
      <dgm:spPr/>
      <dgm:t>
        <a:bodyPr/>
        <a:lstStyle/>
        <a:p>
          <a:endParaRPr lang="en-US"/>
        </a:p>
      </dgm:t>
    </dgm:pt>
    <dgm:pt modelId="{72829044-32FE-4F00-8135-744750AD0A02}" type="sibTrans" cxnId="{438ACAE2-7E22-4B78-8F2E-14413032165A}">
      <dgm:prSet/>
      <dgm:spPr/>
      <dgm:t>
        <a:bodyPr/>
        <a:lstStyle/>
        <a:p>
          <a:endParaRPr lang="en-US"/>
        </a:p>
      </dgm:t>
    </dgm:pt>
    <dgm:pt modelId="{0E4682D5-81D7-407D-A394-FF39D17424E9}">
      <dgm:prSet/>
      <dgm:spPr/>
      <dgm:t>
        <a:bodyPr/>
        <a:lstStyle/>
        <a:p>
          <a:r>
            <a:rPr lang="en-GB"/>
            <a:t>Enables participation in care decisions </a:t>
          </a:r>
          <a:endParaRPr lang="en-US"/>
        </a:p>
      </dgm:t>
    </dgm:pt>
    <dgm:pt modelId="{DEF8316D-746D-4B7E-8D23-181BC71B0E1F}" type="parTrans" cxnId="{DF29738F-A84F-4A8E-ACA9-E2FFE70C723A}">
      <dgm:prSet/>
      <dgm:spPr/>
      <dgm:t>
        <a:bodyPr/>
        <a:lstStyle/>
        <a:p>
          <a:endParaRPr lang="en-US"/>
        </a:p>
      </dgm:t>
    </dgm:pt>
    <dgm:pt modelId="{C3834EE0-00AC-46A9-B985-B9A028057FB2}" type="sibTrans" cxnId="{DF29738F-A84F-4A8E-ACA9-E2FFE70C723A}">
      <dgm:prSet/>
      <dgm:spPr/>
      <dgm:t>
        <a:bodyPr/>
        <a:lstStyle/>
        <a:p>
          <a:endParaRPr lang="en-US"/>
        </a:p>
      </dgm:t>
    </dgm:pt>
    <dgm:pt modelId="{A87BAE7C-5A40-41D3-A3FB-B1F206874C1F}">
      <dgm:prSet/>
      <dgm:spPr/>
      <dgm:t>
        <a:bodyPr/>
        <a:lstStyle/>
        <a:p>
          <a:r>
            <a:rPr lang="en-GB" b="1"/>
            <a:t>Equality Act 2010</a:t>
          </a:r>
          <a:endParaRPr lang="en-US"/>
        </a:p>
      </dgm:t>
    </dgm:pt>
    <dgm:pt modelId="{92CBB6CA-A05D-4B8B-8AB0-094238EF378A}" type="parTrans" cxnId="{61AEBDDB-4D81-4684-B7B9-405B23E6F5B6}">
      <dgm:prSet/>
      <dgm:spPr/>
      <dgm:t>
        <a:bodyPr/>
        <a:lstStyle/>
        <a:p>
          <a:endParaRPr lang="en-US"/>
        </a:p>
      </dgm:t>
    </dgm:pt>
    <dgm:pt modelId="{CB283A9B-9913-4D17-AFD4-092B73E9CBC7}" type="sibTrans" cxnId="{61AEBDDB-4D81-4684-B7B9-405B23E6F5B6}">
      <dgm:prSet/>
      <dgm:spPr/>
      <dgm:t>
        <a:bodyPr/>
        <a:lstStyle/>
        <a:p>
          <a:endParaRPr lang="en-US"/>
        </a:p>
      </dgm:t>
    </dgm:pt>
    <dgm:pt modelId="{F602155B-51A7-4C7A-8CD7-A0F431D068C2}">
      <dgm:prSet/>
      <dgm:spPr/>
      <dgm:t>
        <a:bodyPr/>
        <a:lstStyle/>
        <a:p>
          <a:r>
            <a:rPr lang="en-GB"/>
            <a:t>Protects against age discrimination </a:t>
          </a:r>
          <a:endParaRPr lang="en-US"/>
        </a:p>
      </dgm:t>
    </dgm:pt>
    <dgm:pt modelId="{7DC204DA-1398-45DA-A3ED-F5CAE80BB265}" type="parTrans" cxnId="{808BD685-5474-4F26-8C26-0549F3ABAFA2}">
      <dgm:prSet/>
      <dgm:spPr/>
      <dgm:t>
        <a:bodyPr/>
        <a:lstStyle/>
        <a:p>
          <a:endParaRPr lang="en-US"/>
        </a:p>
      </dgm:t>
    </dgm:pt>
    <dgm:pt modelId="{1D7EF512-6914-4788-9977-2DB5B3A08C2F}" type="sibTrans" cxnId="{808BD685-5474-4F26-8C26-0549F3ABAFA2}">
      <dgm:prSet/>
      <dgm:spPr/>
      <dgm:t>
        <a:bodyPr/>
        <a:lstStyle/>
        <a:p>
          <a:endParaRPr lang="en-US"/>
        </a:p>
      </dgm:t>
    </dgm:pt>
    <dgm:pt modelId="{8365EC86-BAF6-496C-8959-358100FF736C}">
      <dgm:prSet/>
      <dgm:spPr/>
      <dgm:t>
        <a:bodyPr/>
        <a:lstStyle/>
        <a:p>
          <a:r>
            <a:rPr lang="en-GB"/>
            <a:t>Promotes equal access to services </a:t>
          </a:r>
          <a:endParaRPr lang="en-US"/>
        </a:p>
      </dgm:t>
    </dgm:pt>
    <dgm:pt modelId="{C66D0D88-EE5F-43C0-9FBA-BE4524B7919E}" type="parTrans" cxnId="{243B1985-E942-4E07-A993-25249D1DA317}">
      <dgm:prSet/>
      <dgm:spPr/>
      <dgm:t>
        <a:bodyPr/>
        <a:lstStyle/>
        <a:p>
          <a:endParaRPr lang="en-US"/>
        </a:p>
      </dgm:t>
    </dgm:pt>
    <dgm:pt modelId="{B3461ED5-ADA9-4937-8188-6510C350088B}" type="sibTrans" cxnId="{243B1985-E942-4E07-A993-25249D1DA317}">
      <dgm:prSet/>
      <dgm:spPr/>
      <dgm:t>
        <a:bodyPr/>
        <a:lstStyle/>
        <a:p>
          <a:endParaRPr lang="en-US"/>
        </a:p>
      </dgm:t>
    </dgm:pt>
    <dgm:pt modelId="{EBD06421-134B-40CB-9B8C-B1FF2D864BD7}">
      <dgm:prSet/>
      <dgm:spPr/>
      <dgm:t>
        <a:bodyPr/>
        <a:lstStyle/>
        <a:p>
          <a:r>
            <a:rPr lang="en-GB"/>
            <a:t>Supports dignity and inclusion </a:t>
          </a:r>
          <a:endParaRPr lang="en-US"/>
        </a:p>
      </dgm:t>
    </dgm:pt>
    <dgm:pt modelId="{4D718175-71BC-4AB7-BC38-F8EB5752FA20}" type="parTrans" cxnId="{340F2D80-8D7C-4DD2-A30A-5C17FAC1BADC}">
      <dgm:prSet/>
      <dgm:spPr/>
      <dgm:t>
        <a:bodyPr/>
        <a:lstStyle/>
        <a:p>
          <a:endParaRPr lang="en-US"/>
        </a:p>
      </dgm:t>
    </dgm:pt>
    <dgm:pt modelId="{556BE527-3E63-4DEE-80A4-EE6ECB55ECC0}" type="sibTrans" cxnId="{340F2D80-8D7C-4DD2-A30A-5C17FAC1BADC}">
      <dgm:prSet/>
      <dgm:spPr/>
      <dgm:t>
        <a:bodyPr/>
        <a:lstStyle/>
        <a:p>
          <a:endParaRPr lang="en-US"/>
        </a:p>
      </dgm:t>
    </dgm:pt>
    <dgm:pt modelId="{FDB7D94E-3CA3-4EA6-89AB-F56AEA689D77}">
      <dgm:prSet/>
      <dgm:spPr/>
      <dgm:t>
        <a:bodyPr/>
        <a:lstStyle/>
        <a:p>
          <a:r>
            <a:rPr lang="en-GB" b="1"/>
            <a:t>NHS Long Term Plan (2019)</a:t>
          </a:r>
          <a:endParaRPr lang="en-US"/>
        </a:p>
      </dgm:t>
    </dgm:pt>
    <dgm:pt modelId="{CBBE73DE-14B1-4DB5-BBF5-F8FFEDC1735C}" type="parTrans" cxnId="{FF52A8AF-3FB3-4614-8D1B-6BC0E6F929A9}">
      <dgm:prSet/>
      <dgm:spPr/>
      <dgm:t>
        <a:bodyPr/>
        <a:lstStyle/>
        <a:p>
          <a:endParaRPr lang="en-US"/>
        </a:p>
      </dgm:t>
    </dgm:pt>
    <dgm:pt modelId="{014F74F6-5FE8-43BC-B9A8-E9C588AB91FB}" type="sibTrans" cxnId="{FF52A8AF-3FB3-4614-8D1B-6BC0E6F929A9}">
      <dgm:prSet/>
      <dgm:spPr/>
      <dgm:t>
        <a:bodyPr/>
        <a:lstStyle/>
        <a:p>
          <a:endParaRPr lang="en-US"/>
        </a:p>
      </dgm:t>
    </dgm:pt>
    <dgm:pt modelId="{1EC8883B-0CF9-447E-8D8A-CA5BA8BF98AD}">
      <dgm:prSet/>
      <dgm:spPr/>
      <dgm:t>
        <a:bodyPr/>
        <a:lstStyle/>
        <a:p>
          <a:r>
            <a:rPr lang="en-GB"/>
            <a:t>Focus on prevention and integrated care </a:t>
          </a:r>
          <a:endParaRPr lang="en-US"/>
        </a:p>
      </dgm:t>
    </dgm:pt>
    <dgm:pt modelId="{A47578FB-F7A0-4F7E-9057-37686B26C79D}" type="parTrans" cxnId="{2485F5A7-2619-4B64-9E79-3091A4D291F2}">
      <dgm:prSet/>
      <dgm:spPr/>
      <dgm:t>
        <a:bodyPr/>
        <a:lstStyle/>
        <a:p>
          <a:endParaRPr lang="en-US"/>
        </a:p>
      </dgm:t>
    </dgm:pt>
    <dgm:pt modelId="{880E896B-D188-4AD0-8128-86851B22B871}" type="sibTrans" cxnId="{2485F5A7-2619-4B64-9E79-3091A4D291F2}">
      <dgm:prSet/>
      <dgm:spPr/>
      <dgm:t>
        <a:bodyPr/>
        <a:lstStyle/>
        <a:p>
          <a:endParaRPr lang="en-US"/>
        </a:p>
      </dgm:t>
    </dgm:pt>
    <dgm:pt modelId="{35BFDCBB-57A9-412D-B1B8-0E3226793611}">
      <dgm:prSet/>
      <dgm:spPr/>
      <dgm:t>
        <a:bodyPr/>
        <a:lstStyle/>
        <a:p>
          <a:r>
            <a:rPr lang="en-GB"/>
            <a:t>Supports ageing well in the community </a:t>
          </a:r>
          <a:endParaRPr lang="en-US"/>
        </a:p>
      </dgm:t>
    </dgm:pt>
    <dgm:pt modelId="{651C70B1-0E6D-40F0-AF0B-2C327B20DA6B}" type="parTrans" cxnId="{13F7E012-71F1-415E-8C33-B5276C19C976}">
      <dgm:prSet/>
      <dgm:spPr/>
      <dgm:t>
        <a:bodyPr/>
        <a:lstStyle/>
        <a:p>
          <a:endParaRPr lang="en-US"/>
        </a:p>
      </dgm:t>
    </dgm:pt>
    <dgm:pt modelId="{979A0C09-E93A-4D6C-AB1F-08CACEA0A980}" type="sibTrans" cxnId="{13F7E012-71F1-415E-8C33-B5276C19C976}">
      <dgm:prSet/>
      <dgm:spPr/>
      <dgm:t>
        <a:bodyPr/>
        <a:lstStyle/>
        <a:p>
          <a:endParaRPr lang="en-US"/>
        </a:p>
      </dgm:t>
    </dgm:pt>
    <dgm:pt modelId="{5AE74883-92FC-44F9-B66E-A0FFA3BA5B75}">
      <dgm:prSet/>
      <dgm:spPr/>
      <dgm:t>
        <a:bodyPr/>
        <a:lstStyle/>
        <a:p>
          <a:r>
            <a:rPr lang="en-GB"/>
            <a:t>Encourages personalised care</a:t>
          </a:r>
          <a:endParaRPr lang="en-US"/>
        </a:p>
      </dgm:t>
    </dgm:pt>
    <dgm:pt modelId="{839D5650-1D70-4AED-8305-CAB7DCA7D0E6}" type="parTrans" cxnId="{1F5085DA-5213-41E1-9AEE-182ED5C8C372}">
      <dgm:prSet/>
      <dgm:spPr/>
      <dgm:t>
        <a:bodyPr/>
        <a:lstStyle/>
        <a:p>
          <a:endParaRPr lang="en-US"/>
        </a:p>
      </dgm:t>
    </dgm:pt>
    <dgm:pt modelId="{5DFAABA5-A338-4207-8109-8033FBAD31D2}" type="sibTrans" cxnId="{1F5085DA-5213-41E1-9AEE-182ED5C8C372}">
      <dgm:prSet/>
      <dgm:spPr/>
      <dgm:t>
        <a:bodyPr/>
        <a:lstStyle/>
        <a:p>
          <a:endParaRPr lang="en-US"/>
        </a:p>
      </dgm:t>
    </dgm:pt>
    <dgm:pt modelId="{595C374A-53B1-4902-8338-446B7F49A9BC}">
      <dgm:prSet/>
      <dgm:spPr/>
      <dgm:t>
        <a:bodyPr/>
        <a:lstStyle/>
        <a:p>
          <a:r>
            <a:rPr lang="en-GB" b="1"/>
            <a:t>NHS 10-Year Plan (2025)</a:t>
          </a:r>
          <a:endParaRPr lang="en-US"/>
        </a:p>
      </dgm:t>
    </dgm:pt>
    <dgm:pt modelId="{6B9A3097-155E-49E2-B0CB-ACF5EC9FB906}" type="parTrans" cxnId="{68BF6984-9943-41C1-8835-6CFED581EA23}">
      <dgm:prSet/>
      <dgm:spPr/>
      <dgm:t>
        <a:bodyPr/>
        <a:lstStyle/>
        <a:p>
          <a:endParaRPr lang="en-US"/>
        </a:p>
      </dgm:t>
    </dgm:pt>
    <dgm:pt modelId="{D49360EC-76D7-43D3-996F-51B7DE359AE8}" type="sibTrans" cxnId="{68BF6984-9943-41C1-8835-6CFED581EA23}">
      <dgm:prSet/>
      <dgm:spPr/>
      <dgm:t>
        <a:bodyPr/>
        <a:lstStyle/>
        <a:p>
          <a:endParaRPr lang="en-US"/>
        </a:p>
      </dgm:t>
    </dgm:pt>
    <dgm:pt modelId="{97CDA855-16DB-4262-8AD8-D7042E140523}">
      <dgm:prSet/>
      <dgm:spPr/>
      <dgm:t>
        <a:bodyPr/>
        <a:lstStyle/>
        <a:p>
          <a:r>
            <a:rPr lang="en-GB"/>
            <a:t>Shift from hospital to community care </a:t>
          </a:r>
          <a:endParaRPr lang="en-US"/>
        </a:p>
      </dgm:t>
    </dgm:pt>
    <dgm:pt modelId="{FD4CF8B0-CEE5-4B4A-B5DE-449303C7A0D2}" type="parTrans" cxnId="{FF9C049D-248E-4F1A-8499-60FF30A42CCA}">
      <dgm:prSet/>
      <dgm:spPr/>
      <dgm:t>
        <a:bodyPr/>
        <a:lstStyle/>
        <a:p>
          <a:endParaRPr lang="en-US"/>
        </a:p>
      </dgm:t>
    </dgm:pt>
    <dgm:pt modelId="{C76F3BD0-E28C-4DEE-B2E9-0DADB3259F6F}" type="sibTrans" cxnId="{FF9C049D-248E-4F1A-8499-60FF30A42CCA}">
      <dgm:prSet/>
      <dgm:spPr/>
      <dgm:t>
        <a:bodyPr/>
        <a:lstStyle/>
        <a:p>
          <a:endParaRPr lang="en-US"/>
        </a:p>
      </dgm:t>
    </dgm:pt>
    <dgm:pt modelId="{F797F241-7E36-40AB-A2EF-90D167982E7F}">
      <dgm:prSet/>
      <dgm:spPr/>
      <dgm:t>
        <a:bodyPr/>
        <a:lstStyle/>
        <a:p>
          <a:r>
            <a:rPr lang="en-GB"/>
            <a:t>Greater use of digital health services </a:t>
          </a:r>
          <a:endParaRPr lang="en-US"/>
        </a:p>
      </dgm:t>
    </dgm:pt>
    <dgm:pt modelId="{6BDD15B5-F436-4497-B1A5-B59EAD57C4E4}" type="parTrans" cxnId="{64766B28-A050-414D-A0A8-4E060C2D1D03}">
      <dgm:prSet/>
      <dgm:spPr/>
      <dgm:t>
        <a:bodyPr/>
        <a:lstStyle/>
        <a:p>
          <a:endParaRPr lang="en-US"/>
        </a:p>
      </dgm:t>
    </dgm:pt>
    <dgm:pt modelId="{F6AE7BC2-4F1F-4791-BD6B-0141B4F78F6D}" type="sibTrans" cxnId="{64766B28-A050-414D-A0A8-4E060C2D1D03}">
      <dgm:prSet/>
      <dgm:spPr/>
      <dgm:t>
        <a:bodyPr/>
        <a:lstStyle/>
        <a:p>
          <a:endParaRPr lang="en-US"/>
        </a:p>
      </dgm:t>
    </dgm:pt>
    <dgm:pt modelId="{29876E93-1C77-49FA-8925-ED61B5D60236}">
      <dgm:prSet/>
      <dgm:spPr/>
      <dgm:t>
        <a:bodyPr/>
        <a:lstStyle/>
        <a:p>
          <a:r>
            <a:rPr lang="en-GB"/>
            <a:t>Supports independence and self-management</a:t>
          </a:r>
          <a:endParaRPr lang="en-US"/>
        </a:p>
      </dgm:t>
    </dgm:pt>
    <dgm:pt modelId="{34217F55-2EF3-43CD-A4AD-6E7AC2E9146E}" type="parTrans" cxnId="{6E8B90AB-ED3F-4792-B737-F5BB4E3B67AA}">
      <dgm:prSet/>
      <dgm:spPr/>
      <dgm:t>
        <a:bodyPr/>
        <a:lstStyle/>
        <a:p>
          <a:endParaRPr lang="en-US"/>
        </a:p>
      </dgm:t>
    </dgm:pt>
    <dgm:pt modelId="{638D1FC8-7C42-4464-9F8F-70156E00EB6E}" type="sibTrans" cxnId="{6E8B90AB-ED3F-4792-B737-F5BB4E3B67AA}">
      <dgm:prSet/>
      <dgm:spPr/>
      <dgm:t>
        <a:bodyPr/>
        <a:lstStyle/>
        <a:p>
          <a:endParaRPr lang="en-US"/>
        </a:p>
      </dgm:t>
    </dgm:pt>
    <dgm:pt modelId="{0B50E1F3-5DF1-4DCE-860C-FC51D8A96609}" type="pres">
      <dgm:prSet presAssocID="{6C33FD00-C3CA-4DA6-9495-20F890671D01}" presName="vert0" presStyleCnt="0">
        <dgm:presLayoutVars>
          <dgm:dir/>
          <dgm:animOne val="branch"/>
          <dgm:animLvl val="lvl"/>
        </dgm:presLayoutVars>
      </dgm:prSet>
      <dgm:spPr/>
    </dgm:pt>
    <dgm:pt modelId="{F384D03C-0F1B-47BA-81D7-4F51BD86F573}" type="pres">
      <dgm:prSet presAssocID="{2C73C9E9-075A-48E0-93B9-EF7F632DB0DD}" presName="thickLine" presStyleLbl="alignNode1" presStyleIdx="0" presStyleCnt="16"/>
      <dgm:spPr/>
    </dgm:pt>
    <dgm:pt modelId="{479394CA-D70F-47EA-BD0B-B7FB2AA49838}" type="pres">
      <dgm:prSet presAssocID="{2C73C9E9-075A-48E0-93B9-EF7F632DB0DD}" presName="horz1" presStyleCnt="0"/>
      <dgm:spPr/>
    </dgm:pt>
    <dgm:pt modelId="{F4C4ADFE-21B8-41CA-9829-CA8567EA3DF2}" type="pres">
      <dgm:prSet presAssocID="{2C73C9E9-075A-48E0-93B9-EF7F632DB0DD}" presName="tx1" presStyleLbl="revTx" presStyleIdx="0" presStyleCnt="16"/>
      <dgm:spPr/>
    </dgm:pt>
    <dgm:pt modelId="{E74EE087-0EA5-4FC4-AB3E-EC74517C8C0B}" type="pres">
      <dgm:prSet presAssocID="{2C73C9E9-075A-48E0-93B9-EF7F632DB0DD}" presName="vert1" presStyleCnt="0"/>
      <dgm:spPr/>
    </dgm:pt>
    <dgm:pt modelId="{5FF4A0F5-31E5-478D-B2F4-A577866439C4}" type="pres">
      <dgm:prSet presAssocID="{897C7FD0-C463-4166-9E44-81FBD425E6E2}" presName="thickLine" presStyleLbl="alignNode1" presStyleIdx="1" presStyleCnt="16"/>
      <dgm:spPr/>
    </dgm:pt>
    <dgm:pt modelId="{9EBF3B04-EA82-40E7-9737-FE05C77EE8A9}" type="pres">
      <dgm:prSet presAssocID="{897C7FD0-C463-4166-9E44-81FBD425E6E2}" presName="horz1" presStyleCnt="0"/>
      <dgm:spPr/>
    </dgm:pt>
    <dgm:pt modelId="{1147E97A-53CA-42F2-9206-581E11A70B35}" type="pres">
      <dgm:prSet presAssocID="{897C7FD0-C463-4166-9E44-81FBD425E6E2}" presName="tx1" presStyleLbl="revTx" presStyleIdx="1" presStyleCnt="16"/>
      <dgm:spPr/>
    </dgm:pt>
    <dgm:pt modelId="{5DD0F6EC-1456-416C-AC14-723F69E7270F}" type="pres">
      <dgm:prSet presAssocID="{897C7FD0-C463-4166-9E44-81FBD425E6E2}" presName="vert1" presStyleCnt="0"/>
      <dgm:spPr/>
    </dgm:pt>
    <dgm:pt modelId="{B0DC375D-312F-4A1E-82C2-BFB307E74391}" type="pres">
      <dgm:prSet presAssocID="{A5AE5141-6F34-4F56-8896-BBC9D9174E3F}" presName="thickLine" presStyleLbl="alignNode1" presStyleIdx="2" presStyleCnt="16"/>
      <dgm:spPr/>
    </dgm:pt>
    <dgm:pt modelId="{F1BD1AED-B9D1-420F-95FD-01FC8E48D903}" type="pres">
      <dgm:prSet presAssocID="{A5AE5141-6F34-4F56-8896-BBC9D9174E3F}" presName="horz1" presStyleCnt="0"/>
      <dgm:spPr/>
    </dgm:pt>
    <dgm:pt modelId="{FEF1E531-3EFA-4D73-9B93-DD1399E5666A}" type="pres">
      <dgm:prSet presAssocID="{A5AE5141-6F34-4F56-8896-BBC9D9174E3F}" presName="tx1" presStyleLbl="revTx" presStyleIdx="2" presStyleCnt="16"/>
      <dgm:spPr/>
    </dgm:pt>
    <dgm:pt modelId="{89FBF0C8-6C67-44DE-A1A6-84BE4DB6BD3B}" type="pres">
      <dgm:prSet presAssocID="{A5AE5141-6F34-4F56-8896-BBC9D9174E3F}" presName="vert1" presStyleCnt="0"/>
      <dgm:spPr/>
    </dgm:pt>
    <dgm:pt modelId="{B484DF0C-0B81-4F38-919D-7114AC1BECC0}" type="pres">
      <dgm:prSet presAssocID="{0E4682D5-81D7-407D-A394-FF39D17424E9}" presName="thickLine" presStyleLbl="alignNode1" presStyleIdx="3" presStyleCnt="16"/>
      <dgm:spPr/>
    </dgm:pt>
    <dgm:pt modelId="{1E8C2700-A3EB-4F58-A1FB-21ECC7C69849}" type="pres">
      <dgm:prSet presAssocID="{0E4682D5-81D7-407D-A394-FF39D17424E9}" presName="horz1" presStyleCnt="0"/>
      <dgm:spPr/>
    </dgm:pt>
    <dgm:pt modelId="{DD272863-EC50-439F-B3DF-9E822E7617F9}" type="pres">
      <dgm:prSet presAssocID="{0E4682D5-81D7-407D-A394-FF39D17424E9}" presName="tx1" presStyleLbl="revTx" presStyleIdx="3" presStyleCnt="16"/>
      <dgm:spPr/>
    </dgm:pt>
    <dgm:pt modelId="{67FC1DC3-98EC-4DBB-ACB5-BEA1F3AF3A97}" type="pres">
      <dgm:prSet presAssocID="{0E4682D5-81D7-407D-A394-FF39D17424E9}" presName="vert1" presStyleCnt="0"/>
      <dgm:spPr/>
    </dgm:pt>
    <dgm:pt modelId="{04C4EB32-001E-4447-9336-2ED9A40D86CD}" type="pres">
      <dgm:prSet presAssocID="{A87BAE7C-5A40-41D3-A3FB-B1F206874C1F}" presName="thickLine" presStyleLbl="alignNode1" presStyleIdx="4" presStyleCnt="16"/>
      <dgm:spPr/>
    </dgm:pt>
    <dgm:pt modelId="{840D2589-1C92-4BCF-83C4-F8E9F82FDB29}" type="pres">
      <dgm:prSet presAssocID="{A87BAE7C-5A40-41D3-A3FB-B1F206874C1F}" presName="horz1" presStyleCnt="0"/>
      <dgm:spPr/>
    </dgm:pt>
    <dgm:pt modelId="{A707184B-6ABB-4732-B94D-A5C5E07D3752}" type="pres">
      <dgm:prSet presAssocID="{A87BAE7C-5A40-41D3-A3FB-B1F206874C1F}" presName="tx1" presStyleLbl="revTx" presStyleIdx="4" presStyleCnt="16"/>
      <dgm:spPr/>
    </dgm:pt>
    <dgm:pt modelId="{04294968-E00F-43FA-BD6D-BAD61EAF7924}" type="pres">
      <dgm:prSet presAssocID="{A87BAE7C-5A40-41D3-A3FB-B1F206874C1F}" presName="vert1" presStyleCnt="0"/>
      <dgm:spPr/>
    </dgm:pt>
    <dgm:pt modelId="{216BF6A8-7FBB-4049-BDB3-2A166B8AC771}" type="pres">
      <dgm:prSet presAssocID="{F602155B-51A7-4C7A-8CD7-A0F431D068C2}" presName="thickLine" presStyleLbl="alignNode1" presStyleIdx="5" presStyleCnt="16"/>
      <dgm:spPr/>
    </dgm:pt>
    <dgm:pt modelId="{F128080F-9A71-4EEA-9A54-CD9044857462}" type="pres">
      <dgm:prSet presAssocID="{F602155B-51A7-4C7A-8CD7-A0F431D068C2}" presName="horz1" presStyleCnt="0"/>
      <dgm:spPr/>
    </dgm:pt>
    <dgm:pt modelId="{3698287C-A6E2-469D-B038-A42D82AF1E6B}" type="pres">
      <dgm:prSet presAssocID="{F602155B-51A7-4C7A-8CD7-A0F431D068C2}" presName="tx1" presStyleLbl="revTx" presStyleIdx="5" presStyleCnt="16"/>
      <dgm:spPr/>
    </dgm:pt>
    <dgm:pt modelId="{85042581-684B-48AF-8BE8-3EF2D5043187}" type="pres">
      <dgm:prSet presAssocID="{F602155B-51A7-4C7A-8CD7-A0F431D068C2}" presName="vert1" presStyleCnt="0"/>
      <dgm:spPr/>
    </dgm:pt>
    <dgm:pt modelId="{94CFBCAB-FE21-4DB1-B4DF-1D112AE02DE9}" type="pres">
      <dgm:prSet presAssocID="{8365EC86-BAF6-496C-8959-358100FF736C}" presName="thickLine" presStyleLbl="alignNode1" presStyleIdx="6" presStyleCnt="16"/>
      <dgm:spPr/>
    </dgm:pt>
    <dgm:pt modelId="{C5ABA886-BBF5-4CA7-BD91-04D948BB02CC}" type="pres">
      <dgm:prSet presAssocID="{8365EC86-BAF6-496C-8959-358100FF736C}" presName="horz1" presStyleCnt="0"/>
      <dgm:spPr/>
    </dgm:pt>
    <dgm:pt modelId="{9C943488-650B-46E5-B41C-05AB64C210BC}" type="pres">
      <dgm:prSet presAssocID="{8365EC86-BAF6-496C-8959-358100FF736C}" presName="tx1" presStyleLbl="revTx" presStyleIdx="6" presStyleCnt="16"/>
      <dgm:spPr/>
    </dgm:pt>
    <dgm:pt modelId="{56C9F3F1-7DBF-4BDF-8E3E-E55E4D4C6F8F}" type="pres">
      <dgm:prSet presAssocID="{8365EC86-BAF6-496C-8959-358100FF736C}" presName="vert1" presStyleCnt="0"/>
      <dgm:spPr/>
    </dgm:pt>
    <dgm:pt modelId="{7ECE2687-8C3F-4966-9F8E-3FAF6656E52D}" type="pres">
      <dgm:prSet presAssocID="{EBD06421-134B-40CB-9B8C-B1FF2D864BD7}" presName="thickLine" presStyleLbl="alignNode1" presStyleIdx="7" presStyleCnt="16"/>
      <dgm:spPr/>
    </dgm:pt>
    <dgm:pt modelId="{A61AC662-64FE-4DD7-8912-244A2830FC83}" type="pres">
      <dgm:prSet presAssocID="{EBD06421-134B-40CB-9B8C-B1FF2D864BD7}" presName="horz1" presStyleCnt="0"/>
      <dgm:spPr/>
    </dgm:pt>
    <dgm:pt modelId="{16ED51DB-2943-451C-8D04-3308671603D9}" type="pres">
      <dgm:prSet presAssocID="{EBD06421-134B-40CB-9B8C-B1FF2D864BD7}" presName="tx1" presStyleLbl="revTx" presStyleIdx="7" presStyleCnt="16"/>
      <dgm:spPr/>
    </dgm:pt>
    <dgm:pt modelId="{DBAEDFE9-DAE2-4497-8C60-38EC9CEEF877}" type="pres">
      <dgm:prSet presAssocID="{EBD06421-134B-40CB-9B8C-B1FF2D864BD7}" presName="vert1" presStyleCnt="0"/>
      <dgm:spPr/>
    </dgm:pt>
    <dgm:pt modelId="{EF614D3A-4F4F-4CBB-BF0E-730275824893}" type="pres">
      <dgm:prSet presAssocID="{FDB7D94E-3CA3-4EA6-89AB-F56AEA689D77}" presName="thickLine" presStyleLbl="alignNode1" presStyleIdx="8" presStyleCnt="16"/>
      <dgm:spPr/>
    </dgm:pt>
    <dgm:pt modelId="{B6940B2C-3675-4CDC-B3D6-C8E20C0AE63F}" type="pres">
      <dgm:prSet presAssocID="{FDB7D94E-3CA3-4EA6-89AB-F56AEA689D77}" presName="horz1" presStyleCnt="0"/>
      <dgm:spPr/>
    </dgm:pt>
    <dgm:pt modelId="{DA563168-9EE5-4E1A-B5FC-21E8F33B78CD}" type="pres">
      <dgm:prSet presAssocID="{FDB7D94E-3CA3-4EA6-89AB-F56AEA689D77}" presName="tx1" presStyleLbl="revTx" presStyleIdx="8" presStyleCnt="16"/>
      <dgm:spPr/>
    </dgm:pt>
    <dgm:pt modelId="{D78A1ADC-8A3F-48C1-A9EC-97D43EABA723}" type="pres">
      <dgm:prSet presAssocID="{FDB7D94E-3CA3-4EA6-89AB-F56AEA689D77}" presName="vert1" presStyleCnt="0"/>
      <dgm:spPr/>
    </dgm:pt>
    <dgm:pt modelId="{6A60AABB-1569-487D-8A32-F492D0300FB4}" type="pres">
      <dgm:prSet presAssocID="{1EC8883B-0CF9-447E-8D8A-CA5BA8BF98AD}" presName="thickLine" presStyleLbl="alignNode1" presStyleIdx="9" presStyleCnt="16"/>
      <dgm:spPr/>
    </dgm:pt>
    <dgm:pt modelId="{DB20C3C4-4A8E-409B-AA0A-F76B6FA8493C}" type="pres">
      <dgm:prSet presAssocID="{1EC8883B-0CF9-447E-8D8A-CA5BA8BF98AD}" presName="horz1" presStyleCnt="0"/>
      <dgm:spPr/>
    </dgm:pt>
    <dgm:pt modelId="{33754C44-6A8C-408E-8C64-8257117C339C}" type="pres">
      <dgm:prSet presAssocID="{1EC8883B-0CF9-447E-8D8A-CA5BA8BF98AD}" presName="tx1" presStyleLbl="revTx" presStyleIdx="9" presStyleCnt="16"/>
      <dgm:spPr/>
    </dgm:pt>
    <dgm:pt modelId="{CB54F22A-16D4-44FB-AA43-E854905FB041}" type="pres">
      <dgm:prSet presAssocID="{1EC8883B-0CF9-447E-8D8A-CA5BA8BF98AD}" presName="vert1" presStyleCnt="0"/>
      <dgm:spPr/>
    </dgm:pt>
    <dgm:pt modelId="{D7C2FBF6-B3B8-402B-93D8-0233ED9544FF}" type="pres">
      <dgm:prSet presAssocID="{35BFDCBB-57A9-412D-B1B8-0E3226793611}" presName="thickLine" presStyleLbl="alignNode1" presStyleIdx="10" presStyleCnt="16"/>
      <dgm:spPr/>
    </dgm:pt>
    <dgm:pt modelId="{7CB0B809-9E4F-42F7-9727-FE459FF43FA5}" type="pres">
      <dgm:prSet presAssocID="{35BFDCBB-57A9-412D-B1B8-0E3226793611}" presName="horz1" presStyleCnt="0"/>
      <dgm:spPr/>
    </dgm:pt>
    <dgm:pt modelId="{CC8A6F90-23DE-4CA9-A80C-E9EC206A2439}" type="pres">
      <dgm:prSet presAssocID="{35BFDCBB-57A9-412D-B1B8-0E3226793611}" presName="tx1" presStyleLbl="revTx" presStyleIdx="10" presStyleCnt="16"/>
      <dgm:spPr/>
    </dgm:pt>
    <dgm:pt modelId="{B4710F5C-1FBB-4E36-B0AC-6C9C5EF4598F}" type="pres">
      <dgm:prSet presAssocID="{35BFDCBB-57A9-412D-B1B8-0E3226793611}" presName="vert1" presStyleCnt="0"/>
      <dgm:spPr/>
    </dgm:pt>
    <dgm:pt modelId="{3988B9BF-0CBF-4AA3-8D77-505D42394B9F}" type="pres">
      <dgm:prSet presAssocID="{5AE74883-92FC-44F9-B66E-A0FFA3BA5B75}" presName="thickLine" presStyleLbl="alignNode1" presStyleIdx="11" presStyleCnt="16"/>
      <dgm:spPr/>
    </dgm:pt>
    <dgm:pt modelId="{A3EB6848-DADE-4D01-9709-5815F7862534}" type="pres">
      <dgm:prSet presAssocID="{5AE74883-92FC-44F9-B66E-A0FFA3BA5B75}" presName="horz1" presStyleCnt="0"/>
      <dgm:spPr/>
    </dgm:pt>
    <dgm:pt modelId="{E5152D3F-21E9-41DE-908B-326DA256D3A6}" type="pres">
      <dgm:prSet presAssocID="{5AE74883-92FC-44F9-B66E-A0FFA3BA5B75}" presName="tx1" presStyleLbl="revTx" presStyleIdx="11" presStyleCnt="16"/>
      <dgm:spPr/>
    </dgm:pt>
    <dgm:pt modelId="{228C9AD6-0C6A-49C1-87EB-602CB9A81B96}" type="pres">
      <dgm:prSet presAssocID="{5AE74883-92FC-44F9-B66E-A0FFA3BA5B75}" presName="vert1" presStyleCnt="0"/>
      <dgm:spPr/>
    </dgm:pt>
    <dgm:pt modelId="{182DF4EA-5E10-406F-9324-2082FBC1D465}" type="pres">
      <dgm:prSet presAssocID="{595C374A-53B1-4902-8338-446B7F49A9BC}" presName="thickLine" presStyleLbl="alignNode1" presStyleIdx="12" presStyleCnt="16"/>
      <dgm:spPr/>
    </dgm:pt>
    <dgm:pt modelId="{4E239062-9781-48E1-A9A9-AE01EC5FA02C}" type="pres">
      <dgm:prSet presAssocID="{595C374A-53B1-4902-8338-446B7F49A9BC}" presName="horz1" presStyleCnt="0"/>
      <dgm:spPr/>
    </dgm:pt>
    <dgm:pt modelId="{C42130AE-6519-4B27-8B31-0CC3D89C70CE}" type="pres">
      <dgm:prSet presAssocID="{595C374A-53B1-4902-8338-446B7F49A9BC}" presName="tx1" presStyleLbl="revTx" presStyleIdx="12" presStyleCnt="16"/>
      <dgm:spPr/>
    </dgm:pt>
    <dgm:pt modelId="{9C6312BB-3311-45CC-8D2C-835EAB605F45}" type="pres">
      <dgm:prSet presAssocID="{595C374A-53B1-4902-8338-446B7F49A9BC}" presName="vert1" presStyleCnt="0"/>
      <dgm:spPr/>
    </dgm:pt>
    <dgm:pt modelId="{A60A73D5-BF10-4040-A4D8-10A487EFF9B4}" type="pres">
      <dgm:prSet presAssocID="{97CDA855-16DB-4262-8AD8-D7042E140523}" presName="thickLine" presStyleLbl="alignNode1" presStyleIdx="13" presStyleCnt="16"/>
      <dgm:spPr/>
    </dgm:pt>
    <dgm:pt modelId="{D7C06DB3-6DAF-4F30-A20A-AFFBEC6C2A74}" type="pres">
      <dgm:prSet presAssocID="{97CDA855-16DB-4262-8AD8-D7042E140523}" presName="horz1" presStyleCnt="0"/>
      <dgm:spPr/>
    </dgm:pt>
    <dgm:pt modelId="{D6A64910-6BEF-4473-A71E-9202F51B2E79}" type="pres">
      <dgm:prSet presAssocID="{97CDA855-16DB-4262-8AD8-D7042E140523}" presName="tx1" presStyleLbl="revTx" presStyleIdx="13" presStyleCnt="16"/>
      <dgm:spPr/>
    </dgm:pt>
    <dgm:pt modelId="{B7F14B39-1D16-4D31-92CD-D8B781CC4A56}" type="pres">
      <dgm:prSet presAssocID="{97CDA855-16DB-4262-8AD8-D7042E140523}" presName="vert1" presStyleCnt="0"/>
      <dgm:spPr/>
    </dgm:pt>
    <dgm:pt modelId="{EABDE5E6-58CA-402B-8EDD-1A4E0F39A581}" type="pres">
      <dgm:prSet presAssocID="{F797F241-7E36-40AB-A2EF-90D167982E7F}" presName="thickLine" presStyleLbl="alignNode1" presStyleIdx="14" presStyleCnt="16"/>
      <dgm:spPr/>
    </dgm:pt>
    <dgm:pt modelId="{F684822F-43A5-4945-A4FE-0811A46D94B7}" type="pres">
      <dgm:prSet presAssocID="{F797F241-7E36-40AB-A2EF-90D167982E7F}" presName="horz1" presStyleCnt="0"/>
      <dgm:spPr/>
    </dgm:pt>
    <dgm:pt modelId="{5280581A-686D-4389-91B0-7896A18777CF}" type="pres">
      <dgm:prSet presAssocID="{F797F241-7E36-40AB-A2EF-90D167982E7F}" presName="tx1" presStyleLbl="revTx" presStyleIdx="14" presStyleCnt="16"/>
      <dgm:spPr/>
    </dgm:pt>
    <dgm:pt modelId="{7B2FA8DE-F55D-4E01-9ACE-B8DBFA1731E6}" type="pres">
      <dgm:prSet presAssocID="{F797F241-7E36-40AB-A2EF-90D167982E7F}" presName="vert1" presStyleCnt="0"/>
      <dgm:spPr/>
    </dgm:pt>
    <dgm:pt modelId="{C6BE9AAA-41BD-49FB-80E1-EBF7D783280F}" type="pres">
      <dgm:prSet presAssocID="{29876E93-1C77-49FA-8925-ED61B5D60236}" presName="thickLine" presStyleLbl="alignNode1" presStyleIdx="15" presStyleCnt="16"/>
      <dgm:spPr/>
    </dgm:pt>
    <dgm:pt modelId="{5F37BCF4-16A1-4C4C-B5F8-7370FC2404E3}" type="pres">
      <dgm:prSet presAssocID="{29876E93-1C77-49FA-8925-ED61B5D60236}" presName="horz1" presStyleCnt="0"/>
      <dgm:spPr/>
    </dgm:pt>
    <dgm:pt modelId="{C8717117-8A69-4F3B-8410-8E03796AE497}" type="pres">
      <dgm:prSet presAssocID="{29876E93-1C77-49FA-8925-ED61B5D60236}" presName="tx1" presStyleLbl="revTx" presStyleIdx="15" presStyleCnt="16"/>
      <dgm:spPr/>
    </dgm:pt>
    <dgm:pt modelId="{A083A9C7-08B6-412B-A93C-07C58B70FAEF}" type="pres">
      <dgm:prSet presAssocID="{29876E93-1C77-49FA-8925-ED61B5D60236}" presName="vert1" presStyleCnt="0"/>
      <dgm:spPr/>
    </dgm:pt>
  </dgm:ptLst>
  <dgm:cxnLst>
    <dgm:cxn modelId="{281D1A0F-E084-478D-B6AD-5F3FD92E7328}" type="presOf" srcId="{F602155B-51A7-4C7A-8CD7-A0F431D068C2}" destId="{3698287C-A6E2-469D-B038-A42D82AF1E6B}" srcOrd="0" destOrd="0" presId="urn:microsoft.com/office/officeart/2008/layout/LinedList"/>
    <dgm:cxn modelId="{13F7E012-71F1-415E-8C33-B5276C19C976}" srcId="{6C33FD00-C3CA-4DA6-9495-20F890671D01}" destId="{35BFDCBB-57A9-412D-B1B8-0E3226793611}" srcOrd="10" destOrd="0" parTransId="{651C70B1-0E6D-40F0-AF0B-2C327B20DA6B}" sibTransId="{979A0C09-E93A-4D6C-AB1F-08CACEA0A980}"/>
    <dgm:cxn modelId="{D0220119-4287-4A86-814A-81BF0684BDBA}" type="presOf" srcId="{A5AE5141-6F34-4F56-8896-BBC9D9174E3F}" destId="{FEF1E531-3EFA-4D73-9B93-DD1399E5666A}" srcOrd="0" destOrd="0" presId="urn:microsoft.com/office/officeart/2008/layout/LinedList"/>
    <dgm:cxn modelId="{49B6B31A-9B1F-446C-B3B3-E893BC11BFD3}" type="presOf" srcId="{5AE74883-92FC-44F9-B66E-A0FFA3BA5B75}" destId="{E5152D3F-21E9-41DE-908B-326DA256D3A6}" srcOrd="0" destOrd="0" presId="urn:microsoft.com/office/officeart/2008/layout/LinedList"/>
    <dgm:cxn modelId="{68CD0B1C-1D1F-42D2-B771-2CEC8DAD70AA}" type="presOf" srcId="{EBD06421-134B-40CB-9B8C-B1FF2D864BD7}" destId="{16ED51DB-2943-451C-8D04-3308671603D9}" srcOrd="0" destOrd="0" presId="urn:microsoft.com/office/officeart/2008/layout/LinedList"/>
    <dgm:cxn modelId="{64766B28-A050-414D-A0A8-4E060C2D1D03}" srcId="{6C33FD00-C3CA-4DA6-9495-20F890671D01}" destId="{F797F241-7E36-40AB-A2EF-90D167982E7F}" srcOrd="14" destOrd="0" parTransId="{6BDD15B5-F436-4497-B1A5-B59EAD57C4E4}" sibTransId="{F6AE7BC2-4F1F-4791-BD6B-0141B4F78F6D}"/>
    <dgm:cxn modelId="{93364E28-4E8A-4E4A-833F-F2581FFFBD03}" type="presOf" srcId="{F797F241-7E36-40AB-A2EF-90D167982E7F}" destId="{5280581A-686D-4389-91B0-7896A18777CF}" srcOrd="0" destOrd="0" presId="urn:microsoft.com/office/officeart/2008/layout/LinedList"/>
    <dgm:cxn modelId="{05DADB68-F2D1-492D-946A-D726A4C9DA3F}" type="presOf" srcId="{97CDA855-16DB-4262-8AD8-D7042E140523}" destId="{D6A64910-6BEF-4473-A71E-9202F51B2E79}" srcOrd="0" destOrd="0" presId="urn:microsoft.com/office/officeart/2008/layout/LinedList"/>
    <dgm:cxn modelId="{F3C35149-914C-426E-A17B-D29F225D230E}" type="presOf" srcId="{6C33FD00-C3CA-4DA6-9495-20F890671D01}" destId="{0B50E1F3-5DF1-4DCE-860C-FC51D8A96609}" srcOrd="0" destOrd="0" presId="urn:microsoft.com/office/officeart/2008/layout/LinedList"/>
    <dgm:cxn modelId="{0082724F-E530-4FC4-9F67-9D8DE3E45A48}" type="presOf" srcId="{0E4682D5-81D7-407D-A394-FF39D17424E9}" destId="{DD272863-EC50-439F-B3DF-9E822E7617F9}" srcOrd="0" destOrd="0" presId="urn:microsoft.com/office/officeart/2008/layout/LinedList"/>
    <dgm:cxn modelId="{3A00F458-D3AA-446D-A6E7-ED57DBE3D7B5}" type="presOf" srcId="{1EC8883B-0CF9-447E-8D8A-CA5BA8BF98AD}" destId="{33754C44-6A8C-408E-8C64-8257117C339C}" srcOrd="0" destOrd="0" presId="urn:microsoft.com/office/officeart/2008/layout/LinedList"/>
    <dgm:cxn modelId="{340F2D80-8D7C-4DD2-A30A-5C17FAC1BADC}" srcId="{6C33FD00-C3CA-4DA6-9495-20F890671D01}" destId="{EBD06421-134B-40CB-9B8C-B1FF2D864BD7}" srcOrd="7" destOrd="0" parTransId="{4D718175-71BC-4AB7-BC38-F8EB5752FA20}" sibTransId="{556BE527-3E63-4DEE-80A4-EE6ECB55ECC0}"/>
    <dgm:cxn modelId="{68BF6984-9943-41C1-8835-6CFED581EA23}" srcId="{6C33FD00-C3CA-4DA6-9495-20F890671D01}" destId="{595C374A-53B1-4902-8338-446B7F49A9BC}" srcOrd="12" destOrd="0" parTransId="{6B9A3097-155E-49E2-B0CB-ACF5EC9FB906}" sibTransId="{D49360EC-76D7-43D3-996F-51B7DE359AE8}"/>
    <dgm:cxn modelId="{243B1985-E942-4E07-A993-25249D1DA317}" srcId="{6C33FD00-C3CA-4DA6-9495-20F890671D01}" destId="{8365EC86-BAF6-496C-8959-358100FF736C}" srcOrd="6" destOrd="0" parTransId="{C66D0D88-EE5F-43C0-9FBA-BE4524B7919E}" sibTransId="{B3461ED5-ADA9-4937-8188-6510C350088B}"/>
    <dgm:cxn modelId="{808BD685-5474-4F26-8C26-0549F3ABAFA2}" srcId="{6C33FD00-C3CA-4DA6-9495-20F890671D01}" destId="{F602155B-51A7-4C7A-8CD7-A0F431D068C2}" srcOrd="5" destOrd="0" parTransId="{7DC204DA-1398-45DA-A3ED-F5CAE80BB265}" sibTransId="{1D7EF512-6914-4788-9977-2DB5B3A08C2F}"/>
    <dgm:cxn modelId="{DF29738F-A84F-4A8E-ACA9-E2FFE70C723A}" srcId="{6C33FD00-C3CA-4DA6-9495-20F890671D01}" destId="{0E4682D5-81D7-407D-A394-FF39D17424E9}" srcOrd="3" destOrd="0" parTransId="{DEF8316D-746D-4B7E-8D23-181BC71B0E1F}" sibTransId="{C3834EE0-00AC-46A9-B985-B9A028057FB2}"/>
    <dgm:cxn modelId="{C1B4D198-2189-477D-9452-1942B5E5A946}" type="presOf" srcId="{29876E93-1C77-49FA-8925-ED61B5D60236}" destId="{C8717117-8A69-4F3B-8410-8E03796AE497}" srcOrd="0" destOrd="0" presId="urn:microsoft.com/office/officeart/2008/layout/LinedList"/>
    <dgm:cxn modelId="{FF9C049D-248E-4F1A-8499-60FF30A42CCA}" srcId="{6C33FD00-C3CA-4DA6-9495-20F890671D01}" destId="{97CDA855-16DB-4262-8AD8-D7042E140523}" srcOrd="13" destOrd="0" parTransId="{FD4CF8B0-CEE5-4B4A-B5DE-449303C7A0D2}" sibTransId="{C76F3BD0-E28C-4DEE-B2E9-0DADB3259F6F}"/>
    <dgm:cxn modelId="{9E6C9AA4-0219-43D7-88B9-2103F3A1D41A}" type="presOf" srcId="{FDB7D94E-3CA3-4EA6-89AB-F56AEA689D77}" destId="{DA563168-9EE5-4E1A-B5FC-21E8F33B78CD}" srcOrd="0" destOrd="0" presId="urn:microsoft.com/office/officeart/2008/layout/LinedList"/>
    <dgm:cxn modelId="{72EC9BA6-DDF9-434C-98FF-EBADF3A15E1C}" type="presOf" srcId="{897C7FD0-C463-4166-9E44-81FBD425E6E2}" destId="{1147E97A-53CA-42F2-9206-581E11A70B35}" srcOrd="0" destOrd="0" presId="urn:microsoft.com/office/officeart/2008/layout/LinedList"/>
    <dgm:cxn modelId="{2485F5A7-2619-4B64-9E79-3091A4D291F2}" srcId="{6C33FD00-C3CA-4DA6-9495-20F890671D01}" destId="{1EC8883B-0CF9-447E-8D8A-CA5BA8BF98AD}" srcOrd="9" destOrd="0" parTransId="{A47578FB-F7A0-4F7E-9057-37686B26C79D}" sibTransId="{880E896B-D188-4AD0-8128-86851B22B871}"/>
    <dgm:cxn modelId="{6CA2CBAA-0675-43F8-A2A8-DCB7BE1D9E58}" type="presOf" srcId="{8365EC86-BAF6-496C-8959-358100FF736C}" destId="{9C943488-650B-46E5-B41C-05AB64C210BC}" srcOrd="0" destOrd="0" presId="urn:microsoft.com/office/officeart/2008/layout/LinedList"/>
    <dgm:cxn modelId="{6E8B90AB-ED3F-4792-B737-F5BB4E3B67AA}" srcId="{6C33FD00-C3CA-4DA6-9495-20F890671D01}" destId="{29876E93-1C77-49FA-8925-ED61B5D60236}" srcOrd="15" destOrd="0" parTransId="{34217F55-2EF3-43CD-A4AD-6E7AC2E9146E}" sibTransId="{638D1FC8-7C42-4464-9F8F-70156E00EB6E}"/>
    <dgm:cxn modelId="{58D53EAC-FC65-4F2E-B3C0-15BD88BA8F36}" srcId="{6C33FD00-C3CA-4DA6-9495-20F890671D01}" destId="{2C73C9E9-075A-48E0-93B9-EF7F632DB0DD}" srcOrd="0" destOrd="0" parTransId="{D39BD962-2086-4B63-BEC9-4A31575E422E}" sibTransId="{C20D46D4-DA0B-4DF6-9707-457265407CC0}"/>
    <dgm:cxn modelId="{FF52A8AF-3FB3-4614-8D1B-6BC0E6F929A9}" srcId="{6C33FD00-C3CA-4DA6-9495-20F890671D01}" destId="{FDB7D94E-3CA3-4EA6-89AB-F56AEA689D77}" srcOrd="8" destOrd="0" parTransId="{CBBE73DE-14B1-4DB5-BBF5-F8FFEDC1735C}" sibTransId="{014F74F6-5FE8-43BC-B9A8-E9C588AB91FB}"/>
    <dgm:cxn modelId="{AB35FDB8-9550-4754-80F9-3037D7AADAE8}" type="presOf" srcId="{A87BAE7C-5A40-41D3-A3FB-B1F206874C1F}" destId="{A707184B-6ABB-4732-B94D-A5C5E07D3752}" srcOrd="0" destOrd="0" presId="urn:microsoft.com/office/officeart/2008/layout/LinedList"/>
    <dgm:cxn modelId="{17469BBE-B2AE-48AE-87F4-A8566A0BEADD}" srcId="{6C33FD00-C3CA-4DA6-9495-20F890671D01}" destId="{897C7FD0-C463-4166-9E44-81FBD425E6E2}" srcOrd="1" destOrd="0" parTransId="{82C3CE61-0695-45E4-BB16-C5710A5199A0}" sibTransId="{9158450A-6107-440D-9736-008503FC2F19}"/>
    <dgm:cxn modelId="{825EF3C6-AE8F-4780-AC51-842F6C59D9D0}" type="presOf" srcId="{35BFDCBB-57A9-412D-B1B8-0E3226793611}" destId="{CC8A6F90-23DE-4CA9-A80C-E9EC206A2439}" srcOrd="0" destOrd="0" presId="urn:microsoft.com/office/officeart/2008/layout/LinedList"/>
    <dgm:cxn modelId="{1F5085DA-5213-41E1-9AEE-182ED5C8C372}" srcId="{6C33FD00-C3CA-4DA6-9495-20F890671D01}" destId="{5AE74883-92FC-44F9-B66E-A0FFA3BA5B75}" srcOrd="11" destOrd="0" parTransId="{839D5650-1D70-4AED-8305-CAB7DCA7D0E6}" sibTransId="{5DFAABA5-A338-4207-8109-8033FBAD31D2}"/>
    <dgm:cxn modelId="{8FE173DB-BA3A-4F9C-8EE1-BC0EB78AFC42}" type="presOf" srcId="{595C374A-53B1-4902-8338-446B7F49A9BC}" destId="{C42130AE-6519-4B27-8B31-0CC3D89C70CE}" srcOrd="0" destOrd="0" presId="urn:microsoft.com/office/officeart/2008/layout/LinedList"/>
    <dgm:cxn modelId="{61AEBDDB-4D81-4684-B7B9-405B23E6F5B6}" srcId="{6C33FD00-C3CA-4DA6-9495-20F890671D01}" destId="{A87BAE7C-5A40-41D3-A3FB-B1F206874C1F}" srcOrd="4" destOrd="0" parTransId="{92CBB6CA-A05D-4B8B-8AB0-094238EF378A}" sibTransId="{CB283A9B-9913-4D17-AFD4-092B73E9CBC7}"/>
    <dgm:cxn modelId="{438ACAE2-7E22-4B78-8F2E-14413032165A}" srcId="{6C33FD00-C3CA-4DA6-9495-20F890671D01}" destId="{A5AE5141-6F34-4F56-8896-BBC9D9174E3F}" srcOrd="2" destOrd="0" parTransId="{52BB1BCA-1230-4D1C-BFC1-D6461C808C96}" sibTransId="{72829044-32FE-4F00-8135-744750AD0A02}"/>
    <dgm:cxn modelId="{7A5705F1-2178-454D-AAAC-6DAE3C4E4B0D}" type="presOf" srcId="{2C73C9E9-075A-48E0-93B9-EF7F632DB0DD}" destId="{F4C4ADFE-21B8-41CA-9829-CA8567EA3DF2}" srcOrd="0" destOrd="0" presId="urn:microsoft.com/office/officeart/2008/layout/LinedList"/>
    <dgm:cxn modelId="{8A6667CD-3651-4B86-9F1D-7BFFE18A9011}" type="presParOf" srcId="{0B50E1F3-5DF1-4DCE-860C-FC51D8A96609}" destId="{F384D03C-0F1B-47BA-81D7-4F51BD86F573}" srcOrd="0" destOrd="0" presId="urn:microsoft.com/office/officeart/2008/layout/LinedList"/>
    <dgm:cxn modelId="{934D0BB0-DDB8-408C-9857-D7B20C2835D8}" type="presParOf" srcId="{0B50E1F3-5DF1-4DCE-860C-FC51D8A96609}" destId="{479394CA-D70F-47EA-BD0B-B7FB2AA49838}" srcOrd="1" destOrd="0" presId="urn:microsoft.com/office/officeart/2008/layout/LinedList"/>
    <dgm:cxn modelId="{80E78C4E-585A-471E-99E9-BEBECC9B109F}" type="presParOf" srcId="{479394CA-D70F-47EA-BD0B-B7FB2AA49838}" destId="{F4C4ADFE-21B8-41CA-9829-CA8567EA3DF2}" srcOrd="0" destOrd="0" presId="urn:microsoft.com/office/officeart/2008/layout/LinedList"/>
    <dgm:cxn modelId="{0E3BF451-917B-49CB-98C2-756B3A0A3904}" type="presParOf" srcId="{479394CA-D70F-47EA-BD0B-B7FB2AA49838}" destId="{E74EE087-0EA5-4FC4-AB3E-EC74517C8C0B}" srcOrd="1" destOrd="0" presId="urn:microsoft.com/office/officeart/2008/layout/LinedList"/>
    <dgm:cxn modelId="{A1052E6D-DDB0-4F75-AB4C-5FBFC71FF97D}" type="presParOf" srcId="{0B50E1F3-5DF1-4DCE-860C-FC51D8A96609}" destId="{5FF4A0F5-31E5-478D-B2F4-A577866439C4}" srcOrd="2" destOrd="0" presId="urn:microsoft.com/office/officeart/2008/layout/LinedList"/>
    <dgm:cxn modelId="{579535C6-AA7E-43ED-A552-444705927ADD}" type="presParOf" srcId="{0B50E1F3-5DF1-4DCE-860C-FC51D8A96609}" destId="{9EBF3B04-EA82-40E7-9737-FE05C77EE8A9}" srcOrd="3" destOrd="0" presId="urn:microsoft.com/office/officeart/2008/layout/LinedList"/>
    <dgm:cxn modelId="{5A988994-3FCD-4A1E-96DA-3373F0E700C1}" type="presParOf" srcId="{9EBF3B04-EA82-40E7-9737-FE05C77EE8A9}" destId="{1147E97A-53CA-42F2-9206-581E11A70B35}" srcOrd="0" destOrd="0" presId="urn:microsoft.com/office/officeart/2008/layout/LinedList"/>
    <dgm:cxn modelId="{DAE4FB93-9F34-4A64-AF4C-9FD92BEF60E9}" type="presParOf" srcId="{9EBF3B04-EA82-40E7-9737-FE05C77EE8A9}" destId="{5DD0F6EC-1456-416C-AC14-723F69E7270F}" srcOrd="1" destOrd="0" presId="urn:microsoft.com/office/officeart/2008/layout/LinedList"/>
    <dgm:cxn modelId="{7E9BD4B9-FF7A-4616-B852-BE1DF54F7021}" type="presParOf" srcId="{0B50E1F3-5DF1-4DCE-860C-FC51D8A96609}" destId="{B0DC375D-312F-4A1E-82C2-BFB307E74391}" srcOrd="4" destOrd="0" presId="urn:microsoft.com/office/officeart/2008/layout/LinedList"/>
    <dgm:cxn modelId="{8DB79DD4-3358-49C4-A3D5-74667B59BD12}" type="presParOf" srcId="{0B50E1F3-5DF1-4DCE-860C-FC51D8A96609}" destId="{F1BD1AED-B9D1-420F-95FD-01FC8E48D903}" srcOrd="5" destOrd="0" presId="urn:microsoft.com/office/officeart/2008/layout/LinedList"/>
    <dgm:cxn modelId="{F22E12BB-2645-469A-9C65-983AFB531ECA}" type="presParOf" srcId="{F1BD1AED-B9D1-420F-95FD-01FC8E48D903}" destId="{FEF1E531-3EFA-4D73-9B93-DD1399E5666A}" srcOrd="0" destOrd="0" presId="urn:microsoft.com/office/officeart/2008/layout/LinedList"/>
    <dgm:cxn modelId="{34748F81-5369-4AEC-8081-1AA96BFEC546}" type="presParOf" srcId="{F1BD1AED-B9D1-420F-95FD-01FC8E48D903}" destId="{89FBF0C8-6C67-44DE-A1A6-84BE4DB6BD3B}" srcOrd="1" destOrd="0" presId="urn:microsoft.com/office/officeart/2008/layout/LinedList"/>
    <dgm:cxn modelId="{01B69B60-CC86-4A87-BBB8-EC7CEBC90643}" type="presParOf" srcId="{0B50E1F3-5DF1-4DCE-860C-FC51D8A96609}" destId="{B484DF0C-0B81-4F38-919D-7114AC1BECC0}" srcOrd="6" destOrd="0" presId="urn:microsoft.com/office/officeart/2008/layout/LinedList"/>
    <dgm:cxn modelId="{9BE17526-F859-43AC-9829-DCCB9E946548}" type="presParOf" srcId="{0B50E1F3-5DF1-4DCE-860C-FC51D8A96609}" destId="{1E8C2700-A3EB-4F58-A1FB-21ECC7C69849}" srcOrd="7" destOrd="0" presId="urn:microsoft.com/office/officeart/2008/layout/LinedList"/>
    <dgm:cxn modelId="{D85CC5EF-6C08-40F7-89D6-E78A5F1AEC9A}" type="presParOf" srcId="{1E8C2700-A3EB-4F58-A1FB-21ECC7C69849}" destId="{DD272863-EC50-439F-B3DF-9E822E7617F9}" srcOrd="0" destOrd="0" presId="urn:microsoft.com/office/officeart/2008/layout/LinedList"/>
    <dgm:cxn modelId="{BA45627C-4CB7-4E7C-A7F8-9771CEEDD7BB}" type="presParOf" srcId="{1E8C2700-A3EB-4F58-A1FB-21ECC7C69849}" destId="{67FC1DC3-98EC-4DBB-ACB5-BEA1F3AF3A97}" srcOrd="1" destOrd="0" presId="urn:microsoft.com/office/officeart/2008/layout/LinedList"/>
    <dgm:cxn modelId="{9E9D512B-901C-4A63-BB48-B15DC0CBE390}" type="presParOf" srcId="{0B50E1F3-5DF1-4DCE-860C-FC51D8A96609}" destId="{04C4EB32-001E-4447-9336-2ED9A40D86CD}" srcOrd="8" destOrd="0" presId="urn:microsoft.com/office/officeart/2008/layout/LinedList"/>
    <dgm:cxn modelId="{DA800D91-17CA-41C7-8EF7-B3657F6CD492}" type="presParOf" srcId="{0B50E1F3-5DF1-4DCE-860C-FC51D8A96609}" destId="{840D2589-1C92-4BCF-83C4-F8E9F82FDB29}" srcOrd="9" destOrd="0" presId="urn:microsoft.com/office/officeart/2008/layout/LinedList"/>
    <dgm:cxn modelId="{84A40146-05C8-4121-83F5-E1FDFB99FAA8}" type="presParOf" srcId="{840D2589-1C92-4BCF-83C4-F8E9F82FDB29}" destId="{A707184B-6ABB-4732-B94D-A5C5E07D3752}" srcOrd="0" destOrd="0" presId="urn:microsoft.com/office/officeart/2008/layout/LinedList"/>
    <dgm:cxn modelId="{4626C76F-9A37-428D-B2F2-9816B3624812}" type="presParOf" srcId="{840D2589-1C92-4BCF-83C4-F8E9F82FDB29}" destId="{04294968-E00F-43FA-BD6D-BAD61EAF7924}" srcOrd="1" destOrd="0" presId="urn:microsoft.com/office/officeart/2008/layout/LinedList"/>
    <dgm:cxn modelId="{E880A44E-3473-45D5-B43A-0554C2761EFD}" type="presParOf" srcId="{0B50E1F3-5DF1-4DCE-860C-FC51D8A96609}" destId="{216BF6A8-7FBB-4049-BDB3-2A166B8AC771}" srcOrd="10" destOrd="0" presId="urn:microsoft.com/office/officeart/2008/layout/LinedList"/>
    <dgm:cxn modelId="{A5A54A1E-A510-4A6C-88BD-7C71908406A4}" type="presParOf" srcId="{0B50E1F3-5DF1-4DCE-860C-FC51D8A96609}" destId="{F128080F-9A71-4EEA-9A54-CD9044857462}" srcOrd="11" destOrd="0" presId="urn:microsoft.com/office/officeart/2008/layout/LinedList"/>
    <dgm:cxn modelId="{E2582A8B-E999-4C64-8539-7A9593E44725}" type="presParOf" srcId="{F128080F-9A71-4EEA-9A54-CD9044857462}" destId="{3698287C-A6E2-469D-B038-A42D82AF1E6B}" srcOrd="0" destOrd="0" presId="urn:microsoft.com/office/officeart/2008/layout/LinedList"/>
    <dgm:cxn modelId="{E0A1C4FE-07EC-4110-947A-17E9F2C95F5F}" type="presParOf" srcId="{F128080F-9A71-4EEA-9A54-CD9044857462}" destId="{85042581-684B-48AF-8BE8-3EF2D5043187}" srcOrd="1" destOrd="0" presId="urn:microsoft.com/office/officeart/2008/layout/LinedList"/>
    <dgm:cxn modelId="{37546147-F85C-473E-90E7-1B01C350263B}" type="presParOf" srcId="{0B50E1F3-5DF1-4DCE-860C-FC51D8A96609}" destId="{94CFBCAB-FE21-4DB1-B4DF-1D112AE02DE9}" srcOrd="12" destOrd="0" presId="urn:microsoft.com/office/officeart/2008/layout/LinedList"/>
    <dgm:cxn modelId="{2F846B00-D41B-4CDD-B3FD-C87939B496FC}" type="presParOf" srcId="{0B50E1F3-5DF1-4DCE-860C-FC51D8A96609}" destId="{C5ABA886-BBF5-4CA7-BD91-04D948BB02CC}" srcOrd="13" destOrd="0" presId="urn:microsoft.com/office/officeart/2008/layout/LinedList"/>
    <dgm:cxn modelId="{987A6FE5-A090-4056-BFA3-2BB82EF56AEB}" type="presParOf" srcId="{C5ABA886-BBF5-4CA7-BD91-04D948BB02CC}" destId="{9C943488-650B-46E5-B41C-05AB64C210BC}" srcOrd="0" destOrd="0" presId="urn:microsoft.com/office/officeart/2008/layout/LinedList"/>
    <dgm:cxn modelId="{1C6A13FB-C56F-4C95-BF51-2D551593BA11}" type="presParOf" srcId="{C5ABA886-BBF5-4CA7-BD91-04D948BB02CC}" destId="{56C9F3F1-7DBF-4BDF-8E3E-E55E4D4C6F8F}" srcOrd="1" destOrd="0" presId="urn:microsoft.com/office/officeart/2008/layout/LinedList"/>
    <dgm:cxn modelId="{FE1A3F94-9309-4B29-A0AD-64418B4B2233}" type="presParOf" srcId="{0B50E1F3-5DF1-4DCE-860C-FC51D8A96609}" destId="{7ECE2687-8C3F-4966-9F8E-3FAF6656E52D}" srcOrd="14" destOrd="0" presId="urn:microsoft.com/office/officeart/2008/layout/LinedList"/>
    <dgm:cxn modelId="{5AFB9B30-7211-4DE7-8506-136E1B9E4070}" type="presParOf" srcId="{0B50E1F3-5DF1-4DCE-860C-FC51D8A96609}" destId="{A61AC662-64FE-4DD7-8912-244A2830FC83}" srcOrd="15" destOrd="0" presId="urn:microsoft.com/office/officeart/2008/layout/LinedList"/>
    <dgm:cxn modelId="{E75BA61F-D819-4BCA-A69C-BD22371853AE}" type="presParOf" srcId="{A61AC662-64FE-4DD7-8912-244A2830FC83}" destId="{16ED51DB-2943-451C-8D04-3308671603D9}" srcOrd="0" destOrd="0" presId="urn:microsoft.com/office/officeart/2008/layout/LinedList"/>
    <dgm:cxn modelId="{0B05FB6D-466B-4082-9114-306B32B92352}" type="presParOf" srcId="{A61AC662-64FE-4DD7-8912-244A2830FC83}" destId="{DBAEDFE9-DAE2-4497-8C60-38EC9CEEF877}" srcOrd="1" destOrd="0" presId="urn:microsoft.com/office/officeart/2008/layout/LinedList"/>
    <dgm:cxn modelId="{E6FA9D1D-4413-4F1D-A56B-CD0E5AAEDD6C}" type="presParOf" srcId="{0B50E1F3-5DF1-4DCE-860C-FC51D8A96609}" destId="{EF614D3A-4F4F-4CBB-BF0E-730275824893}" srcOrd="16" destOrd="0" presId="urn:microsoft.com/office/officeart/2008/layout/LinedList"/>
    <dgm:cxn modelId="{B8CF2786-96CC-4D35-BAD0-30F1E8865352}" type="presParOf" srcId="{0B50E1F3-5DF1-4DCE-860C-FC51D8A96609}" destId="{B6940B2C-3675-4CDC-B3D6-C8E20C0AE63F}" srcOrd="17" destOrd="0" presId="urn:microsoft.com/office/officeart/2008/layout/LinedList"/>
    <dgm:cxn modelId="{6FE292F5-7C72-451C-9D80-2E5335FE6C05}" type="presParOf" srcId="{B6940B2C-3675-4CDC-B3D6-C8E20C0AE63F}" destId="{DA563168-9EE5-4E1A-B5FC-21E8F33B78CD}" srcOrd="0" destOrd="0" presId="urn:microsoft.com/office/officeart/2008/layout/LinedList"/>
    <dgm:cxn modelId="{A37AF6F4-4E93-4CC1-8A29-84618D830A5E}" type="presParOf" srcId="{B6940B2C-3675-4CDC-B3D6-C8E20C0AE63F}" destId="{D78A1ADC-8A3F-48C1-A9EC-97D43EABA723}" srcOrd="1" destOrd="0" presId="urn:microsoft.com/office/officeart/2008/layout/LinedList"/>
    <dgm:cxn modelId="{18363C38-E2CD-46A7-9B42-A05F8BB69721}" type="presParOf" srcId="{0B50E1F3-5DF1-4DCE-860C-FC51D8A96609}" destId="{6A60AABB-1569-487D-8A32-F492D0300FB4}" srcOrd="18" destOrd="0" presId="urn:microsoft.com/office/officeart/2008/layout/LinedList"/>
    <dgm:cxn modelId="{E8BB7858-B11C-409B-947D-38E50F8DACC4}" type="presParOf" srcId="{0B50E1F3-5DF1-4DCE-860C-FC51D8A96609}" destId="{DB20C3C4-4A8E-409B-AA0A-F76B6FA8493C}" srcOrd="19" destOrd="0" presId="urn:microsoft.com/office/officeart/2008/layout/LinedList"/>
    <dgm:cxn modelId="{B87EEDA0-ED78-41BC-8299-E635F86D45F1}" type="presParOf" srcId="{DB20C3C4-4A8E-409B-AA0A-F76B6FA8493C}" destId="{33754C44-6A8C-408E-8C64-8257117C339C}" srcOrd="0" destOrd="0" presId="urn:microsoft.com/office/officeart/2008/layout/LinedList"/>
    <dgm:cxn modelId="{7C827FF7-C0F8-4BED-9B39-316EC57F07D7}" type="presParOf" srcId="{DB20C3C4-4A8E-409B-AA0A-F76B6FA8493C}" destId="{CB54F22A-16D4-44FB-AA43-E854905FB041}" srcOrd="1" destOrd="0" presId="urn:microsoft.com/office/officeart/2008/layout/LinedList"/>
    <dgm:cxn modelId="{A7704ED3-4B98-4683-9421-6D1B14E4060B}" type="presParOf" srcId="{0B50E1F3-5DF1-4DCE-860C-FC51D8A96609}" destId="{D7C2FBF6-B3B8-402B-93D8-0233ED9544FF}" srcOrd="20" destOrd="0" presId="urn:microsoft.com/office/officeart/2008/layout/LinedList"/>
    <dgm:cxn modelId="{142ED002-107B-4E9C-8A85-02C4D49B3AA7}" type="presParOf" srcId="{0B50E1F3-5DF1-4DCE-860C-FC51D8A96609}" destId="{7CB0B809-9E4F-42F7-9727-FE459FF43FA5}" srcOrd="21" destOrd="0" presId="urn:microsoft.com/office/officeart/2008/layout/LinedList"/>
    <dgm:cxn modelId="{D08029DA-3BA8-4D7D-A34E-1CCF37A65C71}" type="presParOf" srcId="{7CB0B809-9E4F-42F7-9727-FE459FF43FA5}" destId="{CC8A6F90-23DE-4CA9-A80C-E9EC206A2439}" srcOrd="0" destOrd="0" presId="urn:microsoft.com/office/officeart/2008/layout/LinedList"/>
    <dgm:cxn modelId="{26C251BB-E1BE-428B-938F-AB6CD5E96492}" type="presParOf" srcId="{7CB0B809-9E4F-42F7-9727-FE459FF43FA5}" destId="{B4710F5C-1FBB-4E36-B0AC-6C9C5EF4598F}" srcOrd="1" destOrd="0" presId="urn:microsoft.com/office/officeart/2008/layout/LinedList"/>
    <dgm:cxn modelId="{DA30F09F-972D-4836-977C-0DD284B8EA29}" type="presParOf" srcId="{0B50E1F3-5DF1-4DCE-860C-FC51D8A96609}" destId="{3988B9BF-0CBF-4AA3-8D77-505D42394B9F}" srcOrd="22" destOrd="0" presId="urn:microsoft.com/office/officeart/2008/layout/LinedList"/>
    <dgm:cxn modelId="{BB050767-F501-4B62-A91C-EB8B05B93DD1}" type="presParOf" srcId="{0B50E1F3-5DF1-4DCE-860C-FC51D8A96609}" destId="{A3EB6848-DADE-4D01-9709-5815F7862534}" srcOrd="23" destOrd="0" presId="urn:microsoft.com/office/officeart/2008/layout/LinedList"/>
    <dgm:cxn modelId="{CB7A645F-3624-448F-9098-5F2120DB7E9D}" type="presParOf" srcId="{A3EB6848-DADE-4D01-9709-5815F7862534}" destId="{E5152D3F-21E9-41DE-908B-326DA256D3A6}" srcOrd="0" destOrd="0" presId="urn:microsoft.com/office/officeart/2008/layout/LinedList"/>
    <dgm:cxn modelId="{7D04EC9D-690B-44DF-9B9E-5CE8EAC493D2}" type="presParOf" srcId="{A3EB6848-DADE-4D01-9709-5815F7862534}" destId="{228C9AD6-0C6A-49C1-87EB-602CB9A81B96}" srcOrd="1" destOrd="0" presId="urn:microsoft.com/office/officeart/2008/layout/LinedList"/>
    <dgm:cxn modelId="{A0A3C676-13D1-466C-82DF-AAB1C1FDAA3D}" type="presParOf" srcId="{0B50E1F3-5DF1-4DCE-860C-FC51D8A96609}" destId="{182DF4EA-5E10-406F-9324-2082FBC1D465}" srcOrd="24" destOrd="0" presId="urn:microsoft.com/office/officeart/2008/layout/LinedList"/>
    <dgm:cxn modelId="{D69A9FF7-C68C-4F80-A564-6CB5D3D0B495}" type="presParOf" srcId="{0B50E1F3-5DF1-4DCE-860C-FC51D8A96609}" destId="{4E239062-9781-48E1-A9A9-AE01EC5FA02C}" srcOrd="25" destOrd="0" presId="urn:microsoft.com/office/officeart/2008/layout/LinedList"/>
    <dgm:cxn modelId="{4E70BFD2-F586-483E-9E88-173E84F07E91}" type="presParOf" srcId="{4E239062-9781-48E1-A9A9-AE01EC5FA02C}" destId="{C42130AE-6519-4B27-8B31-0CC3D89C70CE}" srcOrd="0" destOrd="0" presId="urn:microsoft.com/office/officeart/2008/layout/LinedList"/>
    <dgm:cxn modelId="{B9461CFD-E24F-481D-AB68-9DE675F30F22}" type="presParOf" srcId="{4E239062-9781-48E1-A9A9-AE01EC5FA02C}" destId="{9C6312BB-3311-45CC-8D2C-835EAB605F45}" srcOrd="1" destOrd="0" presId="urn:microsoft.com/office/officeart/2008/layout/LinedList"/>
    <dgm:cxn modelId="{7F9AF28A-3C4A-4566-8750-D73B04C38D18}" type="presParOf" srcId="{0B50E1F3-5DF1-4DCE-860C-FC51D8A96609}" destId="{A60A73D5-BF10-4040-A4D8-10A487EFF9B4}" srcOrd="26" destOrd="0" presId="urn:microsoft.com/office/officeart/2008/layout/LinedList"/>
    <dgm:cxn modelId="{BC42DBB2-7EC7-4B90-AED2-A8D68B5C15C7}" type="presParOf" srcId="{0B50E1F3-5DF1-4DCE-860C-FC51D8A96609}" destId="{D7C06DB3-6DAF-4F30-A20A-AFFBEC6C2A74}" srcOrd="27" destOrd="0" presId="urn:microsoft.com/office/officeart/2008/layout/LinedList"/>
    <dgm:cxn modelId="{EC8C542B-5540-4FEB-B0E1-DE9808A3891A}" type="presParOf" srcId="{D7C06DB3-6DAF-4F30-A20A-AFFBEC6C2A74}" destId="{D6A64910-6BEF-4473-A71E-9202F51B2E79}" srcOrd="0" destOrd="0" presId="urn:microsoft.com/office/officeart/2008/layout/LinedList"/>
    <dgm:cxn modelId="{ED1C1F13-01F7-4B9E-93DC-4B9AD6472216}" type="presParOf" srcId="{D7C06DB3-6DAF-4F30-A20A-AFFBEC6C2A74}" destId="{B7F14B39-1D16-4D31-92CD-D8B781CC4A56}" srcOrd="1" destOrd="0" presId="urn:microsoft.com/office/officeart/2008/layout/LinedList"/>
    <dgm:cxn modelId="{472EC341-8DD0-47A1-8453-81E183F077B1}" type="presParOf" srcId="{0B50E1F3-5DF1-4DCE-860C-FC51D8A96609}" destId="{EABDE5E6-58CA-402B-8EDD-1A4E0F39A581}" srcOrd="28" destOrd="0" presId="urn:microsoft.com/office/officeart/2008/layout/LinedList"/>
    <dgm:cxn modelId="{D7ADB22A-7E63-49B9-B3C6-E978F302D49C}" type="presParOf" srcId="{0B50E1F3-5DF1-4DCE-860C-FC51D8A96609}" destId="{F684822F-43A5-4945-A4FE-0811A46D94B7}" srcOrd="29" destOrd="0" presId="urn:microsoft.com/office/officeart/2008/layout/LinedList"/>
    <dgm:cxn modelId="{AA181847-F9CE-4CA4-AAF1-012755B15053}" type="presParOf" srcId="{F684822F-43A5-4945-A4FE-0811A46D94B7}" destId="{5280581A-686D-4389-91B0-7896A18777CF}" srcOrd="0" destOrd="0" presId="urn:microsoft.com/office/officeart/2008/layout/LinedList"/>
    <dgm:cxn modelId="{3531D3DE-7A65-44CF-94CD-91FCAF0513F1}" type="presParOf" srcId="{F684822F-43A5-4945-A4FE-0811A46D94B7}" destId="{7B2FA8DE-F55D-4E01-9ACE-B8DBFA1731E6}" srcOrd="1" destOrd="0" presId="urn:microsoft.com/office/officeart/2008/layout/LinedList"/>
    <dgm:cxn modelId="{9FDDD1FA-DF5D-4DEF-8D33-89B4CD233D7C}" type="presParOf" srcId="{0B50E1F3-5DF1-4DCE-860C-FC51D8A96609}" destId="{C6BE9AAA-41BD-49FB-80E1-EBF7D783280F}" srcOrd="30" destOrd="0" presId="urn:microsoft.com/office/officeart/2008/layout/LinedList"/>
    <dgm:cxn modelId="{66EF714B-8A22-467E-9EF9-BA2FB67B3E42}" type="presParOf" srcId="{0B50E1F3-5DF1-4DCE-860C-FC51D8A96609}" destId="{5F37BCF4-16A1-4C4C-B5F8-7370FC2404E3}" srcOrd="31" destOrd="0" presId="urn:microsoft.com/office/officeart/2008/layout/LinedList"/>
    <dgm:cxn modelId="{3D4EC49B-5829-4928-A6D6-26D434EEBF28}" type="presParOf" srcId="{5F37BCF4-16A1-4C4C-B5F8-7370FC2404E3}" destId="{C8717117-8A69-4F3B-8410-8E03796AE497}" srcOrd="0" destOrd="0" presId="urn:microsoft.com/office/officeart/2008/layout/LinedList"/>
    <dgm:cxn modelId="{3191534B-DF47-4850-A29F-82A40780F68D}" type="presParOf" srcId="{5F37BCF4-16A1-4C4C-B5F8-7370FC2404E3}" destId="{A083A9C7-08B6-412B-A93C-07C58B70FAE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EE3FE3-549A-4DFA-807C-70E91D21375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D1EEF88-D915-4050-B815-FBD6FD3A44FC}">
      <dgm:prSet custT="1"/>
      <dgm:spPr/>
      <dgm:t>
        <a:bodyPr/>
        <a:lstStyle/>
        <a:p>
          <a:pPr>
            <a:defRPr cap="all"/>
          </a:pPr>
          <a:r>
            <a:rPr lang="en-GB" sz="1200" b="1">
              <a:latin typeface="Arial" panose="020B0604020202020204" pitchFamily="34" charset="0"/>
              <a:cs typeface="Arial" panose="020B0604020202020204" pitchFamily="34" charset="0"/>
            </a:rPr>
            <a:t>Physical Decline</a:t>
          </a:r>
          <a:endParaRPr lang="en-GB" sz="1200">
            <a:latin typeface="Arial" panose="020B0604020202020204" pitchFamily="34" charset="0"/>
            <a:cs typeface="Arial" panose="020B0604020202020204" pitchFamily="34" charset="0"/>
          </a:endParaRPr>
        </a:p>
        <a:p>
          <a:pPr>
            <a:buFont typeface="Arial" panose="020B0604020202020204" pitchFamily="34" charset="0"/>
            <a:buChar char="•"/>
          </a:pPr>
          <a:r>
            <a:rPr lang="en-GB" sz="1400">
              <a:latin typeface="Arial" panose="020B0604020202020204" pitchFamily="34" charset="0"/>
              <a:cs typeface="Arial" panose="020B0604020202020204" pitchFamily="34" charset="0"/>
            </a:rPr>
            <a:t>Reduced mobility, muscle strength and sensory function (</a:t>
          </a:r>
          <a:r>
            <a:rPr lang="en-GB" sz="1400" b="0">
              <a:latin typeface="Arial" panose="020B0604020202020204" pitchFamily="34" charset="0"/>
              <a:cs typeface="Arial" panose="020B0604020202020204" pitchFamily="34" charset="0"/>
            </a:rPr>
            <a:t>Christopher, 2017)</a:t>
          </a:r>
          <a:endParaRPr lang="en-US" sz="1400" b="0">
            <a:latin typeface="Arial" panose="020B0604020202020204" pitchFamily="34" charset="0"/>
            <a:cs typeface="Arial" panose="020B0604020202020204" pitchFamily="34" charset="0"/>
          </a:endParaRPr>
        </a:p>
      </dgm:t>
    </dgm:pt>
    <dgm:pt modelId="{F625754E-4623-4B15-963D-A25349BF14C8}" type="parTrans" cxnId="{17B1DA69-66CB-42F5-8D33-F89473F75DC4}">
      <dgm:prSet/>
      <dgm:spPr/>
      <dgm:t>
        <a:bodyPr/>
        <a:lstStyle/>
        <a:p>
          <a:endParaRPr lang="en-US"/>
        </a:p>
      </dgm:t>
    </dgm:pt>
    <dgm:pt modelId="{96F7C7F7-8500-45F4-95C9-E1E2DD4DEDF3}" type="sibTrans" cxnId="{17B1DA69-66CB-42F5-8D33-F89473F75DC4}">
      <dgm:prSet/>
      <dgm:spPr/>
      <dgm:t>
        <a:bodyPr/>
        <a:lstStyle/>
        <a:p>
          <a:endParaRPr lang="en-US"/>
        </a:p>
      </dgm:t>
    </dgm:pt>
    <dgm:pt modelId="{AB4A5B25-7E6A-4477-B24B-D0D889955AF0}">
      <dgm:prSet custT="1"/>
      <dgm:spPr/>
      <dgm:t>
        <a:bodyPr/>
        <a:lstStyle/>
        <a:p>
          <a:pPr>
            <a:buFont typeface="Arial" panose="020B0604020202020204" pitchFamily="34" charset="0"/>
            <a:buChar char="•"/>
          </a:pPr>
          <a:r>
            <a:rPr lang="en-GB" sz="1400" b="1">
              <a:latin typeface="Arial" panose="020B0604020202020204" pitchFamily="34" charset="0"/>
              <a:cs typeface="Arial" panose="020B0604020202020204" pitchFamily="34" charset="0"/>
            </a:rPr>
            <a:t>Environmental Barriers </a:t>
          </a:r>
        </a:p>
        <a:p>
          <a:pPr>
            <a:buFont typeface="Arial" panose="020B0604020202020204" pitchFamily="34" charset="0"/>
            <a:buChar char="•"/>
          </a:pPr>
          <a:r>
            <a:rPr lang="en-GB" sz="1400">
              <a:latin typeface="Arial" panose="020B0604020202020204" pitchFamily="34" charset="0"/>
              <a:cs typeface="Arial" panose="020B0604020202020204" pitchFamily="34" charset="0"/>
            </a:rPr>
            <a:t>Inaccessible housing, transport barriers and poorly designed environments can restrict independence and community participation.</a:t>
          </a:r>
          <a:br>
            <a:rPr lang="en-GB" sz="1400" b="0">
              <a:latin typeface="Arial" panose="020B0604020202020204" pitchFamily="34" charset="0"/>
              <a:cs typeface="Arial" panose="020B0604020202020204" pitchFamily="34" charset="0"/>
            </a:rPr>
          </a:br>
          <a:r>
            <a:rPr lang="en-GB" sz="1400" b="0">
              <a:latin typeface="Arial" panose="020B0604020202020204" pitchFamily="34" charset="0"/>
              <a:cs typeface="Arial" panose="020B0604020202020204" pitchFamily="34" charset="0"/>
            </a:rPr>
            <a:t>(Care Act, 2014)</a:t>
          </a:r>
        </a:p>
        <a:p>
          <a:pPr>
            <a:buFont typeface="Arial" panose="020B0604020202020204" pitchFamily="34" charset="0"/>
            <a:buChar char="•"/>
          </a:pPr>
          <a:endParaRPr lang="en-GB" sz="1400">
            <a:latin typeface="Arial" panose="020B0604020202020204" pitchFamily="34" charset="0"/>
            <a:cs typeface="Arial" panose="020B0604020202020204" pitchFamily="34" charset="0"/>
          </a:endParaRPr>
        </a:p>
        <a:p>
          <a:pPr>
            <a:buFont typeface="Arial" panose="020B0604020202020204" pitchFamily="34" charset="0"/>
            <a:buChar char="•"/>
          </a:pPr>
          <a:endParaRPr lang="en-GB" sz="1400">
            <a:latin typeface="Arial" panose="020B0604020202020204" pitchFamily="34" charset="0"/>
            <a:cs typeface="Arial" panose="020B0604020202020204" pitchFamily="34" charset="0"/>
          </a:endParaRPr>
        </a:p>
        <a:p>
          <a:pPr>
            <a:buFont typeface="Arial" panose="020B0604020202020204" pitchFamily="34" charset="0"/>
            <a:buChar char="•"/>
          </a:pPr>
          <a:endParaRPr lang="en-GB" sz="1400">
            <a:latin typeface="Arial" panose="020B0604020202020204" pitchFamily="34" charset="0"/>
            <a:cs typeface="Arial" panose="020B0604020202020204" pitchFamily="34" charset="0"/>
          </a:endParaRPr>
        </a:p>
        <a:p>
          <a:pPr>
            <a:buFont typeface="Arial" panose="020B0604020202020204" pitchFamily="34" charset="0"/>
            <a:buChar char="•"/>
          </a:pPr>
          <a:endParaRPr lang="en-GB" sz="1400">
            <a:latin typeface="Arial" panose="020B0604020202020204" pitchFamily="34" charset="0"/>
            <a:cs typeface="Arial" panose="020B0604020202020204" pitchFamily="34" charset="0"/>
          </a:endParaRPr>
        </a:p>
        <a:p>
          <a:pPr>
            <a:buFont typeface="Arial" panose="020B0604020202020204" pitchFamily="34" charset="0"/>
            <a:buChar char="•"/>
          </a:pPr>
          <a:endParaRPr lang="en-US" sz="1400">
            <a:latin typeface="Arial" panose="020B0604020202020204" pitchFamily="34" charset="0"/>
            <a:cs typeface="Arial" panose="020B0604020202020204" pitchFamily="34" charset="0"/>
          </a:endParaRPr>
        </a:p>
      </dgm:t>
    </dgm:pt>
    <dgm:pt modelId="{B8CE5C64-A486-47B2-94A5-2318A91DC4D5}" type="parTrans" cxnId="{EE6F0102-6FE7-4824-985C-0C4C00C40FC7}">
      <dgm:prSet/>
      <dgm:spPr/>
      <dgm:t>
        <a:bodyPr/>
        <a:lstStyle/>
        <a:p>
          <a:endParaRPr lang="en-US"/>
        </a:p>
      </dgm:t>
    </dgm:pt>
    <dgm:pt modelId="{5F2837F7-333C-4690-8F1E-C28EE3191E51}" type="sibTrans" cxnId="{EE6F0102-6FE7-4824-985C-0C4C00C40FC7}">
      <dgm:prSet/>
      <dgm:spPr/>
      <dgm:t>
        <a:bodyPr/>
        <a:lstStyle/>
        <a:p>
          <a:endParaRPr lang="en-US"/>
        </a:p>
      </dgm:t>
    </dgm:pt>
    <dgm:pt modelId="{E70765CD-F2CB-4E1D-B52F-A94B6E988747}">
      <dgm:prSet custT="1"/>
      <dgm:spPr/>
      <dgm:t>
        <a:bodyPr/>
        <a:lstStyle/>
        <a:p>
          <a:pPr>
            <a:defRPr cap="all"/>
          </a:pPr>
          <a:r>
            <a:rPr lang="en-GB" sz="1200" b="1">
              <a:latin typeface="Arial" panose="020B0604020202020204" pitchFamily="34" charset="0"/>
              <a:cs typeface="Arial" panose="020B0604020202020204" pitchFamily="34" charset="0"/>
            </a:rPr>
            <a:t>Social Isolation</a:t>
          </a:r>
          <a:endParaRPr lang="en-GB" sz="1200">
            <a:latin typeface="Arial" panose="020B0604020202020204" pitchFamily="34" charset="0"/>
            <a:cs typeface="Arial" panose="020B0604020202020204" pitchFamily="34" charset="0"/>
          </a:endParaRPr>
        </a:p>
        <a:p>
          <a:pPr>
            <a:buFont typeface="Arial" panose="020B0604020202020204" pitchFamily="34" charset="0"/>
            <a:buChar char="•"/>
          </a:pPr>
          <a:r>
            <a:rPr lang="en-GB" sz="1400">
              <a:latin typeface="Arial" panose="020B0604020202020204" pitchFamily="34" charset="0"/>
              <a:cs typeface="Arial" panose="020B0604020202020204" pitchFamily="34" charset="0"/>
            </a:rPr>
            <a:t>Associated with reduced wellbeing and loss of functional ability (</a:t>
          </a:r>
          <a:r>
            <a:rPr lang="en-GB" sz="1400" b="0">
              <a:latin typeface="Arial" panose="020B0604020202020204" pitchFamily="34" charset="0"/>
              <a:cs typeface="Arial" panose="020B0604020202020204" pitchFamily="34" charset="0"/>
            </a:rPr>
            <a:t>Gayatri, 2022)</a:t>
          </a:r>
          <a:endParaRPr lang="en-US" sz="1400" b="0">
            <a:latin typeface="Arial" panose="020B0604020202020204" pitchFamily="34" charset="0"/>
            <a:cs typeface="Arial" panose="020B0604020202020204" pitchFamily="34" charset="0"/>
          </a:endParaRPr>
        </a:p>
      </dgm:t>
    </dgm:pt>
    <dgm:pt modelId="{88337A87-9EA5-4DA1-A19F-0F9357C37259}" type="parTrans" cxnId="{66CBE479-966A-4822-B384-B227C290F083}">
      <dgm:prSet/>
      <dgm:spPr/>
      <dgm:t>
        <a:bodyPr/>
        <a:lstStyle/>
        <a:p>
          <a:endParaRPr lang="en-US"/>
        </a:p>
      </dgm:t>
    </dgm:pt>
    <dgm:pt modelId="{B4AAF71A-E338-494A-973B-9F6922A58332}" type="sibTrans" cxnId="{66CBE479-966A-4822-B384-B227C290F083}">
      <dgm:prSet/>
      <dgm:spPr/>
      <dgm:t>
        <a:bodyPr/>
        <a:lstStyle/>
        <a:p>
          <a:endParaRPr lang="en-US"/>
        </a:p>
      </dgm:t>
    </dgm:pt>
    <dgm:pt modelId="{8FB9C5D1-D3B3-4F7A-AC50-AFF8CD1A6306}">
      <dgm:prSet custT="1"/>
      <dgm:spPr/>
      <dgm:t>
        <a:bodyPr/>
        <a:lstStyle/>
        <a:p>
          <a:pPr>
            <a:defRPr cap="all"/>
          </a:pPr>
          <a:r>
            <a:rPr lang="en-GB" sz="1200" b="1">
              <a:latin typeface="Arial" panose="020B0604020202020204" pitchFamily="34" charset="0"/>
              <a:cs typeface="Arial" panose="020B0604020202020204" pitchFamily="34" charset="0"/>
            </a:rPr>
            <a:t>Ageism in Services</a:t>
          </a:r>
          <a:endParaRPr lang="en-GB" sz="1200">
            <a:latin typeface="Arial" panose="020B0604020202020204" pitchFamily="34" charset="0"/>
            <a:cs typeface="Arial" panose="020B0604020202020204" pitchFamily="34" charset="0"/>
          </a:endParaRPr>
        </a:p>
        <a:p>
          <a:pPr>
            <a:buFont typeface="Arial" panose="020B0604020202020204" pitchFamily="34" charset="0"/>
            <a:buChar char="•"/>
          </a:pPr>
          <a:r>
            <a:rPr lang="en-GB" sz="1400">
              <a:latin typeface="Arial" panose="020B0604020202020204" pitchFamily="34" charset="0"/>
              <a:cs typeface="Arial" panose="020B0604020202020204" pitchFamily="34" charset="0"/>
            </a:rPr>
            <a:t>Paternalistic attitudes and rushed discharge processes</a:t>
          </a:r>
        </a:p>
        <a:p>
          <a:pPr>
            <a:buFont typeface="Arial" panose="020B0604020202020204" pitchFamily="34" charset="0"/>
            <a:buChar char="•"/>
          </a:pPr>
          <a:r>
            <a:rPr lang="en-GB" sz="1400">
              <a:latin typeface="Arial" panose="020B0604020202020204" pitchFamily="34" charset="0"/>
              <a:cs typeface="Arial" panose="020B0604020202020204" pitchFamily="34" charset="0"/>
            </a:rPr>
            <a:t> (</a:t>
          </a:r>
          <a:r>
            <a:rPr lang="en-GB" sz="1400" b="0">
              <a:latin typeface="Arial" panose="020B0604020202020204" pitchFamily="34" charset="0"/>
              <a:cs typeface="Arial" panose="020B0604020202020204" pitchFamily="34" charset="0"/>
            </a:rPr>
            <a:t>Selman</a:t>
          </a:r>
          <a:r>
            <a:rPr lang="en-GB" sz="1400" b="1">
              <a:latin typeface="Arial" panose="020B0604020202020204" pitchFamily="34" charset="0"/>
              <a:cs typeface="Arial" panose="020B0604020202020204" pitchFamily="34" charset="0"/>
            </a:rPr>
            <a:t> </a:t>
          </a:r>
          <a:r>
            <a:rPr lang="en-GB" sz="1400" b="0">
              <a:latin typeface="Arial" panose="020B0604020202020204" pitchFamily="34" charset="0"/>
              <a:cs typeface="Arial" panose="020B0604020202020204" pitchFamily="34" charset="0"/>
            </a:rPr>
            <a:t>et</a:t>
          </a:r>
          <a:r>
            <a:rPr lang="en-GB" sz="1400" b="1">
              <a:latin typeface="Arial" panose="020B0604020202020204" pitchFamily="34" charset="0"/>
              <a:cs typeface="Arial" panose="020B0604020202020204" pitchFamily="34" charset="0"/>
            </a:rPr>
            <a:t> </a:t>
          </a:r>
          <a:r>
            <a:rPr lang="en-GB" sz="1400" b="0">
              <a:latin typeface="Arial" panose="020B0604020202020204" pitchFamily="34" charset="0"/>
              <a:cs typeface="Arial" panose="020B0604020202020204" pitchFamily="34" charset="0"/>
            </a:rPr>
            <a:t>al</a:t>
          </a:r>
          <a:r>
            <a:rPr lang="en-GB" sz="1400" b="1">
              <a:latin typeface="Arial" panose="020B0604020202020204" pitchFamily="34" charset="0"/>
              <a:cs typeface="Arial" panose="020B0604020202020204" pitchFamily="34" charset="0"/>
            </a:rPr>
            <a:t>., </a:t>
          </a:r>
          <a:r>
            <a:rPr lang="en-GB" sz="1400" b="0">
              <a:latin typeface="Arial" panose="020B0604020202020204" pitchFamily="34" charset="0"/>
              <a:cs typeface="Arial" panose="020B0604020202020204" pitchFamily="34" charset="0"/>
            </a:rPr>
            <a:t>2017</a:t>
          </a:r>
          <a:r>
            <a:rPr lang="en-GB" sz="1400">
              <a:latin typeface="Arial" panose="020B0604020202020204" pitchFamily="34" charset="0"/>
              <a:cs typeface="Arial" panose="020B0604020202020204" pitchFamily="34" charset="0"/>
            </a:rPr>
            <a:t>)</a:t>
          </a:r>
          <a:endParaRPr lang="en-US" sz="1400">
            <a:latin typeface="Arial" panose="020B0604020202020204" pitchFamily="34" charset="0"/>
            <a:cs typeface="Arial" panose="020B0604020202020204" pitchFamily="34" charset="0"/>
          </a:endParaRPr>
        </a:p>
      </dgm:t>
    </dgm:pt>
    <dgm:pt modelId="{9C037FCC-F98B-4416-A6C8-1A7F3AFE87E5}" type="parTrans" cxnId="{78AA2E99-D665-4F6E-A4DC-C9A6ED5F7FCA}">
      <dgm:prSet/>
      <dgm:spPr/>
      <dgm:t>
        <a:bodyPr/>
        <a:lstStyle/>
        <a:p>
          <a:endParaRPr lang="en-US"/>
        </a:p>
      </dgm:t>
    </dgm:pt>
    <dgm:pt modelId="{8D8BF6BF-1EBB-4B57-AEDB-4FD6DBAB402A}" type="sibTrans" cxnId="{78AA2E99-D665-4F6E-A4DC-C9A6ED5F7FCA}">
      <dgm:prSet/>
      <dgm:spPr/>
      <dgm:t>
        <a:bodyPr/>
        <a:lstStyle/>
        <a:p>
          <a:endParaRPr lang="en-US"/>
        </a:p>
      </dgm:t>
    </dgm:pt>
    <dgm:pt modelId="{CA785F7F-D289-49C8-80D7-A60183CF31FA}">
      <dgm:prSet custT="1"/>
      <dgm:spPr/>
      <dgm:t>
        <a:bodyPr/>
        <a:lstStyle/>
        <a:p>
          <a:pPr>
            <a:defRPr cap="all"/>
          </a:pPr>
          <a:r>
            <a:rPr lang="en-GB" sz="1200" b="1">
              <a:latin typeface="Arial" panose="020B0604020202020204" pitchFamily="34" charset="0"/>
              <a:cs typeface="Arial" panose="020B0604020202020204" pitchFamily="34" charset="0"/>
            </a:rPr>
            <a:t>Digital Exclusion</a:t>
          </a:r>
          <a:endParaRPr lang="en-GB" sz="1200">
            <a:latin typeface="Arial" panose="020B0604020202020204" pitchFamily="34" charset="0"/>
            <a:cs typeface="Arial" panose="020B0604020202020204" pitchFamily="34" charset="0"/>
          </a:endParaRPr>
        </a:p>
        <a:p>
          <a:pPr>
            <a:buFont typeface="Arial" panose="020B0604020202020204" pitchFamily="34" charset="0"/>
            <a:buChar char="•"/>
          </a:pPr>
          <a:r>
            <a:rPr lang="en-GB" sz="1400">
              <a:latin typeface="Arial" panose="020B0604020202020204" pitchFamily="34" charset="0"/>
              <a:cs typeface="Arial" panose="020B0604020202020204" pitchFamily="34" charset="0"/>
            </a:rPr>
            <a:t>Only 52% of older adults in deprived areas use the internet daily</a:t>
          </a:r>
        </a:p>
        <a:p>
          <a:pPr>
            <a:buFont typeface="Arial" panose="020B0604020202020204" pitchFamily="34" charset="0"/>
            <a:buChar char="•"/>
          </a:pPr>
          <a:r>
            <a:rPr lang="en-GB" sz="1400">
              <a:latin typeface="Arial" panose="020B0604020202020204" pitchFamily="34" charset="0"/>
              <a:cs typeface="Arial" panose="020B0604020202020204" pitchFamily="34" charset="0"/>
            </a:rPr>
            <a:t> </a:t>
          </a:r>
          <a:r>
            <a:rPr lang="en-GB" sz="1400" b="0">
              <a:latin typeface="Arial" panose="020B0604020202020204" pitchFamily="34" charset="0"/>
              <a:cs typeface="Arial" panose="020B0604020202020204" pitchFamily="34" charset="0"/>
            </a:rPr>
            <a:t>(Age UK, 2025)</a:t>
          </a:r>
          <a:endParaRPr lang="en-US" sz="1400" b="0">
            <a:latin typeface="Arial" panose="020B0604020202020204" pitchFamily="34" charset="0"/>
            <a:cs typeface="Arial" panose="020B0604020202020204" pitchFamily="34" charset="0"/>
          </a:endParaRPr>
        </a:p>
      </dgm:t>
    </dgm:pt>
    <dgm:pt modelId="{0B12D9B0-2572-43DF-9B2E-18492FBD4BF9}" type="parTrans" cxnId="{08EE87CE-0913-4461-9476-3696EF6B57A0}">
      <dgm:prSet/>
      <dgm:spPr/>
      <dgm:t>
        <a:bodyPr/>
        <a:lstStyle/>
        <a:p>
          <a:endParaRPr lang="en-US"/>
        </a:p>
      </dgm:t>
    </dgm:pt>
    <dgm:pt modelId="{9D8B61C2-2002-4CAF-B2BC-8D816DF3EE2B}" type="sibTrans" cxnId="{08EE87CE-0913-4461-9476-3696EF6B57A0}">
      <dgm:prSet/>
      <dgm:spPr/>
      <dgm:t>
        <a:bodyPr/>
        <a:lstStyle/>
        <a:p>
          <a:endParaRPr lang="en-US"/>
        </a:p>
      </dgm:t>
    </dgm:pt>
    <dgm:pt modelId="{0DD06C04-3466-40F4-8BF7-E992C8890150}">
      <dgm:prSet custT="1"/>
      <dgm:spPr/>
      <dgm:t>
        <a:bodyPr/>
        <a:lstStyle/>
        <a:p>
          <a:pPr>
            <a:buNone/>
          </a:pPr>
          <a:r>
            <a:rPr lang="en-GB" sz="1400" b="1">
              <a:latin typeface="Arial" panose="020B0604020202020204" pitchFamily="34" charset="0"/>
              <a:cs typeface="Arial" panose="020B0604020202020204" pitchFamily="34" charset="0"/>
            </a:rPr>
            <a:t>Funding Gap</a:t>
          </a:r>
        </a:p>
        <a:p>
          <a:pPr>
            <a:buNone/>
          </a:pPr>
          <a:r>
            <a:rPr lang="en-GB" sz="1400">
              <a:latin typeface="Arial" panose="020B0604020202020204" pitchFamily="34" charset="0"/>
              <a:cs typeface="Arial" panose="020B0604020202020204" pitchFamily="34" charset="0"/>
            </a:rPr>
            <a:t>Social care funding pressures can limit access to home support and reablement services (SCIE, 2024)</a:t>
          </a:r>
          <a:endParaRPr lang="en-US" sz="1400" b="0">
            <a:latin typeface="Arial" panose="020B0604020202020204" pitchFamily="34" charset="0"/>
            <a:cs typeface="Arial" panose="020B0604020202020204" pitchFamily="34" charset="0"/>
          </a:endParaRPr>
        </a:p>
      </dgm:t>
    </dgm:pt>
    <dgm:pt modelId="{7163A30D-F47B-4296-A514-243DA581CFDF}" type="parTrans" cxnId="{D9AA401C-ABFC-4463-ACC6-EBA53ED75CB1}">
      <dgm:prSet/>
      <dgm:spPr/>
      <dgm:t>
        <a:bodyPr/>
        <a:lstStyle/>
        <a:p>
          <a:endParaRPr lang="en-US"/>
        </a:p>
      </dgm:t>
    </dgm:pt>
    <dgm:pt modelId="{37E3E476-1E84-494E-BCB6-529D31551C8F}" type="sibTrans" cxnId="{D9AA401C-ABFC-4463-ACC6-EBA53ED75CB1}">
      <dgm:prSet/>
      <dgm:spPr/>
      <dgm:t>
        <a:bodyPr/>
        <a:lstStyle/>
        <a:p>
          <a:endParaRPr lang="en-US"/>
        </a:p>
      </dgm:t>
    </dgm:pt>
    <dgm:pt modelId="{79C6A1B4-21FE-473C-8597-9891245703CE}" type="pres">
      <dgm:prSet presAssocID="{D0EE3FE3-549A-4DFA-807C-70E91D21375A}" presName="root" presStyleCnt="0">
        <dgm:presLayoutVars>
          <dgm:dir/>
          <dgm:resizeHandles val="exact"/>
        </dgm:presLayoutVars>
      </dgm:prSet>
      <dgm:spPr/>
    </dgm:pt>
    <dgm:pt modelId="{27B212BB-ABC4-4EFC-8687-7068D957E211}" type="pres">
      <dgm:prSet presAssocID="{7D1EEF88-D915-4050-B815-FBD6FD3A44FC}" presName="compNode" presStyleCnt="0"/>
      <dgm:spPr/>
    </dgm:pt>
    <dgm:pt modelId="{8DC5DE60-9D0C-4835-B663-C87BEE7F4878}" type="pres">
      <dgm:prSet presAssocID="{7D1EEF88-D915-4050-B815-FBD6FD3A44FC}" presName="iconBgRect" presStyleLbl="bgShp" presStyleIdx="0" presStyleCnt="6" custLinFactNeighborX="760" custLinFactNeighborY="-66510"/>
      <dgm:spPr>
        <a:prstGeom prst="round2DiagRect">
          <a:avLst>
            <a:gd name="adj1" fmla="val 29727"/>
            <a:gd name="adj2" fmla="val 0"/>
          </a:avLst>
        </a:prstGeom>
      </dgm:spPr>
    </dgm:pt>
    <dgm:pt modelId="{5AD80708-AC35-46DD-A2DF-8E18041ED668}" type="pres">
      <dgm:prSet presAssocID="{7D1EEF88-D915-4050-B815-FBD6FD3A44FC}" presName="iconRect" presStyleLbl="node1" presStyleIdx="0" presStyleCnt="6" custLinFactY="-17246" custLinFactNeighborX="3977" custLinFactNeighborY="-10000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Cane"/>
        </a:ext>
      </dgm:extLst>
    </dgm:pt>
    <dgm:pt modelId="{618561AA-BBC9-4370-9034-EBC8AA202401}" type="pres">
      <dgm:prSet presAssocID="{7D1EEF88-D915-4050-B815-FBD6FD3A44FC}" presName="spaceRect" presStyleCnt="0"/>
      <dgm:spPr/>
    </dgm:pt>
    <dgm:pt modelId="{E55FA8D1-373E-4B15-95F6-4C296EBDDF51}" type="pres">
      <dgm:prSet presAssocID="{7D1EEF88-D915-4050-B815-FBD6FD3A44FC}" presName="textRect" presStyleLbl="revTx" presStyleIdx="0" presStyleCnt="6" custScaleY="124429">
        <dgm:presLayoutVars>
          <dgm:chMax val="1"/>
          <dgm:chPref val="1"/>
        </dgm:presLayoutVars>
      </dgm:prSet>
      <dgm:spPr/>
    </dgm:pt>
    <dgm:pt modelId="{A11CB54B-07CA-4B64-9156-E115DD8E0C34}" type="pres">
      <dgm:prSet presAssocID="{96F7C7F7-8500-45F4-95C9-E1E2DD4DEDF3}" presName="sibTrans" presStyleCnt="0"/>
      <dgm:spPr/>
    </dgm:pt>
    <dgm:pt modelId="{0E976272-1965-4B85-A7DB-3A4DAFD607E0}" type="pres">
      <dgm:prSet presAssocID="{AB4A5B25-7E6A-4477-B24B-D0D889955AF0}" presName="compNode" presStyleCnt="0"/>
      <dgm:spPr/>
    </dgm:pt>
    <dgm:pt modelId="{9EE8AE26-B443-43DF-A914-95F87BED0E5D}" type="pres">
      <dgm:prSet presAssocID="{AB4A5B25-7E6A-4477-B24B-D0D889955AF0}" presName="iconBgRect" presStyleLbl="bgShp" presStyleIdx="1" presStyleCnt="6" custLinFactNeighborX="-4807" custLinFactNeighborY="-65230"/>
      <dgm:spPr>
        <a:prstGeom prst="round2DiagRect">
          <a:avLst>
            <a:gd name="adj1" fmla="val 29727"/>
            <a:gd name="adj2" fmla="val 0"/>
          </a:avLst>
        </a:prstGeom>
      </dgm:spPr>
    </dgm:pt>
    <dgm:pt modelId="{F3B20FCF-B577-43A5-9F63-970D62EF402C}" type="pres">
      <dgm:prSet presAssocID="{AB4A5B25-7E6A-4477-B24B-D0D889955AF0}" presName="iconRect" presStyleLbl="node1" presStyleIdx="1" presStyleCnt="6" custLinFactY="-11383" custLinFactNeighborX="-5655" custLinFactNeighborY="-10000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DF495493-1A22-4414-8677-85DC55A53129}" type="pres">
      <dgm:prSet presAssocID="{AB4A5B25-7E6A-4477-B24B-D0D889955AF0}" presName="spaceRect" presStyleCnt="0"/>
      <dgm:spPr/>
    </dgm:pt>
    <dgm:pt modelId="{518051E1-D8D0-45CB-B607-90613D0773AE}" type="pres">
      <dgm:prSet presAssocID="{AB4A5B25-7E6A-4477-B24B-D0D889955AF0}" presName="textRect" presStyleLbl="revTx" presStyleIdx="1" presStyleCnt="6" custScaleX="96797" custScaleY="127597">
        <dgm:presLayoutVars>
          <dgm:chMax val="1"/>
          <dgm:chPref val="1"/>
        </dgm:presLayoutVars>
      </dgm:prSet>
      <dgm:spPr/>
    </dgm:pt>
    <dgm:pt modelId="{05D66238-5A76-4A7C-BAD5-3B90E5C7490F}" type="pres">
      <dgm:prSet presAssocID="{5F2837F7-333C-4690-8F1E-C28EE3191E51}" presName="sibTrans" presStyleCnt="0"/>
      <dgm:spPr/>
    </dgm:pt>
    <dgm:pt modelId="{E373D39D-9378-4DFF-B96B-891BF6034015}" type="pres">
      <dgm:prSet presAssocID="{E70765CD-F2CB-4E1D-B52F-A94B6E988747}" presName="compNode" presStyleCnt="0"/>
      <dgm:spPr/>
    </dgm:pt>
    <dgm:pt modelId="{AA2C5CE4-1D94-4464-B1E8-CFF5F700D33E}" type="pres">
      <dgm:prSet presAssocID="{E70765CD-F2CB-4E1D-B52F-A94B6E988747}" presName="iconBgRect" presStyleLbl="bgShp" presStyleIdx="2" presStyleCnt="6" custLinFactNeighborX="-2883" custLinFactNeighborY="-61262"/>
      <dgm:spPr>
        <a:prstGeom prst="round2DiagRect">
          <a:avLst>
            <a:gd name="adj1" fmla="val 29727"/>
            <a:gd name="adj2" fmla="val 0"/>
          </a:avLst>
        </a:prstGeom>
      </dgm:spPr>
    </dgm:pt>
    <dgm:pt modelId="{7CBD35E6-3922-44EB-AA4E-1F8350B65168}" type="pres">
      <dgm:prSet presAssocID="{E70765CD-F2CB-4E1D-B52F-A94B6E988747}" presName="iconRect" presStyleLbl="node1" presStyleIdx="2" presStyleCnt="6" custLinFactY="-21845" custLinFactNeighborX="-15074" custLinFactNeighborY="-10000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ocial Network"/>
        </a:ext>
      </dgm:extLst>
    </dgm:pt>
    <dgm:pt modelId="{9F6E96B9-BA08-49C3-9110-61A49AA0438A}" type="pres">
      <dgm:prSet presAssocID="{E70765CD-F2CB-4E1D-B52F-A94B6E988747}" presName="spaceRect" presStyleCnt="0"/>
      <dgm:spPr/>
    </dgm:pt>
    <dgm:pt modelId="{A56DBFB6-BEFC-42C9-969C-79238744E6CD}" type="pres">
      <dgm:prSet presAssocID="{E70765CD-F2CB-4E1D-B52F-A94B6E988747}" presName="textRect" presStyleLbl="revTx" presStyleIdx="2" presStyleCnt="6" custScaleY="125404">
        <dgm:presLayoutVars>
          <dgm:chMax val="1"/>
          <dgm:chPref val="1"/>
        </dgm:presLayoutVars>
      </dgm:prSet>
      <dgm:spPr/>
    </dgm:pt>
    <dgm:pt modelId="{62FD4F3E-46EA-4B13-A95A-C9E54897C34F}" type="pres">
      <dgm:prSet presAssocID="{B4AAF71A-E338-494A-973B-9F6922A58332}" presName="sibTrans" presStyleCnt="0"/>
      <dgm:spPr/>
    </dgm:pt>
    <dgm:pt modelId="{45139CEA-6803-46EA-AF03-8235B65C0167}" type="pres">
      <dgm:prSet presAssocID="{8FB9C5D1-D3B3-4F7A-AC50-AFF8CD1A6306}" presName="compNode" presStyleCnt="0"/>
      <dgm:spPr/>
    </dgm:pt>
    <dgm:pt modelId="{F741CC62-2234-44E7-BD19-7D3B5CC93A19}" type="pres">
      <dgm:prSet presAssocID="{8FB9C5D1-D3B3-4F7A-AC50-AFF8CD1A6306}" presName="iconBgRect" presStyleLbl="bgShp" presStyleIdx="3" presStyleCnt="6" custLinFactNeighborX="-3643" custLinFactNeighborY="-62065"/>
      <dgm:spPr>
        <a:prstGeom prst="round2DiagRect">
          <a:avLst>
            <a:gd name="adj1" fmla="val 29727"/>
            <a:gd name="adj2" fmla="val 0"/>
          </a:avLst>
        </a:prstGeom>
      </dgm:spPr>
    </dgm:pt>
    <dgm:pt modelId="{49097DB9-4461-4F5D-8049-FBFBA311D1C3}" type="pres">
      <dgm:prSet presAssocID="{8FB9C5D1-D3B3-4F7A-AC50-AFF8CD1A6306}" presName="iconRect" presStyleLbl="node1" presStyleIdx="3" presStyleCnt="6" custLinFactY="-17316" custLinFactNeighborX="-7537" custLinFactNeighborY="-10000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9FF71F04-7A48-4C92-AFF6-282BA0DE3E6F}" type="pres">
      <dgm:prSet presAssocID="{8FB9C5D1-D3B3-4F7A-AC50-AFF8CD1A6306}" presName="spaceRect" presStyleCnt="0"/>
      <dgm:spPr/>
    </dgm:pt>
    <dgm:pt modelId="{DDC07FBE-0874-44E0-AC81-CD982E05F882}" type="pres">
      <dgm:prSet presAssocID="{8FB9C5D1-D3B3-4F7A-AC50-AFF8CD1A6306}" presName="textRect" presStyleLbl="revTx" presStyleIdx="3" presStyleCnt="6" custScaleY="129340">
        <dgm:presLayoutVars>
          <dgm:chMax val="1"/>
          <dgm:chPref val="1"/>
        </dgm:presLayoutVars>
      </dgm:prSet>
      <dgm:spPr/>
    </dgm:pt>
    <dgm:pt modelId="{5C6CD5BD-2CCD-4192-9B1B-F14CF491A2D1}" type="pres">
      <dgm:prSet presAssocID="{8D8BF6BF-1EBB-4B57-AEDB-4FD6DBAB402A}" presName="sibTrans" presStyleCnt="0"/>
      <dgm:spPr/>
    </dgm:pt>
    <dgm:pt modelId="{C6AA0FC1-032A-421C-B551-15F6EEBA1F53}" type="pres">
      <dgm:prSet presAssocID="{CA785F7F-D289-49C8-80D7-A60183CF31FA}" presName="compNode" presStyleCnt="0"/>
      <dgm:spPr/>
    </dgm:pt>
    <dgm:pt modelId="{B1011AC4-D1D2-4F12-A20C-8A1F1FDDCF81}" type="pres">
      <dgm:prSet presAssocID="{CA785F7F-D289-49C8-80D7-A60183CF31FA}" presName="iconBgRect" presStyleLbl="bgShp" presStyleIdx="4" presStyleCnt="6" custLinFactNeighborX="-9370" custLinFactNeighborY="-66991"/>
      <dgm:spPr>
        <a:prstGeom prst="round2DiagRect">
          <a:avLst>
            <a:gd name="adj1" fmla="val 29727"/>
            <a:gd name="adj2" fmla="val 0"/>
          </a:avLst>
        </a:prstGeom>
      </dgm:spPr>
    </dgm:pt>
    <dgm:pt modelId="{6DD4D5AB-BD5F-42FF-9039-1175F1E7605B}" type="pres">
      <dgm:prSet presAssocID="{CA785F7F-D289-49C8-80D7-A60183CF31FA}" presName="iconRect" presStyleLbl="node1" presStyleIdx="4" presStyleCnt="6" custLinFactY="-22971" custLinFactNeighborX="-19751" custLinFactNeighborY="-10000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Japanese Dolls"/>
        </a:ext>
      </dgm:extLst>
    </dgm:pt>
    <dgm:pt modelId="{F0BB269B-452E-4AEC-9F11-ABBBC308968E}" type="pres">
      <dgm:prSet presAssocID="{CA785F7F-D289-49C8-80D7-A60183CF31FA}" presName="spaceRect" presStyleCnt="0"/>
      <dgm:spPr/>
    </dgm:pt>
    <dgm:pt modelId="{74476D9D-A5A5-43E6-B4EA-5D482B1FD2CE}" type="pres">
      <dgm:prSet presAssocID="{CA785F7F-D289-49C8-80D7-A60183CF31FA}" presName="textRect" presStyleLbl="revTx" presStyleIdx="4" presStyleCnt="6" custScaleY="124811">
        <dgm:presLayoutVars>
          <dgm:chMax val="1"/>
          <dgm:chPref val="1"/>
        </dgm:presLayoutVars>
      </dgm:prSet>
      <dgm:spPr/>
    </dgm:pt>
    <dgm:pt modelId="{E7E61628-8D14-451B-8B22-ECE019A371F3}" type="pres">
      <dgm:prSet presAssocID="{9D8B61C2-2002-4CAF-B2BC-8D816DF3EE2B}" presName="sibTrans" presStyleCnt="0"/>
      <dgm:spPr/>
    </dgm:pt>
    <dgm:pt modelId="{7E184FF6-381F-4A86-B49F-850C1996F908}" type="pres">
      <dgm:prSet presAssocID="{0DD06C04-3466-40F4-8BF7-E992C8890150}" presName="compNode" presStyleCnt="0"/>
      <dgm:spPr/>
    </dgm:pt>
    <dgm:pt modelId="{153AF3EA-D278-4FF3-B76E-59C74B85F572}" type="pres">
      <dgm:prSet presAssocID="{0DD06C04-3466-40F4-8BF7-E992C8890150}" presName="iconBgRect" presStyleLbl="bgShp" presStyleIdx="5" presStyleCnt="6" custLinFactNeighborX="-7047" custLinFactNeighborY="-57741"/>
      <dgm:spPr>
        <a:prstGeom prst="round2DiagRect">
          <a:avLst>
            <a:gd name="adj1" fmla="val 29727"/>
            <a:gd name="adj2" fmla="val 0"/>
          </a:avLst>
        </a:prstGeom>
      </dgm:spPr>
    </dgm:pt>
    <dgm:pt modelId="{59D64BA6-B25F-4F24-82BD-FDB8EA0AB3D6}" type="pres">
      <dgm:prSet presAssocID="{0DD06C04-3466-40F4-8BF7-E992C8890150}" presName="iconRect" presStyleLbl="node1" presStyleIdx="5" presStyleCnt="6" custScaleX="71679" custLinFactNeighborX="-22436" custLinFactNeighborY="-9428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1ED09ACE-BC10-4CF3-A6E7-578B8F4F0C64}" type="pres">
      <dgm:prSet presAssocID="{0DD06C04-3466-40F4-8BF7-E992C8890150}" presName="spaceRect" presStyleCnt="0"/>
      <dgm:spPr/>
    </dgm:pt>
    <dgm:pt modelId="{584A0C3D-9803-4A0D-8B1E-99B94CC6706C}" type="pres">
      <dgm:prSet presAssocID="{0DD06C04-3466-40F4-8BF7-E992C8890150}" presName="textRect" presStyleLbl="revTx" presStyleIdx="5" presStyleCnt="6" custScaleY="127918">
        <dgm:presLayoutVars>
          <dgm:chMax val="1"/>
          <dgm:chPref val="1"/>
        </dgm:presLayoutVars>
      </dgm:prSet>
      <dgm:spPr/>
    </dgm:pt>
  </dgm:ptLst>
  <dgm:cxnLst>
    <dgm:cxn modelId="{EE6F0102-6FE7-4824-985C-0C4C00C40FC7}" srcId="{D0EE3FE3-549A-4DFA-807C-70E91D21375A}" destId="{AB4A5B25-7E6A-4477-B24B-D0D889955AF0}" srcOrd="1" destOrd="0" parTransId="{B8CE5C64-A486-47B2-94A5-2318A91DC4D5}" sibTransId="{5F2837F7-333C-4690-8F1E-C28EE3191E51}"/>
    <dgm:cxn modelId="{7DF66A14-4525-410F-91A4-B013798EAB5C}" type="presOf" srcId="{AB4A5B25-7E6A-4477-B24B-D0D889955AF0}" destId="{518051E1-D8D0-45CB-B607-90613D0773AE}" srcOrd="0" destOrd="0" presId="urn:microsoft.com/office/officeart/2018/5/layout/IconLeafLabelList"/>
    <dgm:cxn modelId="{D9AA401C-ABFC-4463-ACC6-EBA53ED75CB1}" srcId="{D0EE3FE3-549A-4DFA-807C-70E91D21375A}" destId="{0DD06C04-3466-40F4-8BF7-E992C8890150}" srcOrd="5" destOrd="0" parTransId="{7163A30D-F47B-4296-A514-243DA581CFDF}" sibTransId="{37E3E476-1E84-494E-BCB6-529D31551C8F}"/>
    <dgm:cxn modelId="{4B62F42A-A6F9-405C-B88A-47C6F241FB61}" type="presOf" srcId="{0DD06C04-3466-40F4-8BF7-E992C8890150}" destId="{584A0C3D-9803-4A0D-8B1E-99B94CC6706C}" srcOrd="0" destOrd="0" presId="urn:microsoft.com/office/officeart/2018/5/layout/IconLeafLabelList"/>
    <dgm:cxn modelId="{C467A534-4ED4-4EF2-8AF8-9246630839D9}" type="presOf" srcId="{8FB9C5D1-D3B3-4F7A-AC50-AFF8CD1A6306}" destId="{DDC07FBE-0874-44E0-AC81-CD982E05F882}" srcOrd="0" destOrd="0" presId="urn:microsoft.com/office/officeart/2018/5/layout/IconLeafLabelList"/>
    <dgm:cxn modelId="{36FD8D65-A76C-417E-A6C8-419C734D2475}" type="presOf" srcId="{E70765CD-F2CB-4E1D-B52F-A94B6E988747}" destId="{A56DBFB6-BEFC-42C9-969C-79238744E6CD}" srcOrd="0" destOrd="0" presId="urn:microsoft.com/office/officeart/2018/5/layout/IconLeafLabelList"/>
    <dgm:cxn modelId="{672F8668-86F3-4434-9D4B-A71CA33B5421}" type="presOf" srcId="{D0EE3FE3-549A-4DFA-807C-70E91D21375A}" destId="{79C6A1B4-21FE-473C-8597-9891245703CE}" srcOrd="0" destOrd="0" presId="urn:microsoft.com/office/officeart/2018/5/layout/IconLeafLabelList"/>
    <dgm:cxn modelId="{17B1DA69-66CB-42F5-8D33-F89473F75DC4}" srcId="{D0EE3FE3-549A-4DFA-807C-70E91D21375A}" destId="{7D1EEF88-D915-4050-B815-FBD6FD3A44FC}" srcOrd="0" destOrd="0" parTransId="{F625754E-4623-4B15-963D-A25349BF14C8}" sibTransId="{96F7C7F7-8500-45F4-95C9-E1E2DD4DEDF3}"/>
    <dgm:cxn modelId="{66CBE479-966A-4822-B384-B227C290F083}" srcId="{D0EE3FE3-549A-4DFA-807C-70E91D21375A}" destId="{E70765CD-F2CB-4E1D-B52F-A94B6E988747}" srcOrd="2" destOrd="0" parTransId="{88337A87-9EA5-4DA1-A19F-0F9357C37259}" sibTransId="{B4AAF71A-E338-494A-973B-9F6922A58332}"/>
    <dgm:cxn modelId="{78AA2E99-D665-4F6E-A4DC-C9A6ED5F7FCA}" srcId="{D0EE3FE3-549A-4DFA-807C-70E91D21375A}" destId="{8FB9C5D1-D3B3-4F7A-AC50-AFF8CD1A6306}" srcOrd="3" destOrd="0" parTransId="{9C037FCC-F98B-4416-A6C8-1A7F3AFE87E5}" sibTransId="{8D8BF6BF-1EBB-4B57-AEDB-4FD6DBAB402A}"/>
    <dgm:cxn modelId="{08EE87CE-0913-4461-9476-3696EF6B57A0}" srcId="{D0EE3FE3-549A-4DFA-807C-70E91D21375A}" destId="{CA785F7F-D289-49C8-80D7-A60183CF31FA}" srcOrd="4" destOrd="0" parTransId="{0B12D9B0-2572-43DF-9B2E-18492FBD4BF9}" sibTransId="{9D8B61C2-2002-4CAF-B2BC-8D816DF3EE2B}"/>
    <dgm:cxn modelId="{8B6E2ED8-BEF6-49D5-9354-D640CA7C1B95}" type="presOf" srcId="{7D1EEF88-D915-4050-B815-FBD6FD3A44FC}" destId="{E55FA8D1-373E-4B15-95F6-4C296EBDDF51}" srcOrd="0" destOrd="0" presId="urn:microsoft.com/office/officeart/2018/5/layout/IconLeafLabelList"/>
    <dgm:cxn modelId="{B8C5AAFE-8DC4-4C75-BC94-8399E8DFE4B6}" type="presOf" srcId="{CA785F7F-D289-49C8-80D7-A60183CF31FA}" destId="{74476D9D-A5A5-43E6-B4EA-5D482B1FD2CE}" srcOrd="0" destOrd="0" presId="urn:microsoft.com/office/officeart/2018/5/layout/IconLeafLabelList"/>
    <dgm:cxn modelId="{42142934-C687-40BE-809E-AF249CA4FEC6}" type="presParOf" srcId="{79C6A1B4-21FE-473C-8597-9891245703CE}" destId="{27B212BB-ABC4-4EFC-8687-7068D957E211}" srcOrd="0" destOrd="0" presId="urn:microsoft.com/office/officeart/2018/5/layout/IconLeafLabelList"/>
    <dgm:cxn modelId="{06022FD9-3A2F-4E34-936F-13CBA1B39D11}" type="presParOf" srcId="{27B212BB-ABC4-4EFC-8687-7068D957E211}" destId="{8DC5DE60-9D0C-4835-B663-C87BEE7F4878}" srcOrd="0" destOrd="0" presId="urn:microsoft.com/office/officeart/2018/5/layout/IconLeafLabelList"/>
    <dgm:cxn modelId="{B0BA7524-9E87-4578-A8CE-1FD2E1DBF714}" type="presParOf" srcId="{27B212BB-ABC4-4EFC-8687-7068D957E211}" destId="{5AD80708-AC35-46DD-A2DF-8E18041ED668}" srcOrd="1" destOrd="0" presId="urn:microsoft.com/office/officeart/2018/5/layout/IconLeafLabelList"/>
    <dgm:cxn modelId="{B673636B-3BD1-478F-9968-A7C7B95D414D}" type="presParOf" srcId="{27B212BB-ABC4-4EFC-8687-7068D957E211}" destId="{618561AA-BBC9-4370-9034-EBC8AA202401}" srcOrd="2" destOrd="0" presId="urn:microsoft.com/office/officeart/2018/5/layout/IconLeafLabelList"/>
    <dgm:cxn modelId="{50B273A0-71A7-48D2-9913-FEF7BC5FBCF4}" type="presParOf" srcId="{27B212BB-ABC4-4EFC-8687-7068D957E211}" destId="{E55FA8D1-373E-4B15-95F6-4C296EBDDF51}" srcOrd="3" destOrd="0" presId="urn:microsoft.com/office/officeart/2018/5/layout/IconLeafLabelList"/>
    <dgm:cxn modelId="{590FA73E-BEA8-4A78-A033-94FE9556FE2F}" type="presParOf" srcId="{79C6A1B4-21FE-473C-8597-9891245703CE}" destId="{A11CB54B-07CA-4B64-9156-E115DD8E0C34}" srcOrd="1" destOrd="0" presId="urn:microsoft.com/office/officeart/2018/5/layout/IconLeafLabelList"/>
    <dgm:cxn modelId="{EAC05BDA-E56C-4812-88E1-053C3E99E3F7}" type="presParOf" srcId="{79C6A1B4-21FE-473C-8597-9891245703CE}" destId="{0E976272-1965-4B85-A7DB-3A4DAFD607E0}" srcOrd="2" destOrd="0" presId="urn:microsoft.com/office/officeart/2018/5/layout/IconLeafLabelList"/>
    <dgm:cxn modelId="{F37DFB1A-9A94-4245-B4FE-EB486F62D617}" type="presParOf" srcId="{0E976272-1965-4B85-A7DB-3A4DAFD607E0}" destId="{9EE8AE26-B443-43DF-A914-95F87BED0E5D}" srcOrd="0" destOrd="0" presId="urn:microsoft.com/office/officeart/2018/5/layout/IconLeafLabelList"/>
    <dgm:cxn modelId="{F84D05F2-D009-432F-88BA-1380C370B8A8}" type="presParOf" srcId="{0E976272-1965-4B85-A7DB-3A4DAFD607E0}" destId="{F3B20FCF-B577-43A5-9F63-970D62EF402C}" srcOrd="1" destOrd="0" presId="urn:microsoft.com/office/officeart/2018/5/layout/IconLeafLabelList"/>
    <dgm:cxn modelId="{438FE1BF-424D-43E5-88AB-837395A37B88}" type="presParOf" srcId="{0E976272-1965-4B85-A7DB-3A4DAFD607E0}" destId="{DF495493-1A22-4414-8677-85DC55A53129}" srcOrd="2" destOrd="0" presId="urn:microsoft.com/office/officeart/2018/5/layout/IconLeafLabelList"/>
    <dgm:cxn modelId="{F9E100AA-7197-42CF-ACF5-E95DC0B3354C}" type="presParOf" srcId="{0E976272-1965-4B85-A7DB-3A4DAFD607E0}" destId="{518051E1-D8D0-45CB-B607-90613D0773AE}" srcOrd="3" destOrd="0" presId="urn:microsoft.com/office/officeart/2018/5/layout/IconLeafLabelList"/>
    <dgm:cxn modelId="{31BF05F8-DBC4-4AC1-B187-60EE1EA6C8DF}" type="presParOf" srcId="{79C6A1B4-21FE-473C-8597-9891245703CE}" destId="{05D66238-5A76-4A7C-BAD5-3B90E5C7490F}" srcOrd="3" destOrd="0" presId="urn:microsoft.com/office/officeart/2018/5/layout/IconLeafLabelList"/>
    <dgm:cxn modelId="{12FF31E9-91E4-4694-8682-75932B6DF652}" type="presParOf" srcId="{79C6A1B4-21FE-473C-8597-9891245703CE}" destId="{E373D39D-9378-4DFF-B96B-891BF6034015}" srcOrd="4" destOrd="0" presId="urn:microsoft.com/office/officeart/2018/5/layout/IconLeafLabelList"/>
    <dgm:cxn modelId="{B6629E4C-C6FB-4437-83B5-EB064BD15560}" type="presParOf" srcId="{E373D39D-9378-4DFF-B96B-891BF6034015}" destId="{AA2C5CE4-1D94-4464-B1E8-CFF5F700D33E}" srcOrd="0" destOrd="0" presId="urn:microsoft.com/office/officeart/2018/5/layout/IconLeafLabelList"/>
    <dgm:cxn modelId="{DEB51719-8990-42F6-AB39-572A2F3B9366}" type="presParOf" srcId="{E373D39D-9378-4DFF-B96B-891BF6034015}" destId="{7CBD35E6-3922-44EB-AA4E-1F8350B65168}" srcOrd="1" destOrd="0" presId="urn:microsoft.com/office/officeart/2018/5/layout/IconLeafLabelList"/>
    <dgm:cxn modelId="{BC81ADB5-7A00-4060-B8C4-3CC46A5BF104}" type="presParOf" srcId="{E373D39D-9378-4DFF-B96B-891BF6034015}" destId="{9F6E96B9-BA08-49C3-9110-61A49AA0438A}" srcOrd="2" destOrd="0" presId="urn:microsoft.com/office/officeart/2018/5/layout/IconLeafLabelList"/>
    <dgm:cxn modelId="{392E55A1-EB1C-47E2-8BA5-FC0F04ED01DB}" type="presParOf" srcId="{E373D39D-9378-4DFF-B96B-891BF6034015}" destId="{A56DBFB6-BEFC-42C9-969C-79238744E6CD}" srcOrd="3" destOrd="0" presId="urn:microsoft.com/office/officeart/2018/5/layout/IconLeafLabelList"/>
    <dgm:cxn modelId="{943C6888-1E2C-4B99-ACA9-391380E70FBD}" type="presParOf" srcId="{79C6A1B4-21FE-473C-8597-9891245703CE}" destId="{62FD4F3E-46EA-4B13-A95A-C9E54897C34F}" srcOrd="5" destOrd="0" presId="urn:microsoft.com/office/officeart/2018/5/layout/IconLeafLabelList"/>
    <dgm:cxn modelId="{27D87B13-6C4A-4416-B1B5-21D46E065AAC}" type="presParOf" srcId="{79C6A1B4-21FE-473C-8597-9891245703CE}" destId="{45139CEA-6803-46EA-AF03-8235B65C0167}" srcOrd="6" destOrd="0" presId="urn:microsoft.com/office/officeart/2018/5/layout/IconLeafLabelList"/>
    <dgm:cxn modelId="{13E0CFF6-B2D8-45C5-98C8-D819E54C8030}" type="presParOf" srcId="{45139CEA-6803-46EA-AF03-8235B65C0167}" destId="{F741CC62-2234-44E7-BD19-7D3B5CC93A19}" srcOrd="0" destOrd="0" presId="urn:microsoft.com/office/officeart/2018/5/layout/IconLeafLabelList"/>
    <dgm:cxn modelId="{33F5C4CF-5C49-44E2-9FC0-160E430D7EA6}" type="presParOf" srcId="{45139CEA-6803-46EA-AF03-8235B65C0167}" destId="{49097DB9-4461-4F5D-8049-FBFBA311D1C3}" srcOrd="1" destOrd="0" presId="urn:microsoft.com/office/officeart/2018/5/layout/IconLeafLabelList"/>
    <dgm:cxn modelId="{6FB37C4D-3C61-4F08-9745-23D0B2936EA8}" type="presParOf" srcId="{45139CEA-6803-46EA-AF03-8235B65C0167}" destId="{9FF71F04-7A48-4C92-AFF6-282BA0DE3E6F}" srcOrd="2" destOrd="0" presId="urn:microsoft.com/office/officeart/2018/5/layout/IconLeafLabelList"/>
    <dgm:cxn modelId="{F97603D9-E7E5-42C6-8737-76AC8286211F}" type="presParOf" srcId="{45139CEA-6803-46EA-AF03-8235B65C0167}" destId="{DDC07FBE-0874-44E0-AC81-CD982E05F882}" srcOrd="3" destOrd="0" presId="urn:microsoft.com/office/officeart/2018/5/layout/IconLeafLabelList"/>
    <dgm:cxn modelId="{208E7B7A-09D2-4BE7-A5C7-3E09AD581AA2}" type="presParOf" srcId="{79C6A1B4-21FE-473C-8597-9891245703CE}" destId="{5C6CD5BD-2CCD-4192-9B1B-F14CF491A2D1}" srcOrd="7" destOrd="0" presId="urn:microsoft.com/office/officeart/2018/5/layout/IconLeafLabelList"/>
    <dgm:cxn modelId="{E9A4F3C4-69B6-4E39-999E-314CFA7DCB1B}" type="presParOf" srcId="{79C6A1B4-21FE-473C-8597-9891245703CE}" destId="{C6AA0FC1-032A-421C-B551-15F6EEBA1F53}" srcOrd="8" destOrd="0" presId="urn:microsoft.com/office/officeart/2018/5/layout/IconLeafLabelList"/>
    <dgm:cxn modelId="{BEB90E43-285C-466C-8690-FBAA3AC20969}" type="presParOf" srcId="{C6AA0FC1-032A-421C-B551-15F6EEBA1F53}" destId="{B1011AC4-D1D2-4F12-A20C-8A1F1FDDCF81}" srcOrd="0" destOrd="0" presId="urn:microsoft.com/office/officeart/2018/5/layout/IconLeafLabelList"/>
    <dgm:cxn modelId="{9326D28F-019E-4DF5-A711-0E1C5E7C378E}" type="presParOf" srcId="{C6AA0FC1-032A-421C-B551-15F6EEBA1F53}" destId="{6DD4D5AB-BD5F-42FF-9039-1175F1E7605B}" srcOrd="1" destOrd="0" presId="urn:microsoft.com/office/officeart/2018/5/layout/IconLeafLabelList"/>
    <dgm:cxn modelId="{E20051A9-81D4-419E-96C5-A74D5A50E0FD}" type="presParOf" srcId="{C6AA0FC1-032A-421C-B551-15F6EEBA1F53}" destId="{F0BB269B-452E-4AEC-9F11-ABBBC308968E}" srcOrd="2" destOrd="0" presId="urn:microsoft.com/office/officeart/2018/5/layout/IconLeafLabelList"/>
    <dgm:cxn modelId="{0BFF606A-E35F-43F8-953D-8D916850B888}" type="presParOf" srcId="{C6AA0FC1-032A-421C-B551-15F6EEBA1F53}" destId="{74476D9D-A5A5-43E6-B4EA-5D482B1FD2CE}" srcOrd="3" destOrd="0" presId="urn:microsoft.com/office/officeart/2018/5/layout/IconLeafLabelList"/>
    <dgm:cxn modelId="{F8BBA84A-D6A1-42D2-A34F-89D326BDA596}" type="presParOf" srcId="{79C6A1B4-21FE-473C-8597-9891245703CE}" destId="{E7E61628-8D14-451B-8B22-ECE019A371F3}" srcOrd="9" destOrd="0" presId="urn:microsoft.com/office/officeart/2018/5/layout/IconLeafLabelList"/>
    <dgm:cxn modelId="{917A163F-1CBF-458A-81F4-6756809DD06B}" type="presParOf" srcId="{79C6A1B4-21FE-473C-8597-9891245703CE}" destId="{7E184FF6-381F-4A86-B49F-850C1996F908}" srcOrd="10" destOrd="0" presId="urn:microsoft.com/office/officeart/2018/5/layout/IconLeafLabelList"/>
    <dgm:cxn modelId="{AB3F6253-A954-4447-A9D7-30B92AEEF47F}" type="presParOf" srcId="{7E184FF6-381F-4A86-B49F-850C1996F908}" destId="{153AF3EA-D278-4FF3-B76E-59C74B85F572}" srcOrd="0" destOrd="0" presId="urn:microsoft.com/office/officeart/2018/5/layout/IconLeafLabelList"/>
    <dgm:cxn modelId="{DCE6FFA8-36CD-4F90-AA67-EB9D563D43FA}" type="presParOf" srcId="{7E184FF6-381F-4A86-B49F-850C1996F908}" destId="{59D64BA6-B25F-4F24-82BD-FDB8EA0AB3D6}" srcOrd="1" destOrd="0" presId="urn:microsoft.com/office/officeart/2018/5/layout/IconLeafLabelList"/>
    <dgm:cxn modelId="{5A024616-CF7A-4790-83CD-B46771A89B57}" type="presParOf" srcId="{7E184FF6-381F-4A86-B49F-850C1996F908}" destId="{1ED09ACE-BC10-4CF3-A6E7-578B8F4F0C64}" srcOrd="2" destOrd="0" presId="urn:microsoft.com/office/officeart/2018/5/layout/IconLeafLabelList"/>
    <dgm:cxn modelId="{428890B2-ADBD-430D-BEF3-7129981C34AF}" type="presParOf" srcId="{7E184FF6-381F-4A86-B49F-850C1996F908}" destId="{584A0C3D-9803-4A0D-8B1E-99B94CC6706C}" srcOrd="3" destOrd="0" presId="urn:microsoft.com/office/officeart/2018/5/layout/IconLeaf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8FF191-128B-4219-918C-8652E2B8FFD3}" type="doc">
      <dgm:prSet loTypeId="urn:microsoft.com/office/officeart/2018/2/layout/IconCircleList" loCatId="icon" qsTypeId="urn:microsoft.com/office/officeart/2005/8/quickstyle/simple5" qsCatId="simple" csTypeId="urn:microsoft.com/office/officeart/2018/5/colors/Iconchunking_neutralicon_colorful1" csCatId="colorful" phldr="1"/>
      <dgm:spPr/>
      <dgm:t>
        <a:bodyPr/>
        <a:lstStyle/>
        <a:p>
          <a:endParaRPr lang="en-US"/>
        </a:p>
      </dgm:t>
    </dgm:pt>
    <dgm:pt modelId="{368A563C-16F5-440F-B275-E0889785F8AE}">
      <dgm:prSet custT="1"/>
      <dgm:spPr/>
      <dgm:t>
        <a:bodyPr/>
        <a:lstStyle/>
        <a:p>
          <a:pPr>
            <a:lnSpc>
              <a:spcPct val="100000"/>
            </a:lnSpc>
          </a:pPr>
          <a:r>
            <a:rPr lang="en-GB" sz="1400" b="1">
              <a:latin typeface="Arial" panose="020B0604020202020204" pitchFamily="34" charset="0"/>
              <a:cs typeface="Arial" panose="020B0604020202020204" pitchFamily="34" charset="0"/>
            </a:rPr>
            <a:t>Digital exclusion </a:t>
          </a:r>
          <a:r>
            <a:rPr lang="en-GB" sz="1400" b="0" i="0">
              <a:latin typeface="Arial" panose="020B0604020202020204" pitchFamily="34" charset="0"/>
              <a:cs typeface="Arial" panose="020B0604020202020204" pitchFamily="34" charset="0"/>
            </a:rPr>
            <a:t>only 52% of older people in deprived areas use the internet daily vs. 80% in the least deprived (Age UK, 2025)</a:t>
          </a:r>
        </a:p>
        <a:p>
          <a:pPr>
            <a:lnSpc>
              <a:spcPct val="100000"/>
            </a:lnSpc>
          </a:pPr>
          <a:endParaRPr lang="en-US" sz="1400">
            <a:latin typeface="Arial" panose="020B0604020202020204" pitchFamily="34" charset="0"/>
            <a:cs typeface="Arial" panose="020B0604020202020204" pitchFamily="34" charset="0"/>
          </a:endParaRPr>
        </a:p>
        <a:p>
          <a:pPr>
            <a:lnSpc>
              <a:spcPct val="100000"/>
            </a:lnSpc>
          </a:pPr>
          <a:endParaRPr lang="en-US" sz="1400">
            <a:latin typeface="Arial" panose="020B0604020202020204" pitchFamily="34" charset="0"/>
            <a:cs typeface="Arial" panose="020B0604020202020204" pitchFamily="34" charset="0"/>
          </a:endParaRPr>
        </a:p>
      </dgm:t>
    </dgm:pt>
    <dgm:pt modelId="{36B21A95-C887-45F9-A37B-792904C131AD}" type="parTrans" cxnId="{C033A52C-5F94-46EB-9357-0F7FFF2F58ED}">
      <dgm:prSet/>
      <dgm:spPr/>
      <dgm:t>
        <a:bodyPr/>
        <a:lstStyle/>
        <a:p>
          <a:endParaRPr lang="en-US"/>
        </a:p>
      </dgm:t>
    </dgm:pt>
    <dgm:pt modelId="{8AAB9B08-6269-4427-8718-C4181A635767}" type="sibTrans" cxnId="{C033A52C-5F94-46EB-9357-0F7FFF2F58ED}">
      <dgm:prSet/>
      <dgm:spPr/>
      <dgm:t>
        <a:bodyPr/>
        <a:lstStyle/>
        <a:p>
          <a:pPr>
            <a:lnSpc>
              <a:spcPct val="100000"/>
            </a:lnSpc>
          </a:pPr>
          <a:endParaRPr lang="en-US"/>
        </a:p>
      </dgm:t>
    </dgm:pt>
    <dgm:pt modelId="{5EFB5C2D-F4A9-46C4-BE8D-61684ACD5D1D}">
      <dgm:prSet custT="1"/>
      <dgm:spPr/>
      <dgm:t>
        <a:bodyPr/>
        <a:lstStyle/>
        <a:p>
          <a:pPr>
            <a:lnSpc>
              <a:spcPct val="100000"/>
            </a:lnSpc>
          </a:pPr>
          <a:r>
            <a:rPr lang="en-GB" sz="1400" b="1" i="0">
              <a:latin typeface="Arial" panose="020B0604020202020204" pitchFamily="34" charset="0"/>
              <a:cs typeface="Arial" panose="020B0604020202020204" pitchFamily="34" charset="0"/>
            </a:rPr>
            <a:t>CQC warning (2025)</a:t>
          </a:r>
          <a:r>
            <a:rPr lang="en-GB" sz="1400" b="0" i="0">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'Digital by default' approaches may exclude vulnerable older adults and widen inequalities.</a:t>
          </a:r>
          <a:endParaRPr lang="en-US" sz="1400">
            <a:latin typeface="Arial" panose="020B0604020202020204" pitchFamily="34" charset="0"/>
            <a:cs typeface="Arial" panose="020B0604020202020204" pitchFamily="34" charset="0"/>
          </a:endParaRPr>
        </a:p>
      </dgm:t>
    </dgm:pt>
    <dgm:pt modelId="{4D44EFCB-7446-435A-B8A5-7A5954CA043F}" type="parTrans" cxnId="{3CFB9631-4989-42BF-88CE-D373ADC8F81A}">
      <dgm:prSet/>
      <dgm:spPr/>
      <dgm:t>
        <a:bodyPr/>
        <a:lstStyle/>
        <a:p>
          <a:endParaRPr lang="en-US"/>
        </a:p>
      </dgm:t>
    </dgm:pt>
    <dgm:pt modelId="{8FB1D8FE-1293-413E-A014-277CEC7A0281}" type="sibTrans" cxnId="{3CFB9631-4989-42BF-88CE-D373ADC8F81A}">
      <dgm:prSet/>
      <dgm:spPr/>
      <dgm:t>
        <a:bodyPr/>
        <a:lstStyle/>
        <a:p>
          <a:pPr>
            <a:lnSpc>
              <a:spcPct val="100000"/>
            </a:lnSpc>
          </a:pPr>
          <a:endParaRPr lang="en-US"/>
        </a:p>
      </dgm:t>
    </dgm:pt>
    <dgm:pt modelId="{60FD5F25-07F3-48E2-BC95-BCDC8B555B16}">
      <dgm:prSet custT="1"/>
      <dgm:spPr/>
      <dgm:t>
        <a:bodyPr/>
        <a:lstStyle/>
        <a:p>
          <a:pPr>
            <a:lnSpc>
              <a:spcPct val="100000"/>
            </a:lnSpc>
          </a:pPr>
          <a:r>
            <a:rPr lang="en-GB" sz="1400" b="1" i="0">
              <a:latin typeface="Arial" panose="020B0604020202020204" pitchFamily="34" charset="0"/>
              <a:cs typeface="Arial" panose="020B0604020202020204" pitchFamily="34" charset="0"/>
            </a:rPr>
            <a:t>Digital ageism</a:t>
          </a:r>
          <a:r>
            <a:rPr lang="en-GB" sz="1400" b="0" i="0">
              <a:latin typeface="Arial" panose="020B0604020202020204" pitchFamily="34" charset="0"/>
              <a:cs typeface="Arial" panose="020B0604020202020204" pitchFamily="34" charset="0"/>
            </a:rPr>
            <a:t> surveillance technologies may reinforce paternalistic approaches while older adults remain underrepresented in AI datasets, increasing</a:t>
          </a:r>
          <a:r>
            <a:rPr lang="en-GB" sz="1400">
              <a:latin typeface="Arial" panose="020B0604020202020204" pitchFamily="34" charset="0"/>
              <a:cs typeface="Arial" panose="020B0604020202020204" pitchFamily="34" charset="0"/>
            </a:rPr>
            <a:t> the risk of bias in technology design (Older People's Commissioner for Wales, 2025).</a:t>
          </a:r>
          <a:endParaRPr lang="en-US" sz="1400">
            <a:latin typeface="Arial" panose="020B0604020202020204" pitchFamily="34" charset="0"/>
            <a:cs typeface="Arial" panose="020B0604020202020204" pitchFamily="34" charset="0"/>
          </a:endParaRPr>
        </a:p>
      </dgm:t>
    </dgm:pt>
    <dgm:pt modelId="{AE0C148E-CBF3-43D0-83A5-16930C8DA0C1}" type="parTrans" cxnId="{DD13A3DF-0751-4F48-B7C6-2E7A64E21383}">
      <dgm:prSet/>
      <dgm:spPr/>
      <dgm:t>
        <a:bodyPr/>
        <a:lstStyle/>
        <a:p>
          <a:endParaRPr lang="en-US"/>
        </a:p>
      </dgm:t>
    </dgm:pt>
    <dgm:pt modelId="{72800912-7CFD-4483-95C3-6F8784CBD032}" type="sibTrans" cxnId="{DD13A3DF-0751-4F48-B7C6-2E7A64E21383}">
      <dgm:prSet/>
      <dgm:spPr/>
      <dgm:t>
        <a:bodyPr/>
        <a:lstStyle/>
        <a:p>
          <a:pPr>
            <a:lnSpc>
              <a:spcPct val="100000"/>
            </a:lnSpc>
          </a:pPr>
          <a:endParaRPr lang="en-US"/>
        </a:p>
      </dgm:t>
    </dgm:pt>
    <dgm:pt modelId="{2EC8A2B6-E945-468D-B328-2982822207F3}">
      <dgm:prSet custT="1"/>
      <dgm:spPr/>
      <dgm:t>
        <a:bodyPr/>
        <a:lstStyle/>
        <a:p>
          <a:pPr>
            <a:lnSpc>
              <a:spcPct val="100000"/>
            </a:lnSpc>
          </a:pPr>
          <a:endParaRPr lang="en-GB" sz="1400" b="0" i="0">
            <a:latin typeface="Arial" panose="020B0604020202020204" pitchFamily="34" charset="0"/>
            <a:cs typeface="Arial" panose="020B0604020202020204" pitchFamily="34" charset="0"/>
          </a:endParaRPr>
        </a:p>
        <a:p>
          <a:pPr>
            <a:lnSpc>
              <a:spcPct val="100000"/>
            </a:lnSpc>
          </a:pPr>
          <a:r>
            <a:rPr lang="en-GB" sz="1400" b="1">
              <a:latin typeface="Arial" panose="020B0604020202020204" pitchFamily="34" charset="0"/>
              <a:cs typeface="Arial" panose="020B0604020202020204" pitchFamily="34" charset="0"/>
            </a:rPr>
            <a:t>Technology</a:t>
          </a:r>
          <a:r>
            <a:rPr lang="en-GB" sz="1400">
              <a:latin typeface="Arial" panose="020B0604020202020204" pitchFamily="34" charset="0"/>
              <a:cs typeface="Arial" panose="020B0604020202020204" pitchFamily="34" charset="0"/>
            </a:rPr>
            <a:t> cannot replace practical support, environmental adaptations or person-centred relationships that promote empowerment and wellbeing.</a:t>
          </a:r>
          <a:endParaRPr lang="en-US" sz="1400">
            <a:latin typeface="Arial" panose="020B0604020202020204" pitchFamily="34" charset="0"/>
            <a:cs typeface="Arial" panose="020B0604020202020204" pitchFamily="34" charset="0"/>
          </a:endParaRPr>
        </a:p>
      </dgm:t>
    </dgm:pt>
    <dgm:pt modelId="{3DAF159F-39DD-4D7E-B6FC-3E279F154C57}" type="parTrans" cxnId="{9B56C737-E091-4508-8635-880FB238738F}">
      <dgm:prSet/>
      <dgm:spPr/>
      <dgm:t>
        <a:bodyPr/>
        <a:lstStyle/>
        <a:p>
          <a:endParaRPr lang="en-US"/>
        </a:p>
      </dgm:t>
    </dgm:pt>
    <dgm:pt modelId="{2BC486CF-BAE8-4C4E-9997-E512D610172A}" type="sibTrans" cxnId="{9B56C737-E091-4508-8635-880FB238738F}">
      <dgm:prSet/>
      <dgm:spPr/>
      <dgm:t>
        <a:bodyPr/>
        <a:lstStyle/>
        <a:p>
          <a:endParaRPr lang="en-US"/>
        </a:p>
      </dgm:t>
    </dgm:pt>
    <dgm:pt modelId="{EB3EC257-BEEA-46EB-BB6D-035B08201B4D}" type="pres">
      <dgm:prSet presAssocID="{3F8FF191-128B-4219-918C-8652E2B8FFD3}" presName="root" presStyleCnt="0">
        <dgm:presLayoutVars>
          <dgm:dir/>
          <dgm:resizeHandles val="exact"/>
        </dgm:presLayoutVars>
      </dgm:prSet>
      <dgm:spPr/>
    </dgm:pt>
    <dgm:pt modelId="{8B5F66A8-FCBD-4F73-A3C8-4A2959965D21}" type="pres">
      <dgm:prSet presAssocID="{3F8FF191-128B-4219-918C-8652E2B8FFD3}" presName="container" presStyleCnt="0">
        <dgm:presLayoutVars>
          <dgm:dir/>
          <dgm:resizeHandles val="exact"/>
        </dgm:presLayoutVars>
      </dgm:prSet>
      <dgm:spPr/>
    </dgm:pt>
    <dgm:pt modelId="{F19E5797-AF58-4BEE-A946-3BA9BD3E0E0A}" type="pres">
      <dgm:prSet presAssocID="{368A563C-16F5-440F-B275-E0889785F8AE}" presName="compNode" presStyleCnt="0"/>
      <dgm:spPr/>
    </dgm:pt>
    <dgm:pt modelId="{93489F8F-9F6F-4CA3-A26F-638CFFBF1986}" type="pres">
      <dgm:prSet presAssocID="{368A563C-16F5-440F-B275-E0889785F8AE}" presName="iconBgRect" presStyleLbl="bgShp" presStyleIdx="0" presStyleCnt="4" custLinFactNeighborX="-8502" custLinFactNeighborY="-96353"/>
      <dgm:spPr/>
    </dgm:pt>
    <dgm:pt modelId="{095A5EC2-6A4B-44DC-85A9-0DB24C2F0786}" type="pres">
      <dgm:prSet presAssocID="{368A563C-16F5-440F-B275-E0889785F8AE}" presName="iconRect" presStyleLbl="node1" presStyleIdx="0" presStyleCnt="4" custLinFactY="-75728" custLinFactNeighborX="-4886" custLinFactNeighborY="-10000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erson with Cane"/>
        </a:ext>
      </dgm:extLst>
    </dgm:pt>
    <dgm:pt modelId="{FBA2D0F8-63B4-42DE-BA3D-3E67BF0E47A7}" type="pres">
      <dgm:prSet presAssocID="{368A563C-16F5-440F-B275-E0889785F8AE}" presName="spaceRect" presStyleCnt="0"/>
      <dgm:spPr/>
    </dgm:pt>
    <dgm:pt modelId="{0F0AFAA2-0C46-4BAF-80ED-52DA73A721FB}" type="pres">
      <dgm:prSet presAssocID="{368A563C-16F5-440F-B275-E0889785F8AE}" presName="textRect" presStyleLbl="revTx" presStyleIdx="0" presStyleCnt="4">
        <dgm:presLayoutVars>
          <dgm:chMax val="1"/>
          <dgm:chPref val="1"/>
        </dgm:presLayoutVars>
      </dgm:prSet>
      <dgm:spPr/>
    </dgm:pt>
    <dgm:pt modelId="{02D3F151-2327-4E1D-B951-E8BCF0DFE0C0}" type="pres">
      <dgm:prSet presAssocID="{8AAB9B08-6269-4427-8718-C4181A635767}" presName="sibTrans" presStyleLbl="sibTrans2D1" presStyleIdx="0" presStyleCnt="0"/>
      <dgm:spPr/>
    </dgm:pt>
    <dgm:pt modelId="{0673977F-10C8-4CA5-A444-44BC9A3E1281}" type="pres">
      <dgm:prSet presAssocID="{5EFB5C2D-F4A9-46C4-BE8D-61684ACD5D1D}" presName="compNode" presStyleCnt="0"/>
      <dgm:spPr/>
    </dgm:pt>
    <dgm:pt modelId="{E7C221FB-5536-4A9A-987E-541268E7D7C4}" type="pres">
      <dgm:prSet presAssocID="{5EFB5C2D-F4A9-46C4-BE8D-61684ACD5D1D}" presName="iconBgRect" presStyleLbl="bgShp" presStyleIdx="1" presStyleCnt="4" custLinFactNeighborX="1889" custLinFactNeighborY="-48177"/>
      <dgm:spPr/>
    </dgm:pt>
    <dgm:pt modelId="{68A63549-DECE-4C3E-97EF-E86FB8EF096B}" type="pres">
      <dgm:prSet presAssocID="{5EFB5C2D-F4A9-46C4-BE8D-61684ACD5D1D}" presName="iconRect" presStyleLbl="node1" presStyleIdx="1" presStyleCnt="4" custLinFactNeighborX="9772" custLinFactNeighborY="-9283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nger"/>
        </a:ext>
      </dgm:extLst>
    </dgm:pt>
    <dgm:pt modelId="{EBC046B3-34E8-49E3-BECA-4B9E56D61986}" type="pres">
      <dgm:prSet presAssocID="{5EFB5C2D-F4A9-46C4-BE8D-61684ACD5D1D}" presName="spaceRect" presStyleCnt="0"/>
      <dgm:spPr/>
    </dgm:pt>
    <dgm:pt modelId="{3CDC9C97-A7E7-4BFD-9BF5-5A78C4E0FD2F}" type="pres">
      <dgm:prSet presAssocID="{5EFB5C2D-F4A9-46C4-BE8D-61684ACD5D1D}" presName="textRect" presStyleLbl="revTx" presStyleIdx="1" presStyleCnt="4" custScaleY="178358">
        <dgm:presLayoutVars>
          <dgm:chMax val="1"/>
          <dgm:chPref val="1"/>
        </dgm:presLayoutVars>
      </dgm:prSet>
      <dgm:spPr/>
    </dgm:pt>
    <dgm:pt modelId="{0E5D9BB9-9707-4778-A40F-7C9B07329E1A}" type="pres">
      <dgm:prSet presAssocID="{8FB1D8FE-1293-413E-A014-277CEC7A0281}" presName="sibTrans" presStyleLbl="sibTrans2D1" presStyleIdx="0" presStyleCnt="0"/>
      <dgm:spPr/>
    </dgm:pt>
    <dgm:pt modelId="{63CB4C54-F1C8-4D0B-AA71-9BCA0E703B3B}" type="pres">
      <dgm:prSet presAssocID="{60FD5F25-07F3-48E2-BC95-BCDC8B555B16}" presName="compNode" presStyleCnt="0"/>
      <dgm:spPr/>
    </dgm:pt>
    <dgm:pt modelId="{7A0E7360-6F67-4BD0-932D-FC04181F4A18}" type="pres">
      <dgm:prSet presAssocID="{60FD5F25-07F3-48E2-BC95-BCDC8B555B16}" presName="iconBgRect" presStyleLbl="bgShp" presStyleIdx="2" presStyleCnt="4"/>
      <dgm:spPr/>
    </dgm:pt>
    <dgm:pt modelId="{285A705B-221C-4CAF-9D1C-5C5B23BE9AA6}" type="pres">
      <dgm:prSet presAssocID="{60FD5F25-07F3-48E2-BC95-BCDC8B555B1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usiness Growth"/>
        </a:ext>
      </dgm:extLst>
    </dgm:pt>
    <dgm:pt modelId="{361B829F-A752-41EA-9A4C-4868ACE66109}" type="pres">
      <dgm:prSet presAssocID="{60FD5F25-07F3-48E2-BC95-BCDC8B555B16}" presName="spaceRect" presStyleCnt="0"/>
      <dgm:spPr/>
    </dgm:pt>
    <dgm:pt modelId="{520CD778-85E5-446B-8D4E-5AF24AAA074F}" type="pres">
      <dgm:prSet presAssocID="{60FD5F25-07F3-48E2-BC95-BCDC8B555B16}" presName="textRect" presStyleLbl="revTx" presStyleIdx="2" presStyleCnt="4">
        <dgm:presLayoutVars>
          <dgm:chMax val="1"/>
          <dgm:chPref val="1"/>
        </dgm:presLayoutVars>
      </dgm:prSet>
      <dgm:spPr/>
    </dgm:pt>
    <dgm:pt modelId="{E10A8DCE-A38C-4EA1-8B25-117E183CDB29}" type="pres">
      <dgm:prSet presAssocID="{72800912-7CFD-4483-95C3-6F8784CBD032}" presName="sibTrans" presStyleLbl="sibTrans2D1" presStyleIdx="0" presStyleCnt="0"/>
      <dgm:spPr/>
    </dgm:pt>
    <dgm:pt modelId="{B60CE688-651E-4FC1-8092-8CBB0EF41B42}" type="pres">
      <dgm:prSet presAssocID="{2EC8A2B6-E945-468D-B328-2982822207F3}" presName="compNode" presStyleCnt="0"/>
      <dgm:spPr/>
    </dgm:pt>
    <dgm:pt modelId="{25B812E3-70DC-4989-BFBA-64C6F2A0BC04}" type="pres">
      <dgm:prSet presAssocID="{2EC8A2B6-E945-468D-B328-2982822207F3}" presName="iconBgRect" presStyleLbl="bgShp" presStyleIdx="3" presStyleCnt="4"/>
      <dgm:spPr/>
    </dgm:pt>
    <dgm:pt modelId="{A365FC42-99F5-4256-97DA-65F2C7D21732}" type="pres">
      <dgm:prSet presAssocID="{2EC8A2B6-E945-468D-B328-2982822207F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97ED9D91-AE63-4EAA-900F-0D1EFDF5D1F8}" type="pres">
      <dgm:prSet presAssocID="{2EC8A2B6-E945-468D-B328-2982822207F3}" presName="spaceRect" presStyleCnt="0"/>
      <dgm:spPr/>
    </dgm:pt>
    <dgm:pt modelId="{27E9A7AE-8A0E-4B96-A2FF-D0E88449F152}" type="pres">
      <dgm:prSet presAssocID="{2EC8A2B6-E945-468D-B328-2982822207F3}" presName="textRect" presStyleLbl="revTx" presStyleIdx="3" presStyleCnt="4">
        <dgm:presLayoutVars>
          <dgm:chMax val="1"/>
          <dgm:chPref val="1"/>
        </dgm:presLayoutVars>
      </dgm:prSet>
      <dgm:spPr/>
    </dgm:pt>
  </dgm:ptLst>
  <dgm:cxnLst>
    <dgm:cxn modelId="{C033A52C-5F94-46EB-9357-0F7FFF2F58ED}" srcId="{3F8FF191-128B-4219-918C-8652E2B8FFD3}" destId="{368A563C-16F5-440F-B275-E0889785F8AE}" srcOrd="0" destOrd="0" parTransId="{36B21A95-C887-45F9-A37B-792904C131AD}" sibTransId="{8AAB9B08-6269-4427-8718-C4181A635767}"/>
    <dgm:cxn modelId="{3CFB9631-4989-42BF-88CE-D373ADC8F81A}" srcId="{3F8FF191-128B-4219-918C-8652E2B8FFD3}" destId="{5EFB5C2D-F4A9-46C4-BE8D-61684ACD5D1D}" srcOrd="1" destOrd="0" parTransId="{4D44EFCB-7446-435A-B8A5-7A5954CA043F}" sibTransId="{8FB1D8FE-1293-413E-A014-277CEC7A0281}"/>
    <dgm:cxn modelId="{9B56C737-E091-4508-8635-880FB238738F}" srcId="{3F8FF191-128B-4219-918C-8652E2B8FFD3}" destId="{2EC8A2B6-E945-468D-B328-2982822207F3}" srcOrd="3" destOrd="0" parTransId="{3DAF159F-39DD-4D7E-B6FC-3E279F154C57}" sibTransId="{2BC486CF-BAE8-4C4E-9997-E512D610172A}"/>
    <dgm:cxn modelId="{F5F35971-3E0E-4CF7-BE67-E5FA8840E6D5}" type="presOf" srcId="{3F8FF191-128B-4219-918C-8652E2B8FFD3}" destId="{EB3EC257-BEEA-46EB-BB6D-035B08201B4D}" srcOrd="0" destOrd="0" presId="urn:microsoft.com/office/officeart/2018/2/layout/IconCircleList"/>
    <dgm:cxn modelId="{D88B4855-4953-4A87-9CB6-618876EFE594}" type="presOf" srcId="{368A563C-16F5-440F-B275-E0889785F8AE}" destId="{0F0AFAA2-0C46-4BAF-80ED-52DA73A721FB}" srcOrd="0" destOrd="0" presId="urn:microsoft.com/office/officeart/2018/2/layout/IconCircleList"/>
    <dgm:cxn modelId="{D40E6559-0F67-4B88-A4EA-0A81EC9D20B9}" type="presOf" srcId="{5EFB5C2D-F4A9-46C4-BE8D-61684ACD5D1D}" destId="{3CDC9C97-A7E7-4BFD-9BF5-5A78C4E0FD2F}" srcOrd="0" destOrd="0" presId="urn:microsoft.com/office/officeart/2018/2/layout/IconCircleList"/>
    <dgm:cxn modelId="{25CFF19E-8DCC-4E4E-83DA-95EF9AEEB720}" type="presOf" srcId="{60FD5F25-07F3-48E2-BC95-BCDC8B555B16}" destId="{520CD778-85E5-446B-8D4E-5AF24AAA074F}" srcOrd="0" destOrd="0" presId="urn:microsoft.com/office/officeart/2018/2/layout/IconCircleList"/>
    <dgm:cxn modelId="{0C85BBB1-AF60-4641-9F94-0E1C54FECC77}" type="presOf" srcId="{2EC8A2B6-E945-468D-B328-2982822207F3}" destId="{27E9A7AE-8A0E-4B96-A2FF-D0E88449F152}" srcOrd="0" destOrd="0" presId="urn:microsoft.com/office/officeart/2018/2/layout/IconCircleList"/>
    <dgm:cxn modelId="{DD13A3DF-0751-4F48-B7C6-2E7A64E21383}" srcId="{3F8FF191-128B-4219-918C-8652E2B8FFD3}" destId="{60FD5F25-07F3-48E2-BC95-BCDC8B555B16}" srcOrd="2" destOrd="0" parTransId="{AE0C148E-CBF3-43D0-83A5-16930C8DA0C1}" sibTransId="{72800912-7CFD-4483-95C3-6F8784CBD032}"/>
    <dgm:cxn modelId="{B9DE09E2-640E-4240-B940-5EEB62EAA5C5}" type="presOf" srcId="{8FB1D8FE-1293-413E-A014-277CEC7A0281}" destId="{0E5D9BB9-9707-4778-A40F-7C9B07329E1A}" srcOrd="0" destOrd="0" presId="urn:microsoft.com/office/officeart/2018/2/layout/IconCircleList"/>
    <dgm:cxn modelId="{9B07EAE5-E58F-4A27-913B-5A75108DFB7C}" type="presOf" srcId="{8AAB9B08-6269-4427-8718-C4181A635767}" destId="{02D3F151-2327-4E1D-B951-E8BCF0DFE0C0}" srcOrd="0" destOrd="0" presId="urn:microsoft.com/office/officeart/2018/2/layout/IconCircleList"/>
    <dgm:cxn modelId="{00E3FEE5-FA15-4EA5-9575-F5927B126CEA}" type="presOf" srcId="{72800912-7CFD-4483-95C3-6F8784CBD032}" destId="{E10A8DCE-A38C-4EA1-8B25-117E183CDB29}" srcOrd="0" destOrd="0" presId="urn:microsoft.com/office/officeart/2018/2/layout/IconCircleList"/>
    <dgm:cxn modelId="{6A2E94C7-C89B-47AE-889A-67E0432F651A}" type="presParOf" srcId="{EB3EC257-BEEA-46EB-BB6D-035B08201B4D}" destId="{8B5F66A8-FCBD-4F73-A3C8-4A2959965D21}" srcOrd="0" destOrd="0" presId="urn:microsoft.com/office/officeart/2018/2/layout/IconCircleList"/>
    <dgm:cxn modelId="{FA461ED6-1A8B-43BF-AC01-266E2516D1D4}" type="presParOf" srcId="{8B5F66A8-FCBD-4F73-A3C8-4A2959965D21}" destId="{F19E5797-AF58-4BEE-A946-3BA9BD3E0E0A}" srcOrd="0" destOrd="0" presId="urn:microsoft.com/office/officeart/2018/2/layout/IconCircleList"/>
    <dgm:cxn modelId="{DB7D2EF7-5BBE-40B5-9171-2D79A513E2FB}" type="presParOf" srcId="{F19E5797-AF58-4BEE-A946-3BA9BD3E0E0A}" destId="{93489F8F-9F6F-4CA3-A26F-638CFFBF1986}" srcOrd="0" destOrd="0" presId="urn:microsoft.com/office/officeart/2018/2/layout/IconCircleList"/>
    <dgm:cxn modelId="{245638D3-EF19-4C85-BC59-BC4C7ADC12CE}" type="presParOf" srcId="{F19E5797-AF58-4BEE-A946-3BA9BD3E0E0A}" destId="{095A5EC2-6A4B-44DC-85A9-0DB24C2F0786}" srcOrd="1" destOrd="0" presId="urn:microsoft.com/office/officeart/2018/2/layout/IconCircleList"/>
    <dgm:cxn modelId="{8A3B164D-2E52-4E1C-9369-18B6DD2A592B}" type="presParOf" srcId="{F19E5797-AF58-4BEE-A946-3BA9BD3E0E0A}" destId="{FBA2D0F8-63B4-42DE-BA3D-3E67BF0E47A7}" srcOrd="2" destOrd="0" presId="urn:microsoft.com/office/officeart/2018/2/layout/IconCircleList"/>
    <dgm:cxn modelId="{54D58755-19B9-4249-818D-F5056F1D19ED}" type="presParOf" srcId="{F19E5797-AF58-4BEE-A946-3BA9BD3E0E0A}" destId="{0F0AFAA2-0C46-4BAF-80ED-52DA73A721FB}" srcOrd="3" destOrd="0" presId="urn:microsoft.com/office/officeart/2018/2/layout/IconCircleList"/>
    <dgm:cxn modelId="{70232A98-1F45-4D68-92DF-906DFD44519D}" type="presParOf" srcId="{8B5F66A8-FCBD-4F73-A3C8-4A2959965D21}" destId="{02D3F151-2327-4E1D-B951-E8BCF0DFE0C0}" srcOrd="1" destOrd="0" presId="urn:microsoft.com/office/officeart/2018/2/layout/IconCircleList"/>
    <dgm:cxn modelId="{68EF4305-8683-4401-A97F-02C952513D22}" type="presParOf" srcId="{8B5F66A8-FCBD-4F73-A3C8-4A2959965D21}" destId="{0673977F-10C8-4CA5-A444-44BC9A3E1281}" srcOrd="2" destOrd="0" presId="urn:microsoft.com/office/officeart/2018/2/layout/IconCircleList"/>
    <dgm:cxn modelId="{A9136E00-58BC-4AA8-BC30-469DE8CFB302}" type="presParOf" srcId="{0673977F-10C8-4CA5-A444-44BC9A3E1281}" destId="{E7C221FB-5536-4A9A-987E-541268E7D7C4}" srcOrd="0" destOrd="0" presId="urn:microsoft.com/office/officeart/2018/2/layout/IconCircleList"/>
    <dgm:cxn modelId="{5928AA82-1920-4C44-A887-8A9E55D2BF22}" type="presParOf" srcId="{0673977F-10C8-4CA5-A444-44BC9A3E1281}" destId="{68A63549-DECE-4C3E-97EF-E86FB8EF096B}" srcOrd="1" destOrd="0" presId="urn:microsoft.com/office/officeart/2018/2/layout/IconCircleList"/>
    <dgm:cxn modelId="{14E79AB7-3E7A-49F2-9EE4-3CB07D986DAF}" type="presParOf" srcId="{0673977F-10C8-4CA5-A444-44BC9A3E1281}" destId="{EBC046B3-34E8-49E3-BECA-4B9E56D61986}" srcOrd="2" destOrd="0" presId="urn:microsoft.com/office/officeart/2018/2/layout/IconCircleList"/>
    <dgm:cxn modelId="{94E671ED-CC3E-47F1-8DC1-9084FAE1073B}" type="presParOf" srcId="{0673977F-10C8-4CA5-A444-44BC9A3E1281}" destId="{3CDC9C97-A7E7-4BFD-9BF5-5A78C4E0FD2F}" srcOrd="3" destOrd="0" presId="urn:microsoft.com/office/officeart/2018/2/layout/IconCircleList"/>
    <dgm:cxn modelId="{10F1B343-B09B-47CC-9A1C-124E0CACA3A6}" type="presParOf" srcId="{8B5F66A8-FCBD-4F73-A3C8-4A2959965D21}" destId="{0E5D9BB9-9707-4778-A40F-7C9B07329E1A}" srcOrd="3" destOrd="0" presId="urn:microsoft.com/office/officeart/2018/2/layout/IconCircleList"/>
    <dgm:cxn modelId="{F484AA09-8051-4BA7-85D3-2BF0BFE46A0F}" type="presParOf" srcId="{8B5F66A8-FCBD-4F73-A3C8-4A2959965D21}" destId="{63CB4C54-F1C8-4D0B-AA71-9BCA0E703B3B}" srcOrd="4" destOrd="0" presId="urn:microsoft.com/office/officeart/2018/2/layout/IconCircleList"/>
    <dgm:cxn modelId="{9060220B-CFD5-4A3F-BC5F-0AAD6AFBA50E}" type="presParOf" srcId="{63CB4C54-F1C8-4D0B-AA71-9BCA0E703B3B}" destId="{7A0E7360-6F67-4BD0-932D-FC04181F4A18}" srcOrd="0" destOrd="0" presId="urn:microsoft.com/office/officeart/2018/2/layout/IconCircleList"/>
    <dgm:cxn modelId="{5A20C599-2A93-479E-B1DC-1F3548E5E42A}" type="presParOf" srcId="{63CB4C54-F1C8-4D0B-AA71-9BCA0E703B3B}" destId="{285A705B-221C-4CAF-9D1C-5C5B23BE9AA6}" srcOrd="1" destOrd="0" presId="urn:microsoft.com/office/officeart/2018/2/layout/IconCircleList"/>
    <dgm:cxn modelId="{6EE81D2C-DF37-4F10-B159-BA1698937B41}" type="presParOf" srcId="{63CB4C54-F1C8-4D0B-AA71-9BCA0E703B3B}" destId="{361B829F-A752-41EA-9A4C-4868ACE66109}" srcOrd="2" destOrd="0" presId="urn:microsoft.com/office/officeart/2018/2/layout/IconCircleList"/>
    <dgm:cxn modelId="{7E01321A-4A4B-411A-99FE-303F6C5DDED3}" type="presParOf" srcId="{63CB4C54-F1C8-4D0B-AA71-9BCA0E703B3B}" destId="{520CD778-85E5-446B-8D4E-5AF24AAA074F}" srcOrd="3" destOrd="0" presId="urn:microsoft.com/office/officeart/2018/2/layout/IconCircleList"/>
    <dgm:cxn modelId="{F1B150DE-3F56-4353-BEFD-53728EDB7805}" type="presParOf" srcId="{8B5F66A8-FCBD-4F73-A3C8-4A2959965D21}" destId="{E10A8DCE-A38C-4EA1-8B25-117E183CDB29}" srcOrd="5" destOrd="0" presId="urn:microsoft.com/office/officeart/2018/2/layout/IconCircleList"/>
    <dgm:cxn modelId="{C175A21C-9CF2-4CDC-8E97-2631582991C3}" type="presParOf" srcId="{8B5F66A8-FCBD-4F73-A3C8-4A2959965D21}" destId="{B60CE688-651E-4FC1-8092-8CBB0EF41B42}" srcOrd="6" destOrd="0" presId="urn:microsoft.com/office/officeart/2018/2/layout/IconCircleList"/>
    <dgm:cxn modelId="{DB92A8B8-07DC-4FA3-9EB0-2A0FB4478D2F}" type="presParOf" srcId="{B60CE688-651E-4FC1-8092-8CBB0EF41B42}" destId="{25B812E3-70DC-4989-BFBA-64C6F2A0BC04}" srcOrd="0" destOrd="0" presId="urn:microsoft.com/office/officeart/2018/2/layout/IconCircleList"/>
    <dgm:cxn modelId="{B64F077C-7DB8-4F6D-9702-A783861DF041}" type="presParOf" srcId="{B60CE688-651E-4FC1-8092-8CBB0EF41B42}" destId="{A365FC42-99F5-4256-97DA-65F2C7D21732}" srcOrd="1" destOrd="0" presId="urn:microsoft.com/office/officeart/2018/2/layout/IconCircleList"/>
    <dgm:cxn modelId="{DABB7E15-0572-4F07-BCC0-0D01F881E1E2}" type="presParOf" srcId="{B60CE688-651E-4FC1-8092-8CBB0EF41B42}" destId="{97ED9D91-AE63-4EAA-900F-0D1EFDF5D1F8}" srcOrd="2" destOrd="0" presId="urn:microsoft.com/office/officeart/2018/2/layout/IconCircleList"/>
    <dgm:cxn modelId="{9A32D38D-8DBE-4A78-95D7-05B2216FFE18}" type="presParOf" srcId="{B60CE688-651E-4FC1-8092-8CBB0EF41B42}" destId="{27E9A7AE-8A0E-4B96-A2FF-D0E88449F152}"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19192A-B8B5-4954-80A8-56AF6BA410C0}"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7A2362DE-2A70-433B-AA9B-162F9620C599}">
      <dgm:prSet/>
      <dgm:spPr/>
      <dgm:t>
        <a:bodyPr/>
        <a:lstStyle/>
        <a:p>
          <a:r>
            <a:rPr lang="en-GB" b="1" i="0"/>
            <a:t>What is it?</a:t>
          </a:r>
          <a:r>
            <a:rPr lang="en-GB" b="0" i="0"/>
            <a:t>  A village for people with severe dementia; 24‑hour person‑centred care in a normalised community (shops, cinema, gardens)</a:t>
          </a:r>
          <a:endParaRPr lang="en-US"/>
        </a:p>
      </dgm:t>
    </dgm:pt>
    <dgm:pt modelId="{827932FE-A411-49CF-B48A-3CDB5B77CC58}" type="parTrans" cxnId="{19ECF07C-35F6-40B1-A07C-B299D3F8AF78}">
      <dgm:prSet/>
      <dgm:spPr/>
      <dgm:t>
        <a:bodyPr/>
        <a:lstStyle/>
        <a:p>
          <a:endParaRPr lang="en-US"/>
        </a:p>
      </dgm:t>
    </dgm:pt>
    <dgm:pt modelId="{15F8EDC2-E1D1-4E95-B62B-7A2D1481C1FA}" type="sibTrans" cxnId="{19ECF07C-35F6-40B1-A07C-B299D3F8AF78}">
      <dgm:prSet/>
      <dgm:spPr/>
      <dgm:t>
        <a:bodyPr/>
        <a:lstStyle/>
        <a:p>
          <a:endParaRPr lang="en-US"/>
        </a:p>
      </dgm:t>
    </dgm:pt>
    <dgm:pt modelId="{9492EDDD-2EA5-47F3-BDA2-708FD43778A6}">
      <dgm:prSet/>
      <dgm:spPr/>
      <dgm:t>
        <a:bodyPr/>
        <a:lstStyle/>
        <a:p>
          <a:r>
            <a:rPr lang="en-GB" b="1" i="0">
              <a:latin typeface="Arial" panose="020B0604020202020204" pitchFamily="34" charset="0"/>
              <a:cs typeface="Arial" panose="020B0604020202020204" pitchFamily="34" charset="0"/>
            </a:rPr>
            <a:t>Core principle</a:t>
          </a:r>
          <a:r>
            <a:rPr lang="en-GB" b="0" i="0">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"Say yes" philosophy – maximises freedom, choice, autonomy and purpose (Perkins Eastman, 2025).</a:t>
          </a:r>
          <a:endParaRPr lang="en-US">
            <a:latin typeface="Arial" panose="020B0604020202020204" pitchFamily="34" charset="0"/>
            <a:cs typeface="Arial" panose="020B0604020202020204" pitchFamily="34" charset="0"/>
          </a:endParaRPr>
        </a:p>
      </dgm:t>
    </dgm:pt>
    <dgm:pt modelId="{B266FD8E-780D-4727-B68C-F3B8E87829AA}" type="parTrans" cxnId="{5ADE3726-5E5B-4736-880F-1C7358BDF19F}">
      <dgm:prSet/>
      <dgm:spPr/>
      <dgm:t>
        <a:bodyPr/>
        <a:lstStyle/>
        <a:p>
          <a:endParaRPr lang="en-US"/>
        </a:p>
      </dgm:t>
    </dgm:pt>
    <dgm:pt modelId="{96E3ACD2-D77E-4913-B538-5CB9E568036B}" type="sibTrans" cxnId="{5ADE3726-5E5B-4736-880F-1C7358BDF19F}">
      <dgm:prSet/>
      <dgm:spPr/>
      <dgm:t>
        <a:bodyPr/>
        <a:lstStyle/>
        <a:p>
          <a:endParaRPr lang="en-US"/>
        </a:p>
      </dgm:t>
    </dgm:pt>
    <dgm:pt modelId="{F6E4484C-C568-4A9F-9C98-99BBE43FFE9F}">
      <dgm:prSet/>
      <dgm:spPr/>
      <dgm:t>
        <a:bodyPr/>
        <a:lstStyle/>
        <a:p>
          <a:r>
            <a:rPr lang="en-GB" b="1" i="0">
              <a:latin typeface="Arial" panose="020B0604020202020204" pitchFamily="34" charset="0"/>
              <a:cs typeface="Arial" panose="020B0604020202020204" pitchFamily="34" charset="0"/>
            </a:rPr>
            <a:t>Outcomes</a:t>
          </a:r>
          <a:r>
            <a:rPr lang="en-GB" b="0" i="0">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reduced agitation, lower use of medication, greater independence and improved quality of life.</a:t>
          </a:r>
          <a:endParaRPr lang="en-US">
            <a:latin typeface="Arial" panose="020B0604020202020204" pitchFamily="34" charset="0"/>
            <a:cs typeface="Arial" panose="020B0604020202020204" pitchFamily="34" charset="0"/>
          </a:endParaRPr>
        </a:p>
      </dgm:t>
    </dgm:pt>
    <dgm:pt modelId="{DF0BBE25-4E4E-494D-848E-2CA5A145B903}" type="parTrans" cxnId="{CCD8E8B0-6865-405C-9B5F-90FA34196F71}">
      <dgm:prSet/>
      <dgm:spPr/>
      <dgm:t>
        <a:bodyPr/>
        <a:lstStyle/>
        <a:p>
          <a:endParaRPr lang="en-US"/>
        </a:p>
      </dgm:t>
    </dgm:pt>
    <dgm:pt modelId="{BCFC6137-FB08-4EC1-AA31-6643D10446EF}" type="sibTrans" cxnId="{CCD8E8B0-6865-405C-9B5F-90FA34196F71}">
      <dgm:prSet/>
      <dgm:spPr/>
      <dgm:t>
        <a:bodyPr/>
        <a:lstStyle/>
        <a:p>
          <a:endParaRPr lang="en-US"/>
        </a:p>
      </dgm:t>
    </dgm:pt>
    <dgm:pt modelId="{ABA3E487-FD5E-44BF-83B9-849CF323D486}">
      <dgm:prSet/>
      <dgm:spPr/>
      <dgm:t>
        <a:bodyPr/>
        <a:lstStyle/>
        <a:p>
          <a:pPr>
            <a:buNone/>
          </a:pPr>
          <a:r>
            <a:rPr lang="en-GB" b="1">
              <a:latin typeface="Arial" panose="020B0604020202020204" pitchFamily="34" charset="0"/>
              <a:cs typeface="Arial" panose="020B0604020202020204" pitchFamily="34" charset="0"/>
            </a:rPr>
            <a:t>Links to Empowerment, Theory and Policy</a:t>
          </a:r>
          <a:endParaRPr lang="en-GB">
            <a:latin typeface="Arial" panose="020B0604020202020204" pitchFamily="34" charset="0"/>
            <a:cs typeface="Arial" panose="020B0604020202020204" pitchFamily="34" charset="0"/>
          </a:endParaRPr>
        </a:p>
      </dgm:t>
    </dgm:pt>
    <dgm:pt modelId="{B7DA4863-D17C-41AF-A6A3-865905D9B480}" type="parTrans" cxnId="{63EFD489-B8AB-4F4F-8872-C52475EC3F10}">
      <dgm:prSet/>
      <dgm:spPr/>
      <dgm:t>
        <a:bodyPr/>
        <a:lstStyle/>
        <a:p>
          <a:endParaRPr lang="en-GB"/>
        </a:p>
      </dgm:t>
    </dgm:pt>
    <dgm:pt modelId="{40587A49-6A1A-4C93-8510-42F5CD39F8BB}" type="sibTrans" cxnId="{63EFD489-B8AB-4F4F-8872-C52475EC3F10}">
      <dgm:prSet/>
      <dgm:spPr/>
      <dgm:t>
        <a:bodyPr/>
        <a:lstStyle/>
        <a:p>
          <a:endParaRPr lang="en-GB"/>
        </a:p>
      </dgm:t>
    </dgm:pt>
    <dgm:pt modelId="{2B759803-955B-4E3F-992F-87AD1F09ED72}">
      <dgm:prSet/>
      <dgm:spPr/>
      <dgm:t>
        <a:bodyPr/>
        <a:lstStyle/>
        <a:p>
          <a:pPr>
            <a:buNone/>
          </a:pP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Activity Theory</a:t>
          </a:r>
          <a:r>
            <a:rPr lang="en-GB">
              <a:latin typeface="Arial" panose="020B0604020202020204" pitchFamily="34" charset="0"/>
              <a:cs typeface="Arial" panose="020B0604020202020204" pitchFamily="34" charset="0"/>
            </a:rPr>
            <a:t> – residents remain socially engaged and involved in meaningful daily activities.</a:t>
          </a:r>
        </a:p>
      </dgm:t>
    </dgm:pt>
    <dgm:pt modelId="{A824DFC4-AB84-4E05-821D-48EA1C9E2C06}" type="parTrans" cxnId="{421B0919-07B4-4E62-B846-4F545E66031C}">
      <dgm:prSet/>
      <dgm:spPr/>
      <dgm:t>
        <a:bodyPr/>
        <a:lstStyle/>
        <a:p>
          <a:endParaRPr lang="en-GB"/>
        </a:p>
      </dgm:t>
    </dgm:pt>
    <dgm:pt modelId="{D97BC570-951F-4878-AF3F-F80B3E87B7DF}" type="sibTrans" cxnId="{421B0919-07B4-4E62-B846-4F545E66031C}">
      <dgm:prSet/>
      <dgm:spPr/>
      <dgm:t>
        <a:bodyPr/>
        <a:lstStyle/>
        <a:p>
          <a:endParaRPr lang="en-GB"/>
        </a:p>
      </dgm:t>
    </dgm:pt>
    <dgm:pt modelId="{D8A3919D-1FA7-405D-A118-BE157647760F}">
      <dgm:prSet/>
      <dgm:spPr/>
      <dgm:t>
        <a:bodyPr/>
        <a:lstStyle/>
        <a:p>
          <a:pPr>
            <a:buNone/>
          </a:pPr>
          <a:r>
            <a:rPr lang="en-GB" b="1">
              <a:latin typeface="Arial" panose="020B0604020202020204" pitchFamily="34" charset="0"/>
              <a:cs typeface="Arial" panose="020B0604020202020204" pitchFamily="34" charset="0"/>
            </a:rPr>
            <a:t>Continuity Theory – empowerment is supported by maintaining familiar identities, routines and lifestyles.</a:t>
          </a:r>
          <a:endParaRPr lang="en-GB">
            <a:latin typeface="Arial" panose="020B0604020202020204" pitchFamily="34" charset="0"/>
            <a:cs typeface="Arial" panose="020B0604020202020204" pitchFamily="34" charset="0"/>
          </a:endParaRPr>
        </a:p>
      </dgm:t>
    </dgm:pt>
    <dgm:pt modelId="{D1863BF2-F0BF-4A53-9E4E-62E0583A3C86}" type="parTrans" cxnId="{E34E8777-5090-4CE4-A9D0-B5CEC5DBE817}">
      <dgm:prSet/>
      <dgm:spPr/>
      <dgm:t>
        <a:bodyPr/>
        <a:lstStyle/>
        <a:p>
          <a:endParaRPr lang="en-GB"/>
        </a:p>
      </dgm:t>
    </dgm:pt>
    <dgm:pt modelId="{3A2AA02A-BACD-4419-B98F-D687DCDF0D19}" type="sibTrans" cxnId="{E34E8777-5090-4CE4-A9D0-B5CEC5DBE817}">
      <dgm:prSet/>
      <dgm:spPr/>
      <dgm:t>
        <a:bodyPr/>
        <a:lstStyle/>
        <a:p>
          <a:endParaRPr lang="en-GB"/>
        </a:p>
      </dgm:t>
    </dgm:pt>
    <dgm:pt modelId="{8ADDA99F-2CD5-41F5-A551-0F40E953640D}">
      <dgm:prSet/>
      <dgm:spPr/>
      <dgm:t>
        <a:bodyPr/>
        <a:lstStyle/>
        <a:p>
          <a:pPr>
            <a:buNone/>
          </a:pP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Care Act 2014</a:t>
          </a:r>
          <a:r>
            <a:rPr lang="en-GB">
              <a:latin typeface="Arial" panose="020B0604020202020204" pitchFamily="34" charset="0"/>
              <a:cs typeface="Arial" panose="020B0604020202020204" pitchFamily="34" charset="0"/>
            </a:rPr>
            <a:t> – promotes wellbeing, choice and control over daily life.</a:t>
          </a:r>
        </a:p>
      </dgm:t>
    </dgm:pt>
    <dgm:pt modelId="{C8513ADC-C151-4711-A9B0-DC6C5359CF77}" type="parTrans" cxnId="{E545192E-442F-4E29-9F76-F9DA959FFEE7}">
      <dgm:prSet/>
      <dgm:spPr/>
      <dgm:t>
        <a:bodyPr/>
        <a:lstStyle/>
        <a:p>
          <a:endParaRPr lang="en-GB"/>
        </a:p>
      </dgm:t>
    </dgm:pt>
    <dgm:pt modelId="{07E128D2-EC60-471E-BC27-5E4916F35B17}" type="sibTrans" cxnId="{E545192E-442F-4E29-9F76-F9DA959FFEE7}">
      <dgm:prSet/>
      <dgm:spPr/>
      <dgm:t>
        <a:bodyPr/>
        <a:lstStyle/>
        <a:p>
          <a:endParaRPr lang="en-GB"/>
        </a:p>
      </dgm:t>
    </dgm:pt>
    <dgm:pt modelId="{06783050-EA82-4F94-9FBE-9A7B1B6AA63F}">
      <dgm:prSet/>
      <dgm:spPr/>
      <dgm:t>
        <a:bodyPr/>
        <a:lstStyle/>
        <a:p>
          <a:pPr>
            <a:buNone/>
          </a:pP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NHS Long Term Plan (2019)</a:t>
          </a:r>
          <a:r>
            <a:rPr lang="en-GB">
              <a:latin typeface="Arial" panose="020B0604020202020204" pitchFamily="34" charset="0"/>
              <a:cs typeface="Arial" panose="020B0604020202020204" pitchFamily="34" charset="0"/>
            </a:rPr>
            <a:t> – supports person-centred, community-based care.</a:t>
          </a:r>
        </a:p>
      </dgm:t>
    </dgm:pt>
    <dgm:pt modelId="{401908AA-C291-4A4E-BC2D-474E305E97F0}" type="parTrans" cxnId="{9E1715C2-9A47-47D8-8BD3-258B7322FDEF}">
      <dgm:prSet/>
      <dgm:spPr/>
      <dgm:t>
        <a:bodyPr/>
        <a:lstStyle/>
        <a:p>
          <a:endParaRPr lang="en-GB"/>
        </a:p>
      </dgm:t>
    </dgm:pt>
    <dgm:pt modelId="{9956186F-ED9F-4FE1-9551-0748F7DEA5EA}" type="sibTrans" cxnId="{9E1715C2-9A47-47D8-8BD3-258B7322FDEF}">
      <dgm:prSet/>
      <dgm:spPr/>
      <dgm:t>
        <a:bodyPr/>
        <a:lstStyle/>
        <a:p>
          <a:endParaRPr lang="en-GB"/>
        </a:p>
      </dgm:t>
    </dgm:pt>
    <dgm:pt modelId="{EDD809A9-F010-4CB0-8BE8-1C60211A16F9}" type="pres">
      <dgm:prSet presAssocID="{B919192A-B8B5-4954-80A8-56AF6BA410C0}" presName="diagram" presStyleCnt="0">
        <dgm:presLayoutVars>
          <dgm:dir/>
          <dgm:resizeHandles val="exact"/>
        </dgm:presLayoutVars>
      </dgm:prSet>
      <dgm:spPr/>
    </dgm:pt>
    <dgm:pt modelId="{4BC11591-6FDC-4C5D-A95C-43F15EC41BF5}" type="pres">
      <dgm:prSet presAssocID="{7A2362DE-2A70-433B-AA9B-162F9620C599}" presName="node" presStyleLbl="node1" presStyleIdx="0" presStyleCnt="8" custScaleX="135751" custScaleY="120791">
        <dgm:presLayoutVars>
          <dgm:bulletEnabled val="1"/>
        </dgm:presLayoutVars>
      </dgm:prSet>
      <dgm:spPr/>
    </dgm:pt>
    <dgm:pt modelId="{2DC861B0-5A8A-48FB-9255-A2FB31016FC6}" type="pres">
      <dgm:prSet presAssocID="{15F8EDC2-E1D1-4E95-B62B-7A2D1481C1FA}" presName="sibTrans" presStyleLbl="sibTrans2D1" presStyleIdx="0" presStyleCnt="7"/>
      <dgm:spPr/>
    </dgm:pt>
    <dgm:pt modelId="{628D2617-9705-4FCC-94A7-1815C8B45D60}" type="pres">
      <dgm:prSet presAssocID="{15F8EDC2-E1D1-4E95-B62B-7A2D1481C1FA}" presName="connectorText" presStyleLbl="sibTrans2D1" presStyleIdx="0" presStyleCnt="7"/>
      <dgm:spPr/>
    </dgm:pt>
    <dgm:pt modelId="{8FD27322-EC29-4DB2-8310-5061FCBB9157}" type="pres">
      <dgm:prSet presAssocID="{9492EDDD-2EA5-47F3-BDA2-708FD43778A6}" presName="node" presStyleLbl="node1" presStyleIdx="1" presStyleCnt="8" custScaleY="126466">
        <dgm:presLayoutVars>
          <dgm:bulletEnabled val="1"/>
        </dgm:presLayoutVars>
      </dgm:prSet>
      <dgm:spPr/>
    </dgm:pt>
    <dgm:pt modelId="{64116409-FDCD-4346-AE8D-AEC3AC280D72}" type="pres">
      <dgm:prSet presAssocID="{96E3ACD2-D77E-4913-B538-5CB9E568036B}" presName="sibTrans" presStyleLbl="sibTrans2D1" presStyleIdx="1" presStyleCnt="7"/>
      <dgm:spPr/>
    </dgm:pt>
    <dgm:pt modelId="{752569EF-6178-491E-B887-C97E1E96AAA0}" type="pres">
      <dgm:prSet presAssocID="{96E3ACD2-D77E-4913-B538-5CB9E568036B}" presName="connectorText" presStyleLbl="sibTrans2D1" presStyleIdx="1" presStyleCnt="7"/>
      <dgm:spPr/>
    </dgm:pt>
    <dgm:pt modelId="{D3C9B029-BF31-4AB6-B5B0-B71441BB8EF6}" type="pres">
      <dgm:prSet presAssocID="{F6E4484C-C568-4A9F-9C98-99BBE43FFE9F}" presName="node" presStyleLbl="node1" presStyleIdx="2" presStyleCnt="8" custScaleY="132465">
        <dgm:presLayoutVars>
          <dgm:bulletEnabled val="1"/>
        </dgm:presLayoutVars>
      </dgm:prSet>
      <dgm:spPr/>
    </dgm:pt>
    <dgm:pt modelId="{F2C844E8-4073-4B4C-83B5-82721EADA93C}" type="pres">
      <dgm:prSet presAssocID="{BCFC6137-FB08-4EC1-AA31-6643D10446EF}" presName="sibTrans" presStyleLbl="sibTrans2D1" presStyleIdx="2" presStyleCnt="7"/>
      <dgm:spPr/>
    </dgm:pt>
    <dgm:pt modelId="{00C820ED-1C4C-48D5-ADCF-4DB2CAA611C8}" type="pres">
      <dgm:prSet presAssocID="{BCFC6137-FB08-4EC1-AA31-6643D10446EF}" presName="connectorText" presStyleLbl="sibTrans2D1" presStyleIdx="2" presStyleCnt="7"/>
      <dgm:spPr/>
    </dgm:pt>
    <dgm:pt modelId="{9C64303A-C9AB-48D4-A8BC-ADF50D2DC6CF}" type="pres">
      <dgm:prSet presAssocID="{ABA3E487-FD5E-44BF-83B9-849CF323D486}" presName="node" presStyleLbl="node1" presStyleIdx="3" presStyleCnt="8">
        <dgm:presLayoutVars>
          <dgm:bulletEnabled val="1"/>
        </dgm:presLayoutVars>
      </dgm:prSet>
      <dgm:spPr/>
    </dgm:pt>
    <dgm:pt modelId="{8587C1E3-86B4-458D-92CC-8F55CC293549}" type="pres">
      <dgm:prSet presAssocID="{40587A49-6A1A-4C93-8510-42F5CD39F8BB}" presName="sibTrans" presStyleLbl="sibTrans2D1" presStyleIdx="3" presStyleCnt="7"/>
      <dgm:spPr/>
    </dgm:pt>
    <dgm:pt modelId="{758E46DF-FF34-4632-90B3-593825CED560}" type="pres">
      <dgm:prSet presAssocID="{40587A49-6A1A-4C93-8510-42F5CD39F8BB}" presName="connectorText" presStyleLbl="sibTrans2D1" presStyleIdx="3" presStyleCnt="7"/>
      <dgm:spPr/>
    </dgm:pt>
    <dgm:pt modelId="{EAC6CE74-E730-4C5E-AF0B-AE3CC6C00B6B}" type="pres">
      <dgm:prSet presAssocID="{2B759803-955B-4E3F-992F-87AD1F09ED72}" presName="node" presStyleLbl="node1" presStyleIdx="4" presStyleCnt="8">
        <dgm:presLayoutVars>
          <dgm:bulletEnabled val="1"/>
        </dgm:presLayoutVars>
      </dgm:prSet>
      <dgm:spPr/>
    </dgm:pt>
    <dgm:pt modelId="{36DE6B22-EDD3-40D6-A7EE-86BD18666728}" type="pres">
      <dgm:prSet presAssocID="{D97BC570-951F-4878-AF3F-F80B3E87B7DF}" presName="sibTrans" presStyleLbl="sibTrans2D1" presStyleIdx="4" presStyleCnt="7"/>
      <dgm:spPr/>
    </dgm:pt>
    <dgm:pt modelId="{2B142D88-7706-44F2-AEE7-E101B3644834}" type="pres">
      <dgm:prSet presAssocID="{D97BC570-951F-4878-AF3F-F80B3E87B7DF}" presName="connectorText" presStyleLbl="sibTrans2D1" presStyleIdx="4" presStyleCnt="7"/>
      <dgm:spPr/>
    </dgm:pt>
    <dgm:pt modelId="{A633427B-986A-4573-891E-2ECE197F5E83}" type="pres">
      <dgm:prSet presAssocID="{D8A3919D-1FA7-405D-A118-BE157647760F}" presName="node" presStyleLbl="node1" presStyleIdx="5" presStyleCnt="8">
        <dgm:presLayoutVars>
          <dgm:bulletEnabled val="1"/>
        </dgm:presLayoutVars>
      </dgm:prSet>
      <dgm:spPr/>
    </dgm:pt>
    <dgm:pt modelId="{33FB38DC-6CCA-4E75-9CAA-D677E754F77A}" type="pres">
      <dgm:prSet presAssocID="{3A2AA02A-BACD-4419-B98F-D687DCDF0D19}" presName="sibTrans" presStyleLbl="sibTrans2D1" presStyleIdx="5" presStyleCnt="7"/>
      <dgm:spPr/>
    </dgm:pt>
    <dgm:pt modelId="{62BC0E0B-4A07-4C1A-B142-EB480A6ED419}" type="pres">
      <dgm:prSet presAssocID="{3A2AA02A-BACD-4419-B98F-D687DCDF0D19}" presName="connectorText" presStyleLbl="sibTrans2D1" presStyleIdx="5" presStyleCnt="7"/>
      <dgm:spPr/>
    </dgm:pt>
    <dgm:pt modelId="{8711DB2C-6125-4150-91B6-A0DD6A2A28B9}" type="pres">
      <dgm:prSet presAssocID="{8ADDA99F-2CD5-41F5-A551-0F40E953640D}" presName="node" presStyleLbl="node1" presStyleIdx="6" presStyleCnt="8">
        <dgm:presLayoutVars>
          <dgm:bulletEnabled val="1"/>
        </dgm:presLayoutVars>
      </dgm:prSet>
      <dgm:spPr/>
    </dgm:pt>
    <dgm:pt modelId="{535B6708-4EF3-408B-84F1-1FC1BBD4C4A9}" type="pres">
      <dgm:prSet presAssocID="{07E128D2-EC60-471E-BC27-5E4916F35B17}" presName="sibTrans" presStyleLbl="sibTrans2D1" presStyleIdx="6" presStyleCnt="7"/>
      <dgm:spPr/>
    </dgm:pt>
    <dgm:pt modelId="{1580D243-0E3B-44C9-9939-56B42C88EAD7}" type="pres">
      <dgm:prSet presAssocID="{07E128D2-EC60-471E-BC27-5E4916F35B17}" presName="connectorText" presStyleLbl="sibTrans2D1" presStyleIdx="6" presStyleCnt="7"/>
      <dgm:spPr/>
    </dgm:pt>
    <dgm:pt modelId="{3618C6F6-78A0-423F-BFD8-A08DA577FB44}" type="pres">
      <dgm:prSet presAssocID="{06783050-EA82-4F94-9FBE-9A7B1B6AA63F}" presName="node" presStyleLbl="node1" presStyleIdx="7" presStyleCnt="8">
        <dgm:presLayoutVars>
          <dgm:bulletEnabled val="1"/>
        </dgm:presLayoutVars>
      </dgm:prSet>
      <dgm:spPr/>
    </dgm:pt>
  </dgm:ptLst>
  <dgm:cxnLst>
    <dgm:cxn modelId="{89352904-0E62-4758-99F4-2FC7DF29CDE1}" type="presOf" srcId="{8ADDA99F-2CD5-41F5-A551-0F40E953640D}" destId="{8711DB2C-6125-4150-91B6-A0DD6A2A28B9}" srcOrd="0" destOrd="0" presId="urn:microsoft.com/office/officeart/2005/8/layout/process5"/>
    <dgm:cxn modelId="{4D293805-1AD0-4900-B0F0-1435B776D6D0}" type="presOf" srcId="{B919192A-B8B5-4954-80A8-56AF6BA410C0}" destId="{EDD809A9-F010-4CB0-8BE8-1C60211A16F9}" srcOrd="0" destOrd="0" presId="urn:microsoft.com/office/officeart/2005/8/layout/process5"/>
    <dgm:cxn modelId="{421B0919-07B4-4E62-B846-4F545E66031C}" srcId="{B919192A-B8B5-4954-80A8-56AF6BA410C0}" destId="{2B759803-955B-4E3F-992F-87AD1F09ED72}" srcOrd="4" destOrd="0" parTransId="{A824DFC4-AB84-4E05-821D-48EA1C9E2C06}" sibTransId="{D97BC570-951F-4878-AF3F-F80B3E87B7DF}"/>
    <dgm:cxn modelId="{5ADE3726-5E5B-4736-880F-1C7358BDF19F}" srcId="{B919192A-B8B5-4954-80A8-56AF6BA410C0}" destId="{9492EDDD-2EA5-47F3-BDA2-708FD43778A6}" srcOrd="1" destOrd="0" parTransId="{B266FD8E-780D-4727-B68C-F3B8E87829AA}" sibTransId="{96E3ACD2-D77E-4913-B538-5CB9E568036B}"/>
    <dgm:cxn modelId="{E545192E-442F-4E29-9F76-F9DA959FFEE7}" srcId="{B919192A-B8B5-4954-80A8-56AF6BA410C0}" destId="{8ADDA99F-2CD5-41F5-A551-0F40E953640D}" srcOrd="6" destOrd="0" parTransId="{C8513ADC-C151-4711-A9B0-DC6C5359CF77}" sibTransId="{07E128D2-EC60-471E-BC27-5E4916F35B17}"/>
    <dgm:cxn modelId="{8891B031-24AD-483F-8713-76309382F055}" type="presOf" srcId="{F6E4484C-C568-4A9F-9C98-99BBE43FFE9F}" destId="{D3C9B029-BF31-4AB6-B5B0-B71441BB8EF6}" srcOrd="0" destOrd="0" presId="urn:microsoft.com/office/officeart/2005/8/layout/process5"/>
    <dgm:cxn modelId="{D7B0A844-B35A-43D4-B2D7-C9FECF0BB936}" type="presOf" srcId="{07E128D2-EC60-471E-BC27-5E4916F35B17}" destId="{535B6708-4EF3-408B-84F1-1FC1BBD4C4A9}" srcOrd="0" destOrd="0" presId="urn:microsoft.com/office/officeart/2005/8/layout/process5"/>
    <dgm:cxn modelId="{21F71C6C-DE8A-441E-BFF5-966B6E52E45F}" type="presOf" srcId="{ABA3E487-FD5E-44BF-83B9-849CF323D486}" destId="{9C64303A-C9AB-48D4-A8BC-ADF50D2DC6CF}" srcOrd="0" destOrd="0" presId="urn:microsoft.com/office/officeart/2005/8/layout/process5"/>
    <dgm:cxn modelId="{A86CEB76-EAE1-4667-996D-0BB41394B97F}" type="presOf" srcId="{06783050-EA82-4F94-9FBE-9A7B1B6AA63F}" destId="{3618C6F6-78A0-423F-BFD8-A08DA577FB44}" srcOrd="0" destOrd="0" presId="urn:microsoft.com/office/officeart/2005/8/layout/process5"/>
    <dgm:cxn modelId="{E34E8777-5090-4CE4-A9D0-B5CEC5DBE817}" srcId="{B919192A-B8B5-4954-80A8-56AF6BA410C0}" destId="{D8A3919D-1FA7-405D-A118-BE157647760F}" srcOrd="5" destOrd="0" parTransId="{D1863BF2-F0BF-4A53-9E4E-62E0583A3C86}" sibTransId="{3A2AA02A-BACD-4419-B98F-D687DCDF0D19}"/>
    <dgm:cxn modelId="{17923358-7D5B-40D4-A7C7-35990DF8A07C}" type="presOf" srcId="{BCFC6137-FB08-4EC1-AA31-6643D10446EF}" destId="{00C820ED-1C4C-48D5-ADCF-4DB2CAA611C8}" srcOrd="1" destOrd="0" presId="urn:microsoft.com/office/officeart/2005/8/layout/process5"/>
    <dgm:cxn modelId="{19ECF07C-35F6-40B1-A07C-B299D3F8AF78}" srcId="{B919192A-B8B5-4954-80A8-56AF6BA410C0}" destId="{7A2362DE-2A70-433B-AA9B-162F9620C599}" srcOrd="0" destOrd="0" parTransId="{827932FE-A411-49CF-B48A-3CDB5B77CC58}" sibTransId="{15F8EDC2-E1D1-4E95-B62B-7A2D1481C1FA}"/>
    <dgm:cxn modelId="{4AB64480-B36E-4CFB-97B7-BED9D784FFA5}" type="presOf" srcId="{2B759803-955B-4E3F-992F-87AD1F09ED72}" destId="{EAC6CE74-E730-4C5E-AF0B-AE3CC6C00B6B}" srcOrd="0" destOrd="0" presId="urn:microsoft.com/office/officeart/2005/8/layout/process5"/>
    <dgm:cxn modelId="{E8EF3683-E1E7-47A1-B553-DBC85ABF4D56}" type="presOf" srcId="{BCFC6137-FB08-4EC1-AA31-6643D10446EF}" destId="{F2C844E8-4073-4B4C-83B5-82721EADA93C}" srcOrd="0" destOrd="0" presId="urn:microsoft.com/office/officeart/2005/8/layout/process5"/>
    <dgm:cxn modelId="{43040184-2F56-46C5-A482-9B816C00BB33}" type="presOf" srcId="{D97BC570-951F-4878-AF3F-F80B3E87B7DF}" destId="{36DE6B22-EDD3-40D6-A7EE-86BD18666728}" srcOrd="0" destOrd="0" presId="urn:microsoft.com/office/officeart/2005/8/layout/process5"/>
    <dgm:cxn modelId="{63EFD489-B8AB-4F4F-8872-C52475EC3F10}" srcId="{B919192A-B8B5-4954-80A8-56AF6BA410C0}" destId="{ABA3E487-FD5E-44BF-83B9-849CF323D486}" srcOrd="3" destOrd="0" parTransId="{B7DA4863-D17C-41AF-A6A3-865905D9B480}" sibTransId="{40587A49-6A1A-4C93-8510-42F5CD39F8BB}"/>
    <dgm:cxn modelId="{1163198C-EE0F-42F1-B451-26772235B44D}" type="presOf" srcId="{07E128D2-EC60-471E-BC27-5E4916F35B17}" destId="{1580D243-0E3B-44C9-9939-56B42C88EAD7}" srcOrd="1" destOrd="0" presId="urn:microsoft.com/office/officeart/2005/8/layout/process5"/>
    <dgm:cxn modelId="{E76ACA9C-C2BF-423F-B250-5487413E3641}" type="presOf" srcId="{7A2362DE-2A70-433B-AA9B-162F9620C599}" destId="{4BC11591-6FDC-4C5D-A95C-43F15EC41BF5}" srcOrd="0" destOrd="0" presId="urn:microsoft.com/office/officeart/2005/8/layout/process5"/>
    <dgm:cxn modelId="{6FA8A7AF-77D9-45DF-8985-BEF6D89085D0}" type="presOf" srcId="{96E3ACD2-D77E-4913-B538-5CB9E568036B}" destId="{64116409-FDCD-4346-AE8D-AEC3AC280D72}" srcOrd="0" destOrd="0" presId="urn:microsoft.com/office/officeart/2005/8/layout/process5"/>
    <dgm:cxn modelId="{3FF44FB0-4014-46FA-8B83-6779F23C4884}" type="presOf" srcId="{40587A49-6A1A-4C93-8510-42F5CD39F8BB}" destId="{8587C1E3-86B4-458D-92CC-8F55CC293549}" srcOrd="0" destOrd="0" presId="urn:microsoft.com/office/officeart/2005/8/layout/process5"/>
    <dgm:cxn modelId="{CCD8E8B0-6865-405C-9B5F-90FA34196F71}" srcId="{B919192A-B8B5-4954-80A8-56AF6BA410C0}" destId="{F6E4484C-C568-4A9F-9C98-99BBE43FFE9F}" srcOrd="2" destOrd="0" parTransId="{DF0BBE25-4E4E-494D-848E-2CA5A145B903}" sibTransId="{BCFC6137-FB08-4EC1-AA31-6643D10446EF}"/>
    <dgm:cxn modelId="{6BFC11B1-7C82-459A-8123-6B38EE63CEC0}" type="presOf" srcId="{3A2AA02A-BACD-4419-B98F-D687DCDF0D19}" destId="{62BC0E0B-4A07-4C1A-B142-EB480A6ED419}" srcOrd="1" destOrd="0" presId="urn:microsoft.com/office/officeart/2005/8/layout/process5"/>
    <dgm:cxn modelId="{60B7A2B2-F107-4DB7-9F0D-F3AD34E1CF9B}" type="presOf" srcId="{96E3ACD2-D77E-4913-B538-5CB9E568036B}" destId="{752569EF-6178-491E-B887-C97E1E96AAA0}" srcOrd="1" destOrd="0" presId="urn:microsoft.com/office/officeart/2005/8/layout/process5"/>
    <dgm:cxn modelId="{40095CB8-FD02-442B-ACEC-DDFF1B80CD49}" type="presOf" srcId="{15F8EDC2-E1D1-4E95-B62B-7A2D1481C1FA}" destId="{2DC861B0-5A8A-48FB-9255-A2FB31016FC6}" srcOrd="0" destOrd="0" presId="urn:microsoft.com/office/officeart/2005/8/layout/process5"/>
    <dgm:cxn modelId="{9E1715C2-9A47-47D8-8BD3-258B7322FDEF}" srcId="{B919192A-B8B5-4954-80A8-56AF6BA410C0}" destId="{06783050-EA82-4F94-9FBE-9A7B1B6AA63F}" srcOrd="7" destOrd="0" parTransId="{401908AA-C291-4A4E-BC2D-474E305E97F0}" sibTransId="{9956186F-ED9F-4FE1-9551-0748F7DEA5EA}"/>
    <dgm:cxn modelId="{E36523CF-A336-4C4F-A7A9-B63C199D8AF0}" type="presOf" srcId="{D8A3919D-1FA7-405D-A118-BE157647760F}" destId="{A633427B-986A-4573-891E-2ECE197F5E83}" srcOrd="0" destOrd="0" presId="urn:microsoft.com/office/officeart/2005/8/layout/process5"/>
    <dgm:cxn modelId="{DA92AED1-407D-4C4C-9F0D-06BEA7B5B551}" type="presOf" srcId="{15F8EDC2-E1D1-4E95-B62B-7A2D1481C1FA}" destId="{628D2617-9705-4FCC-94A7-1815C8B45D60}" srcOrd="1" destOrd="0" presId="urn:microsoft.com/office/officeart/2005/8/layout/process5"/>
    <dgm:cxn modelId="{5B33DED3-0BC0-403B-9BE1-EED04295A540}" type="presOf" srcId="{3A2AA02A-BACD-4419-B98F-D687DCDF0D19}" destId="{33FB38DC-6CCA-4E75-9CAA-D677E754F77A}" srcOrd="0" destOrd="0" presId="urn:microsoft.com/office/officeart/2005/8/layout/process5"/>
    <dgm:cxn modelId="{BCC793E6-718B-4E9C-A13D-9D00BFB5F976}" type="presOf" srcId="{40587A49-6A1A-4C93-8510-42F5CD39F8BB}" destId="{758E46DF-FF34-4632-90B3-593825CED560}" srcOrd="1" destOrd="0" presId="urn:microsoft.com/office/officeart/2005/8/layout/process5"/>
    <dgm:cxn modelId="{E75B43EA-01C3-4FE7-8605-1F3D3A4B1010}" type="presOf" srcId="{9492EDDD-2EA5-47F3-BDA2-708FD43778A6}" destId="{8FD27322-EC29-4DB2-8310-5061FCBB9157}" srcOrd="0" destOrd="0" presId="urn:microsoft.com/office/officeart/2005/8/layout/process5"/>
    <dgm:cxn modelId="{F010D2F6-4370-4B07-89C4-E06228CDAD6D}" type="presOf" srcId="{D97BC570-951F-4878-AF3F-F80B3E87B7DF}" destId="{2B142D88-7706-44F2-AEE7-E101B3644834}" srcOrd="1" destOrd="0" presId="urn:microsoft.com/office/officeart/2005/8/layout/process5"/>
    <dgm:cxn modelId="{2FC97754-4268-4032-9778-57D2974D8A1B}" type="presParOf" srcId="{EDD809A9-F010-4CB0-8BE8-1C60211A16F9}" destId="{4BC11591-6FDC-4C5D-A95C-43F15EC41BF5}" srcOrd="0" destOrd="0" presId="urn:microsoft.com/office/officeart/2005/8/layout/process5"/>
    <dgm:cxn modelId="{8945DA35-3D6E-42B9-A009-A4F8F9916853}" type="presParOf" srcId="{EDD809A9-F010-4CB0-8BE8-1C60211A16F9}" destId="{2DC861B0-5A8A-48FB-9255-A2FB31016FC6}" srcOrd="1" destOrd="0" presId="urn:microsoft.com/office/officeart/2005/8/layout/process5"/>
    <dgm:cxn modelId="{2655FAF7-1D25-4373-83B3-E6F95E0595DE}" type="presParOf" srcId="{2DC861B0-5A8A-48FB-9255-A2FB31016FC6}" destId="{628D2617-9705-4FCC-94A7-1815C8B45D60}" srcOrd="0" destOrd="0" presId="urn:microsoft.com/office/officeart/2005/8/layout/process5"/>
    <dgm:cxn modelId="{C514F54F-2DA2-4BCE-B5F1-D238CDFEE93C}" type="presParOf" srcId="{EDD809A9-F010-4CB0-8BE8-1C60211A16F9}" destId="{8FD27322-EC29-4DB2-8310-5061FCBB9157}" srcOrd="2" destOrd="0" presId="urn:microsoft.com/office/officeart/2005/8/layout/process5"/>
    <dgm:cxn modelId="{B96A8808-EC00-48B6-99B8-7170120E6F54}" type="presParOf" srcId="{EDD809A9-F010-4CB0-8BE8-1C60211A16F9}" destId="{64116409-FDCD-4346-AE8D-AEC3AC280D72}" srcOrd="3" destOrd="0" presId="urn:microsoft.com/office/officeart/2005/8/layout/process5"/>
    <dgm:cxn modelId="{02864CF4-84C2-435A-BB90-426FF669A152}" type="presParOf" srcId="{64116409-FDCD-4346-AE8D-AEC3AC280D72}" destId="{752569EF-6178-491E-B887-C97E1E96AAA0}" srcOrd="0" destOrd="0" presId="urn:microsoft.com/office/officeart/2005/8/layout/process5"/>
    <dgm:cxn modelId="{6ECA238B-0A79-4991-AA76-94291617A584}" type="presParOf" srcId="{EDD809A9-F010-4CB0-8BE8-1C60211A16F9}" destId="{D3C9B029-BF31-4AB6-B5B0-B71441BB8EF6}" srcOrd="4" destOrd="0" presId="urn:microsoft.com/office/officeart/2005/8/layout/process5"/>
    <dgm:cxn modelId="{9173AE4F-C692-4588-AAFD-9D2E0AD1531C}" type="presParOf" srcId="{EDD809A9-F010-4CB0-8BE8-1C60211A16F9}" destId="{F2C844E8-4073-4B4C-83B5-82721EADA93C}" srcOrd="5" destOrd="0" presId="urn:microsoft.com/office/officeart/2005/8/layout/process5"/>
    <dgm:cxn modelId="{37129DF3-03AE-4F99-910E-7FF950381114}" type="presParOf" srcId="{F2C844E8-4073-4B4C-83B5-82721EADA93C}" destId="{00C820ED-1C4C-48D5-ADCF-4DB2CAA611C8}" srcOrd="0" destOrd="0" presId="urn:microsoft.com/office/officeart/2005/8/layout/process5"/>
    <dgm:cxn modelId="{5DD674C8-EEE1-4427-A22A-ADA71ACA751C}" type="presParOf" srcId="{EDD809A9-F010-4CB0-8BE8-1C60211A16F9}" destId="{9C64303A-C9AB-48D4-A8BC-ADF50D2DC6CF}" srcOrd="6" destOrd="0" presId="urn:microsoft.com/office/officeart/2005/8/layout/process5"/>
    <dgm:cxn modelId="{32345E74-D9F4-4A2A-A944-1232744967F1}" type="presParOf" srcId="{EDD809A9-F010-4CB0-8BE8-1C60211A16F9}" destId="{8587C1E3-86B4-458D-92CC-8F55CC293549}" srcOrd="7" destOrd="0" presId="urn:microsoft.com/office/officeart/2005/8/layout/process5"/>
    <dgm:cxn modelId="{246753F8-7F9C-4A27-9461-64E7B5D2075A}" type="presParOf" srcId="{8587C1E3-86B4-458D-92CC-8F55CC293549}" destId="{758E46DF-FF34-4632-90B3-593825CED560}" srcOrd="0" destOrd="0" presId="urn:microsoft.com/office/officeart/2005/8/layout/process5"/>
    <dgm:cxn modelId="{AE193EC5-F10B-4836-8F3F-B5780A3A1EFF}" type="presParOf" srcId="{EDD809A9-F010-4CB0-8BE8-1C60211A16F9}" destId="{EAC6CE74-E730-4C5E-AF0B-AE3CC6C00B6B}" srcOrd="8" destOrd="0" presId="urn:microsoft.com/office/officeart/2005/8/layout/process5"/>
    <dgm:cxn modelId="{395143AD-FF3D-4141-A7B2-87114A0F7E22}" type="presParOf" srcId="{EDD809A9-F010-4CB0-8BE8-1C60211A16F9}" destId="{36DE6B22-EDD3-40D6-A7EE-86BD18666728}" srcOrd="9" destOrd="0" presId="urn:microsoft.com/office/officeart/2005/8/layout/process5"/>
    <dgm:cxn modelId="{4A8B7984-33FB-43C2-8DB4-123F1B8B4237}" type="presParOf" srcId="{36DE6B22-EDD3-40D6-A7EE-86BD18666728}" destId="{2B142D88-7706-44F2-AEE7-E101B3644834}" srcOrd="0" destOrd="0" presId="urn:microsoft.com/office/officeart/2005/8/layout/process5"/>
    <dgm:cxn modelId="{46F41321-F98F-4724-97CC-3DBC439A1860}" type="presParOf" srcId="{EDD809A9-F010-4CB0-8BE8-1C60211A16F9}" destId="{A633427B-986A-4573-891E-2ECE197F5E83}" srcOrd="10" destOrd="0" presId="urn:microsoft.com/office/officeart/2005/8/layout/process5"/>
    <dgm:cxn modelId="{3BA03579-1B22-4914-A86B-4FC3A72590FC}" type="presParOf" srcId="{EDD809A9-F010-4CB0-8BE8-1C60211A16F9}" destId="{33FB38DC-6CCA-4E75-9CAA-D677E754F77A}" srcOrd="11" destOrd="0" presId="urn:microsoft.com/office/officeart/2005/8/layout/process5"/>
    <dgm:cxn modelId="{A33209E9-F030-4760-B0DB-D08CD4C4A1BC}" type="presParOf" srcId="{33FB38DC-6CCA-4E75-9CAA-D677E754F77A}" destId="{62BC0E0B-4A07-4C1A-B142-EB480A6ED419}" srcOrd="0" destOrd="0" presId="urn:microsoft.com/office/officeart/2005/8/layout/process5"/>
    <dgm:cxn modelId="{EB55E44A-1C98-4E04-9E19-4B89BAA1B298}" type="presParOf" srcId="{EDD809A9-F010-4CB0-8BE8-1C60211A16F9}" destId="{8711DB2C-6125-4150-91B6-A0DD6A2A28B9}" srcOrd="12" destOrd="0" presId="urn:microsoft.com/office/officeart/2005/8/layout/process5"/>
    <dgm:cxn modelId="{35AED592-4AE4-4EEC-84BE-93C35420F02A}" type="presParOf" srcId="{EDD809A9-F010-4CB0-8BE8-1C60211A16F9}" destId="{535B6708-4EF3-408B-84F1-1FC1BBD4C4A9}" srcOrd="13" destOrd="0" presId="urn:microsoft.com/office/officeart/2005/8/layout/process5"/>
    <dgm:cxn modelId="{E1A9823D-603B-4C8D-B52B-3482E5680007}" type="presParOf" srcId="{535B6708-4EF3-408B-84F1-1FC1BBD4C4A9}" destId="{1580D243-0E3B-44C9-9939-56B42C88EAD7}" srcOrd="0" destOrd="0" presId="urn:microsoft.com/office/officeart/2005/8/layout/process5"/>
    <dgm:cxn modelId="{71431822-20C4-4159-A669-AC5703310BC1}" type="presParOf" srcId="{EDD809A9-F010-4CB0-8BE8-1C60211A16F9}" destId="{3618C6F6-78A0-423F-BFD8-A08DA577FB44}" srcOrd="14"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7DAE4E-A0A9-4B7A-8BB7-953DD34AACC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AD1CFAB-1218-4589-85BC-9C9BF480E160}">
      <dgm:prSet/>
      <dgm:spPr/>
      <dgm:t>
        <a:bodyPr/>
        <a:lstStyle/>
        <a:p>
          <a:r>
            <a:rPr lang="en-GB" b="1">
              <a:latin typeface="Arial" panose="020B0604020202020204" pitchFamily="34" charset="0"/>
              <a:cs typeface="Arial" panose="020B0604020202020204" pitchFamily="34" charset="0"/>
            </a:rPr>
            <a:t>Barrier funding constraint</a:t>
          </a:r>
          <a:br>
            <a:rPr lang="en-GB">
              <a:latin typeface="Arial" panose="020B0604020202020204" pitchFamily="34" charset="0"/>
              <a:cs typeface="Arial" panose="020B0604020202020204" pitchFamily="34" charset="0"/>
            </a:rPr>
          </a:br>
          <a:r>
            <a:rPr lang="en-GB" b="1">
              <a:latin typeface="Arial" panose="020B0604020202020204" pitchFamily="34" charset="0"/>
              <a:cs typeface="Arial" panose="020B0604020202020204" pitchFamily="34" charset="0"/>
            </a:rPr>
            <a:t>Solution</a:t>
          </a:r>
          <a:r>
            <a:rPr lang="en-GB">
              <a:latin typeface="Arial" panose="020B0604020202020204" pitchFamily="34" charset="0"/>
              <a:cs typeface="Arial" panose="020B0604020202020204" pitchFamily="34" charset="0"/>
            </a:rPr>
            <a:t> Reallocate funding from reactive hospital care to prevention (NHS 10-Year Plan). (NHS England, 2025)</a:t>
          </a:r>
          <a:endParaRPr lang="en-US">
            <a:latin typeface="Arial" panose="020B0604020202020204" pitchFamily="34" charset="0"/>
            <a:cs typeface="Arial" panose="020B0604020202020204" pitchFamily="34" charset="0"/>
          </a:endParaRPr>
        </a:p>
      </dgm:t>
    </dgm:pt>
    <dgm:pt modelId="{A76DF79F-CD89-401A-934C-AB4684B90F20}" type="parTrans" cxnId="{575FA839-5546-4E7D-BA1C-55E4E3A778AF}">
      <dgm:prSet/>
      <dgm:spPr/>
      <dgm:t>
        <a:bodyPr/>
        <a:lstStyle/>
        <a:p>
          <a:endParaRPr lang="en-US"/>
        </a:p>
      </dgm:t>
    </dgm:pt>
    <dgm:pt modelId="{78CD1858-9AF1-44C8-A00E-661FBB549E5C}" type="sibTrans" cxnId="{575FA839-5546-4E7D-BA1C-55E4E3A778AF}">
      <dgm:prSet/>
      <dgm:spPr/>
      <dgm:t>
        <a:bodyPr/>
        <a:lstStyle/>
        <a:p>
          <a:endParaRPr lang="en-US"/>
        </a:p>
      </dgm:t>
    </dgm:pt>
    <dgm:pt modelId="{52B1FAC5-E75B-4657-9CCF-0E2CCBBAD5F4}">
      <dgm:prSet/>
      <dgm:spPr/>
      <dgm:t>
        <a:bodyPr/>
        <a:lstStyle/>
        <a:p>
          <a:r>
            <a:rPr lang="en-GB" b="1" i="0">
              <a:latin typeface="Arial" panose="020B0604020202020204" pitchFamily="34" charset="0"/>
              <a:cs typeface="Arial" panose="020B0604020202020204" pitchFamily="34" charset="0"/>
            </a:rPr>
            <a:t>Barrier workforce shortages</a:t>
          </a:r>
        </a:p>
        <a:p>
          <a:r>
            <a:rPr lang="en-GB" b="0" i="0">
              <a:latin typeface="Arial" panose="020B0604020202020204" pitchFamily="34" charset="0"/>
              <a:cs typeface="Arial" panose="020B0604020202020204" pitchFamily="34" charset="0"/>
            </a:rPr>
            <a:t> </a:t>
          </a:r>
          <a:r>
            <a:rPr lang="en-GB" b="1" i="0">
              <a:latin typeface="Arial" panose="020B0604020202020204" pitchFamily="34" charset="0"/>
              <a:cs typeface="Arial" panose="020B0604020202020204" pitchFamily="34" charset="0"/>
            </a:rPr>
            <a:t>Solution</a:t>
          </a:r>
          <a:r>
            <a:rPr lang="en-GB" b="0" i="0">
              <a:latin typeface="Arial" panose="020B0604020202020204" pitchFamily="34" charset="0"/>
              <a:cs typeface="Arial" panose="020B0604020202020204" pitchFamily="34" charset="0"/>
            </a:rPr>
            <a:t> train peer volunteers &amp; use digital tools for low‑intensity support </a:t>
          </a:r>
          <a:r>
            <a:rPr lang="en-GB">
              <a:latin typeface="Arial" panose="020B0604020202020204" pitchFamily="34" charset="0"/>
              <a:cs typeface="Arial" panose="020B0604020202020204" pitchFamily="34" charset="0"/>
            </a:rPr>
            <a:t>(Stathi et al., 2023)</a:t>
          </a:r>
          <a:endParaRPr lang="en-US">
            <a:latin typeface="Arial" panose="020B0604020202020204" pitchFamily="34" charset="0"/>
            <a:cs typeface="Arial" panose="020B0604020202020204" pitchFamily="34" charset="0"/>
          </a:endParaRPr>
        </a:p>
      </dgm:t>
    </dgm:pt>
    <dgm:pt modelId="{2622A6A8-5B5F-4A1D-8013-C9FD0E2DEC02}" type="parTrans" cxnId="{082DC7F5-B107-4106-B084-3D798483E429}">
      <dgm:prSet/>
      <dgm:spPr/>
      <dgm:t>
        <a:bodyPr/>
        <a:lstStyle/>
        <a:p>
          <a:endParaRPr lang="en-US"/>
        </a:p>
      </dgm:t>
    </dgm:pt>
    <dgm:pt modelId="{301F8998-52B6-4D6E-9313-9D9E37AEBDF1}" type="sibTrans" cxnId="{082DC7F5-B107-4106-B084-3D798483E429}">
      <dgm:prSet/>
      <dgm:spPr/>
      <dgm:t>
        <a:bodyPr/>
        <a:lstStyle/>
        <a:p>
          <a:endParaRPr lang="en-US"/>
        </a:p>
      </dgm:t>
    </dgm:pt>
    <dgm:pt modelId="{8B7746A2-6B91-460D-BDE0-15F48E0E6B72}">
      <dgm:prSet/>
      <dgm:spPr/>
      <dgm:t>
        <a:bodyPr/>
        <a:lstStyle/>
        <a:p>
          <a:r>
            <a:rPr lang="en-GB" b="1" i="0">
              <a:latin typeface="Arial" panose="020B0604020202020204" pitchFamily="34" charset="0"/>
              <a:cs typeface="Arial" panose="020B0604020202020204" pitchFamily="34" charset="0"/>
            </a:rPr>
            <a:t>Barrier resistance to change</a:t>
          </a:r>
        </a:p>
        <a:p>
          <a:r>
            <a:rPr lang="en-GB" b="0" i="0">
              <a:latin typeface="Arial" panose="020B0604020202020204" pitchFamily="34" charset="0"/>
              <a:cs typeface="Arial" panose="020B0604020202020204" pitchFamily="34" charset="0"/>
            </a:rPr>
            <a:t> </a:t>
          </a:r>
          <a:r>
            <a:rPr lang="en-GB" b="1" i="0">
              <a:latin typeface="Arial" panose="020B0604020202020204" pitchFamily="34" charset="0"/>
              <a:cs typeface="Arial" panose="020B0604020202020204" pitchFamily="34" charset="0"/>
            </a:rPr>
            <a:t>Solution</a:t>
          </a:r>
          <a:r>
            <a:rPr lang="en-GB" b="0" i="0">
              <a:latin typeface="Arial" panose="020B0604020202020204" pitchFamily="34" charset="0"/>
              <a:cs typeface="Arial" panose="020B0604020202020204" pitchFamily="34" charset="0"/>
            </a:rPr>
            <a:t> use case study evidence (Hogeweyk, REACT) to build local champions  (Perkins Eastman, 2025; Stathi et al.,2023)</a:t>
          </a:r>
          <a:endParaRPr lang="en-US">
            <a:latin typeface="Arial" panose="020B0604020202020204" pitchFamily="34" charset="0"/>
            <a:cs typeface="Arial" panose="020B0604020202020204" pitchFamily="34" charset="0"/>
          </a:endParaRPr>
        </a:p>
      </dgm:t>
    </dgm:pt>
    <dgm:pt modelId="{285AE1BA-ED7A-40CD-AB96-7FEF3373405D}" type="parTrans" cxnId="{24E2F405-8830-44A3-8462-6AE1888A49B8}">
      <dgm:prSet/>
      <dgm:spPr/>
      <dgm:t>
        <a:bodyPr/>
        <a:lstStyle/>
        <a:p>
          <a:endParaRPr lang="en-US"/>
        </a:p>
      </dgm:t>
    </dgm:pt>
    <dgm:pt modelId="{CBCDBC42-7789-46BF-BFC1-E466D5C81D88}" type="sibTrans" cxnId="{24E2F405-8830-44A3-8462-6AE1888A49B8}">
      <dgm:prSet/>
      <dgm:spPr/>
      <dgm:t>
        <a:bodyPr/>
        <a:lstStyle/>
        <a:p>
          <a:endParaRPr lang="en-US"/>
        </a:p>
      </dgm:t>
    </dgm:pt>
    <dgm:pt modelId="{6C2F0E3F-9A7E-4D8F-9D9D-854E8B507497}" type="pres">
      <dgm:prSet presAssocID="{097DAE4E-A0A9-4B7A-8BB7-953DD34AACC1}" presName="outerComposite" presStyleCnt="0">
        <dgm:presLayoutVars>
          <dgm:chMax val="5"/>
          <dgm:dir/>
          <dgm:resizeHandles val="exact"/>
        </dgm:presLayoutVars>
      </dgm:prSet>
      <dgm:spPr/>
    </dgm:pt>
    <dgm:pt modelId="{62B7B7BD-2226-4819-BB58-037B3791B682}" type="pres">
      <dgm:prSet presAssocID="{097DAE4E-A0A9-4B7A-8BB7-953DD34AACC1}" presName="dummyMaxCanvas" presStyleCnt="0">
        <dgm:presLayoutVars/>
      </dgm:prSet>
      <dgm:spPr/>
    </dgm:pt>
    <dgm:pt modelId="{252601FA-6047-4234-8352-C60A113F9E55}" type="pres">
      <dgm:prSet presAssocID="{097DAE4E-A0A9-4B7A-8BB7-953DD34AACC1}" presName="ThreeNodes_1" presStyleLbl="node1" presStyleIdx="0" presStyleCnt="3" custLinFactNeighborY="605">
        <dgm:presLayoutVars>
          <dgm:bulletEnabled val="1"/>
        </dgm:presLayoutVars>
      </dgm:prSet>
      <dgm:spPr/>
    </dgm:pt>
    <dgm:pt modelId="{5A41A288-5464-4613-B140-F96313CC902E}" type="pres">
      <dgm:prSet presAssocID="{097DAE4E-A0A9-4B7A-8BB7-953DD34AACC1}" presName="ThreeNodes_2" presStyleLbl="node1" presStyleIdx="1" presStyleCnt="3">
        <dgm:presLayoutVars>
          <dgm:bulletEnabled val="1"/>
        </dgm:presLayoutVars>
      </dgm:prSet>
      <dgm:spPr/>
    </dgm:pt>
    <dgm:pt modelId="{BC3FE5CA-41FA-477B-91D7-1B694D339601}" type="pres">
      <dgm:prSet presAssocID="{097DAE4E-A0A9-4B7A-8BB7-953DD34AACC1}" presName="ThreeNodes_3" presStyleLbl="node1" presStyleIdx="2" presStyleCnt="3">
        <dgm:presLayoutVars>
          <dgm:bulletEnabled val="1"/>
        </dgm:presLayoutVars>
      </dgm:prSet>
      <dgm:spPr/>
    </dgm:pt>
    <dgm:pt modelId="{290E5E10-9576-48B2-9E51-485F4E4318B1}" type="pres">
      <dgm:prSet presAssocID="{097DAE4E-A0A9-4B7A-8BB7-953DD34AACC1}" presName="ThreeConn_1-2" presStyleLbl="fgAccFollowNode1" presStyleIdx="0" presStyleCnt="2">
        <dgm:presLayoutVars>
          <dgm:bulletEnabled val="1"/>
        </dgm:presLayoutVars>
      </dgm:prSet>
      <dgm:spPr/>
    </dgm:pt>
    <dgm:pt modelId="{86789103-C5BA-449C-AAA4-D2F780FCD630}" type="pres">
      <dgm:prSet presAssocID="{097DAE4E-A0A9-4B7A-8BB7-953DD34AACC1}" presName="ThreeConn_2-3" presStyleLbl="fgAccFollowNode1" presStyleIdx="1" presStyleCnt="2">
        <dgm:presLayoutVars>
          <dgm:bulletEnabled val="1"/>
        </dgm:presLayoutVars>
      </dgm:prSet>
      <dgm:spPr/>
    </dgm:pt>
    <dgm:pt modelId="{DB093F59-DE7F-42B8-B3DA-34B8823B7D6E}" type="pres">
      <dgm:prSet presAssocID="{097DAE4E-A0A9-4B7A-8BB7-953DD34AACC1}" presName="ThreeNodes_1_text" presStyleLbl="node1" presStyleIdx="2" presStyleCnt="3">
        <dgm:presLayoutVars>
          <dgm:bulletEnabled val="1"/>
        </dgm:presLayoutVars>
      </dgm:prSet>
      <dgm:spPr/>
    </dgm:pt>
    <dgm:pt modelId="{399D027F-26C0-4653-BE5D-8DCB4A13BE59}" type="pres">
      <dgm:prSet presAssocID="{097DAE4E-A0A9-4B7A-8BB7-953DD34AACC1}" presName="ThreeNodes_2_text" presStyleLbl="node1" presStyleIdx="2" presStyleCnt="3">
        <dgm:presLayoutVars>
          <dgm:bulletEnabled val="1"/>
        </dgm:presLayoutVars>
      </dgm:prSet>
      <dgm:spPr/>
    </dgm:pt>
    <dgm:pt modelId="{71CC9F91-0989-4E7D-A36A-981DEFF38055}" type="pres">
      <dgm:prSet presAssocID="{097DAE4E-A0A9-4B7A-8BB7-953DD34AACC1}" presName="ThreeNodes_3_text" presStyleLbl="node1" presStyleIdx="2" presStyleCnt="3">
        <dgm:presLayoutVars>
          <dgm:bulletEnabled val="1"/>
        </dgm:presLayoutVars>
      </dgm:prSet>
      <dgm:spPr/>
    </dgm:pt>
  </dgm:ptLst>
  <dgm:cxnLst>
    <dgm:cxn modelId="{24E2F405-8830-44A3-8462-6AE1888A49B8}" srcId="{097DAE4E-A0A9-4B7A-8BB7-953DD34AACC1}" destId="{8B7746A2-6B91-460D-BDE0-15F48E0E6B72}" srcOrd="2" destOrd="0" parTransId="{285AE1BA-ED7A-40CD-AB96-7FEF3373405D}" sibTransId="{CBCDBC42-7789-46BF-BFC1-E466D5C81D88}"/>
    <dgm:cxn modelId="{D5725F1F-D72B-4FDE-8FC9-9F047798BC7C}" type="presOf" srcId="{8B7746A2-6B91-460D-BDE0-15F48E0E6B72}" destId="{71CC9F91-0989-4E7D-A36A-981DEFF38055}" srcOrd="1" destOrd="0" presId="urn:microsoft.com/office/officeart/2005/8/layout/vProcess5"/>
    <dgm:cxn modelId="{575FA839-5546-4E7D-BA1C-55E4E3A778AF}" srcId="{097DAE4E-A0A9-4B7A-8BB7-953DD34AACC1}" destId="{0AD1CFAB-1218-4589-85BC-9C9BF480E160}" srcOrd="0" destOrd="0" parTransId="{A76DF79F-CD89-401A-934C-AB4684B90F20}" sibTransId="{78CD1858-9AF1-44C8-A00E-661FBB549E5C}"/>
    <dgm:cxn modelId="{C78E3344-6AA8-4998-B4C3-841F9AFFB165}" type="presOf" srcId="{52B1FAC5-E75B-4657-9CCF-0E2CCBBAD5F4}" destId="{399D027F-26C0-4653-BE5D-8DCB4A13BE59}" srcOrd="1" destOrd="0" presId="urn:microsoft.com/office/officeart/2005/8/layout/vProcess5"/>
    <dgm:cxn modelId="{80A11DB0-914E-498B-8D74-EA6EEDBC16CC}" type="presOf" srcId="{8B7746A2-6B91-460D-BDE0-15F48E0E6B72}" destId="{BC3FE5CA-41FA-477B-91D7-1B694D339601}" srcOrd="0" destOrd="0" presId="urn:microsoft.com/office/officeart/2005/8/layout/vProcess5"/>
    <dgm:cxn modelId="{B6A905B5-B6EE-400E-96A6-8389F500C119}" type="presOf" srcId="{097DAE4E-A0A9-4B7A-8BB7-953DD34AACC1}" destId="{6C2F0E3F-9A7E-4D8F-9D9D-854E8B507497}" srcOrd="0" destOrd="0" presId="urn:microsoft.com/office/officeart/2005/8/layout/vProcess5"/>
    <dgm:cxn modelId="{87FC7FBA-5223-431E-8B4F-A9525B8AE29C}" type="presOf" srcId="{52B1FAC5-E75B-4657-9CCF-0E2CCBBAD5F4}" destId="{5A41A288-5464-4613-B140-F96313CC902E}" srcOrd="0" destOrd="0" presId="urn:microsoft.com/office/officeart/2005/8/layout/vProcess5"/>
    <dgm:cxn modelId="{152CE3BE-81EE-462F-937E-E9FDFB02CEF5}" type="presOf" srcId="{301F8998-52B6-4D6E-9313-9D9E37AEBDF1}" destId="{86789103-C5BA-449C-AAA4-D2F780FCD630}" srcOrd="0" destOrd="0" presId="urn:microsoft.com/office/officeart/2005/8/layout/vProcess5"/>
    <dgm:cxn modelId="{CAAC74CC-423B-4586-BBD6-5B5C8D760EB4}" type="presOf" srcId="{78CD1858-9AF1-44C8-A00E-661FBB549E5C}" destId="{290E5E10-9576-48B2-9E51-485F4E4318B1}" srcOrd="0" destOrd="0" presId="urn:microsoft.com/office/officeart/2005/8/layout/vProcess5"/>
    <dgm:cxn modelId="{79FABCCC-C8DE-4126-8890-DB13C69EFB87}" type="presOf" srcId="{0AD1CFAB-1218-4589-85BC-9C9BF480E160}" destId="{DB093F59-DE7F-42B8-B3DA-34B8823B7D6E}" srcOrd="1" destOrd="0" presId="urn:microsoft.com/office/officeart/2005/8/layout/vProcess5"/>
    <dgm:cxn modelId="{182F4EE1-B54E-4588-8799-B0B42E1CE478}" type="presOf" srcId="{0AD1CFAB-1218-4589-85BC-9C9BF480E160}" destId="{252601FA-6047-4234-8352-C60A113F9E55}" srcOrd="0" destOrd="0" presId="urn:microsoft.com/office/officeart/2005/8/layout/vProcess5"/>
    <dgm:cxn modelId="{082DC7F5-B107-4106-B084-3D798483E429}" srcId="{097DAE4E-A0A9-4B7A-8BB7-953DD34AACC1}" destId="{52B1FAC5-E75B-4657-9CCF-0E2CCBBAD5F4}" srcOrd="1" destOrd="0" parTransId="{2622A6A8-5B5F-4A1D-8013-C9FD0E2DEC02}" sibTransId="{301F8998-52B6-4D6E-9313-9D9E37AEBDF1}"/>
    <dgm:cxn modelId="{95BE9508-28C5-4117-A168-B3E76D8147A7}" type="presParOf" srcId="{6C2F0E3F-9A7E-4D8F-9D9D-854E8B507497}" destId="{62B7B7BD-2226-4819-BB58-037B3791B682}" srcOrd="0" destOrd="0" presId="urn:microsoft.com/office/officeart/2005/8/layout/vProcess5"/>
    <dgm:cxn modelId="{D2FA5F6B-B4FE-4060-810C-0C5A37F044F0}" type="presParOf" srcId="{6C2F0E3F-9A7E-4D8F-9D9D-854E8B507497}" destId="{252601FA-6047-4234-8352-C60A113F9E55}" srcOrd="1" destOrd="0" presId="urn:microsoft.com/office/officeart/2005/8/layout/vProcess5"/>
    <dgm:cxn modelId="{44B15FC1-BC7D-482A-A429-76E139B7A89B}" type="presParOf" srcId="{6C2F0E3F-9A7E-4D8F-9D9D-854E8B507497}" destId="{5A41A288-5464-4613-B140-F96313CC902E}" srcOrd="2" destOrd="0" presId="urn:microsoft.com/office/officeart/2005/8/layout/vProcess5"/>
    <dgm:cxn modelId="{39171175-BFF8-4F5F-8D40-E51DCD7807C1}" type="presParOf" srcId="{6C2F0E3F-9A7E-4D8F-9D9D-854E8B507497}" destId="{BC3FE5CA-41FA-477B-91D7-1B694D339601}" srcOrd="3" destOrd="0" presId="urn:microsoft.com/office/officeart/2005/8/layout/vProcess5"/>
    <dgm:cxn modelId="{1DC9675E-0741-4F7A-A1E4-0F6D10FE8C7F}" type="presParOf" srcId="{6C2F0E3F-9A7E-4D8F-9D9D-854E8B507497}" destId="{290E5E10-9576-48B2-9E51-485F4E4318B1}" srcOrd="4" destOrd="0" presId="urn:microsoft.com/office/officeart/2005/8/layout/vProcess5"/>
    <dgm:cxn modelId="{6784083A-4126-4BDA-83A1-D263F1AFB4C7}" type="presParOf" srcId="{6C2F0E3F-9A7E-4D8F-9D9D-854E8B507497}" destId="{86789103-C5BA-449C-AAA4-D2F780FCD630}" srcOrd="5" destOrd="0" presId="urn:microsoft.com/office/officeart/2005/8/layout/vProcess5"/>
    <dgm:cxn modelId="{13591844-5F78-410E-928B-053824F192B5}" type="presParOf" srcId="{6C2F0E3F-9A7E-4D8F-9D9D-854E8B507497}" destId="{DB093F59-DE7F-42B8-B3DA-34B8823B7D6E}" srcOrd="6" destOrd="0" presId="urn:microsoft.com/office/officeart/2005/8/layout/vProcess5"/>
    <dgm:cxn modelId="{83A5A3E5-8B69-4BA6-91F0-20CC91ADA919}" type="presParOf" srcId="{6C2F0E3F-9A7E-4D8F-9D9D-854E8B507497}" destId="{399D027F-26C0-4653-BE5D-8DCB4A13BE59}" srcOrd="7" destOrd="0" presId="urn:microsoft.com/office/officeart/2005/8/layout/vProcess5"/>
    <dgm:cxn modelId="{3FDA7285-4002-44F0-A870-F971B216F8E2}" type="presParOf" srcId="{6C2F0E3F-9A7E-4D8F-9D9D-854E8B507497}" destId="{71CC9F91-0989-4E7D-A36A-981DEFF38055}"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3D8F3-CD93-47A3-850D-471406387F32}">
      <dsp:nvSpPr>
        <dsp:cNvPr id="0" name=""/>
        <dsp:cNvSpPr/>
      </dsp:nvSpPr>
      <dsp:spPr>
        <a:xfrm>
          <a:off x="0" y="2626990"/>
          <a:ext cx="10515600" cy="172359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b="1" i="0" kern="1200"/>
            <a:t>Key themes</a:t>
          </a:r>
          <a:endParaRPr lang="en-US" sz="2500" kern="1200"/>
        </a:p>
      </dsp:txBody>
      <dsp:txXfrm>
        <a:off x="0" y="2626990"/>
        <a:ext cx="10515600" cy="930738"/>
      </dsp:txXfrm>
    </dsp:sp>
    <dsp:sp modelId="{1C4D9032-B762-4143-A790-F6C156D86425}">
      <dsp:nvSpPr>
        <dsp:cNvPr id="0" name=""/>
        <dsp:cNvSpPr/>
      </dsp:nvSpPr>
      <dsp:spPr>
        <a:xfrm>
          <a:off x="1283" y="3523257"/>
          <a:ext cx="1501861" cy="79285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0" i="0" kern="1200"/>
            <a:t>Ageing population &amp; care needs</a:t>
          </a:r>
          <a:endParaRPr lang="en-US" sz="1200" kern="1200"/>
        </a:p>
      </dsp:txBody>
      <dsp:txXfrm>
        <a:off x="1283" y="3523257"/>
        <a:ext cx="1501861" cy="792851"/>
      </dsp:txXfrm>
    </dsp:sp>
    <dsp:sp modelId="{A5B8F0C1-4805-49C6-84FC-79FF9C93FE59}">
      <dsp:nvSpPr>
        <dsp:cNvPr id="0" name=""/>
        <dsp:cNvSpPr/>
      </dsp:nvSpPr>
      <dsp:spPr>
        <a:xfrm>
          <a:off x="1503145" y="3523257"/>
          <a:ext cx="1501861" cy="792851"/>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0" i="0" kern="1200"/>
            <a:t>Theories of ageing (Activity, Continuity)</a:t>
          </a:r>
          <a:endParaRPr lang="en-US" sz="1200" kern="1200"/>
        </a:p>
      </dsp:txBody>
      <dsp:txXfrm>
        <a:off x="1503145" y="3523257"/>
        <a:ext cx="1501861" cy="792851"/>
      </dsp:txXfrm>
    </dsp:sp>
    <dsp:sp modelId="{46E35F08-D5B6-49D7-A608-67F3E2881060}">
      <dsp:nvSpPr>
        <dsp:cNvPr id="0" name=""/>
        <dsp:cNvSpPr/>
      </dsp:nvSpPr>
      <dsp:spPr>
        <a:xfrm>
          <a:off x="3005007" y="3523257"/>
          <a:ext cx="1501861" cy="792851"/>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0" i="0" kern="1200"/>
            <a:t>Policy &amp; legislation (Care Act 2014, NHS Long Term Plan)</a:t>
          </a:r>
          <a:endParaRPr lang="en-US" sz="1200" kern="1200"/>
        </a:p>
      </dsp:txBody>
      <dsp:txXfrm>
        <a:off x="3005007" y="3523257"/>
        <a:ext cx="1501861" cy="792851"/>
      </dsp:txXfrm>
    </dsp:sp>
    <dsp:sp modelId="{7A0BFCAB-39D6-4517-BFE1-7B92D44288CA}">
      <dsp:nvSpPr>
        <dsp:cNvPr id="0" name=""/>
        <dsp:cNvSpPr/>
      </dsp:nvSpPr>
      <dsp:spPr>
        <a:xfrm>
          <a:off x="4506869" y="3523257"/>
          <a:ext cx="1501861" cy="792851"/>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0" i="0" kern="1200"/>
            <a:t>Current care provisions: hospital, community, end‑of‑life</a:t>
          </a:r>
          <a:endParaRPr lang="en-US" sz="1200" kern="1200"/>
        </a:p>
      </dsp:txBody>
      <dsp:txXfrm>
        <a:off x="4506869" y="3523257"/>
        <a:ext cx="1501861" cy="792851"/>
      </dsp:txXfrm>
    </dsp:sp>
    <dsp:sp modelId="{E620E8E1-17F2-4DEC-8749-91DCA57971F2}">
      <dsp:nvSpPr>
        <dsp:cNvPr id="0" name=""/>
        <dsp:cNvSpPr/>
      </dsp:nvSpPr>
      <dsp:spPr>
        <a:xfrm>
          <a:off x="6008730" y="3523257"/>
          <a:ext cx="1501861" cy="792851"/>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0" i="0" kern="1200"/>
            <a:t>Technological innovations &amp; digital exclusion</a:t>
          </a:r>
          <a:endParaRPr lang="en-US" sz="1200" kern="1200"/>
        </a:p>
      </dsp:txBody>
      <dsp:txXfrm>
        <a:off x="6008730" y="3523257"/>
        <a:ext cx="1501861" cy="792851"/>
      </dsp:txXfrm>
    </dsp:sp>
    <dsp:sp modelId="{E9DEE7D5-A10A-4720-BA58-12E3AB59E37B}">
      <dsp:nvSpPr>
        <dsp:cNvPr id="0" name=""/>
        <dsp:cNvSpPr/>
      </dsp:nvSpPr>
      <dsp:spPr>
        <a:xfrm>
          <a:off x="7510592" y="3523257"/>
          <a:ext cx="1501861" cy="79285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0" i="0" kern="1200"/>
            <a:t>Challenges to independence &amp; functional ability</a:t>
          </a:r>
          <a:endParaRPr lang="en-US" sz="1200" kern="1200"/>
        </a:p>
      </dsp:txBody>
      <dsp:txXfrm>
        <a:off x="7510592" y="3523257"/>
        <a:ext cx="1501861" cy="792851"/>
      </dsp:txXfrm>
    </dsp:sp>
    <dsp:sp modelId="{D6E0BB65-CDC2-4A1F-83AE-A221CB50B64F}">
      <dsp:nvSpPr>
        <dsp:cNvPr id="0" name=""/>
        <dsp:cNvSpPr/>
      </dsp:nvSpPr>
      <dsp:spPr>
        <a:xfrm>
          <a:off x="9012454" y="3523257"/>
          <a:ext cx="1501861" cy="792851"/>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0" i="0" kern="1200"/>
            <a:t>Case study &amp; recommendations</a:t>
          </a:r>
          <a:endParaRPr lang="en-US" sz="1200" kern="1200"/>
        </a:p>
      </dsp:txBody>
      <dsp:txXfrm>
        <a:off x="9012454" y="3523257"/>
        <a:ext cx="1501861" cy="792851"/>
      </dsp:txXfrm>
    </dsp:sp>
    <dsp:sp modelId="{1740D406-911D-4414-829F-07D042EFA2F9}">
      <dsp:nvSpPr>
        <dsp:cNvPr id="0" name=""/>
        <dsp:cNvSpPr/>
      </dsp:nvSpPr>
      <dsp:spPr>
        <a:xfrm rot="10800000">
          <a:off x="0" y="1962"/>
          <a:ext cx="10515600" cy="2650882"/>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b="1" i="0" kern="1200"/>
            <a:t>Ageing is a</a:t>
          </a:r>
          <a:r>
            <a:rPr lang="en-GB" sz="2500" b="0" i="0" kern="1200"/>
            <a:t> biological process (genetic, cellular wear‑and‑tear)</a:t>
          </a:r>
        </a:p>
        <a:p>
          <a:pPr marL="0" lvl="0" indent="0" algn="ctr" defTabSz="1111250">
            <a:lnSpc>
              <a:spcPct val="90000"/>
            </a:lnSpc>
            <a:spcBef>
              <a:spcPct val="0"/>
            </a:spcBef>
            <a:spcAft>
              <a:spcPct val="35000"/>
            </a:spcAft>
            <a:buNone/>
          </a:pPr>
          <a:r>
            <a:rPr lang="en-GB" sz="2500" b="0" i="0" kern="1200"/>
            <a:t>(</a:t>
          </a:r>
          <a:r>
            <a:rPr lang="en-GB" sz="2500" b="0" i="0" kern="1200">
              <a:latin typeface="Arial" panose="020B0604020202020204" pitchFamily="34" charset="0"/>
              <a:cs typeface="Arial" panose="020B0604020202020204" pitchFamily="34" charset="0"/>
            </a:rPr>
            <a:t>Christopher</a:t>
          </a:r>
          <a:r>
            <a:rPr lang="en-GB" sz="2500" b="0" i="0" kern="1200"/>
            <a:t>,2017)</a:t>
          </a:r>
        </a:p>
        <a:p>
          <a:pPr marL="0" lvl="0" indent="0" algn="ctr" defTabSz="1111250">
            <a:lnSpc>
              <a:spcPct val="90000"/>
            </a:lnSpc>
            <a:spcBef>
              <a:spcPct val="0"/>
            </a:spcBef>
            <a:spcAft>
              <a:spcPct val="35000"/>
            </a:spcAft>
            <a:buNone/>
          </a:pPr>
          <a:endParaRPr lang="en-US" sz="2500" kern="1200"/>
        </a:p>
      </dsp:txBody>
      <dsp:txXfrm rot="10800000">
        <a:off x="0" y="1962"/>
        <a:ext cx="10515600" cy="17224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99642-90EB-41F0-A216-017BAFC27929}">
      <dsp:nvSpPr>
        <dsp:cNvPr id="0" name=""/>
        <dsp:cNvSpPr/>
      </dsp:nvSpPr>
      <dsp:spPr>
        <a:xfrm>
          <a:off x="0" y="0"/>
          <a:ext cx="8331708" cy="67208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UK today</a:t>
          </a:r>
          <a:r>
            <a:rPr lang="en-GB" sz="1800" b="0" i="0" kern="1200"/>
            <a:t> – 18% aged 65+; 1.7 million aged 85+ (ONS, 2025)</a:t>
          </a:r>
          <a:endParaRPr lang="en-US" sz="1800" kern="1200"/>
        </a:p>
      </dsp:txBody>
      <dsp:txXfrm>
        <a:off x="19685" y="19685"/>
        <a:ext cx="7527842" cy="632713"/>
      </dsp:txXfrm>
    </dsp:sp>
    <dsp:sp modelId="{4D0A68B3-3279-4923-9462-84DEEC0A19CC}">
      <dsp:nvSpPr>
        <dsp:cNvPr id="0" name=""/>
        <dsp:cNvSpPr/>
      </dsp:nvSpPr>
      <dsp:spPr>
        <a:xfrm>
          <a:off x="622173" y="765428"/>
          <a:ext cx="8331708" cy="672083"/>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By 2047: 85+ population </a:t>
          </a:r>
          <a:r>
            <a:rPr lang="en-GB" sz="1800" b="1" i="0" kern="1200"/>
            <a:t>almost doubles</a:t>
          </a:r>
          <a:r>
            <a:rPr lang="en-GB" sz="1800" b="0" i="0" kern="1200"/>
            <a:t> to 3.3 million (ONS, 2025)</a:t>
          </a:r>
          <a:endParaRPr lang="en-US" sz="1800" kern="1200"/>
        </a:p>
      </dsp:txBody>
      <dsp:txXfrm>
        <a:off x="641858" y="785113"/>
        <a:ext cx="7233310" cy="632713"/>
      </dsp:txXfrm>
    </dsp:sp>
    <dsp:sp modelId="{3720D937-5A46-47F2-B303-A015EA618D2E}">
      <dsp:nvSpPr>
        <dsp:cNvPr id="0" name=""/>
        <dsp:cNvSpPr/>
      </dsp:nvSpPr>
      <dsp:spPr>
        <a:xfrm>
          <a:off x="1244346" y="1530857"/>
          <a:ext cx="8331708" cy="672083"/>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People aged 90+ expected to rise </a:t>
          </a:r>
          <a:r>
            <a:rPr lang="en-GB" sz="1800" b="1" i="0" kern="1200"/>
            <a:t>123%</a:t>
          </a:r>
          <a:r>
            <a:rPr lang="en-GB" sz="1800" b="0" i="0" kern="1200"/>
            <a:t> by 2050 (ONS, 2025)</a:t>
          </a:r>
          <a:endParaRPr lang="en-US" sz="1800" kern="1200"/>
        </a:p>
      </dsp:txBody>
      <dsp:txXfrm>
        <a:off x="1264031" y="1550542"/>
        <a:ext cx="7233310" cy="632713"/>
      </dsp:txXfrm>
    </dsp:sp>
    <dsp:sp modelId="{A8C81572-FA26-48ED-BCA7-FB7EFD3E3D22}">
      <dsp:nvSpPr>
        <dsp:cNvPr id="0" name=""/>
        <dsp:cNvSpPr/>
      </dsp:nvSpPr>
      <dsp:spPr>
        <a:xfrm>
          <a:off x="1866518" y="2296286"/>
          <a:ext cx="8331708" cy="672083"/>
        </a:xfrm>
        <a:prstGeom prst="roundRect">
          <a:avLst>
            <a:gd name="adj" fmla="val 10000"/>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Care needs</a:t>
          </a:r>
          <a:r>
            <a:rPr lang="en-GB" sz="1800" b="0" i="0" kern="1200"/>
            <a:t> – physical, emotional, social, psychological (Gayatri, 2022)</a:t>
          </a:r>
          <a:endParaRPr lang="en-US" sz="1800" kern="1200"/>
        </a:p>
      </dsp:txBody>
      <dsp:txXfrm>
        <a:off x="1886203" y="2315971"/>
        <a:ext cx="7233310" cy="632713"/>
      </dsp:txXfrm>
    </dsp:sp>
    <dsp:sp modelId="{57ECA538-FD77-42E5-94C4-D7E743D53B28}">
      <dsp:nvSpPr>
        <dsp:cNvPr id="0" name=""/>
        <dsp:cNvSpPr/>
      </dsp:nvSpPr>
      <dsp:spPr>
        <a:xfrm>
          <a:off x="2488692" y="3061715"/>
          <a:ext cx="8331708" cy="672083"/>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Rising demand challenges services &amp; workforce</a:t>
          </a:r>
          <a:endParaRPr lang="en-US" sz="1800" kern="1200"/>
        </a:p>
      </dsp:txBody>
      <dsp:txXfrm>
        <a:off x="2508377" y="3081400"/>
        <a:ext cx="7233310" cy="632713"/>
      </dsp:txXfrm>
    </dsp:sp>
    <dsp:sp modelId="{CE325236-295F-4722-9696-59DDAAD6A0B3}">
      <dsp:nvSpPr>
        <dsp:cNvPr id="0" name=""/>
        <dsp:cNvSpPr/>
      </dsp:nvSpPr>
      <dsp:spPr>
        <a:xfrm>
          <a:off x="7894853" y="490994"/>
          <a:ext cx="436854" cy="43685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993145" y="490994"/>
        <a:ext cx="240270" cy="328733"/>
      </dsp:txXfrm>
    </dsp:sp>
    <dsp:sp modelId="{3F20CC68-EA61-4308-88CE-F3500A225B51}">
      <dsp:nvSpPr>
        <dsp:cNvPr id="0" name=""/>
        <dsp:cNvSpPr/>
      </dsp:nvSpPr>
      <dsp:spPr>
        <a:xfrm>
          <a:off x="8517026" y="1256423"/>
          <a:ext cx="436854" cy="436854"/>
        </a:xfrm>
        <a:prstGeom prst="downArrow">
          <a:avLst>
            <a:gd name="adj1" fmla="val 55000"/>
            <a:gd name="adj2" fmla="val 45000"/>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615318" y="1256423"/>
        <a:ext cx="240270" cy="328733"/>
      </dsp:txXfrm>
    </dsp:sp>
    <dsp:sp modelId="{5F949548-7D72-4FB9-A58A-E53DE5DAA3A2}">
      <dsp:nvSpPr>
        <dsp:cNvPr id="0" name=""/>
        <dsp:cNvSpPr/>
      </dsp:nvSpPr>
      <dsp:spPr>
        <a:xfrm>
          <a:off x="9139199" y="2010650"/>
          <a:ext cx="436854" cy="436854"/>
        </a:xfrm>
        <a:prstGeom prst="downArrow">
          <a:avLst>
            <a:gd name="adj1" fmla="val 55000"/>
            <a:gd name="adj2" fmla="val 45000"/>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237491" y="2010650"/>
        <a:ext cx="240270" cy="328733"/>
      </dsp:txXfrm>
    </dsp:sp>
    <dsp:sp modelId="{1043E43C-3E4A-45E2-B2FC-1E7AFC657A2E}">
      <dsp:nvSpPr>
        <dsp:cNvPr id="0" name=""/>
        <dsp:cNvSpPr/>
      </dsp:nvSpPr>
      <dsp:spPr>
        <a:xfrm>
          <a:off x="9761372" y="2783547"/>
          <a:ext cx="436854" cy="436854"/>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859664" y="2783547"/>
        <a:ext cx="240270" cy="3287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4D03C-0F1B-47BA-81D7-4F51BD86F573}">
      <dsp:nvSpPr>
        <dsp:cNvPr id="0" name=""/>
        <dsp:cNvSpPr/>
      </dsp:nvSpPr>
      <dsp:spPr>
        <a:xfrm>
          <a:off x="0" y="0"/>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4ADFE-21B8-41CA-9829-CA8567EA3DF2}">
      <dsp:nvSpPr>
        <dsp:cNvPr id="0" name=""/>
        <dsp:cNvSpPr/>
      </dsp:nvSpPr>
      <dsp:spPr>
        <a:xfrm>
          <a:off x="0" y="0"/>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Care Act 2014</a:t>
          </a:r>
          <a:endParaRPr lang="en-US" sz="1500" kern="1200"/>
        </a:p>
      </dsp:txBody>
      <dsp:txXfrm>
        <a:off x="0" y="0"/>
        <a:ext cx="6364224" cy="344614"/>
      </dsp:txXfrm>
    </dsp:sp>
    <dsp:sp modelId="{5FF4A0F5-31E5-478D-B2F4-A577866439C4}">
      <dsp:nvSpPr>
        <dsp:cNvPr id="0" name=""/>
        <dsp:cNvSpPr/>
      </dsp:nvSpPr>
      <dsp:spPr>
        <a:xfrm>
          <a:off x="0" y="344614"/>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47E97A-53CA-42F2-9206-581E11A70B35}">
      <dsp:nvSpPr>
        <dsp:cNvPr id="0" name=""/>
        <dsp:cNvSpPr/>
      </dsp:nvSpPr>
      <dsp:spPr>
        <a:xfrm>
          <a:off x="0" y="344614"/>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Promotes wellbeing, choice and control </a:t>
          </a:r>
          <a:endParaRPr lang="en-US" sz="1500" kern="1200"/>
        </a:p>
      </dsp:txBody>
      <dsp:txXfrm>
        <a:off x="0" y="344614"/>
        <a:ext cx="6364224" cy="344614"/>
      </dsp:txXfrm>
    </dsp:sp>
    <dsp:sp modelId="{B0DC375D-312F-4A1E-82C2-BFB307E74391}">
      <dsp:nvSpPr>
        <dsp:cNvPr id="0" name=""/>
        <dsp:cNvSpPr/>
      </dsp:nvSpPr>
      <dsp:spPr>
        <a:xfrm>
          <a:off x="0" y="689228"/>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1E531-3EFA-4D73-9B93-DD1399E5666A}">
      <dsp:nvSpPr>
        <dsp:cNvPr id="0" name=""/>
        <dsp:cNvSpPr/>
      </dsp:nvSpPr>
      <dsp:spPr>
        <a:xfrm>
          <a:off x="0" y="689228"/>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Supports person-centred care </a:t>
          </a:r>
          <a:endParaRPr lang="en-US" sz="1500" kern="1200"/>
        </a:p>
      </dsp:txBody>
      <dsp:txXfrm>
        <a:off x="0" y="689228"/>
        <a:ext cx="6364224" cy="344614"/>
      </dsp:txXfrm>
    </dsp:sp>
    <dsp:sp modelId="{B484DF0C-0B81-4F38-919D-7114AC1BECC0}">
      <dsp:nvSpPr>
        <dsp:cNvPr id="0" name=""/>
        <dsp:cNvSpPr/>
      </dsp:nvSpPr>
      <dsp:spPr>
        <a:xfrm>
          <a:off x="0" y="1033843"/>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272863-EC50-439F-B3DF-9E822E7617F9}">
      <dsp:nvSpPr>
        <dsp:cNvPr id="0" name=""/>
        <dsp:cNvSpPr/>
      </dsp:nvSpPr>
      <dsp:spPr>
        <a:xfrm>
          <a:off x="0" y="1033843"/>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Enables participation in care decisions </a:t>
          </a:r>
          <a:endParaRPr lang="en-US" sz="1500" kern="1200"/>
        </a:p>
      </dsp:txBody>
      <dsp:txXfrm>
        <a:off x="0" y="1033843"/>
        <a:ext cx="6364224" cy="344614"/>
      </dsp:txXfrm>
    </dsp:sp>
    <dsp:sp modelId="{04C4EB32-001E-4447-9336-2ED9A40D86CD}">
      <dsp:nvSpPr>
        <dsp:cNvPr id="0" name=""/>
        <dsp:cNvSpPr/>
      </dsp:nvSpPr>
      <dsp:spPr>
        <a:xfrm>
          <a:off x="0" y="1378457"/>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07184B-6ABB-4732-B94D-A5C5E07D3752}">
      <dsp:nvSpPr>
        <dsp:cNvPr id="0" name=""/>
        <dsp:cNvSpPr/>
      </dsp:nvSpPr>
      <dsp:spPr>
        <a:xfrm>
          <a:off x="0" y="1378457"/>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Equality Act 2010</a:t>
          </a:r>
          <a:endParaRPr lang="en-US" sz="1500" kern="1200"/>
        </a:p>
      </dsp:txBody>
      <dsp:txXfrm>
        <a:off x="0" y="1378457"/>
        <a:ext cx="6364224" cy="344614"/>
      </dsp:txXfrm>
    </dsp:sp>
    <dsp:sp modelId="{216BF6A8-7FBB-4049-BDB3-2A166B8AC771}">
      <dsp:nvSpPr>
        <dsp:cNvPr id="0" name=""/>
        <dsp:cNvSpPr/>
      </dsp:nvSpPr>
      <dsp:spPr>
        <a:xfrm>
          <a:off x="0" y="1723072"/>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8287C-A6E2-469D-B038-A42D82AF1E6B}">
      <dsp:nvSpPr>
        <dsp:cNvPr id="0" name=""/>
        <dsp:cNvSpPr/>
      </dsp:nvSpPr>
      <dsp:spPr>
        <a:xfrm>
          <a:off x="0" y="1723072"/>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Protects against age discrimination </a:t>
          </a:r>
          <a:endParaRPr lang="en-US" sz="1500" kern="1200"/>
        </a:p>
      </dsp:txBody>
      <dsp:txXfrm>
        <a:off x="0" y="1723072"/>
        <a:ext cx="6364224" cy="344614"/>
      </dsp:txXfrm>
    </dsp:sp>
    <dsp:sp modelId="{94CFBCAB-FE21-4DB1-B4DF-1D112AE02DE9}">
      <dsp:nvSpPr>
        <dsp:cNvPr id="0" name=""/>
        <dsp:cNvSpPr/>
      </dsp:nvSpPr>
      <dsp:spPr>
        <a:xfrm>
          <a:off x="0" y="2067686"/>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943488-650B-46E5-B41C-05AB64C210BC}">
      <dsp:nvSpPr>
        <dsp:cNvPr id="0" name=""/>
        <dsp:cNvSpPr/>
      </dsp:nvSpPr>
      <dsp:spPr>
        <a:xfrm>
          <a:off x="0" y="2067687"/>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Promotes equal access to services </a:t>
          </a:r>
          <a:endParaRPr lang="en-US" sz="1500" kern="1200"/>
        </a:p>
      </dsp:txBody>
      <dsp:txXfrm>
        <a:off x="0" y="2067687"/>
        <a:ext cx="6364224" cy="344614"/>
      </dsp:txXfrm>
    </dsp:sp>
    <dsp:sp modelId="{7ECE2687-8C3F-4966-9F8E-3FAF6656E52D}">
      <dsp:nvSpPr>
        <dsp:cNvPr id="0" name=""/>
        <dsp:cNvSpPr/>
      </dsp:nvSpPr>
      <dsp:spPr>
        <a:xfrm>
          <a:off x="0" y="2412301"/>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ED51DB-2943-451C-8D04-3308671603D9}">
      <dsp:nvSpPr>
        <dsp:cNvPr id="0" name=""/>
        <dsp:cNvSpPr/>
      </dsp:nvSpPr>
      <dsp:spPr>
        <a:xfrm>
          <a:off x="0" y="2412301"/>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Supports dignity and inclusion </a:t>
          </a:r>
          <a:endParaRPr lang="en-US" sz="1500" kern="1200"/>
        </a:p>
      </dsp:txBody>
      <dsp:txXfrm>
        <a:off x="0" y="2412301"/>
        <a:ext cx="6364224" cy="344614"/>
      </dsp:txXfrm>
    </dsp:sp>
    <dsp:sp modelId="{EF614D3A-4F4F-4CBB-BF0E-730275824893}">
      <dsp:nvSpPr>
        <dsp:cNvPr id="0" name=""/>
        <dsp:cNvSpPr/>
      </dsp:nvSpPr>
      <dsp:spPr>
        <a:xfrm>
          <a:off x="0" y="2756915"/>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563168-9EE5-4E1A-B5FC-21E8F33B78CD}">
      <dsp:nvSpPr>
        <dsp:cNvPr id="0" name=""/>
        <dsp:cNvSpPr/>
      </dsp:nvSpPr>
      <dsp:spPr>
        <a:xfrm>
          <a:off x="0" y="2756916"/>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NHS Long Term Plan (2019)</a:t>
          </a:r>
          <a:endParaRPr lang="en-US" sz="1500" kern="1200"/>
        </a:p>
      </dsp:txBody>
      <dsp:txXfrm>
        <a:off x="0" y="2756916"/>
        <a:ext cx="6364224" cy="344614"/>
      </dsp:txXfrm>
    </dsp:sp>
    <dsp:sp modelId="{6A60AABB-1569-487D-8A32-F492D0300FB4}">
      <dsp:nvSpPr>
        <dsp:cNvPr id="0" name=""/>
        <dsp:cNvSpPr/>
      </dsp:nvSpPr>
      <dsp:spPr>
        <a:xfrm>
          <a:off x="0" y="3101530"/>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754C44-6A8C-408E-8C64-8257117C339C}">
      <dsp:nvSpPr>
        <dsp:cNvPr id="0" name=""/>
        <dsp:cNvSpPr/>
      </dsp:nvSpPr>
      <dsp:spPr>
        <a:xfrm>
          <a:off x="0" y="3101530"/>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Focus on prevention and integrated care </a:t>
          </a:r>
          <a:endParaRPr lang="en-US" sz="1500" kern="1200"/>
        </a:p>
      </dsp:txBody>
      <dsp:txXfrm>
        <a:off x="0" y="3101530"/>
        <a:ext cx="6364224" cy="344614"/>
      </dsp:txXfrm>
    </dsp:sp>
    <dsp:sp modelId="{D7C2FBF6-B3B8-402B-93D8-0233ED9544FF}">
      <dsp:nvSpPr>
        <dsp:cNvPr id="0" name=""/>
        <dsp:cNvSpPr/>
      </dsp:nvSpPr>
      <dsp:spPr>
        <a:xfrm>
          <a:off x="0" y="3446144"/>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8A6F90-23DE-4CA9-A80C-E9EC206A2439}">
      <dsp:nvSpPr>
        <dsp:cNvPr id="0" name=""/>
        <dsp:cNvSpPr/>
      </dsp:nvSpPr>
      <dsp:spPr>
        <a:xfrm>
          <a:off x="0" y="3446145"/>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Supports ageing well in the community </a:t>
          </a:r>
          <a:endParaRPr lang="en-US" sz="1500" kern="1200"/>
        </a:p>
      </dsp:txBody>
      <dsp:txXfrm>
        <a:off x="0" y="3446145"/>
        <a:ext cx="6364224" cy="344614"/>
      </dsp:txXfrm>
    </dsp:sp>
    <dsp:sp modelId="{3988B9BF-0CBF-4AA3-8D77-505D42394B9F}">
      <dsp:nvSpPr>
        <dsp:cNvPr id="0" name=""/>
        <dsp:cNvSpPr/>
      </dsp:nvSpPr>
      <dsp:spPr>
        <a:xfrm>
          <a:off x="0" y="3790759"/>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152D3F-21E9-41DE-908B-326DA256D3A6}">
      <dsp:nvSpPr>
        <dsp:cNvPr id="0" name=""/>
        <dsp:cNvSpPr/>
      </dsp:nvSpPr>
      <dsp:spPr>
        <a:xfrm>
          <a:off x="0" y="3790759"/>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Encourages personalised care</a:t>
          </a:r>
          <a:endParaRPr lang="en-US" sz="1500" kern="1200"/>
        </a:p>
      </dsp:txBody>
      <dsp:txXfrm>
        <a:off x="0" y="3790759"/>
        <a:ext cx="6364224" cy="344614"/>
      </dsp:txXfrm>
    </dsp:sp>
    <dsp:sp modelId="{182DF4EA-5E10-406F-9324-2082FBC1D465}">
      <dsp:nvSpPr>
        <dsp:cNvPr id="0" name=""/>
        <dsp:cNvSpPr/>
      </dsp:nvSpPr>
      <dsp:spPr>
        <a:xfrm>
          <a:off x="0" y="4135373"/>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2130AE-6519-4B27-8B31-0CC3D89C70CE}">
      <dsp:nvSpPr>
        <dsp:cNvPr id="0" name=""/>
        <dsp:cNvSpPr/>
      </dsp:nvSpPr>
      <dsp:spPr>
        <a:xfrm>
          <a:off x="0" y="4135374"/>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NHS 10-Year Plan (2025)</a:t>
          </a:r>
          <a:endParaRPr lang="en-US" sz="1500" kern="1200"/>
        </a:p>
      </dsp:txBody>
      <dsp:txXfrm>
        <a:off x="0" y="4135374"/>
        <a:ext cx="6364224" cy="344614"/>
      </dsp:txXfrm>
    </dsp:sp>
    <dsp:sp modelId="{A60A73D5-BF10-4040-A4D8-10A487EFF9B4}">
      <dsp:nvSpPr>
        <dsp:cNvPr id="0" name=""/>
        <dsp:cNvSpPr/>
      </dsp:nvSpPr>
      <dsp:spPr>
        <a:xfrm>
          <a:off x="0" y="4479988"/>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A64910-6BEF-4473-A71E-9202F51B2E79}">
      <dsp:nvSpPr>
        <dsp:cNvPr id="0" name=""/>
        <dsp:cNvSpPr/>
      </dsp:nvSpPr>
      <dsp:spPr>
        <a:xfrm>
          <a:off x="0" y="4479988"/>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Shift from hospital to community care </a:t>
          </a:r>
          <a:endParaRPr lang="en-US" sz="1500" kern="1200"/>
        </a:p>
      </dsp:txBody>
      <dsp:txXfrm>
        <a:off x="0" y="4479988"/>
        <a:ext cx="6364224" cy="344614"/>
      </dsp:txXfrm>
    </dsp:sp>
    <dsp:sp modelId="{EABDE5E6-58CA-402B-8EDD-1A4E0F39A581}">
      <dsp:nvSpPr>
        <dsp:cNvPr id="0" name=""/>
        <dsp:cNvSpPr/>
      </dsp:nvSpPr>
      <dsp:spPr>
        <a:xfrm>
          <a:off x="0" y="4824603"/>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80581A-686D-4389-91B0-7896A18777CF}">
      <dsp:nvSpPr>
        <dsp:cNvPr id="0" name=""/>
        <dsp:cNvSpPr/>
      </dsp:nvSpPr>
      <dsp:spPr>
        <a:xfrm>
          <a:off x="0" y="4824603"/>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Greater use of digital health services </a:t>
          </a:r>
          <a:endParaRPr lang="en-US" sz="1500" kern="1200"/>
        </a:p>
      </dsp:txBody>
      <dsp:txXfrm>
        <a:off x="0" y="4824603"/>
        <a:ext cx="6364224" cy="344614"/>
      </dsp:txXfrm>
    </dsp:sp>
    <dsp:sp modelId="{C6BE9AAA-41BD-49FB-80E1-EBF7D783280F}">
      <dsp:nvSpPr>
        <dsp:cNvPr id="0" name=""/>
        <dsp:cNvSpPr/>
      </dsp:nvSpPr>
      <dsp:spPr>
        <a:xfrm>
          <a:off x="0" y="5169217"/>
          <a:ext cx="636422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717117-8A69-4F3B-8410-8E03796AE497}">
      <dsp:nvSpPr>
        <dsp:cNvPr id="0" name=""/>
        <dsp:cNvSpPr/>
      </dsp:nvSpPr>
      <dsp:spPr>
        <a:xfrm>
          <a:off x="0" y="5169217"/>
          <a:ext cx="6364224" cy="34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Supports independence and self-management</a:t>
          </a:r>
          <a:endParaRPr lang="en-US" sz="1500" kern="1200"/>
        </a:p>
      </dsp:txBody>
      <dsp:txXfrm>
        <a:off x="0" y="5169217"/>
        <a:ext cx="6364224" cy="3446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C5DE60-9D0C-4835-B663-C87BEE7F4878}">
      <dsp:nvSpPr>
        <dsp:cNvPr id="0" name=""/>
        <dsp:cNvSpPr/>
      </dsp:nvSpPr>
      <dsp:spPr>
        <a:xfrm>
          <a:off x="326278" y="0"/>
          <a:ext cx="987556" cy="98755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D80708-AC35-46DD-A2DF-8E18041ED668}">
      <dsp:nvSpPr>
        <dsp:cNvPr id="0" name=""/>
        <dsp:cNvSpPr/>
      </dsp:nvSpPr>
      <dsp:spPr>
        <a:xfrm>
          <a:off x="551770" y="0"/>
          <a:ext cx="566630" cy="566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5FA8D1-373E-4B15-95F6-4C296EBDDF51}">
      <dsp:nvSpPr>
        <dsp:cNvPr id="0" name=""/>
        <dsp:cNvSpPr/>
      </dsp:nvSpPr>
      <dsp:spPr>
        <a:xfrm>
          <a:off x="3078" y="1325512"/>
          <a:ext cx="1618945" cy="3586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a:latin typeface="Arial" panose="020B0604020202020204" pitchFamily="34" charset="0"/>
              <a:cs typeface="Arial" panose="020B0604020202020204" pitchFamily="34" charset="0"/>
            </a:rPr>
            <a:t>Physical Decline</a:t>
          </a: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Font typeface="Arial" panose="020B0604020202020204" pitchFamily="34" charset="0"/>
            <a:buNone/>
          </a:pPr>
          <a:r>
            <a:rPr lang="en-GB" sz="1400" kern="1200">
              <a:latin typeface="Arial" panose="020B0604020202020204" pitchFamily="34" charset="0"/>
              <a:cs typeface="Arial" panose="020B0604020202020204" pitchFamily="34" charset="0"/>
            </a:rPr>
            <a:t>Reduced mobility, muscle strength and sensory function (</a:t>
          </a:r>
          <a:r>
            <a:rPr lang="en-GB" sz="1400" b="0" kern="1200">
              <a:latin typeface="Arial" panose="020B0604020202020204" pitchFamily="34" charset="0"/>
              <a:cs typeface="Arial" panose="020B0604020202020204" pitchFamily="34" charset="0"/>
            </a:rPr>
            <a:t>Christopher, 2017)</a:t>
          </a:r>
          <a:endParaRPr lang="en-US" sz="1400" b="0" kern="1200">
            <a:latin typeface="Arial" panose="020B0604020202020204" pitchFamily="34" charset="0"/>
            <a:cs typeface="Arial" panose="020B0604020202020204" pitchFamily="34" charset="0"/>
          </a:endParaRPr>
        </a:p>
      </dsp:txBody>
      <dsp:txXfrm>
        <a:off x="3078" y="1325512"/>
        <a:ext cx="1618945" cy="3586642"/>
      </dsp:txXfrm>
    </dsp:sp>
    <dsp:sp modelId="{9EE8AE26-B443-43DF-A914-95F87BED0E5D}">
      <dsp:nvSpPr>
        <dsp:cNvPr id="0" name=""/>
        <dsp:cNvSpPr/>
      </dsp:nvSpPr>
      <dsp:spPr>
        <a:xfrm>
          <a:off x="2173561" y="0"/>
          <a:ext cx="987556" cy="98755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B20FCF-B577-43A5-9F63-970D62EF402C}">
      <dsp:nvSpPr>
        <dsp:cNvPr id="0" name=""/>
        <dsp:cNvSpPr/>
      </dsp:nvSpPr>
      <dsp:spPr>
        <a:xfrm>
          <a:off x="2399453" y="0"/>
          <a:ext cx="566630" cy="566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8051E1-D8D0-45CB-B607-90613D0773AE}">
      <dsp:nvSpPr>
        <dsp:cNvPr id="0" name=""/>
        <dsp:cNvSpPr/>
      </dsp:nvSpPr>
      <dsp:spPr>
        <a:xfrm>
          <a:off x="1930436" y="1257025"/>
          <a:ext cx="1516896" cy="3677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kern="1200">
              <a:latin typeface="Arial" panose="020B0604020202020204" pitchFamily="34" charset="0"/>
              <a:cs typeface="Arial" panose="020B0604020202020204" pitchFamily="34" charset="0"/>
            </a:rPr>
            <a:t>Environmental Barriers </a:t>
          </a:r>
        </a:p>
        <a:p>
          <a:pPr marL="0" lvl="0" indent="0" algn="ctr" defTabSz="622300">
            <a:lnSpc>
              <a:spcPct val="90000"/>
            </a:lnSpc>
            <a:spcBef>
              <a:spcPct val="0"/>
            </a:spcBef>
            <a:spcAft>
              <a:spcPct val="35000"/>
            </a:spcAft>
            <a:buFont typeface="Arial" panose="020B0604020202020204" pitchFamily="34" charset="0"/>
            <a:buNone/>
          </a:pPr>
          <a:r>
            <a:rPr lang="en-GB" sz="1400" kern="1200">
              <a:latin typeface="Arial" panose="020B0604020202020204" pitchFamily="34" charset="0"/>
              <a:cs typeface="Arial" panose="020B0604020202020204" pitchFamily="34" charset="0"/>
            </a:rPr>
            <a:t>Inaccessible housing, transport barriers and poorly designed environments can restrict independence and community participation.</a:t>
          </a:r>
          <a:br>
            <a:rPr lang="en-GB" sz="1400" b="0" kern="1200">
              <a:latin typeface="Arial" panose="020B0604020202020204" pitchFamily="34" charset="0"/>
              <a:cs typeface="Arial" panose="020B0604020202020204" pitchFamily="34" charset="0"/>
            </a:rPr>
          </a:br>
          <a:r>
            <a:rPr lang="en-GB" sz="1400" b="0" kern="1200">
              <a:latin typeface="Arial" panose="020B0604020202020204" pitchFamily="34" charset="0"/>
              <a:cs typeface="Arial" panose="020B0604020202020204" pitchFamily="34" charset="0"/>
            </a:rPr>
            <a:t>(Care Act, 2014)</a:t>
          </a:r>
        </a:p>
        <a:p>
          <a:pPr marL="0" lvl="0" indent="0" algn="ctr" defTabSz="622300">
            <a:lnSpc>
              <a:spcPct val="90000"/>
            </a:lnSpc>
            <a:spcBef>
              <a:spcPct val="0"/>
            </a:spcBef>
            <a:spcAft>
              <a:spcPct val="35000"/>
            </a:spcAft>
            <a:buFont typeface="Arial" panose="020B0604020202020204" pitchFamily="34" charset="0"/>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Font typeface="Arial" panose="020B0604020202020204" pitchFamily="34" charset="0"/>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Font typeface="Arial" panose="020B0604020202020204" pitchFamily="34" charset="0"/>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Font typeface="Arial" panose="020B0604020202020204" pitchFamily="34" charset="0"/>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Font typeface="Arial" panose="020B0604020202020204" pitchFamily="34" charset="0"/>
            <a:buNone/>
          </a:pPr>
          <a:endParaRPr lang="en-US" sz="1400" kern="1200">
            <a:latin typeface="Arial" panose="020B0604020202020204" pitchFamily="34" charset="0"/>
            <a:cs typeface="Arial" panose="020B0604020202020204" pitchFamily="34" charset="0"/>
          </a:endParaRPr>
        </a:p>
      </dsp:txBody>
      <dsp:txXfrm>
        <a:off x="1930436" y="1257025"/>
        <a:ext cx="1516896" cy="3677959"/>
      </dsp:txXfrm>
    </dsp:sp>
    <dsp:sp modelId="{AA2C5CE4-1D94-4464-B1E8-CFF5F700D33E}">
      <dsp:nvSpPr>
        <dsp:cNvPr id="0" name=""/>
        <dsp:cNvSpPr/>
      </dsp:nvSpPr>
      <dsp:spPr>
        <a:xfrm>
          <a:off x="4094823" y="0"/>
          <a:ext cx="987556" cy="98755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BD35E6-3922-44EB-AA4E-1F8350B65168}">
      <dsp:nvSpPr>
        <dsp:cNvPr id="0" name=""/>
        <dsp:cNvSpPr/>
      </dsp:nvSpPr>
      <dsp:spPr>
        <a:xfrm>
          <a:off x="4248343" y="0"/>
          <a:ext cx="566630" cy="566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6DBFB6-BEFC-42C9-969C-79238744E6CD}">
      <dsp:nvSpPr>
        <dsp:cNvPr id="0" name=""/>
        <dsp:cNvSpPr/>
      </dsp:nvSpPr>
      <dsp:spPr>
        <a:xfrm>
          <a:off x="3807599" y="1304434"/>
          <a:ext cx="1618945" cy="3614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a:latin typeface="Arial" panose="020B0604020202020204" pitchFamily="34" charset="0"/>
              <a:cs typeface="Arial" panose="020B0604020202020204" pitchFamily="34" charset="0"/>
            </a:rPr>
            <a:t>Social Isolation</a:t>
          </a: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Font typeface="Arial" panose="020B0604020202020204" pitchFamily="34" charset="0"/>
            <a:buNone/>
          </a:pPr>
          <a:r>
            <a:rPr lang="en-GB" sz="1400" kern="1200">
              <a:latin typeface="Arial" panose="020B0604020202020204" pitchFamily="34" charset="0"/>
              <a:cs typeface="Arial" panose="020B0604020202020204" pitchFamily="34" charset="0"/>
            </a:rPr>
            <a:t>Associated with reduced wellbeing and loss of functional ability (</a:t>
          </a:r>
          <a:r>
            <a:rPr lang="en-GB" sz="1400" b="0" kern="1200">
              <a:latin typeface="Arial" panose="020B0604020202020204" pitchFamily="34" charset="0"/>
              <a:cs typeface="Arial" panose="020B0604020202020204" pitchFamily="34" charset="0"/>
            </a:rPr>
            <a:t>Gayatri, 2022)</a:t>
          </a:r>
          <a:endParaRPr lang="en-US" sz="1400" b="0" kern="1200">
            <a:latin typeface="Arial" panose="020B0604020202020204" pitchFamily="34" charset="0"/>
            <a:cs typeface="Arial" panose="020B0604020202020204" pitchFamily="34" charset="0"/>
          </a:endParaRPr>
        </a:p>
      </dsp:txBody>
      <dsp:txXfrm>
        <a:off x="3807599" y="1304434"/>
        <a:ext cx="1618945" cy="3614747"/>
      </dsp:txXfrm>
    </dsp:sp>
    <dsp:sp modelId="{F741CC62-2234-44E7-BD19-7D3B5CC93A19}">
      <dsp:nvSpPr>
        <dsp:cNvPr id="0" name=""/>
        <dsp:cNvSpPr/>
      </dsp:nvSpPr>
      <dsp:spPr>
        <a:xfrm>
          <a:off x="5989578" y="0"/>
          <a:ext cx="987556" cy="98755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097DB9-4461-4F5D-8049-FBFBA311D1C3}">
      <dsp:nvSpPr>
        <dsp:cNvPr id="0" name=""/>
        <dsp:cNvSpPr/>
      </dsp:nvSpPr>
      <dsp:spPr>
        <a:xfrm>
          <a:off x="6193310" y="0"/>
          <a:ext cx="566630" cy="566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C07FBE-0874-44E0-AC81-CD982E05F882}">
      <dsp:nvSpPr>
        <dsp:cNvPr id="0" name=""/>
        <dsp:cNvSpPr/>
      </dsp:nvSpPr>
      <dsp:spPr>
        <a:xfrm>
          <a:off x="5709860" y="1219343"/>
          <a:ext cx="1618945" cy="3728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a:latin typeface="Arial" panose="020B0604020202020204" pitchFamily="34" charset="0"/>
              <a:cs typeface="Arial" panose="020B0604020202020204" pitchFamily="34" charset="0"/>
            </a:rPr>
            <a:t>Ageism in Services</a:t>
          </a: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Font typeface="Arial" panose="020B0604020202020204" pitchFamily="34" charset="0"/>
            <a:buNone/>
          </a:pPr>
          <a:r>
            <a:rPr lang="en-GB" sz="1400" kern="1200">
              <a:latin typeface="Arial" panose="020B0604020202020204" pitchFamily="34" charset="0"/>
              <a:cs typeface="Arial" panose="020B0604020202020204" pitchFamily="34" charset="0"/>
            </a:rPr>
            <a:t>Paternalistic attitudes and rushed discharge processes</a:t>
          </a:r>
        </a:p>
        <a:p>
          <a:pPr marL="0" lvl="0" indent="0" algn="ctr" defTabSz="533400">
            <a:lnSpc>
              <a:spcPct val="90000"/>
            </a:lnSpc>
            <a:spcBef>
              <a:spcPct val="0"/>
            </a:spcBef>
            <a:spcAft>
              <a:spcPct val="35000"/>
            </a:spcAft>
            <a:buFont typeface="Arial" panose="020B0604020202020204" pitchFamily="34" charset="0"/>
            <a:buNone/>
          </a:pPr>
          <a:r>
            <a:rPr lang="en-GB" sz="1400" kern="1200">
              <a:latin typeface="Arial" panose="020B0604020202020204" pitchFamily="34" charset="0"/>
              <a:cs typeface="Arial" panose="020B0604020202020204" pitchFamily="34" charset="0"/>
            </a:rPr>
            <a:t> (</a:t>
          </a:r>
          <a:r>
            <a:rPr lang="en-GB" sz="1400" b="0" kern="1200">
              <a:latin typeface="Arial" panose="020B0604020202020204" pitchFamily="34" charset="0"/>
              <a:cs typeface="Arial" panose="020B0604020202020204" pitchFamily="34" charset="0"/>
            </a:rPr>
            <a:t>Selman</a:t>
          </a:r>
          <a:r>
            <a:rPr lang="en-GB" sz="1400" b="1" kern="1200">
              <a:latin typeface="Arial" panose="020B0604020202020204" pitchFamily="34" charset="0"/>
              <a:cs typeface="Arial" panose="020B0604020202020204" pitchFamily="34" charset="0"/>
            </a:rPr>
            <a:t> </a:t>
          </a:r>
          <a:r>
            <a:rPr lang="en-GB" sz="1400" b="0" kern="1200">
              <a:latin typeface="Arial" panose="020B0604020202020204" pitchFamily="34" charset="0"/>
              <a:cs typeface="Arial" panose="020B0604020202020204" pitchFamily="34" charset="0"/>
            </a:rPr>
            <a:t>et</a:t>
          </a:r>
          <a:r>
            <a:rPr lang="en-GB" sz="1400" b="1" kern="1200">
              <a:latin typeface="Arial" panose="020B0604020202020204" pitchFamily="34" charset="0"/>
              <a:cs typeface="Arial" panose="020B0604020202020204" pitchFamily="34" charset="0"/>
            </a:rPr>
            <a:t> </a:t>
          </a:r>
          <a:r>
            <a:rPr lang="en-GB" sz="1400" b="0" kern="1200">
              <a:latin typeface="Arial" panose="020B0604020202020204" pitchFamily="34" charset="0"/>
              <a:cs typeface="Arial" panose="020B0604020202020204" pitchFamily="34" charset="0"/>
            </a:rPr>
            <a:t>al</a:t>
          </a:r>
          <a:r>
            <a:rPr lang="en-GB" sz="1400" b="1" kern="1200">
              <a:latin typeface="Arial" panose="020B0604020202020204" pitchFamily="34" charset="0"/>
              <a:cs typeface="Arial" panose="020B0604020202020204" pitchFamily="34" charset="0"/>
            </a:rPr>
            <a:t>., </a:t>
          </a:r>
          <a:r>
            <a:rPr lang="en-GB" sz="1400" b="0" kern="1200">
              <a:latin typeface="Arial" panose="020B0604020202020204" pitchFamily="34" charset="0"/>
              <a:cs typeface="Arial" panose="020B0604020202020204" pitchFamily="34" charset="0"/>
            </a:rPr>
            <a:t>2017</a:t>
          </a:r>
          <a:r>
            <a:rPr lang="en-GB" sz="1400" kern="1200">
              <a:latin typeface="Arial" panose="020B0604020202020204" pitchFamily="34" charset="0"/>
              <a:cs typeface="Arial" panose="020B0604020202020204" pitchFamily="34" charset="0"/>
            </a:rPr>
            <a:t>)</a:t>
          </a:r>
          <a:endParaRPr lang="en-US" sz="1400" kern="1200">
            <a:latin typeface="Arial" panose="020B0604020202020204" pitchFamily="34" charset="0"/>
            <a:cs typeface="Arial" panose="020B0604020202020204" pitchFamily="34" charset="0"/>
          </a:endParaRPr>
        </a:p>
      </dsp:txBody>
      <dsp:txXfrm>
        <a:off x="5709860" y="1219343"/>
        <a:ext cx="1618945" cy="3728201"/>
      </dsp:txXfrm>
    </dsp:sp>
    <dsp:sp modelId="{B1011AC4-D1D2-4F12-A20C-8A1F1FDDCF81}">
      <dsp:nvSpPr>
        <dsp:cNvPr id="0" name=""/>
        <dsp:cNvSpPr/>
      </dsp:nvSpPr>
      <dsp:spPr>
        <a:xfrm>
          <a:off x="7835281" y="0"/>
          <a:ext cx="987556" cy="987556"/>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D4D5AB-BD5F-42FF-9039-1175F1E7605B}">
      <dsp:nvSpPr>
        <dsp:cNvPr id="0" name=""/>
        <dsp:cNvSpPr/>
      </dsp:nvSpPr>
      <dsp:spPr>
        <a:xfrm>
          <a:off x="8026363" y="0"/>
          <a:ext cx="566630" cy="566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476D9D-A5A5-43E6-B4EA-5D482B1FD2CE}">
      <dsp:nvSpPr>
        <dsp:cNvPr id="0" name=""/>
        <dsp:cNvSpPr/>
      </dsp:nvSpPr>
      <dsp:spPr>
        <a:xfrm>
          <a:off x="7612121" y="1317254"/>
          <a:ext cx="1618945" cy="3597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a:latin typeface="Arial" panose="020B0604020202020204" pitchFamily="34" charset="0"/>
              <a:cs typeface="Arial" panose="020B0604020202020204" pitchFamily="34" charset="0"/>
            </a:rPr>
            <a:t>Digital Exclusion</a:t>
          </a: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Font typeface="Arial" panose="020B0604020202020204" pitchFamily="34" charset="0"/>
            <a:buNone/>
          </a:pPr>
          <a:r>
            <a:rPr lang="en-GB" sz="1400" kern="1200">
              <a:latin typeface="Arial" panose="020B0604020202020204" pitchFamily="34" charset="0"/>
              <a:cs typeface="Arial" panose="020B0604020202020204" pitchFamily="34" charset="0"/>
            </a:rPr>
            <a:t>Only 52% of older adults in deprived areas use the internet daily</a:t>
          </a:r>
        </a:p>
        <a:p>
          <a:pPr marL="0" lvl="0" indent="0" algn="ctr" defTabSz="533400">
            <a:lnSpc>
              <a:spcPct val="90000"/>
            </a:lnSpc>
            <a:spcBef>
              <a:spcPct val="0"/>
            </a:spcBef>
            <a:spcAft>
              <a:spcPct val="35000"/>
            </a:spcAft>
            <a:buFont typeface="Arial" panose="020B0604020202020204" pitchFamily="34" charset="0"/>
            <a:buNone/>
          </a:pPr>
          <a:r>
            <a:rPr lang="en-GB" sz="1400" kern="1200">
              <a:latin typeface="Arial" panose="020B0604020202020204" pitchFamily="34" charset="0"/>
              <a:cs typeface="Arial" panose="020B0604020202020204" pitchFamily="34" charset="0"/>
            </a:rPr>
            <a:t> </a:t>
          </a:r>
          <a:r>
            <a:rPr lang="en-GB" sz="1400" b="0" kern="1200">
              <a:latin typeface="Arial" panose="020B0604020202020204" pitchFamily="34" charset="0"/>
              <a:cs typeface="Arial" panose="020B0604020202020204" pitchFamily="34" charset="0"/>
            </a:rPr>
            <a:t>(Age UK, 2025)</a:t>
          </a:r>
          <a:endParaRPr lang="en-US" sz="1400" b="0" kern="1200">
            <a:latin typeface="Arial" panose="020B0604020202020204" pitchFamily="34" charset="0"/>
            <a:cs typeface="Arial" panose="020B0604020202020204" pitchFamily="34" charset="0"/>
          </a:endParaRPr>
        </a:p>
      </dsp:txBody>
      <dsp:txXfrm>
        <a:off x="7612121" y="1317254"/>
        <a:ext cx="1618945" cy="3597654"/>
      </dsp:txXfrm>
    </dsp:sp>
    <dsp:sp modelId="{153AF3EA-D278-4FF3-B76E-59C74B85F572}">
      <dsp:nvSpPr>
        <dsp:cNvPr id="0" name=""/>
        <dsp:cNvSpPr/>
      </dsp:nvSpPr>
      <dsp:spPr>
        <a:xfrm>
          <a:off x="9760483" y="0"/>
          <a:ext cx="987556" cy="98755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64BA6-B25F-4F24-82BD-FDB8EA0AB3D6}">
      <dsp:nvSpPr>
        <dsp:cNvPr id="0" name=""/>
        <dsp:cNvSpPr/>
      </dsp:nvSpPr>
      <dsp:spPr>
        <a:xfrm>
          <a:off x="9993647" y="33515"/>
          <a:ext cx="406155" cy="566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A0C3D-9803-4A0D-8B1E-99B94CC6706C}">
      <dsp:nvSpPr>
        <dsp:cNvPr id="0" name=""/>
        <dsp:cNvSpPr/>
      </dsp:nvSpPr>
      <dsp:spPr>
        <a:xfrm>
          <a:off x="9514382" y="1250085"/>
          <a:ext cx="1618945" cy="3687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Funding Gap</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Social care funding pressures can limit access to home support and reablement services (SCIE, 2024)</a:t>
          </a:r>
          <a:endParaRPr lang="en-US" sz="1400" b="0" kern="1200">
            <a:latin typeface="Arial" panose="020B0604020202020204" pitchFamily="34" charset="0"/>
            <a:cs typeface="Arial" panose="020B0604020202020204" pitchFamily="34" charset="0"/>
          </a:endParaRPr>
        </a:p>
      </dsp:txBody>
      <dsp:txXfrm>
        <a:off x="9514382" y="1250085"/>
        <a:ext cx="1618945" cy="36872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89F8F-9F6F-4CA3-A26F-638CFFBF1986}">
      <dsp:nvSpPr>
        <dsp:cNvPr id="0" name=""/>
        <dsp:cNvSpPr/>
      </dsp:nvSpPr>
      <dsp:spPr>
        <a:xfrm>
          <a:off x="4398" y="435043"/>
          <a:ext cx="827339" cy="8273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95A5EC2-6A4B-44DC-85A9-0DB24C2F0786}">
      <dsp:nvSpPr>
        <dsp:cNvPr id="0" name=""/>
        <dsp:cNvSpPr/>
      </dsp:nvSpPr>
      <dsp:spPr>
        <a:xfrm>
          <a:off x="225034" y="562708"/>
          <a:ext cx="479856" cy="4798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F0AFAA2-0C46-4BAF-80ED-52DA73A721FB}">
      <dsp:nvSpPr>
        <dsp:cNvPr id="0" name=""/>
        <dsp:cNvSpPr/>
      </dsp:nvSpPr>
      <dsp:spPr>
        <a:xfrm>
          <a:off x="1079365" y="1232209"/>
          <a:ext cx="1950157" cy="827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latin typeface="Arial" panose="020B0604020202020204" pitchFamily="34" charset="0"/>
              <a:cs typeface="Arial" panose="020B0604020202020204" pitchFamily="34" charset="0"/>
            </a:rPr>
            <a:t>Digital exclusion </a:t>
          </a:r>
          <a:r>
            <a:rPr lang="en-GB" sz="1400" b="0" i="0" kern="1200">
              <a:latin typeface="Arial" panose="020B0604020202020204" pitchFamily="34" charset="0"/>
              <a:cs typeface="Arial" panose="020B0604020202020204" pitchFamily="34" charset="0"/>
            </a:rPr>
            <a:t>only 52% of older people in deprived areas use the internet daily vs. 80% in the least deprived (Age UK, 2025)</a:t>
          </a:r>
        </a:p>
        <a:p>
          <a:pPr marL="0" lvl="0" indent="0" algn="l" defTabSz="622300">
            <a:lnSpc>
              <a:spcPct val="100000"/>
            </a:lnSpc>
            <a:spcBef>
              <a:spcPct val="0"/>
            </a:spcBef>
            <a:spcAft>
              <a:spcPct val="35000"/>
            </a:spcAft>
            <a:buNone/>
          </a:pPr>
          <a:endParaRPr lang="en-US" sz="1400" kern="1200">
            <a:latin typeface="Arial" panose="020B0604020202020204" pitchFamily="34" charset="0"/>
            <a:cs typeface="Arial" panose="020B0604020202020204" pitchFamily="34" charset="0"/>
          </a:endParaRPr>
        </a:p>
        <a:p>
          <a:pPr marL="0" lvl="0" indent="0" algn="l" defTabSz="622300">
            <a:lnSpc>
              <a:spcPct val="100000"/>
            </a:lnSpc>
            <a:spcBef>
              <a:spcPct val="0"/>
            </a:spcBef>
            <a:spcAft>
              <a:spcPct val="35000"/>
            </a:spcAft>
            <a:buNone/>
          </a:pPr>
          <a:endParaRPr lang="en-US" sz="1400" kern="1200">
            <a:latin typeface="Arial" panose="020B0604020202020204" pitchFamily="34" charset="0"/>
            <a:cs typeface="Arial" panose="020B0604020202020204" pitchFamily="34" charset="0"/>
          </a:endParaRPr>
        </a:p>
      </dsp:txBody>
      <dsp:txXfrm>
        <a:off x="1079365" y="1232209"/>
        <a:ext cx="1950157" cy="827339"/>
      </dsp:txXfrm>
    </dsp:sp>
    <dsp:sp modelId="{E7C221FB-5536-4A9A-987E-541268E7D7C4}">
      <dsp:nvSpPr>
        <dsp:cNvPr id="0" name=""/>
        <dsp:cNvSpPr/>
      </dsp:nvSpPr>
      <dsp:spPr>
        <a:xfrm>
          <a:off x="3384951" y="833622"/>
          <a:ext cx="827339" cy="8273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8A63549-DECE-4C3E-97EF-E86FB8EF096B}">
      <dsp:nvSpPr>
        <dsp:cNvPr id="0" name=""/>
        <dsp:cNvSpPr/>
      </dsp:nvSpPr>
      <dsp:spPr>
        <a:xfrm>
          <a:off x="3589955" y="960475"/>
          <a:ext cx="479856" cy="4798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CDC9C97-A7E7-4BFD-9BF5-5A78C4E0FD2F}">
      <dsp:nvSpPr>
        <dsp:cNvPr id="0" name=""/>
        <dsp:cNvSpPr/>
      </dsp:nvSpPr>
      <dsp:spPr>
        <a:xfrm>
          <a:off x="4373949" y="908066"/>
          <a:ext cx="1950157" cy="1475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a:latin typeface="Arial" panose="020B0604020202020204" pitchFamily="34" charset="0"/>
              <a:cs typeface="Arial" panose="020B0604020202020204" pitchFamily="34" charset="0"/>
            </a:rPr>
            <a:t>CQC warning (2025)</a:t>
          </a:r>
          <a:r>
            <a:rPr lang="en-GB" sz="1400" b="0" i="0" kern="1200">
              <a:latin typeface="Arial" panose="020B0604020202020204" pitchFamily="34" charset="0"/>
              <a:cs typeface="Arial" panose="020B0604020202020204" pitchFamily="34" charset="0"/>
            </a:rPr>
            <a:t> </a:t>
          </a:r>
          <a:r>
            <a:rPr lang="en-GB" sz="1400" kern="1200">
              <a:latin typeface="Arial" panose="020B0604020202020204" pitchFamily="34" charset="0"/>
              <a:cs typeface="Arial" panose="020B0604020202020204" pitchFamily="34" charset="0"/>
            </a:rPr>
            <a:t>'Digital by default' approaches may exclude vulnerable older adults and widen inequalities.</a:t>
          </a:r>
          <a:endParaRPr lang="en-US" sz="1400" kern="1200">
            <a:latin typeface="Arial" panose="020B0604020202020204" pitchFamily="34" charset="0"/>
            <a:cs typeface="Arial" panose="020B0604020202020204" pitchFamily="34" charset="0"/>
          </a:endParaRPr>
        </a:p>
      </dsp:txBody>
      <dsp:txXfrm>
        <a:off x="4373949" y="908066"/>
        <a:ext cx="1950157" cy="1475626"/>
      </dsp:txXfrm>
    </dsp:sp>
    <dsp:sp modelId="{7A0E7360-6F67-4BD0-932D-FC04181F4A18}">
      <dsp:nvSpPr>
        <dsp:cNvPr id="0" name=""/>
        <dsp:cNvSpPr/>
      </dsp:nvSpPr>
      <dsp:spPr>
        <a:xfrm>
          <a:off x="74739" y="3227363"/>
          <a:ext cx="827339" cy="8273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85A705B-221C-4CAF-9D1C-5C5B23BE9AA6}">
      <dsp:nvSpPr>
        <dsp:cNvPr id="0" name=""/>
        <dsp:cNvSpPr/>
      </dsp:nvSpPr>
      <dsp:spPr>
        <a:xfrm>
          <a:off x="248480" y="3401104"/>
          <a:ext cx="479856" cy="4798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20CD778-85E5-446B-8D4E-5AF24AAA074F}">
      <dsp:nvSpPr>
        <dsp:cNvPr id="0" name=""/>
        <dsp:cNvSpPr/>
      </dsp:nvSpPr>
      <dsp:spPr>
        <a:xfrm>
          <a:off x="1079365" y="3227363"/>
          <a:ext cx="1950157" cy="827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a:latin typeface="Arial" panose="020B0604020202020204" pitchFamily="34" charset="0"/>
              <a:cs typeface="Arial" panose="020B0604020202020204" pitchFamily="34" charset="0"/>
            </a:rPr>
            <a:t>Digital ageism</a:t>
          </a:r>
          <a:r>
            <a:rPr lang="en-GB" sz="1400" b="0" i="0" kern="1200">
              <a:latin typeface="Arial" panose="020B0604020202020204" pitchFamily="34" charset="0"/>
              <a:cs typeface="Arial" panose="020B0604020202020204" pitchFamily="34" charset="0"/>
            </a:rPr>
            <a:t> surveillance technologies may reinforce paternalistic approaches while older adults remain underrepresented in AI datasets, increasing</a:t>
          </a:r>
          <a:r>
            <a:rPr lang="en-GB" sz="1400" kern="1200">
              <a:latin typeface="Arial" panose="020B0604020202020204" pitchFamily="34" charset="0"/>
              <a:cs typeface="Arial" panose="020B0604020202020204" pitchFamily="34" charset="0"/>
            </a:rPr>
            <a:t> the risk of bias in technology design (Older People's Commissioner for Wales, 2025).</a:t>
          </a:r>
          <a:endParaRPr lang="en-US" sz="1400" kern="1200">
            <a:latin typeface="Arial" panose="020B0604020202020204" pitchFamily="34" charset="0"/>
            <a:cs typeface="Arial" panose="020B0604020202020204" pitchFamily="34" charset="0"/>
          </a:endParaRPr>
        </a:p>
      </dsp:txBody>
      <dsp:txXfrm>
        <a:off x="1079365" y="3227363"/>
        <a:ext cx="1950157" cy="827339"/>
      </dsp:txXfrm>
    </dsp:sp>
    <dsp:sp modelId="{25B812E3-70DC-4989-BFBA-64C6F2A0BC04}">
      <dsp:nvSpPr>
        <dsp:cNvPr id="0" name=""/>
        <dsp:cNvSpPr/>
      </dsp:nvSpPr>
      <dsp:spPr>
        <a:xfrm>
          <a:off x="3369323" y="3227363"/>
          <a:ext cx="827339" cy="8273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365FC42-99F5-4256-97DA-65F2C7D21732}">
      <dsp:nvSpPr>
        <dsp:cNvPr id="0" name=""/>
        <dsp:cNvSpPr/>
      </dsp:nvSpPr>
      <dsp:spPr>
        <a:xfrm>
          <a:off x="3543064" y="3401104"/>
          <a:ext cx="479856" cy="4798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7E9A7AE-8A0E-4B96-A2FF-D0E88449F152}">
      <dsp:nvSpPr>
        <dsp:cNvPr id="0" name=""/>
        <dsp:cNvSpPr/>
      </dsp:nvSpPr>
      <dsp:spPr>
        <a:xfrm>
          <a:off x="4373949" y="3227363"/>
          <a:ext cx="1950157" cy="827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endParaRPr lang="en-GB" sz="1400" b="0" i="0" kern="1200">
            <a:latin typeface="Arial" panose="020B0604020202020204" pitchFamily="34" charset="0"/>
            <a:cs typeface="Arial" panose="020B0604020202020204" pitchFamily="34" charset="0"/>
          </a:endParaRPr>
        </a:p>
        <a:p>
          <a:pPr marL="0" lvl="0" indent="0" algn="l" defTabSz="622300">
            <a:lnSpc>
              <a:spcPct val="100000"/>
            </a:lnSpc>
            <a:spcBef>
              <a:spcPct val="0"/>
            </a:spcBef>
            <a:spcAft>
              <a:spcPct val="35000"/>
            </a:spcAft>
            <a:buNone/>
          </a:pPr>
          <a:r>
            <a:rPr lang="en-GB" sz="1400" b="1" kern="1200">
              <a:latin typeface="Arial" panose="020B0604020202020204" pitchFamily="34" charset="0"/>
              <a:cs typeface="Arial" panose="020B0604020202020204" pitchFamily="34" charset="0"/>
            </a:rPr>
            <a:t>Technology</a:t>
          </a:r>
          <a:r>
            <a:rPr lang="en-GB" sz="1400" kern="1200">
              <a:latin typeface="Arial" panose="020B0604020202020204" pitchFamily="34" charset="0"/>
              <a:cs typeface="Arial" panose="020B0604020202020204" pitchFamily="34" charset="0"/>
            </a:rPr>
            <a:t> cannot replace practical support, environmental adaptations or person-centred relationships that promote empowerment and wellbeing.</a:t>
          </a:r>
          <a:endParaRPr lang="en-US" sz="1400" kern="1200">
            <a:latin typeface="Arial" panose="020B0604020202020204" pitchFamily="34" charset="0"/>
            <a:cs typeface="Arial" panose="020B0604020202020204" pitchFamily="34" charset="0"/>
          </a:endParaRPr>
        </a:p>
      </dsp:txBody>
      <dsp:txXfrm>
        <a:off x="4373949" y="3227363"/>
        <a:ext cx="1950157" cy="8273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11591-6FDC-4C5D-A95C-43F15EC41BF5}">
      <dsp:nvSpPr>
        <dsp:cNvPr id="0" name=""/>
        <dsp:cNvSpPr/>
      </dsp:nvSpPr>
      <dsp:spPr>
        <a:xfrm>
          <a:off x="2041957" y="546736"/>
          <a:ext cx="2650490" cy="14150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a:t>What is it?</a:t>
          </a:r>
          <a:r>
            <a:rPr lang="en-GB" sz="1200" b="0" i="0" kern="1200"/>
            <a:t>  A village for people with severe dementia; 24‑hour person‑centred care in a normalised community (shops, cinema, gardens)</a:t>
          </a:r>
          <a:endParaRPr lang="en-US" sz="1200" kern="1200"/>
        </a:p>
      </dsp:txBody>
      <dsp:txXfrm>
        <a:off x="2083402" y="588181"/>
        <a:ext cx="2567600" cy="1332151"/>
      </dsp:txXfrm>
    </dsp:sp>
    <dsp:sp modelId="{2DC861B0-5A8A-48FB-9255-A2FB31016FC6}">
      <dsp:nvSpPr>
        <dsp:cNvPr id="0" name=""/>
        <dsp:cNvSpPr/>
      </dsp:nvSpPr>
      <dsp:spPr>
        <a:xfrm>
          <a:off x="4864264" y="1012151"/>
          <a:ext cx="413922" cy="48421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864264" y="1108993"/>
        <a:ext cx="289745" cy="290527"/>
      </dsp:txXfrm>
    </dsp:sp>
    <dsp:sp modelId="{8FD27322-EC29-4DB2-8310-5061FCBB9157}">
      <dsp:nvSpPr>
        <dsp:cNvPr id="0" name=""/>
        <dsp:cNvSpPr/>
      </dsp:nvSpPr>
      <dsp:spPr>
        <a:xfrm>
          <a:off x="5473433" y="513496"/>
          <a:ext cx="1952464" cy="148152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a:latin typeface="Arial" panose="020B0604020202020204" pitchFamily="34" charset="0"/>
              <a:cs typeface="Arial" panose="020B0604020202020204" pitchFamily="34" charset="0"/>
            </a:rPr>
            <a:t>Core principle</a:t>
          </a:r>
          <a:r>
            <a:rPr lang="en-GB" sz="1200" b="0" i="0" kern="1200">
              <a:latin typeface="Arial" panose="020B0604020202020204" pitchFamily="34" charset="0"/>
              <a:cs typeface="Arial" panose="020B0604020202020204" pitchFamily="34" charset="0"/>
            </a:rPr>
            <a:t> </a:t>
          </a:r>
          <a:r>
            <a:rPr lang="en-GB" sz="1200" kern="1200">
              <a:latin typeface="Arial" panose="020B0604020202020204" pitchFamily="34" charset="0"/>
              <a:cs typeface="Arial" panose="020B0604020202020204" pitchFamily="34" charset="0"/>
            </a:rPr>
            <a:t>"Say yes" philosophy – maximises freedom, choice, autonomy and purpose (Perkins Eastman, 2025).</a:t>
          </a:r>
          <a:endParaRPr lang="en-US" sz="1200" kern="1200">
            <a:latin typeface="Arial" panose="020B0604020202020204" pitchFamily="34" charset="0"/>
            <a:cs typeface="Arial" panose="020B0604020202020204" pitchFamily="34" charset="0"/>
          </a:endParaRPr>
        </a:p>
      </dsp:txBody>
      <dsp:txXfrm>
        <a:off x="5516825" y="556888"/>
        <a:ext cx="1865680" cy="1394738"/>
      </dsp:txXfrm>
    </dsp:sp>
    <dsp:sp modelId="{64116409-FDCD-4346-AE8D-AEC3AC280D72}">
      <dsp:nvSpPr>
        <dsp:cNvPr id="0" name=""/>
        <dsp:cNvSpPr/>
      </dsp:nvSpPr>
      <dsp:spPr>
        <a:xfrm rot="5400000">
          <a:off x="6242704" y="2131691"/>
          <a:ext cx="413922" cy="48421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6304402" y="2166836"/>
        <a:ext cx="290527" cy="289745"/>
      </dsp:txXfrm>
    </dsp:sp>
    <dsp:sp modelId="{D3C9B029-BF31-4AB6-B5B0-B71441BB8EF6}">
      <dsp:nvSpPr>
        <dsp:cNvPr id="0" name=""/>
        <dsp:cNvSpPr/>
      </dsp:nvSpPr>
      <dsp:spPr>
        <a:xfrm>
          <a:off x="5473433" y="2776004"/>
          <a:ext cx="1952464" cy="155179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a:latin typeface="Arial" panose="020B0604020202020204" pitchFamily="34" charset="0"/>
              <a:cs typeface="Arial" panose="020B0604020202020204" pitchFamily="34" charset="0"/>
            </a:rPr>
            <a:t>Outcomes</a:t>
          </a:r>
          <a:r>
            <a:rPr lang="en-GB" sz="1200" b="0" i="0" kern="1200">
              <a:latin typeface="Arial" panose="020B0604020202020204" pitchFamily="34" charset="0"/>
              <a:cs typeface="Arial" panose="020B0604020202020204" pitchFamily="34" charset="0"/>
            </a:rPr>
            <a:t>  </a:t>
          </a:r>
          <a:r>
            <a:rPr lang="en-GB" sz="1200" kern="1200">
              <a:latin typeface="Arial" panose="020B0604020202020204" pitchFamily="34" charset="0"/>
              <a:cs typeface="Arial" panose="020B0604020202020204" pitchFamily="34" charset="0"/>
            </a:rPr>
            <a:t>reduced agitation, lower use of medication, greater independence and improved quality of life.</a:t>
          </a:r>
          <a:endParaRPr lang="en-US" sz="1200" kern="1200">
            <a:latin typeface="Arial" panose="020B0604020202020204" pitchFamily="34" charset="0"/>
            <a:cs typeface="Arial" panose="020B0604020202020204" pitchFamily="34" charset="0"/>
          </a:endParaRPr>
        </a:p>
      </dsp:txBody>
      <dsp:txXfrm>
        <a:off x="5518884" y="2821455"/>
        <a:ext cx="1861562" cy="1460897"/>
      </dsp:txXfrm>
    </dsp:sp>
    <dsp:sp modelId="{F2C844E8-4073-4B4C-83B5-82721EADA93C}">
      <dsp:nvSpPr>
        <dsp:cNvPr id="0" name=""/>
        <dsp:cNvSpPr/>
      </dsp:nvSpPr>
      <dsp:spPr>
        <a:xfrm rot="10800000">
          <a:off x="4887694" y="3309798"/>
          <a:ext cx="413922" cy="48421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5011871" y="3406640"/>
        <a:ext cx="289745" cy="290527"/>
      </dsp:txXfrm>
    </dsp:sp>
    <dsp:sp modelId="{9C64303A-C9AB-48D4-A8BC-ADF50D2DC6CF}">
      <dsp:nvSpPr>
        <dsp:cNvPr id="0" name=""/>
        <dsp:cNvSpPr/>
      </dsp:nvSpPr>
      <dsp:spPr>
        <a:xfrm>
          <a:off x="2739983" y="2966164"/>
          <a:ext cx="1952464" cy="117147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Links to Empowerment, Theory and Policy</a:t>
          </a:r>
          <a:endParaRPr lang="en-GB" sz="1200" kern="1200">
            <a:latin typeface="Arial" panose="020B0604020202020204" pitchFamily="34" charset="0"/>
            <a:cs typeface="Arial" panose="020B0604020202020204" pitchFamily="34" charset="0"/>
          </a:endParaRPr>
        </a:p>
      </dsp:txBody>
      <dsp:txXfrm>
        <a:off x="2774294" y="3000475"/>
        <a:ext cx="1883842" cy="1102856"/>
      </dsp:txXfrm>
    </dsp:sp>
    <dsp:sp modelId="{8587C1E3-86B4-458D-92CC-8F55CC293549}">
      <dsp:nvSpPr>
        <dsp:cNvPr id="0" name=""/>
        <dsp:cNvSpPr/>
      </dsp:nvSpPr>
      <dsp:spPr>
        <a:xfrm rot="10800000">
          <a:off x="2154243" y="3309798"/>
          <a:ext cx="413922" cy="48421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278420" y="3406640"/>
        <a:ext cx="289745" cy="290527"/>
      </dsp:txXfrm>
    </dsp:sp>
    <dsp:sp modelId="{EAC6CE74-E730-4C5E-AF0B-AE3CC6C00B6B}">
      <dsp:nvSpPr>
        <dsp:cNvPr id="0" name=""/>
        <dsp:cNvSpPr/>
      </dsp:nvSpPr>
      <dsp:spPr>
        <a:xfrm>
          <a:off x="6532" y="2966164"/>
          <a:ext cx="1952464" cy="117147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 </a:t>
          </a:r>
          <a:r>
            <a:rPr lang="en-GB" sz="1200" b="1" kern="1200">
              <a:latin typeface="Arial" panose="020B0604020202020204" pitchFamily="34" charset="0"/>
              <a:cs typeface="Arial" panose="020B0604020202020204" pitchFamily="34" charset="0"/>
            </a:rPr>
            <a:t>Activity Theory</a:t>
          </a:r>
          <a:r>
            <a:rPr lang="en-GB" sz="1200" kern="1200">
              <a:latin typeface="Arial" panose="020B0604020202020204" pitchFamily="34" charset="0"/>
              <a:cs typeface="Arial" panose="020B0604020202020204" pitchFamily="34" charset="0"/>
            </a:rPr>
            <a:t> – residents remain socially engaged and involved in meaningful daily activities.</a:t>
          </a:r>
        </a:p>
      </dsp:txBody>
      <dsp:txXfrm>
        <a:off x="40843" y="3000475"/>
        <a:ext cx="1883842" cy="1102856"/>
      </dsp:txXfrm>
    </dsp:sp>
    <dsp:sp modelId="{36DE6B22-EDD3-40D6-A7EE-86BD18666728}">
      <dsp:nvSpPr>
        <dsp:cNvPr id="0" name=""/>
        <dsp:cNvSpPr/>
      </dsp:nvSpPr>
      <dsp:spPr>
        <a:xfrm rot="5400000">
          <a:off x="725411" y="4366544"/>
          <a:ext cx="514707" cy="484211"/>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837501" y="4351297"/>
        <a:ext cx="290527" cy="369444"/>
      </dsp:txXfrm>
    </dsp:sp>
    <dsp:sp modelId="{A633427B-986A-4573-891E-2ECE197F5E83}">
      <dsp:nvSpPr>
        <dsp:cNvPr id="0" name=""/>
        <dsp:cNvSpPr/>
      </dsp:nvSpPr>
      <dsp:spPr>
        <a:xfrm>
          <a:off x="6532" y="5108789"/>
          <a:ext cx="1952464" cy="117147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Continuity Theory – empowerment is supported by maintaining familiar identities, routines and lifestyles.</a:t>
          </a:r>
          <a:endParaRPr lang="en-GB" sz="1200" kern="1200">
            <a:latin typeface="Arial" panose="020B0604020202020204" pitchFamily="34" charset="0"/>
            <a:cs typeface="Arial" panose="020B0604020202020204" pitchFamily="34" charset="0"/>
          </a:endParaRPr>
        </a:p>
      </dsp:txBody>
      <dsp:txXfrm>
        <a:off x="40843" y="5143100"/>
        <a:ext cx="1883842" cy="1102856"/>
      </dsp:txXfrm>
    </dsp:sp>
    <dsp:sp modelId="{33FB38DC-6CCA-4E75-9CAA-D677E754F77A}">
      <dsp:nvSpPr>
        <dsp:cNvPr id="0" name=""/>
        <dsp:cNvSpPr/>
      </dsp:nvSpPr>
      <dsp:spPr>
        <a:xfrm>
          <a:off x="2130814" y="5452423"/>
          <a:ext cx="413922" cy="48421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130814" y="5549265"/>
        <a:ext cx="289745" cy="290527"/>
      </dsp:txXfrm>
    </dsp:sp>
    <dsp:sp modelId="{8711DB2C-6125-4150-91B6-A0DD6A2A28B9}">
      <dsp:nvSpPr>
        <dsp:cNvPr id="0" name=""/>
        <dsp:cNvSpPr/>
      </dsp:nvSpPr>
      <dsp:spPr>
        <a:xfrm>
          <a:off x="2739983" y="5108789"/>
          <a:ext cx="1952464" cy="117147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 </a:t>
          </a:r>
          <a:r>
            <a:rPr lang="en-GB" sz="1200" b="1" kern="1200">
              <a:latin typeface="Arial" panose="020B0604020202020204" pitchFamily="34" charset="0"/>
              <a:cs typeface="Arial" panose="020B0604020202020204" pitchFamily="34" charset="0"/>
            </a:rPr>
            <a:t>Care Act 2014</a:t>
          </a:r>
          <a:r>
            <a:rPr lang="en-GB" sz="1200" kern="1200">
              <a:latin typeface="Arial" panose="020B0604020202020204" pitchFamily="34" charset="0"/>
              <a:cs typeface="Arial" panose="020B0604020202020204" pitchFamily="34" charset="0"/>
            </a:rPr>
            <a:t> – promotes wellbeing, choice and control over daily life.</a:t>
          </a:r>
        </a:p>
      </dsp:txBody>
      <dsp:txXfrm>
        <a:off x="2774294" y="5143100"/>
        <a:ext cx="1883842" cy="1102856"/>
      </dsp:txXfrm>
    </dsp:sp>
    <dsp:sp modelId="{535B6708-4EF3-408B-84F1-1FC1BBD4C4A9}">
      <dsp:nvSpPr>
        <dsp:cNvPr id="0" name=""/>
        <dsp:cNvSpPr/>
      </dsp:nvSpPr>
      <dsp:spPr>
        <a:xfrm>
          <a:off x="4864264" y="5452423"/>
          <a:ext cx="413922" cy="48421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864264" y="5549265"/>
        <a:ext cx="289745" cy="290527"/>
      </dsp:txXfrm>
    </dsp:sp>
    <dsp:sp modelId="{3618C6F6-78A0-423F-BFD8-A08DA577FB44}">
      <dsp:nvSpPr>
        <dsp:cNvPr id="0" name=""/>
        <dsp:cNvSpPr/>
      </dsp:nvSpPr>
      <dsp:spPr>
        <a:xfrm>
          <a:off x="5473433" y="5108789"/>
          <a:ext cx="1952464" cy="117147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 </a:t>
          </a:r>
          <a:r>
            <a:rPr lang="en-GB" sz="1200" b="1" kern="1200">
              <a:latin typeface="Arial" panose="020B0604020202020204" pitchFamily="34" charset="0"/>
              <a:cs typeface="Arial" panose="020B0604020202020204" pitchFamily="34" charset="0"/>
            </a:rPr>
            <a:t>NHS Long Term Plan (2019)</a:t>
          </a:r>
          <a:r>
            <a:rPr lang="en-GB" sz="1200" kern="1200">
              <a:latin typeface="Arial" panose="020B0604020202020204" pitchFamily="34" charset="0"/>
              <a:cs typeface="Arial" panose="020B0604020202020204" pitchFamily="34" charset="0"/>
            </a:rPr>
            <a:t> – supports person-centred, community-based care.</a:t>
          </a:r>
        </a:p>
      </dsp:txBody>
      <dsp:txXfrm>
        <a:off x="5507744" y="5143100"/>
        <a:ext cx="1883842" cy="11028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601FA-6047-4234-8352-C60A113F9E55}">
      <dsp:nvSpPr>
        <dsp:cNvPr id="0" name=""/>
        <dsp:cNvSpPr/>
      </dsp:nvSpPr>
      <dsp:spPr>
        <a:xfrm>
          <a:off x="0" y="6724"/>
          <a:ext cx="5778758" cy="111156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Barrier funding constraint</a:t>
          </a:r>
          <a:br>
            <a:rPr lang="en-GB" sz="1600" kern="1200">
              <a:latin typeface="Arial" panose="020B0604020202020204" pitchFamily="34" charset="0"/>
              <a:cs typeface="Arial" panose="020B0604020202020204" pitchFamily="34" charset="0"/>
            </a:rPr>
          </a:br>
          <a:r>
            <a:rPr lang="en-GB" sz="1600" b="1" kern="1200">
              <a:latin typeface="Arial" panose="020B0604020202020204" pitchFamily="34" charset="0"/>
              <a:cs typeface="Arial" panose="020B0604020202020204" pitchFamily="34" charset="0"/>
            </a:rPr>
            <a:t>Solution</a:t>
          </a:r>
          <a:r>
            <a:rPr lang="en-GB" sz="1600" kern="1200">
              <a:latin typeface="Arial" panose="020B0604020202020204" pitchFamily="34" charset="0"/>
              <a:cs typeface="Arial" panose="020B0604020202020204" pitchFamily="34" charset="0"/>
            </a:rPr>
            <a:t> Reallocate funding from reactive hospital care to prevention (NHS 10-Year Plan). (NHS England, 2025)</a:t>
          </a:r>
          <a:endParaRPr lang="en-US" sz="1600" kern="1200">
            <a:latin typeface="Arial" panose="020B0604020202020204" pitchFamily="34" charset="0"/>
            <a:cs typeface="Arial" panose="020B0604020202020204" pitchFamily="34" charset="0"/>
          </a:endParaRPr>
        </a:p>
      </dsp:txBody>
      <dsp:txXfrm>
        <a:off x="32557" y="39281"/>
        <a:ext cx="4579291" cy="1046451"/>
      </dsp:txXfrm>
    </dsp:sp>
    <dsp:sp modelId="{5A41A288-5464-4613-B140-F96313CC902E}">
      <dsp:nvSpPr>
        <dsp:cNvPr id="0" name=""/>
        <dsp:cNvSpPr/>
      </dsp:nvSpPr>
      <dsp:spPr>
        <a:xfrm>
          <a:off x="509890" y="1296825"/>
          <a:ext cx="5778758" cy="1111565"/>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i="0" kern="1200">
              <a:latin typeface="Arial" panose="020B0604020202020204" pitchFamily="34" charset="0"/>
              <a:cs typeface="Arial" panose="020B0604020202020204" pitchFamily="34" charset="0"/>
            </a:rPr>
            <a:t>Barrier workforce shortages</a:t>
          </a:r>
        </a:p>
        <a:p>
          <a:pPr marL="0" lvl="0" indent="0" algn="l" defTabSz="711200">
            <a:lnSpc>
              <a:spcPct val="90000"/>
            </a:lnSpc>
            <a:spcBef>
              <a:spcPct val="0"/>
            </a:spcBef>
            <a:spcAft>
              <a:spcPct val="35000"/>
            </a:spcAft>
            <a:buNone/>
          </a:pPr>
          <a:r>
            <a:rPr lang="en-GB" sz="1600" b="0" i="0" kern="1200">
              <a:latin typeface="Arial" panose="020B0604020202020204" pitchFamily="34" charset="0"/>
              <a:cs typeface="Arial" panose="020B0604020202020204" pitchFamily="34" charset="0"/>
            </a:rPr>
            <a:t> </a:t>
          </a:r>
          <a:r>
            <a:rPr lang="en-GB" sz="1600" b="1" i="0" kern="1200">
              <a:latin typeface="Arial" panose="020B0604020202020204" pitchFamily="34" charset="0"/>
              <a:cs typeface="Arial" panose="020B0604020202020204" pitchFamily="34" charset="0"/>
            </a:rPr>
            <a:t>Solution</a:t>
          </a:r>
          <a:r>
            <a:rPr lang="en-GB" sz="1600" b="0" i="0" kern="1200">
              <a:latin typeface="Arial" panose="020B0604020202020204" pitchFamily="34" charset="0"/>
              <a:cs typeface="Arial" panose="020B0604020202020204" pitchFamily="34" charset="0"/>
            </a:rPr>
            <a:t> train peer volunteers &amp; use digital tools for low‑intensity support </a:t>
          </a:r>
          <a:r>
            <a:rPr lang="en-GB" sz="1600" kern="1200">
              <a:latin typeface="Arial" panose="020B0604020202020204" pitchFamily="34" charset="0"/>
              <a:cs typeface="Arial" panose="020B0604020202020204" pitchFamily="34" charset="0"/>
            </a:rPr>
            <a:t>(Stathi et al., 2023)</a:t>
          </a:r>
          <a:endParaRPr lang="en-US" sz="1600" kern="1200">
            <a:latin typeface="Arial" panose="020B0604020202020204" pitchFamily="34" charset="0"/>
            <a:cs typeface="Arial" panose="020B0604020202020204" pitchFamily="34" charset="0"/>
          </a:endParaRPr>
        </a:p>
      </dsp:txBody>
      <dsp:txXfrm>
        <a:off x="542447" y="1329382"/>
        <a:ext cx="4481236" cy="1046451"/>
      </dsp:txXfrm>
    </dsp:sp>
    <dsp:sp modelId="{BC3FE5CA-41FA-477B-91D7-1B694D339601}">
      <dsp:nvSpPr>
        <dsp:cNvPr id="0" name=""/>
        <dsp:cNvSpPr/>
      </dsp:nvSpPr>
      <dsp:spPr>
        <a:xfrm>
          <a:off x="1019780" y="2593651"/>
          <a:ext cx="5778758" cy="1111565"/>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i="0" kern="1200">
              <a:latin typeface="Arial" panose="020B0604020202020204" pitchFamily="34" charset="0"/>
              <a:cs typeface="Arial" panose="020B0604020202020204" pitchFamily="34" charset="0"/>
            </a:rPr>
            <a:t>Barrier resistance to change</a:t>
          </a:r>
        </a:p>
        <a:p>
          <a:pPr marL="0" lvl="0" indent="0" algn="l" defTabSz="711200">
            <a:lnSpc>
              <a:spcPct val="90000"/>
            </a:lnSpc>
            <a:spcBef>
              <a:spcPct val="0"/>
            </a:spcBef>
            <a:spcAft>
              <a:spcPct val="35000"/>
            </a:spcAft>
            <a:buNone/>
          </a:pPr>
          <a:r>
            <a:rPr lang="en-GB" sz="1600" b="0" i="0" kern="1200">
              <a:latin typeface="Arial" panose="020B0604020202020204" pitchFamily="34" charset="0"/>
              <a:cs typeface="Arial" panose="020B0604020202020204" pitchFamily="34" charset="0"/>
            </a:rPr>
            <a:t> </a:t>
          </a:r>
          <a:r>
            <a:rPr lang="en-GB" sz="1600" b="1" i="0" kern="1200">
              <a:latin typeface="Arial" panose="020B0604020202020204" pitchFamily="34" charset="0"/>
              <a:cs typeface="Arial" panose="020B0604020202020204" pitchFamily="34" charset="0"/>
            </a:rPr>
            <a:t>Solution</a:t>
          </a:r>
          <a:r>
            <a:rPr lang="en-GB" sz="1600" b="0" i="0" kern="1200">
              <a:latin typeface="Arial" panose="020B0604020202020204" pitchFamily="34" charset="0"/>
              <a:cs typeface="Arial" panose="020B0604020202020204" pitchFamily="34" charset="0"/>
            </a:rPr>
            <a:t> use case study evidence (Hogeweyk, REACT) to build local champions  (Perkins Eastman, 2025; Stathi et al.,2023)</a:t>
          </a:r>
          <a:endParaRPr lang="en-US" sz="1600" kern="1200">
            <a:latin typeface="Arial" panose="020B0604020202020204" pitchFamily="34" charset="0"/>
            <a:cs typeface="Arial" panose="020B0604020202020204" pitchFamily="34" charset="0"/>
          </a:endParaRPr>
        </a:p>
      </dsp:txBody>
      <dsp:txXfrm>
        <a:off x="1052337" y="2626208"/>
        <a:ext cx="4481236" cy="1046451"/>
      </dsp:txXfrm>
    </dsp:sp>
    <dsp:sp modelId="{290E5E10-9576-48B2-9E51-485F4E4318B1}">
      <dsp:nvSpPr>
        <dsp:cNvPr id="0" name=""/>
        <dsp:cNvSpPr/>
      </dsp:nvSpPr>
      <dsp:spPr>
        <a:xfrm>
          <a:off x="5056240" y="842936"/>
          <a:ext cx="722517" cy="722517"/>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218806" y="842936"/>
        <a:ext cx="397385" cy="543694"/>
      </dsp:txXfrm>
    </dsp:sp>
    <dsp:sp modelId="{86789103-C5BA-449C-AAA4-D2F780FCD630}">
      <dsp:nvSpPr>
        <dsp:cNvPr id="0" name=""/>
        <dsp:cNvSpPr/>
      </dsp:nvSpPr>
      <dsp:spPr>
        <a:xfrm>
          <a:off x="5566131" y="2132352"/>
          <a:ext cx="722517" cy="722517"/>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728697" y="2132352"/>
        <a:ext cx="397385" cy="54369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33C5CB-2C1D-4E2B-AE46-617170B9F957}" type="datetimeFigureOut">
              <a:rPr lang="en-GB" smtClean="0"/>
              <a:t>24/06/2026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D9CA30-6C73-49D5-A2B2-C654F6148921}" type="slidenum">
              <a:rPr lang="en-GB" smtClean="0"/>
              <a:t>‹#›</a:t>
            </a:fld>
            <a:endParaRPr lang="en-GB"/>
          </a:p>
        </p:txBody>
      </p:sp>
    </p:spTree>
    <p:extLst>
      <p:ext uri="{BB962C8B-B14F-4D97-AF65-F5344CB8AC3E}">
        <p14:creationId xmlns:p14="http://schemas.microsoft.com/office/powerpoint/2010/main" val="3661539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2</a:t>
            </a:fld>
            <a:endParaRPr lang="en-GB"/>
          </a:p>
        </p:txBody>
      </p:sp>
    </p:spTree>
    <p:extLst>
      <p:ext uri="{BB962C8B-B14F-4D97-AF65-F5344CB8AC3E}">
        <p14:creationId xmlns:p14="http://schemas.microsoft.com/office/powerpoint/2010/main" val="13676705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3</a:t>
            </a:fld>
            <a:endParaRPr lang="en-GB"/>
          </a:p>
        </p:txBody>
      </p:sp>
    </p:spTree>
    <p:extLst>
      <p:ext uri="{BB962C8B-B14F-4D97-AF65-F5344CB8AC3E}">
        <p14:creationId xmlns:p14="http://schemas.microsoft.com/office/powerpoint/2010/main" val="1100912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4</a:t>
            </a:fld>
            <a:endParaRPr lang="en-GB"/>
          </a:p>
        </p:txBody>
      </p:sp>
    </p:spTree>
    <p:extLst>
      <p:ext uri="{BB962C8B-B14F-4D97-AF65-F5344CB8AC3E}">
        <p14:creationId xmlns:p14="http://schemas.microsoft.com/office/powerpoint/2010/main" val="1358498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5</a:t>
            </a:fld>
            <a:endParaRPr lang="en-GB"/>
          </a:p>
        </p:txBody>
      </p:sp>
    </p:spTree>
    <p:extLst>
      <p:ext uri="{BB962C8B-B14F-4D97-AF65-F5344CB8AC3E}">
        <p14:creationId xmlns:p14="http://schemas.microsoft.com/office/powerpoint/2010/main" val="2001672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6</a:t>
            </a:fld>
            <a:endParaRPr lang="en-GB"/>
          </a:p>
        </p:txBody>
      </p:sp>
    </p:spTree>
    <p:extLst>
      <p:ext uri="{BB962C8B-B14F-4D97-AF65-F5344CB8AC3E}">
        <p14:creationId xmlns:p14="http://schemas.microsoft.com/office/powerpoint/2010/main" val="1587620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7</a:t>
            </a:fld>
            <a:endParaRPr lang="en-GB"/>
          </a:p>
        </p:txBody>
      </p:sp>
    </p:spTree>
    <p:extLst>
      <p:ext uri="{BB962C8B-B14F-4D97-AF65-F5344CB8AC3E}">
        <p14:creationId xmlns:p14="http://schemas.microsoft.com/office/powerpoint/2010/main" val="20286639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10</a:t>
            </a:fld>
            <a:endParaRPr lang="en-GB"/>
          </a:p>
        </p:txBody>
      </p:sp>
    </p:spTree>
    <p:extLst>
      <p:ext uri="{BB962C8B-B14F-4D97-AF65-F5344CB8AC3E}">
        <p14:creationId xmlns:p14="http://schemas.microsoft.com/office/powerpoint/2010/main" val="1555472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11</a:t>
            </a:fld>
            <a:endParaRPr lang="en-GB"/>
          </a:p>
        </p:txBody>
      </p:sp>
    </p:spTree>
    <p:extLst>
      <p:ext uri="{BB962C8B-B14F-4D97-AF65-F5344CB8AC3E}">
        <p14:creationId xmlns:p14="http://schemas.microsoft.com/office/powerpoint/2010/main" val="1217167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13</a:t>
            </a:fld>
            <a:endParaRPr lang="en-GB"/>
          </a:p>
        </p:txBody>
      </p:sp>
    </p:spTree>
    <p:extLst>
      <p:ext uri="{BB962C8B-B14F-4D97-AF65-F5344CB8AC3E}">
        <p14:creationId xmlns:p14="http://schemas.microsoft.com/office/powerpoint/2010/main" val="109354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14</a:t>
            </a:fld>
            <a:endParaRPr lang="en-GB"/>
          </a:p>
        </p:txBody>
      </p:sp>
    </p:spTree>
    <p:extLst>
      <p:ext uri="{BB962C8B-B14F-4D97-AF65-F5344CB8AC3E}">
        <p14:creationId xmlns:p14="http://schemas.microsoft.com/office/powerpoint/2010/main" val="38897843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15</a:t>
            </a:fld>
            <a:endParaRPr lang="en-GB"/>
          </a:p>
        </p:txBody>
      </p:sp>
    </p:spTree>
    <p:extLst>
      <p:ext uri="{BB962C8B-B14F-4D97-AF65-F5344CB8AC3E}">
        <p14:creationId xmlns:p14="http://schemas.microsoft.com/office/powerpoint/2010/main" val="310817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Funding constraints</a:t>
            </a:r>
          </a:p>
        </p:txBody>
      </p:sp>
      <p:sp>
        <p:nvSpPr>
          <p:cNvPr id="4" name="Slide Number Placeholder 3"/>
          <p:cNvSpPr>
            <a:spLocks noGrp="1"/>
          </p:cNvSpPr>
          <p:nvPr>
            <p:ph type="sldNum" sz="quarter" idx="5"/>
          </p:nvPr>
        </p:nvSpPr>
        <p:spPr/>
        <p:txBody>
          <a:bodyPr/>
          <a:lstStyle/>
          <a:p>
            <a:fld id="{99D9CA30-6C73-49D5-A2B2-C654F6148921}" type="slidenum">
              <a:rPr lang="en-GB" smtClean="0"/>
              <a:t>16</a:t>
            </a:fld>
            <a:endParaRPr lang="en-GB"/>
          </a:p>
        </p:txBody>
      </p:sp>
    </p:spTree>
    <p:extLst>
      <p:ext uri="{BB962C8B-B14F-4D97-AF65-F5344CB8AC3E}">
        <p14:creationId xmlns:p14="http://schemas.microsoft.com/office/powerpoint/2010/main" val="5791839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18</a:t>
            </a:fld>
            <a:endParaRPr lang="en-GB"/>
          </a:p>
        </p:txBody>
      </p:sp>
    </p:spTree>
    <p:extLst>
      <p:ext uri="{BB962C8B-B14F-4D97-AF65-F5344CB8AC3E}">
        <p14:creationId xmlns:p14="http://schemas.microsoft.com/office/powerpoint/2010/main" val="2539094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D9CA30-6C73-49D5-A2B2-C654F6148921}" type="slidenum">
              <a:rPr lang="en-GB" smtClean="0"/>
              <a:t>19</a:t>
            </a:fld>
            <a:endParaRPr lang="en-GB"/>
          </a:p>
        </p:txBody>
      </p:sp>
    </p:spTree>
    <p:extLst>
      <p:ext uri="{BB962C8B-B14F-4D97-AF65-F5344CB8AC3E}">
        <p14:creationId xmlns:p14="http://schemas.microsoft.com/office/powerpoint/2010/main" val="1023652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A88F-BE7C-3ADD-13C7-CEFAFD9A042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66B9CE3-0AF5-F746-AF77-D35E75C4C1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9B9F168-F744-3297-A2A3-B67FDFF590DE}"/>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5" name="Footer Placeholder 4">
            <a:extLst>
              <a:ext uri="{FF2B5EF4-FFF2-40B4-BE49-F238E27FC236}">
                <a16:creationId xmlns:a16="http://schemas.microsoft.com/office/drawing/2014/main" id="{03723A4B-B5A4-EEB7-7D5E-3480FF9299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96C200-2D58-CB48-86EB-F803A16857A5}"/>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3034655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DE677-A8D9-76EA-2024-C9C15C58335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07A6D37-9819-DD26-66FC-458E1BB0A2A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4A41F48-2174-D5ED-0FC7-1EAAEA90D7DC}"/>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5" name="Footer Placeholder 4">
            <a:extLst>
              <a:ext uri="{FF2B5EF4-FFF2-40B4-BE49-F238E27FC236}">
                <a16:creationId xmlns:a16="http://schemas.microsoft.com/office/drawing/2014/main" id="{B337DF4B-0EE3-6626-572B-7ABDB6162A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2234BB-368A-EE99-1A81-C3F36115C15A}"/>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2735260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5F2FB-697C-C133-4DF9-4005782B27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DD3AE89-FA86-CF3B-7D8B-8F3D1533BA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F8D4E5B-B3F9-9373-133E-63BC34D3DB44}"/>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5" name="Footer Placeholder 4">
            <a:extLst>
              <a:ext uri="{FF2B5EF4-FFF2-40B4-BE49-F238E27FC236}">
                <a16:creationId xmlns:a16="http://schemas.microsoft.com/office/drawing/2014/main" id="{2EB7FDEB-4401-E0D0-8DCA-816295AFC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85D8F2-5C5D-7649-E174-352056591919}"/>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1523636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CFB7A-CDDD-D651-5716-A6CDE497E98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593AEF-C6FE-F4C9-2752-E52587347C5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A06C629-BEBC-DA44-A7BF-7E6EF7A8602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06CCF1A-9AFA-9690-7E60-F93BAED07536}"/>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6" name="Footer Placeholder 5">
            <a:extLst>
              <a:ext uri="{FF2B5EF4-FFF2-40B4-BE49-F238E27FC236}">
                <a16:creationId xmlns:a16="http://schemas.microsoft.com/office/drawing/2014/main" id="{F7BC7EE8-EE10-64C5-3B35-236B831533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295C33-9FAF-165A-AB12-5ECE931AA1CC}"/>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1426018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BBF81-AA12-FAD8-CC20-51EDA6A5B8D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E47F29A-A5B7-728B-9D3F-CE177C6583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8980F7A-6627-1787-AFBE-43CEED9B4E5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750F0D7-C8AB-3CD8-237C-7A2C8E5071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D1F268-A7DB-F0BC-AC35-472A8F00B13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AF5845-0D6F-7F95-C4EB-52B491ACD19E}"/>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8" name="Footer Placeholder 7">
            <a:extLst>
              <a:ext uri="{FF2B5EF4-FFF2-40B4-BE49-F238E27FC236}">
                <a16:creationId xmlns:a16="http://schemas.microsoft.com/office/drawing/2014/main" id="{F73FAA94-A48E-592D-FBC5-F3F1A3E68D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C3498C-F208-2368-DC52-CE72104BC70B}"/>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1300656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FB0DB-A363-3E3A-1898-9CBE7FAE955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FAEC972-F7CA-7978-722A-14D1B48C4985}"/>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4" name="Footer Placeholder 3">
            <a:extLst>
              <a:ext uri="{FF2B5EF4-FFF2-40B4-BE49-F238E27FC236}">
                <a16:creationId xmlns:a16="http://schemas.microsoft.com/office/drawing/2014/main" id="{F3908F61-9BE8-112F-04A3-3E3375761F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514969-B55F-1589-AD39-4763CBB874FC}"/>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3922900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0C721D-32AD-70BF-3FE6-A2645F957F1C}"/>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3" name="Footer Placeholder 2">
            <a:extLst>
              <a:ext uri="{FF2B5EF4-FFF2-40B4-BE49-F238E27FC236}">
                <a16:creationId xmlns:a16="http://schemas.microsoft.com/office/drawing/2014/main" id="{AB568964-C543-8399-835A-A285EA1B32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FDD3B7-8C65-4540-4C1C-D70071B8CDF9}"/>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2497748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96731-97F6-EB9C-FD89-1451488B3F4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EEF2934-D283-B99D-9C85-4C120270F2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5447E5B-88FC-EB54-5D68-A573BC2BCD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1DB93A-4F8B-7576-109F-651209BA5439}"/>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6" name="Footer Placeholder 5">
            <a:extLst>
              <a:ext uri="{FF2B5EF4-FFF2-40B4-BE49-F238E27FC236}">
                <a16:creationId xmlns:a16="http://schemas.microsoft.com/office/drawing/2014/main" id="{7DA251E6-62E0-1378-E998-710FB5CA1C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7B146B-EC23-02E8-8112-8A02841C5F29}"/>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1303863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38505-6BC7-A815-202F-B5B00C3572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A319C1D-9B97-0370-C60D-07EC632333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A974B5-147F-DDA8-8A83-61B2D0E79C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A811545-A08D-031D-DAD6-AFE46BC6C838}"/>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6" name="Footer Placeholder 5">
            <a:extLst>
              <a:ext uri="{FF2B5EF4-FFF2-40B4-BE49-F238E27FC236}">
                <a16:creationId xmlns:a16="http://schemas.microsoft.com/office/drawing/2014/main" id="{10D2E45A-31B2-48B3-BEE1-6A4ABD2D4C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A7279C-FC80-9D4C-3C6F-C25F25C383D3}"/>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1783331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1C403-4A1B-8EF7-D699-BC2E6D84853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675E517-F648-E629-2E43-90AAB9DAE5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80F4FD-9117-2463-4072-5ABD48FB1EE5}"/>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5" name="Footer Placeholder 4">
            <a:extLst>
              <a:ext uri="{FF2B5EF4-FFF2-40B4-BE49-F238E27FC236}">
                <a16:creationId xmlns:a16="http://schemas.microsoft.com/office/drawing/2014/main" id="{BCBEAE20-BF36-026F-EC16-3CCAEEF174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65567B-C420-5BEE-3063-FFDB314BB771}"/>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380207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100AC8-125D-41B0-A2FD-BA12E3C9AB2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3606B37-69C0-0E13-9B60-1E14E7FFD79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36827B-E18C-C391-D282-1FF96EEEC431}"/>
              </a:ext>
            </a:extLst>
          </p:cNvPr>
          <p:cNvSpPr>
            <a:spLocks noGrp="1"/>
          </p:cNvSpPr>
          <p:nvPr>
            <p:ph type="dt" sz="half" idx="10"/>
          </p:nvPr>
        </p:nvSpPr>
        <p:spPr/>
        <p:txBody>
          <a:bodyPr/>
          <a:lstStyle/>
          <a:p>
            <a:fld id="{8CDA035F-8AD9-4D17-8129-6FE1F0A32701}" type="datetimeFigureOut">
              <a:rPr lang="en-GB" smtClean="0"/>
              <a:t>24/06/2026</a:t>
            </a:fld>
            <a:endParaRPr lang="en-GB"/>
          </a:p>
        </p:txBody>
      </p:sp>
      <p:sp>
        <p:nvSpPr>
          <p:cNvPr id="5" name="Footer Placeholder 4">
            <a:extLst>
              <a:ext uri="{FF2B5EF4-FFF2-40B4-BE49-F238E27FC236}">
                <a16:creationId xmlns:a16="http://schemas.microsoft.com/office/drawing/2014/main" id="{F6CF5283-D4A3-1A55-CE83-832F43D59E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A086BF-0D54-1FE0-ED03-9E23F3D87D98}"/>
              </a:ext>
            </a:extLst>
          </p:cNvPr>
          <p:cNvSpPr>
            <a:spLocks noGrp="1"/>
          </p:cNvSpPr>
          <p:nvPr>
            <p:ph type="sldNum" sz="quarter" idx="12"/>
          </p:nvPr>
        </p:nvSpPr>
        <p:spPr/>
        <p:txBody>
          <a:bodyPr/>
          <a:lstStyle/>
          <a:p>
            <a:fld id="{3B07F235-347E-4B27-BD93-659A966115EF}" type="slidenum">
              <a:rPr lang="en-GB" smtClean="0"/>
              <a:t>‹#›</a:t>
            </a:fld>
            <a:endParaRPr lang="en-GB"/>
          </a:p>
        </p:txBody>
      </p:sp>
    </p:spTree>
    <p:extLst>
      <p:ext uri="{BB962C8B-B14F-4D97-AF65-F5344CB8AC3E}">
        <p14:creationId xmlns:p14="http://schemas.microsoft.com/office/powerpoint/2010/main" val="939836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EE8379-EC5C-7B8B-A77E-61E3460FB6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227B23A-ED46-A944-8093-D8C26EF547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835550-3044-2C2D-D311-57FD7F124D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DA035F-8AD9-4D17-8129-6FE1F0A32701}" type="datetimeFigureOut">
              <a:rPr lang="en-GB" smtClean="0"/>
              <a:t>24/06/2026</a:t>
            </a:fld>
            <a:endParaRPr lang="en-GB"/>
          </a:p>
        </p:txBody>
      </p:sp>
      <p:sp>
        <p:nvSpPr>
          <p:cNvPr id="5" name="Footer Placeholder 4">
            <a:extLst>
              <a:ext uri="{FF2B5EF4-FFF2-40B4-BE49-F238E27FC236}">
                <a16:creationId xmlns:a16="http://schemas.microsoft.com/office/drawing/2014/main" id="{4606B1FD-B105-3CAA-E877-E60D710679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F351A69-1EA5-BC8E-FD64-9DE510238F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07F235-347E-4B27-BD93-659A966115EF}" type="slidenum">
              <a:rPr lang="en-GB" smtClean="0"/>
              <a:t>‹#›</a:t>
            </a:fld>
            <a:endParaRPr lang="en-GB"/>
          </a:p>
        </p:txBody>
      </p:sp>
    </p:spTree>
    <p:extLst>
      <p:ext uri="{BB962C8B-B14F-4D97-AF65-F5344CB8AC3E}">
        <p14:creationId xmlns:p14="http://schemas.microsoft.com/office/powerpoint/2010/main" val="14254821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7.xml"/><Relationship Id="rId7" Type="http://schemas.openxmlformats.org/officeDocument/2006/relationships/diagramLayout" Target="../diagrams/layout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4.xml"/><Relationship Id="rId11" Type="http://schemas.openxmlformats.org/officeDocument/2006/relationships/image" Target="../media/image2.png"/><Relationship Id="rId5" Type="http://schemas.openxmlformats.org/officeDocument/2006/relationships/image" Target="../media/image4.jpeg"/><Relationship Id="rId10" Type="http://schemas.microsoft.com/office/2007/relationships/diagramDrawing" Target="../diagrams/drawing4.xml"/><Relationship Id="rId4" Type="http://schemas.openxmlformats.org/officeDocument/2006/relationships/notesSlide" Target="../notesSlides/notesSlide7.xml"/><Relationship Id="rId9" Type="http://schemas.openxmlformats.org/officeDocument/2006/relationships/diagramColors" Target="../diagrams/colors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5.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7.xml"/><Relationship Id="rId7" Type="http://schemas.openxmlformats.org/officeDocument/2006/relationships/diagramQuickStyle" Target="../diagrams/quickStyle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6.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slideLayout" Target="../slideLayouts/slideLayout7.xml"/><Relationship Id="rId7" Type="http://schemas.openxmlformats.org/officeDocument/2006/relationships/diagramLayout" Target="../diagrams/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Data" Target="../diagrams/data7.xml"/><Relationship Id="rId11" Type="http://schemas.openxmlformats.org/officeDocument/2006/relationships/image" Target="../media/image2.png"/><Relationship Id="rId5" Type="http://schemas.openxmlformats.org/officeDocument/2006/relationships/image" Target="../media/image14.jpeg"/><Relationship Id="rId10" Type="http://schemas.microsoft.com/office/2007/relationships/diagramDrawing" Target="../diagrams/drawing7.xml"/><Relationship Id="rId4" Type="http://schemas.openxmlformats.org/officeDocument/2006/relationships/notesSlide" Target="../notesSlides/notesSlide12.xml"/><Relationship Id="rId9" Type="http://schemas.openxmlformats.org/officeDocument/2006/relationships/diagramColors" Target="../diagrams/colors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BFDA9D93-FA54-8DA1-5DBE-56CA052988B3}"/>
              </a:ext>
            </a:extLst>
          </p:cNvPr>
          <p:cNvPicPr>
            <a:picLocks noChangeAspect="1"/>
          </p:cNvPicPr>
          <p:nvPr/>
        </p:nvPicPr>
        <p:blipFill>
          <a:blip r:embed="rId4"/>
          <a:srcRect l="28900"/>
          <a:stretch>
            <a:fillRect/>
          </a:stretch>
        </p:blipFill>
        <p:spPr>
          <a:xfrm>
            <a:off x="20" y="10"/>
            <a:ext cx="8668492" cy="6857990"/>
          </a:xfrm>
          <a:prstGeom prst="rect">
            <a:avLst/>
          </a:prstGeom>
        </p:spPr>
      </p:pic>
      <p:sp>
        <p:nvSpPr>
          <p:cNvPr id="25" name="Rectangle 24">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FBDDF-B8BC-3DE0-5A0D-D906E8535116}"/>
              </a:ext>
            </a:extLst>
          </p:cNvPr>
          <p:cNvSpPr>
            <a:spLocks noGrp="1"/>
          </p:cNvSpPr>
          <p:nvPr>
            <p:ph type="ctrTitle"/>
          </p:nvPr>
        </p:nvSpPr>
        <p:spPr>
          <a:xfrm>
            <a:off x="7848600" y="1122363"/>
            <a:ext cx="4023360" cy="3204134"/>
          </a:xfrm>
        </p:spPr>
        <p:txBody>
          <a:bodyPr anchor="b">
            <a:normAutofit/>
          </a:bodyPr>
          <a:lstStyle/>
          <a:p>
            <a:br>
              <a:rPr lang="en-GB" sz="1600">
                <a:latin typeface="Arial" panose="020B0604020202020204" pitchFamily="34" charset="0"/>
                <a:cs typeface="Arial" panose="020B0604020202020204" pitchFamily="34" charset="0"/>
              </a:rPr>
            </a:br>
            <a:br>
              <a:rPr lang="en-GB" sz="1600">
                <a:latin typeface="Arial" panose="020B0604020202020204" pitchFamily="34" charset="0"/>
                <a:cs typeface="Arial" panose="020B0604020202020204" pitchFamily="34" charset="0"/>
              </a:rPr>
            </a:br>
            <a:br>
              <a:rPr lang="en-GB" sz="1600">
                <a:latin typeface="Arial" panose="020B0604020202020204" pitchFamily="34" charset="0"/>
                <a:cs typeface="Arial" panose="020B0604020202020204" pitchFamily="34" charset="0"/>
              </a:rPr>
            </a:br>
            <a:br>
              <a:rPr lang="en-GB" sz="1600">
                <a:latin typeface="Arial" panose="020B0604020202020204" pitchFamily="34" charset="0"/>
                <a:cs typeface="Arial" panose="020B0604020202020204" pitchFamily="34" charset="0"/>
              </a:rPr>
            </a:br>
            <a:r>
              <a:rPr lang="en-GB" sz="1600" b="1"/>
              <a:t>Evaluating the Care and Support Needs of Older People</a:t>
            </a:r>
            <a:br>
              <a:rPr lang="en-GB" sz="1600"/>
            </a:br>
            <a:r>
              <a:rPr lang="en-GB" sz="1600"/>
              <a:t>Baidar Begum</a:t>
            </a:r>
            <a:br>
              <a:rPr lang="en-GB" sz="1600"/>
            </a:br>
            <a:r>
              <a:rPr lang="en-GB" sz="1600"/>
              <a:t>Student ID: 2318995</a:t>
            </a:r>
            <a:br>
              <a:rPr lang="en-GB" sz="1600"/>
            </a:br>
            <a:r>
              <a:rPr lang="en-GB" sz="1600"/>
              <a:t>BMHP6027 – Empowering the Older Person</a:t>
            </a:r>
            <a:br>
              <a:rPr lang="en-GB" sz="1600"/>
            </a:br>
            <a:r>
              <a:rPr lang="en-GB" sz="1600"/>
              <a:t>Lecturer: Fahad Khan</a:t>
            </a:r>
            <a:br>
              <a:rPr lang="en-GB" sz="1600"/>
            </a:br>
            <a:br>
              <a:rPr lang="en-GB" sz="1600"/>
            </a:br>
            <a:endParaRPr lang="en-GB" sz="1600"/>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slide 1">
            <a:hlinkClick r:id="" action="ppaction://media"/>
            <a:extLst>
              <a:ext uri="{FF2B5EF4-FFF2-40B4-BE49-F238E27FC236}">
                <a16:creationId xmlns:a16="http://schemas.microsoft.com/office/drawing/2014/main" id="{D11BBAF5-B226-A51D-02C4-B15EC3EC12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927147534"/>
      </p:ext>
    </p:extLst>
  </p:cSld>
  <p:clrMapOvr>
    <a:masterClrMapping/>
  </p:clrMapOvr>
  <mc:AlternateContent xmlns:mc="http://schemas.openxmlformats.org/markup-compatibility/2006">
    <mc:Choice xmlns:p14="http://schemas.microsoft.com/office/powerpoint/2010/main" Requires="p14">
      <p:transition spd="slow" p14:dur="2000" advTm="24558"/>
    </mc:Choice>
    <mc:Fallback>
      <p:transition spd="slow" advTm="24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6320"/>
                            </p:stCondLst>
                            <p:childTnLst>
                              <p:par>
                                <p:cTn id="9" presetID="1" presetClass="mediacall" presetSubtype="0" fill="hold" nodeType="afterEffect">
                                  <p:stCondLst>
                                    <p:cond delay="0"/>
                                  </p:stCondLst>
                                  <p:childTnLst>
                                    <p:cmd type="call" cmd="playFrom(0.0)">
                                      <p:cBhvr>
                                        <p:cTn id="10" dur="245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8E08F22-C865-5F41-AD55-D41234043031}"/>
              </a:ext>
            </a:extLst>
          </p:cNvPr>
          <p:cNvSpPr txBox="1"/>
          <p:nvPr/>
        </p:nvSpPr>
        <p:spPr>
          <a:xfrm>
            <a:off x="838200" y="557188"/>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1200"/>
              </a:spcAft>
            </a:pPr>
            <a:r>
              <a:rPr lang="en-US" sz="5200" b="1" kern="1200">
                <a:solidFill>
                  <a:schemeClr val="tx1"/>
                </a:solidFill>
                <a:effectLst/>
                <a:latin typeface="+mj-lt"/>
                <a:ea typeface="+mj-ea"/>
                <a:cs typeface="+mj-cs"/>
              </a:rPr>
              <a:t>Introduction</a:t>
            </a:r>
          </a:p>
        </p:txBody>
      </p:sp>
      <p:graphicFrame>
        <p:nvGraphicFramePr>
          <p:cNvPr id="7" name="TextBox 4">
            <a:extLst>
              <a:ext uri="{FF2B5EF4-FFF2-40B4-BE49-F238E27FC236}">
                <a16:creationId xmlns:a16="http://schemas.microsoft.com/office/drawing/2014/main" id="{56E32128-2EE3-206D-C9BD-5C314412343C}"/>
              </a:ext>
            </a:extLst>
          </p:cNvPr>
          <p:cNvGraphicFramePr/>
          <p:nvPr>
            <p:extLst>
              <p:ext uri="{D42A27DB-BD31-4B8C-83A1-F6EECF244321}">
                <p14:modId xmlns:p14="http://schemas.microsoft.com/office/powerpoint/2010/main" val="157747880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slide 2">
            <a:hlinkClick r:id="" action="ppaction://media"/>
            <a:extLst>
              <a:ext uri="{FF2B5EF4-FFF2-40B4-BE49-F238E27FC236}">
                <a16:creationId xmlns:a16="http://schemas.microsoft.com/office/drawing/2014/main" id="{2F4BA506-4EC3-5419-D616-97100A81E9F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621866274"/>
      </p:ext>
    </p:extLst>
  </p:cSld>
  <p:clrMapOvr>
    <a:masterClrMapping/>
  </p:clrMapOvr>
  <mc:AlternateContent xmlns:mc="http://schemas.openxmlformats.org/markup-compatibility/2006">
    <mc:Choice xmlns:p14="http://schemas.microsoft.com/office/powerpoint/2010/main" Requires="p14">
      <p:transition spd="slow" p14:dur="2000" advTm="45889"/>
    </mc:Choice>
    <mc:Fallback>
      <p:transition spd="slow" advTm="45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 name="Group 12">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4" name="Rectangle 13">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Freeform: Shape 16">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35E2715C-BDFA-64EB-B667-526691C110BD}"/>
              </a:ext>
            </a:extLst>
          </p:cNvPr>
          <p:cNvSpPr txBox="1"/>
          <p:nvPr/>
        </p:nvSpPr>
        <p:spPr>
          <a:xfrm>
            <a:off x="1143000" y="990599"/>
            <a:ext cx="9906000" cy="685800"/>
          </a:xfrm>
          <a:prstGeom prst="rect">
            <a:avLst/>
          </a:prstGeom>
        </p:spPr>
        <p:txBody>
          <a:bodyPr vert="horz" lIns="91440" tIns="45720" rIns="91440" bIns="45720" rtlCol="0" anchor="t">
            <a:normAutofit/>
          </a:bodyPr>
          <a:lstStyle/>
          <a:p>
            <a:pPr>
              <a:lnSpc>
                <a:spcPct val="90000"/>
              </a:lnSpc>
              <a:spcBef>
                <a:spcPct val="0"/>
              </a:spcBef>
              <a:spcAft>
                <a:spcPts val="1200"/>
              </a:spcAft>
            </a:pPr>
            <a:r>
              <a:rPr lang="en-US" sz="4000" b="1" kern="1200">
                <a:solidFill>
                  <a:schemeClr val="tx1"/>
                </a:solidFill>
                <a:effectLst/>
                <a:latin typeface="+mj-lt"/>
                <a:ea typeface="+mj-ea"/>
                <a:cs typeface="+mj-cs"/>
              </a:rPr>
              <a:t>The Ageing Population: Setting the Scene</a:t>
            </a:r>
          </a:p>
        </p:txBody>
      </p:sp>
      <p:graphicFrame>
        <p:nvGraphicFramePr>
          <p:cNvPr id="9" name="TextBox 4">
            <a:extLst>
              <a:ext uri="{FF2B5EF4-FFF2-40B4-BE49-F238E27FC236}">
                <a16:creationId xmlns:a16="http://schemas.microsoft.com/office/drawing/2014/main" id="{03443C18-B875-2FFC-795A-01F26279B904}"/>
              </a:ext>
            </a:extLst>
          </p:cNvPr>
          <p:cNvGraphicFramePr/>
          <p:nvPr>
            <p:extLst>
              <p:ext uri="{D42A27DB-BD31-4B8C-83A1-F6EECF244321}">
                <p14:modId xmlns:p14="http://schemas.microsoft.com/office/powerpoint/2010/main" val="723330501"/>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slide 3">
            <a:hlinkClick r:id="" action="ppaction://media"/>
            <a:extLst>
              <a:ext uri="{FF2B5EF4-FFF2-40B4-BE49-F238E27FC236}">
                <a16:creationId xmlns:a16="http://schemas.microsoft.com/office/drawing/2014/main" id="{6B48DB94-21C8-DA98-18F6-364A9A2D680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135548989"/>
      </p:ext>
    </p:extLst>
  </p:cSld>
  <p:clrMapOvr>
    <a:masterClrMapping/>
  </p:clrMapOvr>
  <mc:AlternateContent xmlns:mc="http://schemas.openxmlformats.org/markup-compatibility/2006">
    <mc:Choice xmlns:p14="http://schemas.microsoft.com/office/powerpoint/2010/main" Requires="p14">
      <p:transition spd="slow" p14:dur="2000" advTm="44689"/>
    </mc:Choice>
    <mc:Fallback>
      <p:transition spd="slow" advTm="44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6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B33D7F3D-E339-7507-6E5E-25312CE79968}"/>
              </a:ext>
            </a:extLst>
          </p:cNvPr>
          <p:cNvGraphicFramePr/>
          <p:nvPr>
            <p:extLst>
              <p:ext uri="{D42A27DB-BD31-4B8C-83A1-F6EECF244321}">
                <p14:modId xmlns:p14="http://schemas.microsoft.com/office/powerpoint/2010/main" val="3918105333"/>
              </p:ext>
            </p:extLst>
          </p:nvPr>
        </p:nvGraphicFramePr>
        <p:xfrm>
          <a:off x="0" y="78154"/>
          <a:ext cx="11957538" cy="6604000"/>
        </p:xfrm>
        <a:graphic>
          <a:graphicData uri="http://schemas.openxmlformats.org/drawingml/2006/chart">
            <c:chart xmlns:c="http://schemas.openxmlformats.org/drawingml/2006/chart" xmlns:r="http://schemas.openxmlformats.org/officeDocument/2006/relationships" r:id="rId5"/>
          </a:graphicData>
        </a:graphic>
      </p:graphicFrame>
      <p:sp>
        <p:nvSpPr>
          <p:cNvPr id="3" name="TextBox 2">
            <a:extLst>
              <a:ext uri="{FF2B5EF4-FFF2-40B4-BE49-F238E27FC236}">
                <a16:creationId xmlns:a16="http://schemas.microsoft.com/office/drawing/2014/main" id="{DE198B45-F64E-AD94-A884-A5F56CEFF291}"/>
              </a:ext>
            </a:extLst>
          </p:cNvPr>
          <p:cNvSpPr txBox="1"/>
          <p:nvPr/>
        </p:nvSpPr>
        <p:spPr>
          <a:xfrm>
            <a:off x="107206" y="4030739"/>
            <a:ext cx="6016121" cy="2677656"/>
          </a:xfrm>
          <a:prstGeom prst="rect">
            <a:avLst/>
          </a:prstGeom>
          <a:noFill/>
        </p:spPr>
        <p:txBody>
          <a:bodyPr wrap="square">
            <a:spAutoFit/>
          </a:bodyPr>
          <a:lstStyle/>
          <a:p>
            <a:pPr>
              <a:buFont typeface="+mj-lt"/>
              <a:buAutoNum type="arabicPeriod"/>
            </a:pPr>
            <a:endParaRPr lang="en-GB" sz="1200">
              <a:latin typeface="Arial" panose="020B0604020202020204" pitchFamily="34" charset="0"/>
              <a:cs typeface="Arial" panose="020B0604020202020204" pitchFamily="34" charset="0"/>
            </a:endParaRPr>
          </a:p>
          <a:p>
            <a:pPr>
              <a:buFont typeface="+mj-lt"/>
              <a:buAutoNum type="arabicPeriod"/>
            </a:pPr>
            <a:endParaRPr lang="en-GB" sz="1200">
              <a:latin typeface="Arial" panose="020B0604020202020204" pitchFamily="34" charset="0"/>
              <a:cs typeface="Arial" panose="020B0604020202020204" pitchFamily="34" charset="0"/>
            </a:endParaRPr>
          </a:p>
          <a:p>
            <a:pPr>
              <a:buFont typeface="+mj-lt"/>
              <a:buAutoNum type="arabicPeriod"/>
            </a:pPr>
            <a:endParaRPr lang="en-GB" sz="1200">
              <a:latin typeface="Arial" panose="020B0604020202020204" pitchFamily="34" charset="0"/>
              <a:cs typeface="Arial" panose="020B0604020202020204" pitchFamily="34" charset="0"/>
            </a:endParaRPr>
          </a:p>
          <a:p>
            <a:pPr>
              <a:buFont typeface="+mj-lt"/>
              <a:buAutoNum type="arabicPeriod"/>
            </a:pPr>
            <a:endParaRPr lang="en-GB" sz="1200">
              <a:latin typeface="Arial" panose="020B0604020202020204" pitchFamily="34" charset="0"/>
              <a:cs typeface="Arial" panose="020B0604020202020204" pitchFamily="34" charset="0"/>
            </a:endParaRPr>
          </a:p>
          <a:p>
            <a:pPr>
              <a:buFont typeface="+mj-lt"/>
              <a:buAutoNum type="arabicPeriod"/>
            </a:pPr>
            <a:endParaRPr lang="en-GB" sz="1200">
              <a:latin typeface="Arial" panose="020B0604020202020204" pitchFamily="34" charset="0"/>
              <a:cs typeface="Arial" panose="020B0604020202020204" pitchFamily="34" charset="0"/>
            </a:endParaRPr>
          </a:p>
          <a:p>
            <a:pPr>
              <a:buFont typeface="+mj-lt"/>
              <a:buAutoNum type="arabicPeriod"/>
            </a:pPr>
            <a:endParaRPr lang="en-GB" sz="1200">
              <a:latin typeface="Arial" panose="020B0604020202020204" pitchFamily="34" charset="0"/>
              <a:cs typeface="Arial" panose="020B0604020202020204" pitchFamily="34" charset="0"/>
            </a:endParaRPr>
          </a:p>
          <a:p>
            <a:pPr>
              <a:buFont typeface="+mj-lt"/>
              <a:buAutoNum type="arabicPeriod"/>
            </a:pPr>
            <a:endParaRPr lang="en-GB" sz="1200">
              <a:latin typeface="Arial" panose="020B0604020202020204" pitchFamily="34" charset="0"/>
              <a:cs typeface="Arial" panose="020B0604020202020204" pitchFamily="34" charset="0"/>
            </a:endParaRPr>
          </a:p>
          <a:p>
            <a:pPr>
              <a:buFont typeface="+mj-lt"/>
              <a:buAutoNum type="arabicPeriod"/>
            </a:pPr>
            <a:endParaRPr lang="en-GB" sz="1200">
              <a:latin typeface="Arial" panose="020B0604020202020204" pitchFamily="34" charset="0"/>
              <a:cs typeface="Arial" panose="020B0604020202020204" pitchFamily="34" charset="0"/>
            </a:endParaRPr>
          </a:p>
          <a:p>
            <a:pPr>
              <a:buFont typeface="+mj-lt"/>
              <a:buAutoNum type="arabicPeriod"/>
            </a:pPr>
            <a:endParaRPr lang="en-GB" sz="1200">
              <a:latin typeface="Arial" panose="020B0604020202020204" pitchFamily="34" charset="0"/>
              <a:cs typeface="Arial" panose="020B0604020202020204" pitchFamily="34" charset="0"/>
            </a:endParaRPr>
          </a:p>
          <a:p>
            <a:pPr>
              <a:buFont typeface="+mj-lt"/>
              <a:buAutoNum type="arabicPeriod"/>
            </a:pPr>
            <a:endParaRPr lang="en-GB" sz="1200">
              <a:latin typeface="Arial" panose="020B0604020202020204" pitchFamily="34" charset="0"/>
              <a:cs typeface="Arial" panose="020B0604020202020204" pitchFamily="34" charset="0"/>
            </a:endParaRPr>
          </a:p>
          <a:p>
            <a:pPr>
              <a:buFont typeface="+mj-lt"/>
              <a:buAutoNum type="arabicPeriod"/>
            </a:pPr>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 Age UK (2025), based on ONS population projections.</a:t>
            </a:r>
          </a:p>
        </p:txBody>
      </p:sp>
      <p:pic>
        <p:nvPicPr>
          <p:cNvPr id="2" name="slide 4">
            <a:hlinkClick r:id="" action="ppaction://media"/>
            <a:extLst>
              <a:ext uri="{FF2B5EF4-FFF2-40B4-BE49-F238E27FC236}">
                <a16:creationId xmlns:a16="http://schemas.microsoft.com/office/drawing/2014/main" id="{ADBD588D-098E-16CC-F7AC-1E56AD84E78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892877789"/>
      </p:ext>
    </p:extLst>
  </p:cSld>
  <p:clrMapOvr>
    <a:masterClrMapping/>
  </p:clrMapOvr>
  <mc:AlternateContent xmlns:mc="http://schemas.openxmlformats.org/markup-compatibility/2006">
    <mc:Choice xmlns:p14="http://schemas.microsoft.com/office/powerpoint/2010/main" Requires="p14">
      <p:transition spd="slow" p14:dur="2000" advTm="23670"/>
    </mc:Choice>
    <mc:Fallback>
      <p:transition spd="slow" advTm="23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6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Two people holding each other's hands">
            <a:extLst>
              <a:ext uri="{FF2B5EF4-FFF2-40B4-BE49-F238E27FC236}">
                <a16:creationId xmlns:a16="http://schemas.microsoft.com/office/drawing/2014/main" id="{27B2188C-DFF2-C4AB-9115-5AE0D2CB4DB2}"/>
              </a:ext>
            </a:extLst>
          </p:cNvPr>
          <p:cNvPicPr>
            <a:picLocks noChangeAspect="1"/>
          </p:cNvPicPr>
          <p:nvPr/>
        </p:nvPicPr>
        <p:blipFill>
          <a:blip r:embed="rId5"/>
          <a:srcRect r="5882" b="-1"/>
          <a:stretch>
            <a:fillRect/>
          </a:stretch>
        </p:blipFill>
        <p:spPr>
          <a:xfrm>
            <a:off x="2" y="46759"/>
            <a:ext cx="5238625" cy="6811241"/>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E21958D-F9E1-75FA-15E8-3A84A1C78ACC}"/>
              </a:ext>
            </a:extLst>
          </p:cNvPr>
          <p:cNvSpPr txBox="1"/>
          <p:nvPr/>
        </p:nvSpPr>
        <p:spPr>
          <a:xfrm>
            <a:off x="7531610" y="365125"/>
            <a:ext cx="3822189" cy="655463"/>
          </a:xfrm>
          <a:prstGeom prst="rect">
            <a:avLst/>
          </a:prstGeom>
        </p:spPr>
        <p:txBody>
          <a:bodyPr vert="horz" lIns="91440" tIns="45720" rIns="91440" bIns="45720" rtlCol="0" anchor="ctr">
            <a:normAutofit/>
          </a:bodyPr>
          <a:lstStyle/>
          <a:p>
            <a:pPr>
              <a:lnSpc>
                <a:spcPct val="90000"/>
              </a:lnSpc>
              <a:spcBef>
                <a:spcPct val="0"/>
              </a:spcBef>
              <a:spcAft>
                <a:spcPts val="1200"/>
              </a:spcAft>
            </a:pPr>
            <a:r>
              <a:rPr lang="en-US" sz="2000" b="1">
                <a:effectLst/>
                <a:latin typeface="Arial" panose="020B0604020202020204" pitchFamily="34" charset="0"/>
                <a:ea typeface="+mj-ea"/>
                <a:cs typeface="Arial" panose="020B0604020202020204" pitchFamily="34" charset="0"/>
              </a:rPr>
              <a:t>Theoretical Frameworks</a:t>
            </a:r>
          </a:p>
        </p:txBody>
      </p:sp>
      <p:sp>
        <p:nvSpPr>
          <p:cNvPr id="5" name="TextBox 4">
            <a:extLst>
              <a:ext uri="{FF2B5EF4-FFF2-40B4-BE49-F238E27FC236}">
                <a16:creationId xmlns:a16="http://schemas.microsoft.com/office/drawing/2014/main" id="{15CD01BB-3ACD-D846-D006-C2C006B21102}"/>
              </a:ext>
            </a:extLst>
          </p:cNvPr>
          <p:cNvSpPr txBox="1"/>
          <p:nvPr/>
        </p:nvSpPr>
        <p:spPr>
          <a:xfrm>
            <a:off x="5309420" y="1085482"/>
            <a:ext cx="6770014" cy="5772518"/>
          </a:xfrm>
          <a:prstGeom prst="rect">
            <a:avLst/>
          </a:prstGeom>
        </p:spPr>
        <p:txBody>
          <a:bodyPr vert="horz" lIns="91440" tIns="45720" rIns="91440" bIns="45720" rtlCol="0">
            <a:normAutofit lnSpcReduction="10000"/>
          </a:bodyPr>
          <a:lstStyle/>
          <a:p>
            <a:r>
              <a:rPr lang="en-GB" sz="1400" b="1">
                <a:latin typeface="Arial" panose="020B0604020202020204" pitchFamily="34" charset="0"/>
                <a:cs typeface="Arial" panose="020B0604020202020204" pitchFamily="34" charset="0"/>
              </a:rPr>
              <a:t>Activity Theory</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Developed by Havighurst (1961), Activity Theory suggests that wellbeing in later life is maintained through continued social participation and engagement in meaningful activities. Older adults who remain active in their communities often report higher levels of wellbeing, life satisfaction and independence. Contemporary evidence continues to support this theory, with Stathi et al. (2023) demonstrating the benefits of active ageing programmes for older adults.</a:t>
            </a:r>
          </a:p>
          <a:p>
            <a:pPr marL="285750" indent="-285750">
              <a:buFont typeface="Arial" panose="020B0604020202020204" pitchFamily="34" charset="0"/>
              <a:buChar char="•"/>
            </a:pPr>
            <a:endParaRPr lang="en-GB" sz="1400">
              <a:latin typeface="Arial" panose="020B0604020202020204" pitchFamily="34" charset="0"/>
              <a:cs typeface="Arial" panose="020B0604020202020204" pitchFamily="34" charset="0"/>
            </a:endParaRPr>
          </a:p>
          <a:p>
            <a:r>
              <a:rPr lang="en-GB" sz="1400" b="1">
                <a:latin typeface="Arial" panose="020B0604020202020204" pitchFamily="34" charset="0"/>
                <a:cs typeface="Arial" panose="020B0604020202020204" pitchFamily="34" charset="0"/>
              </a:rPr>
              <a:t>Continuity Theory</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Developed by Atchley (1989), Continuity Theory proposes that older adults adapt more successfully to ageing when they maintain familiar roles, routines, values and identities. Preserving continuity can support wellbeing, independence and psychological adjustment in later life (Christopher, 2017).</a:t>
            </a:r>
          </a:p>
          <a:p>
            <a:pPr marL="285750" indent="-285750">
              <a:buFont typeface="Arial" panose="020B0604020202020204" pitchFamily="34" charset="0"/>
              <a:buChar char="•"/>
            </a:pPr>
            <a:endParaRPr lang="en-GB" sz="1400">
              <a:latin typeface="Arial" panose="020B0604020202020204" pitchFamily="34" charset="0"/>
              <a:cs typeface="Arial" panose="020B0604020202020204" pitchFamily="34" charset="0"/>
            </a:endParaRPr>
          </a:p>
          <a:p>
            <a:r>
              <a:rPr lang="en-GB" sz="1400" b="1">
                <a:latin typeface="Arial" panose="020B0604020202020204" pitchFamily="34" charset="0"/>
                <a:cs typeface="Arial" panose="020B0604020202020204" pitchFamily="34" charset="0"/>
              </a:rPr>
              <a:t>Link to Empowerment</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Activity Theory supports empowerment by encouraging participation, social inclusion and independence.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Continuity Theory supports empowerment through person-centred care that respects an individual's history, preferences, </a:t>
            </a:r>
            <a:r>
              <a:rPr lang="en-GB" sz="1400"/>
              <a:t>values and lifestyle.</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Together, these theories demonstrate how services can promote wellbeing while supporting older adults to retain control over their lives.</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 (Christopher, 2017; Noordink et al., 2024). </a:t>
            </a:r>
          </a:p>
          <a:p>
            <a:pPr marL="285750" indent="-285750">
              <a:buFont typeface="Arial" panose="020B0604020202020204" pitchFamily="34" charset="0"/>
              <a:buChar char="•"/>
            </a:pPr>
            <a:endParaRPr lang="en-GB" sz="1400">
              <a:latin typeface="Arial" panose="020B0604020202020204" pitchFamily="34" charset="0"/>
              <a:cs typeface="Arial" panose="020B0604020202020204" pitchFamily="34" charset="0"/>
            </a:endParaRPr>
          </a:p>
          <a:p>
            <a:r>
              <a:rPr lang="en-GB" sz="1400" b="1">
                <a:latin typeface="Arial" panose="020B0604020202020204" pitchFamily="34" charset="0"/>
                <a:cs typeface="Arial" panose="020B0604020202020204" pitchFamily="34" charset="0"/>
              </a:rPr>
              <a:t>Critical Evaluation</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Both theories provide useful frameworks for empowering older adults.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However, ageing experiences differ between individuals, meaning care should be flexible and tailored rather than based on a single theoretical approach.</a:t>
            </a:r>
          </a:p>
        </p:txBody>
      </p:sp>
      <p:sp>
        <p:nvSpPr>
          <p:cNvPr id="4" name="Rectangle 2">
            <a:extLst>
              <a:ext uri="{FF2B5EF4-FFF2-40B4-BE49-F238E27FC236}">
                <a16:creationId xmlns:a16="http://schemas.microsoft.com/office/drawing/2014/main" id="{5167FE4D-911A-79DE-8E31-0472C1441412}"/>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2" name="slide 5">
            <a:hlinkClick r:id="" action="ppaction://media"/>
            <a:extLst>
              <a:ext uri="{FF2B5EF4-FFF2-40B4-BE49-F238E27FC236}">
                <a16:creationId xmlns:a16="http://schemas.microsoft.com/office/drawing/2014/main" id="{21A17AFE-361F-2164-AAD8-2D6FC4ED2EE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402421724"/>
      </p:ext>
    </p:extLst>
  </p:cSld>
  <p:clrMapOvr>
    <a:masterClrMapping/>
  </p:clrMapOvr>
  <mc:AlternateContent xmlns:mc="http://schemas.openxmlformats.org/markup-compatibility/2006">
    <mc:Choice xmlns:p14="http://schemas.microsoft.com/office/powerpoint/2010/main" Requires="p14">
      <p:transition spd="slow" p14:dur="2000" advTm="58061"/>
    </mc:Choice>
    <mc:Fallback>
      <p:transition spd="slow" advTm="58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0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1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 name="Freeform: Shape 1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B286C049-89D1-9401-1575-5CD3B78B8FF6}"/>
              </a:ext>
            </a:extLst>
          </p:cNvPr>
          <p:cNvSpPr txBox="1"/>
          <p:nvPr/>
        </p:nvSpPr>
        <p:spPr>
          <a:xfrm>
            <a:off x="621792" y="1161288"/>
            <a:ext cx="3602736" cy="4526280"/>
          </a:xfrm>
          <a:prstGeom prst="rect">
            <a:avLst/>
          </a:prstGeom>
        </p:spPr>
        <p:txBody>
          <a:bodyPr vert="horz" lIns="91440" tIns="45720" rIns="91440" bIns="45720" rtlCol="0" anchor="ctr">
            <a:normAutofit/>
          </a:bodyPr>
          <a:lstStyle/>
          <a:p>
            <a:r>
              <a:rPr lang="en-GB" sz="4000" b="1"/>
              <a:t>Policy &amp; Legislation Supporting Older Adult Empowerment</a:t>
            </a:r>
            <a:endParaRPr lang="en-GB" sz="4000"/>
          </a:p>
        </p:txBody>
      </p:sp>
      <p:sp>
        <p:nvSpPr>
          <p:cNvPr id="42" name="Rectangle 4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3" name="TextBox 4">
            <a:extLst>
              <a:ext uri="{FF2B5EF4-FFF2-40B4-BE49-F238E27FC236}">
                <a16:creationId xmlns:a16="http://schemas.microsoft.com/office/drawing/2014/main" id="{46F9D460-FA49-3C41-488A-13A458219F39}"/>
              </a:ext>
            </a:extLst>
          </p:cNvPr>
          <p:cNvGraphicFramePr/>
          <p:nvPr>
            <p:extLst>
              <p:ext uri="{D42A27DB-BD31-4B8C-83A1-F6EECF244321}">
                <p14:modId xmlns:p14="http://schemas.microsoft.com/office/powerpoint/2010/main" val="183618052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slide 6">
            <a:hlinkClick r:id="" action="ppaction://media"/>
            <a:extLst>
              <a:ext uri="{FF2B5EF4-FFF2-40B4-BE49-F238E27FC236}">
                <a16:creationId xmlns:a16="http://schemas.microsoft.com/office/drawing/2014/main" id="{3B3A717C-C8B7-0EC4-8384-37E1C469F15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352105637"/>
      </p:ext>
    </p:extLst>
  </p:cSld>
  <p:clrMapOvr>
    <a:masterClrMapping/>
  </p:clrMapOvr>
  <mc:AlternateContent xmlns:mc="http://schemas.openxmlformats.org/markup-compatibility/2006">
    <mc:Choice xmlns:p14="http://schemas.microsoft.com/office/powerpoint/2010/main" Requires="p14">
      <p:transition spd="slow" p14:dur="2000" advTm="28596"/>
    </mc:Choice>
    <mc:Fallback>
      <p:transition spd="slow" advTm="28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5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557816F9-6408-E7AD-031C-DDF7F0712F44}"/>
              </a:ext>
            </a:extLst>
          </p:cNvPr>
          <p:cNvSpPr>
            <a:spLocks noChangeArrowheads="1"/>
          </p:cNvSpPr>
          <p:nvPr/>
        </p:nvSpPr>
        <p:spPr bwMode="auto">
          <a:xfrm>
            <a:off x="793662" y="664308"/>
            <a:ext cx="10066122" cy="74246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fontScale="92500"/>
          </a:bodyPr>
          <a:lstStyle/>
          <a:p>
            <a:pPr>
              <a:lnSpc>
                <a:spcPct val="90000"/>
              </a:lnSpc>
              <a:spcBef>
                <a:spcPct val="0"/>
              </a:spcBef>
            </a:pPr>
            <a:r>
              <a:rPr lang="en-US" sz="4400" b="1" kern="1200">
                <a:solidFill>
                  <a:schemeClr val="tx1"/>
                </a:solidFill>
                <a:latin typeface="+mj-lt"/>
                <a:ea typeface="+mj-ea"/>
                <a:cs typeface="+mj-cs"/>
              </a:rPr>
              <a:t>Policy Impact on Older Adult Empowerment</a:t>
            </a:r>
            <a:endParaRPr kumimoji="0" lang="en-US" altLang="en-US" sz="4400" b="0" i="0" u="none" strike="noStrike" kern="1200" cap="none" normalizeH="0" baseline="0">
              <a:ln>
                <a:noFill/>
              </a:ln>
              <a:solidFill>
                <a:schemeClr val="tx1"/>
              </a:solidFill>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4400" b="0" i="0" u="none" strike="noStrike" kern="1200" cap="none" normalizeH="0" baseline="0">
              <a:ln>
                <a:noFill/>
              </a:ln>
              <a:solidFill>
                <a:schemeClr val="tx1"/>
              </a:solidFill>
              <a:effectLst/>
              <a:latin typeface="+mj-lt"/>
              <a:ea typeface="+mj-ea"/>
              <a:cs typeface="+mj-cs"/>
            </a:endParaRPr>
          </a:p>
        </p:txBody>
      </p:sp>
      <p:sp>
        <p:nvSpPr>
          <p:cNvPr id="37" name="Rectangle 3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4B26998-C367-DC65-F4C3-85C0BC01157E}"/>
              </a:ext>
            </a:extLst>
          </p:cNvPr>
          <p:cNvSpPr txBox="1"/>
          <p:nvPr/>
        </p:nvSpPr>
        <p:spPr>
          <a:xfrm>
            <a:off x="132862" y="2243014"/>
            <a:ext cx="5603630" cy="4126523"/>
          </a:xfrm>
          <a:prstGeom prst="rect">
            <a:avLst/>
          </a:prstGeom>
        </p:spPr>
        <p:txBody>
          <a:bodyPr vert="horz" lIns="91440" tIns="45720" rIns="91440" bIns="45720" rtlCol="0" anchor="ctr">
            <a:normAutofit/>
          </a:bodyPr>
          <a:lstStyle/>
          <a:p>
            <a:pPr>
              <a:lnSpc>
                <a:spcPct val="90000"/>
              </a:lnSpc>
              <a:spcAft>
                <a:spcPts val="600"/>
              </a:spcAft>
            </a:pPr>
            <a:r>
              <a:rPr lang="en-US" sz="1400" b="1">
                <a:latin typeface="Arial" panose="020B0604020202020204" pitchFamily="34" charset="0"/>
                <a:cs typeface="Arial" panose="020B0604020202020204" pitchFamily="34" charset="0"/>
              </a:rPr>
              <a:t>Critical Evaluation</a:t>
            </a:r>
          </a:p>
          <a:p>
            <a:pPr indent="-228600">
              <a:lnSpc>
                <a:spcPct val="90000"/>
              </a:lnSpc>
              <a:spcAft>
                <a:spcPts val="600"/>
              </a:spcAft>
              <a:buFont typeface="Arial" panose="020B0604020202020204" pitchFamily="34" charset="0"/>
              <a:buChar char="•"/>
            </a:pPr>
            <a:endParaRPr lang="en-US" sz="1400" b="1">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Policies provide a strong framework for empowerment.</a:t>
            </a:r>
          </a:p>
          <a:p>
            <a:pPr>
              <a:lnSpc>
                <a:spcPct val="90000"/>
              </a:lnSpc>
              <a:spcAft>
                <a:spcPts val="600"/>
              </a:spcAft>
            </a:pPr>
            <a:r>
              <a:rPr lang="en-US" sz="1400">
                <a:latin typeface="Arial" panose="020B0604020202020204" pitchFamily="34" charset="0"/>
                <a:cs typeface="Arial" panose="020B0604020202020204" pitchFamily="34" charset="0"/>
              </a:rPr>
              <a:t> </a:t>
            </a:r>
          </a:p>
          <a:p>
            <a:pPr indent="-22860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They support wellbeing, independence and participation. </a:t>
            </a:r>
          </a:p>
          <a:p>
            <a:pPr indent="-228600">
              <a:lnSpc>
                <a:spcPct val="90000"/>
              </a:lnSpc>
              <a:spcAft>
                <a:spcPts val="600"/>
              </a:spcAft>
              <a:buFont typeface="Arial" panose="020B0604020202020204" pitchFamily="34" charset="0"/>
              <a:buChar char="•"/>
            </a:pPr>
            <a:endParaRPr lang="en-US" sz="14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However, implementation is often limited by funding pressures and workforce shortages. </a:t>
            </a:r>
          </a:p>
          <a:p>
            <a:pPr indent="-228600">
              <a:lnSpc>
                <a:spcPct val="90000"/>
              </a:lnSpc>
              <a:spcAft>
                <a:spcPts val="600"/>
              </a:spcAft>
              <a:buFont typeface="Arial" panose="020B0604020202020204" pitchFamily="34" charset="0"/>
              <a:buChar char="•"/>
            </a:pPr>
            <a:endParaRPr lang="en-US" sz="14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400">
                <a:latin typeface="Arial" panose="020B0604020202020204" pitchFamily="34" charset="0"/>
                <a:cs typeface="Arial" panose="020B0604020202020204" pitchFamily="34" charset="0"/>
              </a:rPr>
              <a:t>Therefore, despite strong policy intentions, older adults may continue to experience barriers to empowerment due to inequalities in service provision and resource limitations</a:t>
            </a:r>
            <a:r>
              <a:rPr lang="en-US" sz="1400">
                <a:latin typeface="Arial" panose="020B0604020202020204" pitchFamily="34" charset="0"/>
                <a:cs typeface="Arial" panose="020B0604020202020204" pitchFamily="34" charset="0"/>
              </a:rPr>
              <a:t>.</a:t>
            </a:r>
          </a:p>
          <a:p>
            <a:pPr>
              <a:lnSpc>
                <a:spcPct val="90000"/>
              </a:lnSpc>
              <a:spcAft>
                <a:spcPts val="600"/>
              </a:spcAft>
            </a:pPr>
            <a:r>
              <a:rPr lang="en-US" sz="1400">
                <a:latin typeface="Arial" panose="020B0604020202020204" pitchFamily="34" charset="0"/>
                <a:cs typeface="Arial" panose="020B0604020202020204" pitchFamily="34" charset="0"/>
              </a:rPr>
              <a:t>  (Care Act, 2014; Equality Act, 2010; NHS England, 2019; NHS England, 2025)</a:t>
            </a:r>
          </a:p>
        </p:txBody>
      </p:sp>
      <p:sp>
        <p:nvSpPr>
          <p:cNvPr id="40" name="Rectangle 3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68B0B757-540C-F29A-D273-E7A234815448}"/>
              </a:ext>
            </a:extLst>
          </p:cNvPr>
          <p:cNvGraphicFramePr>
            <a:graphicFrameLocks noGrp="1"/>
          </p:cNvGraphicFramePr>
          <p:nvPr>
            <p:extLst>
              <p:ext uri="{D42A27DB-BD31-4B8C-83A1-F6EECF244321}">
                <p14:modId xmlns:p14="http://schemas.microsoft.com/office/powerpoint/2010/main" val="1056753553"/>
              </p:ext>
            </p:extLst>
          </p:nvPr>
        </p:nvGraphicFramePr>
        <p:xfrm>
          <a:off x="5911532" y="2736428"/>
          <a:ext cx="5150278" cy="3209900"/>
        </p:xfrm>
        <a:graphic>
          <a:graphicData uri="http://schemas.openxmlformats.org/drawingml/2006/table">
            <a:tbl>
              <a:tblPr firstRow="1" bandRow="1">
                <a:noFill/>
                <a:tableStyleId>{5C22544A-7EE6-4342-B048-85BDC9FD1C3A}</a:tableStyleId>
              </a:tblPr>
              <a:tblGrid>
                <a:gridCol w="1318651">
                  <a:extLst>
                    <a:ext uri="{9D8B030D-6E8A-4147-A177-3AD203B41FA5}">
                      <a16:colId xmlns:a16="http://schemas.microsoft.com/office/drawing/2014/main" val="1361671513"/>
                    </a:ext>
                  </a:extLst>
                </a:gridCol>
                <a:gridCol w="3831627">
                  <a:extLst>
                    <a:ext uri="{9D8B030D-6E8A-4147-A177-3AD203B41FA5}">
                      <a16:colId xmlns:a16="http://schemas.microsoft.com/office/drawing/2014/main" val="64404258"/>
                    </a:ext>
                  </a:extLst>
                </a:gridCol>
              </a:tblGrid>
              <a:tr h="544924">
                <a:tc>
                  <a:txBody>
                    <a:bodyPr/>
                    <a:lstStyle/>
                    <a:p>
                      <a:pPr>
                        <a:buNone/>
                      </a:pPr>
                      <a:r>
                        <a:rPr lang="en-GB" sz="1600" b="1" cap="none" spc="30">
                          <a:solidFill>
                            <a:schemeClr val="tx1"/>
                          </a:solidFill>
                          <a:latin typeface="Arial" panose="020B0604020202020204" pitchFamily="34" charset="0"/>
                          <a:cs typeface="Arial" panose="020B0604020202020204" pitchFamily="34" charset="0"/>
                        </a:rPr>
                        <a:t>Policy</a:t>
                      </a:r>
                    </a:p>
                  </a:txBody>
                  <a:tcPr marL="0" marR="9099" marT="132943" marB="132943" anchor="ctr">
                    <a:lnL w="12700" cmpd="sng">
                      <a:noFill/>
                    </a:lnL>
                    <a:lnR w="12700" cmpd="sng">
                      <a:noFill/>
                    </a:lnR>
                    <a:lnT w="19050" cap="flat" cmpd="sng" algn="ctr">
                      <a:solidFill>
                        <a:schemeClr val="accent1"/>
                      </a:solidFill>
                      <a:prstDash val="solid"/>
                    </a:lnT>
                    <a:lnB w="38100" cmpd="sng">
                      <a:noFill/>
                    </a:lnB>
                    <a:noFill/>
                  </a:tcPr>
                </a:tc>
                <a:tc>
                  <a:txBody>
                    <a:bodyPr/>
                    <a:lstStyle/>
                    <a:p>
                      <a:pPr>
                        <a:buNone/>
                      </a:pPr>
                      <a:r>
                        <a:rPr lang="en-GB" sz="1600" b="1" cap="none" spc="30">
                          <a:solidFill>
                            <a:schemeClr val="tx1"/>
                          </a:solidFill>
                          <a:latin typeface="Arial" panose="020B0604020202020204" pitchFamily="34" charset="0"/>
                          <a:cs typeface="Arial" panose="020B0604020202020204" pitchFamily="34" charset="0"/>
                        </a:rPr>
                        <a:t>Empowerment Outcome</a:t>
                      </a:r>
                    </a:p>
                  </a:txBody>
                  <a:tcPr marL="0" marR="9099" marT="132943" marB="132943"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4203498802"/>
                  </a:ext>
                </a:extLst>
              </a:tr>
              <a:tr h="484263">
                <a:tc>
                  <a:txBody>
                    <a:bodyPr/>
                    <a:lstStyle/>
                    <a:p>
                      <a:pPr>
                        <a:buNone/>
                      </a:pPr>
                      <a:r>
                        <a:rPr lang="en-GB" sz="1200" cap="none" spc="0">
                          <a:solidFill>
                            <a:schemeClr val="tx1"/>
                          </a:solidFill>
                          <a:latin typeface="Arial" panose="020B0604020202020204" pitchFamily="34" charset="0"/>
                          <a:cs typeface="Arial" panose="020B0604020202020204" pitchFamily="34" charset="0"/>
                        </a:rPr>
                        <a:t>Care Act 2014</a:t>
                      </a:r>
                    </a:p>
                  </a:txBody>
                  <a:tcPr marL="0" marR="114608" marT="132943" marB="132943"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buNone/>
                      </a:pPr>
                      <a:r>
                        <a:rPr lang="en-GB" sz="1200" cap="none" spc="0">
                          <a:solidFill>
                            <a:schemeClr val="tx1"/>
                          </a:solidFill>
                          <a:latin typeface="Arial" panose="020B0604020202020204" pitchFamily="34" charset="0"/>
                          <a:cs typeface="Arial" panose="020B0604020202020204" pitchFamily="34" charset="0"/>
                        </a:rPr>
                        <a:t>Choice and control over care</a:t>
                      </a:r>
                    </a:p>
                  </a:txBody>
                  <a:tcPr marL="0" marR="114608" marT="132943" marB="132943" anchor="ctr">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3369217910"/>
                  </a:ext>
                </a:extLst>
              </a:tr>
              <a:tr h="666244">
                <a:tc>
                  <a:txBody>
                    <a:bodyPr/>
                    <a:lstStyle/>
                    <a:p>
                      <a:pPr>
                        <a:buNone/>
                      </a:pPr>
                      <a:r>
                        <a:rPr lang="en-GB" sz="1200" cap="none" spc="0">
                          <a:solidFill>
                            <a:schemeClr val="tx1"/>
                          </a:solidFill>
                          <a:latin typeface="Arial" panose="020B0604020202020204" pitchFamily="34" charset="0"/>
                          <a:cs typeface="Arial" panose="020B0604020202020204" pitchFamily="34" charset="0"/>
                        </a:rPr>
                        <a:t>Equality Act 2010</a:t>
                      </a:r>
                    </a:p>
                  </a:txBody>
                  <a:tcPr marL="45495" marR="114608" marT="132943" marB="132943"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buNone/>
                      </a:pPr>
                      <a:r>
                        <a:rPr lang="en-GB" sz="1200" cap="none" spc="0">
                          <a:solidFill>
                            <a:schemeClr val="tx1"/>
                          </a:solidFill>
                          <a:latin typeface="Arial" panose="020B0604020202020204" pitchFamily="34" charset="0"/>
                          <a:cs typeface="Arial" panose="020B0604020202020204" pitchFamily="34" charset="0"/>
                        </a:rPr>
                        <a:t>Protection from discrimination</a:t>
                      </a:r>
                    </a:p>
                  </a:txBody>
                  <a:tcPr marL="45495" marR="114608" marT="132943" marB="132943"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10572855"/>
                  </a:ext>
                </a:extLst>
              </a:tr>
              <a:tr h="666244">
                <a:tc>
                  <a:txBody>
                    <a:bodyPr/>
                    <a:lstStyle/>
                    <a:p>
                      <a:pPr>
                        <a:buNone/>
                      </a:pPr>
                      <a:r>
                        <a:rPr lang="en-GB" sz="1200" cap="none" spc="0">
                          <a:solidFill>
                            <a:schemeClr val="tx1"/>
                          </a:solidFill>
                          <a:latin typeface="Arial" panose="020B0604020202020204" pitchFamily="34" charset="0"/>
                          <a:cs typeface="Arial" panose="020B0604020202020204" pitchFamily="34" charset="0"/>
                        </a:rPr>
                        <a:t>NHS Long Term Plan</a:t>
                      </a:r>
                    </a:p>
                  </a:txBody>
                  <a:tcPr marL="0" marR="114608" marT="132943" marB="132943"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buNone/>
                      </a:pPr>
                      <a:r>
                        <a:rPr lang="en-GB" sz="1200" cap="none" spc="0">
                          <a:solidFill>
                            <a:schemeClr val="tx1"/>
                          </a:solidFill>
                          <a:latin typeface="Arial" panose="020B0604020202020204" pitchFamily="34" charset="0"/>
                          <a:cs typeface="Arial" panose="020B0604020202020204" pitchFamily="34" charset="0"/>
                        </a:rPr>
                        <a:t>Person-centred and preventative care</a:t>
                      </a:r>
                    </a:p>
                  </a:txBody>
                  <a:tcPr marL="0" marR="114608" marT="132943" marB="132943"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1611521061"/>
                  </a:ext>
                </a:extLst>
              </a:tr>
              <a:tr h="848225">
                <a:tc>
                  <a:txBody>
                    <a:bodyPr/>
                    <a:lstStyle/>
                    <a:p>
                      <a:pPr>
                        <a:buNone/>
                      </a:pPr>
                      <a:r>
                        <a:rPr lang="en-GB" sz="1200" cap="none" spc="0">
                          <a:solidFill>
                            <a:schemeClr val="tx1"/>
                          </a:solidFill>
                          <a:latin typeface="Arial" panose="020B0604020202020204" pitchFamily="34" charset="0"/>
                          <a:cs typeface="Arial" panose="020B0604020202020204" pitchFamily="34" charset="0"/>
                        </a:rPr>
                        <a:t>NHS 10-Year Plan</a:t>
                      </a:r>
                    </a:p>
                  </a:txBody>
                  <a:tcPr marL="45495" marR="114608" marT="132943" marB="132943"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buNone/>
                      </a:pPr>
                      <a:r>
                        <a:rPr lang="en-GB" sz="1200" cap="none" spc="0">
                          <a:solidFill>
                            <a:schemeClr val="tx1"/>
                          </a:solidFill>
                          <a:latin typeface="Arial" panose="020B0604020202020204" pitchFamily="34" charset="0"/>
                          <a:cs typeface="Arial" panose="020B0604020202020204" pitchFamily="34" charset="0"/>
                        </a:rPr>
                        <a:t>Greater independence through community and digital support</a:t>
                      </a:r>
                    </a:p>
                    <a:p>
                      <a:pPr>
                        <a:buNone/>
                      </a:pPr>
                      <a:endParaRPr lang="en-GB" sz="1200" cap="none" spc="0">
                        <a:solidFill>
                          <a:schemeClr val="tx1"/>
                        </a:solidFill>
                        <a:latin typeface="Arial" panose="020B0604020202020204" pitchFamily="34" charset="0"/>
                        <a:cs typeface="Arial" panose="020B0604020202020204" pitchFamily="34" charset="0"/>
                      </a:endParaRPr>
                    </a:p>
                  </a:txBody>
                  <a:tcPr marL="45495" marR="114608" marT="132943" marB="132943"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190981742"/>
                  </a:ext>
                </a:extLst>
              </a:tr>
            </a:tbl>
          </a:graphicData>
        </a:graphic>
      </p:graphicFrame>
      <p:pic>
        <p:nvPicPr>
          <p:cNvPr id="2" name="slide 7">
            <a:hlinkClick r:id="" action="ppaction://media"/>
            <a:extLst>
              <a:ext uri="{FF2B5EF4-FFF2-40B4-BE49-F238E27FC236}">
                <a16:creationId xmlns:a16="http://schemas.microsoft.com/office/drawing/2014/main" id="{A1D7BA75-3CAA-023F-42D6-3742614857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817087758"/>
      </p:ext>
    </p:extLst>
  </p:cSld>
  <p:clrMapOvr>
    <a:masterClrMapping/>
  </p:clrMapOvr>
  <mc:AlternateContent xmlns:mc="http://schemas.openxmlformats.org/markup-compatibility/2006">
    <mc:Choice xmlns:p14="http://schemas.microsoft.com/office/powerpoint/2010/main" Requires="p14">
      <p:transition spd="slow" p14:dur="2000" advTm="33632"/>
    </mc:Choice>
    <mc:Fallback>
      <p:transition spd="slow" advTm="33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TextBox 2">
            <a:extLst>
              <a:ext uri="{FF2B5EF4-FFF2-40B4-BE49-F238E27FC236}">
                <a16:creationId xmlns:a16="http://schemas.microsoft.com/office/drawing/2014/main" id="{A2C9F2C1-D1B4-CEB6-0CFA-A6039162FE49}"/>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a:lnSpc>
                <a:spcPct val="90000"/>
              </a:lnSpc>
              <a:spcAft>
                <a:spcPts val="600"/>
              </a:spcAft>
            </a:pPr>
            <a:r>
              <a:rPr lang="en-US" sz="1700" b="1"/>
              <a:t>Current Care Provisions for Older Adults in the UK</a:t>
            </a:r>
          </a:p>
          <a:p>
            <a:pPr indent="-228600">
              <a:lnSpc>
                <a:spcPct val="90000"/>
              </a:lnSpc>
              <a:spcAft>
                <a:spcPts val="600"/>
              </a:spcAft>
              <a:buFont typeface="Arial" panose="020B0604020202020204" pitchFamily="34" charset="0"/>
              <a:buChar char="•"/>
            </a:pPr>
            <a:endParaRPr lang="en-US" sz="1700" b="1"/>
          </a:p>
          <a:p>
            <a:pPr indent="-228600">
              <a:lnSpc>
                <a:spcPct val="90000"/>
              </a:lnSpc>
              <a:spcAft>
                <a:spcPts val="600"/>
              </a:spcAft>
              <a:buFont typeface="Arial" panose="020B0604020202020204" pitchFamily="34" charset="0"/>
              <a:buChar char="•"/>
            </a:pPr>
            <a:r>
              <a:rPr lang="en-US" sz="1700" b="1"/>
              <a:t>Hospital Care</a:t>
            </a:r>
          </a:p>
          <a:p>
            <a:pPr indent="-228600">
              <a:lnSpc>
                <a:spcPct val="90000"/>
              </a:lnSpc>
              <a:spcAft>
                <a:spcPts val="600"/>
              </a:spcAft>
              <a:buFont typeface="Arial" panose="020B0604020202020204" pitchFamily="34" charset="0"/>
              <a:buChar char="•"/>
            </a:pPr>
            <a:r>
              <a:rPr lang="en-US" sz="1700"/>
              <a:t>Acute treatment and specialist geriatric services. </a:t>
            </a:r>
          </a:p>
          <a:p>
            <a:pPr indent="-228600">
              <a:lnSpc>
                <a:spcPct val="90000"/>
              </a:lnSpc>
              <a:spcAft>
                <a:spcPts val="600"/>
              </a:spcAft>
              <a:buFont typeface="Arial" panose="020B0604020202020204" pitchFamily="34" charset="0"/>
              <a:buChar char="•"/>
            </a:pPr>
            <a:r>
              <a:rPr lang="en-US" sz="1700"/>
              <a:t>Supports management of complex health conditions.</a:t>
            </a:r>
          </a:p>
          <a:p>
            <a:pPr>
              <a:lnSpc>
                <a:spcPct val="90000"/>
              </a:lnSpc>
              <a:spcAft>
                <a:spcPts val="600"/>
              </a:spcAft>
            </a:pPr>
            <a:endParaRPr lang="en-US" sz="1700"/>
          </a:p>
          <a:p>
            <a:pPr indent="-228600">
              <a:lnSpc>
                <a:spcPct val="90000"/>
              </a:lnSpc>
              <a:spcAft>
                <a:spcPts val="600"/>
              </a:spcAft>
              <a:buFont typeface="Arial" panose="020B0604020202020204" pitchFamily="34" charset="0"/>
              <a:buChar char="•"/>
            </a:pPr>
            <a:r>
              <a:rPr lang="en-US" sz="1700" b="1"/>
              <a:t>Community Care</a:t>
            </a:r>
          </a:p>
          <a:p>
            <a:pPr indent="-228600">
              <a:lnSpc>
                <a:spcPct val="90000"/>
              </a:lnSpc>
              <a:spcAft>
                <a:spcPts val="600"/>
              </a:spcAft>
              <a:buFont typeface="Arial" panose="020B0604020202020204" pitchFamily="34" charset="0"/>
              <a:buChar char="•"/>
            </a:pPr>
            <a:r>
              <a:rPr lang="en-US" sz="1700"/>
              <a:t>District nurses, rehabilitation and reablement services. </a:t>
            </a:r>
          </a:p>
          <a:p>
            <a:pPr indent="-228600">
              <a:lnSpc>
                <a:spcPct val="90000"/>
              </a:lnSpc>
              <a:spcAft>
                <a:spcPts val="600"/>
              </a:spcAft>
              <a:buFont typeface="Arial" panose="020B0604020202020204" pitchFamily="34" charset="0"/>
              <a:buChar char="•"/>
            </a:pPr>
            <a:r>
              <a:rPr lang="en-US" sz="1700"/>
              <a:t>Helps older adults remain independent at home.</a:t>
            </a:r>
          </a:p>
          <a:p>
            <a:pPr>
              <a:lnSpc>
                <a:spcPct val="90000"/>
              </a:lnSpc>
              <a:spcAft>
                <a:spcPts val="600"/>
              </a:spcAft>
            </a:pPr>
            <a:r>
              <a:rPr lang="en-US" sz="1700"/>
              <a:t> </a:t>
            </a:r>
          </a:p>
          <a:p>
            <a:pPr indent="-228600">
              <a:lnSpc>
                <a:spcPct val="90000"/>
              </a:lnSpc>
              <a:spcAft>
                <a:spcPts val="600"/>
              </a:spcAft>
              <a:buFont typeface="Arial" panose="020B0604020202020204" pitchFamily="34" charset="0"/>
              <a:buChar char="•"/>
            </a:pPr>
            <a:r>
              <a:rPr lang="en-US" sz="1700" b="1"/>
              <a:t>Residential and Nursing Care Homes</a:t>
            </a:r>
          </a:p>
          <a:p>
            <a:pPr indent="-228600">
              <a:lnSpc>
                <a:spcPct val="90000"/>
              </a:lnSpc>
              <a:spcAft>
                <a:spcPts val="600"/>
              </a:spcAft>
              <a:buFont typeface="Arial" panose="020B0604020202020204" pitchFamily="34" charset="0"/>
              <a:buChar char="•"/>
            </a:pPr>
            <a:r>
              <a:rPr lang="en-US" sz="1700"/>
              <a:t>24-hour support for individuals with higher care needs. </a:t>
            </a:r>
          </a:p>
          <a:p>
            <a:pPr indent="-228600">
              <a:lnSpc>
                <a:spcPct val="90000"/>
              </a:lnSpc>
              <a:spcAft>
                <a:spcPts val="600"/>
              </a:spcAft>
              <a:buFont typeface="Arial" panose="020B0604020202020204" pitchFamily="34" charset="0"/>
              <a:buChar char="•"/>
            </a:pPr>
            <a:r>
              <a:rPr lang="en-US" sz="1700"/>
              <a:t>Can provide safety and structured care environments.</a:t>
            </a:r>
          </a:p>
          <a:p>
            <a:pPr>
              <a:lnSpc>
                <a:spcPct val="90000"/>
              </a:lnSpc>
              <a:spcAft>
                <a:spcPts val="600"/>
              </a:spcAft>
            </a:pPr>
            <a:r>
              <a:rPr lang="en-US" sz="1700"/>
              <a:t> </a:t>
            </a:r>
          </a:p>
          <a:p>
            <a:pPr indent="-228600">
              <a:lnSpc>
                <a:spcPct val="90000"/>
              </a:lnSpc>
              <a:spcAft>
                <a:spcPts val="600"/>
              </a:spcAft>
              <a:buFont typeface="Arial" panose="020B0604020202020204" pitchFamily="34" charset="0"/>
              <a:buChar char="•"/>
            </a:pPr>
            <a:r>
              <a:rPr lang="en-US" sz="1700" b="1"/>
              <a:t>End-of-Life and Dementia Care</a:t>
            </a:r>
          </a:p>
          <a:p>
            <a:pPr indent="-228600">
              <a:lnSpc>
                <a:spcPct val="90000"/>
              </a:lnSpc>
              <a:spcAft>
                <a:spcPts val="600"/>
              </a:spcAft>
              <a:buFont typeface="Arial" panose="020B0604020202020204" pitchFamily="34" charset="0"/>
              <a:buChar char="•"/>
            </a:pPr>
            <a:r>
              <a:rPr lang="en-US" sz="1700"/>
              <a:t>Palliative care services and specialist dementia support. </a:t>
            </a:r>
          </a:p>
          <a:p>
            <a:pPr indent="-228600">
              <a:lnSpc>
                <a:spcPct val="90000"/>
              </a:lnSpc>
              <a:spcAft>
                <a:spcPts val="600"/>
              </a:spcAft>
              <a:buFont typeface="Arial" panose="020B0604020202020204" pitchFamily="34" charset="0"/>
              <a:buChar char="•"/>
            </a:pPr>
            <a:r>
              <a:rPr lang="en-US" sz="1700"/>
              <a:t>EMBED-Care promotes person-centred dementia care (Sampson et al., 2020).</a:t>
            </a:r>
          </a:p>
        </p:txBody>
      </p:sp>
      <p:pic>
        <p:nvPicPr>
          <p:cNvPr id="2" name="slide 8">
            <a:hlinkClick r:id="" action="ppaction://media"/>
            <a:extLst>
              <a:ext uri="{FF2B5EF4-FFF2-40B4-BE49-F238E27FC236}">
                <a16:creationId xmlns:a16="http://schemas.microsoft.com/office/drawing/2014/main" id="{B851DDFE-657C-AEB4-E575-30CE1DD027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615073388"/>
      </p:ext>
    </p:extLst>
  </p:cSld>
  <p:clrMapOvr>
    <a:masterClrMapping/>
  </p:clrMapOvr>
  <mc:AlternateContent xmlns:mc="http://schemas.openxmlformats.org/markup-compatibility/2006">
    <mc:Choice xmlns:p14="http://schemas.microsoft.com/office/powerpoint/2010/main" Requires="p14">
      <p:transition spd="slow" p14:dur="2000" advTm="39463"/>
    </mc:Choice>
    <mc:Fallback>
      <p:transition spd="slow" advTm="39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TextBox 2">
            <a:extLst>
              <a:ext uri="{FF2B5EF4-FFF2-40B4-BE49-F238E27FC236}">
                <a16:creationId xmlns:a16="http://schemas.microsoft.com/office/drawing/2014/main" id="{10AEE5CB-E0EF-BFD4-B520-EC837E2FCAF2}"/>
              </a:ext>
            </a:extLst>
          </p:cNvPr>
          <p:cNvSpPr txBox="1"/>
          <p:nvPr/>
        </p:nvSpPr>
        <p:spPr>
          <a:xfrm>
            <a:off x="4290646" y="591345"/>
            <a:ext cx="7776308" cy="4136964"/>
          </a:xfrm>
          <a:prstGeom prst="rect">
            <a:avLst/>
          </a:prstGeom>
        </p:spPr>
        <p:txBody>
          <a:bodyPr vert="horz" lIns="91440" tIns="45720" rIns="91440" bIns="45720" rtlCol="0" anchor="ctr">
            <a:normAutofit fontScale="92500" lnSpcReduction="10000"/>
          </a:bodyPr>
          <a:lstStyle/>
          <a:p>
            <a:r>
              <a:rPr lang="en-GB" sz="2200" b="1">
                <a:latin typeface="Arial" panose="020B0604020202020204" pitchFamily="34" charset="0"/>
                <a:cs typeface="Arial" panose="020B0604020202020204" pitchFamily="34" charset="0"/>
              </a:rPr>
              <a:t>  Critical Evaluation</a:t>
            </a:r>
          </a:p>
          <a:p>
            <a:endParaRPr lang="en-GB" sz="1600" b="1">
              <a:latin typeface="Arial" panose="020B0604020202020204" pitchFamily="34" charset="0"/>
              <a:cs typeface="Arial" panose="020B0604020202020204" pitchFamily="34" charset="0"/>
            </a:endParaRPr>
          </a:p>
          <a:p>
            <a:endParaRPr lang="en-GB" sz="1600" b="1">
              <a:latin typeface="Arial" panose="020B0604020202020204" pitchFamily="34" charset="0"/>
              <a:cs typeface="Arial" panose="020B0604020202020204" pitchFamily="34" charset="0"/>
            </a:endParaRPr>
          </a:p>
          <a:p>
            <a:endParaRPr lang="en-GB" sz="1600" b="1">
              <a:latin typeface="Arial" panose="020B0604020202020204" pitchFamily="34" charset="0"/>
              <a:cs typeface="Arial" panose="020B0604020202020204" pitchFamily="34" charset="0"/>
            </a:endParaRPr>
          </a:p>
          <a:p>
            <a:endParaRPr lang="en-GB" sz="1600" b="1">
              <a:latin typeface="Arial" panose="020B0604020202020204" pitchFamily="34" charset="0"/>
              <a:cs typeface="Arial" panose="020B0604020202020204" pitchFamily="34" charset="0"/>
            </a:endParaRPr>
          </a:p>
          <a:p>
            <a:endParaRPr lang="en-GB" sz="1600" b="1">
              <a:latin typeface="Arial" panose="020B0604020202020204" pitchFamily="34" charset="0"/>
              <a:cs typeface="Arial" panose="020B0604020202020204" pitchFamily="34" charset="0"/>
            </a:endParaRPr>
          </a:p>
          <a:p>
            <a:r>
              <a:rPr lang="en-GB" sz="1700" b="1">
                <a:latin typeface="Arial" panose="020B0604020202020204" pitchFamily="34" charset="0"/>
                <a:cs typeface="Arial" panose="020B0604020202020204" pitchFamily="34" charset="0"/>
              </a:rPr>
              <a:t>Strengths</a:t>
            </a:r>
          </a:p>
          <a:p>
            <a:r>
              <a:rPr lang="en-GB" sz="1700">
                <a:latin typeface="Arial" panose="020B0604020202020204" pitchFamily="34" charset="0"/>
                <a:cs typeface="Arial" panose="020B0604020202020204" pitchFamily="34" charset="0"/>
              </a:rPr>
              <a:t>Access to specialist expertise. </a:t>
            </a:r>
          </a:p>
          <a:p>
            <a:r>
              <a:rPr lang="en-GB" sz="1700">
                <a:latin typeface="Arial" panose="020B0604020202020204" pitchFamily="34" charset="0"/>
                <a:cs typeface="Arial" panose="020B0604020202020204" pitchFamily="34" charset="0"/>
              </a:rPr>
              <a:t>Supports health, wellbeing and independence. </a:t>
            </a:r>
          </a:p>
          <a:p>
            <a:r>
              <a:rPr lang="en-GB" sz="1700">
                <a:latin typeface="Arial" panose="020B0604020202020204" pitchFamily="34" charset="0"/>
                <a:cs typeface="Arial" panose="020B0604020202020204" pitchFamily="34" charset="0"/>
              </a:rPr>
              <a:t>Increasing focus on person-centred care (Sampson et al., 2020; SCIE, 2024).</a:t>
            </a:r>
          </a:p>
          <a:p>
            <a:r>
              <a:rPr lang="en-GB" sz="1700">
                <a:latin typeface="Arial" panose="020B0604020202020204" pitchFamily="34" charset="0"/>
                <a:cs typeface="Arial" panose="020B0604020202020204" pitchFamily="34" charset="0"/>
              </a:rPr>
              <a:t> </a:t>
            </a:r>
          </a:p>
          <a:p>
            <a:r>
              <a:rPr lang="en-GB" sz="1700" b="1">
                <a:latin typeface="Arial" panose="020B0604020202020204" pitchFamily="34" charset="0"/>
                <a:cs typeface="Arial" panose="020B0604020202020204" pitchFamily="34" charset="0"/>
              </a:rPr>
              <a:t>Limitations</a:t>
            </a:r>
          </a:p>
          <a:p>
            <a:r>
              <a:rPr lang="en-GB" sz="1700">
                <a:latin typeface="Arial" panose="020B0604020202020204" pitchFamily="34" charset="0"/>
                <a:cs typeface="Arial" panose="020B0604020202020204" pitchFamily="34" charset="0"/>
              </a:rPr>
              <a:t>Rushed hospital discharges can reduce patient involvement in care decisions (Selman et al., 2017). </a:t>
            </a:r>
          </a:p>
          <a:p>
            <a:r>
              <a:rPr lang="en-GB" sz="1700">
                <a:latin typeface="Arial" panose="020B0604020202020204" pitchFamily="34" charset="0"/>
                <a:cs typeface="Arial" panose="020B0604020202020204" pitchFamily="34" charset="0"/>
              </a:rPr>
              <a:t>Workforce shortages and funding pressures limit service delivery (SCIE, 2024). </a:t>
            </a:r>
          </a:p>
          <a:p>
            <a:r>
              <a:rPr lang="en-GB" sz="1700">
                <a:latin typeface="Arial" panose="020B0604020202020204" pitchFamily="34" charset="0"/>
                <a:cs typeface="Arial" panose="020B0604020202020204" pitchFamily="34" charset="0"/>
              </a:rPr>
              <a:t>Variations in service quality across regions. </a:t>
            </a:r>
          </a:p>
          <a:p>
            <a:r>
              <a:rPr lang="en-GB" sz="1700">
                <a:latin typeface="Arial" panose="020B0604020202020204" pitchFamily="34" charset="0"/>
                <a:cs typeface="Arial" panose="020B0604020202020204" pitchFamily="34" charset="0"/>
              </a:rPr>
              <a:t>Older adults may have limited involvement in decision-making despite rights under the Care Act (2014). </a:t>
            </a:r>
          </a:p>
          <a:p>
            <a:endParaRPr lang="en-GB" sz="1700">
              <a:latin typeface="Arial" panose="020B0604020202020204" pitchFamily="34" charset="0"/>
              <a:cs typeface="Arial" panose="020B0604020202020204" pitchFamily="34" charset="0"/>
            </a:endParaRPr>
          </a:p>
          <a:p>
            <a:endParaRPr lang="en-GB" sz="1700">
              <a:latin typeface="Arial" panose="020B0604020202020204" pitchFamily="34" charset="0"/>
              <a:cs typeface="Arial" panose="020B0604020202020204" pitchFamily="34" charset="0"/>
            </a:endParaRPr>
          </a:p>
          <a:p>
            <a:endParaRPr lang="en-GB" sz="17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700" b="1"/>
          </a:p>
        </p:txBody>
      </p:sp>
      <p:sp>
        <p:nvSpPr>
          <p:cNvPr id="9" name="TextBox 8">
            <a:extLst>
              <a:ext uri="{FF2B5EF4-FFF2-40B4-BE49-F238E27FC236}">
                <a16:creationId xmlns:a16="http://schemas.microsoft.com/office/drawing/2014/main" id="{9590C8EC-9C20-B733-A162-58CD2CAA51F7}"/>
              </a:ext>
            </a:extLst>
          </p:cNvPr>
          <p:cNvSpPr txBox="1"/>
          <p:nvPr/>
        </p:nvSpPr>
        <p:spPr>
          <a:xfrm>
            <a:off x="3899877" y="5011282"/>
            <a:ext cx="7870092" cy="923330"/>
          </a:xfrm>
          <a:prstGeom prst="rect">
            <a:avLst/>
          </a:prstGeom>
          <a:noFill/>
        </p:spPr>
        <p:txBody>
          <a:bodyPr wrap="square">
            <a:spAutoFit/>
          </a:bodyPr>
          <a:lstStyle/>
          <a:p>
            <a:r>
              <a:rPr lang="en-GB">
                <a:latin typeface="Arial" panose="020B0604020202020204" pitchFamily="34" charset="0"/>
                <a:cs typeface="Arial" panose="020B0604020202020204" pitchFamily="34" charset="0"/>
              </a:rPr>
              <a:t>Overall, current UK services provide important support for older adults; however, empowerment can be undermined by staffing pressures, funding constraints and inconsistent implementation of person-centred care.</a:t>
            </a:r>
          </a:p>
        </p:txBody>
      </p:sp>
      <p:pic>
        <p:nvPicPr>
          <p:cNvPr id="2" name="slide 9">
            <a:hlinkClick r:id="" action="ppaction://media"/>
            <a:extLst>
              <a:ext uri="{FF2B5EF4-FFF2-40B4-BE49-F238E27FC236}">
                <a16:creationId xmlns:a16="http://schemas.microsoft.com/office/drawing/2014/main" id="{3846C37D-42F5-4B05-3773-6FF1EA0D51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747329055"/>
      </p:ext>
    </p:extLst>
  </p:cSld>
  <p:clrMapOvr>
    <a:masterClrMapping/>
  </p:clrMapOvr>
  <mc:AlternateContent xmlns:mc="http://schemas.openxmlformats.org/markup-compatibility/2006">
    <mc:Choice xmlns:p14="http://schemas.microsoft.com/office/powerpoint/2010/main" Requires="p14">
      <p:transition spd="slow" p14:dur="2000" advTm="53490"/>
    </mc:Choice>
    <mc:Fallback>
      <p:transition spd="slow" advTm="53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4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5E8EFA3-9F72-637F-6FB9-05ABF645DFE5}"/>
              </a:ext>
            </a:extLst>
          </p:cNvPr>
          <p:cNvPicPr>
            <a:picLocks noChangeAspect="1"/>
          </p:cNvPicPr>
          <p:nvPr/>
        </p:nvPicPr>
        <p:blipFill>
          <a:blip r:embed="rId5">
            <a:duotone>
              <a:schemeClr val="bg2">
                <a:shade val="45000"/>
                <a:satMod val="135000"/>
              </a:schemeClr>
              <a:prstClr val="white"/>
            </a:duotone>
          </a:blip>
          <a:srcRect b="6250"/>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0A35461-2CC1-C5D5-1E4E-25C729261A00}"/>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1200"/>
              </a:spcAft>
            </a:pPr>
            <a:r>
              <a:rPr lang="en-US" sz="4400" b="1">
                <a:effectLst/>
                <a:latin typeface="+mj-lt"/>
                <a:ea typeface="+mj-ea"/>
                <a:cs typeface="+mj-cs"/>
              </a:rPr>
              <a:t>Challenges to Independence &amp; Functional Ability</a:t>
            </a:r>
          </a:p>
        </p:txBody>
      </p:sp>
      <p:graphicFrame>
        <p:nvGraphicFramePr>
          <p:cNvPr id="7" name="TextBox 4">
            <a:extLst>
              <a:ext uri="{FF2B5EF4-FFF2-40B4-BE49-F238E27FC236}">
                <a16:creationId xmlns:a16="http://schemas.microsoft.com/office/drawing/2014/main" id="{98F471AD-88CC-2C4A-4E90-57E08653D229}"/>
              </a:ext>
            </a:extLst>
          </p:cNvPr>
          <p:cNvGraphicFramePr/>
          <p:nvPr>
            <p:extLst>
              <p:ext uri="{D42A27DB-BD31-4B8C-83A1-F6EECF244321}">
                <p14:modId xmlns:p14="http://schemas.microsoft.com/office/powerpoint/2010/main" val="2926597144"/>
              </p:ext>
            </p:extLst>
          </p:nvPr>
        </p:nvGraphicFramePr>
        <p:xfrm>
          <a:off x="838200" y="1825624"/>
          <a:ext cx="11136406" cy="529459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 name="slide 10">
            <a:hlinkClick r:id="" action="ppaction://media"/>
            <a:extLst>
              <a:ext uri="{FF2B5EF4-FFF2-40B4-BE49-F238E27FC236}">
                <a16:creationId xmlns:a16="http://schemas.microsoft.com/office/drawing/2014/main" id="{502E3411-5811-D865-91A7-31524C4E7AB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521818096"/>
      </p:ext>
    </p:extLst>
  </p:cSld>
  <p:clrMapOvr>
    <a:masterClrMapping/>
  </p:clrMapOvr>
  <mc:AlternateContent xmlns:mc="http://schemas.openxmlformats.org/markup-compatibility/2006">
    <mc:Choice xmlns:p14="http://schemas.microsoft.com/office/powerpoint/2010/main" Requires="p14">
      <p:transition spd="slow" p14:dur="2000" advTm="42490"/>
    </mc:Choice>
    <mc:Fallback>
      <p:transition spd="slow" advTm="42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4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3" name="TextBox 2">
            <a:extLst>
              <a:ext uri="{FF2B5EF4-FFF2-40B4-BE49-F238E27FC236}">
                <a16:creationId xmlns:a16="http://schemas.microsoft.com/office/drawing/2014/main" id="{CD353902-667C-AB74-F664-550891730BAB}"/>
              </a:ext>
            </a:extLst>
          </p:cNvPr>
          <p:cNvSpPr txBox="1"/>
          <p:nvPr/>
        </p:nvSpPr>
        <p:spPr>
          <a:xfrm>
            <a:off x="841246" y="673770"/>
            <a:ext cx="3644489" cy="2414488"/>
          </a:xfrm>
          <a:prstGeom prst="rect">
            <a:avLst/>
          </a:prstGeom>
        </p:spPr>
        <p:txBody>
          <a:bodyPr vert="horz" lIns="91440" tIns="45720" rIns="91440" bIns="45720" rtlCol="0" anchor="t">
            <a:normAutofit/>
          </a:bodyPr>
          <a:lstStyle/>
          <a:p>
            <a:pPr>
              <a:lnSpc>
                <a:spcPct val="90000"/>
              </a:lnSpc>
              <a:spcBef>
                <a:spcPct val="0"/>
              </a:spcBef>
              <a:spcAft>
                <a:spcPts val="1200"/>
              </a:spcAft>
            </a:pPr>
            <a:r>
              <a:rPr lang="en-US" sz="2800" b="1" kern="1200">
                <a:solidFill>
                  <a:srgbClr val="FFFFFF"/>
                </a:solidFill>
                <a:effectLst/>
                <a:latin typeface="Arial" panose="020B0604020202020204" pitchFamily="34" charset="0"/>
                <a:ea typeface="+mj-ea"/>
                <a:cs typeface="Arial" panose="020B0604020202020204" pitchFamily="34" charset="0"/>
              </a:rPr>
              <a:t>Technological Innovations Supporting Older Adults</a:t>
            </a:r>
          </a:p>
        </p:txBody>
      </p:sp>
      <p:sp>
        <p:nvSpPr>
          <p:cNvPr id="5" name="TextBox 4">
            <a:extLst>
              <a:ext uri="{FF2B5EF4-FFF2-40B4-BE49-F238E27FC236}">
                <a16:creationId xmlns:a16="http://schemas.microsoft.com/office/drawing/2014/main" id="{08F6645C-4385-CC55-91E6-D1863937898D}"/>
              </a:ext>
            </a:extLst>
          </p:cNvPr>
          <p:cNvSpPr txBox="1"/>
          <p:nvPr/>
        </p:nvSpPr>
        <p:spPr>
          <a:xfrm>
            <a:off x="6095999" y="882315"/>
            <a:ext cx="5254754" cy="5294647"/>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sz="1600" b="1">
              <a:latin typeface="Arial" panose="020B0604020202020204" pitchFamily="34" charset="0"/>
              <a:cs typeface="Arial" panose="020B0604020202020204" pitchFamily="34" charset="0"/>
            </a:endParaRPr>
          </a:p>
          <a:p>
            <a:pPr>
              <a:lnSpc>
                <a:spcPct val="90000"/>
              </a:lnSpc>
              <a:spcAft>
                <a:spcPts val="600"/>
              </a:spcAft>
            </a:pPr>
            <a:r>
              <a:rPr lang="en-US" b="1">
                <a:latin typeface="Arial" panose="020B0604020202020204" pitchFamily="34" charset="0"/>
                <a:cs typeface="Arial" panose="020B0604020202020204" pitchFamily="34" charset="0"/>
              </a:rPr>
              <a:t>Telehealth &amp; Remote Monitoring</a:t>
            </a: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Remote monitoring of vital signs and fall detection can support independent living. </a:t>
            </a: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Can reduce unnecessary hospital admissions and enable earlier intervention.</a:t>
            </a: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 </a:t>
            </a:r>
          </a:p>
          <a:p>
            <a:pPr>
              <a:lnSpc>
                <a:spcPct val="90000"/>
              </a:lnSpc>
              <a:spcAft>
                <a:spcPts val="600"/>
              </a:spcAft>
            </a:pPr>
            <a:r>
              <a:rPr lang="en-US" sz="1600" b="1">
                <a:latin typeface="Arial" panose="020B0604020202020204" pitchFamily="34" charset="0"/>
                <a:cs typeface="Arial" panose="020B0604020202020204" pitchFamily="34" charset="0"/>
              </a:rPr>
              <a:t>Statistic</a:t>
            </a: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 Telehealth interventions have been associated with improved access to care and reduced healthcare utilisation among older adults.</a:t>
            </a:r>
          </a:p>
          <a:p>
            <a:pPr>
              <a:lnSpc>
                <a:spcPct val="90000"/>
              </a:lnSpc>
              <a:spcAft>
                <a:spcPts val="600"/>
              </a:spcAft>
            </a:pPr>
            <a:r>
              <a:rPr lang="en-US" sz="1600">
                <a:latin typeface="Arial" panose="020B0604020202020204" pitchFamily="34" charset="0"/>
                <a:cs typeface="Arial" panose="020B0604020202020204" pitchFamily="34" charset="0"/>
              </a:rPr>
              <a:t> (Nilsson et al., 2024).</a:t>
            </a:r>
          </a:p>
          <a:p>
            <a:pPr>
              <a:lnSpc>
                <a:spcPct val="90000"/>
              </a:lnSpc>
              <a:spcAft>
                <a:spcPts val="600"/>
              </a:spcAft>
            </a:pPr>
            <a:r>
              <a:rPr lang="en-US" sz="1600">
                <a:latin typeface="Arial" panose="020B0604020202020204" pitchFamily="34" charset="0"/>
                <a:cs typeface="Arial" panose="020B0604020202020204" pitchFamily="34" charset="0"/>
              </a:rPr>
              <a:t> </a:t>
            </a:r>
          </a:p>
          <a:p>
            <a:pPr>
              <a:lnSpc>
                <a:spcPct val="90000"/>
              </a:lnSpc>
              <a:spcAft>
                <a:spcPts val="600"/>
              </a:spcAft>
            </a:pPr>
            <a:r>
              <a:rPr lang="en-US" sz="1600" b="1">
                <a:latin typeface="Arial" panose="020B0604020202020204" pitchFamily="34" charset="0"/>
                <a:cs typeface="Arial" panose="020B0604020202020204" pitchFamily="34" charset="0"/>
              </a:rPr>
              <a:t>REACH Programme</a:t>
            </a: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Technology-based intervention promoting self-management, prevention and empowerment. </a:t>
            </a: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Supports older adults and carers through personalised digital support. </a:t>
            </a: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Demonstrated improvements in participation and confidence (Linner et al., 2020).</a:t>
            </a:r>
          </a:p>
        </p:txBody>
      </p:sp>
      <p:pic>
        <p:nvPicPr>
          <p:cNvPr id="2" name="slide 11">
            <a:hlinkClick r:id="" action="ppaction://media"/>
            <a:extLst>
              <a:ext uri="{FF2B5EF4-FFF2-40B4-BE49-F238E27FC236}">
                <a16:creationId xmlns:a16="http://schemas.microsoft.com/office/drawing/2014/main" id="{595632BA-F39E-8FB7-F311-11643C3017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916925770"/>
      </p:ext>
    </p:extLst>
  </p:cSld>
  <p:clrMapOvr>
    <a:masterClrMapping/>
  </p:clrMapOvr>
  <mc:AlternateContent xmlns:mc="http://schemas.openxmlformats.org/markup-compatibility/2006">
    <mc:Choice xmlns:p14="http://schemas.microsoft.com/office/powerpoint/2010/main" Requires="p14">
      <p:transition spd="slow" p14:dur="2000" advTm="46933"/>
    </mc:Choice>
    <mc:Fallback>
      <p:transition spd="slow" advTm="46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9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5" name="TextBox 4">
            <a:extLst>
              <a:ext uri="{FF2B5EF4-FFF2-40B4-BE49-F238E27FC236}">
                <a16:creationId xmlns:a16="http://schemas.microsoft.com/office/drawing/2014/main" id="{D61E1257-035D-EA94-EB41-455ED29C2652}"/>
              </a:ext>
            </a:extLst>
          </p:cNvPr>
          <p:cNvSpPr txBox="1"/>
          <p:nvPr/>
        </p:nvSpPr>
        <p:spPr>
          <a:xfrm>
            <a:off x="6095999" y="242277"/>
            <a:ext cx="5254754" cy="5934685"/>
          </a:xfrm>
          <a:prstGeom prst="rect">
            <a:avLst/>
          </a:prstGeom>
        </p:spPr>
        <p:txBody>
          <a:bodyPr vert="horz" lIns="91440" tIns="45720" rIns="91440" bIns="45720" rtlCol="0">
            <a:noAutofit/>
          </a:bodyPr>
          <a:lstStyle/>
          <a:p>
            <a:pPr marL="285750" indent="-285750">
              <a:lnSpc>
                <a:spcPct val="90000"/>
              </a:lnSpc>
              <a:spcAft>
                <a:spcPts val="600"/>
              </a:spcAft>
              <a:buFont typeface="Arial" panose="020B0604020202020204" pitchFamily="34" charset="0"/>
              <a:buChar char="•"/>
            </a:pPr>
            <a:endParaRPr lang="en-US" sz="1600" b="1">
              <a:latin typeface="Arial" panose="020B0604020202020204" pitchFamily="34" charset="0"/>
              <a:cs typeface="Arial" panose="020B0604020202020204" pitchFamily="34" charset="0"/>
            </a:endParaRPr>
          </a:p>
          <a:p>
            <a:pPr>
              <a:lnSpc>
                <a:spcPct val="90000"/>
              </a:lnSpc>
              <a:spcAft>
                <a:spcPts val="600"/>
              </a:spcAft>
            </a:pPr>
            <a:r>
              <a:rPr lang="en-US" sz="1400" b="1">
                <a:latin typeface="Arial" panose="020B0604020202020204" pitchFamily="34" charset="0"/>
                <a:cs typeface="Arial" panose="020B0604020202020204" pitchFamily="34" charset="0"/>
              </a:rPr>
              <a:t>Strengths</a:t>
            </a:r>
            <a:endParaRPr lang="en-US" sz="14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Promotes independence and self-management. </a:t>
            </a: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Supports ageing in place. </a:t>
            </a: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Improves communication between professionals, carers and older adults. </a:t>
            </a: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Can reduce hospital admissions and improve safety. </a:t>
            </a:r>
          </a:p>
          <a:p>
            <a:pPr>
              <a:lnSpc>
                <a:spcPct val="90000"/>
              </a:lnSpc>
              <a:spcAft>
                <a:spcPts val="600"/>
              </a:spcAft>
            </a:pPr>
            <a:r>
              <a:rPr lang="en-US" sz="1400" b="1">
                <a:latin typeface="Arial" panose="020B0604020202020204" pitchFamily="34" charset="0"/>
                <a:cs typeface="Arial" panose="020B0604020202020204" pitchFamily="34" charset="0"/>
              </a:rPr>
              <a:t>Limitations</a:t>
            </a:r>
            <a:endParaRPr lang="en-US" sz="14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Digital exclusion remains a major barrier. </a:t>
            </a: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Lack of digital skills and confidence among some older adults. </a:t>
            </a: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Cost of devices and internet access. </a:t>
            </a: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Risk of technology replacing human interaction. </a:t>
            </a:r>
          </a:p>
          <a:p>
            <a:pPr>
              <a:lnSpc>
                <a:spcPct val="90000"/>
              </a:lnSpc>
              <a:spcAft>
                <a:spcPts val="600"/>
              </a:spcAft>
            </a:pPr>
            <a:r>
              <a:rPr lang="en-US" sz="1400" b="1">
                <a:latin typeface="Arial" panose="020B0604020202020204" pitchFamily="34" charset="0"/>
                <a:cs typeface="Arial" panose="020B0604020202020204" pitchFamily="34" charset="0"/>
              </a:rPr>
              <a:t>Link to Empowerment</a:t>
            </a:r>
            <a:endParaRPr lang="en-US" sz="14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Technology can empower older adults by increasing choice, control and participation in care decisions. </a:t>
            </a: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However, empowerment is only achieved when technology is accessible, affordable and supported by person-centred care. </a:t>
            </a:r>
          </a:p>
          <a:p>
            <a:pPr>
              <a:lnSpc>
                <a:spcPct val="90000"/>
              </a:lnSpc>
              <a:spcAft>
                <a:spcPts val="600"/>
              </a:spcAft>
            </a:pPr>
            <a:r>
              <a:rPr lang="en-US" sz="1400" b="1">
                <a:latin typeface="Arial" panose="020B0604020202020204" pitchFamily="34" charset="0"/>
                <a:cs typeface="Arial" panose="020B0604020202020204" pitchFamily="34" charset="0"/>
              </a:rPr>
              <a:t>Critical Evaluation</a:t>
            </a:r>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Technology has significant potential to improve independence, wellbeing and empowerment among older adults.</a:t>
            </a:r>
          </a:p>
          <a:p>
            <a:pPr marL="285750" indent="-285750">
              <a:lnSpc>
                <a:spcPct val="90000"/>
              </a:lnSpc>
              <a:spcAft>
                <a:spcPts val="600"/>
              </a:spcAft>
              <a:buFont typeface="Arial" panose="020B0604020202020204" pitchFamily="34" charset="0"/>
              <a:buChar char="•"/>
            </a:pPr>
            <a:r>
              <a:rPr lang="en-US" sz="1400">
                <a:latin typeface="Arial" panose="020B0604020202020204" pitchFamily="34" charset="0"/>
                <a:cs typeface="Arial" panose="020B0604020202020204" pitchFamily="34" charset="0"/>
              </a:rPr>
              <a:t>However, inequalities in digital access mean benefits are not experienced equally across the older population (Age UK, 2025; Nilsson et al., 2024).</a:t>
            </a:r>
          </a:p>
        </p:txBody>
      </p:sp>
      <p:sp>
        <p:nvSpPr>
          <p:cNvPr id="6" name="TextBox 5">
            <a:extLst>
              <a:ext uri="{FF2B5EF4-FFF2-40B4-BE49-F238E27FC236}">
                <a16:creationId xmlns:a16="http://schemas.microsoft.com/office/drawing/2014/main" id="{8EA41EBD-994C-C90E-8198-C4BEACC3D7AB}"/>
              </a:ext>
            </a:extLst>
          </p:cNvPr>
          <p:cNvSpPr txBox="1"/>
          <p:nvPr/>
        </p:nvSpPr>
        <p:spPr>
          <a:xfrm>
            <a:off x="625231" y="1508369"/>
            <a:ext cx="4705531" cy="1231106"/>
          </a:xfrm>
          <a:prstGeom prst="rect">
            <a:avLst/>
          </a:prstGeom>
          <a:noFill/>
        </p:spPr>
        <p:txBody>
          <a:bodyPr wrap="square" rtlCol="0">
            <a:spAutoFit/>
          </a:bodyPr>
          <a:lstStyle/>
          <a:p>
            <a:r>
              <a:rPr lang="en-US" sz="2800" b="1">
                <a:solidFill>
                  <a:schemeClr val="bg1"/>
                </a:solidFill>
                <a:latin typeface="Arial" panose="020B0604020202020204" pitchFamily="34" charset="0"/>
                <a:cs typeface="Arial" panose="020B0604020202020204" pitchFamily="34" charset="0"/>
              </a:rPr>
              <a:t>Critical Evaluation of Technology</a:t>
            </a:r>
          </a:p>
          <a:p>
            <a:endParaRPr lang="en-GB"/>
          </a:p>
        </p:txBody>
      </p:sp>
      <p:pic>
        <p:nvPicPr>
          <p:cNvPr id="2" name="slide 12">
            <a:hlinkClick r:id="" action="ppaction://media"/>
            <a:extLst>
              <a:ext uri="{FF2B5EF4-FFF2-40B4-BE49-F238E27FC236}">
                <a16:creationId xmlns:a16="http://schemas.microsoft.com/office/drawing/2014/main" id="{9D7FA87C-A473-B7E8-337E-F0ABDDBAB2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551667101"/>
      </p:ext>
    </p:extLst>
  </p:cSld>
  <p:clrMapOvr>
    <a:masterClrMapping/>
  </p:clrMapOvr>
  <mc:AlternateContent xmlns:mc="http://schemas.openxmlformats.org/markup-compatibility/2006">
    <mc:Choice xmlns:p14="http://schemas.microsoft.com/office/powerpoint/2010/main" Requires="p14">
      <p:transition spd="slow" p14:dur="2000" advTm="47127"/>
    </mc:Choice>
    <mc:Fallback>
      <p:transition spd="slow" advTm="47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12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59FD335-5021-7D50-2477-072E44A0EEED}"/>
              </a:ext>
            </a:extLst>
          </p:cNvPr>
          <p:cNvSpPr txBox="1"/>
          <p:nvPr/>
        </p:nvSpPr>
        <p:spPr>
          <a:xfrm>
            <a:off x="838200" y="459863"/>
            <a:ext cx="10515600" cy="1004594"/>
          </a:xfrm>
          <a:prstGeom prst="rect">
            <a:avLst/>
          </a:prstGeom>
        </p:spPr>
        <p:txBody>
          <a:bodyPr vert="horz" lIns="91440" tIns="45720" rIns="91440" bIns="45720" rtlCol="0" anchor="ctr">
            <a:normAutofit/>
          </a:bodyPr>
          <a:lstStyle/>
          <a:p>
            <a:r>
              <a:rPr lang="en-GB" sz="2400" b="1">
                <a:latin typeface="Arial" panose="020B0604020202020204" pitchFamily="34" charset="0"/>
                <a:cs typeface="Arial" panose="020B0604020202020204" pitchFamily="34" charset="0"/>
              </a:rPr>
              <a:t>        Challenges and Ethical Issues in Technology-Enabled Care</a:t>
            </a:r>
            <a:endParaRPr lang="en-GB" sz="2400">
              <a:latin typeface="Arial" panose="020B0604020202020204" pitchFamily="34" charset="0"/>
              <a:cs typeface="Arial" panose="020B0604020202020204" pitchFamily="34" charset="0"/>
            </a:endParaRPr>
          </a:p>
        </p:txBody>
      </p:sp>
      <p:sp>
        <p:nvSpPr>
          <p:cNvPr id="13" name="Rectangle: Rounded Corners 12">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4DE356EE-E329-DC43-FE7D-F4EA5AC70442}"/>
              </a:ext>
            </a:extLst>
          </p:cNvPr>
          <p:cNvGraphicFramePr/>
          <p:nvPr>
            <p:extLst>
              <p:ext uri="{D42A27DB-BD31-4B8C-83A1-F6EECF244321}">
                <p14:modId xmlns:p14="http://schemas.microsoft.com/office/powerpoint/2010/main" val="3607311285"/>
              </p:ext>
            </p:extLst>
          </p:nvPr>
        </p:nvGraphicFramePr>
        <p:xfrm>
          <a:off x="838200" y="1469292"/>
          <a:ext cx="6398846" cy="49627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EBFDA318-5727-092C-C471-05048207F519}"/>
              </a:ext>
            </a:extLst>
          </p:cNvPr>
          <p:cNvSpPr txBox="1"/>
          <p:nvPr/>
        </p:nvSpPr>
        <p:spPr>
          <a:xfrm>
            <a:off x="7596554" y="1946031"/>
            <a:ext cx="3688861" cy="4462760"/>
          </a:xfrm>
          <a:prstGeom prst="rect">
            <a:avLst/>
          </a:prstGeom>
          <a:noFill/>
        </p:spPr>
        <p:txBody>
          <a:bodyPr wrap="square">
            <a:spAutoFit/>
          </a:bodyPr>
          <a:lstStyle/>
          <a:p>
            <a:r>
              <a:rPr lang="en-GB"/>
              <a:t> </a:t>
            </a:r>
          </a:p>
          <a:p>
            <a:endParaRPr lang="en-GB"/>
          </a:p>
          <a:p>
            <a:endParaRPr lang="en-GB"/>
          </a:p>
          <a:p>
            <a:endParaRPr lang="en-GB"/>
          </a:p>
          <a:p>
            <a:endParaRPr lang="en-GB"/>
          </a:p>
          <a:p>
            <a:endParaRPr lang="en-GB"/>
          </a:p>
          <a:p>
            <a:endParaRPr lang="en-GB"/>
          </a:p>
          <a:p>
            <a:r>
              <a:rPr lang="en-GB" b="1"/>
              <a:t>Critical Evaluation</a:t>
            </a:r>
          </a:p>
          <a:p>
            <a:r>
              <a:rPr lang="en-GB" sz="1400">
                <a:latin typeface="Arial" panose="020B0604020202020204" pitchFamily="34" charset="0"/>
                <a:cs typeface="Arial" panose="020B0604020202020204" pitchFamily="34" charset="0"/>
              </a:rPr>
              <a:t>Technology can support independence and empowerment; however, digital exclusion, age-related inequalities and ethical concerns may prevent some older adults from benefiting equally. Therefore, technology should complement rather than replace person-centred care if older adults are to remain empowered, independent and actively involved in decision-making.</a:t>
            </a:r>
          </a:p>
          <a:p>
            <a:endParaRPr lang="en-GB" sz="1400"/>
          </a:p>
        </p:txBody>
      </p:sp>
      <p:pic>
        <p:nvPicPr>
          <p:cNvPr id="2" name="slide 13">
            <a:hlinkClick r:id="" action="ppaction://media"/>
            <a:extLst>
              <a:ext uri="{FF2B5EF4-FFF2-40B4-BE49-F238E27FC236}">
                <a16:creationId xmlns:a16="http://schemas.microsoft.com/office/drawing/2014/main" id="{E833943F-9185-AB0E-1BF6-1F8F8CD98FB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014460852"/>
      </p:ext>
    </p:extLst>
  </p:cSld>
  <p:clrMapOvr>
    <a:masterClrMapping/>
  </p:clrMapOvr>
  <mc:AlternateContent xmlns:mc="http://schemas.openxmlformats.org/markup-compatibility/2006">
    <mc:Choice xmlns:p14="http://schemas.microsoft.com/office/powerpoint/2010/main" Requires="p14">
      <p:transition spd="slow" p14:dur="2000" advTm="65426"/>
    </mc:Choice>
    <mc:Fallback>
      <p:transition spd="slow" advTm="65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42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43E79511-71B3-6CF8-F916-D96FCADCBB00}"/>
              </a:ext>
            </a:extLst>
          </p:cNvPr>
          <p:cNvSpPr txBox="1"/>
          <p:nvPr/>
        </p:nvSpPr>
        <p:spPr>
          <a:xfrm>
            <a:off x="838200" y="673770"/>
            <a:ext cx="3220329" cy="2027227"/>
          </a:xfrm>
          <a:prstGeom prst="rect">
            <a:avLst/>
          </a:prstGeom>
        </p:spPr>
        <p:txBody>
          <a:bodyPr vert="horz" lIns="91440" tIns="45720" rIns="91440" bIns="45720" rtlCol="0" anchor="t">
            <a:normAutofit/>
          </a:bodyPr>
          <a:lstStyle/>
          <a:p>
            <a:pPr>
              <a:lnSpc>
                <a:spcPct val="90000"/>
              </a:lnSpc>
              <a:spcBef>
                <a:spcPct val="0"/>
              </a:spcBef>
              <a:spcAft>
                <a:spcPts val="1200"/>
              </a:spcAft>
            </a:pPr>
            <a:r>
              <a:rPr lang="en-US" sz="3000" b="1" kern="1200">
                <a:solidFill>
                  <a:srgbClr val="FFFFFF"/>
                </a:solidFill>
                <a:effectLst/>
                <a:latin typeface="+mj-lt"/>
                <a:ea typeface="+mj-ea"/>
                <a:cs typeface="+mj-cs"/>
              </a:rPr>
              <a:t>Case Study: Hogeweyk Dementia Village (Netherlands)</a:t>
            </a:r>
          </a:p>
        </p:txBody>
      </p:sp>
      <p:graphicFrame>
        <p:nvGraphicFramePr>
          <p:cNvPr id="7" name="TextBox 4">
            <a:extLst>
              <a:ext uri="{FF2B5EF4-FFF2-40B4-BE49-F238E27FC236}">
                <a16:creationId xmlns:a16="http://schemas.microsoft.com/office/drawing/2014/main" id="{C2567010-0356-ECB2-AF3C-D3C14F247E47}"/>
              </a:ext>
            </a:extLst>
          </p:cNvPr>
          <p:cNvGraphicFramePr/>
          <p:nvPr>
            <p:extLst>
              <p:ext uri="{D42A27DB-BD31-4B8C-83A1-F6EECF244321}">
                <p14:modId xmlns:p14="http://schemas.microsoft.com/office/powerpoint/2010/main" val="2014498781"/>
              </p:ext>
            </p:extLst>
          </p:nvPr>
        </p:nvGraphicFramePr>
        <p:xfrm>
          <a:off x="4759568" y="64234"/>
          <a:ext cx="7432431" cy="67937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E16EDA56-30D7-F477-ABA3-23AA9809BC13}"/>
              </a:ext>
            </a:extLst>
          </p:cNvPr>
          <p:cNvSpPr txBox="1"/>
          <p:nvPr/>
        </p:nvSpPr>
        <p:spPr>
          <a:xfrm>
            <a:off x="101601" y="3923680"/>
            <a:ext cx="4572000" cy="2246769"/>
          </a:xfrm>
          <a:prstGeom prst="rect">
            <a:avLst/>
          </a:prstGeom>
          <a:noFill/>
        </p:spPr>
        <p:txBody>
          <a:bodyPr wrap="square">
            <a:spAutoFit/>
          </a:bodyPr>
          <a:lstStyle/>
          <a:p>
            <a:endParaRPr lang="en-GB" sz="1400" b="1">
              <a:latin typeface="Arial" panose="020B0604020202020204" pitchFamily="34" charset="0"/>
              <a:cs typeface="Arial" panose="020B0604020202020204" pitchFamily="34" charset="0"/>
            </a:endParaRPr>
          </a:p>
          <a:p>
            <a:endParaRPr lang="en-GB" sz="1400" b="1">
              <a:latin typeface="Arial" panose="020B0604020202020204" pitchFamily="34" charset="0"/>
              <a:cs typeface="Arial" panose="020B0604020202020204" pitchFamily="34" charset="0"/>
            </a:endParaRPr>
          </a:p>
          <a:p>
            <a:endParaRPr lang="en-GB" sz="1400" b="1">
              <a:latin typeface="Arial" panose="020B0604020202020204" pitchFamily="34" charset="0"/>
              <a:cs typeface="Arial" panose="020B0604020202020204" pitchFamily="34" charset="0"/>
            </a:endParaRPr>
          </a:p>
          <a:p>
            <a:r>
              <a:rPr lang="en-GB" sz="1400" b="1">
                <a:latin typeface="Arial" panose="020B0604020202020204" pitchFamily="34" charset="0"/>
                <a:cs typeface="Arial" panose="020B0604020202020204" pitchFamily="34" charset="0"/>
              </a:rPr>
              <a:t>Critical Evaluation</a:t>
            </a:r>
          </a:p>
          <a:p>
            <a:endParaRPr lang="en-GB" sz="1400" b="1">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While Hogeweyk demonstrates how empowerment, autonomy and person-centred care can improve quality of life for people with dementia, its high costs and specialist staffing requirements may limit wider adoption within UK services.</a:t>
            </a:r>
          </a:p>
        </p:txBody>
      </p:sp>
      <p:pic>
        <p:nvPicPr>
          <p:cNvPr id="10" name="slide 14">
            <a:hlinkClick r:id="" action="ppaction://media"/>
            <a:extLst>
              <a:ext uri="{FF2B5EF4-FFF2-40B4-BE49-F238E27FC236}">
                <a16:creationId xmlns:a16="http://schemas.microsoft.com/office/drawing/2014/main" id="{E5087B04-62D9-A96E-AE79-5F5B7CE9773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899455485"/>
      </p:ext>
    </p:extLst>
  </p:cSld>
  <p:clrMapOvr>
    <a:masterClrMapping/>
  </p:clrMapOvr>
  <mc:AlternateContent xmlns:mc="http://schemas.openxmlformats.org/markup-compatibility/2006">
    <mc:Choice xmlns:p14="http://schemas.microsoft.com/office/powerpoint/2010/main" Requires="p14">
      <p:transition spd="slow" p14:dur="2000" advTm="114146"/>
    </mc:Choice>
    <mc:Fallback>
      <p:transition spd="slow" advTm="114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14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065A1CB-D648-6F90-4D6A-57FB4E10F298}"/>
              </a:ext>
            </a:extLst>
          </p:cNvPr>
          <p:cNvSpPr txBox="1"/>
          <p:nvPr/>
        </p:nvSpPr>
        <p:spPr>
          <a:xfrm>
            <a:off x="0" y="1"/>
            <a:ext cx="8245231" cy="726830"/>
          </a:xfrm>
          <a:prstGeom prst="rect">
            <a:avLst/>
          </a:prstGeom>
        </p:spPr>
        <p:txBody>
          <a:bodyPr vert="horz" lIns="91440" tIns="45720" rIns="91440" bIns="45720" rtlCol="0" anchor="ctr">
            <a:normAutofit/>
          </a:bodyPr>
          <a:lstStyle/>
          <a:p>
            <a:pPr>
              <a:lnSpc>
                <a:spcPct val="90000"/>
              </a:lnSpc>
              <a:spcBef>
                <a:spcPct val="0"/>
              </a:spcBef>
              <a:spcAft>
                <a:spcPts val="1200"/>
              </a:spcAft>
            </a:pPr>
            <a:r>
              <a:rPr lang="en-US" sz="2400" b="1" kern="1200">
                <a:solidFill>
                  <a:schemeClr val="tx1"/>
                </a:solidFill>
                <a:effectLst/>
                <a:latin typeface="Arial" panose="020B0604020202020204" pitchFamily="34" charset="0"/>
                <a:ea typeface="+mj-ea"/>
                <a:cs typeface="Arial" panose="020B0604020202020204" pitchFamily="34" charset="0"/>
              </a:rPr>
              <a:t>              Recommendations for Improvement</a:t>
            </a:r>
          </a:p>
        </p:txBody>
      </p:sp>
      <p:sp>
        <p:nvSpPr>
          <p:cNvPr id="18" name="Freeform: Shape 17">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13305F75-1C8F-99F3-9969-FB17DB9586AF}"/>
              </a:ext>
            </a:extLst>
          </p:cNvPr>
          <p:cNvSpPr txBox="1"/>
          <p:nvPr/>
        </p:nvSpPr>
        <p:spPr>
          <a:xfrm>
            <a:off x="62523" y="937846"/>
            <a:ext cx="7838831" cy="5845908"/>
          </a:xfrm>
          <a:prstGeom prst="rect">
            <a:avLst/>
          </a:prstGeom>
        </p:spPr>
        <p:txBody>
          <a:bodyPr vert="horz" lIns="91440" tIns="45720" rIns="91440" bIns="45720" rtlCol="0">
            <a:noAutofit/>
          </a:bodyPr>
          <a:lstStyle/>
          <a:p>
            <a:pPr>
              <a:lnSpc>
                <a:spcPct val="90000"/>
              </a:lnSpc>
              <a:spcAft>
                <a:spcPts val="600"/>
              </a:spcAft>
            </a:pPr>
            <a:r>
              <a:rPr lang="en-US" sz="1600" b="1">
                <a:latin typeface="Arial" panose="020B0604020202020204" pitchFamily="34" charset="0"/>
                <a:cs typeface="Arial" panose="020B0604020202020204" pitchFamily="34" charset="0"/>
              </a:rPr>
              <a:t>Recommendation 1</a:t>
            </a:r>
          </a:p>
          <a:p>
            <a:pPr>
              <a:lnSpc>
                <a:spcPct val="90000"/>
              </a:lnSpc>
              <a:spcAft>
                <a:spcPts val="600"/>
              </a:spcAft>
            </a:pPr>
            <a:r>
              <a:rPr lang="en-US" sz="1600" b="1">
                <a:latin typeface="Arial" panose="020B0604020202020204" pitchFamily="34" charset="0"/>
                <a:cs typeface="Arial" panose="020B0604020202020204" pitchFamily="34" charset="0"/>
              </a:rPr>
              <a:t>Digital Inclusion Officers</a:t>
            </a: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Reduce digital exclusion </a:t>
            </a: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Improve access to technology </a:t>
            </a:r>
          </a:p>
          <a:p>
            <a:pPr>
              <a:lnSpc>
                <a:spcPct val="90000"/>
              </a:lnSpc>
              <a:spcAft>
                <a:spcPts val="600"/>
              </a:spcAft>
            </a:pPr>
            <a:r>
              <a:rPr lang="en-US" sz="1600" b="1">
                <a:latin typeface="Arial" panose="020B0604020202020204" pitchFamily="34" charset="0"/>
                <a:cs typeface="Arial" panose="020B0604020202020204" pitchFamily="34" charset="0"/>
              </a:rPr>
              <a:t>Recommendation 2</a:t>
            </a:r>
          </a:p>
          <a:p>
            <a:pPr>
              <a:lnSpc>
                <a:spcPct val="90000"/>
              </a:lnSpc>
              <a:spcAft>
                <a:spcPts val="600"/>
              </a:spcAft>
            </a:pPr>
            <a:r>
              <a:rPr lang="en-US" sz="1600" b="1">
                <a:latin typeface="Arial" panose="020B0604020202020204" pitchFamily="34" charset="0"/>
                <a:cs typeface="Arial" panose="020B0604020202020204" pitchFamily="34" charset="0"/>
              </a:rPr>
              <a:t>Expand Community Active Ageing Programmes</a:t>
            </a: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Reduce social isolation </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Promote active participation and social engagement </a:t>
            </a:r>
          </a:p>
          <a:p>
            <a:pPr>
              <a:lnSpc>
                <a:spcPct val="90000"/>
              </a:lnSpc>
              <a:spcAft>
                <a:spcPts val="600"/>
              </a:spcAft>
            </a:pPr>
            <a:r>
              <a:rPr lang="en-US" sz="1600" b="1">
                <a:latin typeface="Arial" panose="020B0604020202020204" pitchFamily="34" charset="0"/>
                <a:cs typeface="Arial" panose="020B0604020202020204" pitchFamily="34" charset="0"/>
              </a:rPr>
              <a:t>Recommendation 3</a:t>
            </a:r>
          </a:p>
          <a:p>
            <a:pPr>
              <a:lnSpc>
                <a:spcPct val="90000"/>
              </a:lnSpc>
              <a:spcAft>
                <a:spcPts val="600"/>
              </a:spcAft>
            </a:pPr>
            <a:r>
              <a:rPr lang="en-US" sz="1600" b="1">
                <a:latin typeface="Arial" panose="020B0604020202020204" pitchFamily="34" charset="0"/>
                <a:cs typeface="Arial" panose="020B0604020202020204" pitchFamily="34" charset="0"/>
              </a:rPr>
              <a:t>Pilot Hogeweyk-Inspired Dementia Communities</a:t>
            </a: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Promote person-centred dementia care </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Maintain familiar routines and independence </a:t>
            </a:r>
          </a:p>
          <a:p>
            <a:pPr>
              <a:lnSpc>
                <a:spcPct val="90000"/>
              </a:lnSpc>
              <a:spcAft>
                <a:spcPts val="600"/>
              </a:spcAft>
            </a:pPr>
            <a:r>
              <a:rPr lang="en-US" sz="1600" b="1">
                <a:latin typeface="Arial" panose="020B0604020202020204" pitchFamily="34" charset="0"/>
                <a:cs typeface="Arial" panose="020B0604020202020204" pitchFamily="34" charset="0"/>
              </a:rPr>
              <a:t>Recommendation 4</a:t>
            </a:r>
          </a:p>
          <a:p>
            <a:pPr>
              <a:lnSpc>
                <a:spcPct val="90000"/>
              </a:lnSpc>
              <a:spcAft>
                <a:spcPts val="600"/>
              </a:spcAft>
            </a:pPr>
            <a:r>
              <a:rPr lang="en-US" sz="1600" b="1">
                <a:latin typeface="Arial" panose="020B0604020202020204" pitchFamily="34" charset="0"/>
                <a:cs typeface="Arial" panose="020B0604020202020204" pitchFamily="34" charset="0"/>
              </a:rPr>
              <a:t>Train Staff in Empowerment &amp; Age-Attuned Care</a:t>
            </a: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Reduce ageism </a:t>
            </a:r>
          </a:p>
          <a:p>
            <a:pPr indent="-228600">
              <a:lnSpc>
                <a:spcPct val="90000"/>
              </a:lnSpc>
              <a:spcAft>
                <a:spcPts val="600"/>
              </a:spcAft>
              <a:buFont typeface="Arial" panose="020B0604020202020204" pitchFamily="34" charset="0"/>
              <a:buChar char="•"/>
            </a:pPr>
            <a:r>
              <a:rPr lang="en-US" sz="1600">
                <a:latin typeface="Arial" panose="020B0604020202020204" pitchFamily="34" charset="0"/>
                <a:cs typeface="Arial" panose="020B0604020202020204" pitchFamily="34" charset="0"/>
              </a:rPr>
              <a:t>Increase participation in decision-making </a:t>
            </a:r>
          </a:p>
          <a:p>
            <a:pPr>
              <a:lnSpc>
                <a:spcPct val="90000"/>
              </a:lnSpc>
              <a:spcAft>
                <a:spcPts val="600"/>
              </a:spcAft>
            </a:pPr>
            <a:endParaRPr lang="nl-NL" sz="1600">
              <a:latin typeface="Arial" panose="020B0604020202020204" pitchFamily="34" charset="0"/>
              <a:cs typeface="Arial" panose="020B0604020202020204" pitchFamily="34" charset="0"/>
            </a:endParaRPr>
          </a:p>
          <a:p>
            <a:pPr>
              <a:lnSpc>
                <a:spcPct val="90000"/>
              </a:lnSpc>
              <a:spcAft>
                <a:spcPts val="600"/>
              </a:spcAft>
            </a:pPr>
            <a:endParaRPr lang="nl-NL" sz="1600">
              <a:latin typeface="Arial" panose="020B0604020202020204" pitchFamily="34" charset="0"/>
              <a:cs typeface="Arial" panose="020B0604020202020204" pitchFamily="34" charset="0"/>
            </a:endParaRPr>
          </a:p>
          <a:p>
            <a:pPr>
              <a:lnSpc>
                <a:spcPct val="90000"/>
              </a:lnSpc>
              <a:spcAft>
                <a:spcPts val="600"/>
              </a:spcAft>
            </a:pPr>
            <a:r>
              <a:rPr lang="nl-NL" sz="1000">
                <a:latin typeface="Arial" panose="020B0604020202020204" pitchFamily="34" charset="0"/>
                <a:cs typeface="Arial" panose="020B0604020202020204" pitchFamily="34" charset="0"/>
              </a:rPr>
              <a:t>(Stathi et al., 2023; Perkins Eastman, 2025; Age UK, 2025)</a:t>
            </a:r>
          </a:p>
          <a:p>
            <a:pPr>
              <a:lnSpc>
                <a:spcPct val="90000"/>
              </a:lnSpc>
              <a:spcAft>
                <a:spcPts val="600"/>
              </a:spcAft>
            </a:pPr>
            <a:endParaRPr lang="en-US" sz="1600">
              <a:latin typeface="Arial" panose="020B0604020202020204" pitchFamily="34" charset="0"/>
              <a:cs typeface="Arial" panose="020B0604020202020204" pitchFamily="34" charset="0"/>
            </a:endParaRPr>
          </a:p>
        </p:txBody>
      </p:sp>
      <p:sp>
        <p:nvSpPr>
          <p:cNvPr id="20" name="Oval 19">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Block Arc 21">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26" name="Straight Connector 25">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8" name="Freeform: Shape 27">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 name="Arc 29">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2" name="Freeform: Shape 31">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slide 15">
            <a:hlinkClick r:id="" action="ppaction://media"/>
            <a:extLst>
              <a:ext uri="{FF2B5EF4-FFF2-40B4-BE49-F238E27FC236}">
                <a16:creationId xmlns:a16="http://schemas.microsoft.com/office/drawing/2014/main" id="{D6199DA1-0681-82A0-AF8F-F52FECEA4B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4014632937"/>
      </p:ext>
    </p:extLst>
  </p:cSld>
  <p:clrMapOvr>
    <a:masterClrMapping/>
  </p:clrMapOvr>
  <mc:AlternateContent xmlns:mc="http://schemas.openxmlformats.org/markup-compatibility/2006">
    <mc:Choice xmlns:p14="http://schemas.microsoft.com/office/powerpoint/2010/main" Requires="p14">
      <p:transition spd="slow" p14:dur="2000" advTm="60243"/>
    </mc:Choice>
    <mc:Fallback>
      <p:transition spd="slow" advTm="60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8556B5-CC99-B77E-2F5B-9F31B9151571}"/>
              </a:ext>
            </a:extLst>
          </p:cNvPr>
          <p:cNvSpPr txBox="1"/>
          <p:nvPr/>
        </p:nvSpPr>
        <p:spPr>
          <a:xfrm>
            <a:off x="4553733" y="548464"/>
            <a:ext cx="6798541" cy="1675623"/>
          </a:xfrm>
          <a:prstGeom prst="rect">
            <a:avLst/>
          </a:prstGeom>
        </p:spPr>
        <p:txBody>
          <a:bodyPr vert="horz" lIns="91440" tIns="45720" rIns="91440" bIns="45720" rtlCol="0" anchor="b">
            <a:normAutofit/>
          </a:bodyPr>
          <a:lstStyle/>
          <a:p>
            <a:pPr>
              <a:lnSpc>
                <a:spcPct val="90000"/>
              </a:lnSpc>
              <a:spcBef>
                <a:spcPct val="0"/>
              </a:spcBef>
              <a:spcAft>
                <a:spcPts val="1200"/>
              </a:spcAft>
            </a:pPr>
            <a:r>
              <a:rPr lang="en-US" sz="4000" b="1">
                <a:effectLst/>
                <a:latin typeface="+mj-lt"/>
                <a:ea typeface="+mj-ea"/>
                <a:cs typeface="+mj-cs"/>
              </a:rPr>
              <a:t> Barriers to Recommendations &amp; Solutions</a:t>
            </a:r>
          </a:p>
        </p:txBody>
      </p:sp>
      <p:pic>
        <p:nvPicPr>
          <p:cNvPr id="8" name="Picture 7">
            <a:extLst>
              <a:ext uri="{FF2B5EF4-FFF2-40B4-BE49-F238E27FC236}">
                <a16:creationId xmlns:a16="http://schemas.microsoft.com/office/drawing/2014/main" id="{F50E83EE-CCD5-4D52-0746-95BA2257934D}"/>
              </a:ext>
            </a:extLst>
          </p:cNvPr>
          <p:cNvPicPr>
            <a:picLocks noChangeAspect="1"/>
          </p:cNvPicPr>
          <p:nvPr/>
        </p:nvPicPr>
        <p:blipFill>
          <a:blip r:embed="rId5"/>
          <a:srcRect l="18986" r="40168" b="-1"/>
          <a:stretch>
            <a:fillRect/>
          </a:stretch>
        </p:blipFill>
        <p:spPr>
          <a:xfrm>
            <a:off x="1" y="10"/>
            <a:ext cx="4196496" cy="6857990"/>
          </a:xfrm>
          <a:prstGeom prst="rect">
            <a:avLst/>
          </a:prstGeom>
          <a:effectLst/>
        </p:spPr>
      </p:pic>
      <p:graphicFrame>
        <p:nvGraphicFramePr>
          <p:cNvPr id="7" name="TextBox 4">
            <a:extLst>
              <a:ext uri="{FF2B5EF4-FFF2-40B4-BE49-F238E27FC236}">
                <a16:creationId xmlns:a16="http://schemas.microsoft.com/office/drawing/2014/main" id="{7A465731-6C3F-F43A-7476-D8390B6E6464}"/>
              </a:ext>
            </a:extLst>
          </p:cNvPr>
          <p:cNvGraphicFramePr/>
          <p:nvPr>
            <p:extLst>
              <p:ext uri="{D42A27DB-BD31-4B8C-83A1-F6EECF244321}">
                <p14:modId xmlns:p14="http://schemas.microsoft.com/office/powerpoint/2010/main" val="4065144077"/>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D9A8AE30-CE1D-FE6C-9CA6-ABF6A55DDF49}"/>
              </a:ext>
            </a:extLst>
          </p:cNvPr>
          <p:cNvSpPr txBox="1"/>
          <p:nvPr/>
        </p:nvSpPr>
        <p:spPr>
          <a:xfrm>
            <a:off x="54709" y="4511148"/>
            <a:ext cx="3978030" cy="2308324"/>
          </a:xfrm>
          <a:prstGeom prst="rect">
            <a:avLst/>
          </a:prstGeom>
          <a:noFill/>
        </p:spPr>
        <p:txBody>
          <a:bodyPr wrap="square">
            <a:spAutoFit/>
          </a:bodyPr>
          <a:lstStyle/>
          <a:p>
            <a:pPr>
              <a:buNone/>
            </a:pPr>
            <a:endParaRPr lang="en-GB" b="1">
              <a:solidFill>
                <a:schemeClr val="bg1"/>
              </a:solidFill>
            </a:endParaRPr>
          </a:p>
          <a:p>
            <a:pPr>
              <a:buNone/>
            </a:pPr>
            <a:endParaRPr lang="en-GB" b="1">
              <a:solidFill>
                <a:schemeClr val="bg1"/>
              </a:solidFill>
            </a:endParaRPr>
          </a:p>
          <a:p>
            <a:pPr>
              <a:buNone/>
            </a:pPr>
            <a:endParaRPr lang="en-GB" b="1">
              <a:solidFill>
                <a:schemeClr val="bg1"/>
              </a:solidFill>
            </a:endParaRPr>
          </a:p>
          <a:p>
            <a:pPr>
              <a:buNone/>
            </a:pPr>
            <a:r>
              <a:rPr lang="en-GB" b="1">
                <a:solidFill>
                  <a:schemeClr val="bg1"/>
                </a:solidFill>
              </a:rPr>
              <a:t>Overall, successful implementation requires adequate funding, workforce capacity and organisational commitment to person-centred care.</a:t>
            </a:r>
            <a:endParaRPr lang="en-GB">
              <a:solidFill>
                <a:schemeClr val="bg1"/>
              </a:solidFill>
            </a:endParaRPr>
          </a:p>
        </p:txBody>
      </p:sp>
      <p:pic>
        <p:nvPicPr>
          <p:cNvPr id="5" name="slide 16">
            <a:hlinkClick r:id="" action="ppaction://media"/>
            <a:extLst>
              <a:ext uri="{FF2B5EF4-FFF2-40B4-BE49-F238E27FC236}">
                <a16:creationId xmlns:a16="http://schemas.microsoft.com/office/drawing/2014/main" id="{D81701B2-D02A-F806-210F-9A49206385F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960676015"/>
      </p:ext>
    </p:extLst>
  </p:cSld>
  <p:clrMapOvr>
    <a:masterClrMapping/>
  </p:clrMapOvr>
  <mc:AlternateContent xmlns:mc="http://schemas.openxmlformats.org/markup-compatibility/2006">
    <mc:Choice xmlns:p14="http://schemas.microsoft.com/office/powerpoint/2010/main" Requires="p14">
      <p:transition spd="slow" p14:dur="2000" advTm="120836"/>
    </mc:Choice>
    <mc:Fallback>
      <p:transition spd="slow" advTm="120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83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CF9F474-6C38-8254-F2BE-C9DABCB57714}"/>
              </a:ext>
            </a:extLst>
          </p:cNvPr>
          <p:cNvSpPr txBox="1"/>
          <p:nvPr/>
        </p:nvSpPr>
        <p:spPr>
          <a:xfrm>
            <a:off x="845127" y="171162"/>
            <a:ext cx="5558489" cy="1325563"/>
          </a:xfrm>
          <a:prstGeom prst="rect">
            <a:avLst/>
          </a:prstGeom>
        </p:spPr>
        <p:txBody>
          <a:bodyPr vert="horz" lIns="91440" tIns="45720" rIns="91440" bIns="45720" rtlCol="0" anchor="ctr">
            <a:normAutofit/>
          </a:bodyPr>
          <a:lstStyle/>
          <a:p>
            <a:pPr>
              <a:lnSpc>
                <a:spcPct val="90000"/>
              </a:lnSpc>
              <a:spcBef>
                <a:spcPct val="0"/>
              </a:spcBef>
              <a:spcAft>
                <a:spcPts val="1200"/>
              </a:spcAft>
            </a:pPr>
            <a:r>
              <a:rPr lang="en-US" sz="2800" b="1" kern="1200">
                <a:solidFill>
                  <a:schemeClr val="tx1"/>
                </a:solidFill>
                <a:effectLst/>
                <a:latin typeface="Arial" panose="020B0604020202020204" pitchFamily="34" charset="0"/>
                <a:ea typeface="+mj-ea"/>
                <a:cs typeface="Arial" panose="020B0604020202020204" pitchFamily="34" charset="0"/>
              </a:rPr>
              <a:t>Conclusion</a:t>
            </a:r>
          </a:p>
        </p:txBody>
      </p:sp>
      <p:sp>
        <p:nvSpPr>
          <p:cNvPr id="12" name="Freeform: Shape 1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97C07EE5-F1F6-91BA-76D8-097A5C30EFFD}"/>
              </a:ext>
            </a:extLst>
          </p:cNvPr>
          <p:cNvSpPr txBox="1"/>
          <p:nvPr/>
        </p:nvSpPr>
        <p:spPr>
          <a:xfrm>
            <a:off x="290944" y="1337982"/>
            <a:ext cx="6446031" cy="4735072"/>
          </a:xfrm>
          <a:prstGeom prst="rect">
            <a:avLst/>
          </a:prstGeom>
        </p:spPr>
        <p:txBody>
          <a:bodyPr vert="horz" lIns="91440" tIns="45720" rIns="91440" bIns="45720" rtlCol="0">
            <a:normAutofit/>
          </a:bodyPr>
          <a:lstStyle/>
          <a:p>
            <a:pPr marL="800100" lvl="1" indent="-285750">
              <a:lnSpc>
                <a:spcPct val="90000"/>
              </a:lnSpc>
              <a:spcBef>
                <a:spcPts val="300"/>
              </a:spcBef>
              <a:spcAft>
                <a:spcPts val="1200"/>
              </a:spcAft>
              <a:buFont typeface="Arial" panose="020B0604020202020204" pitchFamily="34" charset="0"/>
              <a:buChar char="•"/>
            </a:pPr>
            <a:r>
              <a:rPr lang="en-US" b="0" i="0">
                <a:effectLst/>
                <a:latin typeface="Arial" panose="020B0604020202020204" pitchFamily="34" charset="0"/>
                <a:cs typeface="Arial" panose="020B0604020202020204" pitchFamily="34" charset="0"/>
              </a:rPr>
              <a:t>Ageing population demands urgent change</a:t>
            </a:r>
          </a:p>
          <a:p>
            <a:pPr marL="800100" lvl="1" indent="-285750">
              <a:lnSpc>
                <a:spcPct val="90000"/>
              </a:lnSpc>
              <a:spcBef>
                <a:spcPts val="300"/>
              </a:spcBef>
              <a:spcAft>
                <a:spcPts val="1200"/>
              </a:spcAft>
              <a:buFont typeface="Arial" panose="020B0604020202020204" pitchFamily="34" charset="0"/>
              <a:buChar char="•"/>
            </a:pPr>
            <a:r>
              <a:rPr lang="en-US" b="0" i="0">
                <a:effectLst/>
                <a:latin typeface="Arial" panose="020B0604020202020204" pitchFamily="34" charset="0"/>
                <a:cs typeface="Arial" panose="020B0604020202020204" pitchFamily="34" charset="0"/>
              </a:rPr>
              <a:t>Theories (Activity, Continuity) &amp; policy (Care Act) provide a roadmap</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Current care includes examples of good practice, but systemic gaps remain.</a:t>
            </a: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Technology offers opportunities for empowerment but may increase digital exclusion.</a:t>
            </a: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Key challenges include physical decline, environmental barriers, social isolation, ageism and funding pressures.</a:t>
            </a: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True empowerment requires integrating theory, policy, and lived experience – and a willingness to redesign care radically.</a:t>
            </a:r>
          </a:p>
        </p:txBody>
      </p:sp>
      <p:sp>
        <p:nvSpPr>
          <p:cNvPr id="14" name="Oval 1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Block Arc 1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Arc 2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6" name="Freeform: Shape 2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slide 17">
            <a:hlinkClick r:id="" action="ppaction://media"/>
            <a:extLst>
              <a:ext uri="{FF2B5EF4-FFF2-40B4-BE49-F238E27FC236}">
                <a16:creationId xmlns:a16="http://schemas.microsoft.com/office/drawing/2014/main" id="{D026585C-521A-8819-243F-1740B92BD83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21507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8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00CB54-8C46-1F64-C3AC-A3507B77D57D}"/>
              </a:ext>
            </a:extLst>
          </p:cNvPr>
          <p:cNvSpPr txBox="1"/>
          <p:nvPr/>
        </p:nvSpPr>
        <p:spPr>
          <a:xfrm>
            <a:off x="3059206" y="0"/>
            <a:ext cx="6037729" cy="400110"/>
          </a:xfrm>
          <a:prstGeom prst="rect">
            <a:avLst/>
          </a:prstGeom>
          <a:noFill/>
        </p:spPr>
        <p:txBody>
          <a:bodyPr wrap="square">
            <a:spAutoFit/>
          </a:bodyPr>
          <a:lstStyle/>
          <a:p>
            <a:pPr algn="l">
              <a:lnSpc>
                <a:spcPts val="2400"/>
              </a:lnSpc>
              <a:spcBef>
                <a:spcPts val="2400"/>
              </a:spcBef>
              <a:spcAft>
                <a:spcPts val="1200"/>
              </a:spcAft>
              <a:buNone/>
            </a:pPr>
            <a:r>
              <a:rPr lang="en-GB" sz="2000" b="1">
                <a:solidFill>
                  <a:srgbClr val="0F1115"/>
                </a:solidFill>
                <a:effectLst/>
                <a:latin typeface="Arial" panose="020B0604020202020204" pitchFamily="34" charset="0"/>
                <a:cs typeface="Arial" panose="020B0604020202020204" pitchFamily="34" charset="0"/>
              </a:rPr>
              <a:t>                      References</a:t>
            </a:r>
          </a:p>
        </p:txBody>
      </p:sp>
      <p:sp>
        <p:nvSpPr>
          <p:cNvPr id="5" name="TextBox 4">
            <a:extLst>
              <a:ext uri="{FF2B5EF4-FFF2-40B4-BE49-F238E27FC236}">
                <a16:creationId xmlns:a16="http://schemas.microsoft.com/office/drawing/2014/main" id="{17B80DE8-BE0C-EDAC-7D3D-BE386640A448}"/>
              </a:ext>
            </a:extLst>
          </p:cNvPr>
          <p:cNvSpPr txBox="1"/>
          <p:nvPr/>
        </p:nvSpPr>
        <p:spPr>
          <a:xfrm>
            <a:off x="59593" y="329396"/>
            <a:ext cx="11944965" cy="7043788"/>
          </a:xfrm>
          <a:prstGeom prst="rect">
            <a:avLst/>
          </a:prstGeom>
          <a:noFill/>
        </p:spPr>
        <p:txBody>
          <a:bodyPr wrap="square">
            <a:spAutoFit/>
          </a:bodyPr>
          <a:lstStyle/>
          <a:p>
            <a:r>
              <a:rPr lang="en-GB" sz="1600">
                <a:latin typeface="Arial" panose="020B0604020202020204" pitchFamily="34" charset="0"/>
                <a:cs typeface="Arial" panose="020B0604020202020204" pitchFamily="34" charset="0"/>
              </a:rPr>
              <a:t>Age UK (2025) </a:t>
            </a:r>
            <a:r>
              <a:rPr lang="en-GB" sz="1600" i="1">
                <a:latin typeface="Arial" panose="020B0604020202020204" pitchFamily="34" charset="0"/>
                <a:cs typeface="Arial" panose="020B0604020202020204" pitchFamily="34" charset="0"/>
              </a:rPr>
              <a:t>Bridging the Digital Divide</a:t>
            </a:r>
            <a:r>
              <a:rPr lang="en-GB" sz="1600">
                <a:latin typeface="Arial" panose="020B0604020202020204" pitchFamily="34" charset="0"/>
                <a:cs typeface="Arial" panose="020B0604020202020204" pitchFamily="34" charset="0"/>
              </a:rPr>
              <a:t>. London: Age UK.</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Atchley, R.C. (1989) 'A continuity theory of normal aging', </a:t>
            </a:r>
            <a:r>
              <a:rPr lang="en-GB" sz="1600" i="1">
                <a:latin typeface="Arial" panose="020B0604020202020204" pitchFamily="34" charset="0"/>
                <a:cs typeface="Arial" panose="020B0604020202020204" pitchFamily="34" charset="0"/>
              </a:rPr>
              <a:t>The Gerontologist</a:t>
            </a:r>
            <a:r>
              <a:rPr lang="en-GB" sz="1600">
                <a:latin typeface="Arial" panose="020B0604020202020204" pitchFamily="34" charset="0"/>
                <a:cs typeface="Arial" panose="020B0604020202020204" pitchFamily="34" charset="0"/>
              </a:rPr>
              <a:t>, 29(2), pp. 183–190.</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British Geriatrics Society (2026) </a:t>
            </a:r>
            <a:r>
              <a:rPr lang="en-GB" sz="1600" i="1">
                <a:latin typeface="Arial" panose="020B0604020202020204" pitchFamily="34" charset="0"/>
                <a:cs typeface="Arial" panose="020B0604020202020204" pitchFamily="34" charset="0"/>
              </a:rPr>
              <a:t>Overcoming Barriers to Age-Attuned Care</a:t>
            </a:r>
            <a:r>
              <a:rPr lang="en-GB" sz="1600">
                <a:latin typeface="Arial" panose="020B0604020202020204" pitchFamily="34" charset="0"/>
                <a:cs typeface="Arial" panose="020B0604020202020204" pitchFamily="34" charset="0"/>
              </a:rPr>
              <a:t>. London: British Geriatrics Society.</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Care Act 2014, c.23. Available at: https://www.legislation.gov.uk/ukpga/2014/23/contents (Accessed: 5 June 2026).</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Care Quality Commission (2025) </a:t>
            </a:r>
            <a:r>
              <a:rPr lang="en-GB" sz="1600" i="1">
                <a:latin typeface="Arial" panose="020B0604020202020204" pitchFamily="34" charset="0"/>
                <a:cs typeface="Arial" panose="020B0604020202020204" pitchFamily="34" charset="0"/>
              </a:rPr>
              <a:t>Digital inclusion and access to health and care services</a:t>
            </a:r>
            <a:r>
              <a:rPr lang="en-GB" sz="1600">
                <a:latin typeface="Arial" panose="020B0604020202020204" pitchFamily="34" charset="0"/>
                <a:cs typeface="Arial" panose="020B0604020202020204" pitchFamily="34" charset="0"/>
              </a:rPr>
              <a:t>. Newcastle upon Tyne: Care Quality Commission.</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Christopher, G. (2017) </a:t>
            </a:r>
            <a:r>
              <a:rPr lang="en-GB" sz="1600" i="1">
                <a:latin typeface="Arial" panose="020B0604020202020204" pitchFamily="34" charset="0"/>
                <a:cs typeface="Arial" panose="020B0604020202020204" pitchFamily="34" charset="0"/>
              </a:rPr>
              <a:t>The Psychology of Ageing: From Mind to Society</a:t>
            </a:r>
            <a:r>
              <a:rPr lang="en-GB" sz="1600">
                <a:latin typeface="Arial" panose="020B0604020202020204" pitchFamily="34" charset="0"/>
                <a:cs typeface="Arial" panose="020B0604020202020204" pitchFamily="34" charset="0"/>
              </a:rPr>
              <a:t>. London: Bloomsbury.</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Equality Act 2010, c.15. Available at: https://www.legislation.gov.uk/ukpga/2010/15/contents (Accessed: 10 June 2026).</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Evans, L. et al. (2026) 'Empowering Older Persons through Creative Engagement', </a:t>
            </a:r>
            <a:r>
              <a:rPr lang="en-GB" sz="1600" i="1">
                <a:latin typeface="Arial" panose="020B0604020202020204" pitchFamily="34" charset="0"/>
                <a:cs typeface="Arial" panose="020B0604020202020204" pitchFamily="34" charset="0"/>
              </a:rPr>
              <a:t>Journal of Gerontology</a:t>
            </a:r>
            <a:r>
              <a:rPr lang="en-GB" sz="1600">
                <a:latin typeface="Arial" panose="020B0604020202020204" pitchFamily="34" charset="0"/>
                <a:cs typeface="Arial" panose="020B0604020202020204" pitchFamily="34" charset="0"/>
              </a:rPr>
              <a:t>, 41(1), pp. 1–11.</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Gayatri, M. (2022) 'The wellbeing of elderly people during the COVID-19 pandemic: A narrative review', </a:t>
            </a:r>
            <a:r>
              <a:rPr lang="en-GB" sz="1600" i="1">
                <a:latin typeface="Arial" panose="020B0604020202020204" pitchFamily="34" charset="0"/>
                <a:cs typeface="Arial" panose="020B0604020202020204" pitchFamily="34" charset="0"/>
              </a:rPr>
              <a:t>Nutrition and Healthy Aging</a:t>
            </a:r>
            <a:r>
              <a:rPr lang="en-GB" sz="1600">
                <a:latin typeface="Arial" panose="020B0604020202020204" pitchFamily="34" charset="0"/>
                <a:cs typeface="Arial" panose="020B0604020202020204" pitchFamily="34" charset="0"/>
              </a:rPr>
              <a:t>, 6(4), pp. 249–256.</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Havighurst, R.J. (1961) 'Successful aging', </a:t>
            </a:r>
            <a:r>
              <a:rPr lang="en-GB" sz="1600" i="1">
                <a:latin typeface="Arial" panose="020B0604020202020204" pitchFamily="34" charset="0"/>
                <a:cs typeface="Arial" panose="020B0604020202020204" pitchFamily="34" charset="0"/>
              </a:rPr>
              <a:t>The Gerontologist</a:t>
            </a:r>
            <a:r>
              <a:rPr lang="en-GB" sz="1600">
                <a:latin typeface="Arial" panose="020B0604020202020204" pitchFamily="34" charset="0"/>
                <a:cs typeface="Arial" panose="020B0604020202020204" pitchFamily="34" charset="0"/>
              </a:rPr>
              <a:t>, 1(1), pp. 8–13.</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Linner, T. et al. (2020) 'REACH: Solutions for Technology-Based Prevention and Empowerment for Older People and their Caregivers', </a:t>
            </a:r>
            <a:r>
              <a:rPr lang="en-GB" sz="1600" i="1">
                <a:latin typeface="Arial" panose="020B0604020202020204" pitchFamily="34" charset="0"/>
                <a:cs typeface="Arial" panose="020B0604020202020204" pitchFamily="34" charset="0"/>
              </a:rPr>
              <a:t>Journal of Population Ageing</a:t>
            </a:r>
            <a:r>
              <a:rPr lang="en-GB" sz="1600">
                <a:latin typeface="Arial" panose="020B0604020202020204" pitchFamily="34" charset="0"/>
                <a:cs typeface="Arial" panose="020B0604020202020204" pitchFamily="34" charset="0"/>
              </a:rPr>
              <a:t>, 13(2), pp. 131–137.</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NHS England (2019) </a:t>
            </a:r>
            <a:r>
              <a:rPr lang="en-GB" sz="1600" i="1">
                <a:latin typeface="Arial" panose="020B0604020202020204" pitchFamily="34" charset="0"/>
                <a:cs typeface="Arial" panose="020B0604020202020204" pitchFamily="34" charset="0"/>
              </a:rPr>
              <a:t>The NHS Long Term Plan</a:t>
            </a:r>
            <a:r>
              <a:rPr lang="en-GB" sz="1600">
                <a:latin typeface="Arial" panose="020B0604020202020204" pitchFamily="34" charset="0"/>
                <a:cs typeface="Arial" panose="020B0604020202020204" pitchFamily="34" charset="0"/>
              </a:rPr>
              <a:t>. London: NHS England.</a:t>
            </a:r>
          </a:p>
          <a:p>
            <a:endParaRPr lang="en-GB" sz="1600">
              <a:latin typeface="Arial" panose="020B0604020202020204" pitchFamily="34" charset="0"/>
              <a:cs typeface="Arial" panose="020B0604020202020204" pitchFamily="34" charset="0"/>
            </a:endParaRPr>
          </a:p>
          <a:p>
            <a:pPr algn="just">
              <a:lnSpc>
                <a:spcPct val="150000"/>
              </a:lnSpc>
            </a:pPr>
            <a:endParaRPr lang="en-GB" sz="1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72267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4D1C1CF6-006D-B7C9-10D6-0CAE65599ACF}"/>
              </a:ext>
            </a:extLst>
          </p:cNvPr>
          <p:cNvSpPr>
            <a:spLocks noChangeArrowheads="1"/>
          </p:cNvSpPr>
          <p:nvPr/>
        </p:nvSpPr>
        <p:spPr bwMode="auto">
          <a:xfrm>
            <a:off x="0" y="-175301"/>
            <a:ext cx="11978035" cy="730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Nilsson, M. et al. (2024) 'Keeping the older population and their informal carers healthy and independent using digital technology: A discourse analysis of local policy', </a:t>
            </a:r>
            <a:r>
              <a:rPr lang="en-GB" sz="1500" i="1">
                <a:latin typeface="Arial" panose="020B0604020202020204" pitchFamily="34" charset="0"/>
                <a:cs typeface="Arial" panose="020B0604020202020204" pitchFamily="34" charset="0"/>
              </a:rPr>
              <a:t>Ageing and Society</a:t>
            </a:r>
            <a:r>
              <a:rPr lang="en-GB" sz="1500">
                <a:latin typeface="Arial" panose="020B0604020202020204" pitchFamily="34" charset="0"/>
                <a:cs typeface="Arial" panose="020B0604020202020204" pitchFamily="34" charset="0"/>
              </a:rPr>
              <a:t>, 44(4), pp. 812–842.</a:t>
            </a:r>
          </a:p>
          <a:p>
            <a:endParaRPr lang="en-GB" sz="1500">
              <a:latin typeface="Arial" panose="020B0604020202020204" pitchFamily="34" charset="0"/>
              <a:cs typeface="Arial" panose="020B0604020202020204" pitchFamily="34" charset="0"/>
            </a:endParaRPr>
          </a:p>
          <a:p>
            <a:r>
              <a:rPr lang="en-GB" sz="1500" err="1">
                <a:latin typeface="Arial" panose="020B0604020202020204" pitchFamily="34" charset="0"/>
                <a:cs typeface="Arial" panose="020B0604020202020204" pitchFamily="34" charset="0"/>
              </a:rPr>
              <a:t>Noordink</a:t>
            </a:r>
            <a:r>
              <a:rPr lang="en-GB" sz="1500">
                <a:latin typeface="Arial" panose="020B0604020202020204" pitchFamily="34" charset="0"/>
                <a:cs typeface="Arial" panose="020B0604020202020204" pitchFamily="34" charset="0"/>
              </a:rPr>
              <a:t>, T. et al. (2024) 'A Conceptual Exploration of Psychological Empowerment with Older People: A Tailored Concept Mapping Approach', </a:t>
            </a:r>
            <a:r>
              <a:rPr lang="en-GB" sz="1500" i="1">
                <a:latin typeface="Arial" panose="020B0604020202020204" pitchFamily="34" charset="0"/>
                <a:cs typeface="Arial" panose="020B0604020202020204" pitchFamily="34" charset="0"/>
              </a:rPr>
              <a:t>Journal of Gerontological Social Work</a:t>
            </a:r>
            <a:r>
              <a:rPr lang="en-GB" sz="1500">
                <a:latin typeface="Arial" panose="020B0604020202020204" pitchFamily="34" charset="0"/>
                <a:cs typeface="Arial" panose="020B0604020202020204" pitchFamily="34" charset="0"/>
              </a:rPr>
              <a:t>, 67(8), pp. 1153–1173.</a:t>
            </a:r>
          </a:p>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Office for National Statistics (2025) </a:t>
            </a:r>
            <a:r>
              <a:rPr lang="en-GB" sz="1500" i="1">
                <a:latin typeface="Arial" panose="020B0604020202020204" pitchFamily="34" charset="0"/>
                <a:cs typeface="Arial" panose="020B0604020202020204" pitchFamily="34" charset="0"/>
              </a:rPr>
              <a:t>Population Projections for the UK: 2022-Based Interim</a:t>
            </a:r>
            <a:r>
              <a:rPr lang="en-GB" sz="1500">
                <a:latin typeface="Arial" panose="020B0604020202020204" pitchFamily="34" charset="0"/>
                <a:cs typeface="Arial" panose="020B0604020202020204" pitchFamily="34" charset="0"/>
              </a:rPr>
              <a:t>. Newport: Office for National Statistics.</a:t>
            </a:r>
          </a:p>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Older People's Commissioner for Wales (2025) </a:t>
            </a:r>
            <a:r>
              <a:rPr lang="en-GB" sz="1500" i="1">
                <a:latin typeface="Arial" panose="020B0604020202020204" pitchFamily="34" charset="0"/>
                <a:cs typeface="Arial" panose="020B0604020202020204" pitchFamily="34" charset="0"/>
              </a:rPr>
              <a:t>Exploring Digital Ageism in Health and Social Care</a:t>
            </a:r>
            <a:r>
              <a:rPr lang="en-GB" sz="1500">
                <a:latin typeface="Arial" panose="020B0604020202020204" pitchFamily="34" charset="0"/>
                <a:cs typeface="Arial" panose="020B0604020202020204" pitchFamily="34" charset="0"/>
              </a:rPr>
              <a:t>. Cardiff: Older People's Commissioner for Wales.</a:t>
            </a:r>
          </a:p>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Perkins Eastman (2025) </a:t>
            </a:r>
            <a:r>
              <a:rPr lang="en-GB" sz="1500" i="1">
                <a:latin typeface="Arial" panose="020B0604020202020204" pitchFamily="34" charset="0"/>
                <a:cs typeface="Arial" panose="020B0604020202020204" pitchFamily="34" charset="0"/>
              </a:rPr>
              <a:t>Case Study: De </a:t>
            </a:r>
            <a:r>
              <a:rPr lang="en-GB" sz="1500" i="1" err="1">
                <a:latin typeface="Arial" panose="020B0604020202020204" pitchFamily="34" charset="0"/>
                <a:cs typeface="Arial" panose="020B0604020202020204" pitchFamily="34" charset="0"/>
              </a:rPr>
              <a:t>Hogeweyk</a:t>
            </a:r>
            <a:r>
              <a:rPr lang="en-GB" sz="1500" i="1">
                <a:latin typeface="Arial" panose="020B0604020202020204" pitchFamily="34" charset="0"/>
                <a:cs typeface="Arial" panose="020B0604020202020204" pitchFamily="34" charset="0"/>
              </a:rPr>
              <a:t> – A Dementia Village</a:t>
            </a:r>
            <a:r>
              <a:rPr lang="en-GB" sz="1500">
                <a:latin typeface="Arial" panose="020B0604020202020204" pitchFamily="34" charset="0"/>
                <a:cs typeface="Arial" panose="020B0604020202020204" pitchFamily="34" charset="0"/>
              </a:rPr>
              <a:t>. Available at: https://www.perkinseastman.com (Accessed: 5 June 2026).</a:t>
            </a:r>
          </a:p>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Sampson, E.L. et al. (2020) 'Empowering Better End-of-Life Dementia Care (EMBED-Care): A mixed methods protocol to achieve integrated person-centred care across settings', </a:t>
            </a:r>
            <a:r>
              <a:rPr lang="en-GB" sz="1500" i="1">
                <a:latin typeface="Arial" panose="020B0604020202020204" pitchFamily="34" charset="0"/>
                <a:cs typeface="Arial" panose="020B0604020202020204" pitchFamily="34" charset="0"/>
              </a:rPr>
              <a:t>International Journal of Geriatric Psychiatry</a:t>
            </a:r>
            <a:r>
              <a:rPr lang="en-GB" sz="1500">
                <a:latin typeface="Arial" panose="020B0604020202020204" pitchFamily="34" charset="0"/>
                <a:cs typeface="Arial" panose="020B0604020202020204" pitchFamily="34" charset="0"/>
              </a:rPr>
              <a:t>, 35(8), pp. 820–832.</a:t>
            </a:r>
          </a:p>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Social Care Institute for Excellence (SCIE) (2024) </a:t>
            </a:r>
            <a:r>
              <a:rPr lang="en-GB" sz="1500" i="1">
                <a:latin typeface="Arial" panose="020B0604020202020204" pitchFamily="34" charset="0"/>
                <a:cs typeface="Arial" panose="020B0604020202020204" pitchFamily="34" charset="0"/>
              </a:rPr>
              <a:t>Reablement: A Guide for Commissioners and Providers</a:t>
            </a:r>
            <a:r>
              <a:rPr lang="en-GB" sz="1500">
                <a:latin typeface="Arial" panose="020B0604020202020204" pitchFamily="34" charset="0"/>
                <a:cs typeface="Arial" panose="020B0604020202020204" pitchFamily="34" charset="0"/>
              </a:rPr>
              <a:t>. London: SCIE. Available at: https://www.scie.org.uk (Accessed: 4 June 2026).</a:t>
            </a:r>
          </a:p>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Selman, L.E. et al. (2017) 'How empowering is hospital care for older people with advanced disease? Barriers and facilitators from a cross-national ethnography in England, Ireland and the USA', </a:t>
            </a:r>
            <a:r>
              <a:rPr lang="en-GB" sz="1500" i="1">
                <a:latin typeface="Arial" panose="020B0604020202020204" pitchFamily="34" charset="0"/>
                <a:cs typeface="Arial" panose="020B0604020202020204" pitchFamily="34" charset="0"/>
              </a:rPr>
              <a:t>Age and Ageing</a:t>
            </a:r>
            <a:r>
              <a:rPr lang="en-GB" sz="1500">
                <a:latin typeface="Arial" panose="020B0604020202020204" pitchFamily="34" charset="0"/>
                <a:cs typeface="Arial" panose="020B0604020202020204" pitchFamily="34" charset="0"/>
              </a:rPr>
              <a:t>, 46(2), pp. 300–309.</a:t>
            </a:r>
          </a:p>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Stathi, A. et al. (2023) 'From a successful RCT to community implementation: Lessons learnt from the </a:t>
            </a:r>
            <a:r>
              <a:rPr lang="en-GB" sz="1500" err="1">
                <a:latin typeface="Arial" panose="020B0604020202020204" pitchFamily="34" charset="0"/>
                <a:cs typeface="Arial" panose="020B0604020202020204" pitchFamily="34" charset="0"/>
              </a:rPr>
              <a:t>REtirement</a:t>
            </a:r>
            <a:r>
              <a:rPr lang="en-GB" sz="1500">
                <a:latin typeface="Arial" panose="020B0604020202020204" pitchFamily="34" charset="0"/>
                <a:cs typeface="Arial" panose="020B0604020202020204" pitchFamily="34" charset="0"/>
              </a:rPr>
              <a:t> in </a:t>
            </a:r>
            <a:r>
              <a:rPr lang="en-GB" sz="1500" err="1">
                <a:latin typeface="Arial" panose="020B0604020202020204" pitchFamily="34" charset="0"/>
                <a:cs typeface="Arial" panose="020B0604020202020204" pitchFamily="34" charset="0"/>
              </a:rPr>
              <a:t>ACTion</a:t>
            </a:r>
            <a:r>
              <a:rPr lang="en-GB" sz="1500">
                <a:latin typeface="Arial" panose="020B0604020202020204" pitchFamily="34" charset="0"/>
                <a:cs typeface="Arial" panose="020B0604020202020204" pitchFamily="34" charset="0"/>
              </a:rPr>
              <a:t> (REACT) group-based active ageing intervention', </a:t>
            </a:r>
            <a:r>
              <a:rPr lang="en-GB" sz="1500" i="1">
                <a:latin typeface="Arial" panose="020B0604020202020204" pitchFamily="34" charset="0"/>
                <a:cs typeface="Arial" panose="020B0604020202020204" pitchFamily="34" charset="0"/>
              </a:rPr>
              <a:t>European Journal of Public Health</a:t>
            </a:r>
            <a:r>
              <a:rPr lang="en-GB" sz="1500">
                <a:latin typeface="Arial" panose="020B0604020202020204" pitchFamily="34" charset="0"/>
                <a:cs typeface="Arial" panose="020B0604020202020204" pitchFamily="34" charset="0"/>
              </a:rPr>
              <a:t>, 33(Suppl. 1).</a:t>
            </a:r>
          </a:p>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Tadrous, R. et al. (2025) 'Healthy ageing in place: Perspectives on age-friendliness in local communities', </a:t>
            </a:r>
            <a:r>
              <a:rPr lang="en-GB" sz="1500" i="1">
                <a:latin typeface="Arial" panose="020B0604020202020204" pitchFamily="34" charset="0"/>
                <a:cs typeface="Arial" panose="020B0604020202020204" pitchFamily="34" charset="0"/>
              </a:rPr>
              <a:t>BMC Public Health</a:t>
            </a:r>
            <a:r>
              <a:rPr lang="en-GB" sz="1500">
                <a:latin typeface="Arial" panose="020B0604020202020204" pitchFamily="34" charset="0"/>
                <a:cs typeface="Arial" panose="020B0604020202020204" pitchFamily="34" charset="0"/>
              </a:rPr>
              <a:t>, 25, p. 337.</a:t>
            </a:r>
          </a:p>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World Health Organization (2021) </a:t>
            </a:r>
            <a:r>
              <a:rPr lang="en-GB" sz="1500" i="1">
                <a:latin typeface="Arial" panose="020B0604020202020204" pitchFamily="34" charset="0"/>
                <a:cs typeface="Arial" panose="020B0604020202020204" pitchFamily="34" charset="0"/>
              </a:rPr>
              <a:t>Decade of Healthy Ageing 2021–2030</a:t>
            </a:r>
            <a:r>
              <a:rPr lang="en-GB" sz="1500">
                <a:latin typeface="Arial" panose="020B0604020202020204" pitchFamily="34" charset="0"/>
                <a:cs typeface="Arial" panose="020B0604020202020204" pitchFamily="34" charset="0"/>
              </a:rPr>
              <a:t>. Geneva: World Health Organization.</a:t>
            </a:r>
          </a:p>
          <a:p>
            <a:pPr marL="0" marR="0" lvl="0" indent="0" algn="just" defTabSz="914400" rtl="0" eaLnBrk="0" fontAlgn="base" latinLnBrk="0" hangingPunct="0">
              <a:lnSpc>
                <a:spcPct val="150000"/>
              </a:lnSpc>
              <a:spcBef>
                <a:spcPct val="0"/>
              </a:spcBef>
              <a:spcAft>
                <a:spcPct val="0"/>
              </a:spcAft>
              <a:buClrTx/>
              <a:buSzTx/>
              <a:tabLst/>
            </a:pPr>
            <a:endParaRPr kumimoji="0" lang="en-US" altLang="en-US" sz="1400" b="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64035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14</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    Evaluating the Care and Support Needs of Older People Baidar Begum Student ID: 2318995 BMHP6027 – Empowering the Older Person Lecturer: Fahad Khan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Baidar Begum</dc:creator>
  <cp:revision>1</cp:revision>
  <dcterms:created xsi:type="dcterms:W3CDTF">2026-06-05T13:39:57Z</dcterms:created>
  <dcterms:modified xsi:type="dcterms:W3CDTF">2026-06-24T21:39:05Z</dcterms:modified>
</cp:coreProperties>
</file>