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18"/>
  </p:notesMasterIdLst>
  <p:handoutMasterIdLst>
    <p:handoutMasterId r:id="rId19"/>
  </p:handoutMasterIdLst>
  <p:sldIdLst>
    <p:sldId id="373" r:id="rId5"/>
    <p:sldId id="281" r:id="rId6"/>
    <p:sldId id="355" r:id="rId7"/>
    <p:sldId id="354" r:id="rId8"/>
    <p:sldId id="365" r:id="rId9"/>
    <p:sldId id="369" r:id="rId10"/>
    <p:sldId id="366" r:id="rId11"/>
    <p:sldId id="367" r:id="rId12"/>
    <p:sldId id="368" r:id="rId13"/>
    <p:sldId id="370" r:id="rId14"/>
    <p:sldId id="358" r:id="rId15"/>
    <p:sldId id="371" r:id="rId16"/>
    <p:sldId id="3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60" userDrawn="1">
          <p15:clr>
            <a:srgbClr val="A4A3A4"/>
          </p15:clr>
        </p15:guide>
        <p15:guide id="2" pos="7392"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74212" autoAdjust="0"/>
  </p:normalViewPr>
  <p:slideViewPr>
    <p:cSldViewPr snapToGrid="0">
      <p:cViewPr varScale="1">
        <p:scale>
          <a:sx n="59" d="100"/>
          <a:sy n="59" d="100"/>
        </p:scale>
        <p:origin x="964" y="84"/>
      </p:cViewPr>
      <p:guideLst>
        <p:guide pos="360"/>
        <p:guide pos="7392"/>
        <p:guide orient="horz" pos="2160"/>
      </p:guideLst>
    </p:cSldViewPr>
  </p:slideViewPr>
  <p:notesTextViewPr>
    <p:cViewPr>
      <p:scale>
        <a:sx n="1" d="1"/>
        <a:sy n="1" d="1"/>
      </p:scale>
      <p:origin x="0" y="0"/>
    </p:cViewPr>
  </p:notesTextViewPr>
  <p:sorterViewPr>
    <p:cViewPr>
      <p:scale>
        <a:sx n="100" d="100"/>
        <a:sy n="100" d="100"/>
      </p:scale>
      <p:origin x="0" y="-48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Stroe" userId="b606c160a1428230" providerId="LiveId" clId="{9CCCAFC9-C015-45EC-9553-2E80EDD4B79F}"/>
    <pc:docChg chg="undo custSel addSld delSld modSld sldOrd">
      <pc:chgData name="Marius Stroe" userId="b606c160a1428230" providerId="LiveId" clId="{9CCCAFC9-C015-45EC-9553-2E80EDD4B79F}" dt="2022-12-04T22:04:30.484" v="378" actId="478"/>
      <pc:docMkLst>
        <pc:docMk/>
      </pc:docMkLst>
      <pc:sldChg chg="modSp mod ord">
        <pc:chgData name="Marius Stroe" userId="b606c160a1428230" providerId="LiveId" clId="{9CCCAFC9-C015-45EC-9553-2E80EDD4B79F}" dt="2022-12-04T22:02:53.804" v="364" actId="20577"/>
        <pc:sldMkLst>
          <pc:docMk/>
          <pc:sldMk cId="183373782" sldId="281"/>
        </pc:sldMkLst>
        <pc:spChg chg="mod">
          <ac:chgData name="Marius Stroe" userId="b606c160a1428230" providerId="LiveId" clId="{9CCCAFC9-C015-45EC-9553-2E80EDD4B79F}" dt="2022-12-04T22:02:53.804" v="364" actId="20577"/>
          <ac:spMkLst>
            <pc:docMk/>
            <pc:sldMk cId="183373782" sldId="281"/>
            <ac:spMk id="3" creationId="{ED9E8FDB-60EE-45AE-BB89-9A561A61C2AC}"/>
          </ac:spMkLst>
        </pc:spChg>
      </pc:sldChg>
      <pc:sldChg chg="delSp modSp mod">
        <pc:chgData name="Marius Stroe" userId="b606c160a1428230" providerId="LiveId" clId="{9CCCAFC9-C015-45EC-9553-2E80EDD4B79F}" dt="2022-12-04T22:04:30.484" v="378" actId="478"/>
        <pc:sldMkLst>
          <pc:docMk/>
          <pc:sldMk cId="1818446308" sldId="372"/>
        </pc:sldMkLst>
        <pc:spChg chg="del mod">
          <ac:chgData name="Marius Stroe" userId="b606c160a1428230" providerId="LiveId" clId="{9CCCAFC9-C015-45EC-9553-2E80EDD4B79F}" dt="2022-12-04T22:04:30.484" v="378" actId="478"/>
          <ac:spMkLst>
            <pc:docMk/>
            <pc:sldMk cId="1818446308" sldId="372"/>
            <ac:spMk id="3" creationId="{11160D71-0B5F-8536-9C31-E2A2335FF785}"/>
          </ac:spMkLst>
        </pc:spChg>
      </pc:sldChg>
      <pc:sldChg chg="new del">
        <pc:chgData name="Marius Stroe" userId="b606c160a1428230" providerId="LiveId" clId="{9CCCAFC9-C015-45EC-9553-2E80EDD4B79F}" dt="2022-12-04T21:33:21.439" v="3" actId="680"/>
        <pc:sldMkLst>
          <pc:docMk/>
          <pc:sldMk cId="667134354" sldId="373"/>
        </pc:sldMkLst>
      </pc:sldChg>
      <pc:sldChg chg="modSp new mod">
        <pc:chgData name="Marius Stroe" userId="b606c160a1428230" providerId="LiveId" clId="{9CCCAFC9-C015-45EC-9553-2E80EDD4B79F}" dt="2022-12-04T21:45:49.671" v="322" actId="20577"/>
        <pc:sldMkLst>
          <pc:docMk/>
          <pc:sldMk cId="1408107673" sldId="373"/>
        </pc:sldMkLst>
        <pc:spChg chg="mod">
          <ac:chgData name="Marius Stroe" userId="b606c160a1428230" providerId="LiveId" clId="{9CCCAFC9-C015-45EC-9553-2E80EDD4B79F}" dt="2022-12-04T21:45:49.671" v="322" actId="20577"/>
          <ac:spMkLst>
            <pc:docMk/>
            <pc:sldMk cId="1408107673" sldId="373"/>
            <ac:spMk id="2" creationId="{98C5338C-D19D-8CA3-BCBC-5AABC9A4D32E}"/>
          </ac:spMkLst>
        </pc:spChg>
      </pc:sldChg>
      <pc:sldChg chg="new del">
        <pc:chgData name="Marius Stroe" userId="b606c160a1428230" providerId="LiveId" clId="{9CCCAFC9-C015-45EC-9553-2E80EDD4B79F}" dt="2022-12-04T21:33:20.010" v="2" actId="680"/>
        <pc:sldMkLst>
          <pc:docMk/>
          <pc:sldMk cId="3809857688" sldId="37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4.png"/><Relationship Id="rId7"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4.png"/><Relationship Id="rId7"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E26F2C-2627-48F4-AF65-DECD67243F8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7E78907-9625-443B-9F28-3C13268DFE0C}">
      <dgm:prSet/>
      <dgm:spPr/>
      <dgm:t>
        <a:bodyPr/>
        <a:lstStyle/>
        <a:p>
          <a:pPr>
            <a:lnSpc>
              <a:spcPct val="100000"/>
            </a:lnSpc>
          </a:pPr>
          <a:r>
            <a:rPr lang="en-US"/>
            <a:t>Employee engagement is a procedure used in business and organization to improve the working process of the business and organization. </a:t>
          </a:r>
        </a:p>
      </dgm:t>
    </dgm:pt>
    <dgm:pt modelId="{DA459C1D-AF0F-4CCE-B986-15396E74B509}" type="parTrans" cxnId="{77EBD8AC-D9FB-473A-8109-5C925AA9B550}">
      <dgm:prSet/>
      <dgm:spPr/>
      <dgm:t>
        <a:bodyPr/>
        <a:lstStyle/>
        <a:p>
          <a:endParaRPr lang="en-US"/>
        </a:p>
      </dgm:t>
    </dgm:pt>
    <dgm:pt modelId="{31998D96-073B-49CA-837B-161C82E62885}" type="sibTrans" cxnId="{77EBD8AC-D9FB-473A-8109-5C925AA9B550}">
      <dgm:prSet/>
      <dgm:spPr/>
      <dgm:t>
        <a:bodyPr/>
        <a:lstStyle/>
        <a:p>
          <a:pPr>
            <a:lnSpc>
              <a:spcPct val="100000"/>
            </a:lnSpc>
          </a:pPr>
          <a:endParaRPr lang="en-US"/>
        </a:p>
      </dgm:t>
    </dgm:pt>
    <dgm:pt modelId="{80963C92-D9E0-41D5-A33D-214BF85F0541}">
      <dgm:prSet/>
      <dgm:spPr/>
      <dgm:t>
        <a:bodyPr/>
        <a:lstStyle/>
        <a:p>
          <a:pPr>
            <a:lnSpc>
              <a:spcPct val="100000"/>
            </a:lnSpc>
          </a:pPr>
          <a:r>
            <a:rPr lang="en-US"/>
            <a:t>It benefits the employees to build a good relationship between them and easily collaborate and interact with them.</a:t>
          </a:r>
        </a:p>
      </dgm:t>
    </dgm:pt>
    <dgm:pt modelId="{32B4F00B-A467-4D8F-9808-A757C17418EC}" type="parTrans" cxnId="{AD0D2767-D117-4BAF-9842-7270AF6CE001}">
      <dgm:prSet/>
      <dgm:spPr/>
      <dgm:t>
        <a:bodyPr/>
        <a:lstStyle/>
        <a:p>
          <a:endParaRPr lang="en-US"/>
        </a:p>
      </dgm:t>
    </dgm:pt>
    <dgm:pt modelId="{C1A402BF-8405-4387-A441-30144FBF0003}" type="sibTrans" cxnId="{AD0D2767-D117-4BAF-9842-7270AF6CE001}">
      <dgm:prSet/>
      <dgm:spPr/>
      <dgm:t>
        <a:bodyPr/>
        <a:lstStyle/>
        <a:p>
          <a:pPr>
            <a:lnSpc>
              <a:spcPct val="100000"/>
            </a:lnSpc>
          </a:pPr>
          <a:endParaRPr lang="en-US"/>
        </a:p>
      </dgm:t>
    </dgm:pt>
    <dgm:pt modelId="{32F7C76D-645F-4D2F-AB76-296D767DCEE5}">
      <dgm:prSet/>
      <dgm:spPr/>
      <dgm:t>
        <a:bodyPr/>
        <a:lstStyle/>
        <a:p>
          <a:pPr>
            <a:lnSpc>
              <a:spcPct val="100000"/>
            </a:lnSpc>
          </a:pPr>
          <a:r>
            <a:rPr lang="en-US"/>
            <a:t>The results of employee engagement in the hotel industry increase the growth of the business. </a:t>
          </a:r>
        </a:p>
      </dgm:t>
    </dgm:pt>
    <dgm:pt modelId="{CE06858B-A05A-4B5B-B551-F4627A86A2DB}" type="parTrans" cxnId="{92726AF7-AE9C-4661-B65D-AC61384766A3}">
      <dgm:prSet/>
      <dgm:spPr/>
      <dgm:t>
        <a:bodyPr/>
        <a:lstStyle/>
        <a:p>
          <a:endParaRPr lang="en-US"/>
        </a:p>
      </dgm:t>
    </dgm:pt>
    <dgm:pt modelId="{314D7088-1A24-46D6-B534-99D1FA13D38C}" type="sibTrans" cxnId="{92726AF7-AE9C-4661-B65D-AC61384766A3}">
      <dgm:prSet/>
      <dgm:spPr/>
      <dgm:t>
        <a:bodyPr/>
        <a:lstStyle/>
        <a:p>
          <a:endParaRPr lang="en-US"/>
        </a:p>
      </dgm:t>
    </dgm:pt>
    <dgm:pt modelId="{FA7028C8-6317-4CA1-9822-CBE34F4BB6FC}" type="pres">
      <dgm:prSet presAssocID="{96E26F2C-2627-48F4-AF65-DECD67243F88}" presName="root" presStyleCnt="0">
        <dgm:presLayoutVars>
          <dgm:dir/>
          <dgm:resizeHandles val="exact"/>
        </dgm:presLayoutVars>
      </dgm:prSet>
      <dgm:spPr/>
    </dgm:pt>
    <dgm:pt modelId="{6D23360C-DA67-4038-863B-86FA3238FAA1}" type="pres">
      <dgm:prSet presAssocID="{67E78907-9625-443B-9F28-3C13268DFE0C}" presName="compNode" presStyleCnt="0"/>
      <dgm:spPr/>
    </dgm:pt>
    <dgm:pt modelId="{4F6D20CD-7634-495F-B7E6-402D38E6A9D2}" type="pres">
      <dgm:prSet presAssocID="{67E78907-9625-443B-9F28-3C13268DFE0C}" presName="bgRect" presStyleLbl="bgShp" presStyleIdx="0" presStyleCnt="3"/>
      <dgm:spPr/>
    </dgm:pt>
    <dgm:pt modelId="{817456FF-A90F-4F07-9C92-76704FC1056B}" type="pres">
      <dgm:prSet presAssocID="{67E78907-9625-443B-9F28-3C13268DFE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D863FAF1-6192-48FF-A74D-DDE46180E896}" type="pres">
      <dgm:prSet presAssocID="{67E78907-9625-443B-9F28-3C13268DFE0C}" presName="spaceRect" presStyleCnt="0"/>
      <dgm:spPr/>
    </dgm:pt>
    <dgm:pt modelId="{9AFFDDB0-6EEF-4DA9-8E35-07DECFE306EB}" type="pres">
      <dgm:prSet presAssocID="{67E78907-9625-443B-9F28-3C13268DFE0C}" presName="parTx" presStyleLbl="revTx" presStyleIdx="0" presStyleCnt="3">
        <dgm:presLayoutVars>
          <dgm:chMax val="0"/>
          <dgm:chPref val="0"/>
        </dgm:presLayoutVars>
      </dgm:prSet>
      <dgm:spPr/>
    </dgm:pt>
    <dgm:pt modelId="{1FECC023-5C4D-429D-965E-4368097C6F48}" type="pres">
      <dgm:prSet presAssocID="{31998D96-073B-49CA-837B-161C82E62885}" presName="sibTrans" presStyleCnt="0"/>
      <dgm:spPr/>
    </dgm:pt>
    <dgm:pt modelId="{B4841C58-1CFC-4517-A607-C8FFED297A6B}" type="pres">
      <dgm:prSet presAssocID="{80963C92-D9E0-41D5-A33D-214BF85F0541}" presName="compNode" presStyleCnt="0"/>
      <dgm:spPr/>
    </dgm:pt>
    <dgm:pt modelId="{48428525-3623-450B-B223-13A694EBB9C2}" type="pres">
      <dgm:prSet presAssocID="{80963C92-D9E0-41D5-A33D-214BF85F0541}" presName="bgRect" presStyleLbl="bgShp" presStyleIdx="1" presStyleCnt="3"/>
      <dgm:spPr/>
    </dgm:pt>
    <dgm:pt modelId="{54C0D827-0A5D-40D1-A890-6FC1F04F23CF}" type="pres">
      <dgm:prSet presAssocID="{80963C92-D9E0-41D5-A33D-214BF85F05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2E115A06-AD0A-4790-B820-A02976745449}" type="pres">
      <dgm:prSet presAssocID="{80963C92-D9E0-41D5-A33D-214BF85F0541}" presName="spaceRect" presStyleCnt="0"/>
      <dgm:spPr/>
    </dgm:pt>
    <dgm:pt modelId="{B34E9391-2AA6-42AA-B57A-5D6CE5CE29E3}" type="pres">
      <dgm:prSet presAssocID="{80963C92-D9E0-41D5-A33D-214BF85F0541}" presName="parTx" presStyleLbl="revTx" presStyleIdx="1" presStyleCnt="3">
        <dgm:presLayoutVars>
          <dgm:chMax val="0"/>
          <dgm:chPref val="0"/>
        </dgm:presLayoutVars>
      </dgm:prSet>
      <dgm:spPr/>
    </dgm:pt>
    <dgm:pt modelId="{D3E124C7-6A76-4CB9-A357-BD58B4D16EC5}" type="pres">
      <dgm:prSet presAssocID="{C1A402BF-8405-4387-A441-30144FBF0003}" presName="sibTrans" presStyleCnt="0"/>
      <dgm:spPr/>
    </dgm:pt>
    <dgm:pt modelId="{2A4EF00F-1AF8-43BB-9975-82E22FBC59A7}" type="pres">
      <dgm:prSet presAssocID="{32F7C76D-645F-4D2F-AB76-296D767DCEE5}" presName="compNode" presStyleCnt="0"/>
      <dgm:spPr/>
    </dgm:pt>
    <dgm:pt modelId="{F81DB425-0CD1-4158-B640-A4B90A37DD8D}" type="pres">
      <dgm:prSet presAssocID="{32F7C76D-645F-4D2F-AB76-296D767DCEE5}" presName="bgRect" presStyleLbl="bgShp" presStyleIdx="2" presStyleCnt="3"/>
      <dgm:spPr/>
    </dgm:pt>
    <dgm:pt modelId="{185E4071-6FE3-4A6A-8D93-A4B27539E97F}" type="pres">
      <dgm:prSet presAssocID="{32F7C76D-645F-4D2F-AB76-296D767DCE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E4D40F94-5C61-4818-8230-9952517112A9}" type="pres">
      <dgm:prSet presAssocID="{32F7C76D-645F-4D2F-AB76-296D767DCEE5}" presName="spaceRect" presStyleCnt="0"/>
      <dgm:spPr/>
    </dgm:pt>
    <dgm:pt modelId="{DA125D25-4C25-475F-8C8B-836E216E4843}" type="pres">
      <dgm:prSet presAssocID="{32F7C76D-645F-4D2F-AB76-296D767DCEE5}" presName="parTx" presStyleLbl="revTx" presStyleIdx="2" presStyleCnt="3">
        <dgm:presLayoutVars>
          <dgm:chMax val="0"/>
          <dgm:chPref val="0"/>
        </dgm:presLayoutVars>
      </dgm:prSet>
      <dgm:spPr/>
    </dgm:pt>
  </dgm:ptLst>
  <dgm:cxnLst>
    <dgm:cxn modelId="{AAA7AE30-C3BF-4164-9FF6-85845E505E24}" type="presOf" srcId="{32F7C76D-645F-4D2F-AB76-296D767DCEE5}" destId="{DA125D25-4C25-475F-8C8B-836E216E4843}" srcOrd="0" destOrd="0" presId="urn:microsoft.com/office/officeart/2018/2/layout/IconVerticalSolidList"/>
    <dgm:cxn modelId="{AD0D2767-D117-4BAF-9842-7270AF6CE001}" srcId="{96E26F2C-2627-48F4-AF65-DECD67243F88}" destId="{80963C92-D9E0-41D5-A33D-214BF85F0541}" srcOrd="1" destOrd="0" parTransId="{32B4F00B-A467-4D8F-9808-A757C17418EC}" sibTransId="{C1A402BF-8405-4387-A441-30144FBF0003}"/>
    <dgm:cxn modelId="{957C56A8-5907-4D30-8DBA-A167F9846DAC}" type="presOf" srcId="{67E78907-9625-443B-9F28-3C13268DFE0C}" destId="{9AFFDDB0-6EEF-4DA9-8E35-07DECFE306EB}" srcOrd="0" destOrd="0" presId="urn:microsoft.com/office/officeart/2018/2/layout/IconVerticalSolidList"/>
    <dgm:cxn modelId="{77EBD8AC-D9FB-473A-8109-5C925AA9B550}" srcId="{96E26F2C-2627-48F4-AF65-DECD67243F88}" destId="{67E78907-9625-443B-9F28-3C13268DFE0C}" srcOrd="0" destOrd="0" parTransId="{DA459C1D-AF0F-4CCE-B986-15396E74B509}" sibTransId="{31998D96-073B-49CA-837B-161C82E62885}"/>
    <dgm:cxn modelId="{C52301B4-9020-4425-B946-3C5C4F373CC0}" type="presOf" srcId="{80963C92-D9E0-41D5-A33D-214BF85F0541}" destId="{B34E9391-2AA6-42AA-B57A-5D6CE5CE29E3}" srcOrd="0" destOrd="0" presId="urn:microsoft.com/office/officeart/2018/2/layout/IconVerticalSolidList"/>
    <dgm:cxn modelId="{29AE76BF-F148-41B2-957E-8A24A018A92F}" type="presOf" srcId="{96E26F2C-2627-48F4-AF65-DECD67243F88}" destId="{FA7028C8-6317-4CA1-9822-CBE34F4BB6FC}" srcOrd="0" destOrd="0" presId="urn:microsoft.com/office/officeart/2018/2/layout/IconVerticalSolidList"/>
    <dgm:cxn modelId="{92726AF7-AE9C-4661-B65D-AC61384766A3}" srcId="{96E26F2C-2627-48F4-AF65-DECD67243F88}" destId="{32F7C76D-645F-4D2F-AB76-296D767DCEE5}" srcOrd="2" destOrd="0" parTransId="{CE06858B-A05A-4B5B-B551-F4627A86A2DB}" sibTransId="{314D7088-1A24-46D6-B534-99D1FA13D38C}"/>
    <dgm:cxn modelId="{D1F99F53-3EF9-4698-AD0E-6D95A33814E4}" type="presParOf" srcId="{FA7028C8-6317-4CA1-9822-CBE34F4BB6FC}" destId="{6D23360C-DA67-4038-863B-86FA3238FAA1}" srcOrd="0" destOrd="0" presId="urn:microsoft.com/office/officeart/2018/2/layout/IconVerticalSolidList"/>
    <dgm:cxn modelId="{766C0AC3-4031-4BF7-9180-0DB1F4D4878D}" type="presParOf" srcId="{6D23360C-DA67-4038-863B-86FA3238FAA1}" destId="{4F6D20CD-7634-495F-B7E6-402D38E6A9D2}" srcOrd="0" destOrd="0" presId="urn:microsoft.com/office/officeart/2018/2/layout/IconVerticalSolidList"/>
    <dgm:cxn modelId="{0A20DDB6-FF39-44A4-8FC7-E93F82307D2E}" type="presParOf" srcId="{6D23360C-DA67-4038-863B-86FA3238FAA1}" destId="{817456FF-A90F-4F07-9C92-76704FC1056B}" srcOrd="1" destOrd="0" presId="urn:microsoft.com/office/officeart/2018/2/layout/IconVerticalSolidList"/>
    <dgm:cxn modelId="{10CCEE5C-1DF5-47A6-9C5D-95ADABDC1138}" type="presParOf" srcId="{6D23360C-DA67-4038-863B-86FA3238FAA1}" destId="{D863FAF1-6192-48FF-A74D-DDE46180E896}" srcOrd="2" destOrd="0" presId="urn:microsoft.com/office/officeart/2018/2/layout/IconVerticalSolidList"/>
    <dgm:cxn modelId="{4F674790-354C-417F-A107-ACDB706C2A93}" type="presParOf" srcId="{6D23360C-DA67-4038-863B-86FA3238FAA1}" destId="{9AFFDDB0-6EEF-4DA9-8E35-07DECFE306EB}" srcOrd="3" destOrd="0" presId="urn:microsoft.com/office/officeart/2018/2/layout/IconVerticalSolidList"/>
    <dgm:cxn modelId="{7B633168-6A05-4675-97D9-49EE3E426820}" type="presParOf" srcId="{FA7028C8-6317-4CA1-9822-CBE34F4BB6FC}" destId="{1FECC023-5C4D-429D-965E-4368097C6F48}" srcOrd="1" destOrd="0" presId="urn:microsoft.com/office/officeart/2018/2/layout/IconVerticalSolidList"/>
    <dgm:cxn modelId="{1747630F-C877-4E8C-B505-3A49347EE58A}" type="presParOf" srcId="{FA7028C8-6317-4CA1-9822-CBE34F4BB6FC}" destId="{B4841C58-1CFC-4517-A607-C8FFED297A6B}" srcOrd="2" destOrd="0" presId="urn:microsoft.com/office/officeart/2018/2/layout/IconVerticalSolidList"/>
    <dgm:cxn modelId="{E5CB5D54-07E8-4F4A-87E6-436C14A3895B}" type="presParOf" srcId="{B4841C58-1CFC-4517-A607-C8FFED297A6B}" destId="{48428525-3623-450B-B223-13A694EBB9C2}" srcOrd="0" destOrd="0" presId="urn:microsoft.com/office/officeart/2018/2/layout/IconVerticalSolidList"/>
    <dgm:cxn modelId="{777F5181-C52D-4D61-9DA7-1E27EB912CFF}" type="presParOf" srcId="{B4841C58-1CFC-4517-A607-C8FFED297A6B}" destId="{54C0D827-0A5D-40D1-A890-6FC1F04F23CF}" srcOrd="1" destOrd="0" presId="urn:microsoft.com/office/officeart/2018/2/layout/IconVerticalSolidList"/>
    <dgm:cxn modelId="{47082EE7-3864-4AEA-A4F4-027A48D92BCD}" type="presParOf" srcId="{B4841C58-1CFC-4517-A607-C8FFED297A6B}" destId="{2E115A06-AD0A-4790-B820-A02976745449}" srcOrd="2" destOrd="0" presId="urn:microsoft.com/office/officeart/2018/2/layout/IconVerticalSolidList"/>
    <dgm:cxn modelId="{8876D833-3B19-446F-BD13-FA629F1D7A55}" type="presParOf" srcId="{B4841C58-1CFC-4517-A607-C8FFED297A6B}" destId="{B34E9391-2AA6-42AA-B57A-5D6CE5CE29E3}" srcOrd="3" destOrd="0" presId="urn:microsoft.com/office/officeart/2018/2/layout/IconVerticalSolidList"/>
    <dgm:cxn modelId="{F632C20D-9C55-4045-985A-DD4206EE8880}" type="presParOf" srcId="{FA7028C8-6317-4CA1-9822-CBE34F4BB6FC}" destId="{D3E124C7-6A76-4CB9-A357-BD58B4D16EC5}" srcOrd="3" destOrd="0" presId="urn:microsoft.com/office/officeart/2018/2/layout/IconVerticalSolidList"/>
    <dgm:cxn modelId="{5D519E2D-8277-412B-B168-DFE911432B9D}" type="presParOf" srcId="{FA7028C8-6317-4CA1-9822-CBE34F4BB6FC}" destId="{2A4EF00F-1AF8-43BB-9975-82E22FBC59A7}" srcOrd="4" destOrd="0" presId="urn:microsoft.com/office/officeart/2018/2/layout/IconVerticalSolidList"/>
    <dgm:cxn modelId="{CD833472-4D72-46D7-A055-A59D4C9DE3D0}" type="presParOf" srcId="{2A4EF00F-1AF8-43BB-9975-82E22FBC59A7}" destId="{F81DB425-0CD1-4158-B640-A4B90A37DD8D}" srcOrd="0" destOrd="0" presId="urn:microsoft.com/office/officeart/2018/2/layout/IconVerticalSolidList"/>
    <dgm:cxn modelId="{E93EDA12-91AA-472D-B929-F2FF9D5698ED}" type="presParOf" srcId="{2A4EF00F-1AF8-43BB-9975-82E22FBC59A7}" destId="{185E4071-6FE3-4A6A-8D93-A4B27539E97F}" srcOrd="1" destOrd="0" presId="urn:microsoft.com/office/officeart/2018/2/layout/IconVerticalSolidList"/>
    <dgm:cxn modelId="{A4B5378D-5F7E-4334-BFF7-D4BBFCA62F4F}" type="presParOf" srcId="{2A4EF00F-1AF8-43BB-9975-82E22FBC59A7}" destId="{E4D40F94-5C61-4818-8230-9952517112A9}" srcOrd="2" destOrd="0" presId="urn:microsoft.com/office/officeart/2018/2/layout/IconVerticalSolidList"/>
    <dgm:cxn modelId="{FAB4E96B-398C-4AE9-B41D-EBD32986D1F1}" type="presParOf" srcId="{2A4EF00F-1AF8-43BB-9975-82E22FBC59A7}" destId="{DA125D25-4C25-475F-8C8B-836E216E48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73C9E8-2CD5-4A21-AB71-501AED02FEB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9C106EF-FC5C-4D82-A71A-A856FE102A97}">
      <dgm:prSet/>
      <dgm:spPr/>
      <dgm:t>
        <a:bodyPr/>
        <a:lstStyle/>
        <a:p>
          <a:pPr>
            <a:lnSpc>
              <a:spcPct val="100000"/>
            </a:lnSpc>
          </a:pPr>
          <a:r>
            <a:rPr lang="en-US"/>
            <a:t>This model is based on employee motivation and engagement. </a:t>
          </a:r>
        </a:p>
      </dgm:t>
    </dgm:pt>
    <dgm:pt modelId="{9991B34A-93DA-4776-B3AC-C93C60FD8CBE}" type="parTrans" cxnId="{285EFC41-5FB1-4815-A402-177AA42DD3F2}">
      <dgm:prSet/>
      <dgm:spPr/>
      <dgm:t>
        <a:bodyPr/>
        <a:lstStyle/>
        <a:p>
          <a:endParaRPr lang="en-US"/>
        </a:p>
      </dgm:t>
    </dgm:pt>
    <dgm:pt modelId="{C33454B6-9570-48C5-9FEF-5F1E765606ED}" type="sibTrans" cxnId="{285EFC41-5FB1-4815-A402-177AA42DD3F2}">
      <dgm:prSet/>
      <dgm:spPr/>
      <dgm:t>
        <a:bodyPr/>
        <a:lstStyle/>
        <a:p>
          <a:endParaRPr lang="en-US"/>
        </a:p>
      </dgm:t>
    </dgm:pt>
    <dgm:pt modelId="{76815900-BD30-4C84-A727-65429793B3E4}">
      <dgm:prSet/>
      <dgm:spPr/>
      <dgm:t>
        <a:bodyPr/>
        <a:lstStyle/>
        <a:p>
          <a:pPr>
            <a:lnSpc>
              <a:spcPct val="100000"/>
            </a:lnSpc>
          </a:pPr>
          <a:r>
            <a:rPr lang="en-US"/>
            <a:t>This model determined that Less absenteeism, higher employee retention, happier customer, and more output is reached and achieved when the business inserts employee engagement.</a:t>
          </a:r>
        </a:p>
      </dgm:t>
    </dgm:pt>
    <dgm:pt modelId="{2049EB7B-E3EE-4D6A-B9B3-7F05C65280AD}" type="parTrans" cxnId="{CDE39158-9284-4BFC-A5DA-608F447ECFA3}">
      <dgm:prSet/>
      <dgm:spPr/>
      <dgm:t>
        <a:bodyPr/>
        <a:lstStyle/>
        <a:p>
          <a:endParaRPr lang="en-US"/>
        </a:p>
      </dgm:t>
    </dgm:pt>
    <dgm:pt modelId="{422BB84E-7443-474F-A10C-B6B2C6A39986}" type="sibTrans" cxnId="{CDE39158-9284-4BFC-A5DA-608F447ECFA3}">
      <dgm:prSet/>
      <dgm:spPr/>
      <dgm:t>
        <a:bodyPr/>
        <a:lstStyle/>
        <a:p>
          <a:endParaRPr lang="en-US"/>
        </a:p>
      </dgm:t>
    </dgm:pt>
    <dgm:pt modelId="{F361F5E3-B968-4FEB-9623-C8F80BF67845}">
      <dgm:prSet/>
      <dgm:spPr/>
      <dgm:t>
        <a:bodyPr/>
        <a:lstStyle/>
        <a:p>
          <a:pPr>
            <a:lnSpc>
              <a:spcPct val="100000"/>
            </a:lnSpc>
          </a:pPr>
          <a:r>
            <a:rPr lang="en-US"/>
            <a:t>According to this theory or model, employees want to fulfil one of the five requirements, which are social, safety, esteem, self-actualization, and physical (Georgakopoulos and Kelly, 2017). </a:t>
          </a:r>
        </a:p>
      </dgm:t>
    </dgm:pt>
    <dgm:pt modelId="{D3EEE792-F810-46A3-A146-B2FDBC21ACFE}" type="parTrans" cxnId="{1103CDAB-DED6-4CD4-931D-5F64D47B877D}">
      <dgm:prSet/>
      <dgm:spPr/>
      <dgm:t>
        <a:bodyPr/>
        <a:lstStyle/>
        <a:p>
          <a:endParaRPr lang="en-US"/>
        </a:p>
      </dgm:t>
    </dgm:pt>
    <dgm:pt modelId="{6EECA4A9-54AD-4755-9116-0C0569C8FF74}" type="sibTrans" cxnId="{1103CDAB-DED6-4CD4-931D-5F64D47B877D}">
      <dgm:prSet/>
      <dgm:spPr/>
      <dgm:t>
        <a:bodyPr/>
        <a:lstStyle/>
        <a:p>
          <a:endParaRPr lang="en-US"/>
        </a:p>
      </dgm:t>
    </dgm:pt>
    <dgm:pt modelId="{7B808955-A654-481E-B29E-A94716142C97}">
      <dgm:prSet/>
      <dgm:spPr/>
      <dgm:t>
        <a:bodyPr/>
        <a:lstStyle/>
        <a:p>
          <a:pPr>
            <a:lnSpc>
              <a:spcPct val="100000"/>
            </a:lnSpc>
          </a:pPr>
          <a:r>
            <a:rPr lang="en-US"/>
            <a:t>This model helps to motivate the employees and benefits the employee to increase their productivity. </a:t>
          </a:r>
        </a:p>
      </dgm:t>
    </dgm:pt>
    <dgm:pt modelId="{5FBE9D45-D62F-475E-9F03-2319D02E769B}" type="parTrans" cxnId="{671BD264-46CD-495B-8CED-53E08CA2CB7A}">
      <dgm:prSet/>
      <dgm:spPr/>
      <dgm:t>
        <a:bodyPr/>
        <a:lstStyle/>
        <a:p>
          <a:endParaRPr lang="en-US"/>
        </a:p>
      </dgm:t>
    </dgm:pt>
    <dgm:pt modelId="{EF2B9433-B821-4B34-8D09-E1F4C5EB26CC}" type="sibTrans" cxnId="{671BD264-46CD-495B-8CED-53E08CA2CB7A}">
      <dgm:prSet/>
      <dgm:spPr/>
      <dgm:t>
        <a:bodyPr/>
        <a:lstStyle/>
        <a:p>
          <a:endParaRPr lang="en-US"/>
        </a:p>
      </dgm:t>
    </dgm:pt>
    <dgm:pt modelId="{81EBEE53-A0C4-42FA-8842-891BE3D0E07B}" type="pres">
      <dgm:prSet presAssocID="{D873C9E8-2CD5-4A21-AB71-501AED02FEB2}" presName="root" presStyleCnt="0">
        <dgm:presLayoutVars>
          <dgm:dir/>
          <dgm:resizeHandles val="exact"/>
        </dgm:presLayoutVars>
      </dgm:prSet>
      <dgm:spPr/>
    </dgm:pt>
    <dgm:pt modelId="{5D542DEB-9163-4F8D-A156-63A79E877430}" type="pres">
      <dgm:prSet presAssocID="{59C106EF-FC5C-4D82-A71A-A856FE102A97}" presName="compNode" presStyleCnt="0"/>
      <dgm:spPr/>
    </dgm:pt>
    <dgm:pt modelId="{4663DA84-DD14-4B25-A773-AA26980D557A}" type="pres">
      <dgm:prSet presAssocID="{59C106EF-FC5C-4D82-A71A-A856FE102A97}" presName="bgRect" presStyleLbl="bgShp" presStyleIdx="0" presStyleCnt="4"/>
      <dgm:spPr/>
    </dgm:pt>
    <dgm:pt modelId="{E39D2C5A-DF1B-4CDD-9C1C-3A747907D93B}" type="pres">
      <dgm:prSet presAssocID="{59C106EF-FC5C-4D82-A71A-A856FE102A9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are With Person"/>
        </a:ext>
      </dgm:extLst>
    </dgm:pt>
    <dgm:pt modelId="{DBA155CE-FCD4-4AA9-B278-A4650347F583}" type="pres">
      <dgm:prSet presAssocID="{59C106EF-FC5C-4D82-A71A-A856FE102A97}" presName="spaceRect" presStyleCnt="0"/>
      <dgm:spPr/>
    </dgm:pt>
    <dgm:pt modelId="{B8E0FB53-5A1A-4C1C-9917-FF0344D157E6}" type="pres">
      <dgm:prSet presAssocID="{59C106EF-FC5C-4D82-A71A-A856FE102A97}" presName="parTx" presStyleLbl="revTx" presStyleIdx="0" presStyleCnt="4">
        <dgm:presLayoutVars>
          <dgm:chMax val="0"/>
          <dgm:chPref val="0"/>
        </dgm:presLayoutVars>
      </dgm:prSet>
      <dgm:spPr/>
    </dgm:pt>
    <dgm:pt modelId="{3609B275-1CFD-41FF-BCC9-7985647D0377}" type="pres">
      <dgm:prSet presAssocID="{C33454B6-9570-48C5-9FEF-5F1E765606ED}" presName="sibTrans" presStyleCnt="0"/>
      <dgm:spPr/>
    </dgm:pt>
    <dgm:pt modelId="{BA490CC5-304B-43CA-95B2-AEE3F3D111BE}" type="pres">
      <dgm:prSet presAssocID="{76815900-BD30-4C84-A727-65429793B3E4}" presName="compNode" presStyleCnt="0"/>
      <dgm:spPr/>
    </dgm:pt>
    <dgm:pt modelId="{DB5628E0-4EF7-4BCC-AB79-A90A8F9EEBA4}" type="pres">
      <dgm:prSet presAssocID="{76815900-BD30-4C84-A727-65429793B3E4}" presName="bgRect" presStyleLbl="bgShp" presStyleIdx="1" presStyleCnt="4"/>
      <dgm:spPr/>
    </dgm:pt>
    <dgm:pt modelId="{FEB81D05-001D-48EE-8E71-D4E8A855671E}" type="pres">
      <dgm:prSet presAssocID="{76815900-BD30-4C84-A727-65429793B3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F5FE329D-148C-46FA-ACCE-53D376135025}" type="pres">
      <dgm:prSet presAssocID="{76815900-BD30-4C84-A727-65429793B3E4}" presName="spaceRect" presStyleCnt="0"/>
      <dgm:spPr/>
    </dgm:pt>
    <dgm:pt modelId="{961343B3-27F9-4AF1-BA24-EB3DC97D48DE}" type="pres">
      <dgm:prSet presAssocID="{76815900-BD30-4C84-A727-65429793B3E4}" presName="parTx" presStyleLbl="revTx" presStyleIdx="1" presStyleCnt="4">
        <dgm:presLayoutVars>
          <dgm:chMax val="0"/>
          <dgm:chPref val="0"/>
        </dgm:presLayoutVars>
      </dgm:prSet>
      <dgm:spPr/>
    </dgm:pt>
    <dgm:pt modelId="{C9E53A54-E85D-4EA3-B6F9-085D8CF6EE87}" type="pres">
      <dgm:prSet presAssocID="{422BB84E-7443-474F-A10C-B6B2C6A39986}" presName="sibTrans" presStyleCnt="0"/>
      <dgm:spPr/>
    </dgm:pt>
    <dgm:pt modelId="{7CA87FD1-66DB-43C1-ABA7-8D25A3AA3613}" type="pres">
      <dgm:prSet presAssocID="{F361F5E3-B968-4FEB-9623-C8F80BF67845}" presName="compNode" presStyleCnt="0"/>
      <dgm:spPr/>
    </dgm:pt>
    <dgm:pt modelId="{2A4FF3A7-C23F-4784-91CC-9C5B532E14AD}" type="pres">
      <dgm:prSet presAssocID="{F361F5E3-B968-4FEB-9623-C8F80BF67845}" presName="bgRect" presStyleLbl="bgShp" presStyleIdx="2" presStyleCnt="4"/>
      <dgm:spPr/>
    </dgm:pt>
    <dgm:pt modelId="{2AE1F355-1742-4DB6-8264-0AAD5F6C0CC0}" type="pres">
      <dgm:prSet presAssocID="{F361F5E3-B968-4FEB-9623-C8F80BF678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0009531D-E934-4C05-A562-D158F481DB45}" type="pres">
      <dgm:prSet presAssocID="{F361F5E3-B968-4FEB-9623-C8F80BF67845}" presName="spaceRect" presStyleCnt="0"/>
      <dgm:spPr/>
    </dgm:pt>
    <dgm:pt modelId="{33D6A90C-4D2E-427C-B17E-D6AA5BAD57BF}" type="pres">
      <dgm:prSet presAssocID="{F361F5E3-B968-4FEB-9623-C8F80BF67845}" presName="parTx" presStyleLbl="revTx" presStyleIdx="2" presStyleCnt="4">
        <dgm:presLayoutVars>
          <dgm:chMax val="0"/>
          <dgm:chPref val="0"/>
        </dgm:presLayoutVars>
      </dgm:prSet>
      <dgm:spPr/>
    </dgm:pt>
    <dgm:pt modelId="{05A401F6-061C-4D84-AC4D-77C24D4289F6}" type="pres">
      <dgm:prSet presAssocID="{6EECA4A9-54AD-4755-9116-0C0569C8FF74}" presName="sibTrans" presStyleCnt="0"/>
      <dgm:spPr/>
    </dgm:pt>
    <dgm:pt modelId="{8BF5A7C7-8813-494F-897B-E4C4BE93845D}" type="pres">
      <dgm:prSet presAssocID="{7B808955-A654-481E-B29E-A94716142C97}" presName="compNode" presStyleCnt="0"/>
      <dgm:spPr/>
    </dgm:pt>
    <dgm:pt modelId="{49B3058B-E8CB-45B6-ACFA-14EF29E9F503}" type="pres">
      <dgm:prSet presAssocID="{7B808955-A654-481E-B29E-A94716142C97}" presName="bgRect" presStyleLbl="bgShp" presStyleIdx="3" presStyleCnt="4"/>
      <dgm:spPr/>
    </dgm:pt>
    <dgm:pt modelId="{D45FEF46-383C-4ED4-8025-275BAB006F0B}" type="pres">
      <dgm:prSet presAssocID="{7B808955-A654-481E-B29E-A94716142C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0C31D6BA-0AB5-42AE-BAC0-8327E3147ABB}" type="pres">
      <dgm:prSet presAssocID="{7B808955-A654-481E-B29E-A94716142C97}" presName="spaceRect" presStyleCnt="0"/>
      <dgm:spPr/>
    </dgm:pt>
    <dgm:pt modelId="{2BA03CCB-6862-44A0-8A86-6FCE1487224B}" type="pres">
      <dgm:prSet presAssocID="{7B808955-A654-481E-B29E-A94716142C97}" presName="parTx" presStyleLbl="revTx" presStyleIdx="3" presStyleCnt="4">
        <dgm:presLayoutVars>
          <dgm:chMax val="0"/>
          <dgm:chPref val="0"/>
        </dgm:presLayoutVars>
      </dgm:prSet>
      <dgm:spPr/>
    </dgm:pt>
  </dgm:ptLst>
  <dgm:cxnLst>
    <dgm:cxn modelId="{0B7CA20C-1ECC-41E5-BDD3-A42C711D9915}" type="presOf" srcId="{59C106EF-FC5C-4D82-A71A-A856FE102A97}" destId="{B8E0FB53-5A1A-4C1C-9917-FF0344D157E6}" srcOrd="0" destOrd="0" presId="urn:microsoft.com/office/officeart/2018/2/layout/IconVerticalSolidList"/>
    <dgm:cxn modelId="{285EFC41-5FB1-4815-A402-177AA42DD3F2}" srcId="{D873C9E8-2CD5-4A21-AB71-501AED02FEB2}" destId="{59C106EF-FC5C-4D82-A71A-A856FE102A97}" srcOrd="0" destOrd="0" parTransId="{9991B34A-93DA-4776-B3AC-C93C60FD8CBE}" sibTransId="{C33454B6-9570-48C5-9FEF-5F1E765606ED}"/>
    <dgm:cxn modelId="{671BD264-46CD-495B-8CED-53E08CA2CB7A}" srcId="{D873C9E8-2CD5-4A21-AB71-501AED02FEB2}" destId="{7B808955-A654-481E-B29E-A94716142C97}" srcOrd="3" destOrd="0" parTransId="{5FBE9D45-D62F-475E-9F03-2319D02E769B}" sibTransId="{EF2B9433-B821-4B34-8D09-E1F4C5EB26CC}"/>
    <dgm:cxn modelId="{CDE39158-9284-4BFC-A5DA-608F447ECFA3}" srcId="{D873C9E8-2CD5-4A21-AB71-501AED02FEB2}" destId="{76815900-BD30-4C84-A727-65429793B3E4}" srcOrd="1" destOrd="0" parTransId="{2049EB7B-E3EE-4D6A-B9B3-7F05C65280AD}" sibTransId="{422BB84E-7443-474F-A10C-B6B2C6A39986}"/>
    <dgm:cxn modelId="{B642839D-F945-4D8A-A3FC-6B4488E5A00F}" type="presOf" srcId="{7B808955-A654-481E-B29E-A94716142C97}" destId="{2BA03CCB-6862-44A0-8A86-6FCE1487224B}" srcOrd="0" destOrd="0" presId="urn:microsoft.com/office/officeart/2018/2/layout/IconVerticalSolidList"/>
    <dgm:cxn modelId="{1103CDAB-DED6-4CD4-931D-5F64D47B877D}" srcId="{D873C9E8-2CD5-4A21-AB71-501AED02FEB2}" destId="{F361F5E3-B968-4FEB-9623-C8F80BF67845}" srcOrd="2" destOrd="0" parTransId="{D3EEE792-F810-46A3-A146-B2FDBC21ACFE}" sibTransId="{6EECA4A9-54AD-4755-9116-0C0569C8FF74}"/>
    <dgm:cxn modelId="{E4CCA1CE-EA31-4C9B-8775-EE8D44B0C516}" type="presOf" srcId="{F361F5E3-B968-4FEB-9623-C8F80BF67845}" destId="{33D6A90C-4D2E-427C-B17E-D6AA5BAD57BF}" srcOrd="0" destOrd="0" presId="urn:microsoft.com/office/officeart/2018/2/layout/IconVerticalSolidList"/>
    <dgm:cxn modelId="{BFE298DB-026E-47B7-B372-DEED1E9433F6}" type="presOf" srcId="{76815900-BD30-4C84-A727-65429793B3E4}" destId="{961343B3-27F9-4AF1-BA24-EB3DC97D48DE}" srcOrd="0" destOrd="0" presId="urn:microsoft.com/office/officeart/2018/2/layout/IconVerticalSolidList"/>
    <dgm:cxn modelId="{7A5AE4F7-DB84-4FC0-A336-9ABD52A608DD}" type="presOf" srcId="{D873C9E8-2CD5-4A21-AB71-501AED02FEB2}" destId="{81EBEE53-A0C4-42FA-8842-891BE3D0E07B}" srcOrd="0" destOrd="0" presId="urn:microsoft.com/office/officeart/2018/2/layout/IconVerticalSolidList"/>
    <dgm:cxn modelId="{4A4F33CD-4EC5-40D3-B0A3-D3AAE1CE4BA8}" type="presParOf" srcId="{81EBEE53-A0C4-42FA-8842-891BE3D0E07B}" destId="{5D542DEB-9163-4F8D-A156-63A79E877430}" srcOrd="0" destOrd="0" presId="urn:microsoft.com/office/officeart/2018/2/layout/IconVerticalSolidList"/>
    <dgm:cxn modelId="{F2F91A0A-DAE5-4654-976A-F1A1FE819972}" type="presParOf" srcId="{5D542DEB-9163-4F8D-A156-63A79E877430}" destId="{4663DA84-DD14-4B25-A773-AA26980D557A}" srcOrd="0" destOrd="0" presId="urn:microsoft.com/office/officeart/2018/2/layout/IconVerticalSolidList"/>
    <dgm:cxn modelId="{0316B8BA-2F62-4B96-8C07-BB890A2D43D5}" type="presParOf" srcId="{5D542DEB-9163-4F8D-A156-63A79E877430}" destId="{E39D2C5A-DF1B-4CDD-9C1C-3A747907D93B}" srcOrd="1" destOrd="0" presId="urn:microsoft.com/office/officeart/2018/2/layout/IconVerticalSolidList"/>
    <dgm:cxn modelId="{8153AAA7-51BF-417F-AAF0-2DA2AF4021BD}" type="presParOf" srcId="{5D542DEB-9163-4F8D-A156-63A79E877430}" destId="{DBA155CE-FCD4-4AA9-B278-A4650347F583}" srcOrd="2" destOrd="0" presId="urn:microsoft.com/office/officeart/2018/2/layout/IconVerticalSolidList"/>
    <dgm:cxn modelId="{3D184BAB-3BE4-40C0-9DB8-2E165FACE338}" type="presParOf" srcId="{5D542DEB-9163-4F8D-A156-63A79E877430}" destId="{B8E0FB53-5A1A-4C1C-9917-FF0344D157E6}" srcOrd="3" destOrd="0" presId="urn:microsoft.com/office/officeart/2018/2/layout/IconVerticalSolidList"/>
    <dgm:cxn modelId="{A8F93008-F283-4D97-92EC-D3C5ECAB88F2}" type="presParOf" srcId="{81EBEE53-A0C4-42FA-8842-891BE3D0E07B}" destId="{3609B275-1CFD-41FF-BCC9-7985647D0377}" srcOrd="1" destOrd="0" presId="urn:microsoft.com/office/officeart/2018/2/layout/IconVerticalSolidList"/>
    <dgm:cxn modelId="{23DDB322-81CF-4BC8-94E8-9BBD613B325B}" type="presParOf" srcId="{81EBEE53-A0C4-42FA-8842-891BE3D0E07B}" destId="{BA490CC5-304B-43CA-95B2-AEE3F3D111BE}" srcOrd="2" destOrd="0" presId="urn:microsoft.com/office/officeart/2018/2/layout/IconVerticalSolidList"/>
    <dgm:cxn modelId="{38EE354A-2767-40C8-9E99-2328081D84AF}" type="presParOf" srcId="{BA490CC5-304B-43CA-95B2-AEE3F3D111BE}" destId="{DB5628E0-4EF7-4BCC-AB79-A90A8F9EEBA4}" srcOrd="0" destOrd="0" presId="urn:microsoft.com/office/officeart/2018/2/layout/IconVerticalSolidList"/>
    <dgm:cxn modelId="{9FD4535D-FFD1-433A-A6A9-12AF1A55CCCC}" type="presParOf" srcId="{BA490CC5-304B-43CA-95B2-AEE3F3D111BE}" destId="{FEB81D05-001D-48EE-8E71-D4E8A855671E}" srcOrd="1" destOrd="0" presId="urn:microsoft.com/office/officeart/2018/2/layout/IconVerticalSolidList"/>
    <dgm:cxn modelId="{C9ED0808-1805-43E6-B64E-F7E6AE34F900}" type="presParOf" srcId="{BA490CC5-304B-43CA-95B2-AEE3F3D111BE}" destId="{F5FE329D-148C-46FA-ACCE-53D376135025}" srcOrd="2" destOrd="0" presId="urn:microsoft.com/office/officeart/2018/2/layout/IconVerticalSolidList"/>
    <dgm:cxn modelId="{62F25720-405F-48CE-87F0-BDB5ABA973FB}" type="presParOf" srcId="{BA490CC5-304B-43CA-95B2-AEE3F3D111BE}" destId="{961343B3-27F9-4AF1-BA24-EB3DC97D48DE}" srcOrd="3" destOrd="0" presId="urn:microsoft.com/office/officeart/2018/2/layout/IconVerticalSolidList"/>
    <dgm:cxn modelId="{04BE23F5-D8D2-4A67-BEBD-95DCD0B296EA}" type="presParOf" srcId="{81EBEE53-A0C4-42FA-8842-891BE3D0E07B}" destId="{C9E53A54-E85D-4EA3-B6F9-085D8CF6EE87}" srcOrd="3" destOrd="0" presId="urn:microsoft.com/office/officeart/2018/2/layout/IconVerticalSolidList"/>
    <dgm:cxn modelId="{8AB3BB0E-3A35-4E96-BF2F-8ACFCAE33B34}" type="presParOf" srcId="{81EBEE53-A0C4-42FA-8842-891BE3D0E07B}" destId="{7CA87FD1-66DB-43C1-ABA7-8D25A3AA3613}" srcOrd="4" destOrd="0" presId="urn:microsoft.com/office/officeart/2018/2/layout/IconVerticalSolidList"/>
    <dgm:cxn modelId="{C3B53EEF-97FD-4071-AE83-65F0EB605342}" type="presParOf" srcId="{7CA87FD1-66DB-43C1-ABA7-8D25A3AA3613}" destId="{2A4FF3A7-C23F-4784-91CC-9C5B532E14AD}" srcOrd="0" destOrd="0" presId="urn:microsoft.com/office/officeart/2018/2/layout/IconVerticalSolidList"/>
    <dgm:cxn modelId="{CF8FF620-2576-4F37-9EA5-15E262BA9F6A}" type="presParOf" srcId="{7CA87FD1-66DB-43C1-ABA7-8D25A3AA3613}" destId="{2AE1F355-1742-4DB6-8264-0AAD5F6C0CC0}" srcOrd="1" destOrd="0" presId="urn:microsoft.com/office/officeart/2018/2/layout/IconVerticalSolidList"/>
    <dgm:cxn modelId="{5F2FEACE-ADD5-48FC-86E0-58E393B8D548}" type="presParOf" srcId="{7CA87FD1-66DB-43C1-ABA7-8D25A3AA3613}" destId="{0009531D-E934-4C05-A562-D158F481DB45}" srcOrd="2" destOrd="0" presId="urn:microsoft.com/office/officeart/2018/2/layout/IconVerticalSolidList"/>
    <dgm:cxn modelId="{94926F2B-16B2-435B-BDB8-E50876428ED1}" type="presParOf" srcId="{7CA87FD1-66DB-43C1-ABA7-8D25A3AA3613}" destId="{33D6A90C-4D2E-427C-B17E-D6AA5BAD57BF}" srcOrd="3" destOrd="0" presId="urn:microsoft.com/office/officeart/2018/2/layout/IconVerticalSolidList"/>
    <dgm:cxn modelId="{402D5101-ABD0-495B-A7C8-4F5945C8F58C}" type="presParOf" srcId="{81EBEE53-A0C4-42FA-8842-891BE3D0E07B}" destId="{05A401F6-061C-4D84-AC4D-77C24D4289F6}" srcOrd="5" destOrd="0" presId="urn:microsoft.com/office/officeart/2018/2/layout/IconVerticalSolidList"/>
    <dgm:cxn modelId="{05A8C12D-1185-4AF2-AA88-7B41FFB3FD02}" type="presParOf" srcId="{81EBEE53-A0C4-42FA-8842-891BE3D0E07B}" destId="{8BF5A7C7-8813-494F-897B-E4C4BE93845D}" srcOrd="6" destOrd="0" presId="urn:microsoft.com/office/officeart/2018/2/layout/IconVerticalSolidList"/>
    <dgm:cxn modelId="{B99FBABE-899B-446B-8E6B-4B9844F317D7}" type="presParOf" srcId="{8BF5A7C7-8813-494F-897B-E4C4BE93845D}" destId="{49B3058B-E8CB-45B6-ACFA-14EF29E9F503}" srcOrd="0" destOrd="0" presId="urn:microsoft.com/office/officeart/2018/2/layout/IconVerticalSolidList"/>
    <dgm:cxn modelId="{57CBC857-F4B5-41A5-AB7A-7617D8093081}" type="presParOf" srcId="{8BF5A7C7-8813-494F-897B-E4C4BE93845D}" destId="{D45FEF46-383C-4ED4-8025-275BAB006F0B}" srcOrd="1" destOrd="0" presId="urn:microsoft.com/office/officeart/2018/2/layout/IconVerticalSolidList"/>
    <dgm:cxn modelId="{10B98452-8972-41C3-8014-8A95D5462960}" type="presParOf" srcId="{8BF5A7C7-8813-494F-897B-E4C4BE93845D}" destId="{0C31D6BA-0AB5-42AE-BAC0-8327E3147ABB}" srcOrd="2" destOrd="0" presId="urn:microsoft.com/office/officeart/2018/2/layout/IconVerticalSolidList"/>
    <dgm:cxn modelId="{7F0469E8-D760-4F2F-8240-60F6E4AD144A}" type="presParOf" srcId="{8BF5A7C7-8813-494F-897B-E4C4BE93845D}" destId="{2BA03CCB-6862-44A0-8A86-6FCE1487224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D20CD-7634-495F-B7E6-402D38E6A9D2}">
      <dsp:nvSpPr>
        <dsp:cNvPr id="0" name=""/>
        <dsp:cNvSpPr/>
      </dsp:nvSpPr>
      <dsp:spPr>
        <a:xfrm>
          <a:off x="0" y="1724"/>
          <a:ext cx="6272784" cy="781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7456FF-A90F-4F07-9C92-76704FC1056B}">
      <dsp:nvSpPr>
        <dsp:cNvPr id="0" name=""/>
        <dsp:cNvSpPr/>
      </dsp:nvSpPr>
      <dsp:spPr>
        <a:xfrm>
          <a:off x="236514" y="177644"/>
          <a:ext cx="430446" cy="4300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FFDDB0-6EEF-4DA9-8E35-07DECFE306EB}">
      <dsp:nvSpPr>
        <dsp:cNvPr id="0" name=""/>
        <dsp:cNvSpPr/>
      </dsp:nvSpPr>
      <dsp:spPr>
        <a:xfrm>
          <a:off x="903475" y="1724"/>
          <a:ext cx="5355394" cy="806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33" tIns="85333" rIns="85333" bIns="85333" numCol="1" spcCol="1270" anchor="ctr" anchorCtr="0">
          <a:noAutofit/>
        </a:bodyPr>
        <a:lstStyle/>
        <a:p>
          <a:pPr marL="0" lvl="0" indent="0" algn="l" defTabSz="622300">
            <a:lnSpc>
              <a:spcPct val="100000"/>
            </a:lnSpc>
            <a:spcBef>
              <a:spcPct val="0"/>
            </a:spcBef>
            <a:spcAft>
              <a:spcPct val="35000"/>
            </a:spcAft>
            <a:buNone/>
          </a:pPr>
          <a:r>
            <a:rPr lang="en-US" sz="1400" kern="1200"/>
            <a:t>Employee engagement is a procedure used in business and organization to improve the working process of the business and organization. </a:t>
          </a:r>
        </a:p>
      </dsp:txBody>
      <dsp:txXfrm>
        <a:off x="903475" y="1724"/>
        <a:ext cx="5355394" cy="806299"/>
      </dsp:txXfrm>
    </dsp:sp>
    <dsp:sp modelId="{48428525-3623-450B-B223-13A694EBB9C2}">
      <dsp:nvSpPr>
        <dsp:cNvPr id="0" name=""/>
        <dsp:cNvSpPr/>
      </dsp:nvSpPr>
      <dsp:spPr>
        <a:xfrm>
          <a:off x="0" y="1009598"/>
          <a:ext cx="6272784" cy="781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0D827-0A5D-40D1-A890-6FC1F04F23CF}">
      <dsp:nvSpPr>
        <dsp:cNvPr id="0" name=""/>
        <dsp:cNvSpPr/>
      </dsp:nvSpPr>
      <dsp:spPr>
        <a:xfrm>
          <a:off x="236514" y="1185518"/>
          <a:ext cx="430446" cy="4300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4E9391-2AA6-42AA-B57A-5D6CE5CE29E3}">
      <dsp:nvSpPr>
        <dsp:cNvPr id="0" name=""/>
        <dsp:cNvSpPr/>
      </dsp:nvSpPr>
      <dsp:spPr>
        <a:xfrm>
          <a:off x="903475" y="1009598"/>
          <a:ext cx="5355394" cy="806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33" tIns="85333" rIns="85333" bIns="85333" numCol="1" spcCol="1270" anchor="ctr" anchorCtr="0">
          <a:noAutofit/>
        </a:bodyPr>
        <a:lstStyle/>
        <a:p>
          <a:pPr marL="0" lvl="0" indent="0" algn="l" defTabSz="622300">
            <a:lnSpc>
              <a:spcPct val="100000"/>
            </a:lnSpc>
            <a:spcBef>
              <a:spcPct val="0"/>
            </a:spcBef>
            <a:spcAft>
              <a:spcPct val="35000"/>
            </a:spcAft>
            <a:buNone/>
          </a:pPr>
          <a:r>
            <a:rPr lang="en-US" sz="1400" kern="1200"/>
            <a:t>It benefits the employees to build a good relationship between them and easily collaborate and interact with them.</a:t>
          </a:r>
        </a:p>
      </dsp:txBody>
      <dsp:txXfrm>
        <a:off x="903475" y="1009598"/>
        <a:ext cx="5355394" cy="806299"/>
      </dsp:txXfrm>
    </dsp:sp>
    <dsp:sp modelId="{F81DB425-0CD1-4158-B640-A4B90A37DD8D}">
      <dsp:nvSpPr>
        <dsp:cNvPr id="0" name=""/>
        <dsp:cNvSpPr/>
      </dsp:nvSpPr>
      <dsp:spPr>
        <a:xfrm>
          <a:off x="0" y="2017472"/>
          <a:ext cx="6272784" cy="781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E4071-6FE3-4A6A-8D93-A4B27539E97F}">
      <dsp:nvSpPr>
        <dsp:cNvPr id="0" name=""/>
        <dsp:cNvSpPr/>
      </dsp:nvSpPr>
      <dsp:spPr>
        <a:xfrm>
          <a:off x="236514" y="2193392"/>
          <a:ext cx="430446" cy="4300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125D25-4C25-475F-8C8B-836E216E4843}">
      <dsp:nvSpPr>
        <dsp:cNvPr id="0" name=""/>
        <dsp:cNvSpPr/>
      </dsp:nvSpPr>
      <dsp:spPr>
        <a:xfrm>
          <a:off x="903475" y="2017472"/>
          <a:ext cx="5355394" cy="806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33" tIns="85333" rIns="85333" bIns="85333" numCol="1" spcCol="1270" anchor="ctr" anchorCtr="0">
          <a:noAutofit/>
        </a:bodyPr>
        <a:lstStyle/>
        <a:p>
          <a:pPr marL="0" lvl="0" indent="0" algn="l" defTabSz="622300">
            <a:lnSpc>
              <a:spcPct val="100000"/>
            </a:lnSpc>
            <a:spcBef>
              <a:spcPct val="0"/>
            </a:spcBef>
            <a:spcAft>
              <a:spcPct val="35000"/>
            </a:spcAft>
            <a:buNone/>
          </a:pPr>
          <a:r>
            <a:rPr lang="en-US" sz="1400" kern="1200"/>
            <a:t>The results of employee engagement in the hotel industry increase the growth of the business. </a:t>
          </a:r>
        </a:p>
      </dsp:txBody>
      <dsp:txXfrm>
        <a:off x="903475" y="2017472"/>
        <a:ext cx="5355394" cy="806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3DA84-DD14-4B25-A773-AA26980D557A}">
      <dsp:nvSpPr>
        <dsp:cNvPr id="0" name=""/>
        <dsp:cNvSpPr/>
      </dsp:nvSpPr>
      <dsp:spPr>
        <a:xfrm>
          <a:off x="0" y="1232"/>
          <a:ext cx="10188340" cy="62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9D2C5A-DF1B-4CDD-9C1C-3A747907D93B}">
      <dsp:nvSpPr>
        <dsp:cNvPr id="0" name=""/>
        <dsp:cNvSpPr/>
      </dsp:nvSpPr>
      <dsp:spPr>
        <a:xfrm>
          <a:off x="188890" y="141729"/>
          <a:ext cx="343437" cy="3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E0FB53-5A1A-4C1C-9917-FF0344D157E6}">
      <dsp:nvSpPr>
        <dsp:cNvPr id="0" name=""/>
        <dsp:cNvSpPr/>
      </dsp:nvSpPr>
      <dsp:spPr>
        <a:xfrm>
          <a:off x="721217" y="1232"/>
          <a:ext cx="9467122" cy="62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86" tIns="66086" rIns="66086" bIns="66086" numCol="1" spcCol="1270" anchor="ctr" anchorCtr="0">
          <a:noAutofit/>
        </a:bodyPr>
        <a:lstStyle/>
        <a:p>
          <a:pPr marL="0" lvl="0" indent="0" algn="l" defTabSz="666750">
            <a:lnSpc>
              <a:spcPct val="100000"/>
            </a:lnSpc>
            <a:spcBef>
              <a:spcPct val="0"/>
            </a:spcBef>
            <a:spcAft>
              <a:spcPct val="35000"/>
            </a:spcAft>
            <a:buNone/>
          </a:pPr>
          <a:r>
            <a:rPr lang="en-US" sz="1500" kern="1200"/>
            <a:t>This model is based on employee motivation and engagement. </a:t>
          </a:r>
        </a:p>
      </dsp:txBody>
      <dsp:txXfrm>
        <a:off x="721217" y="1232"/>
        <a:ext cx="9467122" cy="624431"/>
      </dsp:txXfrm>
    </dsp:sp>
    <dsp:sp modelId="{DB5628E0-4EF7-4BCC-AB79-A90A8F9EEBA4}">
      <dsp:nvSpPr>
        <dsp:cNvPr id="0" name=""/>
        <dsp:cNvSpPr/>
      </dsp:nvSpPr>
      <dsp:spPr>
        <a:xfrm>
          <a:off x="0" y="781770"/>
          <a:ext cx="10188340" cy="62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81D05-001D-48EE-8E71-D4E8A855671E}">
      <dsp:nvSpPr>
        <dsp:cNvPr id="0" name=""/>
        <dsp:cNvSpPr/>
      </dsp:nvSpPr>
      <dsp:spPr>
        <a:xfrm>
          <a:off x="188890" y="922267"/>
          <a:ext cx="343437" cy="3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1343B3-27F9-4AF1-BA24-EB3DC97D48DE}">
      <dsp:nvSpPr>
        <dsp:cNvPr id="0" name=""/>
        <dsp:cNvSpPr/>
      </dsp:nvSpPr>
      <dsp:spPr>
        <a:xfrm>
          <a:off x="721217" y="781770"/>
          <a:ext cx="9467122" cy="62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86" tIns="66086" rIns="66086" bIns="66086" numCol="1" spcCol="1270" anchor="ctr" anchorCtr="0">
          <a:noAutofit/>
        </a:bodyPr>
        <a:lstStyle/>
        <a:p>
          <a:pPr marL="0" lvl="0" indent="0" algn="l" defTabSz="666750">
            <a:lnSpc>
              <a:spcPct val="100000"/>
            </a:lnSpc>
            <a:spcBef>
              <a:spcPct val="0"/>
            </a:spcBef>
            <a:spcAft>
              <a:spcPct val="35000"/>
            </a:spcAft>
            <a:buNone/>
          </a:pPr>
          <a:r>
            <a:rPr lang="en-US" sz="1500" kern="1200"/>
            <a:t>This model determined that Less absenteeism, higher employee retention, happier customer, and more output is reached and achieved when the business inserts employee engagement.</a:t>
          </a:r>
        </a:p>
      </dsp:txBody>
      <dsp:txXfrm>
        <a:off x="721217" y="781770"/>
        <a:ext cx="9467122" cy="624431"/>
      </dsp:txXfrm>
    </dsp:sp>
    <dsp:sp modelId="{2A4FF3A7-C23F-4784-91CC-9C5B532E14AD}">
      <dsp:nvSpPr>
        <dsp:cNvPr id="0" name=""/>
        <dsp:cNvSpPr/>
      </dsp:nvSpPr>
      <dsp:spPr>
        <a:xfrm>
          <a:off x="0" y="1562309"/>
          <a:ext cx="10188340" cy="62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1F355-1742-4DB6-8264-0AAD5F6C0CC0}">
      <dsp:nvSpPr>
        <dsp:cNvPr id="0" name=""/>
        <dsp:cNvSpPr/>
      </dsp:nvSpPr>
      <dsp:spPr>
        <a:xfrm>
          <a:off x="188890" y="1702806"/>
          <a:ext cx="343437" cy="3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D6A90C-4D2E-427C-B17E-D6AA5BAD57BF}">
      <dsp:nvSpPr>
        <dsp:cNvPr id="0" name=""/>
        <dsp:cNvSpPr/>
      </dsp:nvSpPr>
      <dsp:spPr>
        <a:xfrm>
          <a:off x="721217" y="1562309"/>
          <a:ext cx="9467122" cy="62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86" tIns="66086" rIns="66086" bIns="66086" numCol="1" spcCol="1270" anchor="ctr" anchorCtr="0">
          <a:noAutofit/>
        </a:bodyPr>
        <a:lstStyle/>
        <a:p>
          <a:pPr marL="0" lvl="0" indent="0" algn="l" defTabSz="666750">
            <a:lnSpc>
              <a:spcPct val="100000"/>
            </a:lnSpc>
            <a:spcBef>
              <a:spcPct val="0"/>
            </a:spcBef>
            <a:spcAft>
              <a:spcPct val="35000"/>
            </a:spcAft>
            <a:buNone/>
          </a:pPr>
          <a:r>
            <a:rPr lang="en-US" sz="1500" kern="1200"/>
            <a:t>According to this theory or model, employees want to fulfil one of the five requirements, which are social, safety, esteem, self-actualization, and physical (Georgakopoulos and Kelly, 2017). </a:t>
          </a:r>
        </a:p>
      </dsp:txBody>
      <dsp:txXfrm>
        <a:off x="721217" y="1562309"/>
        <a:ext cx="9467122" cy="624431"/>
      </dsp:txXfrm>
    </dsp:sp>
    <dsp:sp modelId="{49B3058B-E8CB-45B6-ACFA-14EF29E9F503}">
      <dsp:nvSpPr>
        <dsp:cNvPr id="0" name=""/>
        <dsp:cNvSpPr/>
      </dsp:nvSpPr>
      <dsp:spPr>
        <a:xfrm>
          <a:off x="0" y="2342848"/>
          <a:ext cx="10188340" cy="62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5FEF46-383C-4ED4-8025-275BAB006F0B}">
      <dsp:nvSpPr>
        <dsp:cNvPr id="0" name=""/>
        <dsp:cNvSpPr/>
      </dsp:nvSpPr>
      <dsp:spPr>
        <a:xfrm>
          <a:off x="188890" y="2483345"/>
          <a:ext cx="343437" cy="3434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A03CCB-6862-44A0-8A86-6FCE1487224B}">
      <dsp:nvSpPr>
        <dsp:cNvPr id="0" name=""/>
        <dsp:cNvSpPr/>
      </dsp:nvSpPr>
      <dsp:spPr>
        <a:xfrm>
          <a:off x="721217" y="2342848"/>
          <a:ext cx="9467122" cy="62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86" tIns="66086" rIns="66086" bIns="66086" numCol="1" spcCol="1270" anchor="ctr" anchorCtr="0">
          <a:noAutofit/>
        </a:bodyPr>
        <a:lstStyle/>
        <a:p>
          <a:pPr marL="0" lvl="0" indent="0" algn="l" defTabSz="666750">
            <a:lnSpc>
              <a:spcPct val="100000"/>
            </a:lnSpc>
            <a:spcBef>
              <a:spcPct val="0"/>
            </a:spcBef>
            <a:spcAft>
              <a:spcPct val="35000"/>
            </a:spcAft>
            <a:buNone/>
          </a:pPr>
          <a:r>
            <a:rPr lang="en-US" sz="1500" kern="1200"/>
            <a:t>This model helps to motivate the employees and benefits the employee to increase their productivity. </a:t>
          </a:r>
        </a:p>
      </dsp:txBody>
      <dsp:txXfrm>
        <a:off x="721217" y="2342848"/>
        <a:ext cx="9467122" cy="6244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B018AA-DEA7-448F-AE2F-C3D13A0F02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FB87A71-96EB-4108-95A3-855A4C3601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8647F05-0506-494A-8060-3F395B947DF9}" type="datetimeFigureOut">
              <a:rPr lang="en-US" smtClean="0"/>
              <a:t>12/4/2022</a:t>
            </a:fld>
            <a:endParaRPr lang="en-US" dirty="0"/>
          </a:p>
        </p:txBody>
      </p:sp>
      <p:sp>
        <p:nvSpPr>
          <p:cNvPr id="4" name="Footer Placeholder 3">
            <a:extLst>
              <a:ext uri="{FF2B5EF4-FFF2-40B4-BE49-F238E27FC236}">
                <a16:creationId xmlns:a16="http://schemas.microsoft.com/office/drawing/2014/main" id="{9445591A-E83D-4F8A-B064-12B29D3154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7AF2308-535F-471C-9423-3467454C92F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61E857-36B8-43F1-9D87-FE508167BCE3}" type="slidenum">
              <a:rPr lang="en-US" smtClean="0"/>
              <a:t>‹#›</a:t>
            </a:fld>
            <a:endParaRPr lang="en-US" dirty="0"/>
          </a:p>
        </p:txBody>
      </p:sp>
    </p:spTree>
    <p:extLst>
      <p:ext uri="{BB962C8B-B14F-4D97-AF65-F5344CB8AC3E}">
        <p14:creationId xmlns:p14="http://schemas.microsoft.com/office/powerpoint/2010/main" val="14002314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C0A13-3F3D-45D4-B17C-1E0ACF36A6FB}" type="datetimeFigureOut">
              <a:rPr lang="en-US" smtClean="0"/>
              <a:t>12/4/2022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FAAAB6-A2C6-4A85-A3A1-98EFBA61C967}" type="slidenum">
              <a:rPr lang="en-US" smtClean="0"/>
              <a:t>‹#›</a:t>
            </a:fld>
            <a:endParaRPr lang="en-US" dirty="0"/>
          </a:p>
        </p:txBody>
      </p:sp>
    </p:spTree>
    <p:extLst>
      <p:ext uri="{BB962C8B-B14F-4D97-AF65-F5344CB8AC3E}">
        <p14:creationId xmlns:p14="http://schemas.microsoft.com/office/powerpoint/2010/main" val="2076752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8EAA36B1-75F6-458C-B388-8BC01E9857C8}" type="slidenum">
              <a:rPr lang="en-US" smtClean="0"/>
              <a:t>2</a:t>
            </a:fld>
            <a:endParaRPr lang="en-US" dirty="0"/>
          </a:p>
        </p:txBody>
      </p:sp>
    </p:spTree>
    <p:extLst>
      <p:ext uri="{BB962C8B-B14F-4D97-AF65-F5344CB8AC3E}">
        <p14:creationId xmlns:p14="http://schemas.microsoft.com/office/powerpoint/2010/main" val="270320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 engagement is important to reach and achieve the aim and object of the business and organization. It provides growth and success for the company and organization. The hotel industry needs good employee engagement to effectively fulfil customer demands. It is necessary to insert employee engagement to build a good relationship between the employees. It benefits the organization and business by reducing the conflict between the employees. It also benefits the business and organization to become effective (Sun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2019). This presentation will discuss employee engagement and the significance of employee engagement by following and using Maslow's model and theory. This presentation will also discuss the definition of engagement and examples of good and better experiences to engage employees in the hotel industry. Examples of good experience and practice included friendly competition, communication opportunities, rewards and recognition</a:t>
            </a:r>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3</a:t>
            </a:fld>
            <a:endParaRPr lang="en-US" dirty="0"/>
          </a:p>
        </p:txBody>
      </p:sp>
    </p:spTree>
    <p:extLst>
      <p:ext uri="{BB962C8B-B14F-4D97-AF65-F5344CB8AC3E}">
        <p14:creationId xmlns:p14="http://schemas.microsoft.com/office/powerpoint/2010/main" val="3487835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engagement is a procedure used in business and organization to improve the working process of the business and organization. It gives advantages to the business and organization to achieve the goals of the business. Employees put all of their efforts into increasing the productivity of the organization and business by inserting employee engagement in the business and organization. In this system, employees are loyal to their company as well as the workplace (Sun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2019). It benefits the employees to build a good relationship between them and easily collaborate and interact with them. It benefits the organization by increasing the growth of the business. It is necessary to successfully run a business and organization as well as increase the organization's productivity. Employee engagement plays an essential role in giving facilities to customers. It plays a vital role in expanding business that is related to the hotel industry. The results of employee engagement in the hotel industry increase the growth of the business. Because it is directly connected to the employee and customers. In the hotel industry, all employees are responsible for giving good quality services (</a:t>
            </a:r>
            <a:r>
              <a:rPr lang="en-US" sz="1200" kern="1200" dirty="0" err="1">
                <a:solidFill>
                  <a:schemeClr val="tx1"/>
                </a:solidFill>
                <a:effectLst/>
                <a:latin typeface="+mn-lt"/>
                <a:ea typeface="+mn-ea"/>
                <a:cs typeface="+mn-cs"/>
              </a:rPr>
              <a:t>Chandani</a:t>
            </a:r>
            <a:r>
              <a:rPr lang="en-US" sz="1200" kern="1200" dirty="0">
                <a:solidFill>
                  <a:schemeClr val="tx1"/>
                </a:solidFill>
                <a:effectLst/>
                <a:latin typeface="+mn-lt"/>
                <a:ea typeface="+mn-ea"/>
                <a:cs typeface="+mn-cs"/>
              </a:rPr>
              <a:t> et al., 2016).  </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4</a:t>
            </a:fld>
            <a:endParaRPr lang="en-US" dirty="0"/>
          </a:p>
        </p:txBody>
      </p:sp>
    </p:spTree>
    <p:extLst>
      <p:ext uri="{BB962C8B-B14F-4D97-AF65-F5344CB8AC3E}">
        <p14:creationId xmlns:p14="http://schemas.microsoft.com/office/powerpoint/2010/main" val="2901340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 engagement is not significant and important in the hotel industry, but it is important for all businesses and organizations. It is necessary for the hotel industry to keep insert employee engagement to meet the needs of the customers. Employee engagement is necessary for the achievement of the goals of every business and organization. Employee engagement is important for the hotel industry to full all the demands of the customer. There is no acceptance of any mistake in the hotel industry because once the customers notice the mistakes, so they never come back to this hotel. Because switching towards the other hotels is very easy. Those employees that are well experienced can easily meet the needs of customers. It benefits the hotel industry by giving a positive experience to the customer (Kumar and </a:t>
            </a:r>
            <a:r>
              <a:rPr lang="en-US" sz="1200" kern="1200" dirty="0" err="1">
                <a:solidFill>
                  <a:schemeClr val="tx1"/>
                </a:solidFill>
                <a:effectLst/>
                <a:latin typeface="+mn-lt"/>
                <a:ea typeface="+mn-ea"/>
                <a:cs typeface="+mn-cs"/>
              </a:rPr>
              <a:t>Pansari</a:t>
            </a:r>
            <a:r>
              <a:rPr lang="en-US" sz="1200" kern="1200" dirty="0">
                <a:solidFill>
                  <a:schemeClr val="tx1"/>
                </a:solidFill>
                <a:effectLst/>
                <a:latin typeface="+mn-lt"/>
                <a:ea typeface="+mn-ea"/>
                <a:cs typeface="+mn-cs"/>
              </a:rPr>
              <a:t>, 2015).</a:t>
            </a:r>
          </a:p>
          <a:p>
            <a:r>
              <a:rPr lang="en-US" sz="1200" kern="1200" dirty="0">
                <a:solidFill>
                  <a:schemeClr val="tx1"/>
                </a:solidFill>
                <a:effectLst/>
                <a:latin typeface="+mn-lt"/>
                <a:ea typeface="+mn-ea"/>
                <a:cs typeface="+mn-cs"/>
              </a:rPr>
              <a:t>The responsibility that is included in the hotel industry is finding good and unique talents in order to the growth of the business. The duty of the hotel industry is to provide good training to these talents in order to achieve the goals of the business. This good and unique training increases the productivity of the new employees as well as the organization. The training that is provided by the hotel industry benefits the employee to enhance their skills in order to effectively fulfil the demands of the customers. A good manager is necessary for the hotel industry to effectively manage all the work of the hotel industry. Inserting the new items on the menu card of the hotel gives the advantage of attracting new customers towards itself. It is shown that new customers are attracted to new items that are good and unique. The significance of employee engagement in the hotel industry benefits building good relationships with customers (</a:t>
            </a:r>
            <a:r>
              <a:rPr lang="en-US" sz="1200" kern="1200" dirty="0" err="1">
                <a:solidFill>
                  <a:schemeClr val="tx1"/>
                </a:solidFill>
                <a:effectLst/>
                <a:latin typeface="+mn-lt"/>
                <a:ea typeface="+mn-ea"/>
                <a:cs typeface="+mn-cs"/>
              </a:rPr>
              <a:t>Eldor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Vigoda-Gadot</a:t>
            </a:r>
            <a:r>
              <a:rPr lang="en-US" sz="1200" kern="1200" dirty="0">
                <a:solidFill>
                  <a:schemeClr val="tx1"/>
                </a:solidFill>
                <a:effectLst/>
                <a:latin typeface="+mn-lt"/>
                <a:ea typeface="+mn-ea"/>
                <a:cs typeface="+mn-cs"/>
              </a:rPr>
              <a:t>, 2017). </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5</a:t>
            </a:fld>
            <a:endParaRPr lang="en-US" dirty="0"/>
          </a:p>
        </p:txBody>
      </p:sp>
    </p:spTree>
    <p:extLst>
      <p:ext uri="{BB962C8B-B14F-4D97-AF65-F5344CB8AC3E}">
        <p14:creationId xmlns:p14="http://schemas.microsoft.com/office/powerpoint/2010/main" val="138738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engagement benefits the business and organization to become an effective and successful organization. It also benefits the business and organization to improve their productivity, outcomes, good relationship with the customer and employees, rate of retention, and culture of the company. It is necessary to easily achieve the goals of the business and organization. It is important for the satisfaction of the customer. to the achievement of the satisfaction of the customer in the hotel industry, so provide good and better quality services. Customers are easily attracted towards the hotel industry if the hotel fulfils all the demands and provides better quality services (Osborne and </a:t>
            </a:r>
            <a:r>
              <a:rPr lang="en-US" sz="1200" kern="1200" dirty="0" err="1">
                <a:solidFill>
                  <a:schemeClr val="tx1"/>
                </a:solidFill>
                <a:effectLst/>
                <a:latin typeface="+mn-lt"/>
                <a:ea typeface="+mn-ea"/>
                <a:cs typeface="+mn-cs"/>
              </a:rPr>
              <a:t>Hammoud</a:t>
            </a:r>
            <a:r>
              <a:rPr lang="en-US" sz="1200" kern="1200" dirty="0">
                <a:solidFill>
                  <a:schemeClr val="tx1"/>
                </a:solidFill>
                <a:effectLst/>
                <a:latin typeface="+mn-lt"/>
                <a:ea typeface="+mn-ea"/>
                <a:cs typeface="+mn-cs"/>
              </a:rPr>
              <a:t>, 2017). </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6</a:t>
            </a:fld>
            <a:endParaRPr lang="en-US" dirty="0"/>
          </a:p>
        </p:txBody>
      </p:sp>
    </p:spTree>
    <p:extLst>
      <p:ext uri="{BB962C8B-B14F-4D97-AF65-F5344CB8AC3E}">
        <p14:creationId xmlns:p14="http://schemas.microsoft.com/office/powerpoint/2010/main" val="2293982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law of circulation says that in order to give, keep, or receive something from the customer, an individual must first experience himself or herself to know the quality of the product and services. The hotel industry is engaged with different kinds of customers. It is necessary for the hotel industry to meet the needs of these different kinds or types of customers. Employee engagement is important to the hotel industry to easily fulfil the demands of these different kinds or types of customers. If the employees are not interested in doing the job in this hotel and they misbehave with the customer. as a result, it has a negative impact and stuck the growth of the business and organization (Al </a:t>
            </a:r>
            <a:r>
              <a:rPr lang="en-US" sz="1200" kern="1200" dirty="0" err="1">
                <a:solidFill>
                  <a:schemeClr val="tx1"/>
                </a:solidFill>
                <a:effectLst/>
                <a:latin typeface="+mn-lt"/>
                <a:ea typeface="+mn-ea"/>
                <a:cs typeface="+mn-cs"/>
              </a:rPr>
              <a:t>Mehrzi</a:t>
            </a:r>
            <a:r>
              <a:rPr lang="en-US" sz="1200" kern="1200" dirty="0">
                <a:solidFill>
                  <a:schemeClr val="tx1"/>
                </a:solidFill>
                <a:effectLst/>
                <a:latin typeface="+mn-lt"/>
                <a:ea typeface="+mn-ea"/>
                <a:cs typeface="+mn-cs"/>
              </a:rPr>
              <a:t> and Singh, 2016).</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7</a:t>
            </a:fld>
            <a:endParaRPr lang="en-US" dirty="0"/>
          </a:p>
        </p:txBody>
      </p:sp>
    </p:spTree>
    <p:extLst>
      <p:ext uri="{BB962C8B-B14F-4D97-AF65-F5344CB8AC3E}">
        <p14:creationId xmlns:p14="http://schemas.microsoft.com/office/powerpoint/2010/main" val="3062938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Engagement is the word that is used to keep employees' emotional commitment related to their workplace and the organization (</a:t>
            </a:r>
            <a:r>
              <a:rPr lang="en-US" sz="1200" kern="1200" dirty="0" err="1">
                <a:solidFill>
                  <a:schemeClr val="tx1"/>
                </a:solidFill>
                <a:effectLst/>
                <a:latin typeface="+mn-lt"/>
                <a:ea typeface="+mn-ea"/>
                <a:cs typeface="+mn-cs"/>
              </a:rPr>
              <a:t>Setiyani</a:t>
            </a:r>
            <a:r>
              <a:rPr lang="en-US" sz="1200" kern="1200" dirty="0">
                <a:solidFill>
                  <a:schemeClr val="tx1"/>
                </a:solidFill>
                <a:effectLst/>
                <a:latin typeface="+mn-lt"/>
                <a:ea typeface="+mn-ea"/>
                <a:cs typeface="+mn-cs"/>
              </a:rPr>
              <a:t> et al., 2019). It benefits the hotel industry by easily increasing the productivity of the business, which is necessary to increase the growth of the business and organization. It plays an essential role to meets the needs of the customers. The success of the hotel industry is based on engagement. </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8</a:t>
            </a:fld>
            <a:endParaRPr lang="en-US" dirty="0"/>
          </a:p>
        </p:txBody>
      </p:sp>
    </p:spTree>
    <p:extLst>
      <p:ext uri="{BB962C8B-B14F-4D97-AF65-F5344CB8AC3E}">
        <p14:creationId xmlns:p14="http://schemas.microsoft.com/office/powerpoint/2010/main" val="4209842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one of the motivational theories that was published in the year of 1943. This model is based on employee motivation and engagement. This model determined that Less absenteeism, higher employee retention, happier customer, and more output is reached and achieved when the business inserts employee engagement. This model is beneficial to the hotel industry and other businesses that are actually directly connected to the customers. According to this theory or model, employees want to fulfil one of the five requirements, which are social, safety, esteem, self-actualization, and physical (</a:t>
            </a:r>
            <a:r>
              <a:rPr lang="en-US" sz="1200" kern="1200" dirty="0" err="1">
                <a:solidFill>
                  <a:schemeClr val="tx1"/>
                </a:solidFill>
                <a:effectLst/>
                <a:latin typeface="+mn-lt"/>
                <a:ea typeface="+mn-ea"/>
                <a:cs typeface="+mn-cs"/>
              </a:rPr>
              <a:t>Georgakopoulos</a:t>
            </a:r>
            <a:r>
              <a:rPr lang="en-US" sz="1200" kern="1200" dirty="0">
                <a:solidFill>
                  <a:schemeClr val="tx1"/>
                </a:solidFill>
                <a:effectLst/>
                <a:latin typeface="+mn-lt"/>
                <a:ea typeface="+mn-ea"/>
                <a:cs typeface="+mn-cs"/>
              </a:rPr>
              <a:t> and Kelly, 2017). Suppose one of these requirements is full by the organization to the employee, so the employee work in that business and organization. When the requirements of the employees are fulfilled by the business and organization, so the employees feel safe at their workplace, this model benefits the business and organization in determining the employee's interests related to their workplace. This model helps to motivate the employees and benefits the employee to increase their productivity. This model also determined employee satisfaction towards the business and organization (Jones 2018).  </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9</a:t>
            </a:fld>
            <a:endParaRPr lang="en-US" dirty="0"/>
          </a:p>
        </p:txBody>
      </p:sp>
    </p:spTree>
    <p:extLst>
      <p:ext uri="{BB962C8B-B14F-4D97-AF65-F5344CB8AC3E}">
        <p14:creationId xmlns:p14="http://schemas.microsoft.com/office/powerpoint/2010/main" val="3117119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Friendly Competitions: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one of the good and better experiences for the employees engaged in the hotel industry to keep the friendly competition between the employees. </a:t>
            </a:r>
            <a:r>
              <a:rPr lang="en-GB" sz="1200" dirty="0">
                <a:solidFill>
                  <a:srgbClr val="000000"/>
                </a:solidFill>
                <a:effectLst/>
                <a:latin typeface="Arial" panose="020B0604020202020204" pitchFamily="34" charset="0"/>
                <a:ea typeface="Calibri" panose="020F0502020204030204" pitchFamily="34" charset="0"/>
              </a:rPr>
              <a:t>Marriot Hotel always ensures the friendly competition.</a:t>
            </a:r>
            <a:r>
              <a:rPr lang="en-US" sz="1200" kern="1200" dirty="0">
                <a:solidFill>
                  <a:schemeClr val="tx1"/>
                </a:solidFill>
                <a:effectLst/>
                <a:latin typeface="Arial" panose="020B0604020202020204" pitchFamily="34" charset="0"/>
                <a:ea typeface="+mn-ea"/>
                <a:cs typeface="Arial" panose="020B0604020202020204" pitchFamily="34" charset="0"/>
              </a:rPr>
              <a:t> </a:t>
            </a:r>
            <a:r>
              <a:rPr lang="en-US" sz="1200" kern="1200" dirty="0">
                <a:solidFill>
                  <a:schemeClr val="tx1"/>
                </a:solidFill>
                <a:effectLst/>
                <a:latin typeface="+mn-lt"/>
                <a:ea typeface="+mn-ea"/>
                <a:cs typeface="+mn-cs"/>
              </a:rPr>
              <a:t>Friendly competition between the employees gives the advantages to the business and organization to improve and enhance the sales and productivity of the employees and engage the employees. Organizations and business give incentivize their employee to reach their targets (</a:t>
            </a:r>
            <a:r>
              <a:rPr lang="en-US" sz="1200" kern="1200" dirty="0" err="1">
                <a:solidFill>
                  <a:schemeClr val="tx1"/>
                </a:solidFill>
                <a:effectLst/>
                <a:latin typeface="+mn-lt"/>
                <a:ea typeface="+mn-ea"/>
                <a:cs typeface="+mn-cs"/>
              </a:rPr>
              <a:t>Georgakopoulos</a:t>
            </a:r>
            <a:r>
              <a:rPr lang="en-US" sz="1200" kern="1200" dirty="0">
                <a:solidFill>
                  <a:schemeClr val="tx1"/>
                </a:solidFill>
                <a:effectLst/>
                <a:latin typeface="+mn-lt"/>
                <a:ea typeface="+mn-ea"/>
                <a:cs typeface="+mn-cs"/>
              </a:rPr>
              <a:t> and Kelly, 2017). </a:t>
            </a:r>
          </a:p>
          <a:p>
            <a:r>
              <a:rPr lang="en-US" sz="1200" b="1" kern="1200" dirty="0">
                <a:solidFill>
                  <a:schemeClr val="tx1"/>
                </a:solidFill>
                <a:effectLst/>
                <a:latin typeface="+mn-lt"/>
                <a:ea typeface="+mn-ea"/>
                <a:cs typeface="+mn-cs"/>
              </a:rPr>
              <a:t>Communication opportunities:</a:t>
            </a:r>
          </a:p>
          <a:p>
            <a:r>
              <a:rPr lang="en-US" sz="1200" kern="1200" dirty="0">
                <a:solidFill>
                  <a:schemeClr val="tx1"/>
                </a:solidFill>
                <a:effectLst/>
                <a:latin typeface="+mn-lt"/>
                <a:ea typeface="+mn-ea"/>
                <a:cs typeface="+mn-cs"/>
              </a:rPr>
              <a:t>The business and organization benefit their employee's work organized by utilizing the sense of connectivity. The good and successful employees connected with the others employees by improving their communication function. It gives benefits to the organization and business to improve their productivity and growth. It is also one of the best ways to engage employees in the hotel industry.  </a:t>
            </a:r>
          </a:p>
          <a:p>
            <a:r>
              <a:rPr lang="en-US" sz="1200" b="1" kern="1200" dirty="0">
                <a:solidFill>
                  <a:schemeClr val="tx1"/>
                </a:solidFill>
                <a:effectLst/>
                <a:latin typeface="+mn-lt"/>
                <a:ea typeface="+mn-ea"/>
                <a:cs typeface="+mn-cs"/>
              </a:rPr>
              <a:t>Recognition And Rewards:</a:t>
            </a: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Premier Inn provides rewards for their employees to maintain the employee's performance and progress. For hotels it is very important to give financial rewards to their employees. It is noticed that recognition plays a vital role in the hotel industry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Nafei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2016). There is a need for the organisation to give rewards to their employee to achieve the goals of the business and organisation. The employees want financial rewards to solve their little issues.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10</a:t>
            </a:fld>
            <a:endParaRPr lang="en-US" dirty="0"/>
          </a:p>
        </p:txBody>
      </p:sp>
    </p:spTree>
    <p:extLst>
      <p:ext uri="{BB962C8B-B14F-4D97-AF65-F5344CB8AC3E}">
        <p14:creationId xmlns:p14="http://schemas.microsoft.com/office/powerpoint/2010/main" val="3509848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engagement is the methods and processes that are followed by a business and organization to improve and enhance the working process of the business. Employees put their efforts into increasing and enhancing the productivity of the organization by inserting employee engagement into the business. It is important to the hotel industry to keep insert employee engagement to fulfil the demands of the customers. It is important to the achievement of the goals of every organization. Customers and clients are easily attracted towards the hotel industry if the hotel meets the needs of the customers. The law of circulation states that to give, keep, or receive something-something from a customer, someone has to first experience himself or herself. Maslow’s model is useful to the hotel industry and other businesses that are directly engaged with customers. Examples of good practices that are engaged the employees in the hotel industry include friendly competition, communication opportunities, rewards and recognition. </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11</a:t>
            </a:fld>
            <a:endParaRPr lang="en-US" dirty="0"/>
          </a:p>
        </p:txBody>
      </p:sp>
    </p:spTree>
    <p:extLst>
      <p:ext uri="{BB962C8B-B14F-4D97-AF65-F5344CB8AC3E}">
        <p14:creationId xmlns:p14="http://schemas.microsoft.com/office/powerpoint/2010/main" val="192097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Maffei</a:t>
            </a:r>
            <a:r>
              <a:rPr lang="en-US" sz="1200" kern="1200" dirty="0">
                <a:solidFill>
                  <a:schemeClr val="tx1"/>
                </a:solidFill>
                <a:effectLst/>
                <a:latin typeface="+mn-lt"/>
                <a:ea typeface="+mn-ea"/>
                <a:cs typeface="+mn-cs"/>
              </a:rPr>
              <a:t>, W.A., 2016. Organizational silence: a barrier to job engagement in successful organizations. </a:t>
            </a:r>
            <a:r>
              <a:rPr lang="en-US" sz="1200" i="1" kern="1200" dirty="0">
                <a:solidFill>
                  <a:schemeClr val="tx1"/>
                </a:solidFill>
                <a:effectLst/>
                <a:latin typeface="+mn-lt"/>
                <a:ea typeface="+mn-ea"/>
                <a:cs typeface="+mn-cs"/>
              </a:rPr>
              <a:t>International Business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a:t>
            </a:r>
            <a:r>
              <a:rPr lang="en-US" sz="1200" kern="1200" dirty="0">
                <a:solidFill>
                  <a:schemeClr val="tx1"/>
                </a:solidFill>
                <a:effectLst/>
                <a:latin typeface="+mn-lt"/>
                <a:ea typeface="+mn-ea"/>
                <a:cs typeface="+mn-cs"/>
              </a:rPr>
              <a:t>(4), pp.100-117.</a:t>
            </a:r>
          </a:p>
          <a:p>
            <a:r>
              <a:rPr lang="en-US" sz="1200" kern="1200" dirty="0" err="1">
                <a:solidFill>
                  <a:schemeClr val="tx1"/>
                </a:solidFill>
                <a:effectLst/>
                <a:latin typeface="+mn-lt"/>
                <a:ea typeface="+mn-ea"/>
                <a:cs typeface="+mn-cs"/>
              </a:rPr>
              <a:t>Georgakopoulos</a:t>
            </a:r>
            <a:r>
              <a:rPr lang="en-US" sz="1200" kern="1200" dirty="0">
                <a:solidFill>
                  <a:schemeClr val="tx1"/>
                </a:solidFill>
                <a:effectLst/>
                <a:latin typeface="+mn-lt"/>
                <a:ea typeface="+mn-ea"/>
                <a:cs typeface="+mn-cs"/>
              </a:rPr>
              <a:t>, A. and Kelly, M.P., 2017. Tackling workplace bullying: A scholarship of engagement study of workplace wellness as a system. </a:t>
            </a:r>
            <a:r>
              <a:rPr lang="en-US" sz="1200" i="1" kern="1200" dirty="0">
                <a:solidFill>
                  <a:schemeClr val="tx1"/>
                </a:solidFill>
                <a:effectLst/>
                <a:latin typeface="+mn-lt"/>
                <a:ea typeface="+mn-ea"/>
                <a:cs typeface="+mn-cs"/>
              </a:rPr>
              <a:t>International Journal of Workplace Health Management</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Jones, R.L., 2018. </a:t>
            </a:r>
            <a:r>
              <a:rPr lang="en-US" sz="1200" i="1" kern="1200" dirty="0">
                <a:solidFill>
                  <a:schemeClr val="tx1"/>
                </a:solidFill>
                <a:effectLst/>
                <a:latin typeface="+mn-lt"/>
                <a:ea typeface="+mn-ea"/>
                <a:cs typeface="+mn-cs"/>
              </a:rPr>
              <a:t>The relationship of employee engagement and employee job satisfaction to organizational commitment</a:t>
            </a:r>
            <a:r>
              <a:rPr lang="en-US" sz="1200" kern="1200" dirty="0">
                <a:solidFill>
                  <a:schemeClr val="tx1"/>
                </a:solidFill>
                <a:effectLst/>
                <a:latin typeface="+mn-lt"/>
                <a:ea typeface="+mn-ea"/>
                <a:cs typeface="+mn-cs"/>
              </a:rPr>
              <a:t> (Doctoral dissertation, Walden University).</a:t>
            </a:r>
          </a:p>
          <a:p>
            <a:r>
              <a:rPr lang="en-US" sz="1200" kern="1200" dirty="0" err="1">
                <a:solidFill>
                  <a:schemeClr val="tx1"/>
                </a:solidFill>
                <a:effectLst/>
                <a:latin typeface="+mn-lt"/>
                <a:ea typeface="+mn-ea"/>
                <a:cs typeface="+mn-cs"/>
              </a:rPr>
              <a:t>Setiyani</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Djumarno</a:t>
            </a:r>
            <a:r>
              <a:rPr lang="en-US" sz="1200" kern="1200" dirty="0">
                <a:solidFill>
                  <a:schemeClr val="tx1"/>
                </a:solidFill>
                <a:effectLst/>
                <a:latin typeface="+mn-lt"/>
                <a:ea typeface="+mn-ea"/>
                <a:cs typeface="+mn-cs"/>
              </a:rPr>
              <a:t>, D., </a:t>
            </a:r>
            <a:r>
              <a:rPr lang="en-US" sz="1200" kern="1200" dirty="0" err="1">
                <a:solidFill>
                  <a:schemeClr val="tx1"/>
                </a:solidFill>
                <a:effectLst/>
                <a:latin typeface="+mn-lt"/>
                <a:ea typeface="+mn-ea"/>
                <a:cs typeface="+mn-cs"/>
              </a:rPr>
              <a:t>Riyanto</a:t>
            </a:r>
            <a:r>
              <a:rPr lang="en-US" sz="1200" kern="1200" dirty="0">
                <a:solidFill>
                  <a:schemeClr val="tx1"/>
                </a:solidFill>
                <a:effectLst/>
                <a:latin typeface="+mn-lt"/>
                <a:ea typeface="+mn-ea"/>
                <a:cs typeface="+mn-cs"/>
              </a:rPr>
              <a:t>, S. and </a:t>
            </a:r>
            <a:r>
              <a:rPr lang="en-US" sz="1200" kern="1200" dirty="0" err="1">
                <a:solidFill>
                  <a:schemeClr val="tx1"/>
                </a:solidFill>
                <a:effectLst/>
                <a:latin typeface="+mn-lt"/>
                <a:ea typeface="+mn-ea"/>
                <a:cs typeface="+mn-cs"/>
              </a:rPr>
              <a:t>Nawangsari</a:t>
            </a:r>
            <a:r>
              <a:rPr lang="en-US" sz="1200" kern="1200" dirty="0">
                <a:solidFill>
                  <a:schemeClr val="tx1"/>
                </a:solidFill>
                <a:effectLst/>
                <a:latin typeface="+mn-lt"/>
                <a:ea typeface="+mn-ea"/>
                <a:cs typeface="+mn-cs"/>
              </a:rPr>
              <a:t>, L., 2019. The effect of work environment on flexible working hours, employee engagement and employee motivation. </a:t>
            </a:r>
            <a:r>
              <a:rPr lang="en-US" sz="1200" i="1" kern="1200" dirty="0">
                <a:solidFill>
                  <a:schemeClr val="tx1"/>
                </a:solidFill>
                <a:effectLst/>
                <a:latin typeface="+mn-lt"/>
                <a:ea typeface="+mn-ea"/>
                <a:cs typeface="+mn-cs"/>
              </a:rPr>
              <a:t>International Review of Management and Marketing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a:t>
            </a:r>
            <a:r>
              <a:rPr lang="en-US" sz="1200" kern="1200" dirty="0">
                <a:solidFill>
                  <a:schemeClr val="tx1"/>
                </a:solidFill>
                <a:effectLst/>
                <a:latin typeface="+mn-lt"/>
                <a:ea typeface="+mn-ea"/>
                <a:cs typeface="+mn-cs"/>
              </a:rPr>
              <a:t>(3), pp.112-116.</a:t>
            </a:r>
          </a:p>
          <a:p>
            <a:r>
              <a:rPr lang="en-US" sz="1200" kern="1200" dirty="0">
                <a:solidFill>
                  <a:schemeClr val="tx1"/>
                </a:solidFill>
                <a:effectLst/>
                <a:latin typeface="+mn-lt"/>
                <a:ea typeface="+mn-ea"/>
                <a:cs typeface="+mn-cs"/>
              </a:rPr>
              <a:t>Al </a:t>
            </a:r>
            <a:r>
              <a:rPr lang="en-US" sz="1200" kern="1200" dirty="0" err="1">
                <a:solidFill>
                  <a:schemeClr val="tx1"/>
                </a:solidFill>
                <a:effectLst/>
                <a:latin typeface="+mn-lt"/>
                <a:ea typeface="+mn-ea"/>
                <a:cs typeface="+mn-cs"/>
              </a:rPr>
              <a:t>Mehrzi</a:t>
            </a:r>
            <a:r>
              <a:rPr lang="en-US" sz="1200" kern="1200" dirty="0">
                <a:solidFill>
                  <a:schemeClr val="tx1"/>
                </a:solidFill>
                <a:effectLst/>
                <a:latin typeface="+mn-lt"/>
                <a:ea typeface="+mn-ea"/>
                <a:cs typeface="+mn-cs"/>
              </a:rPr>
              <a:t>, N. and Singh, S.K., 2016. Competing through employee engagement: a proposed framework. </a:t>
            </a:r>
            <a:r>
              <a:rPr lang="en-US" sz="1200" i="1" kern="1200" dirty="0">
                <a:solidFill>
                  <a:schemeClr val="tx1"/>
                </a:solidFill>
                <a:effectLst/>
                <a:latin typeface="+mn-lt"/>
                <a:ea typeface="+mn-ea"/>
                <a:cs typeface="+mn-cs"/>
              </a:rPr>
              <a:t>International Journal of Productivity and Performance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65</a:t>
            </a:r>
            <a:r>
              <a:rPr lang="en-US" sz="1200" kern="1200" dirty="0">
                <a:solidFill>
                  <a:schemeClr val="tx1"/>
                </a:solidFill>
                <a:effectLst/>
                <a:latin typeface="+mn-lt"/>
                <a:ea typeface="+mn-ea"/>
                <a:cs typeface="+mn-cs"/>
              </a:rPr>
              <a:t>(6), pp.831-843.</a:t>
            </a:r>
          </a:p>
          <a:p>
            <a:r>
              <a:rPr lang="en-US" sz="1200" kern="1200" dirty="0">
                <a:solidFill>
                  <a:schemeClr val="tx1"/>
                </a:solidFill>
                <a:effectLst/>
                <a:latin typeface="+mn-lt"/>
                <a:ea typeface="+mn-ea"/>
                <a:cs typeface="+mn-cs"/>
              </a:rPr>
              <a:t>Osborne, S. and </a:t>
            </a:r>
            <a:r>
              <a:rPr lang="en-US" sz="1200" kern="1200" dirty="0" err="1">
                <a:solidFill>
                  <a:schemeClr val="tx1"/>
                </a:solidFill>
                <a:effectLst/>
                <a:latin typeface="+mn-lt"/>
                <a:ea typeface="+mn-ea"/>
                <a:cs typeface="+mn-cs"/>
              </a:rPr>
              <a:t>Hammoud</a:t>
            </a:r>
            <a:r>
              <a:rPr lang="en-US" sz="1200" kern="1200" dirty="0">
                <a:solidFill>
                  <a:schemeClr val="tx1"/>
                </a:solidFill>
                <a:effectLst/>
                <a:latin typeface="+mn-lt"/>
                <a:ea typeface="+mn-ea"/>
                <a:cs typeface="+mn-cs"/>
              </a:rPr>
              <a:t>, M.S., 2017. Effective employee engagement in the workplace. </a:t>
            </a:r>
            <a:r>
              <a:rPr lang="en-US" sz="1200" i="1" kern="1200" dirty="0">
                <a:solidFill>
                  <a:schemeClr val="tx1"/>
                </a:solidFill>
                <a:effectLst/>
                <a:latin typeface="+mn-lt"/>
                <a:ea typeface="+mn-ea"/>
                <a:cs typeface="+mn-cs"/>
              </a:rPr>
              <a:t>International Journal of Applied Management and Technology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16</a:t>
            </a:r>
            <a:r>
              <a:rPr lang="en-US" sz="1200" kern="1200" dirty="0">
                <a:solidFill>
                  <a:schemeClr val="tx1"/>
                </a:solidFill>
                <a:effectLst/>
                <a:latin typeface="+mn-lt"/>
                <a:ea typeface="+mn-ea"/>
                <a:cs typeface="+mn-cs"/>
              </a:rPr>
              <a:t>(1), p.4.</a:t>
            </a:r>
          </a:p>
          <a:p>
            <a:r>
              <a:rPr lang="en-US" sz="1200" kern="1200" dirty="0" err="1">
                <a:solidFill>
                  <a:schemeClr val="tx1"/>
                </a:solidFill>
                <a:effectLst/>
                <a:latin typeface="+mn-lt"/>
                <a:ea typeface="+mn-ea"/>
                <a:cs typeface="+mn-cs"/>
              </a:rPr>
              <a:t>Eldor</a:t>
            </a:r>
            <a:r>
              <a:rPr lang="en-US" sz="1200" kern="1200" dirty="0">
                <a:solidFill>
                  <a:schemeClr val="tx1"/>
                </a:solidFill>
                <a:effectLst/>
                <a:latin typeface="+mn-lt"/>
                <a:ea typeface="+mn-ea"/>
                <a:cs typeface="+mn-cs"/>
              </a:rPr>
              <a:t>, L. and </a:t>
            </a:r>
            <a:r>
              <a:rPr lang="en-US" sz="1200" kern="1200" dirty="0" err="1">
                <a:solidFill>
                  <a:schemeClr val="tx1"/>
                </a:solidFill>
                <a:effectLst/>
                <a:latin typeface="+mn-lt"/>
                <a:ea typeface="+mn-ea"/>
                <a:cs typeface="+mn-cs"/>
              </a:rPr>
              <a:t>Vigoda-Gadot</a:t>
            </a:r>
            <a:r>
              <a:rPr lang="en-US" sz="1200" kern="1200" dirty="0">
                <a:solidFill>
                  <a:schemeClr val="tx1"/>
                </a:solidFill>
                <a:effectLst/>
                <a:latin typeface="+mn-lt"/>
                <a:ea typeface="+mn-ea"/>
                <a:cs typeface="+mn-cs"/>
              </a:rPr>
              <a:t>, E., 2017. The nature of employee engagement: Rethinking the employee–organization relationship. </a:t>
            </a:r>
            <a:r>
              <a:rPr lang="en-US" sz="1200" i="1" kern="1200" dirty="0">
                <a:solidFill>
                  <a:schemeClr val="tx1"/>
                </a:solidFill>
                <a:effectLst/>
                <a:latin typeface="+mn-lt"/>
                <a:ea typeface="+mn-ea"/>
                <a:cs typeface="+mn-cs"/>
              </a:rPr>
              <a:t>The International Journal of Human Resource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28</a:t>
            </a:r>
            <a:r>
              <a:rPr lang="en-US" sz="1200" kern="1200" dirty="0">
                <a:solidFill>
                  <a:schemeClr val="tx1"/>
                </a:solidFill>
                <a:effectLst/>
                <a:latin typeface="+mn-lt"/>
                <a:ea typeface="+mn-ea"/>
                <a:cs typeface="+mn-cs"/>
              </a:rPr>
              <a:t>(3), pp.526-552.</a:t>
            </a:r>
          </a:p>
          <a:p>
            <a:r>
              <a:rPr lang="en-US" sz="1200" kern="1200" dirty="0">
                <a:solidFill>
                  <a:schemeClr val="tx1"/>
                </a:solidFill>
                <a:effectLst/>
                <a:latin typeface="+mn-lt"/>
                <a:ea typeface="+mn-ea"/>
                <a:cs typeface="+mn-cs"/>
              </a:rPr>
              <a:t>Kumar, V. and </a:t>
            </a:r>
            <a:r>
              <a:rPr lang="en-US" sz="1200" kern="1200" dirty="0" err="1">
                <a:solidFill>
                  <a:schemeClr val="tx1"/>
                </a:solidFill>
                <a:effectLst/>
                <a:latin typeface="+mn-lt"/>
                <a:ea typeface="+mn-ea"/>
                <a:cs typeface="+mn-cs"/>
              </a:rPr>
              <a:t>Pansari</a:t>
            </a:r>
            <a:r>
              <a:rPr lang="en-US" sz="1200" kern="1200" dirty="0">
                <a:solidFill>
                  <a:schemeClr val="tx1"/>
                </a:solidFill>
                <a:effectLst/>
                <a:latin typeface="+mn-lt"/>
                <a:ea typeface="+mn-ea"/>
                <a:cs typeface="+mn-cs"/>
              </a:rPr>
              <a:t>, A., 2015. Measuring the benefits of employee engagement. </a:t>
            </a:r>
            <a:r>
              <a:rPr lang="en-US" sz="1200" i="1" kern="1200" dirty="0">
                <a:solidFill>
                  <a:schemeClr val="tx1"/>
                </a:solidFill>
                <a:effectLst/>
                <a:latin typeface="+mn-lt"/>
                <a:ea typeface="+mn-ea"/>
                <a:cs typeface="+mn-cs"/>
              </a:rPr>
              <a:t>MIT Sloan Management Review</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56</a:t>
            </a:r>
            <a:r>
              <a:rPr lang="en-US" sz="1200" kern="1200" dirty="0">
                <a:solidFill>
                  <a:schemeClr val="tx1"/>
                </a:solidFill>
                <a:effectLst/>
                <a:latin typeface="+mn-lt"/>
                <a:ea typeface="+mn-ea"/>
                <a:cs typeface="+mn-cs"/>
              </a:rPr>
              <a:t>(4), p.67.</a:t>
            </a:r>
          </a:p>
          <a:p>
            <a:r>
              <a:rPr lang="en-US" sz="1200" kern="1200" dirty="0" err="1">
                <a:solidFill>
                  <a:schemeClr val="tx1"/>
                </a:solidFill>
                <a:effectLst/>
                <a:latin typeface="+mn-lt"/>
                <a:ea typeface="+mn-ea"/>
                <a:cs typeface="+mn-cs"/>
              </a:rPr>
              <a:t>Chandani</a:t>
            </a:r>
            <a:r>
              <a:rPr lang="en-US" sz="1200" kern="1200" dirty="0">
                <a:solidFill>
                  <a:schemeClr val="tx1"/>
                </a:solidFill>
                <a:effectLst/>
                <a:latin typeface="+mn-lt"/>
                <a:ea typeface="+mn-ea"/>
                <a:cs typeface="+mn-cs"/>
              </a:rPr>
              <a:t>, A., Mehta, M., Mall, A. and </a:t>
            </a:r>
            <a:r>
              <a:rPr lang="en-US" sz="1200" kern="1200" dirty="0" err="1">
                <a:solidFill>
                  <a:schemeClr val="tx1"/>
                </a:solidFill>
                <a:effectLst/>
                <a:latin typeface="+mn-lt"/>
                <a:ea typeface="+mn-ea"/>
                <a:cs typeface="+mn-cs"/>
              </a:rPr>
              <a:t>Khokhar</a:t>
            </a:r>
            <a:r>
              <a:rPr lang="en-US" sz="1200" kern="1200" dirty="0">
                <a:solidFill>
                  <a:schemeClr val="tx1"/>
                </a:solidFill>
                <a:effectLst/>
                <a:latin typeface="+mn-lt"/>
                <a:ea typeface="+mn-ea"/>
                <a:cs typeface="+mn-cs"/>
              </a:rPr>
              <a:t>, V., 2016. Employee engagement: A review paper on factors affecting employee engagement. </a:t>
            </a:r>
            <a:r>
              <a:rPr lang="en-US" sz="1200" i="1" kern="1200" dirty="0">
                <a:solidFill>
                  <a:schemeClr val="tx1"/>
                </a:solidFill>
                <a:effectLst/>
                <a:latin typeface="+mn-lt"/>
                <a:ea typeface="+mn-ea"/>
                <a:cs typeface="+mn-cs"/>
              </a:rPr>
              <a:t>Indian Journal of Science and Technology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a:t>
            </a:r>
            <a:r>
              <a:rPr lang="en-US" sz="1200" kern="1200" dirty="0">
                <a:solidFill>
                  <a:schemeClr val="tx1"/>
                </a:solidFill>
                <a:effectLst/>
                <a:latin typeface="+mn-lt"/>
                <a:ea typeface="+mn-ea"/>
                <a:cs typeface="+mn-cs"/>
              </a:rPr>
              <a:t>(15), pp.1-7.</a:t>
            </a:r>
          </a:p>
          <a:p>
            <a:r>
              <a:rPr lang="en-US" sz="1200" kern="1200" dirty="0">
                <a:solidFill>
                  <a:schemeClr val="tx1"/>
                </a:solidFill>
                <a:effectLst/>
                <a:latin typeface="+mn-lt"/>
                <a:ea typeface="+mn-ea"/>
                <a:cs typeface="+mn-cs"/>
              </a:rPr>
              <a:t>Sun, L.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C., 2019. Employee engagement: A literature review. </a:t>
            </a:r>
            <a:r>
              <a:rPr lang="en-US" sz="1200" i="1" kern="1200" dirty="0">
                <a:solidFill>
                  <a:schemeClr val="tx1"/>
                </a:solidFill>
                <a:effectLst/>
                <a:latin typeface="+mn-lt"/>
                <a:ea typeface="+mn-ea"/>
                <a:cs typeface="+mn-cs"/>
              </a:rPr>
              <a:t>International Journal of Human Resource Studies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a:t>
            </a:r>
            <a:r>
              <a:rPr lang="en-US" sz="1200" kern="1200" dirty="0">
                <a:solidFill>
                  <a:schemeClr val="tx1"/>
                </a:solidFill>
                <a:effectLst/>
                <a:latin typeface="+mn-lt"/>
                <a:ea typeface="+mn-ea"/>
                <a:cs typeface="+mn-cs"/>
              </a:rPr>
              <a:t>(1), pp.63-80.</a:t>
            </a:r>
          </a:p>
          <a:p>
            <a:endParaRPr lang="en-US" dirty="0"/>
          </a:p>
        </p:txBody>
      </p:sp>
      <p:sp>
        <p:nvSpPr>
          <p:cNvPr id="4" name="Slide Number Placeholder 3"/>
          <p:cNvSpPr>
            <a:spLocks noGrp="1"/>
          </p:cNvSpPr>
          <p:nvPr>
            <p:ph type="sldNum" sz="quarter" idx="10"/>
          </p:nvPr>
        </p:nvSpPr>
        <p:spPr/>
        <p:txBody>
          <a:bodyPr/>
          <a:lstStyle/>
          <a:p>
            <a:fld id="{BCFAAAB6-A2C6-4A85-A3A1-98EFBA61C967}" type="slidenum">
              <a:rPr lang="en-US" smtClean="0"/>
              <a:t>12</a:t>
            </a:fld>
            <a:endParaRPr lang="en-US" dirty="0"/>
          </a:p>
        </p:txBody>
      </p:sp>
    </p:spTree>
    <p:extLst>
      <p:ext uri="{BB962C8B-B14F-4D97-AF65-F5344CB8AC3E}">
        <p14:creationId xmlns:p14="http://schemas.microsoft.com/office/powerpoint/2010/main" val="1930814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C5C50C9-5CB7-4938-BEDF-DD2FC7529FA9}"/>
              </a:ext>
            </a:extLst>
          </p:cNvPr>
          <p:cNvSpPr/>
          <p:nvPr userDrawn="1"/>
        </p:nvSpPr>
        <p:spPr>
          <a:xfrm>
            <a:off x="1528762" y="1473243"/>
            <a:ext cx="9144000" cy="300744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1801368" y="1664208"/>
            <a:ext cx="8586216" cy="2176272"/>
          </a:xfrm>
        </p:spPr>
        <p:txBody>
          <a:bodyPr anchor="ctr">
            <a:normAutofit/>
          </a:bodyPr>
          <a:lstStyle>
            <a:lvl1pPr algn="ctr">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2487168" y="4142232"/>
            <a:ext cx="7223760" cy="685800"/>
          </a:xfrm>
          <a:solidFill>
            <a:schemeClr val="accent1"/>
          </a:solidFill>
        </p:spPr>
        <p:txBody>
          <a:bodyPr anchor="ctr">
            <a:normAutofit/>
          </a:bodyPr>
          <a:lstStyle>
            <a:lvl1pPr marL="0" indent="0" algn="ctr">
              <a:buNone/>
              <a:defRPr sz="2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69640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pic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5084064" y="1078992"/>
            <a:ext cx="6272784" cy="1536192"/>
          </a:xfrm>
        </p:spPr>
        <p:txBody>
          <a:bodyPr anchor="b">
            <a:normAutofit/>
          </a:bodyPr>
          <a:lstStyle>
            <a:lvl1pPr>
              <a:defRPr sz="5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5084064" y="3355848"/>
            <a:ext cx="6272784" cy="2825496"/>
          </a:xfrm>
        </p:spPr>
        <p:txBody>
          <a:bodyPr/>
          <a:lstStyle>
            <a:lvl1pPr>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905256" y="6356350"/>
            <a:ext cx="2743200" cy="365125"/>
          </a:xfrm>
        </p:spPr>
        <p:txBody>
          <a:bodyPr/>
          <a:lstStyle/>
          <a:p>
            <a:r>
              <a:rPr lang="en-US" dirty="0"/>
              <a:t>9/4/20XX</a:t>
            </a:r>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a:xfrm>
            <a:off x="4041648" y="6356350"/>
            <a:ext cx="411480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
        <p:nvSpPr>
          <p:cNvPr id="7" name="Rectangle 6">
            <a:extLst>
              <a:ext uri="{FF2B5EF4-FFF2-40B4-BE49-F238E27FC236}">
                <a16:creationId xmlns:a16="http://schemas.microsoft.com/office/drawing/2014/main" id="{C3EEEC07-DA87-4415-8D6B-72E1B2686535}"/>
              </a:ext>
            </a:extLst>
          </p:cNvPr>
          <p:cNvSpPr/>
          <p:nvPr userDrawn="1"/>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3CC47E32-D289-4A1B-A3C7-A355CD5572E8}"/>
              </a:ext>
            </a:extLst>
          </p:cNvPr>
          <p:cNvSpPr/>
          <p:nvPr userDrawn="1"/>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457200" y="603504"/>
            <a:ext cx="4050792" cy="5577840"/>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812587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612648" y="1078992"/>
            <a:ext cx="6272784" cy="1536192"/>
          </a:xfrm>
        </p:spPr>
        <p:txBody>
          <a:bodyPr anchor="b">
            <a:normAutofit/>
          </a:bodyPr>
          <a:lstStyle>
            <a:lvl1pPr>
              <a:defRPr sz="5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612648" y="3355848"/>
            <a:ext cx="6272784" cy="2825496"/>
          </a:xfrm>
        </p:spPr>
        <p:txBody>
          <a:bodyPr/>
          <a:lstStyle>
            <a:lvl1pPr marL="0" indent="0">
              <a:buNone/>
              <a:defRPr sz="1800"/>
            </a:lvl1pPr>
          </a:lstStyle>
          <a:p>
            <a:pPr lvl="0"/>
            <a:r>
              <a:rPr lang="en-US"/>
              <a:t>Click to edit Master text styles</a:t>
            </a:r>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5605272" y="6356350"/>
            <a:ext cx="1280160" cy="365125"/>
          </a:xfrm>
        </p:spPr>
        <p:txBody>
          <a:bodyPr/>
          <a:lstStyle/>
          <a:p>
            <a:fld id="{A65A5C87-DF58-40C8-B092-1DE63DB4547E}" type="slidenum">
              <a:rPr lang="en-US" smtClean="0"/>
              <a:t>‹#›</a:t>
            </a:fld>
            <a:endParaRPr lang="en-US" dirty="0"/>
          </a:p>
        </p:txBody>
      </p:sp>
      <p:sp>
        <p:nvSpPr>
          <p:cNvPr id="7" name="Rectangle 6">
            <a:extLst>
              <a:ext uri="{FF2B5EF4-FFF2-40B4-BE49-F238E27FC236}">
                <a16:creationId xmlns:a16="http://schemas.microsoft.com/office/drawing/2014/main" id="{C3EEEC07-DA87-4415-8D6B-72E1B2686535}"/>
              </a:ext>
            </a:extLst>
          </p:cNvPr>
          <p:cNvSpPr/>
          <p:nvPr userDrawn="1"/>
        </p:nvSpPr>
        <p:spPr>
          <a:xfrm rot="5400000">
            <a:off x="850392" y="36576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7680960" y="4352544"/>
            <a:ext cx="4507992" cy="2505456"/>
          </a:xfrm>
        </p:spPr>
        <p:txBody>
          <a:bodyPr anchor="ctr"/>
          <a:lstStyle>
            <a:lvl1pPr algn="ctr">
              <a:buNone/>
              <a:defRPr/>
            </a:lvl1pPr>
          </a:lstStyle>
          <a:p>
            <a:r>
              <a:rPr lang="en-US"/>
              <a:t>Click icon to add picture</a:t>
            </a:r>
            <a:endParaRPr lang="en-US" dirty="0"/>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p:nvPr>
        </p:nvSpPr>
        <p:spPr>
          <a:xfrm>
            <a:off x="7680960" y="0"/>
            <a:ext cx="4507992" cy="4123944"/>
          </a:xfrm>
        </p:spPr>
        <p:txBody>
          <a:bodyPr anchor="ctr"/>
          <a:lstStyle>
            <a:lvl1pPr algn="ctr">
              <a:buNone/>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EFA3CC7-31ED-4E5A-87A6-AA1D8F4251FC}"/>
              </a:ext>
            </a:extLst>
          </p:cNvPr>
          <p:cNvSpPr/>
          <p:nvPr userDrawn="1"/>
        </p:nvSpPr>
        <p:spPr>
          <a:xfrm>
            <a:off x="621792"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78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541A812-4D3F-4D65-BA64-BA64E37F2C1D}"/>
              </a:ext>
            </a:extLst>
          </p:cNvPr>
          <p:cNvSpPr/>
          <p:nvPr userDrawn="1"/>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1078992" y="1938528"/>
            <a:ext cx="7013448" cy="2990088"/>
          </a:xfrm>
        </p:spPr>
        <p:txBody>
          <a:bodyPr anchor="ctr">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613648" y="1938528"/>
            <a:ext cx="2688336" cy="2990088"/>
          </a:xfrm>
          <a:solidFill>
            <a:schemeClr val="accent1"/>
          </a:solidFill>
        </p:spPr>
        <p:txBody>
          <a:bodyPr anchor="ctr">
            <a:normAutofit/>
          </a:bodyPr>
          <a:lstStyle>
            <a:lvl1pPr marL="0" indent="0">
              <a:buNone/>
              <a:defRPr sz="2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5716BBE9-8A9C-450B-A235-677945C7ED44}"/>
              </a:ext>
            </a:extLst>
          </p:cNvPr>
          <p:cNvSpPr/>
          <p:nvPr userDrawn="1"/>
        </p:nvSpPr>
        <p:spPr>
          <a:xfrm>
            <a:off x="609084" y="2965074"/>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855E7BF-3629-4C02-98DF-CFC1C93CE036}"/>
              </a:ext>
            </a:extLst>
          </p:cNvPr>
          <p:cNvSpPr/>
          <p:nvPr userDrawn="1"/>
        </p:nvSpPr>
        <p:spPr>
          <a:xfrm rot="5400000">
            <a:off x="7360539" y="3424428"/>
            <a:ext cx="21031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3540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userDrawn="1"/>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01852" y="6356350"/>
            <a:ext cx="2743200" cy="365125"/>
          </a:xfrm>
        </p:spPr>
        <p:txBody>
          <a:bodyPr/>
          <a:lstStyle/>
          <a:p>
            <a:r>
              <a:rPr lang="en-US" dirty="0"/>
              <a:t>9/4/20XX</a:t>
            </a:r>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3393869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ctr">
            <a:normAutofit/>
          </a:bodyPr>
          <a:lstStyle>
            <a:lvl1pPr algn="ctr">
              <a:defRPr sz="4800"/>
            </a:lvl1pPr>
          </a:lstStyle>
          <a:p>
            <a:r>
              <a:rPr lang="en-US"/>
              <a:t>Click to edit Master title style</a:t>
            </a:r>
            <a:endParaRPr lang="en-US" dirty="0"/>
          </a:p>
        </p:txBody>
      </p:sp>
      <p:sp useBgFill="1">
        <p:nvSpPr>
          <p:cNvPr id="4" name="Rectangle 3">
            <a:extLst>
              <a:ext uri="{FF2B5EF4-FFF2-40B4-BE49-F238E27FC236}">
                <a16:creationId xmlns:a16="http://schemas.microsoft.com/office/drawing/2014/main" id="{673635DF-99E4-4A0C-A272-D9FF87695DE7}"/>
              </a:ext>
            </a:extLst>
          </p:cNvPr>
          <p:cNvSpPr/>
          <p:nvPr userDrawn="1"/>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5590C76F-6331-4485-AA5B-D61483481F68}"/>
              </a:ext>
            </a:extLst>
          </p:cNvPr>
          <p:cNvSpPr/>
          <p:nvPr userDrawn="1"/>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a:solidFill>
            <a:schemeClr val="accent1"/>
          </a:solidFill>
        </p:spPr>
        <p:txBody>
          <a:bodyPr anchor="ctr">
            <a:normAutofit/>
          </a:bodyPr>
          <a:lstStyle>
            <a:lvl1pPr marL="0" indent="0">
              <a:buNone/>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Date Placeholder 5">
            <a:extLst>
              <a:ext uri="{FF2B5EF4-FFF2-40B4-BE49-F238E27FC236}">
                <a16:creationId xmlns:a16="http://schemas.microsoft.com/office/drawing/2014/main" id="{ECB2BA4C-9ADA-41DB-B758-9E3CFECDF528}"/>
              </a:ext>
            </a:extLst>
          </p:cNvPr>
          <p:cNvSpPr>
            <a:spLocks noGrp="1"/>
          </p:cNvSpPr>
          <p:nvPr>
            <p:ph type="dt" sz="half" idx="10"/>
          </p:nvPr>
        </p:nvSpPr>
        <p:spPr>
          <a:xfrm>
            <a:off x="905256" y="6356350"/>
            <a:ext cx="2743200" cy="365125"/>
          </a:xfrm>
        </p:spPr>
        <p:txBody>
          <a:bodyPr/>
          <a:lstStyle/>
          <a:p>
            <a:r>
              <a:rPr lang="en-US" dirty="0"/>
              <a:t>9/4/20XX</a:t>
            </a:r>
          </a:p>
        </p:txBody>
      </p:sp>
      <p:sp>
        <p:nvSpPr>
          <p:cNvPr id="10" name="Footer Placeholder 9">
            <a:extLst>
              <a:ext uri="{FF2B5EF4-FFF2-40B4-BE49-F238E27FC236}">
                <a16:creationId xmlns:a16="http://schemas.microsoft.com/office/drawing/2014/main" id="{20957ADB-410A-48BE-AA95-3A708314B02A}"/>
              </a:ext>
            </a:extLst>
          </p:cNvPr>
          <p:cNvSpPr>
            <a:spLocks noGrp="1"/>
          </p:cNvSpPr>
          <p:nvPr>
            <p:ph type="ftr" sz="quarter" idx="11"/>
          </p:nvPr>
        </p:nvSpPr>
        <p:spPr/>
        <p:txBody>
          <a:bodyPr/>
          <a:lstStyle/>
          <a:p>
            <a:r>
              <a:rPr lang="en-US" dirty="0"/>
              <a:t>Presentation Title</a:t>
            </a:r>
          </a:p>
        </p:txBody>
      </p:sp>
      <p:sp>
        <p:nvSpPr>
          <p:cNvPr id="11" name="Slide Number Placeholder 10">
            <a:extLst>
              <a:ext uri="{FF2B5EF4-FFF2-40B4-BE49-F238E27FC236}">
                <a16:creationId xmlns:a16="http://schemas.microsoft.com/office/drawing/2014/main" id="{5112591B-8032-4FDF-9B26-8F505642C5C2}"/>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4244522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2F4163-FF9F-453F-99BB-82B8FDB0A1F9}"/>
              </a:ext>
            </a:extLst>
          </p:cNvPr>
          <p:cNvSpPr/>
          <p:nvPr userDrawn="1"/>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hasCustomPrompt="1"/>
          </p:nvPr>
        </p:nvSpPr>
        <p:spPr>
          <a:xfrm>
            <a:off x="5422392" y="2798064"/>
            <a:ext cx="1463040" cy="1481328"/>
          </a:xfrm>
        </p:spPr>
        <p:txBody>
          <a:bodyPr anchor="ctr"/>
          <a:lstStyle>
            <a:lvl1pPr algn="ctr">
              <a:buNone/>
              <a:defRPr/>
            </a:lvl1pPr>
          </a:lstStyle>
          <a:p>
            <a:r>
              <a:rPr lang="en-US" dirty="0"/>
              <a:t>Picture</a:t>
            </a:r>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hasCustomPrompt="1"/>
          </p:nvPr>
        </p:nvSpPr>
        <p:spPr>
          <a:xfrm>
            <a:off x="576072" y="2798064"/>
            <a:ext cx="1463040" cy="1481328"/>
          </a:xfrm>
        </p:spPr>
        <p:txBody>
          <a:bodyPr anchor="ctr"/>
          <a:lstStyle>
            <a:lvl1pPr algn="ctr">
              <a:buNone/>
              <a:defRPr/>
            </a:lvl1pPr>
          </a:lstStyle>
          <a:p>
            <a:r>
              <a:rPr lang="en-US" dirty="0"/>
              <a:t>Picture</a:t>
            </a:r>
          </a:p>
        </p:txBody>
      </p:sp>
      <p:sp>
        <p:nvSpPr>
          <p:cNvPr id="16" name="Picture Placeholder 14">
            <a:extLst>
              <a:ext uri="{FF2B5EF4-FFF2-40B4-BE49-F238E27FC236}">
                <a16:creationId xmlns:a16="http://schemas.microsoft.com/office/drawing/2014/main" id="{6B8374DB-2C54-426F-9768-7B838BE1F98D}"/>
              </a:ext>
            </a:extLst>
          </p:cNvPr>
          <p:cNvSpPr>
            <a:spLocks noGrp="1"/>
          </p:cNvSpPr>
          <p:nvPr>
            <p:ph type="pic" sz="quarter" idx="21" hasCustomPrompt="1"/>
          </p:nvPr>
        </p:nvSpPr>
        <p:spPr>
          <a:xfrm>
            <a:off x="7845552" y="2798064"/>
            <a:ext cx="1463040" cy="1481328"/>
          </a:xfrm>
        </p:spPr>
        <p:txBody>
          <a:bodyPr anchor="ctr"/>
          <a:lstStyle>
            <a:lvl1pPr algn="ctr">
              <a:buNone/>
              <a:defRPr/>
            </a:lvl1pPr>
          </a:lstStyle>
          <a:p>
            <a:r>
              <a:rPr lang="en-US" dirty="0"/>
              <a:t>Picture</a:t>
            </a:r>
          </a:p>
        </p:txBody>
      </p:sp>
      <p:sp>
        <p:nvSpPr>
          <p:cNvPr id="27" name="Rectangle 26">
            <a:extLst>
              <a:ext uri="{FF2B5EF4-FFF2-40B4-BE49-F238E27FC236}">
                <a16:creationId xmlns:a16="http://schemas.microsoft.com/office/drawing/2014/main" id="{76763C05-47FB-4725-A20D-066889246220}"/>
              </a:ext>
            </a:extLst>
          </p:cNvPr>
          <p:cNvSpPr/>
          <p:nvPr userDrawn="1"/>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Title 1">
            <a:extLst>
              <a:ext uri="{FF2B5EF4-FFF2-40B4-BE49-F238E27FC236}">
                <a16:creationId xmlns:a16="http://schemas.microsoft.com/office/drawing/2014/main" id="{9EDC39EC-C00D-4DE8-8828-E0E5AD579F19}"/>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endParaRPr lang="en-US" dirty="0"/>
          </a:p>
        </p:txBody>
      </p:sp>
      <p:sp>
        <p:nvSpPr>
          <p:cNvPr id="32" name="Picture Placeholder 14">
            <a:extLst>
              <a:ext uri="{FF2B5EF4-FFF2-40B4-BE49-F238E27FC236}">
                <a16:creationId xmlns:a16="http://schemas.microsoft.com/office/drawing/2014/main" id="{AC393A50-B0FA-44B0-850A-6E748DECA20A}"/>
              </a:ext>
            </a:extLst>
          </p:cNvPr>
          <p:cNvSpPr>
            <a:spLocks noGrp="1"/>
          </p:cNvSpPr>
          <p:nvPr>
            <p:ph type="pic" sz="quarter" idx="28" hasCustomPrompt="1"/>
          </p:nvPr>
        </p:nvSpPr>
        <p:spPr>
          <a:xfrm>
            <a:off x="2999232" y="2798064"/>
            <a:ext cx="1463040" cy="1481328"/>
          </a:xfrm>
        </p:spPr>
        <p:txBody>
          <a:bodyPr anchor="ctr"/>
          <a:lstStyle>
            <a:lvl1pPr algn="ctr">
              <a:buNone/>
              <a:defRPr/>
            </a:lvl1pPr>
          </a:lstStyle>
          <a:p>
            <a:r>
              <a:rPr lang="en-US" dirty="0"/>
              <a:t>Picture</a:t>
            </a:r>
          </a:p>
        </p:txBody>
      </p:sp>
      <p:sp>
        <p:nvSpPr>
          <p:cNvPr id="33" name="Picture Placeholder 14">
            <a:extLst>
              <a:ext uri="{FF2B5EF4-FFF2-40B4-BE49-F238E27FC236}">
                <a16:creationId xmlns:a16="http://schemas.microsoft.com/office/drawing/2014/main" id="{C19D18E3-AE27-4902-A5E1-1E388C8CA886}"/>
              </a:ext>
            </a:extLst>
          </p:cNvPr>
          <p:cNvSpPr>
            <a:spLocks noGrp="1"/>
          </p:cNvSpPr>
          <p:nvPr>
            <p:ph type="pic" sz="quarter" idx="29" hasCustomPrompt="1"/>
          </p:nvPr>
        </p:nvSpPr>
        <p:spPr>
          <a:xfrm>
            <a:off x="10268712" y="2798064"/>
            <a:ext cx="1463040" cy="1481328"/>
          </a:xfrm>
        </p:spPr>
        <p:txBody>
          <a:bodyPr anchor="ctr"/>
          <a:lstStyle>
            <a:lvl1pPr algn="ctr">
              <a:buNone/>
              <a:defRPr/>
            </a:lvl1pPr>
          </a:lstStyle>
          <a:p>
            <a:r>
              <a:rPr lang="en-US" dirty="0"/>
              <a:t>Picture</a:t>
            </a:r>
          </a:p>
        </p:txBody>
      </p:sp>
      <p:sp>
        <p:nvSpPr>
          <p:cNvPr id="11" name="Date Placeholder 10">
            <a:extLst>
              <a:ext uri="{FF2B5EF4-FFF2-40B4-BE49-F238E27FC236}">
                <a16:creationId xmlns:a16="http://schemas.microsoft.com/office/drawing/2014/main" id="{C4A1E4D4-19E0-496B-BBAF-99A720781C00}"/>
              </a:ext>
            </a:extLst>
          </p:cNvPr>
          <p:cNvSpPr>
            <a:spLocks noGrp="1"/>
          </p:cNvSpPr>
          <p:nvPr>
            <p:ph type="dt" sz="half" idx="32"/>
          </p:nvPr>
        </p:nvSpPr>
        <p:spPr>
          <a:xfrm>
            <a:off x="905256" y="6356350"/>
            <a:ext cx="2743200" cy="365125"/>
          </a:xfrm>
        </p:spPr>
        <p:txBody>
          <a:bodyPr/>
          <a:lstStyle/>
          <a:p>
            <a:r>
              <a:rPr lang="en-US" dirty="0"/>
              <a:t>9/4/20XX</a:t>
            </a:r>
          </a:p>
        </p:txBody>
      </p:sp>
      <p:sp>
        <p:nvSpPr>
          <p:cNvPr id="12" name="Footer Placeholder 11">
            <a:extLst>
              <a:ext uri="{FF2B5EF4-FFF2-40B4-BE49-F238E27FC236}">
                <a16:creationId xmlns:a16="http://schemas.microsoft.com/office/drawing/2014/main" id="{D0281C10-EAAA-4F45-8CC9-87F9F9116C21}"/>
              </a:ext>
            </a:extLst>
          </p:cNvPr>
          <p:cNvSpPr>
            <a:spLocks noGrp="1"/>
          </p:cNvSpPr>
          <p:nvPr>
            <p:ph type="ftr" sz="quarter" idx="33"/>
          </p:nvPr>
        </p:nvSpPr>
        <p:spPr/>
        <p:txBody>
          <a:bodyPr/>
          <a:lstStyle/>
          <a:p>
            <a:r>
              <a:rPr lang="en-US" dirty="0"/>
              <a:t>Presentation Title</a:t>
            </a:r>
          </a:p>
        </p:txBody>
      </p:sp>
      <p:sp>
        <p:nvSpPr>
          <p:cNvPr id="13" name="Slide Number Placeholder 12">
            <a:extLst>
              <a:ext uri="{FF2B5EF4-FFF2-40B4-BE49-F238E27FC236}">
                <a16:creationId xmlns:a16="http://schemas.microsoft.com/office/drawing/2014/main" id="{389175D6-43FD-42A2-8595-893FC3BFCDF6}"/>
              </a:ext>
            </a:extLst>
          </p:cNvPr>
          <p:cNvSpPr>
            <a:spLocks noGrp="1"/>
          </p:cNvSpPr>
          <p:nvPr>
            <p:ph type="sldNum" sz="quarter" idx="34"/>
          </p:nvPr>
        </p:nvSpPr>
        <p:spPr/>
        <p:txBody>
          <a:bodyPr/>
          <a:lstStyle/>
          <a:p>
            <a:fld id="{A65A5C87-DF58-40C8-B092-1DE63DB4547E}" type="slidenum">
              <a:rPr lang="en-US" smtClean="0"/>
              <a:t>‹#›</a:t>
            </a:fld>
            <a:endParaRPr lang="en-US" dirty="0"/>
          </a:p>
        </p:txBody>
      </p:sp>
      <p:sp>
        <p:nvSpPr>
          <p:cNvPr id="37" name="Text Placeholder 35">
            <a:extLst>
              <a:ext uri="{FF2B5EF4-FFF2-40B4-BE49-F238E27FC236}">
                <a16:creationId xmlns:a16="http://schemas.microsoft.com/office/drawing/2014/main" id="{28F74B10-F76D-4BBB-A284-01D5A0DF8BCB}"/>
              </a:ext>
            </a:extLst>
          </p:cNvPr>
          <p:cNvSpPr>
            <a:spLocks noGrp="1"/>
          </p:cNvSpPr>
          <p:nvPr>
            <p:ph type="body" sz="quarter" idx="36" hasCustomPrompt="1"/>
          </p:nvPr>
        </p:nvSpPr>
        <p:spPr>
          <a:xfrm>
            <a:off x="5431536"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38" name="Text Placeholder 35">
            <a:extLst>
              <a:ext uri="{FF2B5EF4-FFF2-40B4-BE49-F238E27FC236}">
                <a16:creationId xmlns:a16="http://schemas.microsoft.com/office/drawing/2014/main" id="{BD245DC2-6D7B-4AEE-B8EE-0D0E473AFFF5}"/>
              </a:ext>
            </a:extLst>
          </p:cNvPr>
          <p:cNvSpPr>
            <a:spLocks noGrp="1"/>
          </p:cNvSpPr>
          <p:nvPr>
            <p:ph type="body" sz="quarter" idx="37" hasCustomPrompt="1"/>
          </p:nvPr>
        </p:nvSpPr>
        <p:spPr>
          <a:xfrm>
            <a:off x="7845552"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39" name="Text Placeholder 35">
            <a:extLst>
              <a:ext uri="{FF2B5EF4-FFF2-40B4-BE49-F238E27FC236}">
                <a16:creationId xmlns:a16="http://schemas.microsoft.com/office/drawing/2014/main" id="{28069EAF-8C82-49CC-8A38-2ACAD26F7DE9}"/>
              </a:ext>
            </a:extLst>
          </p:cNvPr>
          <p:cNvSpPr>
            <a:spLocks noGrp="1"/>
          </p:cNvSpPr>
          <p:nvPr>
            <p:ph type="body" sz="quarter" idx="38" hasCustomPrompt="1"/>
          </p:nvPr>
        </p:nvSpPr>
        <p:spPr>
          <a:xfrm>
            <a:off x="10268712"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40" name="Text Placeholder 35">
            <a:extLst>
              <a:ext uri="{FF2B5EF4-FFF2-40B4-BE49-F238E27FC236}">
                <a16:creationId xmlns:a16="http://schemas.microsoft.com/office/drawing/2014/main" id="{DAA3B1CD-59B3-4B73-B91A-88CED1D8FDD6}"/>
              </a:ext>
            </a:extLst>
          </p:cNvPr>
          <p:cNvSpPr>
            <a:spLocks noGrp="1"/>
          </p:cNvSpPr>
          <p:nvPr>
            <p:ph type="body" sz="quarter" idx="39" hasCustomPrompt="1"/>
          </p:nvPr>
        </p:nvSpPr>
        <p:spPr>
          <a:xfrm>
            <a:off x="594360"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41" name="Text Placeholder 35">
            <a:extLst>
              <a:ext uri="{FF2B5EF4-FFF2-40B4-BE49-F238E27FC236}">
                <a16:creationId xmlns:a16="http://schemas.microsoft.com/office/drawing/2014/main" id="{C1FED6B0-DEB7-46E3-8038-FE6788AC24A9}"/>
              </a:ext>
            </a:extLst>
          </p:cNvPr>
          <p:cNvSpPr>
            <a:spLocks noGrp="1"/>
          </p:cNvSpPr>
          <p:nvPr>
            <p:ph type="body" sz="quarter" idx="35" hasCustomPrompt="1"/>
          </p:nvPr>
        </p:nvSpPr>
        <p:spPr>
          <a:xfrm>
            <a:off x="3008376"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Tree>
    <p:extLst>
      <p:ext uri="{BB962C8B-B14F-4D97-AF65-F5344CB8AC3E}">
        <p14:creationId xmlns:p14="http://schemas.microsoft.com/office/powerpoint/2010/main" val="431511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905256" y="6356350"/>
            <a:ext cx="2743200" cy="365125"/>
          </a:xfrm>
        </p:spPr>
        <p:txBody>
          <a:bodyPr/>
          <a:lstStyle/>
          <a:p>
            <a:r>
              <a:rPr lang="en-US" dirty="0"/>
              <a:t>9/4/20XX</a:t>
            </a:r>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1606934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userDrawn="1"/>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576072" y="2372650"/>
            <a:ext cx="329184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576072" y="3203688"/>
            <a:ext cx="3291840" cy="2968512"/>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507992" y="2372650"/>
            <a:ext cx="329184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507992" y="3203687"/>
            <a:ext cx="3291840" cy="2968511"/>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905256" y="6356350"/>
            <a:ext cx="2743200" cy="365125"/>
          </a:xfrm>
        </p:spPr>
        <p:txBody>
          <a:bodyPr/>
          <a:lstStyle/>
          <a:p>
            <a:r>
              <a:rPr lang="en-US" dirty="0"/>
              <a:t>9/4/20XX</a:t>
            </a:r>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
        <p:nvSpPr>
          <p:cNvPr id="14" name="Text Placeholder 4">
            <a:extLst>
              <a:ext uri="{FF2B5EF4-FFF2-40B4-BE49-F238E27FC236}">
                <a16:creationId xmlns:a16="http://schemas.microsoft.com/office/drawing/2014/main" id="{CE04853A-B5A7-418B-B49F-E718136614E0}"/>
              </a:ext>
            </a:extLst>
          </p:cNvPr>
          <p:cNvSpPr>
            <a:spLocks noGrp="1"/>
          </p:cNvSpPr>
          <p:nvPr>
            <p:ph type="body" sz="quarter" idx="13"/>
          </p:nvPr>
        </p:nvSpPr>
        <p:spPr>
          <a:xfrm>
            <a:off x="8439912" y="2372650"/>
            <a:ext cx="329184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D08E5547-BBB9-4D87-A012-6BC6B1330861}"/>
              </a:ext>
            </a:extLst>
          </p:cNvPr>
          <p:cNvSpPr>
            <a:spLocks noGrp="1"/>
          </p:cNvSpPr>
          <p:nvPr>
            <p:ph sz="quarter" idx="14"/>
          </p:nvPr>
        </p:nvSpPr>
        <p:spPr>
          <a:xfrm>
            <a:off x="8439912" y="3203687"/>
            <a:ext cx="3291840" cy="2968511"/>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02261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with 3 pictures">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2CD68929-9BD1-4A1E-9C1E-5B980D986EC1}"/>
              </a:ext>
            </a:extLst>
          </p:cNvPr>
          <p:cNvSpPr/>
          <p:nvPr userDrawn="1"/>
        </p:nvSpPr>
        <p:spPr>
          <a:xfrm>
            <a:off x="409575" y="633619"/>
            <a:ext cx="492741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41248" y="978408"/>
            <a:ext cx="4059936" cy="1106424"/>
          </a:xfrm>
        </p:spPr>
        <p:txBody>
          <a:bodyPr anchor="ctr">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41248" y="2359152"/>
            <a:ext cx="4059936" cy="3429000"/>
          </a:xfrm>
        </p:spPr>
        <p:txBody>
          <a:bodyPr/>
          <a:lstStyle>
            <a:lvl1pPr marL="0" indent="0">
              <a:buNone/>
              <a:defRPr sz="1800"/>
            </a:lvl1pPr>
          </a:lstStyle>
          <a:p>
            <a:pPr lvl="0"/>
            <a:r>
              <a:rPr lang="en-US"/>
              <a:t>Click to edit Master text styles</a:t>
            </a: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8961120" y="566928"/>
            <a:ext cx="2871216" cy="2340864"/>
          </a:xfrm>
        </p:spPr>
        <p:txBody>
          <a:bodyPr anchor="ctr"/>
          <a:lstStyle>
            <a:lvl1pPr algn="ctr">
              <a:buNone/>
              <a:defRPr/>
            </a:lvl1pPr>
          </a:lstStyle>
          <a:p>
            <a:r>
              <a:rPr lang="en-US"/>
              <a:t>Click icon to add picture</a:t>
            </a:r>
            <a:endParaRPr lang="en-US" dirty="0"/>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p:nvPr>
        </p:nvSpPr>
        <p:spPr>
          <a:xfrm>
            <a:off x="5843016" y="566928"/>
            <a:ext cx="2871216" cy="2340864"/>
          </a:xfrm>
        </p:spPr>
        <p:txBody>
          <a:bodyPr anchor="ctr"/>
          <a:lstStyle>
            <a:lvl1pPr algn="ctr">
              <a:buNone/>
              <a:defRPr/>
            </a:lvl1pPr>
          </a:lstStyle>
          <a:p>
            <a:r>
              <a:rPr lang="en-US"/>
              <a:t>Click icon to add picture</a:t>
            </a:r>
            <a:endParaRPr lang="en-US" dirty="0"/>
          </a:p>
        </p:txBody>
      </p:sp>
      <p:sp>
        <p:nvSpPr>
          <p:cNvPr id="5" name="Rectangle 4">
            <a:extLst>
              <a:ext uri="{FF2B5EF4-FFF2-40B4-BE49-F238E27FC236}">
                <a16:creationId xmlns:a16="http://schemas.microsoft.com/office/drawing/2014/main" id="{B3ED68CE-A00C-4DD9-8065-B0E3D033BC20}"/>
              </a:ext>
            </a:extLst>
          </p:cNvPr>
          <p:cNvSpPr/>
          <p:nvPr userDrawn="1"/>
        </p:nvSpPr>
        <p:spPr>
          <a:xfrm>
            <a:off x="345567" y="117043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B3EDCB6-603C-4A22-80E6-232A6202452A}"/>
              </a:ext>
            </a:extLst>
          </p:cNvPr>
          <p:cNvSpPr/>
          <p:nvPr userDrawn="1"/>
        </p:nvSpPr>
        <p:spPr>
          <a:xfrm>
            <a:off x="877459" y="2121408"/>
            <a:ext cx="395865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Picture Placeholder 14">
            <a:extLst>
              <a:ext uri="{FF2B5EF4-FFF2-40B4-BE49-F238E27FC236}">
                <a16:creationId xmlns:a16="http://schemas.microsoft.com/office/drawing/2014/main" id="{FBB9124E-D1EB-4540-B1E1-DF3CD388BB27}"/>
              </a:ext>
            </a:extLst>
          </p:cNvPr>
          <p:cNvSpPr>
            <a:spLocks noGrp="1"/>
          </p:cNvSpPr>
          <p:nvPr>
            <p:ph type="pic" sz="quarter" idx="17"/>
          </p:nvPr>
        </p:nvSpPr>
        <p:spPr>
          <a:xfrm>
            <a:off x="5843016" y="3108960"/>
            <a:ext cx="5989320" cy="3054096"/>
          </a:xfrm>
        </p:spPr>
        <p:txBody>
          <a:bodyPr anchor="ctr"/>
          <a:lstStyle>
            <a:lvl1pPr algn="ctr">
              <a:buNone/>
              <a:defRPr/>
            </a:lvl1pPr>
          </a:lstStyle>
          <a:p>
            <a:r>
              <a:rPr lang="en-US"/>
              <a:t>Click icon to add picture</a:t>
            </a:r>
            <a:endParaRPr lang="en-US" dirty="0"/>
          </a:p>
        </p:txBody>
      </p:sp>
      <p:sp>
        <p:nvSpPr>
          <p:cNvPr id="18" name="Date Placeholder 17">
            <a:extLst>
              <a:ext uri="{FF2B5EF4-FFF2-40B4-BE49-F238E27FC236}">
                <a16:creationId xmlns:a16="http://schemas.microsoft.com/office/drawing/2014/main" id="{88171D0F-B23C-4DA9-9F5D-C5F480A4C5BE}"/>
              </a:ext>
            </a:extLst>
          </p:cNvPr>
          <p:cNvSpPr>
            <a:spLocks noGrp="1"/>
          </p:cNvSpPr>
          <p:nvPr>
            <p:ph type="dt" sz="half" idx="18"/>
          </p:nvPr>
        </p:nvSpPr>
        <p:spPr>
          <a:xfrm>
            <a:off x="905256" y="6356350"/>
            <a:ext cx="2743200" cy="365125"/>
          </a:xfrm>
        </p:spPr>
        <p:txBody>
          <a:bodyPr/>
          <a:lstStyle/>
          <a:p>
            <a:r>
              <a:rPr lang="en-US" dirty="0"/>
              <a:t>9/4/20XX</a:t>
            </a:r>
          </a:p>
        </p:txBody>
      </p:sp>
      <p:sp>
        <p:nvSpPr>
          <p:cNvPr id="19" name="Footer Placeholder 18">
            <a:extLst>
              <a:ext uri="{FF2B5EF4-FFF2-40B4-BE49-F238E27FC236}">
                <a16:creationId xmlns:a16="http://schemas.microsoft.com/office/drawing/2014/main" id="{69186A5E-A88B-4AD5-8730-E1679229BB98}"/>
              </a:ext>
            </a:extLst>
          </p:cNvPr>
          <p:cNvSpPr>
            <a:spLocks noGrp="1"/>
          </p:cNvSpPr>
          <p:nvPr>
            <p:ph type="ftr" sz="quarter" idx="19"/>
          </p:nvPr>
        </p:nvSpPr>
        <p:spPr/>
        <p:txBody>
          <a:bodyPr/>
          <a:lstStyle/>
          <a:p>
            <a:r>
              <a:rPr lang="en-US" dirty="0"/>
              <a:t>Presentation Title</a:t>
            </a:r>
          </a:p>
        </p:txBody>
      </p:sp>
      <p:sp>
        <p:nvSpPr>
          <p:cNvPr id="20" name="Slide Number Placeholder 19">
            <a:extLst>
              <a:ext uri="{FF2B5EF4-FFF2-40B4-BE49-F238E27FC236}">
                <a16:creationId xmlns:a16="http://schemas.microsoft.com/office/drawing/2014/main" id="{FDD4F609-6DE6-4637-A216-DB19D982FF19}"/>
              </a:ext>
            </a:extLst>
          </p:cNvPr>
          <p:cNvSpPr>
            <a:spLocks noGrp="1"/>
          </p:cNvSpPr>
          <p:nvPr>
            <p:ph type="sldNum" sz="quarter" idx="20"/>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3527971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2CD68929-9BD1-4A1E-9C1E-5B980D986EC1}"/>
              </a:ext>
            </a:extLst>
          </p:cNvPr>
          <p:cNvSpPr/>
          <p:nvPr userDrawn="1"/>
        </p:nvSpPr>
        <p:spPr>
          <a:xfrm>
            <a:off x="7324344" y="630936"/>
            <a:ext cx="4517136"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7772400" y="978408"/>
            <a:ext cx="3721608" cy="1106424"/>
          </a:xfrm>
        </p:spPr>
        <p:txBody>
          <a:bodyPr anchor="ctr">
            <a:normAutofit/>
          </a:bodyPr>
          <a:lstStyle>
            <a:lvl1pPr>
              <a:defRPr sz="2800"/>
            </a:lvl1p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3767328" y="630936"/>
            <a:ext cx="3246120" cy="2688336"/>
          </a:xfrm>
        </p:spPr>
        <p:txBody>
          <a:bodyPr anchor="ctr"/>
          <a:lstStyle>
            <a:lvl1pPr algn="ctr">
              <a:buNone/>
              <a:defRPr/>
            </a:lvl1pPr>
          </a:lstStyle>
          <a:p>
            <a:r>
              <a:rPr lang="en-US"/>
              <a:t>Click icon to add picture</a:t>
            </a:r>
            <a:endParaRPr lang="en-US" dirty="0"/>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p:nvPr>
        </p:nvSpPr>
        <p:spPr>
          <a:xfrm>
            <a:off x="411480" y="630936"/>
            <a:ext cx="3246120" cy="2688336"/>
          </a:xfrm>
        </p:spPr>
        <p:txBody>
          <a:bodyPr anchor="ctr"/>
          <a:lstStyle>
            <a:lvl1pPr algn="ctr">
              <a:buNone/>
              <a:defRPr/>
            </a:lvl1pPr>
          </a:lstStyle>
          <a:p>
            <a:r>
              <a:rPr lang="en-US"/>
              <a:t>Click icon to add picture</a:t>
            </a:r>
            <a:endParaRPr lang="en-US" dirty="0"/>
          </a:p>
        </p:txBody>
      </p:sp>
      <p:sp>
        <p:nvSpPr>
          <p:cNvPr id="5" name="Rectangle 4">
            <a:extLst>
              <a:ext uri="{FF2B5EF4-FFF2-40B4-BE49-F238E27FC236}">
                <a16:creationId xmlns:a16="http://schemas.microsoft.com/office/drawing/2014/main" id="{B3ED68CE-A00C-4DD9-8065-B0E3D033BC20}"/>
              </a:ext>
            </a:extLst>
          </p:cNvPr>
          <p:cNvSpPr/>
          <p:nvPr userDrawn="1"/>
        </p:nvSpPr>
        <p:spPr>
          <a:xfrm>
            <a:off x="7260336" y="117957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Picture Placeholder 14">
            <a:extLst>
              <a:ext uri="{FF2B5EF4-FFF2-40B4-BE49-F238E27FC236}">
                <a16:creationId xmlns:a16="http://schemas.microsoft.com/office/drawing/2014/main" id="{FBB9124E-D1EB-4540-B1E1-DF3CD388BB27}"/>
              </a:ext>
            </a:extLst>
          </p:cNvPr>
          <p:cNvSpPr>
            <a:spLocks noGrp="1"/>
          </p:cNvSpPr>
          <p:nvPr>
            <p:ph type="pic" sz="quarter" idx="17"/>
          </p:nvPr>
        </p:nvSpPr>
        <p:spPr>
          <a:xfrm>
            <a:off x="411480" y="3438144"/>
            <a:ext cx="3246120" cy="2688336"/>
          </a:xfrm>
        </p:spPr>
        <p:txBody>
          <a:bodyPr anchor="ctr"/>
          <a:lstStyle>
            <a:lvl1pPr algn="ctr">
              <a:buNone/>
              <a:defRPr/>
            </a:lvl1pPr>
          </a:lstStyle>
          <a:p>
            <a:r>
              <a:rPr lang="en-US"/>
              <a:t>Click icon to add picture</a:t>
            </a:r>
            <a:endParaRPr lang="en-US" dirty="0"/>
          </a:p>
        </p:txBody>
      </p:sp>
      <p:sp>
        <p:nvSpPr>
          <p:cNvPr id="18" name="Date Placeholder 17">
            <a:extLst>
              <a:ext uri="{FF2B5EF4-FFF2-40B4-BE49-F238E27FC236}">
                <a16:creationId xmlns:a16="http://schemas.microsoft.com/office/drawing/2014/main" id="{88171D0F-B23C-4DA9-9F5D-C5F480A4C5BE}"/>
              </a:ext>
            </a:extLst>
          </p:cNvPr>
          <p:cNvSpPr>
            <a:spLocks noGrp="1"/>
          </p:cNvSpPr>
          <p:nvPr>
            <p:ph type="dt" sz="half" idx="18"/>
          </p:nvPr>
        </p:nvSpPr>
        <p:spPr>
          <a:xfrm>
            <a:off x="905256" y="6356350"/>
            <a:ext cx="2743200" cy="365125"/>
          </a:xfrm>
        </p:spPr>
        <p:txBody>
          <a:bodyPr/>
          <a:lstStyle/>
          <a:p>
            <a:r>
              <a:rPr lang="en-US" dirty="0"/>
              <a:t>9/4/20XX</a:t>
            </a:r>
          </a:p>
        </p:txBody>
      </p:sp>
      <p:sp>
        <p:nvSpPr>
          <p:cNvPr id="19" name="Footer Placeholder 18">
            <a:extLst>
              <a:ext uri="{FF2B5EF4-FFF2-40B4-BE49-F238E27FC236}">
                <a16:creationId xmlns:a16="http://schemas.microsoft.com/office/drawing/2014/main" id="{69186A5E-A88B-4AD5-8730-E1679229BB98}"/>
              </a:ext>
            </a:extLst>
          </p:cNvPr>
          <p:cNvSpPr>
            <a:spLocks noGrp="1"/>
          </p:cNvSpPr>
          <p:nvPr>
            <p:ph type="ftr" sz="quarter" idx="19"/>
          </p:nvPr>
        </p:nvSpPr>
        <p:spPr/>
        <p:txBody>
          <a:bodyPr/>
          <a:lstStyle/>
          <a:p>
            <a:r>
              <a:rPr lang="en-US" dirty="0"/>
              <a:t>Presentation Title</a:t>
            </a:r>
          </a:p>
        </p:txBody>
      </p:sp>
      <p:sp>
        <p:nvSpPr>
          <p:cNvPr id="20" name="Slide Number Placeholder 19">
            <a:extLst>
              <a:ext uri="{FF2B5EF4-FFF2-40B4-BE49-F238E27FC236}">
                <a16:creationId xmlns:a16="http://schemas.microsoft.com/office/drawing/2014/main" id="{FDD4F609-6DE6-4637-A216-DB19D982FF19}"/>
              </a:ext>
            </a:extLst>
          </p:cNvPr>
          <p:cNvSpPr>
            <a:spLocks noGrp="1"/>
          </p:cNvSpPr>
          <p:nvPr>
            <p:ph type="sldNum" sz="quarter" idx="20"/>
          </p:nvPr>
        </p:nvSpPr>
        <p:spPr>
          <a:xfrm>
            <a:off x="8540496" y="6356350"/>
            <a:ext cx="2743200" cy="365125"/>
          </a:xfrm>
        </p:spPr>
        <p:txBody>
          <a:bodyPr/>
          <a:lstStyle/>
          <a:p>
            <a:fld id="{A65A5C87-DF58-40C8-B092-1DE63DB4547E}" type="slidenum">
              <a:rPr lang="en-US" smtClean="0"/>
              <a:t>‹#›</a:t>
            </a:fld>
            <a:endParaRPr lang="en-US" dirty="0"/>
          </a:p>
        </p:txBody>
      </p:sp>
      <p:sp>
        <p:nvSpPr>
          <p:cNvPr id="6" name="Rectangle 5">
            <a:extLst>
              <a:ext uri="{FF2B5EF4-FFF2-40B4-BE49-F238E27FC236}">
                <a16:creationId xmlns:a16="http://schemas.microsoft.com/office/drawing/2014/main" id="{525280B1-DD77-4ADB-A6FC-71309BCB66E1}"/>
              </a:ext>
            </a:extLst>
          </p:cNvPr>
          <p:cNvSpPr/>
          <p:nvPr userDrawn="1"/>
        </p:nvSpPr>
        <p:spPr>
          <a:xfrm>
            <a:off x="7792216" y="2185416"/>
            <a:ext cx="3683187"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Picture Placeholder 14">
            <a:extLst>
              <a:ext uri="{FF2B5EF4-FFF2-40B4-BE49-F238E27FC236}">
                <a16:creationId xmlns:a16="http://schemas.microsoft.com/office/drawing/2014/main" id="{6B8374DB-2C54-426F-9768-7B838BE1F98D}"/>
              </a:ext>
            </a:extLst>
          </p:cNvPr>
          <p:cNvSpPr>
            <a:spLocks noGrp="1"/>
          </p:cNvSpPr>
          <p:nvPr>
            <p:ph type="pic" sz="quarter" idx="21"/>
          </p:nvPr>
        </p:nvSpPr>
        <p:spPr>
          <a:xfrm>
            <a:off x="3767328" y="3438144"/>
            <a:ext cx="3246120" cy="2688336"/>
          </a:xfrm>
        </p:spPr>
        <p:txBody>
          <a:bodyPr anchor="ctr"/>
          <a:lstStyle>
            <a:lvl1pPr algn="ctr">
              <a:buNone/>
              <a:defRPr/>
            </a:lvl1pPr>
          </a:lstStyle>
          <a:p>
            <a:r>
              <a:rPr lang="en-US"/>
              <a:t>Click icon to add picture</a:t>
            </a:r>
            <a:endParaRPr lang="en-US" dirty="0"/>
          </a:p>
        </p:txBody>
      </p:sp>
      <p:sp>
        <p:nvSpPr>
          <p:cNvPr id="8" name="Text Placeholder 7">
            <a:extLst>
              <a:ext uri="{FF2B5EF4-FFF2-40B4-BE49-F238E27FC236}">
                <a16:creationId xmlns:a16="http://schemas.microsoft.com/office/drawing/2014/main" id="{A0D33A8D-B0BB-4920-AAC4-6EE9952AA556}"/>
              </a:ext>
            </a:extLst>
          </p:cNvPr>
          <p:cNvSpPr>
            <a:spLocks noGrp="1"/>
          </p:cNvSpPr>
          <p:nvPr>
            <p:ph type="body" sz="quarter" idx="22"/>
          </p:nvPr>
        </p:nvSpPr>
        <p:spPr>
          <a:xfrm>
            <a:off x="7772400" y="3099816"/>
            <a:ext cx="3721100" cy="447675"/>
          </a:xfrm>
        </p:spPr>
        <p:txBody>
          <a:bodyPr/>
          <a:lstStyle>
            <a:lvl1pPr marL="0" indent="0">
              <a:buNone/>
              <a:defRPr sz="1600"/>
            </a:lvl1pPr>
          </a:lstStyle>
          <a:p>
            <a:pPr lvl="0"/>
            <a:r>
              <a:rPr lang="en-US"/>
              <a:t>Click to edit Master text styles</a:t>
            </a:r>
          </a:p>
        </p:txBody>
      </p:sp>
      <p:sp>
        <p:nvSpPr>
          <p:cNvPr id="21" name="Text Placeholder 7">
            <a:extLst>
              <a:ext uri="{FF2B5EF4-FFF2-40B4-BE49-F238E27FC236}">
                <a16:creationId xmlns:a16="http://schemas.microsoft.com/office/drawing/2014/main" id="{FC2F80E1-DA5D-4EBA-BDBC-FFD24776ED07}"/>
              </a:ext>
            </a:extLst>
          </p:cNvPr>
          <p:cNvSpPr>
            <a:spLocks noGrp="1"/>
          </p:cNvSpPr>
          <p:nvPr>
            <p:ph type="body" sz="quarter" idx="23"/>
          </p:nvPr>
        </p:nvSpPr>
        <p:spPr>
          <a:xfrm>
            <a:off x="7772400" y="4215384"/>
            <a:ext cx="3721100" cy="447675"/>
          </a:xfrm>
        </p:spPr>
        <p:txBody>
          <a:bodyPr/>
          <a:lstStyle>
            <a:lvl1pPr marL="0" indent="0">
              <a:buNone/>
              <a:defRPr sz="1600"/>
            </a:lvl1pPr>
          </a:lstStyle>
          <a:p>
            <a:pPr lvl="0"/>
            <a:r>
              <a:rPr lang="en-US"/>
              <a:t>Click to edit Master text styles</a:t>
            </a:r>
          </a:p>
        </p:txBody>
      </p:sp>
      <p:sp>
        <p:nvSpPr>
          <p:cNvPr id="22" name="Text Placeholder 7">
            <a:extLst>
              <a:ext uri="{FF2B5EF4-FFF2-40B4-BE49-F238E27FC236}">
                <a16:creationId xmlns:a16="http://schemas.microsoft.com/office/drawing/2014/main" id="{536A3E74-5D94-4FE5-A5F8-7DA032AD48AF}"/>
              </a:ext>
            </a:extLst>
          </p:cNvPr>
          <p:cNvSpPr>
            <a:spLocks noGrp="1"/>
          </p:cNvSpPr>
          <p:nvPr>
            <p:ph type="body" sz="quarter" idx="24"/>
          </p:nvPr>
        </p:nvSpPr>
        <p:spPr>
          <a:xfrm>
            <a:off x="7772400" y="5321808"/>
            <a:ext cx="3721100" cy="447675"/>
          </a:xfrm>
        </p:spPr>
        <p:txBody>
          <a:bodyPr/>
          <a:lstStyle>
            <a:lvl1pPr marL="0" indent="0">
              <a:buNone/>
              <a:defRPr sz="1600"/>
            </a:lvl1pPr>
          </a:lstStyle>
          <a:p>
            <a:pPr lvl="0"/>
            <a:r>
              <a:rPr lang="en-US"/>
              <a:t>Click to edit Master text styles</a:t>
            </a:r>
          </a:p>
        </p:txBody>
      </p:sp>
      <p:sp>
        <p:nvSpPr>
          <p:cNvPr id="23" name="Picture Placeholder 14">
            <a:extLst>
              <a:ext uri="{FF2B5EF4-FFF2-40B4-BE49-F238E27FC236}">
                <a16:creationId xmlns:a16="http://schemas.microsoft.com/office/drawing/2014/main" id="{A36D2011-9E99-44AA-8612-4EEBAAA5D036}"/>
              </a:ext>
            </a:extLst>
          </p:cNvPr>
          <p:cNvSpPr>
            <a:spLocks noGrp="1"/>
          </p:cNvSpPr>
          <p:nvPr>
            <p:ph type="pic" sz="quarter" idx="25" hasCustomPrompt="1"/>
          </p:nvPr>
        </p:nvSpPr>
        <p:spPr>
          <a:xfrm>
            <a:off x="7772400" y="2532888"/>
            <a:ext cx="457200" cy="457200"/>
          </a:xfrm>
        </p:spPr>
        <p:txBody>
          <a:bodyPr anchor="ctr"/>
          <a:lstStyle>
            <a:lvl1pPr algn="ctr">
              <a:buNone/>
              <a:defRPr sz="900"/>
            </a:lvl1pPr>
          </a:lstStyle>
          <a:p>
            <a:r>
              <a:rPr lang="en-US" dirty="0"/>
              <a:t>Icon</a:t>
            </a:r>
          </a:p>
        </p:txBody>
      </p:sp>
      <p:sp>
        <p:nvSpPr>
          <p:cNvPr id="24" name="Picture Placeholder 14">
            <a:extLst>
              <a:ext uri="{FF2B5EF4-FFF2-40B4-BE49-F238E27FC236}">
                <a16:creationId xmlns:a16="http://schemas.microsoft.com/office/drawing/2014/main" id="{80B0958E-0709-4604-ADAF-A6137275F31B}"/>
              </a:ext>
            </a:extLst>
          </p:cNvPr>
          <p:cNvSpPr>
            <a:spLocks noGrp="1"/>
          </p:cNvSpPr>
          <p:nvPr>
            <p:ph type="pic" sz="quarter" idx="26" hasCustomPrompt="1"/>
          </p:nvPr>
        </p:nvSpPr>
        <p:spPr>
          <a:xfrm>
            <a:off x="7772400" y="3630168"/>
            <a:ext cx="457200" cy="457200"/>
          </a:xfrm>
        </p:spPr>
        <p:txBody>
          <a:bodyPr anchor="ctr"/>
          <a:lstStyle>
            <a:lvl1pPr algn="ctr">
              <a:buNone/>
              <a:defRPr sz="900"/>
            </a:lvl1pPr>
          </a:lstStyle>
          <a:p>
            <a:r>
              <a:rPr lang="en-US" dirty="0"/>
              <a:t>Icon</a:t>
            </a:r>
          </a:p>
        </p:txBody>
      </p:sp>
      <p:sp>
        <p:nvSpPr>
          <p:cNvPr id="25" name="Picture Placeholder 14">
            <a:extLst>
              <a:ext uri="{FF2B5EF4-FFF2-40B4-BE49-F238E27FC236}">
                <a16:creationId xmlns:a16="http://schemas.microsoft.com/office/drawing/2014/main" id="{F4A09204-1398-472F-B713-0AD49188773D}"/>
              </a:ext>
            </a:extLst>
          </p:cNvPr>
          <p:cNvSpPr>
            <a:spLocks noGrp="1"/>
          </p:cNvSpPr>
          <p:nvPr>
            <p:ph type="pic" sz="quarter" idx="27" hasCustomPrompt="1"/>
          </p:nvPr>
        </p:nvSpPr>
        <p:spPr>
          <a:xfrm>
            <a:off x="7772400" y="4754880"/>
            <a:ext cx="457200" cy="457200"/>
          </a:xfrm>
        </p:spPr>
        <p:txBody>
          <a:bodyPr anchor="ctr"/>
          <a:lstStyle>
            <a:lvl1pPr algn="ctr">
              <a:buNone/>
              <a:defRPr sz="900"/>
            </a:lvl1pPr>
          </a:lstStyle>
          <a:p>
            <a:r>
              <a:rPr lang="en-US" dirty="0"/>
              <a:t>Icon</a:t>
            </a:r>
          </a:p>
        </p:txBody>
      </p:sp>
    </p:spTree>
    <p:extLst>
      <p:ext uri="{BB962C8B-B14F-4D97-AF65-F5344CB8AC3E}">
        <p14:creationId xmlns:p14="http://schemas.microsoft.com/office/powerpoint/2010/main" val="3439343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userDrawn="1"/>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r>
              <a:rPr lang="en-US" dirty="0"/>
              <a:t>9/4/20XX</a:t>
            </a:r>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1400994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r>
              <a:rPr lang="en-US" dirty="0"/>
              <a:t>9/4/20XX</a:t>
            </a:r>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4060377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r>
              <a:rPr lang="en-US" dirty="0"/>
              <a:t>9/4/20XX</a:t>
            </a:r>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1777224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r>
              <a:rPr lang="en-US" dirty="0"/>
              <a:t>9/4/20XX</a:t>
            </a:r>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43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9/4/20XX</a:t>
            </a:r>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5A5C87-DF58-40C8-B092-1DE63DB4547E}" type="slidenum">
              <a:rPr lang="en-US" smtClean="0"/>
              <a:t>‹#›</a:t>
            </a:fld>
            <a:endParaRPr lang="en-US" dirty="0"/>
          </a:p>
        </p:txBody>
      </p:sp>
    </p:spTree>
    <p:extLst>
      <p:ext uri="{BB962C8B-B14F-4D97-AF65-F5344CB8AC3E}">
        <p14:creationId xmlns:p14="http://schemas.microsoft.com/office/powerpoint/2010/main" val="1785134420"/>
      </p:ext>
    </p:extLst>
  </p:cSld>
  <p:clrMap bg1="lt1" tx1="dk1" bg2="lt2" tx2="dk2" accent1="accent1" accent2="accent2" accent3="accent3" accent4="accent4" accent5="accent5" accent6="accent6" hlink="hlink" folHlink="folHlink"/>
  <p:sldLayoutIdLst>
    <p:sldLayoutId id="2147483721" r:id="rId1"/>
    <p:sldLayoutId id="2147483730" r:id="rId2"/>
    <p:sldLayoutId id="2147483731" r:id="rId3"/>
    <p:sldLayoutId id="2147483723" r:id="rId4"/>
    <p:sldLayoutId id="2147483722" r:id="rId5"/>
    <p:sldLayoutId id="2147483732" r:id="rId6"/>
    <p:sldLayoutId id="2147483736" r:id="rId7"/>
    <p:sldLayoutId id="2147483725" r:id="rId8"/>
    <p:sldLayoutId id="2147483733" r:id="rId9"/>
    <p:sldLayoutId id="2147483734" r:id="rId10"/>
    <p:sldLayoutId id="2147483735" r:id="rId11"/>
    <p:sldLayoutId id="2147483726" r:id="rId12"/>
    <p:sldLayoutId id="2147483727" r:id="rId13"/>
    <p:sldLayoutId id="2147483728" r:id="rId14"/>
    <p:sldLayoutId id="2147483729"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338C-D19D-8CA3-BCBC-5AABC9A4D32E}"/>
              </a:ext>
            </a:extLst>
          </p:cNvPr>
          <p:cNvSpPr>
            <a:spLocks noGrp="1"/>
          </p:cNvSpPr>
          <p:nvPr>
            <p:ph type="title"/>
          </p:nvPr>
        </p:nvSpPr>
        <p:spPr/>
        <p:txBody>
          <a:bodyPr>
            <a:normAutofit/>
          </a:bodyPr>
          <a:lstStyle/>
          <a:p>
            <a:r>
              <a:rPr lang="en-GB" sz="3600" b="1" dirty="0"/>
              <a:t>Employee Engagement in the Hotel Industry</a:t>
            </a:r>
            <a:br>
              <a:rPr lang="en-GB" sz="3600" b="1" dirty="0"/>
            </a:br>
            <a:br>
              <a:rPr lang="en-GB" sz="3600" b="1" dirty="0"/>
            </a:br>
            <a:r>
              <a:rPr lang="en-GB" sz="3600" b="1" dirty="0"/>
              <a:t>           </a:t>
            </a:r>
            <a:r>
              <a:rPr lang="en-GB" sz="3600" dirty="0"/>
              <a:t>Student name : Marius Stroe</a:t>
            </a:r>
            <a:r>
              <a:rPr lang="en-GB" sz="2800" dirty="0"/>
              <a:t> (2117199)</a:t>
            </a:r>
            <a:br>
              <a:rPr lang="en-GB" sz="2800" dirty="0"/>
            </a:br>
            <a:r>
              <a:rPr lang="en-GB" sz="2800" dirty="0"/>
              <a:t>   </a:t>
            </a:r>
            <a:br>
              <a:rPr lang="en-GB" sz="2800" dirty="0"/>
            </a:br>
            <a:r>
              <a:rPr lang="en-GB" sz="2800" dirty="0"/>
              <a:t>                       Operating Hotel Facilities (BMIH4006)</a:t>
            </a:r>
            <a:br>
              <a:rPr lang="en-GB" sz="2800" dirty="0"/>
            </a:br>
            <a:r>
              <a:rPr lang="en-GB" sz="2800" dirty="0"/>
              <a:t>                             Tutor name : Ffion </a:t>
            </a:r>
            <a:r>
              <a:rPr lang="en-GB" sz="2800" dirty="0" err="1"/>
              <a:t>Cumberpatch</a:t>
            </a:r>
            <a:endParaRPr lang="en-GB" sz="3600" b="1" dirty="0"/>
          </a:p>
        </p:txBody>
      </p:sp>
      <p:sp>
        <p:nvSpPr>
          <p:cNvPr id="3" name="Date Placeholder 2">
            <a:extLst>
              <a:ext uri="{FF2B5EF4-FFF2-40B4-BE49-F238E27FC236}">
                <a16:creationId xmlns:a16="http://schemas.microsoft.com/office/drawing/2014/main" id="{3DD4382E-D961-9D78-9623-4A2492FFF6E6}"/>
              </a:ext>
            </a:extLst>
          </p:cNvPr>
          <p:cNvSpPr>
            <a:spLocks noGrp="1"/>
          </p:cNvSpPr>
          <p:nvPr>
            <p:ph type="dt" sz="half" idx="10"/>
          </p:nvPr>
        </p:nvSpPr>
        <p:spPr/>
        <p:txBody>
          <a:bodyPr/>
          <a:lstStyle/>
          <a:p>
            <a:r>
              <a:rPr lang="en-US"/>
              <a:t>9/4/20XX</a:t>
            </a:r>
            <a:endParaRPr lang="en-US" dirty="0"/>
          </a:p>
        </p:txBody>
      </p:sp>
      <p:sp>
        <p:nvSpPr>
          <p:cNvPr id="4" name="Footer Placeholder 3">
            <a:extLst>
              <a:ext uri="{FF2B5EF4-FFF2-40B4-BE49-F238E27FC236}">
                <a16:creationId xmlns:a16="http://schemas.microsoft.com/office/drawing/2014/main" id="{050E01F7-6BFE-289E-05A6-4DE18294CB82}"/>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621D3A84-D90E-18F7-052D-11D4555CA6BF}"/>
              </a:ext>
            </a:extLst>
          </p:cNvPr>
          <p:cNvSpPr>
            <a:spLocks noGrp="1"/>
          </p:cNvSpPr>
          <p:nvPr>
            <p:ph type="sldNum" sz="quarter" idx="12"/>
          </p:nvPr>
        </p:nvSpPr>
        <p:spPr/>
        <p:txBody>
          <a:bodyPr/>
          <a:lstStyle/>
          <a:p>
            <a:fld id="{A65A5C87-DF58-40C8-B092-1DE63DB4547E}" type="slidenum">
              <a:rPr lang="en-US" smtClean="0"/>
              <a:t>1</a:t>
            </a:fld>
            <a:endParaRPr lang="en-US" dirty="0"/>
          </a:p>
        </p:txBody>
      </p:sp>
    </p:spTree>
    <p:extLst>
      <p:ext uri="{BB962C8B-B14F-4D97-AF65-F5344CB8AC3E}">
        <p14:creationId xmlns:p14="http://schemas.microsoft.com/office/powerpoint/2010/main" val="1408107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5D3C1D-A6AE-4FCA-BB76-A4748CE5D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D9D20-B4BB-42AA-8DDD-68CC9F1D95DB}"/>
              </a:ext>
            </a:extLst>
          </p:cNvPr>
          <p:cNvSpPr>
            <a:spLocks noGrp="1"/>
          </p:cNvSpPr>
          <p:nvPr>
            <p:ph type="ctrTitle"/>
          </p:nvPr>
        </p:nvSpPr>
        <p:spPr>
          <a:xfrm>
            <a:off x="558210" y="1365472"/>
            <a:ext cx="10978470" cy="3564636"/>
          </a:xfrm>
        </p:spPr>
        <p:txBody>
          <a:bodyPr anchor="ctr">
            <a:normAutofit/>
          </a:bodyPr>
          <a:lstStyle/>
          <a:p>
            <a:pPr algn="l"/>
            <a:r>
              <a:rPr lang="en-US" sz="8100" b="1" dirty="0">
                <a:latin typeface="Arial" panose="020B0604020202020204" pitchFamily="34" charset="0"/>
                <a:cs typeface="Arial" panose="020B0604020202020204" pitchFamily="34" charset="0"/>
              </a:rPr>
              <a:t>Employee Engagement In The Hotel Industry</a:t>
            </a:r>
            <a:endParaRPr lang="en-US" sz="8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9E8FDB-60EE-45AE-BB89-9A561A61C2AC}"/>
              </a:ext>
            </a:extLst>
          </p:cNvPr>
          <p:cNvSpPr>
            <a:spLocks noGrp="1"/>
          </p:cNvSpPr>
          <p:nvPr>
            <p:ph type="subTitle" idx="1"/>
          </p:nvPr>
        </p:nvSpPr>
        <p:spPr>
          <a:xfrm>
            <a:off x="650945" y="5859463"/>
            <a:ext cx="10927080" cy="487235"/>
          </a:xfrm>
        </p:spPr>
        <p:txBody>
          <a:bodyPr anchor="ctr">
            <a:normAutofit/>
          </a:bodyPr>
          <a:lstStyle/>
          <a:p>
            <a:pPr algn="r"/>
            <a:r>
              <a:rPr lang="en-US" sz="2000"/>
              <a:t>Marius Stroe</a:t>
            </a:r>
            <a:endParaRPr lang="en-US" sz="2000" dirty="0"/>
          </a:p>
        </p:txBody>
      </p:sp>
      <p:sp>
        <p:nvSpPr>
          <p:cNvPr id="10" name="Rectangle 9">
            <a:extLst>
              <a:ext uri="{FF2B5EF4-FFF2-40B4-BE49-F238E27FC236}">
                <a16:creationId xmlns:a16="http://schemas.microsoft.com/office/drawing/2014/main" id="{6D5BF818-2283-4CC9-A120-9225CEDFA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3350"/>
            <a:ext cx="128016" cy="24688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63A42EF-20CC-4BCC-9D0B-222CF3AAE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5831269"/>
            <a:ext cx="109270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373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4A85B-2AC6-4E29-B074-AB92F8FA9BB1}"/>
              </a:ext>
            </a:extLst>
          </p:cNvPr>
          <p:cNvSpPr>
            <a:spLocks noGrp="1"/>
          </p:cNvSpPr>
          <p:nvPr>
            <p:ph type="title"/>
          </p:nvPr>
        </p:nvSpPr>
        <p:spPr>
          <a:xfrm>
            <a:off x="5080216" y="1076324"/>
            <a:ext cx="6272784" cy="1535051"/>
          </a:xfrm>
        </p:spPr>
        <p:txBody>
          <a:bodyPr vert="horz" lIns="91440" tIns="45720" rIns="91440" bIns="45720" rtlCol="0" anchor="b">
            <a:normAutofit/>
          </a:bodyPr>
          <a:lstStyle/>
          <a:p>
            <a:r>
              <a:rPr lang="en-US" b="1"/>
              <a:t>Introduction</a:t>
            </a:r>
            <a:endParaRPr lang="en-US"/>
          </a:p>
        </p:txBody>
      </p:sp>
      <p:pic>
        <p:nvPicPr>
          <p:cNvPr id="14" name="Picture Placeholder 13"/>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28075" r="28074" b="-1"/>
          <a:stretch/>
        </p:blipFill>
        <p:spPr>
          <a:xfrm>
            <a:off x="20" y="10"/>
            <a:ext cx="4505305" cy="6857990"/>
          </a:xfrm>
          <a:prstGeom prst="rect">
            <a:avLst/>
          </a:prstGeom>
        </p:spPr>
      </p:pic>
      <p:sp>
        <p:nvSpPr>
          <p:cNvPr id="27"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32AB0EB-0819-41F4-99E9-C02FA0DAF66D}"/>
              </a:ext>
            </a:extLst>
          </p:cNvPr>
          <p:cNvSpPr>
            <a:spLocks noGrp="1"/>
          </p:cNvSpPr>
          <p:nvPr>
            <p:ph idx="1"/>
          </p:nvPr>
        </p:nvSpPr>
        <p:spPr>
          <a:xfrm>
            <a:off x="5080216" y="3351276"/>
            <a:ext cx="6272784" cy="2825686"/>
          </a:xfrm>
        </p:spPr>
        <p:txBody>
          <a:bodyPr vert="horz" lIns="91440" tIns="45720" rIns="91440" bIns="45720" rtlCol="0">
            <a:normAutofit/>
          </a:bodyPr>
          <a:lstStyle/>
          <a:p>
            <a:pPr marL="285750">
              <a:lnSpc>
                <a:spcPct val="100000"/>
              </a:lnSpc>
              <a:buFont typeface="Arial" panose="020B0604020202020204" pitchFamily="34" charset="0"/>
              <a:buChar char="•"/>
            </a:pPr>
            <a:r>
              <a:rPr lang="en-US"/>
              <a:t>The hotel industry needs good employee engagement to effectively fulfil customer demands. </a:t>
            </a:r>
          </a:p>
          <a:p>
            <a:pPr marL="285750">
              <a:lnSpc>
                <a:spcPct val="100000"/>
              </a:lnSpc>
              <a:buFont typeface="Arial" panose="020B0604020202020204" pitchFamily="34" charset="0"/>
              <a:buChar char="•"/>
            </a:pPr>
            <a:r>
              <a:rPr lang="en-US"/>
              <a:t>This presentation will discuss employee engagement and the significance of employee engagement.</a:t>
            </a:r>
          </a:p>
          <a:p>
            <a:pPr marL="285750">
              <a:lnSpc>
                <a:spcPct val="100000"/>
              </a:lnSpc>
              <a:buFont typeface="Arial" panose="020B0604020202020204" pitchFamily="34" charset="0"/>
              <a:buChar char="•"/>
            </a:pPr>
            <a:r>
              <a:rPr lang="en-US"/>
              <a:t>This presentation will also discuss the definition of engagement.</a:t>
            </a:r>
          </a:p>
          <a:p>
            <a:pPr marL="285750">
              <a:lnSpc>
                <a:spcPct val="100000"/>
              </a:lnSpc>
              <a:buFont typeface="Arial" panose="020B0604020202020204" pitchFamily="34" charset="0"/>
              <a:buChar char="•"/>
            </a:pPr>
            <a:r>
              <a:rPr lang="en-US"/>
              <a:t>Examples of good and better experiences to engage employees in the hotel industry. </a:t>
            </a:r>
          </a:p>
        </p:txBody>
      </p:sp>
      <p:sp>
        <p:nvSpPr>
          <p:cNvPr id="6" name="Slide Number Placeholder 5">
            <a:extLst>
              <a:ext uri="{FF2B5EF4-FFF2-40B4-BE49-F238E27FC236}">
                <a16:creationId xmlns:a16="http://schemas.microsoft.com/office/drawing/2014/main" id="{B49FA539-2DA6-4197-AA13-56E0C33955F2}"/>
              </a:ext>
            </a:extLst>
          </p:cNvPr>
          <p:cNvSpPr>
            <a:spLocks noGrp="1"/>
          </p:cNvSpPr>
          <p:nvPr>
            <p:ph type="sldNum" sz="quarter" idx="12"/>
          </p:nvPr>
        </p:nvSpPr>
        <p:spPr>
          <a:xfrm>
            <a:off x="10073642" y="6356350"/>
            <a:ext cx="128016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3</a:t>
            </a:fld>
            <a:endParaRPr lang="en-US"/>
          </a:p>
        </p:txBody>
      </p:sp>
    </p:spTree>
    <p:extLst>
      <p:ext uri="{BB962C8B-B14F-4D97-AF65-F5344CB8AC3E}">
        <p14:creationId xmlns:p14="http://schemas.microsoft.com/office/powerpoint/2010/main" val="41678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01C14-7F4D-4D43-AB31-14E1B4AA1C63}"/>
              </a:ext>
            </a:extLst>
          </p:cNvPr>
          <p:cNvSpPr>
            <a:spLocks noGrp="1"/>
          </p:cNvSpPr>
          <p:nvPr>
            <p:ph type="title"/>
          </p:nvPr>
        </p:nvSpPr>
        <p:spPr/>
        <p:txBody>
          <a:bodyPr/>
          <a:lstStyle/>
          <a:p>
            <a:r>
              <a:rPr lang="en-US" b="1">
                <a:latin typeface="Arial" panose="020B0604020202020204" pitchFamily="34" charset="0"/>
                <a:cs typeface="Arial" panose="020B0604020202020204" pitchFamily="34" charset="0"/>
              </a:rPr>
              <a:t>Employee Engagement</a:t>
            </a:r>
            <a:endParaRPr lang="en-US" dirty="0">
              <a:latin typeface="Arial" panose="020B0604020202020204" pitchFamily="34" charset="0"/>
              <a:cs typeface="Arial" panose="020B0604020202020204" pitchFamily="34" charset="0"/>
            </a:endParaRPr>
          </a:p>
        </p:txBody>
      </p:sp>
      <p:graphicFrame>
        <p:nvGraphicFramePr>
          <p:cNvPr id="10" name="Content Placeholder 2">
            <a:extLst>
              <a:ext uri="{FF2B5EF4-FFF2-40B4-BE49-F238E27FC236}">
                <a16:creationId xmlns:a16="http://schemas.microsoft.com/office/drawing/2014/main" id="{6B2D627F-3958-FDCD-86B2-63E9384D4C1C}"/>
              </a:ext>
            </a:extLst>
          </p:cNvPr>
          <p:cNvGraphicFramePr>
            <a:graphicFrameLocks noGrp="1"/>
          </p:cNvGraphicFramePr>
          <p:nvPr>
            <p:ph idx="1"/>
            <p:extLst>
              <p:ext uri="{D42A27DB-BD31-4B8C-83A1-F6EECF244321}">
                <p14:modId xmlns:p14="http://schemas.microsoft.com/office/powerpoint/2010/main" val="760712060"/>
              </p:ext>
            </p:extLst>
          </p:nvPr>
        </p:nvGraphicFramePr>
        <p:xfrm>
          <a:off x="612648" y="3355848"/>
          <a:ext cx="6272784" cy="2825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0C59246-61F9-4344-994B-CAC75B954C24}"/>
              </a:ext>
            </a:extLst>
          </p:cNvPr>
          <p:cNvSpPr>
            <a:spLocks noGrp="1"/>
          </p:cNvSpPr>
          <p:nvPr>
            <p:ph type="sldNum" sz="quarter" idx="12"/>
          </p:nvPr>
        </p:nvSpPr>
        <p:spPr/>
        <p:txBody>
          <a:bodyPr/>
          <a:lstStyle/>
          <a:p>
            <a:fld id="{A65A5C87-DF58-40C8-B092-1DE63DB4547E}" type="slidenum">
              <a:rPr lang="en-US" smtClean="0"/>
              <a:pPr/>
              <a:t>4</a:t>
            </a:fld>
            <a:endParaRPr lang="en-US" dirty="0"/>
          </a:p>
        </p:txBody>
      </p:sp>
      <p:pic>
        <p:nvPicPr>
          <p:cNvPr id="8" name="Picture Placeholder 7"/>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l="2684" r="2684"/>
          <a:stretch>
            <a:fillRect/>
          </a:stretch>
        </p:blipFill>
        <p:spPr/>
      </p:pic>
    </p:spTree>
    <p:extLst>
      <p:ext uri="{BB962C8B-B14F-4D97-AF65-F5344CB8AC3E}">
        <p14:creationId xmlns:p14="http://schemas.microsoft.com/office/powerpoint/2010/main" val="1471384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vert="horz" lIns="91440" tIns="45720" rIns="91440" bIns="45720" rtlCol="0" anchor="ctr">
            <a:normAutofit/>
          </a:bodyPr>
          <a:lstStyle/>
          <a:p>
            <a:pPr>
              <a:lnSpc>
                <a:spcPct val="90000"/>
              </a:lnSpc>
            </a:pPr>
            <a:br>
              <a:rPr lang="en-US" sz="4000" b="1"/>
            </a:br>
            <a:r>
              <a:rPr lang="en-US" sz="4000" b="1"/>
              <a:t>Significant Of Employee Engagement in The Hotel Industry</a:t>
            </a:r>
            <a:endParaRPr lang="en-US" sz="4000"/>
          </a:p>
        </p:txBody>
      </p:sp>
      <p:sp>
        <p:nvSpPr>
          <p:cNvPr id="24" name="Rectangle 2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434149" y="932688"/>
            <a:ext cx="5916603" cy="4992624"/>
          </a:xfrm>
        </p:spPr>
        <p:txBody>
          <a:bodyPr vert="horz" lIns="91440" tIns="45720" rIns="91440" bIns="45720" rtlCol="0" anchor="ctr">
            <a:normAutofit/>
          </a:bodyPr>
          <a:lstStyle/>
          <a:p>
            <a:r>
              <a:rPr lang="en-US" sz="2000"/>
              <a:t>It is necessary for the hotel industry to keep insert employee engagement to meet the needs of the customers. </a:t>
            </a:r>
          </a:p>
          <a:p>
            <a:r>
              <a:rPr lang="en-US" sz="2000"/>
              <a:t>Employee engagement is necessary for the achievement of the goals of every business and organization.</a:t>
            </a:r>
          </a:p>
          <a:p>
            <a:r>
              <a:rPr lang="en-US" sz="2000"/>
              <a:t>The responsibility that is included in the hotel industry is finding good and unique talents in order to the growth of the business. </a:t>
            </a:r>
          </a:p>
          <a:p>
            <a:r>
              <a:rPr lang="en-US" sz="2000"/>
              <a:t>The significance of employee engagement in the hotel industry benefits building good relationships with customers (Eldor and Vigoda-Gadot, 2017). </a:t>
            </a:r>
          </a:p>
          <a:p>
            <a:endParaRPr lang="en-US" sz="2000"/>
          </a:p>
          <a:p>
            <a:pPr marL="0"/>
            <a:endParaRPr lang="en-US" sz="2000"/>
          </a:p>
        </p:txBody>
      </p:sp>
      <p:sp>
        <p:nvSpPr>
          <p:cNvPr id="7" name="Slide Number Placeholder 6"/>
          <p:cNvSpPr>
            <a:spLocks noGrp="1"/>
          </p:cNvSpPr>
          <p:nvPr>
            <p:ph type="sldNum" sz="quarter" idx="12"/>
          </p:nvPr>
        </p:nvSpPr>
        <p:spPr>
          <a:xfrm>
            <a:off x="10351362" y="6356350"/>
            <a:ext cx="1002437"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5</a:t>
            </a:fld>
            <a:endParaRPr lang="en-US"/>
          </a:p>
        </p:txBody>
      </p:sp>
    </p:spTree>
    <p:extLst>
      <p:ext uri="{BB962C8B-B14F-4D97-AF65-F5344CB8AC3E}">
        <p14:creationId xmlns:p14="http://schemas.microsoft.com/office/powerpoint/2010/main" val="2206617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080216" y="1076324"/>
            <a:ext cx="6272784" cy="1535051"/>
          </a:xfrm>
        </p:spPr>
        <p:txBody>
          <a:bodyPr vert="horz" lIns="91440" tIns="45720" rIns="91440" bIns="45720" rtlCol="0" anchor="b">
            <a:normAutofit/>
          </a:bodyPr>
          <a:lstStyle/>
          <a:p>
            <a:pPr>
              <a:lnSpc>
                <a:spcPct val="90000"/>
              </a:lnSpc>
            </a:pPr>
            <a:br>
              <a:rPr lang="en-US" sz="2500" b="1"/>
            </a:br>
            <a:r>
              <a:rPr lang="en-US" sz="2500" b="1"/>
              <a:t>Why Employee Engagement Is Significant</a:t>
            </a:r>
            <a:br>
              <a:rPr lang="en-US" sz="2500"/>
            </a:br>
            <a:endParaRPr lang="en-US" sz="2500"/>
          </a:p>
        </p:txBody>
      </p:sp>
      <p:pic>
        <p:nvPicPr>
          <p:cNvPr id="9" name="Picture 8" descr="Red toy person in front of two lines of white figures">
            <a:extLst>
              <a:ext uri="{FF2B5EF4-FFF2-40B4-BE49-F238E27FC236}">
                <a16:creationId xmlns:a16="http://schemas.microsoft.com/office/drawing/2014/main" id="{090102E9-B653-99D4-FFB6-A43361066768}"/>
              </a:ext>
            </a:extLst>
          </p:cNvPr>
          <p:cNvPicPr>
            <a:picLocks noChangeAspect="1"/>
          </p:cNvPicPr>
          <p:nvPr/>
        </p:nvPicPr>
        <p:blipFill rotWithShape="1">
          <a:blip r:embed="rId3"/>
          <a:srcRect l="30331" r="26475"/>
          <a:stretch/>
        </p:blipFill>
        <p:spPr>
          <a:xfrm>
            <a:off x="20" y="10"/>
            <a:ext cx="4505305" cy="6857990"/>
          </a:xfrm>
          <a:prstGeom prst="rect">
            <a:avLst/>
          </a:prstGeom>
        </p:spPr>
      </p:pic>
      <p:sp>
        <p:nvSpPr>
          <p:cNvPr id="2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080216" y="3351276"/>
            <a:ext cx="6272784" cy="2825686"/>
          </a:xfrm>
        </p:spPr>
        <p:txBody>
          <a:bodyPr vert="horz" lIns="91440" tIns="45720" rIns="91440" bIns="45720" rtlCol="0">
            <a:normAutofit/>
          </a:bodyPr>
          <a:lstStyle/>
          <a:p>
            <a:pPr>
              <a:lnSpc>
                <a:spcPct val="100000"/>
              </a:lnSpc>
            </a:pPr>
            <a:endParaRPr lang="en-US" sz="1800"/>
          </a:p>
          <a:p>
            <a:pPr>
              <a:lnSpc>
                <a:spcPct val="100000"/>
              </a:lnSpc>
            </a:pPr>
            <a:endParaRPr lang="en-US" sz="1800"/>
          </a:p>
          <a:p>
            <a:pPr>
              <a:lnSpc>
                <a:spcPct val="100000"/>
              </a:lnSpc>
            </a:pPr>
            <a:r>
              <a:rPr lang="en-US" sz="1800"/>
              <a:t>Employee engagement benefits the business and organization to become an effective and successful organization.</a:t>
            </a:r>
          </a:p>
          <a:p>
            <a:pPr>
              <a:lnSpc>
                <a:spcPct val="100000"/>
              </a:lnSpc>
            </a:pPr>
            <a:r>
              <a:rPr lang="en-US" sz="1800"/>
              <a:t> It is necessary to easily achieve the goals of the business and organization. </a:t>
            </a:r>
          </a:p>
          <a:p>
            <a:pPr>
              <a:lnSpc>
                <a:spcPct val="100000"/>
              </a:lnSpc>
            </a:pPr>
            <a:r>
              <a:rPr lang="en-US" sz="1800"/>
              <a:t>It is important for the satisfaction of the customer.</a:t>
            </a:r>
          </a:p>
        </p:txBody>
      </p:sp>
      <p:sp>
        <p:nvSpPr>
          <p:cNvPr id="7" name="Slide Number Placeholder 6"/>
          <p:cNvSpPr>
            <a:spLocks noGrp="1"/>
          </p:cNvSpPr>
          <p:nvPr>
            <p:ph type="sldNum" sz="quarter" idx="12"/>
          </p:nvPr>
        </p:nvSpPr>
        <p:spPr>
          <a:xfrm>
            <a:off x="10073642" y="6356350"/>
            <a:ext cx="128016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6</a:t>
            </a:fld>
            <a:endParaRPr lang="en-US"/>
          </a:p>
        </p:txBody>
      </p:sp>
    </p:spTree>
    <p:extLst>
      <p:ext uri="{BB962C8B-B14F-4D97-AF65-F5344CB8AC3E}">
        <p14:creationId xmlns:p14="http://schemas.microsoft.com/office/powerpoint/2010/main" val="1578851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vert="horz" lIns="91440" tIns="45720" rIns="91440" bIns="45720" rtlCol="0" anchor="b">
            <a:normAutofit/>
          </a:bodyPr>
          <a:lstStyle/>
          <a:p>
            <a:pPr>
              <a:lnSpc>
                <a:spcPct val="90000"/>
              </a:lnSpc>
            </a:pPr>
            <a:br>
              <a:rPr lang="en-US" sz="2500" b="1"/>
            </a:br>
            <a:r>
              <a:rPr lang="en-US" sz="2500" b="1"/>
              <a:t>Law Of Circulation Used in The Hotel Industry</a:t>
            </a:r>
            <a:br>
              <a:rPr lang="en-US" sz="2500" b="1"/>
            </a:br>
            <a:endParaRPr lang="en-US" sz="2500"/>
          </a:p>
        </p:txBody>
      </p:sp>
      <p:sp>
        <p:nvSpPr>
          <p:cNvPr id="21" name="Rectangle 2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pPr>
              <a:lnSpc>
                <a:spcPct val="100000"/>
              </a:lnSpc>
            </a:pPr>
            <a:endParaRPr lang="en-US" sz="1700"/>
          </a:p>
          <a:p>
            <a:pPr>
              <a:lnSpc>
                <a:spcPct val="100000"/>
              </a:lnSpc>
            </a:pPr>
            <a:endParaRPr lang="en-US" sz="1700"/>
          </a:p>
          <a:p>
            <a:pPr>
              <a:lnSpc>
                <a:spcPct val="100000"/>
              </a:lnSpc>
            </a:pPr>
            <a:r>
              <a:rPr lang="en-US" sz="1700"/>
              <a:t>The law of circulation says that in order to give, keep, or receive something from the customer, an individual must first experience himself or herself to know the quality of the product and services.</a:t>
            </a:r>
          </a:p>
          <a:p>
            <a:pPr>
              <a:lnSpc>
                <a:spcPct val="100000"/>
              </a:lnSpc>
            </a:pPr>
            <a:r>
              <a:rPr lang="en-US" sz="1700"/>
              <a:t>Employee engagement is important to the hotel industry to easily fulfil the demands of these different kinds or types of customers. </a:t>
            </a:r>
          </a:p>
          <a:p>
            <a:pPr marL="0">
              <a:lnSpc>
                <a:spcPct val="100000"/>
              </a:lnSpc>
            </a:pPr>
            <a:endParaRPr lang="en-US" sz="1700"/>
          </a:p>
        </p:txBody>
      </p:sp>
      <p:sp>
        <p:nvSpPr>
          <p:cNvPr id="7" name="Slide Number Placeholder 6"/>
          <p:cNvSpPr>
            <a:spLocks noGrp="1"/>
          </p:cNvSpPr>
          <p:nvPr>
            <p:ph type="sldNum" sz="quarter" idx="12"/>
          </p:nvPr>
        </p:nvSpPr>
        <p:spPr>
          <a:xfrm>
            <a:off x="5606075" y="6356350"/>
            <a:ext cx="128016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7</a:t>
            </a:fld>
            <a:endParaRPr lang="en-US"/>
          </a:p>
        </p:txBody>
      </p:sp>
      <p:pic>
        <p:nvPicPr>
          <p:cNvPr id="9" name="Picture 8" descr="Hotel reception bell">
            <a:extLst>
              <a:ext uri="{FF2B5EF4-FFF2-40B4-BE49-F238E27FC236}">
                <a16:creationId xmlns:a16="http://schemas.microsoft.com/office/drawing/2014/main" id="{31FDEF53-E060-D1AB-670E-09374C2271A2}"/>
              </a:ext>
            </a:extLst>
          </p:cNvPr>
          <p:cNvPicPr>
            <a:picLocks noChangeAspect="1"/>
          </p:cNvPicPr>
          <p:nvPr/>
        </p:nvPicPr>
        <p:blipFill rotWithShape="1">
          <a:blip r:embed="rId3"/>
          <a:srcRect l="31108" r="25015" b="-1"/>
          <a:stretch/>
        </p:blipFill>
        <p:spPr>
          <a:xfrm>
            <a:off x="7684006" y="10"/>
            <a:ext cx="4507993" cy="6857990"/>
          </a:xfrm>
          <a:prstGeom prst="rect">
            <a:avLst/>
          </a:prstGeom>
        </p:spPr>
      </p:pic>
    </p:spTree>
    <p:extLst>
      <p:ext uri="{BB962C8B-B14F-4D97-AF65-F5344CB8AC3E}">
        <p14:creationId xmlns:p14="http://schemas.microsoft.com/office/powerpoint/2010/main" val="2688540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8" name="Picture Placeholder 7"/>
          <p:cNvPicPr>
            <a:picLocks noGrp="1" noChangeAspect="1"/>
          </p:cNvPicPr>
          <p:nvPr>
            <p:ph type="pic" sz="quarter" idx="13"/>
          </p:nvPr>
        </p:nvPicPr>
        <p:blipFill rotWithShape="1">
          <a:blip r:embed="rId3">
            <a:alphaModFix amt="40000"/>
            <a:extLst>
              <a:ext uri="{28A0092B-C50C-407E-A947-70E740481C1C}">
                <a14:useLocalDpi xmlns:a14="http://schemas.microsoft.com/office/drawing/2010/main" val="0"/>
              </a:ext>
            </a:extLst>
          </a:blip>
          <a:srcRect t="7865" b="7865"/>
          <a:stretch/>
        </p:blipFill>
        <p:spPr>
          <a:xfrm>
            <a:off x="20" y="10"/>
            <a:ext cx="12191979" cy="6857990"/>
          </a:xfrm>
          <a:prstGeom prst="rect">
            <a:avLst/>
          </a:prstGeom>
        </p:spPr>
      </p:pic>
      <p:sp>
        <p:nvSpPr>
          <p:cNvPr id="2" name="Title 1"/>
          <p:cNvSpPr>
            <a:spLocks noGrp="1"/>
          </p:cNvSpPr>
          <p:nvPr>
            <p:ph type="title"/>
          </p:nvPr>
        </p:nvSpPr>
        <p:spPr>
          <a:xfrm>
            <a:off x="841248" y="426720"/>
            <a:ext cx="10506456" cy="1919141"/>
          </a:xfrm>
        </p:spPr>
        <p:txBody>
          <a:bodyPr vert="horz" lIns="91440" tIns="45720" rIns="91440" bIns="45720" rtlCol="0" anchor="b">
            <a:normAutofit/>
          </a:bodyPr>
          <a:lstStyle/>
          <a:p>
            <a:r>
              <a:rPr lang="en-US" sz="6000" b="1">
                <a:solidFill>
                  <a:srgbClr val="FFFFFF"/>
                </a:solidFill>
              </a:rPr>
              <a:t>Engagement</a:t>
            </a:r>
            <a:endParaRPr lang="en-US" sz="6000">
              <a:solidFill>
                <a:srgbClr val="FFFFFF"/>
              </a:solidFill>
            </a:endParaRPr>
          </a:p>
        </p:txBody>
      </p:sp>
      <p:sp>
        <p:nvSpPr>
          <p:cNvPr id="23" name="Rectangle 22">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41248" y="3337269"/>
            <a:ext cx="10509504" cy="2905686"/>
          </a:xfrm>
        </p:spPr>
        <p:txBody>
          <a:bodyPr vert="horz" lIns="91440" tIns="45720" rIns="91440" bIns="45720" rtlCol="0">
            <a:normAutofit/>
          </a:bodyPr>
          <a:lstStyle/>
          <a:p>
            <a:pPr marL="285750">
              <a:buFont typeface="Arial" panose="020B0604020202020204" pitchFamily="34" charset="0"/>
              <a:buChar char="•"/>
            </a:pPr>
            <a:r>
              <a:rPr lang="en-US" sz="2000">
                <a:solidFill>
                  <a:srgbClr val="FFFFFF"/>
                </a:solidFill>
              </a:rPr>
              <a:t>Engagement is the word that is used to keep employees' emotional commitment related to their workplace and the organization (Setiyani et al., 2019). </a:t>
            </a:r>
          </a:p>
          <a:p>
            <a:pPr marL="285750">
              <a:buFont typeface="Arial" panose="020B0604020202020204" pitchFamily="34" charset="0"/>
              <a:buChar char="•"/>
            </a:pPr>
            <a:r>
              <a:rPr lang="en-US" sz="2000">
                <a:solidFill>
                  <a:srgbClr val="FFFFFF"/>
                </a:solidFill>
              </a:rPr>
              <a:t>It benefits the hotel industry by easily increasing the productivity of the business, which is necessary to increase the growth of the business and organization. </a:t>
            </a:r>
          </a:p>
          <a:p>
            <a:pPr marL="285750">
              <a:buFont typeface="Arial" panose="020B0604020202020204" pitchFamily="34" charset="0"/>
              <a:buChar char="•"/>
            </a:pPr>
            <a:r>
              <a:rPr lang="en-US" sz="2000">
                <a:solidFill>
                  <a:srgbClr val="FFFFFF"/>
                </a:solidFill>
              </a:rPr>
              <a:t>It plays an essential role to meets the needs of the customers. The success of the hotel industry is based on engagement</a:t>
            </a:r>
          </a:p>
        </p:txBody>
      </p:sp>
      <p:sp>
        <p:nvSpPr>
          <p:cNvPr id="6" name="Slide Number Placeholder 5"/>
          <p:cNvSpPr>
            <a:spLocks noGrp="1"/>
          </p:cNvSpPr>
          <p:nvPr>
            <p:ph type="sldNum" sz="quarter" idx="12"/>
          </p:nvPr>
        </p:nvSpPr>
        <p:spPr>
          <a:xfrm>
            <a:off x="8873254" y="6356350"/>
            <a:ext cx="2477498" cy="365125"/>
          </a:xfrm>
        </p:spPr>
        <p:txBody>
          <a:bodyPr vert="horz" lIns="91440" tIns="45720" rIns="91440" bIns="45720" rtlCol="0" anchor="ctr">
            <a:normAutofit/>
          </a:bodyPr>
          <a:lstStyle/>
          <a:p>
            <a:pPr>
              <a:spcAft>
                <a:spcPts val="600"/>
              </a:spcAft>
            </a:pPr>
            <a:fld id="{A65A5C87-DF58-40C8-B092-1DE63DB4547E}" type="slidenum">
              <a:rPr lang="en-US">
                <a:solidFill>
                  <a:srgbClr val="FFFFFF"/>
                </a:solidFill>
              </a:rPr>
              <a:pPr>
                <a:spcAft>
                  <a:spcPts val="600"/>
                </a:spcAft>
              </a:pPr>
              <a:t>8</a:t>
            </a:fld>
            <a:endParaRPr lang="en-US">
              <a:solidFill>
                <a:srgbClr val="FFFFFF"/>
              </a:solidFill>
            </a:endParaRPr>
          </a:p>
        </p:txBody>
      </p:sp>
    </p:spTree>
    <p:extLst>
      <p:ext uri="{BB962C8B-B14F-4D97-AF65-F5344CB8AC3E}">
        <p14:creationId xmlns:p14="http://schemas.microsoft.com/office/powerpoint/2010/main" val="3047863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Employee Engagement’s Theoretical Model</a:t>
            </a:r>
            <a:endParaRPr lang="en-US"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095354" y="2194560"/>
            <a:ext cx="10188341" cy="1052464"/>
          </a:xfrm>
          <a:solidFill>
            <a:schemeClr val="accent1"/>
          </a:solidFill>
        </p:spPr>
        <p:txBody>
          <a:bodyPr/>
          <a:lstStyle/>
          <a:p>
            <a:pPr algn="ctr"/>
            <a:r>
              <a:rPr lang="en-US" dirty="0">
                <a:solidFill>
                  <a:schemeClr val="bg2"/>
                </a:solidFill>
              </a:rPr>
              <a:t>Maslow’s Model</a:t>
            </a:r>
          </a:p>
        </p:txBody>
      </p:sp>
      <p:graphicFrame>
        <p:nvGraphicFramePr>
          <p:cNvPr id="11" name="Content Placeholder 3">
            <a:extLst>
              <a:ext uri="{FF2B5EF4-FFF2-40B4-BE49-F238E27FC236}">
                <a16:creationId xmlns:a16="http://schemas.microsoft.com/office/drawing/2014/main" id="{3DB2ABCE-182E-B619-F6D0-CA2A0353DC18}"/>
              </a:ext>
            </a:extLst>
          </p:cNvPr>
          <p:cNvGraphicFramePr>
            <a:graphicFrameLocks noGrp="1"/>
          </p:cNvGraphicFramePr>
          <p:nvPr>
            <p:ph sz="half" idx="2"/>
          </p:nvPr>
        </p:nvGraphicFramePr>
        <p:xfrm>
          <a:off x="1095355" y="3203688"/>
          <a:ext cx="10188340" cy="296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lide Number Placeholder 8"/>
          <p:cNvSpPr>
            <a:spLocks noGrp="1"/>
          </p:cNvSpPr>
          <p:nvPr>
            <p:ph type="sldNum" sz="quarter" idx="12"/>
          </p:nvPr>
        </p:nvSpPr>
        <p:spPr/>
        <p:txBody>
          <a:bodyPr/>
          <a:lstStyle/>
          <a:p>
            <a:fld id="{A65A5C87-DF58-40C8-B092-1DE63DB4547E}" type="slidenum">
              <a:rPr lang="en-US" smtClean="0"/>
              <a:t>9</a:t>
            </a:fld>
            <a:endParaRPr lang="en-US" dirty="0"/>
          </a:p>
        </p:txBody>
      </p:sp>
    </p:spTree>
    <p:extLst>
      <p:ext uri="{BB962C8B-B14F-4D97-AF65-F5344CB8AC3E}">
        <p14:creationId xmlns:p14="http://schemas.microsoft.com/office/powerpoint/2010/main" val="2121677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Examples Of Good Experience for The Employees Engaged in The Hotel Industry</a:t>
            </a:r>
            <a:endParaRPr lang="en-US"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solidFill>
            <a:schemeClr val="accent1"/>
          </a:solidFill>
        </p:spPr>
        <p:txBody>
          <a:bodyPr>
            <a:normAutofit lnSpcReduction="10000"/>
          </a:bodyPr>
          <a:lstStyle/>
          <a:p>
            <a:pPr algn="ctr"/>
            <a:r>
              <a:rPr lang="en-US" dirty="0">
                <a:solidFill>
                  <a:schemeClr val="bg2"/>
                </a:solidFill>
                <a:latin typeface="Arial" panose="020B0604020202020204" pitchFamily="34" charset="0"/>
                <a:cs typeface="Arial" panose="020B0604020202020204" pitchFamily="34" charset="0"/>
              </a:rPr>
              <a:t>Friendly Competitions</a:t>
            </a:r>
          </a:p>
        </p:txBody>
      </p:sp>
      <p:sp>
        <p:nvSpPr>
          <p:cNvPr id="4" name="Content Placeholder 3"/>
          <p:cNvSpPr>
            <a:spLocks noGrp="1"/>
          </p:cNvSpPr>
          <p:nvPr>
            <p:ph sz="half" idx="2"/>
          </p:nvPr>
        </p:nvSpPr>
        <p:spPr>
          <a:ln>
            <a:solidFill>
              <a:schemeClr val="accent1"/>
            </a:solidFill>
          </a:ln>
        </p:spPr>
        <p:txBody>
          <a:bodyPr>
            <a:normAutofit/>
          </a:bodyPr>
          <a:lstStyle/>
          <a:p>
            <a:pPr>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1800" dirty="0">
                <a:solidFill>
                  <a:srgbClr val="000000"/>
                </a:solidFill>
                <a:effectLst/>
                <a:latin typeface="Arial" panose="020B0604020202020204" pitchFamily="34" charset="0"/>
                <a:ea typeface="Calibri" panose="020F0502020204030204" pitchFamily="34" charset="0"/>
              </a:rPr>
              <a:t>Marriot Hotel always ensures the friendly competition.</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It keep the friendly competition between the employees.</a:t>
            </a:r>
          </a:p>
        </p:txBody>
      </p:sp>
      <p:sp>
        <p:nvSpPr>
          <p:cNvPr id="5" name="Text Placeholder 4"/>
          <p:cNvSpPr>
            <a:spLocks noGrp="1"/>
          </p:cNvSpPr>
          <p:nvPr>
            <p:ph type="body" sz="quarter" idx="3"/>
          </p:nvPr>
        </p:nvSpPr>
        <p:spPr>
          <a:solidFill>
            <a:schemeClr val="accent1"/>
          </a:solidFill>
        </p:spPr>
        <p:txBody>
          <a:bodyPr>
            <a:normAutofit lnSpcReduction="10000"/>
          </a:bodyPr>
          <a:lstStyle/>
          <a:p>
            <a:pPr algn="ctr"/>
            <a:r>
              <a:rPr lang="en-US" dirty="0">
                <a:solidFill>
                  <a:schemeClr val="bg2"/>
                </a:solidFill>
                <a:latin typeface="Arial" panose="020B0604020202020204" pitchFamily="34" charset="0"/>
                <a:cs typeface="Arial" panose="020B0604020202020204" pitchFamily="34" charset="0"/>
              </a:rPr>
              <a:t>Communication opportunities</a:t>
            </a:r>
          </a:p>
        </p:txBody>
      </p:sp>
      <p:sp>
        <p:nvSpPr>
          <p:cNvPr id="6" name="Content Placeholder 5"/>
          <p:cNvSpPr>
            <a:spLocks noGrp="1"/>
          </p:cNvSpPr>
          <p:nvPr>
            <p:ph sz="quarter" idx="4"/>
          </p:nvPr>
        </p:nvSpPr>
        <p:spPr>
          <a:ln>
            <a:solidFill>
              <a:schemeClr val="accent1"/>
            </a:solidFill>
          </a:ln>
        </p:spPr>
        <p:txBody>
          <a:bodyPr>
            <a:normAutofit/>
          </a:bodyPr>
          <a:lstStyle/>
          <a:p>
            <a:pPr>
              <a:buFont typeface="Wingdings" panose="05000000000000000000" pitchFamily="2" charset="2"/>
              <a:buChar char="q"/>
            </a:pPr>
            <a:r>
              <a:rPr lang="en-US" dirty="0">
                <a:latin typeface="Arial" panose="020B0604020202020204" pitchFamily="34" charset="0"/>
                <a:cs typeface="Arial" panose="020B0604020202020204" pitchFamily="34" charset="0"/>
              </a:rPr>
              <a:t>The hotels benefit their employee's work organized by utilizing the sense of connectivity. </a:t>
            </a:r>
          </a:p>
        </p:txBody>
      </p:sp>
      <p:sp>
        <p:nvSpPr>
          <p:cNvPr id="9" name="Slide Number Placeholder 8"/>
          <p:cNvSpPr>
            <a:spLocks noGrp="1"/>
          </p:cNvSpPr>
          <p:nvPr>
            <p:ph type="sldNum" sz="quarter" idx="12"/>
          </p:nvPr>
        </p:nvSpPr>
        <p:spPr/>
        <p:txBody>
          <a:bodyPr/>
          <a:lstStyle/>
          <a:p>
            <a:fld id="{A65A5C87-DF58-40C8-B092-1DE63DB4547E}" type="slidenum">
              <a:rPr lang="en-US" smtClean="0"/>
              <a:t>10</a:t>
            </a:fld>
            <a:endParaRPr lang="en-US" dirty="0"/>
          </a:p>
        </p:txBody>
      </p:sp>
      <p:sp>
        <p:nvSpPr>
          <p:cNvPr id="10" name="Text Placeholder 9"/>
          <p:cNvSpPr>
            <a:spLocks noGrp="1"/>
          </p:cNvSpPr>
          <p:nvPr>
            <p:ph type="body" sz="quarter" idx="13"/>
          </p:nvPr>
        </p:nvSpPr>
        <p:spPr>
          <a:solidFill>
            <a:schemeClr val="accent1"/>
          </a:solidFill>
        </p:spPr>
        <p:txBody>
          <a:bodyPr>
            <a:normAutofit lnSpcReduction="10000"/>
          </a:bodyPr>
          <a:lstStyle/>
          <a:p>
            <a:pPr algn="ctr"/>
            <a:r>
              <a:rPr lang="en-US" dirty="0">
                <a:solidFill>
                  <a:schemeClr val="bg2"/>
                </a:solidFill>
                <a:latin typeface="Arial" panose="020B0604020202020204" pitchFamily="34" charset="0"/>
                <a:cs typeface="Arial" panose="020B0604020202020204" pitchFamily="34" charset="0"/>
              </a:rPr>
              <a:t>Recognition And Rewards</a:t>
            </a:r>
          </a:p>
        </p:txBody>
      </p:sp>
      <p:sp>
        <p:nvSpPr>
          <p:cNvPr id="11" name="Content Placeholder 10"/>
          <p:cNvSpPr>
            <a:spLocks noGrp="1"/>
          </p:cNvSpPr>
          <p:nvPr>
            <p:ph sz="quarter" idx="14"/>
          </p:nvPr>
        </p:nvSpPr>
        <p:spPr>
          <a:ln>
            <a:solidFill>
              <a:schemeClr val="accent1"/>
            </a:solidFill>
          </a:ln>
        </p:spPr>
        <p:txBody>
          <a:bodyPr>
            <a:normAutofit/>
          </a:bodyPr>
          <a:lstStyle/>
          <a:p>
            <a:pPr>
              <a:buFont typeface="Wingdings" panose="05000000000000000000" pitchFamily="2" charset="2"/>
              <a:buChar char="q"/>
            </a:pPr>
            <a:r>
              <a:rPr lang="en-GB" sz="1800" dirty="0">
                <a:solidFill>
                  <a:srgbClr val="000000"/>
                </a:solidFill>
                <a:effectLst/>
                <a:latin typeface="Arial" panose="020B0604020202020204" pitchFamily="34" charset="0"/>
                <a:ea typeface="Calibri" panose="020F0502020204030204" pitchFamily="34" charset="0"/>
              </a:rPr>
              <a:t>Premier Inn provides rewards for their employees to maintain the employee's performance and progress. </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It is noticed that recognition plays a vital role in the hotel industry (</a:t>
            </a:r>
            <a:r>
              <a:rPr lang="en-US" dirty="0" err="1">
                <a:latin typeface="Arial" panose="020B0604020202020204" pitchFamily="34" charset="0"/>
                <a:cs typeface="Arial" panose="020B0604020202020204" pitchFamily="34" charset="0"/>
              </a:rPr>
              <a:t>Nafei</a:t>
            </a:r>
            <a:r>
              <a:rPr lang="en-US" dirty="0">
                <a:latin typeface="Arial" panose="020B0604020202020204" pitchFamily="34" charset="0"/>
                <a:cs typeface="Arial" panose="020B0604020202020204" pitchFamily="34" charset="0"/>
              </a:rPr>
              <a:t> 2016). </a:t>
            </a:r>
          </a:p>
        </p:txBody>
      </p:sp>
    </p:spTree>
    <p:extLst>
      <p:ext uri="{BB962C8B-B14F-4D97-AF65-F5344CB8AC3E}">
        <p14:creationId xmlns:p14="http://schemas.microsoft.com/office/powerpoint/2010/main" val="412372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Rectangle 3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 name="Rectangle 37">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E9372-10C9-4FE2-AA18-D3757770284E}"/>
              </a:ext>
            </a:extLst>
          </p:cNvPr>
          <p:cNvSpPr>
            <a:spLocks noGrp="1"/>
          </p:cNvSpPr>
          <p:nvPr>
            <p:ph type="title"/>
          </p:nvPr>
        </p:nvSpPr>
        <p:spPr>
          <a:xfrm>
            <a:off x="5080216" y="1076324"/>
            <a:ext cx="6272784" cy="1535051"/>
          </a:xfrm>
        </p:spPr>
        <p:txBody>
          <a:bodyPr vert="horz" lIns="91440" tIns="45720" rIns="91440" bIns="45720" rtlCol="0" anchor="b">
            <a:normAutofit/>
          </a:bodyPr>
          <a:lstStyle/>
          <a:p>
            <a:r>
              <a:rPr lang="en-US" sz="5200" b="1"/>
              <a:t>Conclusion</a:t>
            </a:r>
            <a:endParaRPr lang="en-US" sz="5200"/>
          </a:p>
        </p:txBody>
      </p:sp>
      <p:pic>
        <p:nvPicPr>
          <p:cNvPr id="10" name="Picture Placeholder 9"/>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l="28075" r="28074" b="-1"/>
          <a:stretch/>
        </p:blipFill>
        <p:spPr>
          <a:xfrm>
            <a:off x="20" y="10"/>
            <a:ext cx="4505305" cy="6857990"/>
          </a:xfrm>
          <a:prstGeom prst="rect">
            <a:avLst/>
          </a:prstGeom>
        </p:spPr>
      </p:pic>
      <p:sp>
        <p:nvSpPr>
          <p:cNvPr id="40"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93CCB26-C7B5-4926-8F38-01AA28C00B75}"/>
              </a:ext>
            </a:extLst>
          </p:cNvPr>
          <p:cNvSpPr>
            <a:spLocks noGrp="1"/>
          </p:cNvSpPr>
          <p:nvPr>
            <p:ph idx="1"/>
          </p:nvPr>
        </p:nvSpPr>
        <p:spPr>
          <a:xfrm>
            <a:off x="5080216" y="3351276"/>
            <a:ext cx="6272784" cy="2825686"/>
          </a:xfrm>
        </p:spPr>
        <p:txBody>
          <a:bodyPr vert="horz" lIns="91440" tIns="45720" rIns="91440" bIns="45720" rtlCol="0">
            <a:normAutofit/>
          </a:bodyPr>
          <a:lstStyle/>
          <a:p>
            <a:pPr indent="-228600">
              <a:buFont typeface="Arial" panose="020B0604020202020204" pitchFamily="34" charset="0"/>
              <a:buChar char="•"/>
            </a:pPr>
            <a:r>
              <a:rPr lang="en-US"/>
              <a:t>Employee engagement is the methods and processes that are followed by a business and organization to improve and enhance the working process of the business. </a:t>
            </a:r>
          </a:p>
          <a:p>
            <a:pPr indent="-228600">
              <a:buFont typeface="Arial" panose="020B0604020202020204" pitchFamily="34" charset="0"/>
              <a:buChar char="•"/>
            </a:pPr>
            <a:r>
              <a:rPr lang="en-US"/>
              <a:t>It is important to the hotel industry to keep insert employee engagement to fulfil the demands of the customers. </a:t>
            </a:r>
          </a:p>
          <a:p>
            <a:pPr indent="-228600">
              <a:buFont typeface="Arial" panose="020B0604020202020204" pitchFamily="34" charset="0"/>
              <a:buChar char="•"/>
            </a:pPr>
            <a:r>
              <a:rPr lang="en-US"/>
              <a:t>Maslow’s model is useful to the hotel industry.</a:t>
            </a:r>
          </a:p>
          <a:p>
            <a:pPr marL="285750" indent="-228600">
              <a:buFont typeface="Arial" panose="020B0604020202020204" pitchFamily="34" charset="0"/>
              <a:buChar char="•"/>
            </a:pPr>
            <a:endParaRPr lang="en-US"/>
          </a:p>
        </p:txBody>
      </p:sp>
      <p:sp>
        <p:nvSpPr>
          <p:cNvPr id="9" name="Slide Number Placeholder 8">
            <a:extLst>
              <a:ext uri="{FF2B5EF4-FFF2-40B4-BE49-F238E27FC236}">
                <a16:creationId xmlns:a16="http://schemas.microsoft.com/office/drawing/2014/main" id="{891003F3-F17A-4CAC-B7CA-4C498BA84E7B}"/>
              </a:ext>
            </a:extLst>
          </p:cNvPr>
          <p:cNvSpPr>
            <a:spLocks noGrp="1"/>
          </p:cNvSpPr>
          <p:nvPr>
            <p:ph type="sldNum" sz="quarter" idx="20"/>
          </p:nvPr>
        </p:nvSpPr>
        <p:spPr>
          <a:xfrm>
            <a:off x="10073642" y="6356350"/>
            <a:ext cx="128016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11</a:t>
            </a:fld>
            <a:endParaRPr lang="en-US"/>
          </a:p>
        </p:txBody>
      </p:sp>
    </p:spTree>
    <p:extLst>
      <p:ext uri="{BB962C8B-B14F-4D97-AF65-F5344CB8AC3E}">
        <p14:creationId xmlns:p14="http://schemas.microsoft.com/office/powerpoint/2010/main" val="1185792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b="1" dirty="0"/>
              <a:t>References</a:t>
            </a:r>
            <a:endParaRPr lang="en-US" dirty="0"/>
          </a:p>
        </p:txBody>
      </p:sp>
      <p:sp>
        <p:nvSpPr>
          <p:cNvPr id="17" name="Rectangle 1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434149" y="932688"/>
            <a:ext cx="5916603" cy="4992624"/>
          </a:xfrm>
        </p:spPr>
        <p:txBody>
          <a:bodyPr anchor="ctr">
            <a:normAutofit/>
          </a:bodyPr>
          <a:lstStyle/>
          <a:p>
            <a:pPr>
              <a:lnSpc>
                <a:spcPct val="100000"/>
              </a:lnSpc>
            </a:pPr>
            <a:r>
              <a:rPr lang="en-US" sz="800"/>
              <a:t>Maffei, W.A., 2016. Organizational silence: a barrier to job engagement in successful organizations. </a:t>
            </a:r>
            <a:r>
              <a:rPr lang="en-US" sz="800" i="1"/>
              <a:t>International Business Research</a:t>
            </a:r>
            <a:r>
              <a:rPr lang="en-US" sz="800"/>
              <a:t>, </a:t>
            </a:r>
            <a:r>
              <a:rPr lang="en-US" sz="800" i="1"/>
              <a:t>9</a:t>
            </a:r>
            <a:r>
              <a:rPr lang="en-US" sz="800"/>
              <a:t>(4), pp.100-117.</a:t>
            </a:r>
          </a:p>
          <a:p>
            <a:pPr>
              <a:lnSpc>
                <a:spcPct val="100000"/>
              </a:lnSpc>
            </a:pPr>
            <a:r>
              <a:rPr lang="en-US" sz="800"/>
              <a:t>Georgakopoulos, A. and Kelly, M.P., 2017. Tackling workplace bullying: A scholarship of engagement study of workplace wellness as a system. </a:t>
            </a:r>
            <a:r>
              <a:rPr lang="en-US" sz="800" i="1"/>
              <a:t>International Journal of Workplace Health Management</a:t>
            </a:r>
            <a:r>
              <a:rPr lang="en-US" sz="800"/>
              <a:t>.</a:t>
            </a:r>
          </a:p>
          <a:p>
            <a:pPr>
              <a:lnSpc>
                <a:spcPct val="100000"/>
              </a:lnSpc>
            </a:pPr>
            <a:r>
              <a:rPr lang="en-US" sz="800"/>
              <a:t>Jones, R.L., 2018. </a:t>
            </a:r>
            <a:r>
              <a:rPr lang="en-US" sz="800" i="1"/>
              <a:t>The relationship of employee engagement and employee job satisfaction to organizational commitment</a:t>
            </a:r>
            <a:r>
              <a:rPr lang="en-US" sz="800"/>
              <a:t> (Doctoral dissertation, Walden University).</a:t>
            </a:r>
          </a:p>
          <a:p>
            <a:pPr>
              <a:lnSpc>
                <a:spcPct val="100000"/>
              </a:lnSpc>
            </a:pPr>
            <a:r>
              <a:rPr lang="en-US" sz="800"/>
              <a:t>Setiyani, A., Djumarno, D., Riyanto, S. and Nawangsari, L., 2019. The effect of work environment on flexible working hours, employee engagement and employee motivation. </a:t>
            </a:r>
            <a:r>
              <a:rPr lang="en-US" sz="800" i="1"/>
              <a:t>International Review of Management and Marketing</a:t>
            </a:r>
            <a:r>
              <a:rPr lang="en-US" sz="800"/>
              <a:t>, </a:t>
            </a:r>
            <a:r>
              <a:rPr lang="en-US" sz="800" i="1"/>
              <a:t>9</a:t>
            </a:r>
            <a:r>
              <a:rPr lang="en-US" sz="800"/>
              <a:t>(3), pp.112-116.</a:t>
            </a:r>
          </a:p>
          <a:p>
            <a:pPr>
              <a:lnSpc>
                <a:spcPct val="100000"/>
              </a:lnSpc>
            </a:pPr>
            <a:r>
              <a:rPr lang="en-US" sz="800"/>
              <a:t>Al Mehrzi, N. and Singh, S.K., 2016. Competing through employee engagement: a proposed framework. </a:t>
            </a:r>
            <a:r>
              <a:rPr lang="en-US" sz="800" i="1"/>
              <a:t>International Journal of Productivity and Performance Management</a:t>
            </a:r>
            <a:r>
              <a:rPr lang="en-US" sz="800"/>
              <a:t>, </a:t>
            </a:r>
            <a:r>
              <a:rPr lang="en-US" sz="800" i="1"/>
              <a:t>65</a:t>
            </a:r>
            <a:r>
              <a:rPr lang="en-US" sz="800"/>
              <a:t>(6), pp.831-843.</a:t>
            </a:r>
          </a:p>
          <a:p>
            <a:pPr>
              <a:lnSpc>
                <a:spcPct val="100000"/>
              </a:lnSpc>
            </a:pPr>
            <a:r>
              <a:rPr lang="en-US" sz="800"/>
              <a:t>Osborne, S. and Hammoud, M.S., 2017. Effective employee engagement in the workplace. </a:t>
            </a:r>
            <a:r>
              <a:rPr lang="en-US" sz="800" i="1"/>
              <a:t>International Journal of Applied Management and Technology</a:t>
            </a:r>
            <a:r>
              <a:rPr lang="en-US" sz="800"/>
              <a:t>, </a:t>
            </a:r>
            <a:r>
              <a:rPr lang="en-US" sz="800" i="1"/>
              <a:t>16</a:t>
            </a:r>
            <a:r>
              <a:rPr lang="en-US" sz="800"/>
              <a:t>(1), p.4.</a:t>
            </a:r>
          </a:p>
          <a:p>
            <a:pPr>
              <a:lnSpc>
                <a:spcPct val="100000"/>
              </a:lnSpc>
            </a:pPr>
            <a:r>
              <a:rPr lang="en-US" sz="800"/>
              <a:t>Eldor, L. and Vigoda-Gadot, E., 2017. The nature of employee engagement: Rethinking the employee–organization relationship. </a:t>
            </a:r>
            <a:r>
              <a:rPr lang="en-US" sz="800" i="1"/>
              <a:t>The International Journal of Human Resource Management</a:t>
            </a:r>
            <a:r>
              <a:rPr lang="en-US" sz="800"/>
              <a:t>, </a:t>
            </a:r>
            <a:r>
              <a:rPr lang="en-US" sz="800" i="1"/>
              <a:t>28</a:t>
            </a:r>
            <a:r>
              <a:rPr lang="en-US" sz="800"/>
              <a:t>(3), pp.526-552.</a:t>
            </a:r>
          </a:p>
          <a:p>
            <a:pPr>
              <a:lnSpc>
                <a:spcPct val="100000"/>
              </a:lnSpc>
            </a:pPr>
            <a:r>
              <a:rPr lang="en-US" sz="800"/>
              <a:t>Kumar, V. and Pansari, A., 2015. Measuring the benefits of employee engagement. </a:t>
            </a:r>
            <a:r>
              <a:rPr lang="en-US" sz="800" i="1"/>
              <a:t>MIT Sloan Management Review</a:t>
            </a:r>
            <a:r>
              <a:rPr lang="en-US" sz="800"/>
              <a:t>, </a:t>
            </a:r>
            <a:r>
              <a:rPr lang="en-US" sz="800" i="1"/>
              <a:t>56</a:t>
            </a:r>
            <a:r>
              <a:rPr lang="en-US" sz="800"/>
              <a:t>(4), p.67.</a:t>
            </a:r>
          </a:p>
          <a:p>
            <a:pPr>
              <a:lnSpc>
                <a:spcPct val="100000"/>
              </a:lnSpc>
            </a:pPr>
            <a:r>
              <a:rPr lang="en-US" sz="800"/>
              <a:t>Chandani, A., Mehta, M., Mall, A. and Khokhar, V., 2016. Employee engagement: A review paper on factors affecting employee engagement. </a:t>
            </a:r>
            <a:r>
              <a:rPr lang="en-US" sz="800" i="1"/>
              <a:t>Indian Journal of Science and Technology</a:t>
            </a:r>
            <a:r>
              <a:rPr lang="en-US" sz="800"/>
              <a:t>, </a:t>
            </a:r>
            <a:r>
              <a:rPr lang="en-US" sz="800" i="1"/>
              <a:t>9</a:t>
            </a:r>
            <a:r>
              <a:rPr lang="en-US" sz="800"/>
              <a:t>(15), pp.1-7.</a:t>
            </a:r>
          </a:p>
          <a:p>
            <a:pPr>
              <a:lnSpc>
                <a:spcPct val="100000"/>
              </a:lnSpc>
            </a:pPr>
            <a:r>
              <a:rPr lang="en-US" sz="800"/>
              <a:t>Sun, L. and Bunchapattanasakda, C., 2019. Employee engagement: A literature review. </a:t>
            </a:r>
            <a:r>
              <a:rPr lang="en-US" sz="800" i="1"/>
              <a:t>International Journal of Human Resource Studies</a:t>
            </a:r>
            <a:r>
              <a:rPr lang="en-US" sz="800"/>
              <a:t>, </a:t>
            </a:r>
            <a:r>
              <a:rPr lang="en-US" sz="800" i="1"/>
              <a:t>9</a:t>
            </a:r>
            <a:r>
              <a:rPr lang="en-US" sz="800"/>
              <a:t>(1), pp.63-80.</a:t>
            </a:r>
          </a:p>
          <a:p>
            <a:pPr>
              <a:lnSpc>
                <a:spcPct val="100000"/>
              </a:lnSpc>
            </a:pPr>
            <a:endParaRPr lang="en-US" sz="80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2"/>
          </p:nvPr>
        </p:nvSpPr>
        <p:spPr>
          <a:xfrm>
            <a:off x="10351362" y="6356350"/>
            <a:ext cx="1002437" cy="365125"/>
          </a:xfrm>
        </p:spPr>
        <p:txBody>
          <a:bodyPr>
            <a:normAutofit/>
          </a:bodyPr>
          <a:lstStyle/>
          <a:p>
            <a:pPr>
              <a:spcAft>
                <a:spcPts val="600"/>
              </a:spcAft>
            </a:pPr>
            <a:fld id="{A65A5C87-DF58-40C8-B092-1DE63DB4547E}" type="slidenum">
              <a:rPr lang="en-US" smtClean="0"/>
              <a:pPr>
                <a:spcAft>
                  <a:spcPts val="600"/>
                </a:spcAft>
              </a:pPr>
              <a:t>12</a:t>
            </a:fld>
            <a:endParaRPr lang="en-US"/>
          </a:p>
        </p:txBody>
      </p:sp>
    </p:spTree>
    <p:extLst>
      <p:ext uri="{BB962C8B-B14F-4D97-AF65-F5344CB8AC3E}">
        <p14:creationId xmlns:p14="http://schemas.microsoft.com/office/powerpoint/2010/main" val="2634608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0FB0D1-0331-A0CB-04D4-356B9380014F}"/>
              </a:ext>
            </a:extLst>
          </p:cNvPr>
          <p:cNvPicPr>
            <a:picLocks noChangeAspect="1"/>
          </p:cNvPicPr>
          <p:nvPr/>
        </p:nvPicPr>
        <p:blipFill rotWithShape="1">
          <a:blip r:embed="rId2"/>
          <a:srcRect t="6845" b="5606"/>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CF67F-7C66-B903-4ED8-7FDFE7766C95}"/>
              </a:ext>
            </a:extLst>
          </p:cNvPr>
          <p:cNvSpPr>
            <a:spLocks noGrp="1"/>
          </p:cNvSpPr>
          <p:nvPr>
            <p:ph type="ctrTitle"/>
          </p:nvPr>
        </p:nvSpPr>
        <p:spPr>
          <a:xfrm>
            <a:off x="371372" y="415936"/>
            <a:ext cx="11497540" cy="4135102"/>
          </a:xfrm>
        </p:spPr>
        <p:txBody>
          <a:bodyPr anchor="t">
            <a:normAutofit/>
          </a:bodyPr>
          <a:lstStyle/>
          <a:p>
            <a:r>
              <a:rPr lang="en-GB" sz="11500">
                <a:solidFill>
                  <a:schemeClr val="bg1"/>
                </a:solidFill>
              </a:rPr>
              <a:t>Thank You!</a:t>
            </a:r>
          </a:p>
        </p:txBody>
      </p:sp>
      <p:sp>
        <p:nvSpPr>
          <p:cNvPr id="11" name="Rectangle 10">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844630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B927DC71-2909-427C-BDB0-3E47E2101517}">
  <ds:schemaRefs>
    <ds:schemaRef ds:uri="http://schemas.microsoft.com/sharepoint/v3/contenttype/forms"/>
  </ds:schemaRefs>
</ds:datastoreItem>
</file>

<file path=customXml/itemProps2.xml><?xml version="1.0" encoding="utf-8"?>
<ds:datastoreItem xmlns:ds="http://schemas.openxmlformats.org/officeDocument/2006/customXml" ds:itemID="{1DF0A252-5923-47A2-A53A-F9BF729089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0D7697-8E53-4EA8-8CBB-9C19575257B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AccentBox presentation</Template>
  <TotalTime>117</TotalTime>
  <Words>3030</Words>
  <Application>Microsoft Office PowerPoint</Application>
  <PresentationFormat>Widescreen</PresentationFormat>
  <Paragraphs>113</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Avenir Next LT Pro</vt:lpstr>
      <vt:lpstr>Calibri</vt:lpstr>
      <vt:lpstr>Segoe UI</vt:lpstr>
      <vt:lpstr>Wingdings</vt:lpstr>
      <vt:lpstr>AccentBoxVTI</vt:lpstr>
      <vt:lpstr>Employee Engagement in the Hotel Industry             Student name : Marius Stroe (2117199)                            Operating Hotel Facilities (BMIH4006)                              Tutor name : Ffion Cumberpatch</vt:lpstr>
      <vt:lpstr>Employee Engagement In The Hotel Industry</vt:lpstr>
      <vt:lpstr>Introduction</vt:lpstr>
      <vt:lpstr>Employee Engagement</vt:lpstr>
      <vt:lpstr> Significant Of Employee Engagement in The Hotel Industry</vt:lpstr>
      <vt:lpstr> Why Employee Engagement Is Significant </vt:lpstr>
      <vt:lpstr> Law Of Circulation Used in The Hotel Industry </vt:lpstr>
      <vt:lpstr>Engagement</vt:lpstr>
      <vt:lpstr>Employee Engagement’s Theoretical Model</vt:lpstr>
      <vt:lpstr>Examples Of Good Experience for The Employees Engaged in The Hotel Industry</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AccentBox</dc:title>
  <dc:creator>marius</dc:creator>
  <cp:lastModifiedBy>Marius Stroe</cp:lastModifiedBy>
  <cp:revision>14</cp:revision>
  <dcterms:created xsi:type="dcterms:W3CDTF">2022-12-03T00:54:43Z</dcterms:created>
  <dcterms:modified xsi:type="dcterms:W3CDTF">2022-12-04T22:04:39Z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