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327"/>
  </p:normalViewPr>
  <p:slideViewPr>
    <p:cSldViewPr snapToGrid="0">
      <p:cViewPr varScale="1">
        <p:scale>
          <a:sx n="90" d="100"/>
          <a:sy n="90" d="100"/>
        </p:scale>
        <p:origin x="232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h5/xnwm6w493kl_qrgj1ryj6vm40000gn/T/com.microsoft.Word/WebArchiveCopyPasteTempFiles/20191127-ge4-workforce-charts-fig1-web.png%3fitok=mN1HiZAk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publications/long-reads/health-and-social-care-workforce" TargetMode="External"/><Relationship Id="rId3" Type="http://schemas.openxmlformats.org/officeDocument/2006/relationships/hyperlink" Target="https://pestleanalysis.com/nhs-pestle-analysis/" TargetMode="External"/><Relationship Id="rId7" Type="http://schemas.openxmlformats.org/officeDocument/2006/relationships/hyperlink" Target="https://www.theguardian.com/society/2022/mar/03/staffing-crisis-deepens-in-nhs-england-with-110000-posts-unfilled" TargetMode="External"/><Relationship Id="rId2" Type="http://schemas.openxmlformats.org/officeDocument/2006/relationships/hyperlink" Target="https://www.researchgate.net/publication/350825784_PEST-Analysis_of_Factors_of_Medical_Workers%27_Professional_Burnou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uffieldtrust.org.uk/files/2019-03/1553101044_heaj6918-workforce-briefing-190320-web.pdf" TargetMode="External"/><Relationship Id="rId5" Type="http://schemas.openxmlformats.org/officeDocument/2006/relationships/hyperlink" Target="https://www.longtermplan.nhs.uk/" TargetMode="External"/><Relationship Id="rId4" Type="http://schemas.openxmlformats.org/officeDocument/2006/relationships/hyperlink" Target="https://www.gov.uk/government/organisations/nhs-englan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7E635D-C3B4-465B-AF24-991B6BF63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A0623D0-396B-499E-BBFB-C17F1BB0F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" name="Picture 4" descr="Arrows pointing towards different directions">
            <a:extLst>
              <a:ext uri="{FF2B5EF4-FFF2-40B4-BE49-F238E27FC236}">
                <a16:creationId xmlns:a16="http://schemas.microsoft.com/office/drawing/2014/main" id="{7212C34E-F674-7F0B-34B5-386D3CCFC30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3"/>
          <a:stretch/>
        </p:blipFill>
        <p:spPr>
          <a:xfrm>
            <a:off x="19965" y="-2"/>
            <a:ext cx="12191695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1AF192C-698D-4635-9C9F-F9769A56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965F7A-1372-364E-65DC-A82B4F274D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92054" y="3428998"/>
            <a:ext cx="5816024" cy="2623459"/>
          </a:xfrm>
        </p:spPr>
        <p:txBody>
          <a:bodyPr>
            <a:normAutofit/>
          </a:bodyPr>
          <a:lstStyle/>
          <a:p>
            <a:r>
              <a:rPr lang="en-GB" sz="4600" b="1"/>
              <a:t>Problem Solving and Decision making </a:t>
            </a:r>
            <a:br>
              <a:rPr lang="en-GB" sz="4600"/>
            </a:br>
            <a:endParaRPr lang="en-RO" sz="4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165169-66A1-40C0-9589-E0394B6549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1093" y="2268786"/>
            <a:ext cx="5676648" cy="1160213"/>
          </a:xfrm>
        </p:spPr>
        <p:txBody>
          <a:bodyPr>
            <a:normAutofit/>
          </a:bodyPr>
          <a:lstStyle/>
          <a:p>
            <a:r>
              <a:rPr lang="en-GB" sz="2000"/>
              <a:t>Cristian Ioan Spridon 2118625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4E56C4B-C9E0-4F01-AF43-E69279A06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654A17-56DA-4921-A42B-DE255FA66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796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2CFEA9CB-2FAE-D660-1E19-D4FC5E1FB2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RO"/>
          </a:p>
        </p:txBody>
      </p:sp>
      <p:pic>
        <p:nvPicPr>
          <p:cNvPr id="1025" name="Picture 1" descr="Chart showing NHS staffing growth, demand and projected shortages">
            <a:extLst>
              <a:ext uri="{FF2B5EF4-FFF2-40B4-BE49-F238E27FC236}">
                <a16:creationId xmlns:a16="http://schemas.microsoft.com/office/drawing/2014/main" id="{DE6353F0-2748-A3C2-78C2-8C05B15160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815" y="1331918"/>
            <a:ext cx="8802370" cy="540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822A115-197B-A73A-9018-E24310CB7B24}"/>
              </a:ext>
            </a:extLst>
          </p:cNvPr>
          <p:cNvSpPr/>
          <p:nvPr/>
        </p:nvSpPr>
        <p:spPr>
          <a:xfrm>
            <a:off x="1119186" y="119748"/>
            <a:ext cx="968216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nature and impact of the workforce shortages in the health care industry in the UK</a:t>
            </a:r>
            <a:endParaRPr lang="en-RO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75738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AE2EE88-9547-010D-56E4-B180E2DA0F24}"/>
              </a:ext>
            </a:extLst>
          </p:cNvPr>
          <p:cNvSpPr/>
          <p:nvPr/>
        </p:nvSpPr>
        <p:spPr>
          <a:xfrm>
            <a:off x="8834438" y="409635"/>
            <a:ext cx="6096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4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PESTLE</a:t>
            </a:r>
            <a:endParaRPr lang="en-RO" sz="4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2607E699-48BF-7633-D6C1-53ABC8B9C9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059" t="25832" r="14540" b="13959"/>
          <a:stretch/>
        </p:blipFill>
        <p:spPr>
          <a:xfrm>
            <a:off x="1003547" y="1954530"/>
            <a:ext cx="9043423" cy="4903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3430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12BBB85-FE23-4465-67C1-972549B4CA7B}"/>
              </a:ext>
            </a:extLst>
          </p:cNvPr>
          <p:cNvSpPr/>
          <p:nvPr/>
        </p:nvSpPr>
        <p:spPr>
          <a:xfrm>
            <a:off x="1158792" y="2828835"/>
            <a:ext cx="294631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Cause and </a:t>
            </a:r>
          </a:p>
          <a:p>
            <a:pPr algn="ctr"/>
            <a:r>
              <a:rPr lang="en-GB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effect analysis </a:t>
            </a:r>
            <a:endParaRPr lang="en-RO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CC9FAD-6683-EE5A-E900-4B7A4F697D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77" t="20416" r="19098" b="7500"/>
          <a:stretch/>
        </p:blipFill>
        <p:spPr>
          <a:xfrm>
            <a:off x="4105111" y="0"/>
            <a:ext cx="80868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6577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B1395C1E-2648-4FFC-AC7C-2C1708351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C7379FE-10D6-4FEA-BEA3-5E2034A44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0FB7BFA-EBDD-467C-B253-EFA700504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3A9D773-2FA9-4E93-A01A-AEECF93EB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A08A6F-C28D-4C68-9627-9B83F062F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DAD309-1212-498F-ABAD-388FFD322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297EF4-1A36-4B32-9046-62BAFD8D8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6F1A665-D17E-4BA3-B5A3-F110CD86C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696D605E-D700-4B1A-A753-5714D9623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D7F9A0FD-37D4-45E5-9424-E1FE156DF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3ED9ACE9-3D3F-4446-A178-282937C11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C19B9A5-FAB0-4DEA-90D4-AD775D2E8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840C75-CB7D-E4DF-B496-C69E51105C8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727" r="1" b="1"/>
          <a:stretch/>
        </p:blipFill>
        <p:spPr>
          <a:xfrm>
            <a:off x="5701265" y="2860173"/>
            <a:ext cx="6486998" cy="399782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4FB3EC33-5C7B-A0BB-2765-6769D25D2A9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735" t="1391" r="4819" b="1560"/>
          <a:stretch/>
        </p:blipFill>
        <p:spPr>
          <a:xfrm>
            <a:off x="0" y="2860173"/>
            <a:ext cx="5932230" cy="399782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2A5A27C-6EB0-4F96-97EF-7811EE9D5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2C69934-056F-B665-A100-C7BA2D4D879B}"/>
              </a:ext>
            </a:extLst>
          </p:cNvPr>
          <p:cNvSpPr/>
          <p:nvPr/>
        </p:nvSpPr>
        <p:spPr>
          <a:xfrm>
            <a:off x="1390491" y="-571546"/>
            <a:ext cx="9408883" cy="39978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</a:pPr>
            <a:r>
              <a:rPr lang="en-US" sz="4000" dirty="0"/>
              <a:t>Alternative solutions to staff shortages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7331C4E-F305-420E-9B65-93EAA9B24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7930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9292728-02F1-9B87-D370-87B5CDB8B196}"/>
              </a:ext>
            </a:extLst>
          </p:cNvPr>
          <p:cNvSpPr/>
          <p:nvPr/>
        </p:nvSpPr>
        <p:spPr>
          <a:xfrm>
            <a:off x="1052512" y="305068"/>
            <a:ext cx="1040130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References: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Adzhienko</a:t>
            </a: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V., Soboleva, S., </a:t>
            </a:r>
            <a:r>
              <a:rPr lang="en-GB" sz="16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Shuliko</a:t>
            </a: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D., </a:t>
            </a:r>
            <a:r>
              <a:rPr lang="en-GB" sz="16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Orobinskaya</a:t>
            </a: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V. (2021) PEST Analysis of factor of medical workers’ professional burnout, available at: </a:t>
            </a:r>
            <a:r>
              <a:rPr lang="en-GB" sz="16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https://www.researchgate.net/publication/350825784_PEST-Analysis_of_Factors_of_Medical_Workers%27_Professional_Burnout</a:t>
            </a: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9 Jul 2022)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Bush, T. (2019) PESTLE Analysis of the NHS, available at: </a:t>
            </a:r>
            <a:r>
              <a:rPr lang="en-GB" sz="16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https://pestleanalysis.com/nhs-pestle-analysis/</a:t>
            </a: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9 Jul 2022)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3442335" algn="l"/>
              </a:tabLst>
            </a:pP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	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3442335" algn="l"/>
              </a:tabLst>
            </a:pP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Gov UK (2022) NHS England, available at: </a:t>
            </a:r>
            <a:r>
              <a:rPr lang="en-GB" sz="16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https://www.gov.uk/government/organisations/nhs-england</a:t>
            </a: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9 Jul 2022)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3442335" algn="l"/>
              </a:tabLst>
            </a:pP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NHS (2022) NHS Long Term Plan, available at: </a:t>
            </a:r>
            <a:r>
              <a:rPr lang="en-GB" sz="16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https://www.longtermplan.nhs.uk</a:t>
            </a: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9 Jul 2022)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Nuffield Trust (2019) Closing the gap, available at: </a:t>
            </a:r>
            <a:r>
              <a:rPr lang="en-GB" sz="16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https://www.nuffieldtrust.org.uk/files/2019-03/1553101044_heaj6918-workforce-briefing-190320-web.pdf</a:t>
            </a: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 (Accessed at: 9 Jul 2022)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Guardian (2022) Staffing crisis deepens in NHS England with 110000 posts unfilled, available at: </a:t>
            </a:r>
            <a:r>
              <a:rPr lang="en-GB" sz="16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https://www.theguardian.com/society/2022/mar/03/staffing-crisis-deepens-in-nhs-england-with-110000-posts-unfilled</a:t>
            </a: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 (Accessed at: 5 Jul 2022)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Health Foundation (2019) Health and social care workforce, available at: </a:t>
            </a:r>
            <a:r>
              <a:rPr lang="en-GB" sz="16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https://www.health.org.uk/publications/long-reads/health-and-social-care-workforce</a:t>
            </a:r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5 Jul 2022)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6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1878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48B4FC-5F9D-51D8-D607-04E8C003C3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82"/>
            <a:ext cx="12192000" cy="6849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886346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18</TotalTime>
  <Words>330</Words>
  <Application>Microsoft Macintosh PowerPoint</Application>
  <PresentationFormat>Widescreen</PresentationFormat>
  <Paragraphs>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MS Shell Dlg 2</vt:lpstr>
      <vt:lpstr>Times New Roman</vt:lpstr>
      <vt:lpstr>Wingdings</vt:lpstr>
      <vt:lpstr>Wingdings 3</vt:lpstr>
      <vt:lpstr>Madison</vt:lpstr>
      <vt:lpstr>Problem Solving and Decision making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 </dc:title>
  <dc:creator>RAH18105029</dc:creator>
  <cp:lastModifiedBy>RAH18105029</cp:lastModifiedBy>
  <cp:revision>1</cp:revision>
  <dcterms:created xsi:type="dcterms:W3CDTF">2022-07-16T12:09:53Z</dcterms:created>
  <dcterms:modified xsi:type="dcterms:W3CDTF">2022-07-16T12:28:06Z</dcterms:modified>
</cp:coreProperties>
</file>