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67" r:id="rId3"/>
    <p:sldId id="281" r:id="rId4"/>
    <p:sldId id="282" r:id="rId5"/>
    <p:sldId id="283" r:id="rId6"/>
    <p:sldId id="284" r:id="rId7"/>
    <p:sldId id="285" r:id="rId8"/>
    <p:sldId id="286" r:id="rId9"/>
    <p:sldId id="287" r:id="rId10"/>
    <p:sldId id="288" r:id="rId11"/>
    <p:sldId id="277" r:id="rId12"/>
    <p:sldId id="28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13C185-9C40-9F25-B13F-85BC82921B9D}" v="38" dt="2024-06-18T22:05:31.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774" autoAdjust="0"/>
  </p:normalViewPr>
  <p:slideViewPr>
    <p:cSldViewPr>
      <p:cViewPr varScale="1">
        <p:scale>
          <a:sx n="97" d="100"/>
          <a:sy n="97" d="100"/>
        </p:scale>
        <p:origin x="-198" y="-90"/>
      </p:cViewPr>
      <p:guideLst>
        <p:guide orient="horz" pos="2160"/>
        <p:guide pos="2880"/>
      </p:guideLst>
    </p:cSldViewPr>
  </p:slideViewPr>
  <p:notesTextViewPr>
    <p:cViewPr>
      <p:scale>
        <a:sx n="1" d="1"/>
        <a:sy n="1" d="1"/>
      </p:scale>
      <p:origin x="0" y="0"/>
    </p:cViewPr>
  </p:notesTextViewPr>
  <p:notesViewPr>
    <p:cSldViewPr>
      <p:cViewPr varScale="1">
        <p:scale>
          <a:sx n="88" d="100"/>
          <a:sy n="88" d="100"/>
        </p:scale>
        <p:origin x="-387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35F717F-00D3-45D2-A362-F25D5D5405DE}" type="datetimeFigureOut">
              <a:rPr lang="en-IN" smtClean="0"/>
              <a:pPr/>
              <a:t>18-06-2024</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D417DF-E67F-42D4-BDFC-C96F99F898B4}" type="slidenum">
              <a:rPr lang="en-IN" smtClean="0"/>
              <a:pPr/>
              <a:t>‹#›</a:t>
            </a:fld>
            <a:endParaRPr lang="en-IN"/>
          </a:p>
        </p:txBody>
      </p:sp>
    </p:spTree>
    <p:extLst>
      <p:ext uri="{BB962C8B-B14F-4D97-AF65-F5344CB8AC3E}">
        <p14:creationId xmlns:p14="http://schemas.microsoft.com/office/powerpoint/2010/main" val="3259331910"/>
      </p:ext>
    </p:extLst>
  </p:cSld>
  <p:clrMap bg1="lt1" tx1="dk1" bg2="lt2" tx2="dk2" accent1="accent1" accent2="accent2" accent3="accent3" accent4="accent4" accent5="accent5" accent6="accent6" hlink="hlink" folHlink="folHlink"/>
  <p:notesStyle>
    <a:lvl1pPr marL="0" algn="just" defTabSz="914400" rtl="0" eaLnBrk="1" latinLnBrk="0" hangingPunct="1">
      <a:defRPr sz="1200" kern="1200">
        <a:solidFill>
          <a:schemeClr val="tx1"/>
        </a:solidFill>
        <a:latin typeface="+mn-lt"/>
        <a:ea typeface="+mn-ea"/>
        <a:cs typeface="+mn-cs"/>
      </a:defRPr>
    </a:lvl1pPr>
    <a:lvl2pPr marL="457200" algn="just" defTabSz="914400" rtl="0" eaLnBrk="1" latinLnBrk="0" hangingPunct="1">
      <a:defRPr sz="1200" kern="1200">
        <a:solidFill>
          <a:schemeClr val="tx1"/>
        </a:solidFill>
        <a:latin typeface="+mn-lt"/>
        <a:ea typeface="+mn-ea"/>
        <a:cs typeface="+mn-cs"/>
      </a:defRPr>
    </a:lvl2pPr>
    <a:lvl3pPr marL="914400" algn="just" defTabSz="914400" rtl="0" eaLnBrk="1" latinLnBrk="0" hangingPunct="1">
      <a:defRPr sz="1200" kern="1200">
        <a:solidFill>
          <a:schemeClr val="tx1"/>
        </a:solidFill>
        <a:latin typeface="+mn-lt"/>
        <a:ea typeface="+mn-ea"/>
        <a:cs typeface="+mn-cs"/>
      </a:defRPr>
    </a:lvl3pPr>
    <a:lvl4pPr marL="1371600" algn="just" defTabSz="914400" rtl="0" eaLnBrk="1" latinLnBrk="0" hangingPunct="1">
      <a:defRPr sz="1200" kern="1200">
        <a:solidFill>
          <a:schemeClr val="tx1"/>
        </a:solidFill>
        <a:latin typeface="+mn-lt"/>
        <a:ea typeface="+mn-ea"/>
        <a:cs typeface="+mn-cs"/>
      </a:defRPr>
    </a:lvl4pPr>
    <a:lvl5pPr marL="1828800" algn="just"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1</a:t>
            </a:fld>
            <a:endParaRPr lang="en-IN"/>
          </a:p>
        </p:txBody>
      </p:sp>
    </p:spTree>
    <p:extLst>
      <p:ext uri="{BB962C8B-B14F-4D97-AF65-F5344CB8AC3E}">
        <p14:creationId xmlns:p14="http://schemas.microsoft.com/office/powerpoint/2010/main" val="4172465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People management is an important concept as it helps in improving the engagement of the employees and develops the career as required. This will eventually help to improve the talent and skills of the employees to have better chance in achieving the success as required. It is important to analyse the role of HR as overall contribution to the different practices can be maintained as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3</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Manager analyses the skills and competencies of their candidates before hiring them in the organisation. They also certify that recruited candidates are skilled enough to maintain productivity and efficiency to support the different operations as anticipated. HR manager prepares the workflow for day-to-day activities on the basis of which employees are able to fulfil the requirements of the projects. This helps to improve efficiency in completing the tasks while saving necessary costs as required in supporting the overall operations of the business as required. They also analyse the requirement of training during the process such that the daily operations practices can be made easier as required. HR manager prepares compelling job descriptions which helps them to hire and attract appropriate skilful employees for the business as required.  It is important for the HR managers to promote collaborative culture which will enable them to contribute towards innovative practices as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4</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Motivating the employees is considered as one of the most important responsibility of the HR. It is because due to this they can easily build the loyalty and productivity of the employees such that they are capable of expanding their position in the competitive market. This can be easily connected to the responsibility of retaining their employees where they certify that compensation and motivation strategies are customised as per the roles of the employees. In this the HR Manager certifies that the compensation to the employees is competent for the position held by them which is essential for them to manage their further operations as required. They also have to monitor the employee’s practices which will help them to identify whether the rules and regulations are fulfilled or not to maintain the effectiveness of the business. This will help them to improve the quality of the operations carried out such that capabilities have been managed.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5</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important for the HR Manager to Formulate Policies such that the trust and fairness can be established among the employees during the process of fulfilling their role. This is essential to develop the mutual benefits of the employees within the organisation as required to optimise daily business operations. The HR Manager also has to assign some medical facilities when they are working with harmful procedures. This is to certify that health and safety practices can be easily monitored while build reputation of the business as required. It eventually enables the management to optimise their employee’s loyalty towards the business and they will use the resources efficiently. The HR Manager can also improve the working culture of the business which is considered as one of the most important responsibility. This is because positive working culture helps the employees to maintain communication with their colleagues and certify that new knowledge is gained by them.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6</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communication helps them to effectively collaboratively work with each other as positive relationship can be established. The Horizontal relationship is important which can be improved by the HR manager by organising certain events. These events ensure that the staff of different level can meet each other to get their issues resolved on time as required. These developments in the relationship help them to improve the productivity of the employees as their engagement is promoted easily. For this HR manager have to take multiple steps which might not be cost-effective but required for the business to maintain their competitive advantage in the market as required. IN this HR manager provides rewards of improved performance to the employees such that their contribution towards the working criteria is improved.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7</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factors are considered as successful for the business to certify that their employees are retained for a longer period. This is because new potential can be unlocked for the employees to promote innovation as required by the management. In this training is also provided to the employees on the basis of that the employees can easily become best version of themselves. The organisation ensures that appropriate leaderships style have been followed by them such that the individuals can easily discover new purposes of their life while certifying that working environment can be positively maintained as required by them. These types of practices help to promote employer and employee relationship which is fulfilled by the HR manager of the business.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8</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analysed that the HR tries to improve relationship with the employer by certifying that needs and requirements can be easily fulfilled. In this process management also certifies that appropriate employee satisfaction can be promoted. They regularly hold meetings to promote collaboration with different level of employees which is required to learn some new concept and knowledge. This can be easily applied to the further practices conducted to achieve the overall efficiency and effectiveness in the working practices as required. They also certify that the senior management is aware of the tasks completed so that appreciation can be received by the employees. This is essential to boost motivation for further improvement in the working practices and achieve the desired level of success in the workplace. This relationship is essential to get the issues resolved and have transparency in the workplace to maintain the different success factors as required.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9</a:t>
            </a:fld>
            <a:endParaRPr lang="en-IN"/>
          </a:p>
        </p:txBody>
      </p:sp>
    </p:spTree>
    <p:extLst>
      <p:ext uri="{BB962C8B-B14F-4D97-AF65-F5344CB8AC3E}">
        <p14:creationId xmlns:p14="http://schemas.microsoft.com/office/powerpoint/2010/main" val="3718001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has helped to understand that HR manager also ensures safety of their employees to certify that quality of the practices can be easily improved. It eventually ensures that relationship can be built among the employees to achieve the project requirements as expected to manage the success as required. It will also help in managing the quality of the working practices as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D417DF-E67F-42D4-BDFC-C96F99F898B4}" type="slidenum">
              <a:rPr lang="en-IN" smtClean="0"/>
              <a:pPr/>
              <a:t>10</a:t>
            </a:fld>
            <a:endParaRPr lang="en-IN"/>
          </a:p>
        </p:txBody>
      </p:sp>
    </p:spTree>
    <p:extLst>
      <p:ext uri="{BB962C8B-B14F-4D97-AF65-F5344CB8AC3E}">
        <p14:creationId xmlns:p14="http://schemas.microsoft.com/office/powerpoint/2010/main" val="8784424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EA6644BB-90DB-4BD1-BDF5-39BAC95685F5}" type="datetimeFigureOut">
              <a:rPr lang="en-IN" smtClean="0"/>
              <a:pPr/>
              <a:t>18-06-2024</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C3490C6-A539-4F8A-B0BF-1B96A820BFAA}" type="slidenum">
              <a:rPr lang="en-IN" smtClean="0"/>
              <a:pPr/>
              <a:t>‹#›</a:t>
            </a:fld>
            <a:endParaRPr lang="en-IN"/>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pPr/>
              <a:t>‹#›</a:t>
            </a:fld>
            <a:endParaRPr lang="en-IN"/>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pPr/>
              <a:t>‹#›</a:t>
            </a:fld>
            <a:endParaRPr lang="en-IN"/>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C3490C6-A539-4F8A-B0BF-1B96A820BFAA}" type="slidenum">
              <a:rPr lang="en-IN" smtClean="0"/>
              <a:pPr/>
              <a:t>‹#›</a:t>
            </a:fld>
            <a:endParaRPr lang="en-IN"/>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C3490C6-A539-4F8A-B0BF-1B96A820BFAA}" type="slidenum">
              <a:rPr lang="en-IN" smtClean="0"/>
              <a:pPr/>
              <a:t>‹#›</a:t>
            </a:fld>
            <a:endParaRPr lang="en-IN"/>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C3490C6-A539-4F8A-B0BF-1B96A820BFAA}"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pPr/>
              <a:t>‹#›</a:t>
            </a:fld>
            <a:endParaRPr lang="en-IN"/>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pPr/>
              <a:t>18-06-2024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pPr/>
              <a:t>‹#›</a:t>
            </a:fld>
            <a:endParaRPr lang="en-IN"/>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EA6644BB-90DB-4BD1-BDF5-39BAC95685F5}" type="datetimeFigureOut">
              <a:rPr lang="en-IN" smtClean="0"/>
              <a:pPr/>
              <a:t>18-06-2024</a:t>
            </a:fld>
            <a:endParaRPr lang="en-IN"/>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IN"/>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DC3490C6-A539-4F8A-B0BF-1B96A820BFAA}"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2243335"/>
          </a:xfrm>
        </p:spPr>
        <p:txBody>
          <a:bodyPr/>
          <a:lstStyle/>
          <a:p>
            <a:r>
              <a:rPr lang="en-GB" sz="5400" b="1" dirty="0">
                <a:effectLst/>
              </a:rPr>
              <a:t>Managing People - LCBB5004</a:t>
            </a:r>
            <a:endParaRPr lang="en-IN" sz="5400" dirty="0">
              <a:effectLst/>
            </a:endParaRPr>
          </a:p>
        </p:txBody>
      </p:sp>
      <p:sp>
        <p:nvSpPr>
          <p:cNvPr id="3" name="Subtitle 2"/>
          <p:cNvSpPr>
            <a:spLocks noGrp="1"/>
          </p:cNvSpPr>
          <p:nvPr>
            <p:ph type="subTitle" idx="1"/>
          </p:nvPr>
        </p:nvSpPr>
        <p:spPr>
          <a:xfrm>
            <a:off x="1331640" y="3933056"/>
            <a:ext cx="6400800" cy="1219200"/>
          </a:xfrm>
        </p:spPr>
        <p:txBody>
          <a:bodyPr vert="horz" lIns="91440" tIns="45720" rIns="91440" bIns="45720" rtlCol="0" anchor="t">
            <a:normAutofit fontScale="92500" lnSpcReduction="20000"/>
          </a:bodyPr>
          <a:lstStyle/>
          <a:p>
            <a:r>
              <a:rPr lang="en-GB" sz="2000" b="1" dirty="0">
                <a:effectLst/>
              </a:rPr>
              <a:t>Student ID: 2246441</a:t>
            </a:r>
            <a:endParaRPr lang="en-IN" sz="2000" dirty="0">
              <a:effectLst/>
            </a:endParaRPr>
          </a:p>
          <a:p>
            <a:r>
              <a:rPr lang="en-GB" sz="2000" b="1" dirty="0">
                <a:effectLst/>
                <a:cs typeface="Times New Roman"/>
              </a:rPr>
              <a:t>Student name: Cristina Madalina </a:t>
            </a:r>
            <a:r>
              <a:rPr lang="en-GB" sz="2000" b="1" dirty="0" err="1">
                <a:effectLst/>
                <a:cs typeface="Times New Roman"/>
              </a:rPr>
              <a:t>Carare</a:t>
            </a:r>
            <a:endParaRPr lang="en-GB" sz="2000" b="1" dirty="0" err="1">
              <a:effectLst/>
            </a:endParaRPr>
          </a:p>
          <a:p>
            <a:r>
              <a:rPr lang="en-GB" sz="2000" b="1" dirty="0">
                <a:effectLst/>
              </a:rPr>
              <a:t>Module Lecturer:</a:t>
            </a:r>
            <a:r>
              <a:rPr lang="en-GB" sz="2000" dirty="0">
                <a:effectLst/>
              </a:rPr>
              <a:t> </a:t>
            </a:r>
            <a:r>
              <a:rPr lang="en-GB" sz="2000" b="1" dirty="0" err="1">
                <a:effectLst/>
              </a:rPr>
              <a:t>Dr.</a:t>
            </a:r>
            <a:r>
              <a:rPr lang="en-GB" sz="2000" b="1" dirty="0">
                <a:effectLst/>
              </a:rPr>
              <a:t> Aderemi </a:t>
            </a:r>
            <a:r>
              <a:rPr lang="en-GB" sz="2000" b="1" dirty="0" err="1">
                <a:effectLst/>
              </a:rPr>
              <a:t>Ojebode</a:t>
            </a:r>
            <a:endParaRPr lang="en-IN" sz="2000" dirty="0" err="1">
              <a:effectLst/>
            </a:endParaRPr>
          </a:p>
          <a:p>
            <a:r>
              <a:rPr lang="en-GB" sz="2000" b="1" dirty="0">
                <a:effectLst/>
              </a:rPr>
              <a:t>Academic Year: 2024</a:t>
            </a:r>
            <a:endParaRPr lang="en-IN" sz="2000" dirty="0"/>
          </a:p>
        </p:txBody>
      </p:sp>
    </p:spTree>
    <p:extLst>
      <p:ext uri="{BB962C8B-B14F-4D97-AF65-F5344CB8AC3E}">
        <p14:creationId xmlns:p14="http://schemas.microsoft.com/office/powerpoint/2010/main" val="3186339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6508" y="2209800"/>
            <a:ext cx="5770984" cy="4419600"/>
          </a:xfrm>
        </p:spPr>
        <p:txBody>
          <a:bodyPr/>
          <a:lstStyle/>
          <a:p>
            <a:pPr algn="just">
              <a:lnSpc>
                <a:spcPct val="150000"/>
              </a:lnSpc>
            </a:pPr>
            <a:r>
              <a:rPr lang="en-GB" dirty="0"/>
              <a:t>Introduction</a:t>
            </a:r>
            <a:endParaRPr lang="en-IN" dirty="0"/>
          </a:p>
          <a:p>
            <a:pPr algn="just">
              <a:lnSpc>
                <a:spcPct val="150000"/>
              </a:lnSpc>
            </a:pPr>
            <a:r>
              <a:rPr lang="en-GB" dirty="0"/>
              <a:t>Key Responsibilities of HR Manager</a:t>
            </a:r>
            <a:endParaRPr lang="en-IN" dirty="0"/>
          </a:p>
          <a:p>
            <a:pPr algn="just">
              <a:lnSpc>
                <a:spcPct val="150000"/>
              </a:lnSpc>
            </a:pPr>
            <a:r>
              <a:rPr lang="en-GB" dirty="0"/>
              <a:t>Ways HR department facilitate positive relationship in employees</a:t>
            </a:r>
            <a:endParaRPr lang="en-IN" dirty="0"/>
          </a:p>
          <a:p>
            <a:pPr algn="just">
              <a:lnSpc>
                <a:spcPct val="150000"/>
              </a:lnSpc>
            </a:pPr>
            <a:r>
              <a:rPr lang="en-GB" dirty="0"/>
              <a:t>Conclusion</a:t>
            </a:r>
            <a:endParaRPr lang="en-IN" dirty="0"/>
          </a:p>
          <a:p>
            <a:pPr algn="just">
              <a:lnSpc>
                <a:spcPct val="150000"/>
              </a:lnSpc>
            </a:pPr>
            <a:r>
              <a:rPr lang="en-GB" dirty="0"/>
              <a:t>References</a:t>
            </a:r>
            <a:endParaRPr lang="en-IN" dirty="0"/>
          </a:p>
        </p:txBody>
      </p:sp>
      <p:sp>
        <p:nvSpPr>
          <p:cNvPr id="2" name="Title 1"/>
          <p:cNvSpPr>
            <a:spLocks noGrp="1"/>
          </p:cNvSpPr>
          <p:nvPr>
            <p:ph type="title"/>
          </p:nvPr>
        </p:nvSpPr>
        <p:spPr>
          <a:xfrm>
            <a:off x="457200" y="609600"/>
            <a:ext cx="8229600" cy="907504"/>
          </a:xfrm>
        </p:spPr>
        <p:txBody>
          <a:bodyPr/>
          <a:lstStyle/>
          <a:p>
            <a:r>
              <a:rPr lang="en-US" sz="4000" b="1" dirty="0"/>
              <a:t>Table of Contents</a:t>
            </a:r>
            <a:endParaRPr lang="en-IN" sz="4000" b="1" dirty="0"/>
          </a:p>
        </p:txBody>
      </p:sp>
    </p:spTree>
    <p:extLst>
      <p:ext uri="{BB962C8B-B14F-4D97-AF65-F5344CB8AC3E}">
        <p14:creationId xmlns:p14="http://schemas.microsoft.com/office/powerpoint/2010/main" val="1607144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fontScale="92500"/>
          </a:bodyPr>
          <a:lstStyle/>
          <a:p>
            <a:pPr algn="just">
              <a:lnSpc>
                <a:spcPct val="150000"/>
              </a:lnSpc>
            </a:pPr>
            <a:r>
              <a:rPr lang="en-GB" dirty="0"/>
              <a:t>People management is defined as the procedure where team members are hired, leaded and developed to support mission (</a:t>
            </a:r>
            <a:r>
              <a:rPr lang="en-GB" dirty="0" err="1"/>
              <a:t>Silitonga</a:t>
            </a:r>
            <a:r>
              <a:rPr lang="en-GB" dirty="0"/>
              <a:t> </a:t>
            </a:r>
            <a:r>
              <a:rPr lang="en-GB" i="1" dirty="0"/>
              <a:t>et al</a:t>
            </a:r>
            <a:r>
              <a:rPr lang="en-GB" dirty="0"/>
              <a:t>., 2020).</a:t>
            </a:r>
            <a:endParaRPr lang="en-IN" dirty="0"/>
          </a:p>
          <a:p>
            <a:pPr algn="just">
              <a:lnSpc>
                <a:spcPct val="150000"/>
              </a:lnSpc>
            </a:pPr>
            <a:r>
              <a:rPr lang="en-GB" dirty="0"/>
              <a:t>The presentation will analyse the role of HR and the way they promote relationship as required.</a:t>
            </a:r>
            <a:endParaRPr lang="en-IN" dirty="0"/>
          </a:p>
        </p:txBody>
      </p:sp>
      <p:sp>
        <p:nvSpPr>
          <p:cNvPr id="3" name="Title 2"/>
          <p:cNvSpPr>
            <a:spLocks noGrp="1"/>
          </p:cNvSpPr>
          <p:nvPr>
            <p:ph type="title"/>
          </p:nvPr>
        </p:nvSpPr>
        <p:spPr/>
        <p:txBody>
          <a:bodyPr/>
          <a:lstStyle/>
          <a:p>
            <a:r>
              <a:rPr lang="en-GB" b="1" dirty="0"/>
              <a:t>Introduction</a:t>
            </a:r>
            <a:endParaRPr lang="en-IN" dirty="0"/>
          </a:p>
        </p:txBody>
      </p:sp>
      <p:pic>
        <p:nvPicPr>
          <p:cNvPr id="1026" name="Picture 2" descr="What is people management? | HiBob"/>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789" t="3800" r="24592" b="3870"/>
          <a:stretch/>
        </p:blipFill>
        <p:spPr bwMode="auto">
          <a:xfrm>
            <a:off x="5334000" y="2667000"/>
            <a:ext cx="3124200" cy="2825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75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533453"/>
          </a:xfrm>
        </p:spPr>
        <p:txBody>
          <a:bodyPr>
            <a:noAutofit/>
          </a:bodyPr>
          <a:lstStyle/>
          <a:p>
            <a:pPr algn="just">
              <a:lnSpc>
                <a:spcPct val="160000"/>
              </a:lnSpc>
            </a:pPr>
            <a:r>
              <a:rPr lang="en-GB" sz="1750" dirty="0"/>
              <a:t>The HR Manager is responsible for hiring and recruiting their team members to ensure that practices can be improved (McCartney, Murphy and </a:t>
            </a:r>
            <a:r>
              <a:rPr lang="en-GB" sz="1750" dirty="0" err="1"/>
              <a:t>Mccarthy</a:t>
            </a:r>
            <a:r>
              <a:rPr lang="en-GB" sz="1750" dirty="0"/>
              <a:t>, 2020).</a:t>
            </a:r>
            <a:endParaRPr lang="en-IN" sz="1750" dirty="0"/>
          </a:p>
          <a:p>
            <a:pPr algn="just">
              <a:lnSpc>
                <a:spcPct val="160000"/>
              </a:lnSpc>
            </a:pPr>
            <a:r>
              <a:rPr lang="en-GB" sz="1750" dirty="0"/>
              <a:t>They manage day-to-day work activities by providing guidance to the employees in completing the tasks allotted to them.</a:t>
            </a:r>
            <a:endParaRPr lang="en-IN" sz="1750" dirty="0"/>
          </a:p>
          <a:p>
            <a:pPr algn="just">
              <a:lnSpc>
                <a:spcPct val="160000"/>
              </a:lnSpc>
            </a:pPr>
            <a:r>
              <a:rPr lang="en-GB" sz="1750" dirty="0"/>
              <a:t>HR manager also prepares compelling job descriptions on the basis of which roles of team member can be clearly stated.</a:t>
            </a:r>
            <a:endParaRPr lang="en-IN" sz="1750" dirty="0"/>
          </a:p>
        </p:txBody>
      </p:sp>
      <p:sp>
        <p:nvSpPr>
          <p:cNvPr id="3" name="Title 2"/>
          <p:cNvSpPr>
            <a:spLocks noGrp="1"/>
          </p:cNvSpPr>
          <p:nvPr>
            <p:ph type="title"/>
          </p:nvPr>
        </p:nvSpPr>
        <p:spPr/>
        <p:txBody>
          <a:bodyPr/>
          <a:lstStyle/>
          <a:p>
            <a:r>
              <a:rPr lang="en-GB" sz="3600" b="1" dirty="0"/>
              <a:t>Key Responsibilities of HR Manager</a:t>
            </a:r>
            <a:endParaRPr lang="en-IN" sz="3600" dirty="0"/>
          </a:p>
        </p:txBody>
      </p:sp>
      <p:sp>
        <p:nvSpPr>
          <p:cNvPr id="4" name="AutoShape 2" descr="Managing The Day To Day Operations Of Your Business - FasterCapita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3581400"/>
            <a:ext cx="3584575" cy="2016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4909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a:bodyPr>
          <a:lstStyle/>
          <a:p>
            <a:pPr algn="just">
              <a:lnSpc>
                <a:spcPct val="170000"/>
              </a:lnSpc>
            </a:pPr>
            <a:r>
              <a:rPr lang="en-GB" sz="1600" dirty="0"/>
              <a:t>The wider remit to their role also includes motivating the employees by identifying their needs and expectations (</a:t>
            </a:r>
            <a:r>
              <a:rPr lang="en-GB" sz="1600" dirty="0" err="1"/>
              <a:t>Oehlhorn</a:t>
            </a:r>
            <a:r>
              <a:rPr lang="en-GB" sz="1600" i="1" dirty="0"/>
              <a:t> et al</a:t>
            </a:r>
            <a:r>
              <a:rPr lang="en-GB" sz="1600" dirty="0"/>
              <a:t>., 2020).</a:t>
            </a:r>
            <a:endParaRPr lang="en-IN" sz="1600" dirty="0"/>
          </a:p>
          <a:p>
            <a:pPr algn="just">
              <a:lnSpc>
                <a:spcPct val="170000"/>
              </a:lnSpc>
            </a:pPr>
            <a:r>
              <a:rPr lang="en-GB" sz="1600" dirty="0"/>
              <a:t>They have to continuously monitor whether the employees comply with different rules and regulations imposed on them.</a:t>
            </a:r>
            <a:endParaRPr lang="en-IN" sz="1600" dirty="0"/>
          </a:p>
          <a:p>
            <a:pPr algn="just">
              <a:lnSpc>
                <a:spcPct val="170000"/>
              </a:lnSpc>
            </a:pPr>
            <a:r>
              <a:rPr lang="en-GB" sz="1600" dirty="0"/>
              <a:t>HR Manager also have to fulfil the responsibility of preparing employee retention strategies which is essential to manage the overall cost of operations for the business.</a:t>
            </a:r>
            <a:endParaRPr lang="en-IN" sz="1600" dirty="0"/>
          </a:p>
        </p:txBody>
      </p:sp>
      <p:sp>
        <p:nvSpPr>
          <p:cNvPr id="3" name="Title 2"/>
          <p:cNvSpPr>
            <a:spLocks noGrp="1"/>
          </p:cNvSpPr>
          <p:nvPr>
            <p:ph type="title"/>
          </p:nvPr>
        </p:nvSpPr>
        <p:spPr/>
        <p:txBody>
          <a:bodyPr/>
          <a:lstStyle/>
          <a:p>
            <a:r>
              <a:rPr lang="en-GB" b="1" dirty="0"/>
              <a:t>Continued</a:t>
            </a:r>
            <a:endParaRPr lang="en-IN" dirty="0"/>
          </a:p>
        </p:txBody>
      </p:sp>
      <p:pic>
        <p:nvPicPr>
          <p:cNvPr id="3076" name="Picture 4" descr="Employee Retention - Definition, Strategies, Takeaway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0" y="3048000"/>
            <a:ext cx="3962400" cy="2147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909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fontScale="70000" lnSpcReduction="20000"/>
          </a:bodyPr>
          <a:lstStyle/>
          <a:p>
            <a:pPr algn="just">
              <a:lnSpc>
                <a:spcPct val="160000"/>
              </a:lnSpc>
            </a:pPr>
            <a:r>
              <a:rPr lang="en-GB" dirty="0"/>
              <a:t>It is expected that HR Manager will formulate policies on the basis of which the employees can easily complete the allotted tasks.</a:t>
            </a:r>
            <a:endParaRPr lang="en-IN" dirty="0"/>
          </a:p>
          <a:p>
            <a:pPr algn="just">
              <a:lnSpc>
                <a:spcPct val="160000"/>
              </a:lnSpc>
            </a:pPr>
            <a:r>
              <a:rPr lang="en-GB" dirty="0"/>
              <a:t>They also have to certify that the practices involved within the organisation do not affect the employee’s health and safety (</a:t>
            </a:r>
            <a:r>
              <a:rPr lang="en-GB" dirty="0" err="1"/>
              <a:t>Dahlbom</a:t>
            </a:r>
            <a:r>
              <a:rPr lang="en-GB" dirty="0"/>
              <a:t> </a:t>
            </a:r>
            <a:r>
              <a:rPr lang="en-GB" i="1" dirty="0"/>
              <a:t>et al</a:t>
            </a:r>
            <a:r>
              <a:rPr lang="en-GB" dirty="0"/>
              <a:t>., 2020).</a:t>
            </a:r>
            <a:endParaRPr lang="en-IN" dirty="0"/>
          </a:p>
          <a:p>
            <a:pPr algn="just">
              <a:lnSpc>
                <a:spcPct val="160000"/>
              </a:lnSpc>
            </a:pPr>
            <a:r>
              <a:rPr lang="en-GB" dirty="0"/>
              <a:t>They are responsible to improve the working culture such that innovative practices can be promoted within the business.</a:t>
            </a:r>
            <a:endParaRPr lang="en-IN" dirty="0"/>
          </a:p>
        </p:txBody>
      </p:sp>
      <p:sp>
        <p:nvSpPr>
          <p:cNvPr id="3" name="Title 2"/>
          <p:cNvSpPr>
            <a:spLocks noGrp="1"/>
          </p:cNvSpPr>
          <p:nvPr>
            <p:ph type="title"/>
          </p:nvPr>
        </p:nvSpPr>
        <p:spPr/>
        <p:txBody>
          <a:bodyPr/>
          <a:lstStyle/>
          <a:p>
            <a:r>
              <a:rPr lang="en-GB" b="1" dirty="0"/>
              <a:t>Continued</a:t>
            </a:r>
            <a:endParaRPr lang="en-IN" dirty="0"/>
          </a:p>
        </p:txBody>
      </p:sp>
      <p:pic>
        <p:nvPicPr>
          <p:cNvPr id="4" name="Picture 2" descr="Gennext|Strategy Advis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124200"/>
            <a:ext cx="36576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909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a:bodyPr>
          <a:lstStyle/>
          <a:p>
            <a:pPr algn="just">
              <a:lnSpc>
                <a:spcPct val="170000"/>
              </a:lnSpc>
            </a:pPr>
            <a:r>
              <a:rPr lang="en-GB" sz="1350" dirty="0"/>
              <a:t>There are two types of relationship can be established among employee and employer such as vertical and horizontal (</a:t>
            </a:r>
            <a:r>
              <a:rPr lang="en-GB" sz="1350" dirty="0" err="1"/>
              <a:t>Mukhuty</a:t>
            </a:r>
            <a:r>
              <a:rPr lang="en-GB" sz="1350" dirty="0"/>
              <a:t>, </a:t>
            </a:r>
            <a:r>
              <a:rPr lang="en-GB" sz="1350" dirty="0" err="1"/>
              <a:t>Upadhyay</a:t>
            </a:r>
            <a:r>
              <a:rPr lang="en-GB" sz="1350" dirty="0"/>
              <a:t> and </a:t>
            </a:r>
            <a:r>
              <a:rPr lang="en-GB" sz="1350" dirty="0" err="1"/>
              <a:t>Rothwell</a:t>
            </a:r>
            <a:r>
              <a:rPr lang="en-GB" sz="1350" dirty="0"/>
              <a:t>, 2022).</a:t>
            </a:r>
            <a:endParaRPr lang="en-IN" sz="1350" dirty="0"/>
          </a:p>
          <a:p>
            <a:pPr algn="just">
              <a:lnSpc>
                <a:spcPct val="170000"/>
              </a:lnSpc>
            </a:pPr>
            <a:r>
              <a:rPr lang="en-GB" sz="1350" dirty="0"/>
              <a:t>In vertical relationship they work as managers, executives and administration while in horizontal relationship they work as team members and co-workers.</a:t>
            </a:r>
            <a:endParaRPr lang="en-IN" sz="1350" dirty="0"/>
          </a:p>
          <a:p>
            <a:pPr algn="just">
              <a:lnSpc>
                <a:spcPct val="170000"/>
              </a:lnSpc>
            </a:pPr>
            <a:r>
              <a:rPr lang="en-GB" sz="1350" dirty="0"/>
              <a:t>Both this types of relationships important as employees can be motivated to achieve the common goal of the organisation.</a:t>
            </a:r>
            <a:endParaRPr lang="en-IN" sz="1350" dirty="0"/>
          </a:p>
          <a:p>
            <a:pPr algn="just">
              <a:lnSpc>
                <a:spcPct val="170000"/>
              </a:lnSpc>
            </a:pPr>
            <a:r>
              <a:rPr lang="en-GB" sz="1350" dirty="0"/>
              <a:t>HR manager certifies that appropriate tool have been implemented in the organisation to promote communication.</a:t>
            </a:r>
            <a:endParaRPr lang="en-IN" sz="1350" dirty="0"/>
          </a:p>
        </p:txBody>
      </p:sp>
      <p:sp>
        <p:nvSpPr>
          <p:cNvPr id="3" name="Title 2"/>
          <p:cNvSpPr>
            <a:spLocks noGrp="1"/>
          </p:cNvSpPr>
          <p:nvPr>
            <p:ph type="title"/>
          </p:nvPr>
        </p:nvSpPr>
        <p:spPr>
          <a:xfrm>
            <a:off x="688490" y="304800"/>
            <a:ext cx="7756263" cy="1319606"/>
          </a:xfrm>
        </p:spPr>
        <p:txBody>
          <a:bodyPr/>
          <a:lstStyle/>
          <a:p>
            <a:r>
              <a:rPr lang="en-GB" sz="3600" b="1" dirty="0"/>
              <a:t>Ways HR department facilitate positive relationship in employees</a:t>
            </a:r>
            <a:endParaRPr lang="en-IN" sz="3600" dirty="0"/>
          </a:p>
        </p:txBody>
      </p:sp>
      <p:pic>
        <p:nvPicPr>
          <p:cNvPr id="5122" name="Picture 2" descr="The 3 Es of the Employee-Employer Relationship"/>
          <p:cNvPicPr>
            <a:picLocks noChangeAspect="1" noChangeArrowheads="1"/>
          </p:cNvPicPr>
          <p:nvPr/>
        </p:nvPicPr>
        <p:blipFill rotWithShape="1">
          <a:blip r:embed="rId3">
            <a:extLst>
              <a:ext uri="{28A0092B-C50C-407E-A947-70E740481C1C}">
                <a14:useLocalDpi xmlns:a14="http://schemas.microsoft.com/office/drawing/2010/main" val="0"/>
              </a:ext>
            </a:extLst>
          </a:blip>
          <a:srcRect l="16641" t="3431" r="16590" b="3270"/>
          <a:stretch/>
        </p:blipFill>
        <p:spPr bwMode="auto">
          <a:xfrm>
            <a:off x="5220929" y="2971800"/>
            <a:ext cx="3205316" cy="2340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909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fontScale="55000" lnSpcReduction="20000"/>
          </a:bodyPr>
          <a:lstStyle/>
          <a:p>
            <a:pPr algn="just">
              <a:lnSpc>
                <a:spcPct val="170000"/>
              </a:lnSpc>
            </a:pPr>
            <a:r>
              <a:rPr lang="en-GB" dirty="0"/>
              <a:t>One of the factors is promoting diversity in the organisation which helps the employees feel more connected to their workplace (Stone </a:t>
            </a:r>
            <a:r>
              <a:rPr lang="en-GB" i="1" dirty="0"/>
              <a:t>et al</a:t>
            </a:r>
            <a:r>
              <a:rPr lang="en-GB" dirty="0"/>
              <a:t>., 2024).</a:t>
            </a:r>
            <a:endParaRPr lang="en-IN" dirty="0"/>
          </a:p>
          <a:p>
            <a:pPr algn="just">
              <a:lnSpc>
                <a:spcPct val="170000"/>
              </a:lnSpc>
            </a:pPr>
            <a:r>
              <a:rPr lang="en-GB" dirty="0"/>
              <a:t>An example of Unilever can be taken where 55% of their management employees were females in 2023 which show that they promote gender equality (Unilever, 2024).</a:t>
            </a:r>
            <a:endParaRPr lang="en-IN" dirty="0"/>
          </a:p>
          <a:p>
            <a:pPr algn="just">
              <a:lnSpc>
                <a:spcPct val="170000"/>
              </a:lnSpc>
            </a:pPr>
            <a:r>
              <a:rPr lang="en-GB" dirty="0"/>
              <a:t>Another factor could be employee engagement where frequent interaction is maintained to encourage feedback and empowering their health and well-being.</a:t>
            </a:r>
            <a:endParaRPr lang="en-IN" dirty="0"/>
          </a:p>
          <a:p>
            <a:pPr algn="just">
              <a:lnSpc>
                <a:spcPct val="170000"/>
              </a:lnSpc>
            </a:pPr>
            <a:r>
              <a:rPr lang="en-GB" dirty="0"/>
              <a:t>Unilever also ensures that health and well-being of their employees is considered for which they empower the employees to enjoy work life balance, safety and health (Unilever, 2024).</a:t>
            </a:r>
            <a:endParaRPr lang="en-IN" dirty="0"/>
          </a:p>
        </p:txBody>
      </p:sp>
      <p:sp>
        <p:nvSpPr>
          <p:cNvPr id="3" name="Title 2"/>
          <p:cNvSpPr>
            <a:spLocks noGrp="1"/>
          </p:cNvSpPr>
          <p:nvPr>
            <p:ph type="title"/>
          </p:nvPr>
        </p:nvSpPr>
        <p:spPr/>
        <p:txBody>
          <a:bodyPr/>
          <a:lstStyle/>
          <a:p>
            <a:r>
              <a:rPr lang="en-GB" b="1" dirty="0"/>
              <a:t>Continued</a:t>
            </a:r>
            <a:endParaRPr lang="en-IN" dirty="0"/>
          </a:p>
        </p:txBody>
      </p:sp>
      <p:pic>
        <p:nvPicPr>
          <p:cNvPr id="6146" name="Picture 2" descr="What Is Diversity in the Workplace? (And How to Achieve I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2971800"/>
            <a:ext cx="3124200" cy="1976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90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1" y="2248347"/>
            <a:ext cx="4495799" cy="4457253"/>
          </a:xfrm>
        </p:spPr>
        <p:txBody>
          <a:bodyPr>
            <a:normAutofit fontScale="70000" lnSpcReduction="20000"/>
          </a:bodyPr>
          <a:lstStyle/>
          <a:p>
            <a:pPr algn="just">
              <a:lnSpc>
                <a:spcPct val="160000"/>
              </a:lnSpc>
            </a:pPr>
            <a:r>
              <a:rPr lang="en-GB" dirty="0"/>
              <a:t>I have even identified that in workplace HR continuously try to give recognition to the quality of the work completed.</a:t>
            </a:r>
            <a:endParaRPr lang="en-IN" dirty="0"/>
          </a:p>
          <a:p>
            <a:pPr algn="just">
              <a:lnSpc>
                <a:spcPct val="160000"/>
              </a:lnSpc>
            </a:pPr>
            <a:r>
              <a:rPr lang="en-GB" dirty="0"/>
              <a:t>In addition to recognition they also certify that rewards have been provided as per the expectations (Malik </a:t>
            </a:r>
            <a:r>
              <a:rPr lang="en-GB" i="1" dirty="0"/>
              <a:t>et al</a:t>
            </a:r>
            <a:r>
              <a:rPr lang="en-GB" dirty="0"/>
              <a:t>., 2021).</a:t>
            </a:r>
            <a:endParaRPr lang="en-IN" dirty="0"/>
          </a:p>
          <a:p>
            <a:pPr algn="just">
              <a:lnSpc>
                <a:spcPct val="160000"/>
              </a:lnSpc>
            </a:pPr>
            <a:r>
              <a:rPr lang="en-GB" dirty="0"/>
              <a:t>The HR also tries to promote contribution in the meetings such that the senior management can easily recognise the efforts (</a:t>
            </a:r>
            <a:r>
              <a:rPr lang="en-GB" dirty="0" err="1"/>
              <a:t>Falletta</a:t>
            </a:r>
            <a:r>
              <a:rPr lang="en-GB" dirty="0"/>
              <a:t> and Combs, 2020).</a:t>
            </a:r>
            <a:endParaRPr lang="en-IN" dirty="0"/>
          </a:p>
        </p:txBody>
      </p:sp>
      <p:sp>
        <p:nvSpPr>
          <p:cNvPr id="3" name="Title 2"/>
          <p:cNvSpPr>
            <a:spLocks noGrp="1"/>
          </p:cNvSpPr>
          <p:nvPr>
            <p:ph type="title"/>
          </p:nvPr>
        </p:nvSpPr>
        <p:spPr/>
        <p:txBody>
          <a:bodyPr/>
          <a:lstStyle/>
          <a:p>
            <a:r>
              <a:rPr lang="en-GB" b="1" dirty="0"/>
              <a:t>Continued</a:t>
            </a:r>
            <a:endParaRPr lang="en-IN" dirty="0"/>
          </a:p>
        </p:txBody>
      </p:sp>
      <p:sp>
        <p:nvSpPr>
          <p:cNvPr id="4" name="AutoShape 2" descr="Why Appreciating and Rewarding Employees is More Important Than Ev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17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355" r="22258"/>
          <a:stretch/>
        </p:blipFill>
        <p:spPr bwMode="auto">
          <a:xfrm>
            <a:off x="5562600" y="2895600"/>
            <a:ext cx="2563761" cy="1990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4909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lnSpc>
                <a:spcPct val="150000"/>
              </a:lnSpc>
            </a:pPr>
            <a:r>
              <a:rPr lang="en-GB" sz="1800" dirty="0"/>
              <a:t>The presentation has helped to analyse the responsibility of the HR manager where team members are hired and recruited effectively.</a:t>
            </a:r>
            <a:endParaRPr lang="en-IN" sz="1800" dirty="0"/>
          </a:p>
          <a:p>
            <a:pPr algn="just">
              <a:lnSpc>
                <a:spcPct val="150000"/>
              </a:lnSpc>
            </a:pPr>
            <a:r>
              <a:rPr lang="en-GB" sz="1800" dirty="0"/>
              <a:t>They also manage relationship between employees at different levels and department to support the overall operations as required.</a:t>
            </a:r>
            <a:endParaRPr lang="en-IN" sz="1800" dirty="0"/>
          </a:p>
        </p:txBody>
      </p:sp>
      <p:sp>
        <p:nvSpPr>
          <p:cNvPr id="3" name="Title 2"/>
          <p:cNvSpPr>
            <a:spLocks noGrp="1"/>
          </p:cNvSpPr>
          <p:nvPr>
            <p:ph type="title"/>
          </p:nvPr>
        </p:nvSpPr>
        <p:spPr/>
        <p:txBody>
          <a:bodyPr/>
          <a:lstStyle/>
          <a:p>
            <a:r>
              <a:rPr lang="en-US" dirty="0"/>
              <a:t>Conclusion</a:t>
            </a:r>
            <a:endParaRPr lang="en-IN" dirty="0"/>
          </a:p>
        </p:txBody>
      </p:sp>
    </p:spTree>
    <p:extLst>
      <p:ext uri="{BB962C8B-B14F-4D97-AF65-F5344CB8AC3E}">
        <p14:creationId xmlns:p14="http://schemas.microsoft.com/office/powerpoint/2010/main" val="2633285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2133600"/>
            <a:ext cx="8784976" cy="4651176"/>
          </a:xfrm>
        </p:spPr>
        <p:txBody>
          <a:bodyPr>
            <a:normAutofit fontScale="62500" lnSpcReduction="20000"/>
          </a:bodyPr>
          <a:lstStyle/>
          <a:p>
            <a:pPr algn="just">
              <a:lnSpc>
                <a:spcPct val="170000"/>
              </a:lnSpc>
            </a:pPr>
            <a:r>
              <a:rPr lang="en-GB" sz="1600" dirty="0" err="1"/>
              <a:t>Dahlbom</a:t>
            </a:r>
            <a:r>
              <a:rPr lang="en-GB" sz="1600" dirty="0"/>
              <a:t>, P., </a:t>
            </a:r>
            <a:r>
              <a:rPr lang="en-GB" sz="1600" dirty="0" err="1"/>
              <a:t>Siikanen</a:t>
            </a:r>
            <a:r>
              <a:rPr lang="en-GB" sz="1600" dirty="0"/>
              <a:t>, N., </a:t>
            </a:r>
            <a:r>
              <a:rPr lang="en-GB" sz="1600" dirty="0" err="1"/>
              <a:t>Sajasalo</a:t>
            </a:r>
            <a:r>
              <a:rPr lang="en-GB" sz="1600" dirty="0"/>
              <a:t>, P. and </a:t>
            </a:r>
            <a:r>
              <a:rPr lang="en-GB" sz="1600" dirty="0" err="1"/>
              <a:t>Jarvenpää</a:t>
            </a:r>
            <a:r>
              <a:rPr lang="en-GB" sz="1600" dirty="0"/>
              <a:t>, M., 2020. Big data and HR analytics in the digital era. </a:t>
            </a:r>
            <a:r>
              <a:rPr lang="en-GB" sz="1600" i="1" dirty="0"/>
              <a:t>Baltic Journal of Management</a:t>
            </a:r>
            <a:r>
              <a:rPr lang="en-GB" sz="1600" dirty="0"/>
              <a:t>, </a:t>
            </a:r>
            <a:r>
              <a:rPr lang="en-GB" sz="1600" i="1" dirty="0"/>
              <a:t>15</a:t>
            </a:r>
            <a:r>
              <a:rPr lang="en-GB" sz="1600" dirty="0"/>
              <a:t>(1), pp.120-138.</a:t>
            </a:r>
            <a:endParaRPr lang="en-IN" sz="1600" dirty="0"/>
          </a:p>
          <a:p>
            <a:pPr algn="just">
              <a:lnSpc>
                <a:spcPct val="170000"/>
              </a:lnSpc>
            </a:pPr>
            <a:r>
              <a:rPr lang="en-GB" sz="1600" dirty="0" err="1"/>
              <a:t>Falletta</a:t>
            </a:r>
            <a:r>
              <a:rPr lang="en-GB" sz="1600" dirty="0"/>
              <a:t>, S.V. and Combs, W.L., 2020. The HR analytics cycle: a seven-step process for building evidence-based and ethical HR analytics capabilities. </a:t>
            </a:r>
            <a:r>
              <a:rPr lang="en-GB" sz="1600" i="1" dirty="0"/>
              <a:t>Journal of Work-Applied Management</a:t>
            </a:r>
            <a:r>
              <a:rPr lang="en-GB" sz="1600" dirty="0"/>
              <a:t>, </a:t>
            </a:r>
            <a:r>
              <a:rPr lang="en-GB" sz="1600" i="1" dirty="0"/>
              <a:t>13</a:t>
            </a:r>
            <a:r>
              <a:rPr lang="en-GB" sz="1600" dirty="0"/>
              <a:t>(1), pp.51-68.</a:t>
            </a:r>
            <a:endParaRPr lang="en-IN" sz="1600" dirty="0"/>
          </a:p>
          <a:p>
            <a:pPr algn="just">
              <a:lnSpc>
                <a:spcPct val="170000"/>
              </a:lnSpc>
            </a:pPr>
            <a:r>
              <a:rPr lang="en-GB" sz="1600" dirty="0"/>
              <a:t>Malik, S.Y., Hayat Mughal, Y., </a:t>
            </a:r>
            <a:r>
              <a:rPr lang="en-GB" sz="1600" dirty="0" err="1"/>
              <a:t>Azam</a:t>
            </a:r>
            <a:r>
              <a:rPr lang="en-GB" sz="1600" dirty="0"/>
              <a:t>, T., Cao, Y., Wan, Z., Zhu, H. and </a:t>
            </a:r>
            <a:r>
              <a:rPr lang="en-GB" sz="1600" dirty="0" err="1"/>
              <a:t>Thurasamy</a:t>
            </a:r>
            <a:r>
              <a:rPr lang="en-GB" sz="1600" dirty="0"/>
              <a:t>, R., 2021. Corporate social responsibility, green human resources management, and sustainable performance: is organizational citizenship </a:t>
            </a:r>
            <a:r>
              <a:rPr lang="en-GB" sz="1600" dirty="0" err="1"/>
              <a:t>behavior</a:t>
            </a:r>
            <a:r>
              <a:rPr lang="en-GB" sz="1600" dirty="0"/>
              <a:t> towards environment the missing link?. </a:t>
            </a:r>
            <a:r>
              <a:rPr lang="en-GB" sz="1600" i="1" dirty="0"/>
              <a:t>Sustainability</a:t>
            </a:r>
            <a:r>
              <a:rPr lang="en-GB" sz="1600" dirty="0"/>
              <a:t>, </a:t>
            </a:r>
            <a:r>
              <a:rPr lang="en-GB" sz="1600" i="1" dirty="0"/>
              <a:t>13</a:t>
            </a:r>
            <a:r>
              <a:rPr lang="en-GB" sz="1600" dirty="0"/>
              <a:t>(3), p.1044.</a:t>
            </a:r>
            <a:endParaRPr lang="en-IN" sz="1600" dirty="0"/>
          </a:p>
          <a:p>
            <a:pPr algn="just">
              <a:lnSpc>
                <a:spcPct val="170000"/>
              </a:lnSpc>
            </a:pPr>
            <a:r>
              <a:rPr lang="en-GB" sz="1600" dirty="0"/>
              <a:t>McCartney, S., Murphy, C. and </a:t>
            </a:r>
            <a:r>
              <a:rPr lang="en-GB" sz="1600" dirty="0" err="1"/>
              <a:t>Mccarthy</a:t>
            </a:r>
            <a:r>
              <a:rPr lang="en-GB" sz="1600" dirty="0"/>
              <a:t>, J., 2020. 21st century HR: a competency model for the emerging role of HR Analysts. </a:t>
            </a:r>
            <a:r>
              <a:rPr lang="en-GB" sz="1600" i="1" dirty="0"/>
              <a:t>Personnel review</a:t>
            </a:r>
            <a:r>
              <a:rPr lang="en-GB" sz="1600" dirty="0"/>
              <a:t>, </a:t>
            </a:r>
            <a:r>
              <a:rPr lang="en-GB" sz="1600" i="1" dirty="0"/>
              <a:t>50</a:t>
            </a:r>
            <a:r>
              <a:rPr lang="en-GB" sz="1600" dirty="0"/>
              <a:t>(6), pp.1495-1513.</a:t>
            </a:r>
            <a:endParaRPr lang="en-IN" sz="1600" dirty="0"/>
          </a:p>
          <a:p>
            <a:pPr algn="just">
              <a:lnSpc>
                <a:spcPct val="170000"/>
              </a:lnSpc>
            </a:pPr>
            <a:r>
              <a:rPr lang="en-GB" sz="1600" dirty="0" err="1"/>
              <a:t>Mukhuty</a:t>
            </a:r>
            <a:r>
              <a:rPr lang="en-GB" sz="1600" dirty="0"/>
              <a:t>, S., </a:t>
            </a:r>
            <a:r>
              <a:rPr lang="en-GB" sz="1600" dirty="0" err="1"/>
              <a:t>Upadhyay</a:t>
            </a:r>
            <a:r>
              <a:rPr lang="en-GB" sz="1600" dirty="0"/>
              <a:t>, A. and </a:t>
            </a:r>
            <a:r>
              <a:rPr lang="en-GB" sz="1600" dirty="0" err="1"/>
              <a:t>Rothwell</a:t>
            </a:r>
            <a:r>
              <a:rPr lang="en-GB" sz="1600" dirty="0"/>
              <a:t>, H., 2022. Strategic sustainable development of Industry 4.0 through the lens of social responsibility: The role of human resource practices. </a:t>
            </a:r>
            <a:r>
              <a:rPr lang="en-GB" sz="1600" i="1" dirty="0"/>
              <a:t>Business Strategy and the Environment</a:t>
            </a:r>
            <a:r>
              <a:rPr lang="en-GB" sz="1600" dirty="0"/>
              <a:t>, </a:t>
            </a:r>
            <a:r>
              <a:rPr lang="en-GB" sz="1600" i="1" dirty="0"/>
              <a:t>31</a:t>
            </a:r>
            <a:r>
              <a:rPr lang="en-GB" sz="1600" dirty="0"/>
              <a:t>(5), pp.2068-2081.</a:t>
            </a:r>
            <a:endParaRPr lang="en-IN" sz="1600" dirty="0"/>
          </a:p>
          <a:p>
            <a:pPr algn="just">
              <a:lnSpc>
                <a:spcPct val="170000"/>
              </a:lnSpc>
            </a:pPr>
            <a:r>
              <a:rPr lang="en-GB" sz="1600" dirty="0" err="1"/>
              <a:t>Oehlhorn</a:t>
            </a:r>
            <a:r>
              <a:rPr lang="en-GB" sz="1600" dirty="0"/>
              <a:t>, C.E., Maier, C., </a:t>
            </a:r>
            <a:r>
              <a:rPr lang="en-GB" sz="1600" dirty="0" err="1"/>
              <a:t>Laumer</a:t>
            </a:r>
            <a:r>
              <a:rPr lang="en-GB" sz="1600" dirty="0"/>
              <a:t>, S. and </a:t>
            </a:r>
            <a:r>
              <a:rPr lang="en-GB" sz="1600" dirty="0" err="1"/>
              <a:t>Weitzel</a:t>
            </a:r>
            <a:r>
              <a:rPr lang="en-GB" sz="1600" dirty="0"/>
              <a:t>, T., 2020. Human resource management and its impact on strategic business-IT alignment: A literature review and avenues for future research. </a:t>
            </a:r>
            <a:r>
              <a:rPr lang="en-GB" sz="1600" i="1" dirty="0"/>
              <a:t>The Journal of Strategic Information Systems</a:t>
            </a:r>
            <a:r>
              <a:rPr lang="en-GB" sz="1600" dirty="0"/>
              <a:t>, </a:t>
            </a:r>
            <a:r>
              <a:rPr lang="en-GB" sz="1600" i="1" dirty="0"/>
              <a:t>29</a:t>
            </a:r>
            <a:r>
              <a:rPr lang="en-GB" sz="1600" dirty="0"/>
              <a:t>(4), p.101641.</a:t>
            </a:r>
            <a:endParaRPr lang="en-IN" sz="1600" dirty="0"/>
          </a:p>
          <a:p>
            <a:pPr algn="just">
              <a:lnSpc>
                <a:spcPct val="170000"/>
              </a:lnSpc>
            </a:pPr>
            <a:r>
              <a:rPr lang="en-GB" sz="1600" dirty="0" err="1"/>
              <a:t>Silitonga</a:t>
            </a:r>
            <a:r>
              <a:rPr lang="en-GB" sz="1600" dirty="0"/>
              <a:t>, K.A.A., Ahmad, F., </a:t>
            </a:r>
            <a:r>
              <a:rPr lang="en-GB" sz="1600" dirty="0" err="1"/>
              <a:t>Simanjuntak</a:t>
            </a:r>
            <a:r>
              <a:rPr lang="en-GB" sz="1600" dirty="0"/>
              <a:t>, C.W. and </a:t>
            </a:r>
            <a:r>
              <a:rPr lang="en-GB" sz="1600" dirty="0" err="1"/>
              <a:t>Atrizka</a:t>
            </a:r>
            <a:r>
              <a:rPr lang="en-GB" sz="1600" dirty="0"/>
              <a:t>, D., 2020. Exploring the nexus between the HR practices and work engagement: The mediating role of Job Demand. </a:t>
            </a:r>
            <a:r>
              <a:rPr lang="en-GB" sz="1600" i="1" dirty="0"/>
              <a:t>Systematic Reviews in Pharmacy</a:t>
            </a:r>
            <a:r>
              <a:rPr lang="en-GB" sz="1600" dirty="0"/>
              <a:t>, </a:t>
            </a:r>
            <a:r>
              <a:rPr lang="en-GB" sz="1600" i="1" dirty="0"/>
              <a:t>11</a:t>
            </a:r>
            <a:r>
              <a:rPr lang="en-GB" sz="1600" dirty="0"/>
              <a:t>(7), pp.342-351.</a:t>
            </a:r>
            <a:endParaRPr lang="en-IN" sz="1600" dirty="0"/>
          </a:p>
          <a:p>
            <a:pPr algn="just">
              <a:lnSpc>
                <a:spcPct val="170000"/>
              </a:lnSpc>
            </a:pPr>
            <a:r>
              <a:rPr lang="en-GB" sz="1600" dirty="0"/>
              <a:t>Stone, R.J., Cox, A., Gavin, M. and </a:t>
            </a:r>
            <a:r>
              <a:rPr lang="en-GB" sz="1600" dirty="0" err="1"/>
              <a:t>Carpini</a:t>
            </a:r>
            <a:r>
              <a:rPr lang="en-GB" sz="1600" dirty="0"/>
              <a:t>, J., 2024. </a:t>
            </a:r>
            <a:r>
              <a:rPr lang="en-GB" sz="1600" i="1" dirty="0"/>
              <a:t>Human resource management</a:t>
            </a:r>
            <a:r>
              <a:rPr lang="en-GB" sz="1600" dirty="0"/>
              <a:t>. John Wiley &amp; Sons.</a:t>
            </a:r>
            <a:endParaRPr lang="en-IN" sz="1600" dirty="0"/>
          </a:p>
          <a:p>
            <a:pPr algn="just">
              <a:lnSpc>
                <a:spcPct val="170000"/>
              </a:lnSpc>
            </a:pPr>
            <a:r>
              <a:rPr lang="en-GB" sz="1600" dirty="0"/>
              <a:t>Unilever, 2024. </a:t>
            </a:r>
            <a:r>
              <a:rPr lang="en-GB" sz="1600" i="1" dirty="0"/>
              <a:t>Employee health and wellbeing </a:t>
            </a:r>
            <a:r>
              <a:rPr lang="en-GB" sz="1600" dirty="0"/>
              <a:t>[Online] Available Through &lt;http://surl.li/ukfqy&gt; [Accessed on 11 June 2024]</a:t>
            </a:r>
            <a:endParaRPr lang="en-IN" sz="1600" dirty="0"/>
          </a:p>
          <a:p>
            <a:pPr algn="just">
              <a:lnSpc>
                <a:spcPct val="170000"/>
              </a:lnSpc>
            </a:pPr>
            <a:r>
              <a:rPr lang="en-GB" sz="1600" dirty="0"/>
              <a:t>Unilever, 2024. </a:t>
            </a:r>
            <a:r>
              <a:rPr lang="en-GB" sz="1600" i="1" dirty="0"/>
              <a:t>Gender equality and women's empowerment </a:t>
            </a:r>
            <a:r>
              <a:rPr lang="en-GB" sz="1600" dirty="0"/>
              <a:t>[Online] Available Through &lt;http://surl.li/ukfrj&gt; [Accessed on 11 June 2024]</a:t>
            </a:r>
            <a:endParaRPr lang="en-IN" sz="1600" dirty="0"/>
          </a:p>
        </p:txBody>
      </p:sp>
      <p:sp>
        <p:nvSpPr>
          <p:cNvPr id="2" name="Title 1"/>
          <p:cNvSpPr>
            <a:spLocks noGrp="1"/>
          </p:cNvSpPr>
          <p:nvPr>
            <p:ph type="title"/>
          </p:nvPr>
        </p:nvSpPr>
        <p:spPr>
          <a:xfrm>
            <a:off x="457200" y="762000"/>
            <a:ext cx="8229600" cy="907504"/>
          </a:xfrm>
        </p:spPr>
        <p:txBody>
          <a:bodyPr/>
          <a:lstStyle/>
          <a:p>
            <a:r>
              <a:rPr lang="en-GB" sz="4000" b="1" dirty="0"/>
              <a:t>References</a:t>
            </a:r>
            <a:endParaRPr lang="en-IN" sz="4000" b="1" dirty="0"/>
          </a:p>
        </p:txBody>
      </p:sp>
    </p:spTree>
    <p:extLst>
      <p:ext uri="{BB962C8B-B14F-4D97-AF65-F5344CB8AC3E}">
        <p14:creationId xmlns:p14="http://schemas.microsoft.com/office/powerpoint/2010/main" val="1246404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hank You Messages For Attending Meeting - Luvzill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2667000"/>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4048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Custom 1">
      <a:majorFont>
        <a:latin typeface="Times New Roman"/>
        <a:ea typeface=""/>
        <a:cs typeface=""/>
      </a:majorFont>
      <a:minorFont>
        <a:latin typeface="Times New Roman"/>
        <a:ea typeface=""/>
        <a:cs typeface=""/>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28</TotalTime>
  <Words>1680</Words>
  <Application>Microsoft Office PowerPoint</Application>
  <PresentationFormat>Expunere pe ecran (4:3)</PresentationFormat>
  <Paragraphs>70</Paragraphs>
  <Slides>12</Slides>
  <Notes>9</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Hardcover</vt:lpstr>
      <vt:lpstr>Managing People - LCBB5004</vt:lpstr>
      <vt:lpstr>Table of Contents</vt:lpstr>
      <vt:lpstr>Introduction</vt:lpstr>
      <vt:lpstr>Key Responsibilities of HR Manager</vt:lpstr>
      <vt:lpstr>Continued</vt:lpstr>
      <vt:lpstr>Continued</vt:lpstr>
      <vt:lpstr>Ways HR department facilitate positive relationship in employees</vt:lpstr>
      <vt:lpstr>Continued</vt:lpstr>
      <vt:lpstr>Continued</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good</dc:creator>
  <cp:lastModifiedBy>good</cp:lastModifiedBy>
  <cp:revision>41</cp:revision>
  <dcterms:created xsi:type="dcterms:W3CDTF">2023-05-06T10:54:37Z</dcterms:created>
  <dcterms:modified xsi:type="dcterms:W3CDTF">2024-06-18T22:11:12Z</dcterms:modified>
</cp:coreProperties>
</file>